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wmf" ContentType="image/x-wmf"/>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p:sldMasterIdLst>
    <p:sldMasterId id="2147483648" r:id="rId1"/>
  </p:sldMasterIdLst>
  <p:notesMasterIdLst>
    <p:notesMasterId r:id="rId33"/>
  </p:notesMasterIdLst>
  <p:handoutMasterIdLst>
    <p:handoutMasterId r:id="rId34"/>
  </p:handoutMasterIdLst>
  <p:sldIdLst>
    <p:sldId id="259" r:id="rId2"/>
    <p:sldId id="260" r:id="rId3"/>
    <p:sldId id="261" r:id="rId4"/>
    <p:sldId id="262" r:id="rId5"/>
    <p:sldId id="263" r:id="rId6"/>
    <p:sldId id="264" r:id="rId7"/>
    <p:sldId id="265" r:id="rId8"/>
    <p:sldId id="267" r:id="rId9"/>
    <p:sldId id="268" r:id="rId10"/>
    <p:sldId id="304" r:id="rId11"/>
    <p:sldId id="270" r:id="rId12"/>
    <p:sldId id="291" r:id="rId13"/>
    <p:sldId id="294" r:id="rId14"/>
    <p:sldId id="301" r:id="rId15"/>
    <p:sldId id="302" r:id="rId16"/>
    <p:sldId id="295" r:id="rId17"/>
    <p:sldId id="306" r:id="rId18"/>
    <p:sldId id="297" r:id="rId19"/>
    <p:sldId id="300" r:id="rId20"/>
    <p:sldId id="299" r:id="rId21"/>
    <p:sldId id="305" r:id="rId22"/>
    <p:sldId id="290" r:id="rId23"/>
    <p:sldId id="277" r:id="rId24"/>
    <p:sldId id="278" r:id="rId25"/>
    <p:sldId id="279" r:id="rId26"/>
    <p:sldId id="298" r:id="rId27"/>
    <p:sldId id="308" r:id="rId28"/>
    <p:sldId id="307" r:id="rId29"/>
    <p:sldId id="282" r:id="rId30"/>
    <p:sldId id="281" r:id="rId31"/>
    <p:sldId id="288" r:id="rId32"/>
  </p:sldIdLst>
  <p:sldSz cx="9144000" cy="6858000" type="screen4x3"/>
  <p:notesSz cx="6858000" cy="9144000"/>
  <p:embeddedFontLst>
    <p:embeddedFont>
      <p:font typeface="Verdana" pitchFamily="34" charset="0"/>
      <p:regular r:id="rId35"/>
      <p:bold r:id="rId36"/>
      <p:italic r:id="rId37"/>
      <p:boldItalic r:id="rId38"/>
    </p:embeddedFont>
    <p:embeddedFont>
      <p:font typeface="ＭＳ Ｐゴシック" charset="-128"/>
      <p:regular r:id="rId39"/>
    </p:embeddedFont>
    <p:embeddedFont>
      <p:font typeface="Calibri" pitchFamily="34" charset="0"/>
      <p:regular r:id="rId40"/>
      <p:bold r:id="rId41"/>
      <p:italic r:id="rId42"/>
      <p:boldItalic r:id="rId43"/>
    </p:embeddedFont>
    <p:embeddedFont>
      <p:font typeface="Times" pitchFamily="18" charset="0"/>
      <p:regular r:id="rId44"/>
      <p:bold r:id="rId45"/>
      <p:italic r:id="rId46"/>
      <p:boldItalic r:id="rId47"/>
    </p:embeddedFont>
  </p:embeddedFontLst>
  <p:defaultTextStyle>
    <a:defPPr>
      <a:defRPr lang="it-IT"/>
    </a:defPPr>
    <a:lvl1pPr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E09000"/>
    <a:srgbClr val="D08800"/>
    <a:srgbClr val="A6CE39"/>
    <a:srgbClr val="0B3E8D"/>
    <a:srgbClr val="012E72"/>
    <a:srgbClr val="C40000"/>
    <a:srgbClr val="FF0000"/>
    <a:srgbClr val="009696"/>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Stile medio 2 - Colore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87" autoAdjust="0"/>
    <p:restoredTop sz="78904" autoAdjust="0"/>
  </p:normalViewPr>
  <p:slideViewPr>
    <p:cSldViewPr>
      <p:cViewPr>
        <p:scale>
          <a:sx n="110" d="100"/>
          <a:sy n="110" d="100"/>
        </p:scale>
        <p:origin x="-164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4" d="100"/>
          <a:sy n="74" d="100"/>
        </p:scale>
        <p:origin x="-4164" y="-102"/>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4.fntdata"/><Relationship Id="rId46"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 name="Segnaposto data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A95C045D-139E-4F3E-B49E-1BC9F61E0BF1}" type="datetimeFigureOut">
              <a:rPr lang="en-US"/>
              <a:pPr/>
              <a:t>6/5/2012</a:t>
            </a:fld>
            <a:endParaRPr lang="en-US"/>
          </a:p>
        </p:txBody>
      </p:sp>
      <p:sp>
        <p:nvSpPr>
          <p:cNvPr id="4" name="Segnaposto piè di pagina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5" name="Segnaposto numero diapositiva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A096CDE6-7D7E-4E52-81B3-C2E27AA2A3D0}" type="slidenum">
              <a:rPr lang="en-US"/>
              <a:pPr/>
              <a:t>‹#›</a:t>
            </a:fld>
            <a:endParaRPr lang="en-US"/>
          </a:p>
        </p:txBody>
      </p:sp>
    </p:spTree>
    <p:extLst>
      <p:ext uri="{BB962C8B-B14F-4D97-AF65-F5344CB8AC3E}">
        <p14:creationId xmlns="" xmlns:p14="http://schemas.microsoft.com/office/powerpoint/2010/main" val="30506502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200"/>
            </a:lvl1pPr>
          </a:lstStyle>
          <a:p>
            <a:endParaRPr lang="en-US"/>
          </a:p>
        </p:txBody>
      </p:sp>
      <p:sp>
        <p:nvSpPr>
          <p:cNvPr id="7171"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200"/>
            </a:lvl1pPr>
          </a:lstStyle>
          <a:p>
            <a:endParaRPr lang="en-US"/>
          </a:p>
        </p:txBody>
      </p:sp>
      <p:sp>
        <p:nvSpPr>
          <p:cNvPr id="163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717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noProof="0" smtClean="0"/>
              <a:t>Fare clic per modificare gli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p>
        </p:txBody>
      </p:sp>
      <p:sp>
        <p:nvSpPr>
          <p:cNvPr id="717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defRPr sz="1200"/>
            </a:lvl1pPr>
          </a:lstStyle>
          <a:p>
            <a:endParaRPr lang="en-US"/>
          </a:p>
        </p:txBody>
      </p:sp>
      <p:sp>
        <p:nvSpPr>
          <p:cNvPr id="717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defRPr sz="1200"/>
            </a:lvl1pPr>
          </a:lstStyle>
          <a:p>
            <a:fld id="{DC2DBFD3-B55D-42B7-AAC0-86C9ED056B32}" type="slidenum">
              <a:rPr lang="it-IT"/>
              <a:pPr/>
              <a:t>‹#›</a:t>
            </a:fld>
            <a:endParaRPr lang="it-IT"/>
          </a:p>
        </p:txBody>
      </p:sp>
    </p:spTree>
    <p:extLst>
      <p:ext uri="{BB962C8B-B14F-4D97-AF65-F5344CB8AC3E}">
        <p14:creationId xmlns="" xmlns:p14="http://schemas.microsoft.com/office/powerpoint/2010/main" val="191606394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p:spPr>
      </p:sp>
      <p:sp>
        <p:nvSpPr>
          <p:cNvPr id="15362"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ea typeface="ＭＳ Ｐゴシック"/>
              <a:cs typeface="ＭＳ Ｐゴシック"/>
            </a:endParaRPr>
          </a:p>
        </p:txBody>
      </p:sp>
      <p:sp>
        <p:nvSpPr>
          <p:cNvPr id="15363" name="Slide Number Placeholder 3"/>
          <p:cNvSpPr>
            <a:spLocks noGrp="1"/>
          </p:cNvSpPr>
          <p:nvPr>
            <p:ph type="sldNum" sz="quarter" idx="5"/>
          </p:nvPr>
        </p:nvSpPr>
        <p:spPr bwMode="auto">
          <a:noFill/>
          <a:ln>
            <a:miter lim="800000"/>
            <a:headEnd/>
            <a:tailEnd/>
          </a:ln>
        </p:spPr>
        <p:txBody>
          <a:bodyPr/>
          <a:lstStyle/>
          <a:p>
            <a:fld id="{D03964E5-DF93-473B-99E9-A97B4BAB9BCB}" type="slidenum">
              <a:rPr lang="en-US" smtClean="0">
                <a:latin typeface="Arial" charset="0"/>
                <a:ea typeface="ＭＳ Ｐゴシック"/>
                <a:cs typeface="ＭＳ Ｐゴシック"/>
              </a:rPr>
              <a:pPr/>
              <a:t>1</a:t>
            </a:fld>
            <a:endParaRPr lang="en-US" smtClean="0">
              <a:latin typeface="Arial" charset="0"/>
              <a:ea typeface="ＭＳ Ｐゴシック"/>
              <a:cs typeface="ＭＳ Ｐゴシック"/>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Folienbildplatzhalter 1"/>
          <p:cNvSpPr>
            <a:spLocks noGrp="1" noRot="1" noChangeAspect="1" noTextEdit="1"/>
          </p:cNvSpPr>
          <p:nvPr>
            <p:ph type="sldImg"/>
          </p:nvPr>
        </p:nvSpPr>
        <p:spPr bwMode="auto">
          <a:noFill/>
          <a:ln>
            <a:solidFill>
              <a:srgbClr val="000000"/>
            </a:solidFill>
            <a:miter lim="800000"/>
            <a:headEnd/>
            <a:tailEnd/>
          </a:ln>
        </p:spPr>
      </p:sp>
      <p:sp>
        <p:nvSpPr>
          <p:cNvPr id="35842" name="Notizenplatzhalter 2"/>
          <p:cNvSpPr>
            <a:spLocks noGrp="1"/>
          </p:cNvSpPr>
          <p:nvPr>
            <p:ph type="body" idx="1"/>
          </p:nvPr>
        </p:nvSpPr>
        <p:spPr bwMode="auto">
          <a:noFill/>
        </p:spPr>
        <p:txBody>
          <a:bodyPr wrap="square" numCol="1" anchor="t" anchorCtr="0" compatLnSpc="1">
            <a:prstTxWarp prst="textNoShape">
              <a:avLst/>
            </a:prstTxWarp>
          </a:bodyPr>
          <a:lstStyle/>
          <a:p>
            <a:pPr marL="228600" indent="-228600">
              <a:buFontTx/>
              <a:buAutoNum type="arabicParenR"/>
            </a:pPr>
            <a:r>
              <a:rPr lang="en-US" dirty="0" smtClean="0">
                <a:ea typeface="ＭＳ Ｐゴシック"/>
                <a:cs typeface="ＭＳ Ｐゴシック"/>
              </a:rPr>
              <a:t>((Click) First is material extraction step</a:t>
            </a:r>
          </a:p>
          <a:p>
            <a:pPr marL="228600" indent="-228600">
              <a:buFontTx/>
              <a:buAutoNum type="arabicParenR"/>
            </a:pPr>
            <a:r>
              <a:rPr lang="en-US" dirty="0" smtClean="0">
                <a:ea typeface="ＭＳ Ｐゴシック"/>
                <a:cs typeface="ＭＳ Ｐゴシック"/>
              </a:rPr>
              <a:t>In general, material extraction step try to extract representative materials of a guide source</a:t>
            </a:r>
          </a:p>
          <a:p>
            <a:pPr marL="228600" indent="-228600">
              <a:buFontTx/>
              <a:buAutoNum type="arabicParenR"/>
            </a:pPr>
            <a:r>
              <a:rPr lang="en-US" dirty="0" smtClean="0">
                <a:ea typeface="ＭＳ Ｐゴシック"/>
                <a:cs typeface="ＭＳ Ｐゴシック"/>
              </a:rPr>
              <a:t>Since extracting physically materials from images is</a:t>
            </a:r>
            <a:r>
              <a:rPr lang="en-US" baseline="0" dirty="0" smtClean="0">
                <a:ea typeface="ＭＳ Ｐゴシック"/>
                <a:cs typeface="ＭＳ Ｐゴシック"/>
              </a:rPr>
              <a:t> a very ill-posed problem, we extract plausible materials by splitting the image into several component that map to different shading parameters: diffuse, </a:t>
            </a:r>
            <a:r>
              <a:rPr lang="en-US" baseline="0" dirty="0" err="1" smtClean="0">
                <a:ea typeface="ＭＳ Ｐゴシック"/>
                <a:cs typeface="ＭＳ Ｐゴシック"/>
              </a:rPr>
              <a:t>speculariy</a:t>
            </a:r>
            <a:r>
              <a:rPr lang="en-US" baseline="0" dirty="0" smtClean="0">
                <a:ea typeface="ＭＳ Ｐゴシック"/>
                <a:cs typeface="ＭＳ Ｐゴシック"/>
              </a:rPr>
              <a:t> and texture</a:t>
            </a:r>
            <a:endParaRPr lang="en-US" dirty="0" smtClean="0">
              <a:ea typeface="ＭＳ Ｐゴシック"/>
              <a:cs typeface="ＭＳ Ｐゴシック"/>
            </a:endParaRPr>
          </a:p>
          <a:p>
            <a:pPr marL="228600" indent="-228600"/>
            <a:endParaRPr lang="en-US" dirty="0" smtClean="0">
              <a:ea typeface="ＭＳ Ｐゴシック"/>
              <a:cs typeface="ＭＳ Ｐゴシック"/>
            </a:endParaRPr>
          </a:p>
          <a:p>
            <a:pPr marL="228600" indent="-228600">
              <a:buFontTx/>
              <a:buAutoNum type="arabicParenR"/>
            </a:pPr>
            <a:endParaRPr lang="en-US" dirty="0" smtClean="0">
              <a:ea typeface="ＭＳ Ｐゴシック"/>
              <a:cs typeface="ＭＳ Ｐゴシック"/>
            </a:endParaRPr>
          </a:p>
        </p:txBody>
      </p:sp>
      <p:sp>
        <p:nvSpPr>
          <p:cNvPr id="35843" name="Foliennummernplatzhalter 3"/>
          <p:cNvSpPr>
            <a:spLocks noGrp="1"/>
          </p:cNvSpPr>
          <p:nvPr>
            <p:ph type="sldNum" sz="quarter" idx="5"/>
          </p:nvPr>
        </p:nvSpPr>
        <p:spPr bwMode="auto">
          <a:noFill/>
          <a:ln>
            <a:miter lim="800000"/>
            <a:headEnd/>
            <a:tailEnd/>
          </a:ln>
        </p:spPr>
        <p:txBody>
          <a:bodyPr/>
          <a:lstStyle/>
          <a:p>
            <a:fld id="{7CF7662F-8789-4588-9593-C259193A6761}" type="slidenum">
              <a:rPr lang="de-DE" smtClean="0">
                <a:latin typeface="Arial" charset="0"/>
                <a:ea typeface="ＭＳ Ｐゴシック"/>
                <a:cs typeface="ＭＳ Ｐゴシック"/>
              </a:rPr>
              <a:pPr/>
              <a:t>10</a:t>
            </a:fld>
            <a:endParaRPr lang="de-DE" smtClean="0">
              <a:latin typeface="Arial" charset="0"/>
              <a:ea typeface="ＭＳ Ｐゴシック"/>
              <a:cs typeface="ＭＳ Ｐゴシック"/>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Tx/>
              <a:buAutoNum type="arabicParenR"/>
            </a:pPr>
            <a:r>
              <a:rPr lang="en-US" dirty="0" smtClean="0">
                <a:ea typeface="ＭＳ Ｐゴシック"/>
                <a:cs typeface="ＭＳ Ｐゴシック"/>
              </a:rPr>
              <a:t>In</a:t>
            </a:r>
            <a:r>
              <a:rPr lang="en-US" baseline="0" dirty="0" smtClean="0">
                <a:ea typeface="ＭＳ Ｐゴシック"/>
                <a:cs typeface="ＭＳ Ｐゴシック"/>
              </a:rPr>
              <a:t> detail</a:t>
            </a:r>
            <a:endParaRPr lang="en-US" dirty="0" smtClean="0">
              <a:ea typeface="ＭＳ Ｐゴシック"/>
              <a:cs typeface="ＭＳ Ｐゴシック"/>
            </a:endParaRPr>
          </a:p>
          <a:p>
            <a:pPr marL="228600" indent="-228600">
              <a:buFontTx/>
              <a:buAutoNum type="arabicParenR"/>
            </a:pPr>
            <a:r>
              <a:rPr lang="en-US" dirty="0" smtClean="0">
                <a:ea typeface="ＭＳ Ｐゴシック"/>
                <a:cs typeface="ＭＳ Ｐゴシック"/>
              </a:rPr>
              <a:t>Given an input image guide source</a:t>
            </a:r>
          </a:p>
          <a:p>
            <a:pPr marL="228600" indent="-228600">
              <a:buFontTx/>
              <a:buAutoNum type="arabicParenR"/>
            </a:pPr>
            <a:r>
              <a:rPr lang="en-US" dirty="0" smtClean="0">
                <a:ea typeface="ＭＳ Ｐゴシック"/>
                <a:cs typeface="ＭＳ Ｐゴシック"/>
              </a:rPr>
              <a:t>Input image is decomposed into diffuse, specular</a:t>
            </a:r>
            <a:r>
              <a:rPr lang="en-US" baseline="0" dirty="0" smtClean="0">
                <a:ea typeface="ＭＳ Ｐゴシック"/>
                <a:cs typeface="ＭＳ Ｐゴシック"/>
              </a:rPr>
              <a:t> and texture component using existing algorithm</a:t>
            </a:r>
          </a:p>
          <a:p>
            <a:pPr marL="228600" indent="-228600">
              <a:buFontTx/>
              <a:buAutoNum type="arabicParenR"/>
            </a:pPr>
            <a:r>
              <a:rPr lang="en-US" dirty="0" smtClean="0">
                <a:ea typeface="ＭＳ Ｐゴシック"/>
                <a:cs typeface="ＭＳ Ｐゴシック"/>
              </a:rPr>
              <a:t>The texture</a:t>
            </a:r>
            <a:r>
              <a:rPr lang="en-US" baseline="0" dirty="0" smtClean="0">
                <a:ea typeface="ＭＳ Ｐゴシック"/>
                <a:cs typeface="ＭＳ Ｐゴシック"/>
              </a:rPr>
              <a:t> component</a:t>
            </a:r>
            <a:r>
              <a:rPr lang="en-US" dirty="0" smtClean="0">
                <a:ea typeface="ＭＳ Ｐゴシック"/>
                <a:cs typeface="ＭＳ Ｐゴシック"/>
              </a:rPr>
              <a:t> is then represented using local statistics</a:t>
            </a:r>
            <a:endParaRPr lang="en-US" baseline="0" dirty="0" smtClean="0">
              <a:ea typeface="ＭＳ Ｐゴシック"/>
              <a:cs typeface="ＭＳ Ｐゴシック"/>
            </a:endParaRPr>
          </a:p>
          <a:p>
            <a:pPr marL="228600" indent="-228600">
              <a:buFontTx/>
              <a:buAutoNum type="arabicParenR"/>
            </a:pPr>
            <a:r>
              <a:rPr lang="en-US" baseline="0" dirty="0" smtClean="0">
                <a:ea typeface="ＭＳ Ｐゴシック"/>
                <a:cs typeface="ＭＳ Ｐゴシック"/>
              </a:rPr>
              <a:t>Using diffuse color component, we first segment the image using K-mean </a:t>
            </a:r>
          </a:p>
          <a:p>
            <a:pPr marL="228600" indent="-228600">
              <a:buFontTx/>
              <a:buAutoNum type="arabicParenR"/>
            </a:pPr>
            <a:r>
              <a:rPr lang="en-US" baseline="0" dirty="0" smtClean="0">
                <a:ea typeface="ＭＳ Ｐゴシック"/>
                <a:cs typeface="ＭＳ Ｐゴシック"/>
              </a:rPr>
              <a:t>After this step might over-segment some part, we then use a merging step: merge all segment those boundary are similar into one cluster</a:t>
            </a:r>
            <a:endParaRPr lang="en-US" dirty="0" smtClean="0">
              <a:ea typeface="ＭＳ Ｐゴシック"/>
              <a:cs typeface="ＭＳ Ｐゴシック"/>
            </a:endParaRPr>
          </a:p>
          <a:p>
            <a:pPr marL="228600" indent="-228600">
              <a:buFontTx/>
              <a:buAutoNum type="arabicParenR"/>
            </a:pPr>
            <a:r>
              <a:rPr lang="en-US" dirty="0" smtClean="0">
                <a:ea typeface="ＭＳ Ｐゴシック"/>
                <a:cs typeface="ＭＳ Ｐゴシック"/>
              </a:rPr>
              <a:t>Within a single cluster,</a:t>
            </a:r>
            <a:r>
              <a:rPr lang="en-US" baseline="0" dirty="0" smtClean="0">
                <a:ea typeface="ＭＳ Ｐゴシック"/>
                <a:cs typeface="ＭＳ Ｐゴシック"/>
              </a:rPr>
              <a:t> we then compute its color, </a:t>
            </a:r>
            <a:r>
              <a:rPr lang="en-US" baseline="0" dirty="0" err="1" smtClean="0">
                <a:ea typeface="ＭＳ Ｐゴシック"/>
                <a:cs typeface="ＭＳ Ｐゴシック"/>
              </a:rPr>
              <a:t>specularity</a:t>
            </a:r>
            <a:r>
              <a:rPr lang="en-US" baseline="0" dirty="0" smtClean="0">
                <a:ea typeface="ＭＳ Ｐゴシック"/>
                <a:cs typeface="ＭＳ Ｐゴシック"/>
              </a:rPr>
              <a:t> and local statistic coefficients.</a:t>
            </a:r>
            <a:endParaRPr lang="en-US" dirty="0" smtClean="0">
              <a:ea typeface="ＭＳ Ｐゴシック"/>
              <a:cs typeface="ＭＳ Ｐゴシック"/>
            </a:endParaRPr>
          </a:p>
          <a:p>
            <a:pPr marL="228600" indent="-228600">
              <a:buFontTx/>
              <a:buAutoNum type="arabicParenR"/>
            </a:pPr>
            <a:r>
              <a:rPr lang="en-US" dirty="0" smtClean="0">
                <a:ea typeface="ＭＳ Ｐゴシック"/>
                <a:cs typeface="ＭＳ Ｐゴシック"/>
              </a:rPr>
              <a:t>Finally the full high-dimensional material (diffuse, specular and detail statistics) is segment into discrete clusters according</a:t>
            </a:r>
            <a:r>
              <a:rPr lang="en-US" baseline="0" dirty="0" smtClean="0">
                <a:ea typeface="ＭＳ Ｐゴシック"/>
                <a:cs typeface="ＭＳ Ｐゴシック"/>
              </a:rPr>
              <a:t> to a user ‘s defined N cluster.</a:t>
            </a:r>
            <a:endParaRPr lang="en-US" dirty="0" smtClean="0">
              <a:ea typeface="ＭＳ Ｐゴシック"/>
              <a:cs typeface="ＭＳ Ｐゴシック"/>
            </a:endParaRPr>
          </a:p>
          <a:p>
            <a:pPr marL="228600" indent="-228600">
              <a:buFontTx/>
              <a:buAutoNum type="arabicParenR"/>
            </a:pPr>
            <a:r>
              <a:rPr lang="en-US" dirty="0" smtClean="0">
                <a:ea typeface="ＭＳ Ｐゴシック"/>
                <a:cs typeface="ＭＳ Ｐゴシック"/>
              </a:rPr>
              <a:t>Our material extraction is not designed for accuracy but rather plausible, since photometric approach to recognize material is far from working properly. Specular extraction step only worked to some extend</a:t>
            </a:r>
          </a:p>
          <a:p>
            <a:pPr marL="228600" indent="-228600">
              <a:buFontTx/>
              <a:buAutoNum type="arabicParenR"/>
            </a:pPr>
            <a:endParaRPr lang="en-US" dirty="0" smtClean="0">
              <a:ea typeface="ＭＳ Ｐゴシック"/>
              <a:cs typeface="ＭＳ Ｐゴシック"/>
            </a:endParaRPr>
          </a:p>
        </p:txBody>
      </p:sp>
      <p:sp>
        <p:nvSpPr>
          <p:cNvPr id="4" name="Slide Number Placeholder 3"/>
          <p:cNvSpPr>
            <a:spLocks noGrp="1"/>
          </p:cNvSpPr>
          <p:nvPr>
            <p:ph type="sldNum" sz="quarter" idx="10"/>
          </p:nvPr>
        </p:nvSpPr>
        <p:spPr/>
        <p:txBody>
          <a:bodyPr/>
          <a:lstStyle/>
          <a:p>
            <a:fld id="{DC2DBFD3-B55D-42B7-AAC0-86C9ED056B32}" type="slidenum">
              <a:rPr lang="it-IT" smtClean="0"/>
              <a:pPr/>
              <a:t>11</a:t>
            </a:fld>
            <a:endParaRPr lang="it-IT"/>
          </a:p>
        </p:txBody>
      </p:sp>
    </p:spTree>
    <p:extLst>
      <p:ext uri="{BB962C8B-B14F-4D97-AF65-F5344CB8AC3E}">
        <p14:creationId xmlns="" xmlns:p14="http://schemas.microsoft.com/office/powerpoint/2010/main" val="39057874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baseline="0" dirty="0" smtClean="0"/>
              <a:t>Some extraction results show our plausible extraction</a:t>
            </a:r>
          </a:p>
          <a:p>
            <a:pPr marL="228600" indent="-228600">
              <a:buAutoNum type="arabicParenR"/>
            </a:pPr>
            <a:r>
              <a:rPr lang="en-US" baseline="0" dirty="0" smtClean="0"/>
              <a:t>Note how specular and noise texture are extracted to certain extend</a:t>
            </a:r>
          </a:p>
          <a:p>
            <a:pPr marL="228600" indent="-228600">
              <a:buAutoNum type="arabicParenR"/>
            </a:pPr>
            <a:r>
              <a:rPr lang="en-US" baseline="0" dirty="0" smtClean="0"/>
              <a:t>The total number of extracted material depend on user input</a:t>
            </a:r>
          </a:p>
        </p:txBody>
      </p:sp>
      <p:sp>
        <p:nvSpPr>
          <p:cNvPr id="4" name="Slide Number Placeholder 3"/>
          <p:cNvSpPr>
            <a:spLocks noGrp="1"/>
          </p:cNvSpPr>
          <p:nvPr>
            <p:ph type="sldNum" sz="quarter" idx="10"/>
          </p:nvPr>
        </p:nvSpPr>
        <p:spPr/>
        <p:txBody>
          <a:bodyPr/>
          <a:lstStyle/>
          <a:p>
            <a:fld id="{DC2DBFD3-B55D-42B7-AAC0-86C9ED056B32}" type="slidenum">
              <a:rPr lang="it-IT" smtClean="0"/>
              <a:pPr/>
              <a:t>12</a:t>
            </a:fld>
            <a:endParaRPr lang="it-IT"/>
          </a:p>
        </p:txBody>
      </p:sp>
    </p:spTree>
    <p:extLst>
      <p:ext uri="{BB962C8B-B14F-4D97-AF65-F5344CB8AC3E}">
        <p14:creationId xmlns="" xmlns:p14="http://schemas.microsoft.com/office/powerpoint/2010/main" val="30663331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Folienbildplatzhalter 1"/>
          <p:cNvSpPr>
            <a:spLocks noGrp="1" noRot="1" noChangeAspect="1" noTextEdit="1"/>
          </p:cNvSpPr>
          <p:nvPr>
            <p:ph type="sldImg"/>
          </p:nvPr>
        </p:nvSpPr>
        <p:spPr bwMode="auto">
          <a:noFill/>
          <a:ln>
            <a:solidFill>
              <a:srgbClr val="000000"/>
            </a:solidFill>
            <a:miter lim="800000"/>
            <a:headEnd/>
            <a:tailEnd/>
          </a:ln>
        </p:spPr>
      </p:sp>
      <p:sp>
        <p:nvSpPr>
          <p:cNvPr id="35842" name="Notizenplatzhalter 2"/>
          <p:cNvSpPr>
            <a:spLocks noGrp="1"/>
          </p:cNvSpPr>
          <p:nvPr>
            <p:ph type="body" idx="1"/>
          </p:nvPr>
        </p:nvSpPr>
        <p:spPr bwMode="auto">
          <a:noFill/>
        </p:spPr>
        <p:txBody>
          <a:bodyPr wrap="square" numCol="1" anchor="t" anchorCtr="0" compatLnSpc="1">
            <a:prstTxWarp prst="textNoShape">
              <a:avLst/>
            </a:prstTxWarp>
          </a:bodyPr>
          <a:lstStyle/>
          <a:p>
            <a:pPr marL="228600" indent="-228600">
              <a:buFontTx/>
              <a:buAutoNum type="arabicParenR"/>
            </a:pPr>
            <a:r>
              <a:rPr lang="en-US" dirty="0" smtClean="0">
                <a:ea typeface="ＭＳ Ｐゴシック"/>
                <a:cs typeface="ＭＳ Ｐゴシック"/>
              </a:rPr>
              <a:t>(Click) After the material set has been extracted, the task is to assign every objects in scene with one material from the extracted materials.</a:t>
            </a:r>
          </a:p>
          <a:p>
            <a:pPr marL="228600" indent="-228600">
              <a:buFontTx/>
              <a:buAutoNum type="arabicParenR"/>
            </a:pPr>
            <a:r>
              <a:rPr lang="en-US" dirty="0" smtClean="0">
                <a:ea typeface="ＭＳ Ｐゴシック"/>
                <a:cs typeface="ＭＳ Ｐゴシック"/>
              </a:rPr>
              <a:t>(Click) Currently, we set the assignment step to satisfy some objective properties.</a:t>
            </a:r>
          </a:p>
          <a:p>
            <a:pPr marL="228600" indent="-228600">
              <a:buFontTx/>
              <a:buAutoNum type="arabicParenR"/>
            </a:pPr>
            <a:r>
              <a:rPr lang="en-US" dirty="0" smtClean="0">
                <a:ea typeface="ＭＳ Ｐゴシック"/>
                <a:cs typeface="ＭＳ Ｐゴシック"/>
              </a:rPr>
              <a:t>Unlike traditional color to greyscale</a:t>
            </a:r>
            <a:r>
              <a:rPr lang="en-US" baseline="0" dirty="0" smtClean="0">
                <a:ea typeface="ＭＳ Ｐゴシック"/>
                <a:cs typeface="ＭＳ Ｐゴシック"/>
              </a:rPr>
              <a:t> images problem, our guide source give us both material and geometry information, their spatial distribution is also somewhat important</a:t>
            </a:r>
            <a:endParaRPr lang="en-US" dirty="0" smtClean="0">
              <a:ea typeface="ＭＳ Ｐゴシック"/>
              <a:cs typeface="ＭＳ Ｐゴシック"/>
            </a:endParaRPr>
          </a:p>
          <a:p>
            <a:pPr marL="228600" indent="-228600"/>
            <a:endParaRPr lang="en-US" dirty="0" smtClean="0">
              <a:ea typeface="ＭＳ Ｐゴシック"/>
              <a:cs typeface="ＭＳ Ｐゴシック"/>
            </a:endParaRPr>
          </a:p>
          <a:p>
            <a:pPr marL="228600" indent="-228600">
              <a:buFontTx/>
              <a:buAutoNum type="arabicParenR"/>
            </a:pPr>
            <a:endParaRPr lang="en-US" dirty="0" smtClean="0">
              <a:ea typeface="ＭＳ Ｐゴシック"/>
              <a:cs typeface="ＭＳ Ｐゴシック"/>
            </a:endParaRPr>
          </a:p>
        </p:txBody>
      </p:sp>
      <p:sp>
        <p:nvSpPr>
          <p:cNvPr id="35843" name="Foliennummernplatzhalter 3"/>
          <p:cNvSpPr>
            <a:spLocks noGrp="1"/>
          </p:cNvSpPr>
          <p:nvPr>
            <p:ph type="sldNum" sz="quarter" idx="5"/>
          </p:nvPr>
        </p:nvSpPr>
        <p:spPr bwMode="auto">
          <a:noFill/>
          <a:ln>
            <a:miter lim="800000"/>
            <a:headEnd/>
            <a:tailEnd/>
          </a:ln>
        </p:spPr>
        <p:txBody>
          <a:bodyPr/>
          <a:lstStyle/>
          <a:p>
            <a:fld id="{7CF7662F-8789-4588-9593-C259193A6761}" type="slidenum">
              <a:rPr lang="de-DE" smtClean="0">
                <a:latin typeface="Arial" charset="0"/>
                <a:ea typeface="ＭＳ Ｐゴシック"/>
                <a:cs typeface="ＭＳ Ｐゴシック"/>
              </a:rPr>
              <a:pPr/>
              <a:t>13</a:t>
            </a:fld>
            <a:endParaRPr lang="de-DE" smtClean="0">
              <a:latin typeface="Arial" charset="0"/>
              <a:ea typeface="ＭＳ Ｐゴシック"/>
              <a:cs typeface="ＭＳ Ｐゴシック"/>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Folienbildplatzhalter 1"/>
          <p:cNvSpPr>
            <a:spLocks noGrp="1" noRot="1" noChangeAspect="1" noTextEdit="1"/>
          </p:cNvSpPr>
          <p:nvPr>
            <p:ph type="sldImg"/>
          </p:nvPr>
        </p:nvSpPr>
        <p:spPr bwMode="auto">
          <a:noFill/>
          <a:ln>
            <a:solidFill>
              <a:srgbClr val="000000"/>
            </a:solidFill>
            <a:miter lim="800000"/>
            <a:headEnd/>
            <a:tailEnd/>
          </a:ln>
        </p:spPr>
      </p:sp>
      <p:sp>
        <p:nvSpPr>
          <p:cNvPr id="35842" name="Notizenplatzhalter 2"/>
          <p:cNvSpPr>
            <a:spLocks noGrp="1"/>
          </p:cNvSpPr>
          <p:nvPr>
            <p:ph type="body" idx="1"/>
          </p:nvPr>
        </p:nvSpPr>
        <p:spPr bwMode="auto">
          <a:noFill/>
        </p:spPr>
        <p:txBody>
          <a:bodyPr wrap="square" numCol="1" anchor="t" anchorCtr="0" compatLnSpc="1">
            <a:prstTxWarp prst="textNoShape">
              <a:avLst/>
            </a:prstTxWarp>
          </a:bodyPr>
          <a:lstStyle/>
          <a:p>
            <a:pPr marL="228600" indent="-228600">
              <a:buFontTx/>
              <a:buAutoNum type="arabicParenR"/>
            </a:pPr>
            <a:r>
              <a:rPr lang="en-US" dirty="0" smtClean="0">
                <a:ea typeface="ＭＳ Ｐゴシック"/>
                <a:cs typeface="ＭＳ Ｐゴシック"/>
              </a:rPr>
              <a:t>(Click) After the material set has been extracted, the task is to assign every objects in scene with one material from the extracted materials.</a:t>
            </a:r>
          </a:p>
          <a:p>
            <a:pPr marL="228600" indent="-228600">
              <a:buFontTx/>
              <a:buAutoNum type="arabicParenR"/>
            </a:pPr>
            <a:r>
              <a:rPr lang="en-US" dirty="0" smtClean="0">
                <a:ea typeface="ＭＳ Ｐゴシック"/>
                <a:cs typeface="ＭＳ Ｐゴシック"/>
              </a:rPr>
              <a:t>(Click) Currently, we set the assignment step to satisfy some objective properties.</a:t>
            </a:r>
          </a:p>
          <a:p>
            <a:pPr marL="228600" indent="-228600">
              <a:buFontTx/>
              <a:buAutoNum type="arabicParenR"/>
            </a:pPr>
            <a:r>
              <a:rPr lang="en-US" dirty="0" smtClean="0">
                <a:ea typeface="ＭＳ Ｐゴシック"/>
                <a:cs typeface="ＭＳ Ｐゴシック"/>
              </a:rPr>
              <a:t>Unlike traditional color to greyscale</a:t>
            </a:r>
            <a:r>
              <a:rPr lang="en-US" baseline="0" dirty="0" smtClean="0">
                <a:ea typeface="ＭＳ Ｐゴシック"/>
                <a:cs typeface="ＭＳ Ｐゴシック"/>
              </a:rPr>
              <a:t> images problem, our guide source give us both material and geometry information, their spatial distribution is also somewhat important</a:t>
            </a:r>
            <a:endParaRPr lang="en-US" dirty="0" smtClean="0">
              <a:ea typeface="ＭＳ Ｐゴシック"/>
              <a:cs typeface="ＭＳ Ｐゴシック"/>
            </a:endParaRPr>
          </a:p>
          <a:p>
            <a:pPr marL="228600" indent="-228600"/>
            <a:endParaRPr lang="en-US" dirty="0" smtClean="0">
              <a:ea typeface="ＭＳ Ｐゴシック"/>
              <a:cs typeface="ＭＳ Ｐゴシック"/>
            </a:endParaRPr>
          </a:p>
          <a:p>
            <a:pPr marL="228600" indent="-228600">
              <a:buFontTx/>
              <a:buAutoNum type="arabicParenR"/>
            </a:pPr>
            <a:endParaRPr lang="en-US" dirty="0" smtClean="0">
              <a:ea typeface="ＭＳ Ｐゴシック"/>
              <a:cs typeface="ＭＳ Ｐゴシック"/>
            </a:endParaRPr>
          </a:p>
        </p:txBody>
      </p:sp>
      <p:sp>
        <p:nvSpPr>
          <p:cNvPr id="35843" name="Foliennummernplatzhalter 3"/>
          <p:cNvSpPr>
            <a:spLocks noGrp="1"/>
          </p:cNvSpPr>
          <p:nvPr>
            <p:ph type="sldNum" sz="quarter" idx="5"/>
          </p:nvPr>
        </p:nvSpPr>
        <p:spPr bwMode="auto">
          <a:noFill/>
          <a:ln>
            <a:miter lim="800000"/>
            <a:headEnd/>
            <a:tailEnd/>
          </a:ln>
        </p:spPr>
        <p:txBody>
          <a:bodyPr/>
          <a:lstStyle/>
          <a:p>
            <a:fld id="{7CF7662F-8789-4588-9593-C259193A6761}" type="slidenum">
              <a:rPr lang="de-DE" smtClean="0">
                <a:latin typeface="Arial" charset="0"/>
                <a:ea typeface="ＭＳ Ｐゴシック"/>
                <a:cs typeface="ＭＳ Ｐゴシック"/>
              </a:rPr>
              <a:pPr/>
              <a:t>14</a:t>
            </a:fld>
            <a:endParaRPr lang="de-DE" smtClean="0">
              <a:latin typeface="Arial" charset="0"/>
              <a:ea typeface="ＭＳ Ｐゴシック"/>
              <a:cs typeface="ＭＳ Ｐゴシック"/>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Folienbildplatzhalter 1"/>
          <p:cNvSpPr>
            <a:spLocks noGrp="1" noRot="1" noChangeAspect="1" noTextEdit="1"/>
          </p:cNvSpPr>
          <p:nvPr>
            <p:ph type="sldImg"/>
          </p:nvPr>
        </p:nvSpPr>
        <p:spPr bwMode="auto">
          <a:noFill/>
          <a:ln>
            <a:solidFill>
              <a:srgbClr val="000000"/>
            </a:solidFill>
            <a:miter lim="800000"/>
            <a:headEnd/>
            <a:tailEnd/>
          </a:ln>
        </p:spPr>
      </p:sp>
      <p:sp>
        <p:nvSpPr>
          <p:cNvPr id="35842" name="Notizenplatzhalter 2"/>
          <p:cNvSpPr>
            <a:spLocks noGrp="1"/>
          </p:cNvSpPr>
          <p:nvPr>
            <p:ph type="body" idx="1"/>
          </p:nvPr>
        </p:nvSpPr>
        <p:spPr bwMode="auto">
          <a:noFill/>
        </p:spPr>
        <p:txBody>
          <a:bodyPr wrap="square" numCol="1" anchor="t" anchorCtr="0" compatLnSpc="1">
            <a:prstTxWarp prst="textNoShape">
              <a:avLst/>
            </a:prstTxWarp>
          </a:bodyPr>
          <a:lstStyle/>
          <a:p>
            <a:pPr marL="228600" indent="-228600">
              <a:buFontTx/>
              <a:buAutoNum type="arabicParenR"/>
            </a:pPr>
            <a:r>
              <a:rPr lang="en-US" dirty="0" smtClean="0">
                <a:ea typeface="ＭＳ Ｐゴシック"/>
                <a:cs typeface="ＭＳ Ｐゴシック"/>
              </a:rPr>
              <a:t>(Click) After the material set has been extracted, the task is to assign every objects in scene with one material from the extracted materials.</a:t>
            </a:r>
          </a:p>
          <a:p>
            <a:pPr marL="228600" indent="-228600">
              <a:buFontTx/>
              <a:buAutoNum type="arabicParenR"/>
            </a:pPr>
            <a:r>
              <a:rPr lang="en-US" dirty="0" smtClean="0">
                <a:ea typeface="ＭＳ Ｐゴシック"/>
                <a:cs typeface="ＭＳ Ｐゴシック"/>
              </a:rPr>
              <a:t>(Click) Currently, we set the assignment step to satisfy some objective properties.</a:t>
            </a:r>
          </a:p>
          <a:p>
            <a:pPr marL="228600" indent="-228600">
              <a:buFontTx/>
              <a:buAutoNum type="arabicParenR"/>
            </a:pPr>
            <a:r>
              <a:rPr lang="en-US" dirty="0" smtClean="0">
                <a:ea typeface="ＭＳ Ｐゴシック"/>
                <a:cs typeface="ＭＳ Ｐゴシック"/>
              </a:rPr>
              <a:t>Unlike traditional color to greyscale</a:t>
            </a:r>
            <a:r>
              <a:rPr lang="en-US" baseline="0" dirty="0" smtClean="0">
                <a:ea typeface="ＭＳ Ｐゴシック"/>
                <a:cs typeface="ＭＳ Ｐゴシック"/>
              </a:rPr>
              <a:t> images problem, our guide source give us both material and geometry information, their spatial distribution is also somewhat important</a:t>
            </a:r>
            <a:endParaRPr lang="en-US" dirty="0" smtClean="0">
              <a:ea typeface="ＭＳ Ｐゴシック"/>
              <a:cs typeface="ＭＳ Ｐゴシック"/>
            </a:endParaRPr>
          </a:p>
          <a:p>
            <a:pPr marL="228600" indent="-228600"/>
            <a:endParaRPr lang="en-US" dirty="0" smtClean="0">
              <a:ea typeface="ＭＳ Ｐゴシック"/>
              <a:cs typeface="ＭＳ Ｐゴシック"/>
            </a:endParaRPr>
          </a:p>
          <a:p>
            <a:pPr marL="228600" indent="-228600">
              <a:buFontTx/>
              <a:buAutoNum type="arabicParenR"/>
            </a:pPr>
            <a:endParaRPr lang="en-US" dirty="0" smtClean="0">
              <a:ea typeface="ＭＳ Ｐゴシック"/>
              <a:cs typeface="ＭＳ Ｐゴシック"/>
            </a:endParaRPr>
          </a:p>
        </p:txBody>
      </p:sp>
      <p:sp>
        <p:nvSpPr>
          <p:cNvPr id="35843" name="Foliennummernplatzhalter 3"/>
          <p:cNvSpPr>
            <a:spLocks noGrp="1"/>
          </p:cNvSpPr>
          <p:nvPr>
            <p:ph type="sldNum" sz="quarter" idx="5"/>
          </p:nvPr>
        </p:nvSpPr>
        <p:spPr bwMode="auto">
          <a:noFill/>
          <a:ln>
            <a:miter lim="800000"/>
            <a:headEnd/>
            <a:tailEnd/>
          </a:ln>
        </p:spPr>
        <p:txBody>
          <a:bodyPr/>
          <a:lstStyle/>
          <a:p>
            <a:fld id="{7CF7662F-8789-4588-9593-C259193A6761}" type="slidenum">
              <a:rPr lang="de-DE" smtClean="0">
                <a:latin typeface="Arial" charset="0"/>
                <a:ea typeface="ＭＳ Ｐゴシック"/>
                <a:cs typeface="ＭＳ Ｐゴシック"/>
              </a:rPr>
              <a:pPr/>
              <a:t>15</a:t>
            </a:fld>
            <a:endParaRPr lang="de-DE" smtClean="0">
              <a:latin typeface="Arial" charset="0"/>
              <a:ea typeface="ＭＳ Ｐゴシック"/>
              <a:cs typeface="ＭＳ Ｐゴシック"/>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p:cNvSpPr>
          <p:nvPr>
            <p:ph type="sldImg"/>
          </p:nvPr>
        </p:nvSpPr>
        <p:spPr bwMode="auto">
          <a:noFill/>
          <a:ln>
            <a:solidFill>
              <a:srgbClr val="000000"/>
            </a:solidFill>
            <a:miter lim="800000"/>
            <a:headEnd/>
            <a:tailEnd/>
          </a:ln>
        </p:spPr>
      </p:sp>
      <p:sp>
        <p:nvSpPr>
          <p:cNvPr id="46082" name="Notes Placeholder 2"/>
          <p:cNvSpPr>
            <a:spLocks noGrp="1"/>
          </p:cNvSpPr>
          <p:nvPr>
            <p:ph type="body" idx="1"/>
          </p:nvPr>
        </p:nvSpPr>
        <p:spPr bwMode="auto">
          <a:noFill/>
        </p:spPr>
        <p:txBody>
          <a:bodyPr wrap="square" numCol="1" anchor="t" anchorCtr="0" compatLnSpc="1">
            <a:prstTxWarp prst="textNoShape">
              <a:avLst/>
            </a:prstTxWarp>
          </a:bodyPr>
          <a:lstStyle/>
          <a:p>
            <a:pPr marL="228600" indent="-228600">
              <a:buFontTx/>
              <a:buAutoNum type="arabicParenR"/>
            </a:pPr>
            <a:r>
              <a:rPr lang="en-US" dirty="0" smtClean="0">
                <a:ea typeface="ＭＳ Ｐゴシック"/>
                <a:cs typeface="ＭＳ Ｐゴシック"/>
              </a:rPr>
              <a:t>Image Cost is to measure the similarity appearance of the rendered images</a:t>
            </a:r>
          </a:p>
          <a:p>
            <a:pPr marL="228600" indent="-228600">
              <a:buFontTx/>
              <a:buAutoNum type="arabicParenR"/>
            </a:pPr>
            <a:r>
              <a:rPr lang="en-US" dirty="0" smtClean="0">
                <a:ea typeface="ＭＳ Ｐゴシック"/>
                <a:cs typeface="ＭＳ Ｐゴシック"/>
              </a:rPr>
              <a:t>In general, we calculate the histogram between two image</a:t>
            </a:r>
          </a:p>
          <a:p>
            <a:pPr marL="228600" indent="-228600">
              <a:buFontTx/>
              <a:buAutoNum type="arabicParenR"/>
            </a:pPr>
            <a:r>
              <a:rPr lang="en-US" dirty="0" smtClean="0">
                <a:ea typeface="ＭＳ Ｐゴシック"/>
                <a:cs typeface="ＭＳ Ｐゴシック"/>
              </a:rPr>
              <a:t>Image cost is the distance between the 2 histogram (with </a:t>
            </a:r>
            <a:r>
              <a:rPr lang="en-US" dirty="0" err="1" smtClean="0">
                <a:ea typeface="ＭＳ Ｐゴシック"/>
                <a:cs typeface="ＭＳ Ｐゴシック"/>
              </a:rPr>
              <a:t>gaussian</a:t>
            </a:r>
            <a:r>
              <a:rPr lang="en-US" dirty="0" smtClean="0">
                <a:ea typeface="ＭＳ Ｐゴシック"/>
                <a:cs typeface="ＭＳ Ｐゴシック"/>
              </a:rPr>
              <a:t> bin)</a:t>
            </a:r>
          </a:p>
          <a:p>
            <a:pPr marL="228600" indent="-228600">
              <a:buFontTx/>
              <a:buAutoNum type="arabicParenR"/>
            </a:pPr>
            <a:r>
              <a:rPr lang="en-US" dirty="0" smtClean="0">
                <a:ea typeface="ＭＳ Ｐゴシック"/>
                <a:cs typeface="ＭＳ Ｐゴシック"/>
              </a:rPr>
              <a:t>In order to take spatial color distribution layout, image are divide in to 3x3 local patches</a:t>
            </a:r>
          </a:p>
          <a:p>
            <a:pPr marL="228600" indent="-228600">
              <a:buFontTx/>
              <a:buAutoNum type="arabicParenR"/>
            </a:pPr>
            <a:r>
              <a:rPr lang="en-US" dirty="0" smtClean="0">
                <a:ea typeface="ＭＳ Ｐゴシック"/>
                <a:cs typeface="ＭＳ Ｐゴシック"/>
              </a:rPr>
              <a:t>Image cost is the maximum cost of all local image cost</a:t>
            </a:r>
          </a:p>
        </p:txBody>
      </p:sp>
      <p:sp>
        <p:nvSpPr>
          <p:cNvPr id="46083" name="Slide Number Placeholder 3"/>
          <p:cNvSpPr>
            <a:spLocks noGrp="1"/>
          </p:cNvSpPr>
          <p:nvPr>
            <p:ph type="sldNum" sz="quarter" idx="5"/>
          </p:nvPr>
        </p:nvSpPr>
        <p:spPr bwMode="auto">
          <a:noFill/>
          <a:ln>
            <a:miter lim="800000"/>
            <a:headEnd/>
            <a:tailEnd/>
          </a:ln>
        </p:spPr>
        <p:txBody>
          <a:bodyPr/>
          <a:lstStyle/>
          <a:p>
            <a:fld id="{70E86DA4-9A94-4F25-9AC8-AAC9A64BC9F9}" type="slidenum">
              <a:rPr lang="en-US" smtClean="0">
                <a:latin typeface="Arial" charset="0"/>
                <a:ea typeface="ＭＳ Ｐゴシック"/>
                <a:cs typeface="ＭＳ Ｐゴシック"/>
              </a:rPr>
              <a:pPr/>
              <a:t>16</a:t>
            </a:fld>
            <a:endParaRPr lang="en-US" smtClean="0">
              <a:latin typeface="Arial" charset="0"/>
              <a:ea typeface="ＭＳ Ｐゴシック"/>
              <a:cs typeface="ＭＳ Ｐゴシック"/>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Folienbildplatzhalter 1"/>
          <p:cNvSpPr>
            <a:spLocks noGrp="1" noRot="1" noChangeAspect="1" noTextEdit="1"/>
          </p:cNvSpPr>
          <p:nvPr>
            <p:ph type="sldImg"/>
          </p:nvPr>
        </p:nvSpPr>
        <p:spPr bwMode="auto">
          <a:noFill/>
          <a:ln>
            <a:solidFill>
              <a:srgbClr val="000000"/>
            </a:solidFill>
            <a:miter lim="800000"/>
            <a:headEnd/>
            <a:tailEnd/>
          </a:ln>
        </p:spPr>
      </p:sp>
      <p:sp>
        <p:nvSpPr>
          <p:cNvPr id="35842" name="Notizenplatzhalter 2"/>
          <p:cNvSpPr>
            <a:spLocks noGrp="1"/>
          </p:cNvSpPr>
          <p:nvPr>
            <p:ph type="body" idx="1"/>
          </p:nvPr>
        </p:nvSpPr>
        <p:spPr bwMode="auto">
          <a:noFill/>
        </p:spPr>
        <p:txBody>
          <a:bodyPr wrap="square" numCol="1" anchor="t" anchorCtr="0" compatLnSpc="1">
            <a:prstTxWarp prst="textNoShape">
              <a:avLst/>
            </a:prstTxWarp>
          </a:bodyPr>
          <a:lstStyle/>
          <a:p>
            <a:pPr marL="228600" indent="-228600">
              <a:buFontTx/>
              <a:buAutoNum type="arabicParenR"/>
            </a:pPr>
            <a:r>
              <a:rPr lang="en-US" dirty="0" smtClean="0">
                <a:ea typeface="ＭＳ Ｐゴシック"/>
                <a:cs typeface="ＭＳ Ｐゴシック"/>
              </a:rPr>
              <a:t>(Click) After the material set has been extracted, the task is to assign every objects in scene with one material from the extracted materials.</a:t>
            </a:r>
          </a:p>
          <a:p>
            <a:pPr marL="228600" indent="-228600">
              <a:buFontTx/>
              <a:buAutoNum type="arabicParenR"/>
            </a:pPr>
            <a:r>
              <a:rPr lang="en-US" dirty="0" smtClean="0">
                <a:ea typeface="ＭＳ Ｐゴシック"/>
                <a:cs typeface="ＭＳ Ｐゴシック"/>
              </a:rPr>
              <a:t>(Click) Currently, we set the assignment step to satisfy some objective properties.</a:t>
            </a:r>
          </a:p>
          <a:p>
            <a:pPr marL="228600" indent="-228600">
              <a:buFontTx/>
              <a:buAutoNum type="arabicParenR"/>
            </a:pPr>
            <a:r>
              <a:rPr lang="en-US" dirty="0" smtClean="0">
                <a:ea typeface="ＭＳ Ｐゴシック"/>
                <a:cs typeface="ＭＳ Ｐゴシック"/>
              </a:rPr>
              <a:t>Unlike traditional color to greyscale</a:t>
            </a:r>
            <a:r>
              <a:rPr lang="en-US" baseline="0" dirty="0" smtClean="0">
                <a:ea typeface="ＭＳ Ｐゴシック"/>
                <a:cs typeface="ＭＳ Ｐゴシック"/>
              </a:rPr>
              <a:t> images problem, our guide source give us both material and geometry information, their spatial distribution is also somewhat important</a:t>
            </a:r>
            <a:endParaRPr lang="en-US" dirty="0" smtClean="0">
              <a:ea typeface="ＭＳ Ｐゴシック"/>
              <a:cs typeface="ＭＳ Ｐゴシック"/>
            </a:endParaRPr>
          </a:p>
          <a:p>
            <a:pPr marL="228600" indent="-228600"/>
            <a:endParaRPr lang="en-US" dirty="0" smtClean="0">
              <a:ea typeface="ＭＳ Ｐゴシック"/>
              <a:cs typeface="ＭＳ Ｐゴシック"/>
            </a:endParaRPr>
          </a:p>
          <a:p>
            <a:pPr marL="228600" indent="-228600">
              <a:buFontTx/>
              <a:buAutoNum type="arabicParenR"/>
            </a:pPr>
            <a:endParaRPr lang="en-US" dirty="0" smtClean="0">
              <a:ea typeface="ＭＳ Ｐゴシック"/>
              <a:cs typeface="ＭＳ Ｐゴシック"/>
            </a:endParaRPr>
          </a:p>
        </p:txBody>
      </p:sp>
      <p:sp>
        <p:nvSpPr>
          <p:cNvPr id="35843" name="Foliennummernplatzhalter 3"/>
          <p:cNvSpPr>
            <a:spLocks noGrp="1"/>
          </p:cNvSpPr>
          <p:nvPr>
            <p:ph type="sldNum" sz="quarter" idx="5"/>
          </p:nvPr>
        </p:nvSpPr>
        <p:spPr bwMode="auto">
          <a:noFill/>
          <a:ln>
            <a:miter lim="800000"/>
            <a:headEnd/>
            <a:tailEnd/>
          </a:ln>
        </p:spPr>
        <p:txBody>
          <a:bodyPr/>
          <a:lstStyle/>
          <a:p>
            <a:fld id="{7CF7662F-8789-4588-9593-C259193A6761}" type="slidenum">
              <a:rPr lang="de-DE" smtClean="0">
                <a:latin typeface="Arial" charset="0"/>
                <a:ea typeface="ＭＳ Ｐゴシック"/>
                <a:cs typeface="ＭＳ Ｐゴシック"/>
              </a:rPr>
              <a:pPr/>
              <a:t>17</a:t>
            </a:fld>
            <a:endParaRPr lang="de-DE" smtClean="0">
              <a:latin typeface="Arial" charset="0"/>
              <a:ea typeface="ＭＳ Ｐゴシック"/>
              <a:cs typeface="ＭＳ Ｐゴシック"/>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p:cNvSpPr>
          <p:nvPr>
            <p:ph type="sldImg"/>
          </p:nvPr>
        </p:nvSpPr>
        <p:spPr bwMode="auto">
          <a:noFill/>
          <a:ln>
            <a:solidFill>
              <a:srgbClr val="000000"/>
            </a:solidFill>
            <a:miter lim="800000"/>
            <a:headEnd/>
            <a:tailEnd/>
          </a:ln>
        </p:spPr>
      </p:sp>
      <p:sp>
        <p:nvSpPr>
          <p:cNvPr id="46082" name="Notes Placeholder 2"/>
          <p:cNvSpPr>
            <a:spLocks noGrp="1"/>
          </p:cNvSpPr>
          <p:nvPr>
            <p:ph type="body" idx="1"/>
          </p:nvPr>
        </p:nvSpPr>
        <p:spPr bwMode="auto">
          <a:noFill/>
        </p:spPr>
        <p:txBody>
          <a:bodyPr wrap="square" numCol="1" anchor="t" anchorCtr="0" compatLnSpc="1">
            <a:prstTxWarp prst="textNoShape">
              <a:avLst/>
            </a:prstTxWarp>
          </a:bodyPr>
          <a:lstStyle/>
          <a:p>
            <a:pPr marL="228600" indent="-228600">
              <a:buFontTx/>
              <a:buAutoNum type="arabicParenR"/>
            </a:pPr>
            <a:r>
              <a:rPr lang="en-US" dirty="0" smtClean="0">
                <a:ea typeface="ＭＳ Ｐゴシック"/>
                <a:cs typeface="ＭＳ Ｐゴシック"/>
              </a:rPr>
              <a:t>(Click) The goal of geometry cost is to assign similar objects with same material.</a:t>
            </a:r>
            <a:r>
              <a:rPr lang="en-US" baseline="0" dirty="0" smtClean="0">
                <a:ea typeface="ＭＳ Ｐゴシック"/>
                <a:cs typeface="ＭＳ Ｐゴシック"/>
              </a:rPr>
              <a:t> A guide source give us more than just material but also objects inside </a:t>
            </a:r>
            <a:endParaRPr lang="en-US" dirty="0" smtClean="0">
              <a:ea typeface="ＭＳ Ｐゴシック"/>
              <a:cs typeface="ＭＳ Ｐゴシック"/>
            </a:endParaRPr>
          </a:p>
          <a:p>
            <a:pPr marL="228600" indent="-228600">
              <a:buFontTx/>
              <a:buAutoNum type="arabicParenR"/>
            </a:pPr>
            <a:r>
              <a:rPr lang="en-US" dirty="0" smtClean="0">
                <a:ea typeface="ＭＳ Ｐゴシック"/>
                <a:cs typeface="ＭＳ Ｐゴシック"/>
              </a:rPr>
              <a:t>(Click) For this purpose, we need to extract meaningful segment from the image. Unfortunately, there is no such segmentation algorithm that can work for all test cases. For this reason, we chose a multi-segmentation approach. Image are segmented using mean-shift with different parameters </a:t>
            </a:r>
          </a:p>
          <a:p>
            <a:pPr marL="228600" indent="-228600">
              <a:buFontTx/>
              <a:buAutoNum type="arabicParenR"/>
            </a:pPr>
            <a:r>
              <a:rPr lang="en-US" dirty="0" smtClean="0">
                <a:ea typeface="ＭＳ Ｐゴシック"/>
                <a:cs typeface="ＭＳ Ｐゴシック"/>
              </a:rPr>
              <a:t>(Click) After this step, we have a geometry bag with some meaningful and some meaningless object extracted from the guide source</a:t>
            </a:r>
          </a:p>
          <a:p>
            <a:pPr marL="228600" indent="-228600">
              <a:buFontTx/>
              <a:buAutoNum type="arabicParenR"/>
            </a:pPr>
            <a:r>
              <a:rPr lang="en-US" dirty="0" smtClean="0">
                <a:ea typeface="ＭＳ Ｐゴシック"/>
                <a:cs typeface="ＭＳ Ｐゴシック"/>
              </a:rPr>
              <a:t>(Click) For example, we want to measure the assignment cost of bottle to the 1</a:t>
            </a:r>
            <a:r>
              <a:rPr lang="en-US" baseline="30000" dirty="0" smtClean="0">
                <a:ea typeface="ＭＳ Ｐゴシック"/>
                <a:cs typeface="ＭＳ Ｐゴシック"/>
              </a:rPr>
              <a:t>st</a:t>
            </a:r>
            <a:r>
              <a:rPr lang="en-US" dirty="0" smtClean="0">
                <a:ea typeface="ＭＳ Ｐゴシック"/>
                <a:cs typeface="ＭＳ Ｐゴシック"/>
              </a:rPr>
              <a:t> material in the extracted set</a:t>
            </a:r>
          </a:p>
          <a:p>
            <a:pPr marL="228600" indent="-228600">
              <a:buFontTx/>
              <a:buAutoNum type="arabicParenR"/>
            </a:pPr>
            <a:r>
              <a:rPr lang="en-US" dirty="0" smtClean="0">
                <a:ea typeface="ＭＳ Ｐゴシック"/>
                <a:cs typeface="ＭＳ Ｐゴシック"/>
              </a:rPr>
              <a:t>(Click) We look up at the geometry bag for objects with same material</a:t>
            </a:r>
          </a:p>
          <a:p>
            <a:pPr marL="228600" indent="-228600">
              <a:buFontTx/>
              <a:buAutoNum type="arabicParenR"/>
            </a:pPr>
            <a:r>
              <a:rPr lang="en-US" dirty="0" smtClean="0">
                <a:ea typeface="ＭＳ Ｐゴシック"/>
                <a:cs typeface="ＭＳ Ｐゴシック"/>
              </a:rPr>
              <a:t>(Click) The geometry assignment cost of assign this bottle </a:t>
            </a:r>
          </a:p>
          <a:p>
            <a:pPr marL="228600" indent="-228600">
              <a:buFontTx/>
              <a:buAutoNum type="arabicParenR"/>
            </a:pPr>
            <a:r>
              <a:rPr lang="en-US" dirty="0" smtClean="0">
                <a:ea typeface="ＭＳ Ｐゴシック"/>
                <a:cs typeface="ＭＳ Ｐゴシック"/>
              </a:rPr>
              <a:t>Every segment have an accompanied material</a:t>
            </a:r>
          </a:p>
        </p:txBody>
      </p:sp>
      <p:sp>
        <p:nvSpPr>
          <p:cNvPr id="46083" name="Slide Number Placeholder 3"/>
          <p:cNvSpPr>
            <a:spLocks noGrp="1"/>
          </p:cNvSpPr>
          <p:nvPr>
            <p:ph type="sldNum" sz="quarter" idx="5"/>
          </p:nvPr>
        </p:nvSpPr>
        <p:spPr bwMode="auto">
          <a:noFill/>
          <a:ln>
            <a:miter lim="800000"/>
            <a:headEnd/>
            <a:tailEnd/>
          </a:ln>
        </p:spPr>
        <p:txBody>
          <a:bodyPr/>
          <a:lstStyle/>
          <a:p>
            <a:fld id="{70E86DA4-9A94-4F25-9AC8-AAC9A64BC9F9}" type="slidenum">
              <a:rPr lang="en-US" smtClean="0">
                <a:latin typeface="Arial" charset="0"/>
                <a:ea typeface="ＭＳ Ｐゴシック"/>
                <a:cs typeface="ＭＳ Ｐゴシック"/>
              </a:rPr>
              <a:pPr/>
              <a:t>18</a:t>
            </a:fld>
            <a:endParaRPr lang="en-US" smtClean="0">
              <a:latin typeface="Arial" charset="0"/>
              <a:ea typeface="ＭＳ Ｐゴシック"/>
              <a:cs typeface="ＭＳ Ｐゴシック"/>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p:cNvSpPr>
          <p:nvPr>
            <p:ph type="sldImg"/>
          </p:nvPr>
        </p:nvSpPr>
        <p:spPr bwMode="auto">
          <a:noFill/>
          <a:ln>
            <a:solidFill>
              <a:srgbClr val="000000"/>
            </a:solidFill>
            <a:miter lim="800000"/>
            <a:headEnd/>
            <a:tailEnd/>
          </a:ln>
        </p:spPr>
      </p:sp>
      <p:sp>
        <p:nvSpPr>
          <p:cNvPr id="46082" name="Notes Placeholder 2"/>
          <p:cNvSpPr>
            <a:spLocks noGrp="1"/>
          </p:cNvSpPr>
          <p:nvPr>
            <p:ph type="body" idx="1"/>
          </p:nvPr>
        </p:nvSpPr>
        <p:spPr bwMode="auto">
          <a:noFill/>
        </p:spPr>
        <p:txBody>
          <a:bodyPr wrap="square" numCol="1" anchor="t" anchorCtr="0" compatLnSpc="1">
            <a:prstTxWarp prst="textNoShape">
              <a:avLst/>
            </a:prstTxWarp>
          </a:bodyPr>
          <a:lstStyle/>
          <a:p>
            <a:pPr marL="228600" indent="-228600">
              <a:buFontTx/>
              <a:buAutoNum type="arabicParenR"/>
            </a:pPr>
            <a:r>
              <a:rPr lang="en-US" dirty="0" smtClean="0">
                <a:ea typeface="ＭＳ Ｐゴシック"/>
                <a:cs typeface="ＭＳ Ｐゴシック"/>
              </a:rPr>
              <a:t>(Click) In order to compactly represent</a:t>
            </a:r>
            <a:r>
              <a:rPr lang="en-US" baseline="0" dirty="0" smtClean="0">
                <a:ea typeface="ＭＳ Ｐゴシック"/>
                <a:cs typeface="ＭＳ Ｐゴシック"/>
              </a:rPr>
              <a:t> a shape, for every object in scene, let take example the bottle</a:t>
            </a:r>
          </a:p>
          <a:p>
            <a:pPr marL="228600" indent="-228600">
              <a:buFontTx/>
              <a:buAutoNum type="arabicParenR"/>
            </a:pPr>
            <a:r>
              <a:rPr lang="en-US" baseline="0" dirty="0" smtClean="0">
                <a:ea typeface="ＭＳ Ｐゴシック"/>
                <a:cs typeface="ＭＳ Ｐゴシック"/>
              </a:rPr>
              <a:t>We render it from different view camera</a:t>
            </a:r>
          </a:p>
          <a:p>
            <a:pPr marL="228600" indent="-228600">
              <a:buFontTx/>
              <a:buAutoNum type="arabicParenR"/>
            </a:pPr>
            <a:r>
              <a:rPr lang="en-US" baseline="0" dirty="0" smtClean="0">
                <a:ea typeface="ＭＳ Ｐゴシック"/>
                <a:cs typeface="ＭＳ Ｐゴシック"/>
              </a:rPr>
              <a:t>We then use the angular radial transform and keep 35 coefficient per render view for the shape descriptor</a:t>
            </a:r>
          </a:p>
          <a:p>
            <a:pPr marL="228600" indent="-228600">
              <a:buFontTx/>
              <a:buAutoNum type="arabicParenR"/>
            </a:pPr>
            <a:r>
              <a:rPr lang="en-US" baseline="0" dirty="0" smtClean="0">
                <a:ea typeface="ＭＳ Ｐゴシック"/>
                <a:cs typeface="ＭＳ Ｐゴシック"/>
              </a:rPr>
              <a:t>The same for segment in images</a:t>
            </a:r>
          </a:p>
          <a:p>
            <a:pPr marL="228600" indent="-228600">
              <a:buFontTx/>
              <a:buAutoNum type="arabicParenR"/>
            </a:pPr>
            <a:r>
              <a:rPr lang="en-US" baseline="0" dirty="0" smtClean="0">
                <a:ea typeface="ＭＳ Ｐゴシック"/>
                <a:cs typeface="ＭＳ Ｐゴシック"/>
              </a:rPr>
              <a:t>To get the visual shape difference between the 2 of them, the minimum Euclidian distance between any view and 1 material is given</a:t>
            </a:r>
          </a:p>
          <a:p>
            <a:pPr marL="228600" indent="-228600">
              <a:buFontTx/>
              <a:buAutoNum type="arabicParenR"/>
            </a:pPr>
            <a:r>
              <a:rPr lang="en-US" baseline="0" dirty="0" smtClean="0">
                <a:ea typeface="ＭＳ Ｐゴシック"/>
                <a:cs typeface="ＭＳ Ｐゴシック"/>
              </a:rPr>
              <a:t>Also every segment is accompanied by an extracted material</a:t>
            </a:r>
          </a:p>
          <a:p>
            <a:pPr marL="228600" indent="-228600">
              <a:buFontTx/>
              <a:buAutoNum type="arabicParenR"/>
            </a:pPr>
            <a:r>
              <a:rPr lang="en-US" baseline="0" dirty="0" smtClean="0">
                <a:ea typeface="ＭＳ Ｐゴシック"/>
                <a:cs typeface="ＭＳ Ｐゴシック"/>
              </a:rPr>
              <a:t>So, eventually, the geometry cost to assign 1 object to 1 material is forward…</a:t>
            </a:r>
          </a:p>
          <a:p>
            <a:pPr marL="228600" indent="-228600">
              <a:buFontTx/>
              <a:buAutoNum type="arabicParenR"/>
            </a:pPr>
            <a:r>
              <a:rPr lang="en-US" baseline="0" dirty="0" smtClean="0">
                <a:ea typeface="ＭＳ Ｐゴシック"/>
                <a:cs typeface="ＭＳ Ｐゴシック"/>
              </a:rPr>
              <a:t>There are case of several segment with same extracted material, then geometry distance is the minimum of them</a:t>
            </a:r>
          </a:p>
          <a:p>
            <a:pPr marL="228600" indent="-228600">
              <a:buFontTx/>
              <a:buAutoNum type="arabicParenR"/>
            </a:pPr>
            <a:endParaRPr lang="en-US" dirty="0" smtClean="0">
              <a:ea typeface="ＭＳ Ｐゴシック"/>
              <a:cs typeface="ＭＳ Ｐゴシック"/>
            </a:endParaRPr>
          </a:p>
        </p:txBody>
      </p:sp>
      <p:sp>
        <p:nvSpPr>
          <p:cNvPr id="46083" name="Slide Number Placeholder 3"/>
          <p:cNvSpPr>
            <a:spLocks noGrp="1"/>
          </p:cNvSpPr>
          <p:nvPr>
            <p:ph type="sldNum" sz="quarter" idx="5"/>
          </p:nvPr>
        </p:nvSpPr>
        <p:spPr bwMode="auto">
          <a:noFill/>
          <a:ln>
            <a:miter lim="800000"/>
            <a:headEnd/>
            <a:tailEnd/>
          </a:ln>
        </p:spPr>
        <p:txBody>
          <a:bodyPr/>
          <a:lstStyle/>
          <a:p>
            <a:fld id="{70E86DA4-9A94-4F25-9AC8-AAC9A64BC9F9}" type="slidenum">
              <a:rPr lang="en-US" smtClean="0">
                <a:latin typeface="Arial" charset="0"/>
                <a:ea typeface="ＭＳ Ｐゴシック"/>
                <a:cs typeface="ＭＳ Ｐゴシック"/>
              </a:rPr>
              <a:pPr/>
              <a:t>19</a:t>
            </a:fld>
            <a:endParaRPr lang="en-US" smtClean="0">
              <a:latin typeface="Arial" charset="0"/>
              <a:ea typeface="ＭＳ Ｐゴシック"/>
              <a:cs typeface="ＭＳ Ｐゴシック"/>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Folienbildplatzhalter 1"/>
          <p:cNvSpPr>
            <a:spLocks noGrp="1" noRot="1" noChangeAspect="1" noTextEdit="1"/>
          </p:cNvSpPr>
          <p:nvPr>
            <p:ph type="sldImg"/>
          </p:nvPr>
        </p:nvSpPr>
        <p:spPr bwMode="auto">
          <a:noFill/>
          <a:ln>
            <a:solidFill>
              <a:srgbClr val="000000"/>
            </a:solidFill>
            <a:miter lim="800000"/>
            <a:headEnd/>
            <a:tailEnd/>
          </a:ln>
        </p:spPr>
      </p:sp>
      <p:sp>
        <p:nvSpPr>
          <p:cNvPr id="3" name="Notizenplatzhalter 2"/>
          <p:cNvSpPr>
            <a:spLocks noGrp="1"/>
          </p:cNvSpPr>
          <p:nvPr>
            <p:ph type="body" idx="1"/>
          </p:nvPr>
        </p:nvSpPr>
        <p:spPr/>
        <p:txBody>
          <a:bodyPr wrap="square" numCol="1" anchor="t" anchorCtr="0" compatLnSpc="1">
            <a:prstTxWarp prst="textNoShape">
              <a:avLst/>
            </a:prstTxWarp>
          </a:bodyPr>
          <a:lstStyle/>
          <a:p>
            <a:pPr marL="228600" indent="-228600">
              <a:buFontTx/>
              <a:buAutoNum type="arabicParenR"/>
              <a:defRPr/>
            </a:pPr>
            <a:r>
              <a:rPr lang="en-US" dirty="0" smtClean="0">
                <a:ea typeface="ＭＳ Ｐゴシック" pitchFamily="-108" charset="-128"/>
                <a:cs typeface="ＭＳ Ｐゴシック" pitchFamily="-108" charset="-128"/>
              </a:rPr>
              <a:t>Real world objects come along with their material properties</a:t>
            </a:r>
          </a:p>
          <a:p>
            <a:pPr marL="228600" indent="-228600">
              <a:buFontTx/>
              <a:buAutoNum type="arabicParenR"/>
              <a:defRPr/>
            </a:pPr>
            <a:r>
              <a:rPr lang="en-US" dirty="0" smtClean="0">
                <a:ea typeface="ＭＳ Ｐゴシック" pitchFamily="-108" charset="-128"/>
                <a:cs typeface="ＭＳ Ｐゴシック" pitchFamily="-108" charset="-128"/>
              </a:rPr>
              <a:t>(Click) By looking at the image, human can easily identify object’s material whether they are made of glass, leather, wood, metal, stone or plastic… </a:t>
            </a:r>
            <a:r>
              <a:rPr lang="en-US" dirty="0" err="1" smtClean="0">
                <a:ea typeface="ＭＳ Ｐゴシック" pitchFamily="-108" charset="-128"/>
                <a:cs typeface="ＭＳ Ｐゴシック" pitchFamily="-108" charset="-128"/>
              </a:rPr>
              <a:t>etc</a:t>
            </a:r>
            <a:endParaRPr lang="en-US" dirty="0" smtClean="0">
              <a:ea typeface="ＭＳ Ｐゴシック" pitchFamily="-108" charset="-128"/>
              <a:cs typeface="ＭＳ Ｐゴシック" pitchFamily="-108" charset="-128"/>
            </a:endParaRPr>
          </a:p>
          <a:p>
            <a:pPr marL="228600" indent="-228600">
              <a:buFontTx/>
              <a:buAutoNum type="arabicParenR"/>
              <a:defRPr/>
            </a:pPr>
            <a:endParaRPr lang="en-US" dirty="0" smtClean="0">
              <a:ea typeface="ＭＳ Ｐゴシック" pitchFamily="-108" charset="-128"/>
              <a:cs typeface="ＭＳ Ｐゴシック" pitchFamily="-108" charset="-128"/>
            </a:endParaRPr>
          </a:p>
          <a:p>
            <a:pPr>
              <a:defRPr/>
            </a:pPr>
            <a:endParaRPr lang="en-US" dirty="0">
              <a:ea typeface="ＭＳ Ｐゴシック" pitchFamily="-108" charset="-128"/>
              <a:cs typeface="ＭＳ Ｐゴシック" pitchFamily="-108" charset="-128"/>
            </a:endParaRPr>
          </a:p>
        </p:txBody>
      </p:sp>
      <p:sp>
        <p:nvSpPr>
          <p:cNvPr id="17411" name="Foliennummernplatzhalter 3"/>
          <p:cNvSpPr>
            <a:spLocks noGrp="1"/>
          </p:cNvSpPr>
          <p:nvPr>
            <p:ph type="sldNum" sz="quarter" idx="5"/>
          </p:nvPr>
        </p:nvSpPr>
        <p:spPr bwMode="auto">
          <a:noFill/>
          <a:ln>
            <a:miter lim="800000"/>
            <a:headEnd/>
            <a:tailEnd/>
          </a:ln>
        </p:spPr>
        <p:txBody>
          <a:bodyPr/>
          <a:lstStyle/>
          <a:p>
            <a:fld id="{5B3571CF-4061-4CFC-812D-5462906CB30D}" type="slidenum">
              <a:rPr lang="de-DE" smtClean="0">
                <a:latin typeface="Arial" charset="0"/>
                <a:ea typeface="ＭＳ Ｐゴシック"/>
                <a:cs typeface="ＭＳ Ｐゴシック"/>
              </a:rPr>
              <a:pPr/>
              <a:t>2</a:t>
            </a:fld>
            <a:endParaRPr lang="de-DE" smtClean="0">
              <a:latin typeface="Arial" charset="0"/>
              <a:ea typeface="ＭＳ Ｐゴシック"/>
              <a:cs typeface="ＭＳ Ｐゴシック"/>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p:cNvSpPr>
          <p:nvPr>
            <p:ph type="sldImg"/>
          </p:nvPr>
        </p:nvSpPr>
        <p:spPr bwMode="auto">
          <a:noFill/>
          <a:ln>
            <a:solidFill>
              <a:srgbClr val="000000"/>
            </a:solidFill>
            <a:miter lim="800000"/>
            <a:headEnd/>
            <a:tailEnd/>
          </a:ln>
        </p:spPr>
      </p:sp>
      <p:sp>
        <p:nvSpPr>
          <p:cNvPr id="46082" name="Notes Placeholder 2"/>
          <p:cNvSpPr>
            <a:spLocks noGrp="1"/>
          </p:cNvSpPr>
          <p:nvPr>
            <p:ph type="body" idx="1"/>
          </p:nvPr>
        </p:nvSpPr>
        <p:spPr bwMode="auto">
          <a:noFill/>
        </p:spPr>
        <p:txBody>
          <a:bodyPr wrap="square" numCol="1" anchor="t" anchorCtr="0" compatLnSpc="1">
            <a:prstTxWarp prst="textNoShape">
              <a:avLst/>
            </a:prstTxWarp>
          </a:bodyPr>
          <a:lstStyle/>
          <a:p>
            <a:pPr marL="228600" indent="-228600">
              <a:buFontTx/>
              <a:buAutoNum type="arabicParenR"/>
            </a:pPr>
            <a:r>
              <a:rPr lang="en-US" dirty="0" smtClean="0">
                <a:ea typeface="ＭＳ Ｐゴシック"/>
                <a:cs typeface="ＭＳ Ｐゴシック"/>
              </a:rPr>
              <a:t>(Click)</a:t>
            </a:r>
            <a:r>
              <a:rPr lang="en-US" baseline="0" dirty="0" smtClean="0">
                <a:ea typeface="ＭＳ Ｐゴシック"/>
                <a:cs typeface="ＭＳ Ｐゴシック"/>
              </a:rPr>
              <a:t> Finally, the cost function consist of a geometry component and an image component, that taken both geometry similarity and image mood into account with weight according to different target</a:t>
            </a:r>
          </a:p>
        </p:txBody>
      </p:sp>
      <p:sp>
        <p:nvSpPr>
          <p:cNvPr id="46083" name="Slide Number Placeholder 3"/>
          <p:cNvSpPr>
            <a:spLocks noGrp="1"/>
          </p:cNvSpPr>
          <p:nvPr>
            <p:ph type="sldNum" sz="quarter" idx="5"/>
          </p:nvPr>
        </p:nvSpPr>
        <p:spPr bwMode="auto">
          <a:noFill/>
          <a:ln>
            <a:miter lim="800000"/>
            <a:headEnd/>
            <a:tailEnd/>
          </a:ln>
        </p:spPr>
        <p:txBody>
          <a:bodyPr/>
          <a:lstStyle/>
          <a:p>
            <a:fld id="{70E86DA4-9A94-4F25-9AC8-AAC9A64BC9F9}" type="slidenum">
              <a:rPr lang="en-US" smtClean="0">
                <a:latin typeface="Arial" charset="0"/>
                <a:ea typeface="ＭＳ Ｐゴシック"/>
                <a:cs typeface="ＭＳ Ｐゴシック"/>
              </a:rPr>
              <a:pPr/>
              <a:t>20</a:t>
            </a:fld>
            <a:endParaRPr lang="en-US" smtClean="0">
              <a:latin typeface="Arial" charset="0"/>
              <a:ea typeface="ＭＳ Ｐゴシック"/>
              <a:cs typeface="ＭＳ Ｐゴシック"/>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Folienbildplatzhalter 1"/>
          <p:cNvSpPr>
            <a:spLocks noGrp="1" noRot="1" noChangeAspect="1" noTextEdit="1"/>
          </p:cNvSpPr>
          <p:nvPr>
            <p:ph type="sldImg"/>
          </p:nvPr>
        </p:nvSpPr>
        <p:spPr bwMode="auto">
          <a:noFill/>
          <a:ln>
            <a:solidFill>
              <a:srgbClr val="000000"/>
            </a:solidFill>
            <a:miter lim="800000"/>
            <a:headEnd/>
            <a:tailEnd/>
          </a:ln>
        </p:spPr>
      </p:sp>
      <p:sp>
        <p:nvSpPr>
          <p:cNvPr id="35842" name="Notizenplatzhalter 2"/>
          <p:cNvSpPr>
            <a:spLocks noGrp="1"/>
          </p:cNvSpPr>
          <p:nvPr>
            <p:ph type="body" idx="1"/>
          </p:nvPr>
        </p:nvSpPr>
        <p:spPr bwMode="auto">
          <a:noFill/>
        </p:spPr>
        <p:txBody>
          <a:bodyPr wrap="square" numCol="1" anchor="t" anchorCtr="0" compatLnSpc="1">
            <a:prstTxWarp prst="textNoShape">
              <a:avLst/>
            </a:prstTxWarp>
          </a:bodyPr>
          <a:lstStyle/>
          <a:p>
            <a:pPr marL="228600" indent="-228600">
              <a:buFontTx/>
              <a:buAutoNum type="arabicParenR"/>
            </a:pPr>
            <a:r>
              <a:rPr lang="en-US" dirty="0" smtClean="0">
                <a:ea typeface="ＭＳ Ｐゴシック"/>
                <a:cs typeface="ＭＳ Ｐゴシック"/>
              </a:rPr>
              <a:t>(Click) After the material set has been extracted, the task is to assign every objects in scene with one material from the extracted materials.</a:t>
            </a:r>
          </a:p>
          <a:p>
            <a:pPr marL="228600" indent="-228600">
              <a:buFontTx/>
              <a:buAutoNum type="arabicParenR"/>
            </a:pPr>
            <a:r>
              <a:rPr lang="en-US" dirty="0" smtClean="0">
                <a:ea typeface="ＭＳ Ｐゴシック"/>
                <a:cs typeface="ＭＳ Ｐゴシック"/>
              </a:rPr>
              <a:t>(Click) Currently, we set the assignment step to satisfy some objective properties.</a:t>
            </a:r>
          </a:p>
          <a:p>
            <a:pPr marL="228600" indent="-228600">
              <a:buFontTx/>
              <a:buAutoNum type="arabicParenR"/>
            </a:pPr>
            <a:r>
              <a:rPr lang="en-US" dirty="0" smtClean="0">
                <a:ea typeface="ＭＳ Ｐゴシック"/>
                <a:cs typeface="ＭＳ Ｐゴシック"/>
              </a:rPr>
              <a:t>Unlike traditional color to greyscale</a:t>
            </a:r>
            <a:r>
              <a:rPr lang="en-US" baseline="0" dirty="0" smtClean="0">
                <a:ea typeface="ＭＳ Ｐゴシック"/>
                <a:cs typeface="ＭＳ Ｐゴシック"/>
              </a:rPr>
              <a:t> images problem, our guide source give us both material and geometry information, their spatial distribution is also somewhat important</a:t>
            </a:r>
            <a:endParaRPr lang="en-US" dirty="0" smtClean="0">
              <a:ea typeface="ＭＳ Ｐゴシック"/>
              <a:cs typeface="ＭＳ Ｐゴシック"/>
            </a:endParaRPr>
          </a:p>
          <a:p>
            <a:pPr marL="228600" indent="-228600"/>
            <a:endParaRPr lang="en-US" dirty="0" smtClean="0">
              <a:ea typeface="ＭＳ Ｐゴシック"/>
              <a:cs typeface="ＭＳ Ｐゴシック"/>
            </a:endParaRPr>
          </a:p>
          <a:p>
            <a:pPr marL="228600" indent="-228600">
              <a:buFontTx/>
              <a:buAutoNum type="arabicParenR"/>
            </a:pPr>
            <a:endParaRPr lang="en-US" dirty="0" smtClean="0">
              <a:ea typeface="ＭＳ Ｐゴシック"/>
              <a:cs typeface="ＭＳ Ｐゴシック"/>
            </a:endParaRPr>
          </a:p>
        </p:txBody>
      </p:sp>
      <p:sp>
        <p:nvSpPr>
          <p:cNvPr id="35843" name="Foliennummernplatzhalter 3"/>
          <p:cNvSpPr>
            <a:spLocks noGrp="1"/>
          </p:cNvSpPr>
          <p:nvPr>
            <p:ph type="sldNum" sz="quarter" idx="5"/>
          </p:nvPr>
        </p:nvSpPr>
        <p:spPr bwMode="auto">
          <a:noFill/>
          <a:ln>
            <a:miter lim="800000"/>
            <a:headEnd/>
            <a:tailEnd/>
          </a:ln>
        </p:spPr>
        <p:txBody>
          <a:bodyPr/>
          <a:lstStyle/>
          <a:p>
            <a:fld id="{7CF7662F-8789-4588-9593-C259193A6761}" type="slidenum">
              <a:rPr lang="de-DE" smtClean="0">
                <a:latin typeface="Arial" charset="0"/>
                <a:ea typeface="ＭＳ Ｐゴシック"/>
                <a:cs typeface="ＭＳ Ｐゴシック"/>
              </a:rPr>
              <a:pPr/>
              <a:t>21</a:t>
            </a:fld>
            <a:endParaRPr lang="de-DE" smtClean="0">
              <a:latin typeface="Arial" charset="0"/>
              <a:ea typeface="ＭＳ Ｐゴシック"/>
              <a:cs typeface="ＭＳ Ｐゴシック"/>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Folienbildplatzhalter 1"/>
          <p:cNvSpPr>
            <a:spLocks noGrp="1" noRot="1" noChangeAspect="1" noTextEdit="1"/>
          </p:cNvSpPr>
          <p:nvPr>
            <p:ph type="sldImg"/>
          </p:nvPr>
        </p:nvSpPr>
        <p:spPr bwMode="auto">
          <a:noFill/>
          <a:ln>
            <a:solidFill>
              <a:srgbClr val="000000"/>
            </a:solidFill>
            <a:miter lim="800000"/>
            <a:headEnd/>
            <a:tailEnd/>
          </a:ln>
        </p:spPr>
      </p:sp>
      <p:sp>
        <p:nvSpPr>
          <p:cNvPr id="50178" name="Notizenplatzhalter 2"/>
          <p:cNvSpPr>
            <a:spLocks noGrp="1"/>
          </p:cNvSpPr>
          <p:nvPr>
            <p:ph type="body" idx="1"/>
          </p:nvPr>
        </p:nvSpPr>
        <p:spPr bwMode="auto">
          <a:noFill/>
        </p:spPr>
        <p:txBody>
          <a:bodyPr wrap="square" numCol="1" anchor="t" anchorCtr="0" compatLnSpc="1">
            <a:prstTxWarp prst="textNoShape">
              <a:avLst/>
            </a:prstTxWarp>
          </a:bodyPr>
          <a:lstStyle/>
          <a:p>
            <a:pPr marL="228600" indent="-228600">
              <a:buFontTx/>
              <a:buAutoNum type="arabicParenR"/>
            </a:pPr>
            <a:r>
              <a:rPr lang="en-US" dirty="0" smtClean="0">
                <a:ea typeface="ＭＳ Ｐゴシック"/>
                <a:cs typeface="ＭＳ Ｐゴシック"/>
              </a:rPr>
              <a:t>To deal with the prohibitively large search space, we chose a stochastic optimization approach to find the best solution</a:t>
            </a:r>
          </a:p>
          <a:p>
            <a:pPr marL="228600" indent="-228600">
              <a:buFontTx/>
              <a:buAutoNum type="arabicParenR"/>
            </a:pPr>
            <a:r>
              <a:rPr lang="en-US" dirty="0" smtClean="0">
                <a:ea typeface="ＭＳ Ｐゴシック"/>
                <a:cs typeface="ＭＳ Ｐゴシック"/>
              </a:rPr>
              <a:t>We use simulated annealing for the optimization solver</a:t>
            </a:r>
          </a:p>
          <a:p>
            <a:pPr marL="228600" indent="-228600">
              <a:buFontTx/>
              <a:buAutoNum type="arabicParenR"/>
            </a:pPr>
            <a:r>
              <a:rPr lang="en-US" dirty="0" smtClean="0">
                <a:ea typeface="ＭＳ Ｐゴシック"/>
                <a:cs typeface="ＭＳ Ｐゴシック"/>
              </a:rPr>
              <a:t>Simulated annealing is an iterative improvement algorithm, in which permuted „neighboring” solutions are used to evaluate the cost function and submitted to an acceptance test. Permutations leading to a cost decrement are always accepted while permutations resulting in an increase are accepted according to a probability based on the Boltzmann factor</a:t>
            </a:r>
          </a:p>
          <a:p>
            <a:pPr marL="228600" indent="-228600">
              <a:buFontTx/>
              <a:buAutoNum type="arabicParenR"/>
            </a:pPr>
            <a:endParaRPr lang="en-US" dirty="0" smtClean="0">
              <a:ea typeface="ＭＳ Ｐゴシック"/>
              <a:cs typeface="ＭＳ Ｐゴシック"/>
            </a:endParaRPr>
          </a:p>
        </p:txBody>
      </p:sp>
      <p:sp>
        <p:nvSpPr>
          <p:cNvPr id="50179" name="Foliennummernplatzhalter 3"/>
          <p:cNvSpPr>
            <a:spLocks noGrp="1"/>
          </p:cNvSpPr>
          <p:nvPr>
            <p:ph type="sldNum" sz="quarter" idx="5"/>
          </p:nvPr>
        </p:nvSpPr>
        <p:spPr bwMode="auto">
          <a:noFill/>
          <a:ln>
            <a:miter lim="800000"/>
            <a:headEnd/>
            <a:tailEnd/>
          </a:ln>
        </p:spPr>
        <p:txBody>
          <a:bodyPr/>
          <a:lstStyle/>
          <a:p>
            <a:fld id="{530CDB0B-1E4F-4431-9CF5-7299CCCD41D4}" type="slidenum">
              <a:rPr lang="de-DE" smtClean="0">
                <a:latin typeface="Arial" charset="0"/>
                <a:ea typeface="ＭＳ Ｐゴシック"/>
                <a:cs typeface="ＭＳ Ｐゴシック"/>
              </a:rPr>
              <a:pPr/>
              <a:t>22</a:t>
            </a:fld>
            <a:endParaRPr lang="de-DE" smtClean="0">
              <a:latin typeface="Arial" charset="0"/>
              <a:ea typeface="ＭＳ Ｐゴシック"/>
              <a:cs typeface="ＭＳ Ｐゴシック"/>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Folienbildplatzhalter 1"/>
          <p:cNvSpPr>
            <a:spLocks noGrp="1" noRot="1" noChangeAspect="1" noTextEdit="1"/>
          </p:cNvSpPr>
          <p:nvPr>
            <p:ph type="sldImg"/>
          </p:nvPr>
        </p:nvSpPr>
        <p:spPr bwMode="auto">
          <a:noFill/>
          <a:ln>
            <a:solidFill>
              <a:srgbClr val="000000"/>
            </a:solidFill>
            <a:miter lim="800000"/>
            <a:headEnd/>
            <a:tailEnd/>
          </a:ln>
        </p:spPr>
      </p:sp>
      <p:sp>
        <p:nvSpPr>
          <p:cNvPr id="52226" name="Notizenplatzhalter 2"/>
          <p:cNvSpPr>
            <a:spLocks noGrp="1"/>
          </p:cNvSpPr>
          <p:nvPr>
            <p:ph type="body" idx="1"/>
          </p:nvPr>
        </p:nvSpPr>
        <p:spPr bwMode="auto">
          <a:noFill/>
        </p:spPr>
        <p:txBody>
          <a:bodyPr wrap="square" numCol="1" anchor="t" anchorCtr="0" compatLnSpc="1">
            <a:prstTxWarp prst="textNoShape">
              <a:avLst/>
            </a:prstTxWarp>
          </a:bodyPr>
          <a:lstStyle/>
          <a:p>
            <a:r>
              <a:rPr lang="en-US" smtClean="0">
                <a:ea typeface="ＭＳ Ｐゴシック"/>
                <a:cs typeface="ＭＳ Ｐゴシック"/>
              </a:rPr>
              <a:t>1) The pebbles scene contains a lot of small pebbles, which would be tedious to assign every single objects separately</a:t>
            </a:r>
          </a:p>
        </p:txBody>
      </p:sp>
      <p:sp>
        <p:nvSpPr>
          <p:cNvPr id="52227" name="Foliennummernplatzhalter 3"/>
          <p:cNvSpPr>
            <a:spLocks noGrp="1"/>
          </p:cNvSpPr>
          <p:nvPr>
            <p:ph type="sldNum" sz="quarter" idx="5"/>
          </p:nvPr>
        </p:nvSpPr>
        <p:spPr bwMode="auto">
          <a:noFill/>
          <a:ln>
            <a:miter lim="800000"/>
            <a:headEnd/>
            <a:tailEnd/>
          </a:ln>
        </p:spPr>
        <p:txBody>
          <a:bodyPr/>
          <a:lstStyle/>
          <a:p>
            <a:fld id="{0086C865-0F6F-482B-A9FF-A14BA0070CD6}" type="slidenum">
              <a:rPr lang="de-DE" smtClean="0">
                <a:latin typeface="Arial" charset="0"/>
                <a:ea typeface="ＭＳ Ｐゴシック"/>
                <a:cs typeface="ＭＳ Ｐゴシック"/>
              </a:rPr>
              <a:pPr/>
              <a:t>23</a:t>
            </a:fld>
            <a:endParaRPr lang="de-DE" smtClean="0">
              <a:latin typeface="Arial" charset="0"/>
              <a:ea typeface="ＭＳ Ｐゴシック"/>
              <a:cs typeface="ＭＳ Ｐゴシック"/>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Folienbildplatzhalter 1"/>
          <p:cNvSpPr>
            <a:spLocks noGrp="1" noRot="1" noChangeAspect="1" noTextEdit="1"/>
          </p:cNvSpPr>
          <p:nvPr>
            <p:ph type="sldImg"/>
          </p:nvPr>
        </p:nvSpPr>
        <p:spPr bwMode="auto">
          <a:noFill/>
          <a:ln>
            <a:solidFill>
              <a:srgbClr val="000000"/>
            </a:solidFill>
            <a:miter lim="800000"/>
            <a:headEnd/>
            <a:tailEnd/>
          </a:ln>
        </p:spPr>
      </p:sp>
      <p:sp>
        <p:nvSpPr>
          <p:cNvPr id="54274" name="Notizenplatzhalter 2"/>
          <p:cNvSpPr>
            <a:spLocks noGrp="1"/>
          </p:cNvSpPr>
          <p:nvPr>
            <p:ph type="body" idx="1"/>
          </p:nvPr>
        </p:nvSpPr>
        <p:spPr bwMode="auto">
          <a:noFill/>
        </p:spPr>
        <p:txBody>
          <a:bodyPr wrap="square" numCol="1" anchor="t" anchorCtr="0" compatLnSpc="1">
            <a:prstTxWarp prst="textNoShape">
              <a:avLst/>
            </a:prstTxWarp>
          </a:bodyPr>
          <a:lstStyle/>
          <a:p>
            <a:r>
              <a:rPr lang="en-US" dirty="0" smtClean="0">
                <a:ea typeface="ＭＳ Ｐゴシック"/>
                <a:cs typeface="ＭＳ Ｐゴシック"/>
              </a:rPr>
              <a:t>1) Temple scene rendered with only</a:t>
            </a:r>
            <a:r>
              <a:rPr lang="en-US" baseline="0" dirty="0" smtClean="0">
                <a:ea typeface="ＭＳ Ｐゴシック"/>
                <a:cs typeface="ＭＳ Ｐゴシック"/>
              </a:rPr>
              <a:t> light source from outside, the scene is mostly </a:t>
            </a:r>
            <a:r>
              <a:rPr lang="en-US" baseline="0" dirty="0" err="1" smtClean="0">
                <a:ea typeface="ＭＳ Ｐゴシック"/>
                <a:cs typeface="ＭＳ Ｐゴシック"/>
              </a:rPr>
              <a:t>litted</a:t>
            </a:r>
            <a:r>
              <a:rPr lang="en-US" dirty="0" smtClean="0">
                <a:ea typeface="ＭＳ Ｐゴシック"/>
                <a:cs typeface="ＭＳ Ｐゴシック"/>
              </a:rPr>
              <a:t> global illumination.</a:t>
            </a:r>
          </a:p>
        </p:txBody>
      </p:sp>
      <p:sp>
        <p:nvSpPr>
          <p:cNvPr id="54275" name="Foliennummernplatzhalter 3"/>
          <p:cNvSpPr>
            <a:spLocks noGrp="1"/>
          </p:cNvSpPr>
          <p:nvPr>
            <p:ph type="sldNum" sz="quarter" idx="5"/>
          </p:nvPr>
        </p:nvSpPr>
        <p:spPr bwMode="auto">
          <a:noFill/>
          <a:ln>
            <a:miter lim="800000"/>
            <a:headEnd/>
            <a:tailEnd/>
          </a:ln>
        </p:spPr>
        <p:txBody>
          <a:bodyPr/>
          <a:lstStyle/>
          <a:p>
            <a:fld id="{B04D9153-5F0D-4CE5-8D31-963083B929E4}" type="slidenum">
              <a:rPr lang="de-DE" smtClean="0">
                <a:latin typeface="Arial" charset="0"/>
                <a:ea typeface="ＭＳ Ｐゴシック"/>
                <a:cs typeface="ＭＳ Ｐゴシック"/>
              </a:rPr>
              <a:pPr/>
              <a:t>24</a:t>
            </a:fld>
            <a:endParaRPr lang="de-DE" smtClean="0">
              <a:latin typeface="Arial" charset="0"/>
              <a:ea typeface="ＭＳ Ｐゴシック"/>
              <a:cs typeface="ＭＳ Ｐゴシック"/>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Finally, we show</a:t>
            </a:r>
            <a:r>
              <a:rPr lang="en-US" baseline="0" dirty="0" smtClean="0"/>
              <a:t> the case of still-life. There is some lacking of white in the image due to extraction error</a:t>
            </a:r>
            <a:endParaRPr lang="en-US" dirty="0"/>
          </a:p>
        </p:txBody>
      </p:sp>
      <p:sp>
        <p:nvSpPr>
          <p:cNvPr id="4" name="Slide Number Placeholder 3"/>
          <p:cNvSpPr>
            <a:spLocks noGrp="1"/>
          </p:cNvSpPr>
          <p:nvPr>
            <p:ph type="sldNum" sz="quarter" idx="10"/>
          </p:nvPr>
        </p:nvSpPr>
        <p:spPr/>
        <p:txBody>
          <a:bodyPr/>
          <a:lstStyle/>
          <a:p>
            <a:pPr>
              <a:defRPr/>
            </a:pPr>
            <a:fld id="{304B4EED-3A6B-44AA-AFF7-952BD64C8873}" type="slidenum">
              <a:rPr lang="en-US" smtClean="0"/>
              <a:pPr>
                <a:defRPr/>
              </a:pPr>
              <a:t>25</a:t>
            </a:fld>
            <a:endParaRPr lang="en-US"/>
          </a:p>
        </p:txBody>
      </p:sp>
    </p:spTree>
    <p:extLst>
      <p:ext uri="{BB962C8B-B14F-4D97-AF65-F5344CB8AC3E}">
        <p14:creationId xmlns="" xmlns:p14="http://schemas.microsoft.com/office/powerpoint/2010/main" val="35972740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bed room scene with some</a:t>
            </a:r>
            <a:r>
              <a:rPr lang="en-US" baseline="0" dirty="0" smtClean="0"/>
              <a:t> object in similar</a:t>
            </a:r>
            <a:endParaRPr lang="en-US" dirty="0"/>
          </a:p>
        </p:txBody>
      </p:sp>
      <p:sp>
        <p:nvSpPr>
          <p:cNvPr id="4" name="Slide Number Placeholder 3"/>
          <p:cNvSpPr>
            <a:spLocks noGrp="1"/>
          </p:cNvSpPr>
          <p:nvPr>
            <p:ph type="sldNum" sz="quarter" idx="10"/>
          </p:nvPr>
        </p:nvSpPr>
        <p:spPr/>
        <p:txBody>
          <a:bodyPr/>
          <a:lstStyle/>
          <a:p>
            <a:pPr>
              <a:defRPr/>
            </a:pPr>
            <a:fld id="{304B4EED-3A6B-44AA-AFF7-952BD64C8873}" type="slidenum">
              <a:rPr lang="en-US" smtClean="0"/>
              <a:pPr>
                <a:defRPr/>
              </a:pPr>
              <a:t>26</a:t>
            </a:fld>
            <a:endParaRPr lang="en-US"/>
          </a:p>
        </p:txBody>
      </p:sp>
    </p:spTree>
    <p:extLst>
      <p:ext uri="{BB962C8B-B14F-4D97-AF65-F5344CB8AC3E}">
        <p14:creationId xmlns="" xmlns:p14="http://schemas.microsoft.com/office/powerpoint/2010/main" val="35972740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Tx/>
              <a:buChar char="-"/>
            </a:pPr>
            <a:r>
              <a:rPr lang="en-US" baseline="0" dirty="0" smtClean="0"/>
              <a:t>In first stage, we ask user to edit a scene, given a guide image</a:t>
            </a:r>
          </a:p>
          <a:p>
            <a:pPr marL="171450" indent="-171450">
              <a:buFontTx/>
              <a:buChar char="-"/>
            </a:pPr>
            <a:r>
              <a:rPr lang="en-US" baseline="0" dirty="0" smtClean="0"/>
              <a:t>In second stage, we to pick the image that most resemble the input guide source</a:t>
            </a:r>
          </a:p>
          <a:p>
            <a:pPr marL="171450" indent="-171450">
              <a:buFontTx/>
              <a:buChar char="-"/>
            </a:pPr>
            <a:r>
              <a:rPr lang="en-US" baseline="0" dirty="0" smtClean="0"/>
              <a:t>Our conclusion is: </a:t>
            </a:r>
          </a:p>
          <a:p>
            <a:pPr marL="171450" indent="-171450">
              <a:buFontTx/>
              <a:buChar char="-"/>
            </a:pPr>
            <a:r>
              <a:rPr lang="en-US" baseline="0" dirty="0" smtClean="0"/>
              <a:t>Some interesting remark include it is difficult to find the correct color especially with GI on..</a:t>
            </a:r>
          </a:p>
          <a:p>
            <a:pPr marL="171450" indent="-171450">
              <a:buFontTx/>
              <a:buChar char="-"/>
            </a:pPr>
            <a:endParaRPr lang="en-US" baseline="0" dirty="0" smtClean="0"/>
          </a:p>
          <a:p>
            <a:pPr marL="171450" indent="-171450">
              <a:buFontTx/>
              <a:buChar char="-"/>
            </a:pPr>
            <a:r>
              <a:rPr lang="en-US" baseline="0" dirty="0" smtClean="0"/>
              <a:t>Need to explain more this part</a:t>
            </a:r>
            <a:endParaRPr lang="en-US" dirty="0"/>
          </a:p>
        </p:txBody>
      </p:sp>
      <p:sp>
        <p:nvSpPr>
          <p:cNvPr id="4" name="Slide Number Placeholder 3"/>
          <p:cNvSpPr>
            <a:spLocks noGrp="1"/>
          </p:cNvSpPr>
          <p:nvPr>
            <p:ph type="sldNum" sz="quarter" idx="10"/>
          </p:nvPr>
        </p:nvSpPr>
        <p:spPr/>
        <p:txBody>
          <a:bodyPr/>
          <a:lstStyle/>
          <a:p>
            <a:pPr>
              <a:defRPr/>
            </a:pPr>
            <a:fld id="{304B4EED-3A6B-44AA-AFF7-952BD64C8873}" type="slidenum">
              <a:rPr lang="en-US" smtClean="0"/>
              <a:pPr>
                <a:defRPr/>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Tx/>
              <a:buChar char="-"/>
            </a:pPr>
            <a:r>
              <a:rPr lang="en-US" baseline="0" dirty="0" smtClean="0"/>
              <a:t>In first stage, we ask user to edit a scene, given a guide image</a:t>
            </a:r>
          </a:p>
          <a:p>
            <a:pPr marL="171450" indent="-171450">
              <a:buFontTx/>
              <a:buChar char="-"/>
            </a:pPr>
            <a:r>
              <a:rPr lang="en-US" baseline="0" dirty="0" smtClean="0"/>
              <a:t>In second stage, we to pick the image that most resemble the input guide source</a:t>
            </a:r>
          </a:p>
          <a:p>
            <a:pPr marL="171450" indent="-171450">
              <a:buFontTx/>
              <a:buChar char="-"/>
            </a:pPr>
            <a:r>
              <a:rPr lang="en-US" baseline="0" dirty="0" smtClean="0"/>
              <a:t>Our conclusion is: </a:t>
            </a:r>
          </a:p>
          <a:p>
            <a:pPr marL="171450" indent="-171450">
              <a:buFontTx/>
              <a:buChar char="-"/>
            </a:pPr>
            <a:r>
              <a:rPr lang="en-US" baseline="0" dirty="0" smtClean="0"/>
              <a:t>Some interesting remark include it is difficult to find the correct color especially with GI on..</a:t>
            </a:r>
          </a:p>
          <a:p>
            <a:pPr marL="171450" indent="-171450">
              <a:buFontTx/>
              <a:buChar char="-"/>
            </a:pPr>
            <a:endParaRPr lang="en-US" baseline="0" dirty="0" smtClean="0"/>
          </a:p>
          <a:p>
            <a:pPr marL="171450" indent="-171450">
              <a:buFontTx/>
              <a:buChar char="-"/>
            </a:pPr>
            <a:r>
              <a:rPr lang="en-US" baseline="0" dirty="0" smtClean="0"/>
              <a:t>Need to explain more this part</a:t>
            </a:r>
            <a:endParaRPr lang="en-US" dirty="0"/>
          </a:p>
        </p:txBody>
      </p:sp>
      <p:sp>
        <p:nvSpPr>
          <p:cNvPr id="4" name="Slide Number Placeholder 3"/>
          <p:cNvSpPr>
            <a:spLocks noGrp="1"/>
          </p:cNvSpPr>
          <p:nvPr>
            <p:ph type="sldNum" sz="quarter" idx="10"/>
          </p:nvPr>
        </p:nvSpPr>
        <p:spPr/>
        <p:txBody>
          <a:bodyPr/>
          <a:lstStyle/>
          <a:p>
            <a:pPr>
              <a:defRPr/>
            </a:pPr>
            <a:fld id="{304B4EED-3A6B-44AA-AFF7-952BD64C8873}" type="slidenum">
              <a:rPr lang="en-US" smtClean="0"/>
              <a:pPr>
                <a:defRPr/>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Folienbildplatzhalter 1"/>
          <p:cNvSpPr>
            <a:spLocks noGrp="1" noRot="1" noChangeAspect="1" noTextEdit="1"/>
          </p:cNvSpPr>
          <p:nvPr>
            <p:ph type="sldImg"/>
          </p:nvPr>
        </p:nvSpPr>
        <p:spPr bwMode="auto">
          <a:noFill/>
          <a:ln>
            <a:solidFill>
              <a:srgbClr val="000000"/>
            </a:solidFill>
            <a:miter lim="800000"/>
            <a:headEnd/>
            <a:tailEnd/>
          </a:ln>
        </p:spPr>
      </p:sp>
      <p:sp>
        <p:nvSpPr>
          <p:cNvPr id="78851" name="Notizenplatzhalter 2"/>
          <p:cNvSpPr>
            <a:spLocks noGrp="1"/>
          </p:cNvSpPr>
          <p:nvPr>
            <p:ph type="body" idx="1"/>
          </p:nvPr>
        </p:nvSpPr>
        <p:spPr bwMode="auto"/>
        <p:txBody>
          <a:bodyPr wrap="square" numCol="1" anchor="t" anchorCtr="0" compatLnSpc="1">
            <a:prstTxWarp prst="textNoShape">
              <a:avLst/>
            </a:prstTxWarp>
          </a:bodyPr>
          <a:lstStyle/>
          <a:p>
            <a:pPr marL="228600" indent="-228600">
              <a:buFontTx/>
              <a:buAutoNum type="arabicParenR"/>
              <a:defRPr/>
            </a:pPr>
            <a:r>
              <a:rPr lang="en-US" dirty="0" smtClean="0">
                <a:ea typeface="ＭＳ Ｐゴシック" pitchFamily="-108" charset="-128"/>
                <a:cs typeface="ＭＳ Ｐゴシック" pitchFamily="-108" charset="-128"/>
              </a:rPr>
              <a:t>However, there are some limitations.</a:t>
            </a:r>
          </a:p>
          <a:p>
            <a:pPr marL="228600" indent="-228600">
              <a:buFontTx/>
              <a:buAutoNum type="arabicParenR"/>
              <a:defRPr/>
            </a:pPr>
            <a:r>
              <a:rPr lang="en-US" dirty="0" smtClean="0">
                <a:ea typeface="ＭＳ Ｐゴシック" pitchFamily="-108" charset="-128"/>
                <a:cs typeface="ＭＳ Ｐゴシック" pitchFamily="-108" charset="-128"/>
              </a:rPr>
              <a:t>The material extraction is prone to erroneous. Extraction from single image is a difficult task without extra assumptions on the object geometry and scene lighting that we avoid</a:t>
            </a:r>
          </a:p>
          <a:p>
            <a:pPr marL="228600" indent="-228600">
              <a:buFontTx/>
              <a:buAutoNum type="arabicParenR"/>
              <a:defRPr/>
            </a:pPr>
            <a:r>
              <a:rPr lang="en-US" dirty="0" smtClean="0">
                <a:ea typeface="ＭＳ Ｐゴシック" pitchFamily="-108" charset="-128"/>
                <a:cs typeface="ＭＳ Ｐゴシック" pitchFamily="-108" charset="-128"/>
              </a:rPr>
              <a:t>Hard shadows or unusual highlights happen to be interpreted as individual objects during geometry and material extraction step</a:t>
            </a:r>
          </a:p>
          <a:p>
            <a:pPr marL="228600" indent="-228600">
              <a:buFontTx/>
              <a:buAutoNum type="arabicParenR"/>
              <a:defRPr/>
            </a:pPr>
            <a:r>
              <a:rPr lang="en-US" dirty="0" smtClean="0">
                <a:ea typeface="ＭＳ Ｐゴシック" pitchFamily="-108" charset="-128"/>
                <a:cs typeface="ＭＳ Ｐゴシック" pitchFamily="-108" charset="-128"/>
              </a:rPr>
              <a:t>Geometry</a:t>
            </a:r>
            <a:r>
              <a:rPr lang="en-US" baseline="0" dirty="0" smtClean="0">
                <a:ea typeface="ＭＳ Ｐゴシック" pitchFamily="-108" charset="-128"/>
                <a:cs typeface="ＭＳ Ｐゴシック" pitchFamily="-108" charset="-128"/>
              </a:rPr>
              <a:t> extraction step are far from perfect: image segmentation is still an active research area. Quite using multi-segmentation, our is not </a:t>
            </a:r>
            <a:endParaRPr lang="en-US" dirty="0" smtClean="0">
              <a:ea typeface="ＭＳ Ｐゴシック" pitchFamily="-108" charset="-128"/>
              <a:cs typeface="ＭＳ Ｐゴシック" pitchFamily="-108" charset="-128"/>
            </a:endParaRPr>
          </a:p>
          <a:p>
            <a:pPr marL="228600" indent="-228600">
              <a:buFontTx/>
              <a:buAutoNum type="arabicParenR"/>
              <a:defRPr/>
            </a:pPr>
            <a:r>
              <a:rPr lang="en-US" dirty="0" smtClean="0">
                <a:ea typeface="ＭＳ Ｐゴシック" pitchFamily="-108" charset="-128"/>
                <a:cs typeface="ＭＳ Ｐゴシック" pitchFamily="-108" charset="-128"/>
              </a:rPr>
              <a:t>The lighting in 3D scene are fixed beforehand, and we only deal with materials for final appearance transfer</a:t>
            </a:r>
          </a:p>
          <a:p>
            <a:pPr>
              <a:defRPr/>
            </a:pPr>
            <a:endParaRPr lang="de-DE" dirty="0" smtClean="0"/>
          </a:p>
          <a:p>
            <a:pPr>
              <a:defRPr/>
            </a:pPr>
            <a:endParaRPr lang="en-US" dirty="0">
              <a:ea typeface="ＭＳ Ｐゴシック" pitchFamily="-108" charset="-128"/>
              <a:cs typeface="ＭＳ Ｐゴシック" pitchFamily="-108" charset="-128"/>
            </a:endParaRPr>
          </a:p>
        </p:txBody>
      </p:sp>
      <p:sp>
        <p:nvSpPr>
          <p:cNvPr id="59395" name="Foliennummernplatzhalter 3"/>
          <p:cNvSpPr>
            <a:spLocks noGrp="1"/>
          </p:cNvSpPr>
          <p:nvPr>
            <p:ph type="sldNum" sz="quarter" idx="5"/>
          </p:nvPr>
        </p:nvSpPr>
        <p:spPr bwMode="auto">
          <a:noFill/>
          <a:ln>
            <a:miter lim="800000"/>
            <a:headEnd/>
            <a:tailEnd/>
          </a:ln>
        </p:spPr>
        <p:txBody>
          <a:bodyPr/>
          <a:lstStyle/>
          <a:p>
            <a:fld id="{19F79BEC-4370-486F-8993-D44E50A841BE}" type="slidenum">
              <a:rPr lang="de-DE" smtClean="0">
                <a:latin typeface="Arial" charset="0"/>
                <a:ea typeface="ＭＳ Ｐゴシック"/>
                <a:cs typeface="ＭＳ Ｐゴシック"/>
              </a:rPr>
              <a:pPr/>
              <a:t>29</a:t>
            </a:fld>
            <a:endParaRPr lang="de-DE" smtClean="0">
              <a:latin typeface="Arial" charset="0"/>
              <a:ea typeface="ＭＳ Ｐゴシック"/>
              <a:cs typeface="ＭＳ Ｐゴシック"/>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Folienbildplatzhalter 1"/>
          <p:cNvSpPr>
            <a:spLocks noGrp="1" noRot="1" noChangeAspect="1" noTextEdit="1"/>
          </p:cNvSpPr>
          <p:nvPr>
            <p:ph type="sldImg"/>
          </p:nvPr>
        </p:nvSpPr>
        <p:spPr bwMode="auto">
          <a:noFill/>
          <a:ln>
            <a:solidFill>
              <a:srgbClr val="000000"/>
            </a:solidFill>
            <a:miter lim="800000"/>
            <a:headEnd/>
            <a:tailEnd/>
          </a:ln>
        </p:spPr>
      </p:sp>
      <p:sp>
        <p:nvSpPr>
          <p:cNvPr id="3" name="Notizenplatzhalter 2"/>
          <p:cNvSpPr>
            <a:spLocks noGrp="1"/>
          </p:cNvSpPr>
          <p:nvPr>
            <p:ph type="body" idx="1"/>
          </p:nvPr>
        </p:nvSpPr>
        <p:spPr/>
        <p:txBody>
          <a:bodyPr wrap="square" numCol="1" anchor="t" anchorCtr="0" compatLnSpc="1">
            <a:prstTxWarp prst="textNoShape">
              <a:avLst/>
            </a:prstTxWarp>
          </a:bodyPr>
          <a:lstStyle/>
          <a:p>
            <a:pPr marL="228600" indent="-228600">
              <a:buFontTx/>
              <a:buAutoNum type="arabicParenR"/>
              <a:defRPr/>
            </a:pPr>
            <a:r>
              <a:rPr lang="en-US" dirty="0" smtClean="0">
                <a:ea typeface="ＭＳ Ｐゴシック" pitchFamily="-108" charset="-128"/>
                <a:cs typeface="ＭＳ Ｐゴシック" pitchFamily="-108" charset="-128"/>
              </a:rPr>
              <a:t>In a higher level structure, different layout of objects with different materials expose certain mood to the overall feeling of the scene</a:t>
            </a:r>
          </a:p>
          <a:p>
            <a:pPr marL="228600" indent="-228600">
              <a:buFontTx/>
              <a:buAutoNum type="arabicParenR"/>
              <a:defRPr/>
            </a:pPr>
            <a:r>
              <a:rPr lang="en-US" dirty="0" smtClean="0">
                <a:ea typeface="ＭＳ Ｐゴシック" pitchFamily="-108" charset="-128"/>
                <a:cs typeface="ＭＳ Ｐゴシック" pitchFamily="-108" charset="-128"/>
              </a:rPr>
              <a:t>(Click) For example, yellow captures the joy of sunshine and communicates happiness, so it’s perfect for kitchens, dining rooms and bathrooms. </a:t>
            </a:r>
          </a:p>
          <a:p>
            <a:pPr marL="228600" indent="-228600">
              <a:buFontTx/>
              <a:buAutoNum type="arabicParenR"/>
              <a:defRPr/>
            </a:pPr>
            <a:r>
              <a:rPr lang="en-US" dirty="0" smtClean="0">
                <a:ea typeface="ＭＳ Ｐゴシック" pitchFamily="-108" charset="-128"/>
                <a:cs typeface="ＭＳ Ｐゴシック" pitchFamily="-108" charset="-128"/>
              </a:rPr>
              <a:t>(Click) Blue is considered calming, relaxing and serene and is often recommended for bedrooms and bathrooms.</a:t>
            </a:r>
          </a:p>
          <a:p>
            <a:pPr marL="228600" indent="-228600">
              <a:buFontTx/>
              <a:buAutoNum type="arabicParenR"/>
              <a:defRPr/>
            </a:pPr>
            <a:r>
              <a:rPr lang="en-US" dirty="0" smtClean="0">
                <a:ea typeface="ＭＳ Ｐゴシック" pitchFamily="-108" charset="-128"/>
                <a:cs typeface="ＭＳ Ｐゴシック" pitchFamily="-108" charset="-128"/>
              </a:rPr>
              <a:t>There are some principle of design such as </a:t>
            </a:r>
            <a:r>
              <a:rPr lang="en-US" dirty="0" smtClean="0"/>
              <a:t>ceilings that are lighter than the walls feel higher, while those that are darker feel lower.</a:t>
            </a:r>
          </a:p>
          <a:p>
            <a:pPr marL="228600" indent="-228600">
              <a:buFontTx/>
              <a:buAutoNum type="arabicParenR"/>
              <a:defRPr/>
            </a:pPr>
            <a:r>
              <a:rPr lang="en-US" dirty="0" smtClean="0"/>
              <a:t>(Click) Or even the layout of different pebble in different beaches convey certain moods</a:t>
            </a:r>
          </a:p>
          <a:p>
            <a:pPr marL="228600" indent="-228600">
              <a:buFontTx/>
              <a:buAutoNum type="arabicParenR"/>
              <a:defRPr/>
            </a:pPr>
            <a:r>
              <a:rPr lang="en-US" dirty="0" smtClean="0">
                <a:ea typeface="ＭＳ Ｐゴシック" pitchFamily="-108" charset="-128"/>
                <a:cs typeface="ＭＳ Ｐゴシック" pitchFamily="-108" charset="-128"/>
              </a:rPr>
              <a:t>These</a:t>
            </a:r>
            <a:r>
              <a:rPr lang="en-US" baseline="0" dirty="0" smtClean="0">
                <a:ea typeface="ＭＳ Ｐゴシック" pitchFamily="-108" charset="-128"/>
                <a:cs typeface="ＭＳ Ｐゴシック" pitchFamily="-108" charset="-128"/>
              </a:rPr>
              <a:t> days, it’s easy to access huge amount of data with these…</a:t>
            </a:r>
            <a:endParaRPr lang="en-US" dirty="0" smtClean="0">
              <a:ea typeface="ＭＳ Ｐゴシック" pitchFamily="-108" charset="-128"/>
              <a:cs typeface="ＭＳ Ｐゴシック" pitchFamily="-108" charset="-128"/>
            </a:endParaRPr>
          </a:p>
          <a:p>
            <a:pPr marL="228600" indent="-228600">
              <a:buFontTx/>
              <a:buAutoNum type="arabicParenR"/>
              <a:defRPr/>
            </a:pPr>
            <a:endParaRPr lang="en-US" dirty="0" smtClean="0">
              <a:ea typeface="ＭＳ Ｐゴシック" pitchFamily="-108" charset="-128"/>
              <a:cs typeface="ＭＳ Ｐゴシック" pitchFamily="-108" charset="-128"/>
            </a:endParaRPr>
          </a:p>
          <a:p>
            <a:pPr>
              <a:defRPr/>
            </a:pPr>
            <a:endParaRPr lang="en-US" dirty="0">
              <a:ea typeface="ＭＳ Ｐゴシック" pitchFamily="-108" charset="-128"/>
              <a:cs typeface="ＭＳ Ｐゴシック" pitchFamily="-108" charset="-128"/>
            </a:endParaRPr>
          </a:p>
        </p:txBody>
      </p:sp>
      <p:sp>
        <p:nvSpPr>
          <p:cNvPr id="19459" name="Foliennummernplatzhalter 3"/>
          <p:cNvSpPr>
            <a:spLocks noGrp="1"/>
          </p:cNvSpPr>
          <p:nvPr>
            <p:ph type="sldNum" sz="quarter" idx="5"/>
          </p:nvPr>
        </p:nvSpPr>
        <p:spPr bwMode="auto">
          <a:noFill/>
          <a:ln>
            <a:miter lim="800000"/>
            <a:headEnd/>
            <a:tailEnd/>
          </a:ln>
        </p:spPr>
        <p:txBody>
          <a:bodyPr/>
          <a:lstStyle/>
          <a:p>
            <a:fld id="{CC2CA4CB-3E30-44A4-B345-6C10171EE4FE}" type="slidenum">
              <a:rPr lang="de-DE" smtClean="0">
                <a:latin typeface="Arial" charset="0"/>
                <a:ea typeface="ＭＳ Ｐゴシック"/>
                <a:cs typeface="ＭＳ Ｐゴシック"/>
              </a:rPr>
              <a:pPr/>
              <a:t>3</a:t>
            </a:fld>
            <a:endParaRPr lang="de-DE" smtClean="0">
              <a:latin typeface="Arial" charset="0"/>
              <a:ea typeface="ＭＳ Ｐゴシック"/>
              <a:cs typeface="ＭＳ Ｐゴシック"/>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Folienbildplatzhalter 1"/>
          <p:cNvSpPr>
            <a:spLocks noGrp="1" noRot="1" noChangeAspect="1" noTextEdit="1"/>
          </p:cNvSpPr>
          <p:nvPr>
            <p:ph type="sldImg"/>
          </p:nvPr>
        </p:nvSpPr>
        <p:spPr bwMode="auto">
          <a:noFill/>
          <a:ln>
            <a:solidFill>
              <a:srgbClr val="000000"/>
            </a:solidFill>
            <a:miter lim="800000"/>
            <a:headEnd/>
            <a:tailEnd/>
          </a:ln>
        </p:spPr>
      </p:sp>
      <p:sp>
        <p:nvSpPr>
          <p:cNvPr id="57346" name="Notizenplatzhalter 2"/>
          <p:cNvSpPr>
            <a:spLocks noGrp="1"/>
          </p:cNvSpPr>
          <p:nvPr>
            <p:ph type="body" idx="1"/>
          </p:nvPr>
        </p:nvSpPr>
        <p:spPr bwMode="auto">
          <a:noFill/>
        </p:spPr>
        <p:txBody>
          <a:bodyPr wrap="square" numCol="1" anchor="t" anchorCtr="0" compatLnSpc="1">
            <a:prstTxWarp prst="textNoShape">
              <a:avLst/>
            </a:prstTxWarp>
          </a:bodyPr>
          <a:lstStyle/>
          <a:p>
            <a:r>
              <a:rPr lang="en-US" dirty="0" smtClean="0">
                <a:ea typeface="ＭＳ Ｐゴシック"/>
                <a:cs typeface="ＭＳ Ｐゴシック"/>
              </a:rPr>
              <a:t>In conclusion, we proposed an automatic system to transfer the appearance from a guide source to a 3D scene.</a:t>
            </a:r>
            <a:r>
              <a:rPr lang="en-US" baseline="0" dirty="0" smtClean="0">
                <a:ea typeface="ＭＳ Ｐゴシック"/>
                <a:cs typeface="ＭＳ Ｐゴシック"/>
              </a:rPr>
              <a:t> This serve as a basic for further editing from user. </a:t>
            </a:r>
          </a:p>
          <a:p>
            <a:r>
              <a:rPr lang="en-US" baseline="0" dirty="0" smtClean="0">
                <a:ea typeface="ＭＳ Ｐゴシック"/>
                <a:cs typeface="ＭＳ Ｐゴシック"/>
              </a:rPr>
              <a:t>Our system successfully captures the overall appearance of the guidance source.</a:t>
            </a:r>
          </a:p>
          <a:p>
            <a:endParaRPr lang="en-US" dirty="0" smtClean="0">
              <a:ea typeface="ＭＳ Ｐゴシック"/>
              <a:cs typeface="ＭＳ Ｐゴシック"/>
            </a:endParaRPr>
          </a:p>
          <a:p>
            <a:endParaRPr lang="en-US" dirty="0" smtClean="0">
              <a:latin typeface="Arial" charset="0"/>
              <a:ea typeface="ＭＳ Ｐゴシック"/>
              <a:cs typeface="Arial" charset="0"/>
            </a:endParaRPr>
          </a:p>
          <a:p>
            <a:endParaRPr lang="en-US" dirty="0" smtClean="0">
              <a:ea typeface="ＭＳ Ｐゴシック"/>
              <a:cs typeface="ＭＳ Ｐゴシック"/>
            </a:endParaRPr>
          </a:p>
        </p:txBody>
      </p:sp>
      <p:sp>
        <p:nvSpPr>
          <p:cNvPr id="57347" name="Foliennummernplatzhalter 3"/>
          <p:cNvSpPr>
            <a:spLocks noGrp="1"/>
          </p:cNvSpPr>
          <p:nvPr>
            <p:ph type="sldNum" sz="quarter" idx="5"/>
          </p:nvPr>
        </p:nvSpPr>
        <p:spPr bwMode="auto">
          <a:noFill/>
          <a:ln>
            <a:miter lim="800000"/>
            <a:headEnd/>
            <a:tailEnd/>
          </a:ln>
        </p:spPr>
        <p:txBody>
          <a:bodyPr/>
          <a:lstStyle/>
          <a:p>
            <a:fld id="{B7ACBC98-92A0-444B-B6E9-46C38B59ED8D}" type="slidenum">
              <a:rPr lang="de-DE" smtClean="0">
                <a:latin typeface="Arial" charset="0"/>
                <a:ea typeface="ＭＳ Ｐゴシック"/>
                <a:cs typeface="ＭＳ Ｐゴシック"/>
              </a:rPr>
              <a:pPr/>
              <a:t>30</a:t>
            </a:fld>
            <a:endParaRPr lang="de-DE" smtClean="0">
              <a:latin typeface="Arial" charset="0"/>
              <a:ea typeface="ＭＳ Ｐゴシック"/>
              <a:cs typeface="ＭＳ Ｐゴシック"/>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noTextEdit="1"/>
          </p:cNvSpPr>
          <p:nvPr>
            <p:ph type="sldImg"/>
          </p:nvPr>
        </p:nvSpPr>
        <p:spPr bwMode="auto">
          <a:noFill/>
          <a:ln>
            <a:solidFill>
              <a:srgbClr val="000000"/>
            </a:solidFill>
            <a:miter lim="800000"/>
            <a:headEnd/>
            <a:tailEnd/>
          </a:ln>
        </p:spPr>
      </p:sp>
      <p:sp>
        <p:nvSpPr>
          <p:cNvPr id="67586"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ea typeface="ＭＳ Ｐゴシック"/>
                <a:cs typeface="ＭＳ Ｐゴシック"/>
              </a:rPr>
              <a:t>1) Thank you very much for your attention.</a:t>
            </a:r>
          </a:p>
        </p:txBody>
      </p:sp>
      <p:sp>
        <p:nvSpPr>
          <p:cNvPr id="67587" name="Slide Number Placeholder 3"/>
          <p:cNvSpPr>
            <a:spLocks noGrp="1"/>
          </p:cNvSpPr>
          <p:nvPr>
            <p:ph type="sldNum" sz="quarter" idx="5"/>
          </p:nvPr>
        </p:nvSpPr>
        <p:spPr bwMode="auto">
          <a:noFill/>
          <a:ln>
            <a:miter lim="800000"/>
            <a:headEnd/>
            <a:tailEnd/>
          </a:ln>
        </p:spPr>
        <p:txBody>
          <a:bodyPr/>
          <a:lstStyle/>
          <a:p>
            <a:fld id="{89D1301E-8950-4C0B-92D0-E4D221413B4E}" type="slidenum">
              <a:rPr lang="en-US" smtClean="0">
                <a:latin typeface="Arial" charset="0"/>
                <a:ea typeface="ＭＳ Ｐゴシック"/>
                <a:cs typeface="ＭＳ Ｐゴシック"/>
              </a:rPr>
              <a:pPr/>
              <a:t>31</a:t>
            </a:fld>
            <a:endParaRPr lang="en-US" smtClean="0">
              <a:latin typeface="Arial" charset="0"/>
              <a:ea typeface="ＭＳ Ｐゴシック"/>
              <a:cs typeface="ＭＳ Ｐゴシック"/>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Folienbildplatzhalter 1"/>
          <p:cNvSpPr>
            <a:spLocks noGrp="1" noRot="1" noChangeAspect="1" noTextEdit="1"/>
          </p:cNvSpPr>
          <p:nvPr>
            <p:ph type="sldImg"/>
          </p:nvPr>
        </p:nvSpPr>
        <p:spPr bwMode="auto">
          <a:noFill/>
          <a:ln>
            <a:solidFill>
              <a:srgbClr val="000000"/>
            </a:solidFill>
            <a:miter lim="800000"/>
            <a:headEnd/>
            <a:tailEnd/>
          </a:ln>
        </p:spPr>
      </p:sp>
      <p:sp>
        <p:nvSpPr>
          <p:cNvPr id="3" name="Notizenplatzhalter 2"/>
          <p:cNvSpPr>
            <a:spLocks noGrp="1"/>
          </p:cNvSpPr>
          <p:nvPr>
            <p:ph type="body" idx="1"/>
          </p:nvPr>
        </p:nvSpPr>
        <p:spPr/>
        <p:txBody>
          <a:bodyPr wrap="square" numCol="1" anchor="t" anchorCtr="0" compatLnSpc="1">
            <a:prstTxWarp prst="textNoShape">
              <a:avLst/>
            </a:prstTxWarp>
          </a:bodyPr>
          <a:lstStyle/>
          <a:p>
            <a:pPr marL="228600" indent="-228600">
              <a:buFontTx/>
              <a:buAutoNum type="arabicParenR"/>
            </a:pPr>
            <a:r>
              <a:rPr lang="en-US" dirty="0" smtClean="0">
                <a:ea typeface="ＭＳ Ｐゴシック"/>
                <a:cs typeface="ＭＳ Ｐゴシック"/>
              </a:rPr>
              <a:t>Recent years, it is easy to access huge number of available cg scenes from internet.</a:t>
            </a:r>
          </a:p>
          <a:p>
            <a:pPr marL="228600" indent="-228600">
              <a:buFontTx/>
              <a:buAutoNum type="arabicParenR"/>
            </a:pPr>
            <a:r>
              <a:rPr lang="en-US" dirty="0" smtClean="0">
                <a:ea typeface="ＭＳ Ｐゴシック"/>
                <a:cs typeface="ＭＳ Ｐゴシック"/>
              </a:rPr>
              <a:t>However, not all 3d scenes come with appropriate assigned materials, scene taken from the internet was simply crafted without them</a:t>
            </a:r>
          </a:p>
          <a:p>
            <a:pPr marL="228600" marR="0" indent="-228600" algn="l" defTabSz="914400" rtl="0" eaLnBrk="0" fontAlgn="base" latinLnBrk="0" hangingPunct="0">
              <a:lnSpc>
                <a:spcPct val="100000"/>
              </a:lnSpc>
              <a:spcBef>
                <a:spcPct val="30000"/>
              </a:spcBef>
              <a:spcAft>
                <a:spcPct val="0"/>
              </a:spcAft>
              <a:buClrTx/>
              <a:buSzTx/>
              <a:buFontTx/>
              <a:buAutoNum type="arabicParenR"/>
              <a:tabLst/>
              <a:defRPr/>
            </a:pPr>
            <a:r>
              <a:rPr lang="en-US" sz="1200" b="0" i="0" kern="1200" baseline="0" dirty="0" smtClean="0">
                <a:solidFill>
                  <a:schemeClr val="tx1"/>
                </a:solidFill>
                <a:effectLst/>
                <a:latin typeface="Arial" charset="0"/>
                <a:ea typeface="ＭＳ Ｐゴシック" pitchFamily="-107" charset="-128"/>
                <a:cs typeface="ＭＳ Ｐゴシック"/>
              </a:rPr>
              <a:t>With new tools like </a:t>
            </a:r>
            <a:r>
              <a:rPr lang="en-US" sz="1200" b="0" i="0" kern="1200" baseline="0" dirty="0" err="1" smtClean="0">
                <a:solidFill>
                  <a:schemeClr val="tx1"/>
                </a:solidFill>
                <a:effectLst/>
                <a:latin typeface="Arial" charset="0"/>
                <a:ea typeface="ＭＳ Ｐゴシック" pitchFamily="-107" charset="-128"/>
                <a:cs typeface="ＭＳ Ｐゴシック"/>
              </a:rPr>
              <a:t>google</a:t>
            </a:r>
            <a:r>
              <a:rPr lang="en-US" sz="1200" b="0" i="0" kern="1200" baseline="0" dirty="0" smtClean="0">
                <a:solidFill>
                  <a:schemeClr val="tx1"/>
                </a:solidFill>
                <a:effectLst/>
                <a:latin typeface="Arial" charset="0"/>
                <a:ea typeface="ＭＳ Ｐゴシック" pitchFamily="-107" charset="-128"/>
                <a:cs typeface="ＭＳ Ｐゴシック"/>
              </a:rPr>
              <a:t> warehouse or </a:t>
            </a:r>
            <a:r>
              <a:rPr lang="en-US" sz="1200" b="0" i="0" kern="1200" baseline="0" dirty="0" err="1" smtClean="0">
                <a:solidFill>
                  <a:schemeClr val="tx1"/>
                </a:solidFill>
                <a:effectLst/>
                <a:latin typeface="Arial" charset="0"/>
                <a:ea typeface="ＭＳ Ｐゴシック" pitchFamily="-107" charset="-128"/>
                <a:cs typeface="ＭＳ Ｐゴシック"/>
              </a:rPr>
              <a:t>google</a:t>
            </a:r>
            <a:r>
              <a:rPr lang="en-US" sz="1200" b="0" i="0" kern="1200" baseline="0" dirty="0" smtClean="0">
                <a:solidFill>
                  <a:schemeClr val="tx1"/>
                </a:solidFill>
                <a:effectLst/>
                <a:latin typeface="Arial" charset="0"/>
                <a:ea typeface="ＭＳ Ｐゴシック" pitchFamily="-107" charset="-128"/>
                <a:cs typeface="ＭＳ Ｐゴシック"/>
              </a:rPr>
              <a:t> </a:t>
            </a:r>
            <a:r>
              <a:rPr lang="en-US" sz="1200" b="0" i="0" kern="1200" baseline="0" dirty="0" err="1" smtClean="0">
                <a:solidFill>
                  <a:schemeClr val="tx1"/>
                </a:solidFill>
                <a:effectLst/>
                <a:latin typeface="Arial" charset="0"/>
                <a:ea typeface="ＭＳ Ｐゴシック" pitchFamily="-107" charset="-128"/>
                <a:cs typeface="ＭＳ Ｐゴシック"/>
              </a:rPr>
              <a:t>sketchup</a:t>
            </a:r>
            <a:r>
              <a:rPr lang="en-US" sz="1200" b="0" i="0" kern="1200" baseline="0" dirty="0" smtClean="0">
                <a:solidFill>
                  <a:schemeClr val="tx1"/>
                </a:solidFill>
                <a:effectLst/>
                <a:latin typeface="Arial" charset="0"/>
                <a:ea typeface="ＭＳ Ｐゴシック" pitchFamily="-107" charset="-128"/>
                <a:cs typeface="ＭＳ Ｐゴシック"/>
              </a:rPr>
              <a:t>, where 3D data are available, users can easily make new scenes by copy and paste the available geometries</a:t>
            </a:r>
            <a:endParaRPr lang="en-US" dirty="0" smtClean="0">
              <a:ea typeface="ＭＳ Ｐゴシック"/>
              <a:cs typeface="ＭＳ Ｐゴシック"/>
            </a:endParaRPr>
          </a:p>
          <a:p>
            <a:pPr marL="228600" indent="-228600"/>
            <a:r>
              <a:rPr lang="en-US" dirty="0" smtClean="0">
                <a:ea typeface="ＭＳ Ｐゴシック"/>
                <a:cs typeface="ＭＳ Ｐゴシック"/>
              </a:rPr>
              <a:t>3) When material assignment is needed but not available, it can be tedious to do it manually. Especially when high number of objects are available.</a:t>
            </a:r>
          </a:p>
          <a:p>
            <a:pPr marL="228600" indent="-228600"/>
            <a:r>
              <a:rPr lang="en-US" dirty="0" smtClean="0">
                <a:ea typeface="ＭＳ Ｐゴシック"/>
                <a:cs typeface="ＭＳ Ｐゴシック"/>
              </a:rPr>
              <a:t>4) The ability to assign materials to objects (like bed-room) that satisfy certain rules is impossible for novice user</a:t>
            </a:r>
            <a:r>
              <a:rPr lang="en-US" baseline="0" dirty="0" smtClean="0">
                <a:ea typeface="ＭＳ Ｐゴシック"/>
                <a:cs typeface="ＭＳ Ｐゴシック"/>
              </a:rPr>
              <a:t> </a:t>
            </a:r>
            <a:r>
              <a:rPr lang="en-US" dirty="0" smtClean="0">
                <a:ea typeface="ＭＳ Ｐゴシック"/>
                <a:cs typeface="ＭＳ Ｐゴシック"/>
              </a:rPr>
              <a:t>without prior knowledge of interior designs.</a:t>
            </a:r>
          </a:p>
          <a:p>
            <a:pPr marL="228600" indent="-228600"/>
            <a:r>
              <a:rPr lang="en-US" sz="1200" b="0" i="0" kern="1200" baseline="0" dirty="0" smtClean="0">
                <a:solidFill>
                  <a:schemeClr val="tx1"/>
                </a:solidFill>
                <a:effectLst/>
                <a:latin typeface="+mn-lt"/>
                <a:ea typeface="ＭＳ Ｐゴシック" pitchFamily="-107" charset="-128"/>
                <a:cs typeface="ＭＳ Ｐゴシック"/>
              </a:rPr>
              <a:t>6)</a:t>
            </a:r>
          </a:p>
        </p:txBody>
      </p:sp>
      <p:sp>
        <p:nvSpPr>
          <p:cNvPr id="21507" name="Foliennummernplatzhalter 3"/>
          <p:cNvSpPr>
            <a:spLocks noGrp="1"/>
          </p:cNvSpPr>
          <p:nvPr>
            <p:ph type="sldNum" sz="quarter" idx="5"/>
          </p:nvPr>
        </p:nvSpPr>
        <p:spPr bwMode="auto">
          <a:noFill/>
          <a:ln>
            <a:miter lim="800000"/>
            <a:headEnd/>
            <a:tailEnd/>
          </a:ln>
        </p:spPr>
        <p:txBody>
          <a:bodyPr/>
          <a:lstStyle/>
          <a:p>
            <a:fld id="{2F894994-AC2A-47D1-AB01-BD2AB33D957D}" type="slidenum">
              <a:rPr lang="de-DE" smtClean="0">
                <a:latin typeface="Arial" charset="0"/>
                <a:ea typeface="ＭＳ Ｐゴシック"/>
                <a:cs typeface="ＭＳ Ｐゴシック"/>
              </a:rPr>
              <a:pPr/>
              <a:t>4</a:t>
            </a:fld>
            <a:endParaRPr lang="de-DE" smtClean="0">
              <a:latin typeface="Arial" charset="0"/>
              <a:ea typeface="ＭＳ Ｐゴシック"/>
              <a:cs typeface="ＭＳ Ｐゴシック"/>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Folienbildplatzhalter 1"/>
          <p:cNvSpPr>
            <a:spLocks noGrp="1" noRot="1" noChangeAspect="1" noTextEdit="1"/>
          </p:cNvSpPr>
          <p:nvPr>
            <p:ph type="sldImg"/>
          </p:nvPr>
        </p:nvSpPr>
        <p:spPr bwMode="auto">
          <a:noFill/>
          <a:ln>
            <a:solidFill>
              <a:srgbClr val="000000"/>
            </a:solidFill>
            <a:miter lim="800000"/>
            <a:headEnd/>
            <a:tailEnd/>
          </a:ln>
        </p:spPr>
      </p:sp>
      <p:sp>
        <p:nvSpPr>
          <p:cNvPr id="23554" name="Notizenplatzhalter 2"/>
          <p:cNvSpPr>
            <a:spLocks noGrp="1"/>
          </p:cNvSpPr>
          <p:nvPr>
            <p:ph type="body" idx="1"/>
          </p:nvPr>
        </p:nvSpPr>
        <p:spPr bwMode="auto">
          <a:noFill/>
        </p:spPr>
        <p:txBody>
          <a:bodyPr wrap="square" numCol="1" anchor="t" anchorCtr="0" compatLnSpc="1">
            <a:prstTxWarp prst="textNoShape">
              <a:avLst/>
            </a:prstTxWarp>
          </a:bodyPr>
          <a:lstStyle/>
          <a:p>
            <a:pPr marL="228600" indent="-228600">
              <a:buFontTx/>
              <a:buAutoNum type="arabicParenR"/>
            </a:pPr>
            <a:r>
              <a:rPr lang="en-US" dirty="0" smtClean="0">
                <a:ea typeface="ＭＳ Ｐゴシック"/>
                <a:cs typeface="ＭＳ Ｐゴシック"/>
              </a:rPr>
              <a:t>Taken into account all these observations</a:t>
            </a:r>
          </a:p>
          <a:p>
            <a:pPr marL="228600" indent="-228600">
              <a:buFontTx/>
              <a:buAutoNum type="arabicParenR"/>
            </a:pPr>
            <a:r>
              <a:rPr lang="en-US" dirty="0" smtClean="0">
                <a:ea typeface="ＭＳ Ｐゴシック"/>
                <a:cs typeface="ＭＳ Ｐゴシック"/>
              </a:rPr>
              <a:t>(Click) Consider example of a temple scene without material</a:t>
            </a:r>
          </a:p>
          <a:p>
            <a:pPr marL="228600" indent="-228600">
              <a:buFontTx/>
              <a:buAutoNum type="arabicParenR"/>
            </a:pPr>
            <a:r>
              <a:rPr lang="en-US" dirty="0" smtClean="0">
                <a:ea typeface="ＭＳ Ｐゴシック"/>
                <a:cs typeface="ＭＳ Ｐゴシック"/>
              </a:rPr>
              <a:t>(Click) For a given guidance source, our goal is to transfer the material style from this guide source into the 3D scene..</a:t>
            </a:r>
          </a:p>
          <a:p>
            <a:pPr marL="228600" indent="-228600">
              <a:buFontTx/>
              <a:buAutoNum type="arabicParenR"/>
            </a:pPr>
            <a:r>
              <a:rPr lang="en-US" dirty="0" smtClean="0">
                <a:ea typeface="ＭＳ Ｐゴシック"/>
                <a:cs typeface="ＭＳ Ｐゴシック"/>
              </a:rPr>
              <a:t>The guide source can be an image or video which is semantically similar. If proper chosen, these guide source implicitly include all design rules and moods properties.</a:t>
            </a:r>
          </a:p>
          <a:p>
            <a:pPr marL="228600" indent="-228600">
              <a:buFontTx/>
              <a:buAutoNum type="arabicParenR"/>
            </a:pPr>
            <a:r>
              <a:rPr lang="en-US" dirty="0" smtClean="0">
                <a:ea typeface="ＭＳ Ｐゴシック"/>
                <a:cs typeface="ＭＳ Ｐゴシック"/>
              </a:rPr>
              <a:t>(Click) Final result resembles material style of the guide source</a:t>
            </a:r>
          </a:p>
        </p:txBody>
      </p:sp>
      <p:sp>
        <p:nvSpPr>
          <p:cNvPr id="23555" name="Foliennummernplatzhalter 3"/>
          <p:cNvSpPr>
            <a:spLocks noGrp="1"/>
          </p:cNvSpPr>
          <p:nvPr>
            <p:ph type="sldNum" sz="quarter" idx="5"/>
          </p:nvPr>
        </p:nvSpPr>
        <p:spPr bwMode="auto">
          <a:noFill/>
          <a:ln>
            <a:miter lim="800000"/>
            <a:headEnd/>
            <a:tailEnd/>
          </a:ln>
        </p:spPr>
        <p:txBody>
          <a:bodyPr/>
          <a:lstStyle/>
          <a:p>
            <a:fld id="{7EDA6F0C-406B-4AEA-9EE8-B8D89D6FA82B}" type="slidenum">
              <a:rPr lang="de-DE" smtClean="0">
                <a:latin typeface="Arial" charset="0"/>
                <a:ea typeface="ＭＳ Ｐゴシック"/>
                <a:cs typeface="ＭＳ Ｐゴシック"/>
              </a:rPr>
              <a:pPr/>
              <a:t>5</a:t>
            </a:fld>
            <a:endParaRPr lang="de-DE" smtClean="0">
              <a:latin typeface="Arial" charset="0"/>
              <a:ea typeface="ＭＳ Ｐゴシック"/>
              <a:cs typeface="ＭＳ Ｐゴシック"/>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Folienbildplatzhalter 1"/>
          <p:cNvSpPr>
            <a:spLocks noGrp="1" noRot="1" noChangeAspect="1" noTextEdit="1"/>
          </p:cNvSpPr>
          <p:nvPr>
            <p:ph type="sldImg"/>
          </p:nvPr>
        </p:nvSpPr>
        <p:spPr bwMode="auto">
          <a:noFill/>
          <a:ln>
            <a:solidFill>
              <a:srgbClr val="000000"/>
            </a:solidFill>
            <a:miter lim="800000"/>
            <a:headEnd/>
            <a:tailEnd/>
          </a:ln>
        </p:spPr>
      </p:sp>
      <p:sp>
        <p:nvSpPr>
          <p:cNvPr id="25602" name="Notizenplatzhalter 2"/>
          <p:cNvSpPr>
            <a:spLocks noGrp="1"/>
          </p:cNvSpPr>
          <p:nvPr>
            <p:ph type="body" idx="1"/>
          </p:nvPr>
        </p:nvSpPr>
        <p:spPr bwMode="auto">
          <a:noFill/>
        </p:spPr>
        <p:txBody>
          <a:bodyPr wrap="square" numCol="1" anchor="t" anchorCtr="0" compatLnSpc="1">
            <a:prstTxWarp prst="textNoShape">
              <a:avLst/>
            </a:prstTxWarp>
          </a:bodyPr>
          <a:lstStyle/>
          <a:p>
            <a:r>
              <a:rPr lang="en-US" dirty="0" smtClean="0">
                <a:ea typeface="ＭＳ Ｐゴシック"/>
                <a:cs typeface="ＭＳ Ｐゴシック"/>
              </a:rPr>
              <a:t>1) Another body of related works tried to do image color adjustment by example.</a:t>
            </a:r>
          </a:p>
          <a:p>
            <a:r>
              <a:rPr lang="en-US" dirty="0" smtClean="0">
                <a:ea typeface="ＭＳ Ｐゴシック"/>
                <a:cs typeface="ＭＳ Ｐゴシック"/>
              </a:rPr>
              <a:t>For a given source image (a) and (Click) a target image (b) </a:t>
            </a:r>
          </a:p>
          <a:p>
            <a:r>
              <a:rPr lang="en-US" dirty="0" smtClean="0">
                <a:ea typeface="ＭＳ Ｐゴシック"/>
                <a:cs typeface="ＭＳ Ｐゴシック"/>
              </a:rPr>
              <a:t>The goal is to robustly transfer the color palette from source to target</a:t>
            </a:r>
            <a:r>
              <a:rPr lang="en-US" baseline="0" dirty="0" smtClean="0">
                <a:ea typeface="ＭＳ Ｐゴシック"/>
                <a:cs typeface="ＭＳ Ｐゴシック"/>
              </a:rPr>
              <a:t> t</a:t>
            </a:r>
            <a:r>
              <a:rPr lang="en-US" dirty="0" smtClean="0">
                <a:ea typeface="ＭＳ Ｐゴシック"/>
                <a:cs typeface="ＭＳ Ｐゴシック"/>
              </a:rPr>
              <a:t>he recolored image took the color palette from source and image structure from target</a:t>
            </a:r>
          </a:p>
          <a:p>
            <a:endParaRPr lang="en-US" dirty="0" smtClean="0">
              <a:ea typeface="ＭＳ Ｐゴシック"/>
              <a:cs typeface="ＭＳ Ｐゴシック"/>
            </a:endParaRPr>
          </a:p>
          <a:p>
            <a:r>
              <a:rPr lang="en-US" dirty="0" smtClean="0">
                <a:ea typeface="ＭＳ Ｐゴシック"/>
                <a:cs typeface="ＭＳ Ｐゴシック"/>
              </a:rPr>
              <a:t>2) Colorization method take a grey image and put in color using example from other</a:t>
            </a:r>
            <a:r>
              <a:rPr lang="en-US" baseline="0" dirty="0" smtClean="0">
                <a:ea typeface="ＭＳ Ｐゴシック"/>
                <a:cs typeface="ＭＳ Ｐゴシック"/>
              </a:rPr>
              <a:t> images.</a:t>
            </a:r>
          </a:p>
          <a:p>
            <a:r>
              <a:rPr lang="en-US" baseline="0" dirty="0" smtClean="0">
                <a:ea typeface="ＭＳ Ｐゴシック"/>
                <a:cs typeface="ＭＳ Ｐゴシック"/>
              </a:rPr>
              <a:t>While bearing a lot of similarity with these works, our work mostly work with material, also we take advantage of geometry in 3D scene that make it more robust for our assignment</a:t>
            </a:r>
            <a:endParaRPr lang="en-US" dirty="0" smtClean="0">
              <a:ea typeface="ＭＳ Ｐゴシック"/>
              <a:cs typeface="ＭＳ Ｐゴシック"/>
            </a:endParaRPr>
          </a:p>
        </p:txBody>
      </p:sp>
      <p:sp>
        <p:nvSpPr>
          <p:cNvPr id="25603" name="Foliennummernplatzhalter 3"/>
          <p:cNvSpPr>
            <a:spLocks noGrp="1"/>
          </p:cNvSpPr>
          <p:nvPr>
            <p:ph type="sldNum" sz="quarter" idx="5"/>
          </p:nvPr>
        </p:nvSpPr>
        <p:spPr bwMode="auto">
          <a:noFill/>
          <a:ln>
            <a:miter lim="800000"/>
            <a:headEnd/>
            <a:tailEnd/>
          </a:ln>
        </p:spPr>
        <p:txBody>
          <a:bodyPr/>
          <a:lstStyle/>
          <a:p>
            <a:fld id="{BD7F5597-A48F-4262-B734-856E2A188244}" type="slidenum">
              <a:rPr lang="de-DE" smtClean="0">
                <a:solidFill>
                  <a:srgbClr val="000000"/>
                </a:solidFill>
                <a:latin typeface="Arial" charset="0"/>
                <a:ea typeface="ＭＳ Ｐゴシック"/>
                <a:cs typeface="ＭＳ Ｐゴシック"/>
              </a:rPr>
              <a:pPr/>
              <a:t>6</a:t>
            </a:fld>
            <a:endParaRPr lang="de-DE" smtClean="0">
              <a:solidFill>
                <a:srgbClr val="000000"/>
              </a:solidFill>
              <a:latin typeface="Arial" charset="0"/>
              <a:ea typeface="ＭＳ Ｐゴシック"/>
              <a:cs typeface="ＭＳ Ｐゴシック"/>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Folienbildplatzhalter 1"/>
          <p:cNvSpPr>
            <a:spLocks noGrp="1" noRot="1" noChangeAspect="1" noTextEdit="1"/>
          </p:cNvSpPr>
          <p:nvPr>
            <p:ph type="sldImg"/>
          </p:nvPr>
        </p:nvSpPr>
        <p:spPr bwMode="auto">
          <a:noFill/>
          <a:ln>
            <a:solidFill>
              <a:srgbClr val="000000"/>
            </a:solidFill>
            <a:miter lim="800000"/>
            <a:headEnd/>
            <a:tailEnd/>
          </a:ln>
        </p:spPr>
      </p:sp>
      <p:sp>
        <p:nvSpPr>
          <p:cNvPr id="31746" name="Notizenplatzhalter 2"/>
          <p:cNvSpPr>
            <a:spLocks noGrp="1"/>
          </p:cNvSpPr>
          <p:nvPr>
            <p:ph type="body" idx="1"/>
          </p:nvPr>
        </p:nvSpPr>
        <p:spPr bwMode="auto">
          <a:noFill/>
        </p:spPr>
        <p:txBody>
          <a:bodyPr wrap="square" numCol="1" anchor="t" anchorCtr="0" compatLnSpc="1">
            <a:prstTxWarp prst="textNoShape">
              <a:avLst/>
            </a:prstTxWarp>
          </a:bodyPr>
          <a:lstStyle/>
          <a:p>
            <a:r>
              <a:rPr lang="en-US" dirty="0" smtClean="0">
                <a:ea typeface="ＭＳ Ｐゴシック"/>
                <a:cs typeface="ＭＳ Ｐゴシック"/>
              </a:rPr>
              <a:t>1) Realistic image synthesis come from the cost of long and expensive manual modeling.</a:t>
            </a:r>
          </a:p>
          <a:p>
            <a:r>
              <a:rPr lang="en-US" dirty="0" smtClean="0">
                <a:ea typeface="ＭＳ Ｐゴシック"/>
                <a:cs typeface="ＭＳ Ｐゴシック"/>
              </a:rPr>
              <a:t>2) Even so, often, humans can still distinguish between CG and real images</a:t>
            </a:r>
          </a:p>
          <a:p>
            <a:r>
              <a:rPr lang="en-US" dirty="0" smtClean="0">
                <a:ea typeface="ＭＳ Ｐゴシック"/>
                <a:cs typeface="ＭＳ Ｐゴシック"/>
              </a:rPr>
              <a:t>3) (Click) For example with these computer generated images</a:t>
            </a:r>
          </a:p>
          <a:p>
            <a:r>
              <a:rPr lang="en-US" dirty="0" smtClean="0">
                <a:ea typeface="ＭＳ Ｐゴシック"/>
                <a:cs typeface="ＭＳ Ｐゴシック"/>
              </a:rPr>
              <a:t>4) (Click) Their algorithm retrieved a small number of real images from a large collection of photographs with similar global structure and automatically transfer color, tone, and texture from matching regions to the CG images</a:t>
            </a:r>
          </a:p>
          <a:p>
            <a:r>
              <a:rPr lang="en-US" dirty="0" smtClean="0">
                <a:ea typeface="ＭＳ Ｐゴシック"/>
                <a:cs typeface="ＭＳ Ｐゴシック"/>
              </a:rPr>
              <a:t>5) Their results are image compositions, view dependent and cannot be easily used for further editing of 3D scenes</a:t>
            </a:r>
          </a:p>
          <a:p>
            <a:endParaRPr lang="en-US" dirty="0" smtClean="0">
              <a:ea typeface="ＭＳ Ｐゴシック"/>
              <a:cs typeface="ＭＳ Ｐゴシック"/>
            </a:endParaRPr>
          </a:p>
          <a:p>
            <a:r>
              <a:rPr lang="en-US" dirty="0" smtClean="0">
                <a:ea typeface="ＭＳ Ｐゴシック"/>
                <a:cs typeface="ＭＳ Ｐゴシック"/>
              </a:rPr>
              <a:t>Image analogies</a:t>
            </a:r>
            <a:r>
              <a:rPr lang="en-US" baseline="0" dirty="0" smtClean="0">
                <a:ea typeface="ＭＳ Ｐゴシック"/>
                <a:cs typeface="ＭＳ Ｐゴシック"/>
              </a:rPr>
              <a:t> </a:t>
            </a:r>
            <a:r>
              <a:rPr lang="en-US" sz="1200" b="0" i="0" u="none" strike="noStrike" kern="1200" baseline="0" dirty="0" smtClean="0">
                <a:solidFill>
                  <a:schemeClr val="tx1"/>
                </a:solidFill>
                <a:latin typeface="Arial" charset="0"/>
                <a:ea typeface="ＭＳ Ｐゴシック" charset="-128"/>
                <a:cs typeface="+mn-cs"/>
              </a:rPr>
              <a:t>can produce new exemplars with details that fit specified content.</a:t>
            </a:r>
            <a:endParaRPr lang="en-US" baseline="0" dirty="0" smtClean="0">
              <a:ea typeface="ＭＳ Ｐゴシック"/>
              <a:cs typeface="ＭＳ Ｐゴシック"/>
              <a:sym typeface="Wingdings" pitchFamily="2" charset="2"/>
            </a:endParaRPr>
          </a:p>
          <a:p>
            <a:endParaRPr lang="en-US" dirty="0" smtClean="0">
              <a:ea typeface="ＭＳ Ｐゴシック"/>
              <a:cs typeface="ＭＳ Ｐゴシック"/>
            </a:endParaRPr>
          </a:p>
          <a:p>
            <a:endParaRPr lang="en-US" dirty="0" smtClean="0">
              <a:ea typeface="ＭＳ Ｐゴシック"/>
              <a:cs typeface="ＭＳ Ｐゴシック"/>
            </a:endParaRPr>
          </a:p>
        </p:txBody>
      </p:sp>
      <p:sp>
        <p:nvSpPr>
          <p:cNvPr id="31747" name="Foliennummernplatzhalter 3"/>
          <p:cNvSpPr>
            <a:spLocks noGrp="1"/>
          </p:cNvSpPr>
          <p:nvPr>
            <p:ph type="sldNum" sz="quarter" idx="5"/>
          </p:nvPr>
        </p:nvSpPr>
        <p:spPr bwMode="auto">
          <a:noFill/>
          <a:ln>
            <a:miter lim="800000"/>
            <a:headEnd/>
            <a:tailEnd/>
          </a:ln>
        </p:spPr>
        <p:txBody>
          <a:bodyPr/>
          <a:lstStyle/>
          <a:p>
            <a:fld id="{963DED61-8D7C-4940-94FE-89912CDAD118}" type="slidenum">
              <a:rPr lang="de-DE" smtClean="0">
                <a:solidFill>
                  <a:srgbClr val="000000"/>
                </a:solidFill>
                <a:latin typeface="Arial" charset="0"/>
                <a:ea typeface="ＭＳ Ｐゴシック"/>
                <a:cs typeface="ＭＳ Ｐゴシック"/>
              </a:rPr>
              <a:pPr/>
              <a:t>7</a:t>
            </a:fld>
            <a:endParaRPr lang="de-DE" smtClean="0">
              <a:solidFill>
                <a:srgbClr val="000000"/>
              </a:solidFill>
              <a:latin typeface="Arial" charset="0"/>
              <a:ea typeface="ＭＳ Ｐゴシック"/>
              <a:cs typeface="ＭＳ Ｐゴシック"/>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Folienbildplatzhalter 1"/>
          <p:cNvSpPr>
            <a:spLocks noGrp="1" noRot="1" noChangeAspect="1" noTextEdit="1"/>
          </p:cNvSpPr>
          <p:nvPr>
            <p:ph type="sldImg"/>
          </p:nvPr>
        </p:nvSpPr>
        <p:spPr bwMode="auto">
          <a:noFill/>
          <a:ln>
            <a:solidFill>
              <a:srgbClr val="000000"/>
            </a:solidFill>
            <a:miter lim="800000"/>
            <a:headEnd/>
            <a:tailEnd/>
          </a:ln>
        </p:spPr>
      </p:sp>
      <p:sp>
        <p:nvSpPr>
          <p:cNvPr id="33794" name="Notizenplatzhalter 2"/>
          <p:cNvSpPr>
            <a:spLocks noGrp="1"/>
          </p:cNvSpPr>
          <p:nvPr>
            <p:ph type="body" idx="1"/>
          </p:nvPr>
        </p:nvSpPr>
        <p:spPr bwMode="auto">
          <a:noFill/>
        </p:spPr>
        <p:txBody>
          <a:bodyPr wrap="square" numCol="1" anchor="t" anchorCtr="0" compatLnSpc="1">
            <a:prstTxWarp prst="textNoShape">
              <a:avLst/>
            </a:prstTxWarp>
          </a:bodyPr>
          <a:lstStyle/>
          <a:p>
            <a:pPr marL="228600" indent="-228600">
              <a:buAutoNum type="arabicParenR"/>
            </a:pPr>
            <a:r>
              <a:rPr lang="en-US" baseline="0" dirty="0" smtClean="0">
                <a:ea typeface="ＭＳ Ｐゴシック"/>
                <a:cs typeface="ＭＳ Ｐゴシック"/>
              </a:rPr>
              <a:t>Image-based editing framework using simple heuristic algorithm to allow the modification of </a:t>
            </a:r>
            <a:r>
              <a:rPr lang="en-US" baseline="0" dirty="0" err="1" smtClean="0">
                <a:ea typeface="ＭＳ Ｐゴシック"/>
                <a:cs typeface="ＭＳ Ｐゴシック"/>
              </a:rPr>
              <a:t>brdf</a:t>
            </a:r>
            <a:r>
              <a:rPr lang="en-US" baseline="0" dirty="0" smtClean="0">
                <a:ea typeface="ＭＳ Ｐゴシック"/>
                <a:cs typeface="ＭＳ Ｐゴシック"/>
              </a:rPr>
              <a:t> ..</a:t>
            </a:r>
          </a:p>
          <a:p>
            <a:pPr marL="228600" indent="-228600">
              <a:buAutoNum type="arabicParenR"/>
            </a:pPr>
            <a:endParaRPr lang="en-US" baseline="0" dirty="0" smtClean="0">
              <a:ea typeface="ＭＳ Ｐゴシック"/>
              <a:cs typeface="ＭＳ Ｐゴシック"/>
            </a:endParaRPr>
          </a:p>
          <a:p>
            <a:pPr marL="228600" indent="-228600">
              <a:buAutoNum type="arabicParenR"/>
            </a:pPr>
            <a:r>
              <a:rPr lang="en-US" sz="1200" kern="1200" baseline="0" dirty="0" smtClean="0">
                <a:solidFill>
                  <a:schemeClr val="tx1"/>
                </a:solidFill>
                <a:latin typeface="Arial" charset="0"/>
                <a:ea typeface="ＭＳ Ｐゴシック" pitchFamily="-107" charset="-128"/>
                <a:cs typeface="ＭＳ Ｐゴシック" pitchFamily="-107" charset="-128"/>
              </a:rPr>
              <a:t>In term of material perception, </a:t>
            </a:r>
            <a:r>
              <a:rPr lang="en-US" sz="1200" kern="1200" baseline="0" dirty="0" err="1" smtClean="0">
                <a:solidFill>
                  <a:schemeClr val="tx1"/>
                </a:solidFill>
                <a:latin typeface="Arial" charset="0"/>
                <a:ea typeface="ＭＳ Ｐゴシック" pitchFamily="-107" charset="-128"/>
                <a:cs typeface="ＭＳ Ｐゴシック" pitchFamily="-107" charset="-128"/>
              </a:rPr>
              <a:t>Vangorp</a:t>
            </a:r>
            <a:r>
              <a:rPr lang="en-US" sz="1200" kern="1200" baseline="0" dirty="0" smtClean="0">
                <a:solidFill>
                  <a:schemeClr val="tx1"/>
                </a:solidFill>
                <a:latin typeface="Arial" charset="0"/>
                <a:ea typeface="ＭＳ Ｐゴシック" pitchFamily="-107" charset="-128"/>
                <a:cs typeface="ＭＳ Ｐゴシック" pitchFamily="-107" charset="-128"/>
              </a:rPr>
              <a:t> et al. [2007] point out the influence of shape on the material perception</a:t>
            </a:r>
          </a:p>
          <a:p>
            <a:pPr marL="228600" indent="-228600">
              <a:buAutoNum type="arabicParenR"/>
            </a:pPr>
            <a:r>
              <a:rPr lang="en-US" baseline="0" dirty="0" smtClean="0">
                <a:ea typeface="ＭＳ Ｐゴシック"/>
                <a:cs typeface="ＭＳ Ｐゴシック"/>
              </a:rPr>
              <a:t>All those observations suggest that judging material properties independently without taking into account shape, lighting, layout might be difficult</a:t>
            </a:r>
          </a:p>
          <a:p>
            <a:pPr marL="0" indent="0">
              <a:buNone/>
            </a:pPr>
            <a:endParaRPr lang="en-US" baseline="0" dirty="0" smtClean="0">
              <a:ea typeface="ＭＳ Ｐゴシック"/>
              <a:cs typeface="ＭＳ Ｐゴシック"/>
            </a:endParaRPr>
          </a:p>
          <a:p>
            <a:pPr marL="228600" indent="-228600">
              <a:buAutoNum type="arabicParenR"/>
            </a:pPr>
            <a:endParaRPr lang="en-US" dirty="0" smtClean="0">
              <a:ea typeface="ＭＳ Ｐゴシック"/>
              <a:cs typeface="ＭＳ Ｐゴシック"/>
            </a:endParaRPr>
          </a:p>
          <a:p>
            <a:pPr marL="228600" indent="-228600">
              <a:buAutoNum type="arabicParenR"/>
            </a:pPr>
            <a:endParaRPr lang="en-US" dirty="0" smtClean="0">
              <a:ea typeface="ＭＳ Ｐゴシック"/>
              <a:cs typeface="ＭＳ Ｐゴシック"/>
            </a:endParaRPr>
          </a:p>
        </p:txBody>
      </p:sp>
      <p:sp>
        <p:nvSpPr>
          <p:cNvPr id="33795" name="Foliennummernplatzhalter 3"/>
          <p:cNvSpPr>
            <a:spLocks noGrp="1"/>
          </p:cNvSpPr>
          <p:nvPr>
            <p:ph type="sldNum" sz="quarter" idx="5"/>
          </p:nvPr>
        </p:nvSpPr>
        <p:spPr bwMode="auto">
          <a:noFill/>
          <a:ln>
            <a:miter lim="800000"/>
            <a:headEnd/>
            <a:tailEnd/>
          </a:ln>
        </p:spPr>
        <p:txBody>
          <a:bodyPr/>
          <a:lstStyle/>
          <a:p>
            <a:fld id="{AA597739-9C5D-4945-A712-EA55D638AFD5}" type="slidenum">
              <a:rPr lang="de-DE" smtClean="0">
                <a:solidFill>
                  <a:srgbClr val="000000"/>
                </a:solidFill>
                <a:latin typeface="Arial" charset="0"/>
                <a:ea typeface="ＭＳ Ｐゴシック"/>
                <a:cs typeface="ＭＳ Ｐゴシック"/>
              </a:rPr>
              <a:pPr/>
              <a:t>8</a:t>
            </a:fld>
            <a:endParaRPr lang="de-DE" smtClean="0">
              <a:solidFill>
                <a:srgbClr val="000000"/>
              </a:solidFill>
              <a:latin typeface="Arial" charset="0"/>
              <a:ea typeface="ＭＳ Ｐゴシック"/>
              <a:cs typeface="ＭＳ Ｐゴシック"/>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Folienbildplatzhalter 1"/>
          <p:cNvSpPr>
            <a:spLocks noGrp="1" noRot="1" noChangeAspect="1" noTextEdit="1"/>
          </p:cNvSpPr>
          <p:nvPr>
            <p:ph type="sldImg"/>
          </p:nvPr>
        </p:nvSpPr>
        <p:spPr bwMode="auto">
          <a:noFill/>
          <a:ln>
            <a:solidFill>
              <a:srgbClr val="000000"/>
            </a:solidFill>
            <a:miter lim="800000"/>
            <a:headEnd/>
            <a:tailEnd/>
          </a:ln>
        </p:spPr>
      </p:sp>
      <p:sp>
        <p:nvSpPr>
          <p:cNvPr id="35842" name="Notizenplatzhalter 2"/>
          <p:cNvSpPr>
            <a:spLocks noGrp="1"/>
          </p:cNvSpPr>
          <p:nvPr>
            <p:ph type="body" idx="1"/>
          </p:nvPr>
        </p:nvSpPr>
        <p:spPr bwMode="auto">
          <a:noFill/>
        </p:spPr>
        <p:txBody>
          <a:bodyPr wrap="square" numCol="1" anchor="t" anchorCtr="0" compatLnSpc="1">
            <a:prstTxWarp prst="textNoShape">
              <a:avLst/>
            </a:prstTxWarp>
          </a:bodyPr>
          <a:lstStyle/>
          <a:p>
            <a:pPr marL="228600" indent="-228600">
              <a:buFontTx/>
              <a:buAutoNum type="arabicParenR"/>
            </a:pPr>
            <a:r>
              <a:rPr lang="en-US" dirty="0" smtClean="0">
                <a:ea typeface="ＭＳ Ｐゴシック"/>
                <a:cs typeface="ＭＳ Ｐゴシック"/>
              </a:rPr>
              <a:t>(Click) Consider a guide source, which can be either an image or video. From now, for easy</a:t>
            </a:r>
            <a:r>
              <a:rPr lang="en-US" baseline="0" dirty="0" smtClean="0">
                <a:ea typeface="ＭＳ Ｐゴシック"/>
                <a:cs typeface="ＭＳ Ｐゴシック"/>
              </a:rPr>
              <a:t> discussion, I will only talk about image.. </a:t>
            </a:r>
            <a:r>
              <a:rPr lang="en-US" baseline="0" dirty="0" smtClean="0">
                <a:ea typeface="ＭＳ Ｐゴシック"/>
                <a:cs typeface="ＭＳ Ｐゴシック"/>
                <a:sym typeface="Wingdings" pitchFamily="2" charset="2"/>
              </a:rPr>
              <a:t></a:t>
            </a:r>
            <a:endParaRPr lang="en-US" dirty="0" smtClean="0">
              <a:ea typeface="ＭＳ Ｐゴシック"/>
              <a:cs typeface="ＭＳ Ｐゴシック"/>
            </a:endParaRPr>
          </a:p>
          <a:p>
            <a:pPr marL="228600" indent="-228600">
              <a:buFontTx/>
              <a:buAutoNum type="arabicParenR"/>
            </a:pPr>
            <a:r>
              <a:rPr lang="en-US" dirty="0" smtClean="0">
                <a:ea typeface="ＭＳ Ｐゴシック"/>
                <a:cs typeface="ＭＳ Ｐゴシック"/>
              </a:rPr>
              <a:t>(Click) We extract a plausible set of representative materials in the guide source</a:t>
            </a:r>
          </a:p>
          <a:p>
            <a:pPr marL="228600" indent="-228600"/>
            <a:r>
              <a:rPr lang="en-US" dirty="0" smtClean="0">
                <a:ea typeface="ＭＳ Ｐゴシック"/>
                <a:cs typeface="ＭＳ Ｐゴシック"/>
              </a:rPr>
              <a:t>3)  (Click) Given a 3D scene, objects’ geometry is clearly define.</a:t>
            </a:r>
          </a:p>
          <a:p>
            <a:pPr marL="228600" indent="-228600"/>
            <a:r>
              <a:rPr lang="en-US" dirty="0" smtClean="0">
                <a:ea typeface="ＭＳ Ｐゴシック"/>
                <a:cs typeface="ＭＳ Ｐゴシック"/>
              </a:rPr>
              <a:t>4)  (Click) Our task is to assign every single objects in scene to one material in the extracted set</a:t>
            </a:r>
          </a:p>
          <a:p>
            <a:pPr marL="228600" indent="-228600"/>
            <a:r>
              <a:rPr lang="en-US" dirty="0" smtClean="0">
                <a:ea typeface="ＭＳ Ｐゴシック"/>
                <a:cs typeface="ＭＳ Ｐゴシック"/>
              </a:rPr>
              <a:t>5)  We investigate which should be the objective of our assignment</a:t>
            </a:r>
          </a:p>
          <a:p>
            <a:pPr marL="228600" indent="-228600"/>
            <a:endParaRPr lang="en-US" dirty="0" smtClean="0">
              <a:ea typeface="ＭＳ Ｐゴシック"/>
              <a:cs typeface="ＭＳ Ｐゴシック"/>
            </a:endParaRPr>
          </a:p>
          <a:p>
            <a:pPr marL="228600" indent="-228600">
              <a:buFontTx/>
              <a:buAutoNum type="arabicParenR"/>
            </a:pPr>
            <a:endParaRPr lang="en-US" dirty="0" smtClean="0">
              <a:ea typeface="ＭＳ Ｐゴシック"/>
              <a:cs typeface="ＭＳ Ｐゴシック"/>
            </a:endParaRPr>
          </a:p>
        </p:txBody>
      </p:sp>
      <p:sp>
        <p:nvSpPr>
          <p:cNvPr id="35843" name="Foliennummernplatzhalter 3"/>
          <p:cNvSpPr>
            <a:spLocks noGrp="1"/>
          </p:cNvSpPr>
          <p:nvPr>
            <p:ph type="sldNum" sz="quarter" idx="5"/>
          </p:nvPr>
        </p:nvSpPr>
        <p:spPr bwMode="auto">
          <a:noFill/>
          <a:ln>
            <a:miter lim="800000"/>
            <a:headEnd/>
            <a:tailEnd/>
          </a:ln>
        </p:spPr>
        <p:txBody>
          <a:bodyPr/>
          <a:lstStyle/>
          <a:p>
            <a:fld id="{7CF7662F-8789-4588-9593-C259193A6761}" type="slidenum">
              <a:rPr lang="de-DE" smtClean="0">
                <a:latin typeface="Arial" charset="0"/>
                <a:ea typeface="ＭＳ Ｐゴシック"/>
                <a:cs typeface="ＭＳ Ｐゴシック"/>
              </a:rPr>
              <a:pPr/>
              <a:t>9</a:t>
            </a:fld>
            <a:endParaRPr lang="de-DE" smtClean="0">
              <a:latin typeface="Arial" charset="0"/>
              <a:ea typeface="ＭＳ Ｐゴシック"/>
              <a:cs typeface="ＭＳ Ｐゴシック"/>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p:cNvPicPr>
            <a:picLocks noChangeAspect="1" noChangeArrowheads="1"/>
          </p:cNvPicPr>
          <p:nvPr userDrawn="1"/>
        </p:nvPicPr>
        <p:blipFill>
          <a:blip r:embed="rId2" cstate="print">
            <a:clrChange>
              <a:clrFrom>
                <a:srgbClr val="000000"/>
              </a:clrFrom>
              <a:clrTo>
                <a:srgbClr val="000000">
                  <a:alpha val="0"/>
                </a:srgbClr>
              </a:clrTo>
            </a:clrChange>
            <a:extLst>
              <a:ext uri="{28A0092B-C50C-407E-A947-70E740481C1C}">
                <a14:useLocalDpi xmlns="" xmlns:a14="http://schemas.microsoft.com/office/drawing/2010/main" val="0"/>
              </a:ext>
            </a:extLst>
          </a:blip>
          <a:srcRect/>
          <a:stretch>
            <a:fillRect/>
          </a:stretch>
        </p:blipFill>
        <p:spPr bwMode="auto">
          <a:xfrm>
            <a:off x="107950" y="6553200"/>
            <a:ext cx="1008063"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userDrawn="1"/>
        </p:nvPicPr>
        <p:blipFill>
          <a:blip r:embed="rId3" cstate="print">
            <a:clrChange>
              <a:clrFrom>
                <a:srgbClr val="000000"/>
              </a:clrFrom>
              <a:clrTo>
                <a:srgbClr val="000000">
                  <a:alpha val="0"/>
                </a:srgbClr>
              </a:clrTo>
            </a:clrChange>
            <a:extLst>
              <a:ext uri="{28A0092B-C50C-407E-A947-70E740481C1C}">
                <a14:useLocalDpi xmlns="" xmlns:a14="http://schemas.microsoft.com/office/drawing/2010/main" val="0"/>
              </a:ext>
            </a:extLst>
          </a:blip>
          <a:srcRect/>
          <a:stretch>
            <a:fillRect/>
          </a:stretch>
        </p:blipFill>
        <p:spPr bwMode="auto">
          <a:xfrm>
            <a:off x="1187450" y="6550025"/>
            <a:ext cx="6477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userDrawn="1"/>
        </p:nvPicPr>
        <p:blipFill>
          <a:blip r:embed="rId4" cstate="print">
            <a:extLst>
              <a:ext uri="{28A0092B-C50C-407E-A947-70E740481C1C}">
                <a14:useLocalDpi xmlns="" xmlns:a14="http://schemas.microsoft.com/office/drawing/2010/main" val="0"/>
              </a:ext>
            </a:extLst>
          </a:blip>
          <a:srcRect/>
          <a:stretch>
            <a:fillRect/>
          </a:stretch>
        </p:blipFill>
        <p:spPr bwMode="auto">
          <a:xfrm>
            <a:off x="7524750" y="6548438"/>
            <a:ext cx="1547813" cy="265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ttangolo 11"/>
          <p:cNvSpPr/>
          <p:nvPr userDrawn="1"/>
        </p:nvSpPr>
        <p:spPr bwMode="auto">
          <a:xfrm>
            <a:off x="0" y="0"/>
            <a:ext cx="9144000" cy="1484313"/>
          </a:xfrm>
          <a:prstGeom prst="rect">
            <a:avLst/>
          </a:prstGeom>
          <a:ln>
            <a:no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anchor="ctr"/>
          <a:lstStyle/>
          <a:p>
            <a:pPr algn="r" eaLnBrk="0" hangingPunct="0"/>
            <a:endParaRPr lang="en-US" sz="1200">
              <a:solidFill>
                <a:schemeClr val="bg1"/>
              </a:solidFill>
              <a:latin typeface="Verdana" pitchFamily="34" charset="0"/>
              <a:cs typeface="Arial" pitchFamily="34" charset="0"/>
            </a:endParaRPr>
          </a:p>
        </p:txBody>
      </p:sp>
      <p:pic>
        <p:nvPicPr>
          <p:cNvPr id="8" name="Picture 13"/>
          <p:cNvPicPr>
            <a:picLocks noChangeAspect="1" noChangeArrowheads="1"/>
          </p:cNvPicPr>
          <p:nvPr userDrawn="1"/>
        </p:nvPicPr>
        <p:blipFill>
          <a:blip r:embed="rId5" cstate="print">
            <a:extLst>
              <a:ext uri="{28A0092B-C50C-407E-A947-70E740481C1C}">
                <a14:useLocalDpi xmlns="" xmlns:a14="http://schemas.microsoft.com/office/drawing/2010/main" val="0"/>
              </a:ext>
            </a:extLst>
          </a:blip>
          <a:srcRect/>
          <a:stretch>
            <a:fillRect/>
          </a:stretch>
        </p:blipFill>
        <p:spPr bwMode="auto">
          <a:xfrm>
            <a:off x="250825" y="0"/>
            <a:ext cx="8631238" cy="1370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2"/>
          <p:cNvPicPr>
            <a:picLocks noChangeAspect="1" noChangeArrowheads="1"/>
          </p:cNvPicPr>
          <p:nvPr userDrawn="1"/>
        </p:nvPicPr>
        <p:blipFill>
          <a:blip r:embed="rId6" cstate="print">
            <a:extLst>
              <a:ext uri="{28A0092B-C50C-407E-A947-70E740481C1C}">
                <a14:useLocalDpi xmlns="" xmlns:a14="http://schemas.microsoft.com/office/drawing/2010/main" val="0"/>
              </a:ext>
            </a:extLst>
          </a:blip>
          <a:srcRect/>
          <a:stretch>
            <a:fillRect/>
          </a:stretch>
        </p:blipFill>
        <p:spPr bwMode="auto">
          <a:xfrm>
            <a:off x="0" y="1484313"/>
            <a:ext cx="9144000" cy="114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lvl1pPr algn="ctr">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 xmlns:p14="http://schemas.microsoft.com/office/powerpoint/2010/main" val="795416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fld id="{06B1BBE8-DA6A-41BE-9D64-85F06291EEFF}" type="slidenum">
              <a:rPr lang="en-US"/>
              <a:pPr/>
              <a:t>‹#›</a:t>
            </a:fld>
            <a:endParaRPr lang="en-US"/>
          </a:p>
        </p:txBody>
      </p:sp>
    </p:spTree>
    <p:extLst>
      <p:ext uri="{BB962C8B-B14F-4D97-AF65-F5344CB8AC3E}">
        <p14:creationId xmlns="" xmlns:p14="http://schemas.microsoft.com/office/powerpoint/2010/main" val="4191965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20688"/>
            <a:ext cx="2263080" cy="55054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23528" y="620688"/>
            <a:ext cx="6153472" cy="55054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fld id="{7D0ACF27-FA79-447E-A502-8A799AD9AD55}" type="slidenum">
              <a:rPr lang="en-US"/>
              <a:pPr/>
              <a:t>‹#›</a:t>
            </a:fld>
            <a:endParaRPr lang="en-US"/>
          </a:p>
        </p:txBody>
      </p:sp>
    </p:spTree>
    <p:extLst>
      <p:ext uri="{BB962C8B-B14F-4D97-AF65-F5344CB8AC3E}">
        <p14:creationId xmlns="" xmlns:p14="http://schemas.microsoft.com/office/powerpoint/2010/main" val="1399528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fld id="{2AAE8E95-5A2A-40B9-B1C6-2ABC3876C37A}" type="slidenum">
              <a:rPr lang="en-US"/>
              <a:pPr/>
              <a:t>‹#›</a:t>
            </a:fld>
            <a:endParaRPr lang="en-US"/>
          </a:p>
        </p:txBody>
      </p:sp>
    </p:spTree>
    <p:extLst>
      <p:ext uri="{BB962C8B-B14F-4D97-AF65-F5344CB8AC3E}">
        <p14:creationId xmlns="" xmlns:p14="http://schemas.microsoft.com/office/powerpoint/2010/main" val="1432225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Slide Number Placeholder 5"/>
          <p:cNvSpPr>
            <a:spLocks noGrp="1"/>
          </p:cNvSpPr>
          <p:nvPr>
            <p:ph type="sldNum" sz="quarter" idx="10"/>
          </p:nvPr>
        </p:nvSpPr>
        <p:spPr/>
        <p:txBody>
          <a:bodyPr/>
          <a:lstStyle>
            <a:lvl1pPr>
              <a:defRPr/>
            </a:lvl1pPr>
          </a:lstStyle>
          <a:p>
            <a:fld id="{1B6CD851-249C-4CFA-8AB7-18441679A398}" type="slidenum">
              <a:rPr lang="en-US"/>
              <a:pPr/>
              <a:t>‹#›</a:t>
            </a:fld>
            <a:endParaRPr lang="en-US"/>
          </a:p>
        </p:txBody>
      </p:sp>
    </p:spTree>
    <p:extLst>
      <p:ext uri="{BB962C8B-B14F-4D97-AF65-F5344CB8AC3E}">
        <p14:creationId xmlns="" xmlns:p14="http://schemas.microsoft.com/office/powerpoint/2010/main" val="36088230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79512" y="1600200"/>
            <a:ext cx="431628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31628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10"/>
          </p:nvPr>
        </p:nvSpPr>
        <p:spPr/>
        <p:txBody>
          <a:bodyPr/>
          <a:lstStyle>
            <a:lvl1pPr>
              <a:defRPr/>
            </a:lvl1pPr>
          </a:lstStyle>
          <a:p>
            <a:fld id="{6A875065-8FC3-484C-BD70-1ED5B9F102D3}" type="slidenum">
              <a:rPr lang="en-US"/>
              <a:pPr/>
              <a:t>‹#›</a:t>
            </a:fld>
            <a:endParaRPr lang="en-US"/>
          </a:p>
        </p:txBody>
      </p:sp>
    </p:spTree>
    <p:extLst>
      <p:ext uri="{BB962C8B-B14F-4D97-AF65-F5344CB8AC3E}">
        <p14:creationId xmlns="" xmlns:p14="http://schemas.microsoft.com/office/powerpoint/2010/main" val="5018713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79512" y="1535113"/>
            <a:ext cx="431787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79512" y="2174875"/>
            <a:ext cx="431787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31946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31946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5"/>
          <p:cNvSpPr>
            <a:spLocks noGrp="1"/>
          </p:cNvSpPr>
          <p:nvPr>
            <p:ph type="sldNum" sz="quarter" idx="10"/>
          </p:nvPr>
        </p:nvSpPr>
        <p:spPr/>
        <p:txBody>
          <a:bodyPr/>
          <a:lstStyle>
            <a:lvl1pPr>
              <a:defRPr/>
            </a:lvl1pPr>
          </a:lstStyle>
          <a:p>
            <a:fld id="{7AB93826-2413-4081-95AA-CCF6DABE4B75}" type="slidenum">
              <a:rPr lang="en-US"/>
              <a:pPr/>
              <a:t>‹#›</a:t>
            </a:fld>
            <a:endParaRPr lang="en-US"/>
          </a:p>
        </p:txBody>
      </p:sp>
    </p:spTree>
    <p:extLst>
      <p:ext uri="{BB962C8B-B14F-4D97-AF65-F5344CB8AC3E}">
        <p14:creationId xmlns="" xmlns:p14="http://schemas.microsoft.com/office/powerpoint/2010/main" val="37785171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5"/>
          <p:cNvSpPr>
            <a:spLocks noGrp="1"/>
          </p:cNvSpPr>
          <p:nvPr>
            <p:ph type="sldNum" sz="quarter" idx="10"/>
          </p:nvPr>
        </p:nvSpPr>
        <p:spPr/>
        <p:txBody>
          <a:bodyPr/>
          <a:lstStyle>
            <a:lvl1pPr>
              <a:defRPr/>
            </a:lvl1pPr>
          </a:lstStyle>
          <a:p>
            <a:fld id="{D458F6FB-8EF7-4258-B291-0B3EF95CCAB3}" type="slidenum">
              <a:rPr lang="en-US"/>
              <a:pPr/>
              <a:t>‹#›</a:t>
            </a:fld>
            <a:endParaRPr lang="en-US"/>
          </a:p>
        </p:txBody>
      </p:sp>
    </p:spTree>
    <p:extLst>
      <p:ext uri="{BB962C8B-B14F-4D97-AF65-F5344CB8AC3E}">
        <p14:creationId xmlns="" xmlns:p14="http://schemas.microsoft.com/office/powerpoint/2010/main" val="2659344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fld id="{8216A7E9-5CDD-4D31-9204-BF278609E283}" type="slidenum">
              <a:rPr lang="en-US"/>
              <a:pPr/>
              <a:t>‹#›</a:t>
            </a:fld>
            <a:endParaRPr lang="en-US"/>
          </a:p>
        </p:txBody>
      </p:sp>
    </p:spTree>
    <p:extLst>
      <p:ext uri="{BB962C8B-B14F-4D97-AF65-F5344CB8AC3E}">
        <p14:creationId xmlns="" xmlns:p14="http://schemas.microsoft.com/office/powerpoint/2010/main" val="3962378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520" y="476672"/>
            <a:ext cx="3213993" cy="95842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476672"/>
            <a:ext cx="5317430" cy="564949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1520" y="1435100"/>
            <a:ext cx="321399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p:txBody>
          <a:bodyPr/>
          <a:lstStyle>
            <a:lvl1pPr>
              <a:defRPr/>
            </a:lvl1pPr>
          </a:lstStyle>
          <a:p>
            <a:fld id="{DB32F360-6C45-4652-81D9-BD14039E88AF}" type="slidenum">
              <a:rPr lang="en-US"/>
              <a:pPr/>
              <a:t>‹#›</a:t>
            </a:fld>
            <a:endParaRPr lang="en-US"/>
          </a:p>
        </p:txBody>
      </p:sp>
    </p:spTree>
    <p:extLst>
      <p:ext uri="{BB962C8B-B14F-4D97-AF65-F5344CB8AC3E}">
        <p14:creationId xmlns="" xmlns:p14="http://schemas.microsoft.com/office/powerpoint/2010/main" val="14252492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p:txBody>
          <a:bodyPr/>
          <a:lstStyle>
            <a:lvl1pPr>
              <a:defRPr/>
            </a:lvl1pPr>
          </a:lstStyle>
          <a:p>
            <a:fld id="{50851555-8CDC-4CA7-B2C4-EF3208494E45}" type="slidenum">
              <a:rPr lang="en-US"/>
              <a:pPr/>
              <a:t>‹#›</a:t>
            </a:fld>
            <a:endParaRPr lang="en-US"/>
          </a:p>
        </p:txBody>
      </p:sp>
    </p:spTree>
    <p:extLst>
      <p:ext uri="{BB962C8B-B14F-4D97-AF65-F5344CB8AC3E}">
        <p14:creationId xmlns="" xmlns:p14="http://schemas.microsoft.com/office/powerpoint/2010/main" val="4070396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ttangolo 5"/>
          <p:cNvSpPr/>
          <p:nvPr userDrawn="1"/>
        </p:nvSpPr>
        <p:spPr bwMode="auto">
          <a:xfrm>
            <a:off x="0" y="6453188"/>
            <a:ext cx="9144000" cy="404812"/>
          </a:xfrm>
          <a:prstGeom prst="rect">
            <a:avLst/>
          </a:prstGeom>
          <a:ln>
            <a:no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a:lstStyle/>
          <a:p>
            <a:pPr eaLnBrk="0" hangingPunct="0"/>
            <a:endParaRPr lang="en-US">
              <a:solidFill>
                <a:srgbClr val="FFFFFF"/>
              </a:solidFill>
              <a:latin typeface="Arial" pitchFamily="34" charset="0"/>
              <a:cs typeface="Arial" pitchFamily="34" charset="0"/>
            </a:endParaRPr>
          </a:p>
        </p:txBody>
      </p:sp>
      <p:sp>
        <p:nvSpPr>
          <p:cNvPr id="1027" name="Rectangle 2"/>
          <p:cNvSpPr>
            <a:spLocks noGrp="1" noChangeArrowheads="1"/>
          </p:cNvSpPr>
          <p:nvPr>
            <p:ph type="title"/>
          </p:nvPr>
        </p:nvSpPr>
        <p:spPr bwMode="auto">
          <a:xfrm>
            <a:off x="179388" y="476250"/>
            <a:ext cx="8785225"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here to change title</a:t>
            </a:r>
          </a:p>
        </p:txBody>
      </p:sp>
      <p:sp>
        <p:nvSpPr>
          <p:cNvPr id="1028" name="Rectangle 3"/>
          <p:cNvSpPr>
            <a:spLocks noGrp="1" noChangeArrowheads="1"/>
          </p:cNvSpPr>
          <p:nvPr>
            <p:ph type="body" idx="1"/>
          </p:nvPr>
        </p:nvSpPr>
        <p:spPr bwMode="auto">
          <a:xfrm>
            <a:off x="179388" y="1484313"/>
            <a:ext cx="8785225" cy="4897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here to change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0" name="Rectangle 6"/>
          <p:cNvSpPr>
            <a:spLocks noGrp="1" noChangeArrowheads="1"/>
          </p:cNvSpPr>
          <p:nvPr>
            <p:ph type="sldNum" sz="quarter" idx="4"/>
          </p:nvPr>
        </p:nvSpPr>
        <p:spPr bwMode="auto">
          <a:xfrm>
            <a:off x="7239000" y="6584950"/>
            <a:ext cx="1905000"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200">
                <a:solidFill>
                  <a:schemeClr val="bg1"/>
                </a:solidFill>
                <a:latin typeface="Verdana" pitchFamily="34" charset="0"/>
              </a:defRPr>
            </a:lvl1pPr>
          </a:lstStyle>
          <a:p>
            <a:fld id="{4C9D65B9-3809-4F23-AA84-257358BC9CA3}" type="slidenum">
              <a:rPr lang="it-IT"/>
              <a:pPr/>
              <a:t>‹#›</a:t>
            </a:fld>
            <a:endParaRPr lang="it-IT"/>
          </a:p>
        </p:txBody>
      </p:sp>
      <p:sp>
        <p:nvSpPr>
          <p:cNvPr id="7" name="Rettangolo 6"/>
          <p:cNvSpPr/>
          <p:nvPr userDrawn="1"/>
        </p:nvSpPr>
        <p:spPr bwMode="auto">
          <a:xfrm>
            <a:off x="0" y="0"/>
            <a:ext cx="9144000" cy="404813"/>
          </a:xfrm>
          <a:prstGeom prst="rect">
            <a:avLst/>
          </a:prstGeom>
          <a:ln>
            <a:no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anchor="ctr"/>
          <a:lstStyle/>
          <a:p>
            <a:pPr algn="r" eaLnBrk="0" hangingPunct="0">
              <a:defRPr/>
            </a:pPr>
            <a:r>
              <a:rPr lang="it-IT" sz="1200" dirty="0">
                <a:solidFill>
                  <a:schemeClr val="bg1"/>
                </a:solidFill>
                <a:latin typeface="Verdana" pitchFamily="34" charset="0"/>
                <a:cs typeface="Arial" pitchFamily="34" charset="0"/>
              </a:rPr>
              <a:t>Eurographics 2012, Cagliari, Italy</a:t>
            </a:r>
          </a:p>
        </p:txBody>
      </p:sp>
      <p:pic>
        <p:nvPicPr>
          <p:cNvPr id="1031" name="Picture 2"/>
          <p:cNvPicPr>
            <a:picLocks noChangeAspect="1" noChangeArrowheads="1"/>
          </p:cNvPicPr>
          <p:nvPr userDrawn="1"/>
        </p:nvPicPr>
        <p:blipFill>
          <a:blip r:embed="rId13" cstate="print">
            <a:extLst>
              <a:ext uri="{28A0092B-C50C-407E-A947-70E740481C1C}">
                <a14:useLocalDpi xmlns="" xmlns:a14="http://schemas.microsoft.com/office/drawing/2010/main" val="0"/>
              </a:ext>
            </a:extLst>
          </a:blip>
          <a:srcRect/>
          <a:stretch>
            <a:fillRect/>
          </a:stretch>
        </p:blipFill>
        <p:spPr bwMode="auto">
          <a:xfrm>
            <a:off x="0" y="361950"/>
            <a:ext cx="9144000" cy="114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32" name="Picture 2"/>
          <p:cNvPicPr>
            <a:picLocks noChangeAspect="1" noChangeArrowheads="1"/>
          </p:cNvPicPr>
          <p:nvPr userDrawn="1"/>
        </p:nvPicPr>
        <p:blipFill>
          <a:blip r:embed="rId13" cstate="print">
            <a:extLst>
              <a:ext uri="{28A0092B-C50C-407E-A947-70E740481C1C}">
                <a14:useLocalDpi xmlns="" xmlns:a14="http://schemas.microsoft.com/office/drawing/2010/main" val="0"/>
              </a:ext>
            </a:extLst>
          </a:blip>
          <a:srcRect/>
          <a:stretch>
            <a:fillRect/>
          </a:stretch>
        </p:blipFill>
        <p:spPr bwMode="auto">
          <a:xfrm>
            <a:off x="0" y="6410325"/>
            <a:ext cx="9144000" cy="114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Lst>
  <p:hf hdr="0" ftr="0" dt="0"/>
  <p:txStyles>
    <p:titleStyle>
      <a:lvl1pPr algn="l" rtl="0" eaLnBrk="0" fontAlgn="base" hangingPunct="0">
        <a:spcBef>
          <a:spcPct val="0"/>
        </a:spcBef>
        <a:spcAft>
          <a:spcPct val="0"/>
        </a:spcAft>
        <a:defRPr sz="3200" b="1">
          <a:solidFill>
            <a:srgbClr val="C40000"/>
          </a:solidFill>
          <a:effectLst>
            <a:outerShdw blurRad="38100" dist="38100" dir="2700000" algn="tl">
              <a:srgbClr val="000000">
                <a:alpha val="43137"/>
              </a:srgbClr>
            </a:outerShdw>
          </a:effectLst>
          <a:latin typeface="Verdana" pitchFamily="34" charset="0"/>
          <a:ea typeface="+mj-ea"/>
          <a:cs typeface="+mj-cs"/>
        </a:defRPr>
      </a:lvl1pPr>
      <a:lvl2pPr algn="l" rtl="0" eaLnBrk="0" fontAlgn="base" hangingPunct="0">
        <a:spcBef>
          <a:spcPct val="0"/>
        </a:spcBef>
        <a:spcAft>
          <a:spcPct val="0"/>
        </a:spcAft>
        <a:defRPr sz="3200" b="1">
          <a:solidFill>
            <a:srgbClr val="C40000"/>
          </a:solidFill>
          <a:latin typeface="Verdana" pitchFamily="16" charset="0"/>
          <a:ea typeface="ＭＳ Ｐゴシック" charset="-128"/>
        </a:defRPr>
      </a:lvl2pPr>
      <a:lvl3pPr algn="l" rtl="0" eaLnBrk="0" fontAlgn="base" hangingPunct="0">
        <a:spcBef>
          <a:spcPct val="0"/>
        </a:spcBef>
        <a:spcAft>
          <a:spcPct val="0"/>
        </a:spcAft>
        <a:defRPr sz="3200" b="1">
          <a:solidFill>
            <a:srgbClr val="C40000"/>
          </a:solidFill>
          <a:latin typeface="Verdana" pitchFamily="16" charset="0"/>
          <a:ea typeface="ＭＳ Ｐゴシック" charset="-128"/>
        </a:defRPr>
      </a:lvl3pPr>
      <a:lvl4pPr algn="l" rtl="0" eaLnBrk="0" fontAlgn="base" hangingPunct="0">
        <a:spcBef>
          <a:spcPct val="0"/>
        </a:spcBef>
        <a:spcAft>
          <a:spcPct val="0"/>
        </a:spcAft>
        <a:defRPr sz="3200" b="1">
          <a:solidFill>
            <a:srgbClr val="C40000"/>
          </a:solidFill>
          <a:latin typeface="Verdana" pitchFamily="16" charset="0"/>
          <a:ea typeface="ＭＳ Ｐゴシック" charset="-128"/>
        </a:defRPr>
      </a:lvl4pPr>
      <a:lvl5pPr algn="l" rtl="0" eaLnBrk="0" fontAlgn="base" hangingPunct="0">
        <a:spcBef>
          <a:spcPct val="0"/>
        </a:spcBef>
        <a:spcAft>
          <a:spcPct val="0"/>
        </a:spcAft>
        <a:defRPr sz="3200" b="1">
          <a:solidFill>
            <a:srgbClr val="C40000"/>
          </a:solidFill>
          <a:latin typeface="Verdana" pitchFamily="16" charset="0"/>
          <a:ea typeface="ＭＳ Ｐゴシック" charset="-128"/>
        </a:defRPr>
      </a:lvl5pPr>
      <a:lvl6pPr marL="457200" algn="l" rtl="0" eaLnBrk="1" fontAlgn="base" hangingPunct="1">
        <a:spcBef>
          <a:spcPct val="0"/>
        </a:spcBef>
        <a:spcAft>
          <a:spcPct val="0"/>
        </a:spcAft>
        <a:defRPr sz="4000">
          <a:solidFill>
            <a:schemeClr val="bg1"/>
          </a:solidFill>
          <a:latin typeface="Myriad Pro Bold Cond" charset="0"/>
          <a:ea typeface="ＭＳ Ｐゴシック" charset="-128"/>
        </a:defRPr>
      </a:lvl6pPr>
      <a:lvl7pPr marL="914400" algn="l" rtl="0" eaLnBrk="1" fontAlgn="base" hangingPunct="1">
        <a:spcBef>
          <a:spcPct val="0"/>
        </a:spcBef>
        <a:spcAft>
          <a:spcPct val="0"/>
        </a:spcAft>
        <a:defRPr sz="4000">
          <a:solidFill>
            <a:schemeClr val="bg1"/>
          </a:solidFill>
          <a:latin typeface="Myriad Pro Bold Cond" charset="0"/>
          <a:ea typeface="ＭＳ Ｐゴシック" charset="-128"/>
        </a:defRPr>
      </a:lvl7pPr>
      <a:lvl8pPr marL="1371600" algn="l" rtl="0" eaLnBrk="1" fontAlgn="base" hangingPunct="1">
        <a:spcBef>
          <a:spcPct val="0"/>
        </a:spcBef>
        <a:spcAft>
          <a:spcPct val="0"/>
        </a:spcAft>
        <a:defRPr sz="4000">
          <a:solidFill>
            <a:schemeClr val="bg1"/>
          </a:solidFill>
          <a:latin typeface="Myriad Pro Bold Cond" charset="0"/>
          <a:ea typeface="ＭＳ Ｐゴシック" charset="-128"/>
        </a:defRPr>
      </a:lvl8pPr>
      <a:lvl9pPr marL="1828800" algn="l" rtl="0" eaLnBrk="1" fontAlgn="base" hangingPunct="1">
        <a:spcBef>
          <a:spcPct val="0"/>
        </a:spcBef>
        <a:spcAft>
          <a:spcPct val="0"/>
        </a:spcAft>
        <a:defRPr sz="4000">
          <a:solidFill>
            <a:schemeClr val="bg1"/>
          </a:solidFill>
          <a:latin typeface="Myriad Pro Bold Cond" charset="0"/>
          <a:ea typeface="ＭＳ Ｐゴシック" charset="-128"/>
        </a:defRPr>
      </a:lvl9pPr>
    </p:titleStyle>
    <p:bodyStyle>
      <a:lvl1pPr marL="342900" indent="-342900" algn="l" rtl="0" eaLnBrk="0" fontAlgn="base" hangingPunct="0">
        <a:spcBef>
          <a:spcPct val="20000"/>
        </a:spcBef>
        <a:spcAft>
          <a:spcPct val="0"/>
        </a:spcAft>
        <a:buClr>
          <a:schemeClr val="accent2"/>
        </a:buClr>
        <a:buFont typeface="Times" pitchFamily="18" charset="0"/>
        <a:buChar char="•"/>
        <a:defRPr sz="2400" b="1">
          <a:solidFill>
            <a:schemeClr val="tx1"/>
          </a:solidFill>
          <a:latin typeface="Verdana" pitchFamily="34" charset="0"/>
          <a:ea typeface="+mn-ea"/>
          <a:cs typeface="+mn-cs"/>
        </a:defRPr>
      </a:lvl1pPr>
      <a:lvl2pPr marL="742950" indent="-285750" algn="l" rtl="0" eaLnBrk="0" fontAlgn="base" hangingPunct="0">
        <a:spcBef>
          <a:spcPct val="20000"/>
        </a:spcBef>
        <a:spcAft>
          <a:spcPct val="0"/>
        </a:spcAft>
        <a:buClr>
          <a:schemeClr val="accent2"/>
        </a:buClr>
        <a:buChar char="–"/>
        <a:defRPr sz="2000">
          <a:solidFill>
            <a:schemeClr val="accent2"/>
          </a:solidFill>
          <a:latin typeface="Verdana" pitchFamily="34" charset="0"/>
          <a:ea typeface="+mn-ea"/>
        </a:defRPr>
      </a:lvl2pPr>
      <a:lvl3pPr marL="1143000" indent="-228600" algn="l" rtl="0" eaLnBrk="0" fontAlgn="base" hangingPunct="0">
        <a:spcBef>
          <a:spcPct val="20000"/>
        </a:spcBef>
        <a:spcAft>
          <a:spcPct val="0"/>
        </a:spcAft>
        <a:buClr>
          <a:schemeClr val="accent2"/>
        </a:buClr>
        <a:buFont typeface="Times" pitchFamily="18" charset="0"/>
        <a:buChar char="•"/>
        <a:defRPr>
          <a:solidFill>
            <a:schemeClr val="accent2"/>
          </a:solidFill>
          <a:latin typeface="Verdana" pitchFamily="34" charset="0"/>
          <a:ea typeface="+mn-ea"/>
        </a:defRPr>
      </a:lvl3pPr>
      <a:lvl4pPr marL="1600200" indent="-228600" algn="l" rtl="0" eaLnBrk="0" fontAlgn="base" hangingPunct="0">
        <a:spcBef>
          <a:spcPct val="20000"/>
        </a:spcBef>
        <a:spcAft>
          <a:spcPct val="0"/>
        </a:spcAft>
        <a:buClr>
          <a:schemeClr val="accent2"/>
        </a:buClr>
        <a:buChar char="–"/>
        <a:defRPr>
          <a:solidFill>
            <a:schemeClr val="accent2"/>
          </a:solidFill>
          <a:latin typeface="Verdana" pitchFamily="34" charset="0"/>
          <a:ea typeface="+mn-ea"/>
        </a:defRPr>
      </a:lvl4pPr>
      <a:lvl5pPr marL="2057400" indent="-228600" algn="l" rtl="0" eaLnBrk="0" fontAlgn="base" hangingPunct="0">
        <a:spcBef>
          <a:spcPct val="20000"/>
        </a:spcBef>
        <a:spcAft>
          <a:spcPct val="0"/>
        </a:spcAft>
        <a:buClr>
          <a:schemeClr val="accent2"/>
        </a:buClr>
        <a:buChar char="»"/>
        <a:defRPr>
          <a:solidFill>
            <a:schemeClr val="accent2"/>
          </a:solidFill>
          <a:latin typeface="Verdana" pitchFamily="34" charset="0"/>
          <a:ea typeface="+mn-ea"/>
        </a:defRPr>
      </a:lvl5pPr>
      <a:lvl6pPr marL="2514600" indent="-228600" algn="l" rtl="0" eaLnBrk="1" fontAlgn="base" hangingPunct="1">
        <a:spcBef>
          <a:spcPct val="20000"/>
        </a:spcBef>
        <a:spcAft>
          <a:spcPct val="0"/>
        </a:spcAft>
        <a:buClr>
          <a:srgbClr val="7CA900"/>
        </a:buClr>
        <a:buChar char="»"/>
        <a:defRPr sz="2000">
          <a:solidFill>
            <a:schemeClr val="tx1"/>
          </a:solidFill>
          <a:latin typeface="+mn-lt"/>
          <a:ea typeface="+mn-ea"/>
        </a:defRPr>
      </a:lvl6pPr>
      <a:lvl7pPr marL="2971800" indent="-228600" algn="l" rtl="0" eaLnBrk="1" fontAlgn="base" hangingPunct="1">
        <a:spcBef>
          <a:spcPct val="20000"/>
        </a:spcBef>
        <a:spcAft>
          <a:spcPct val="0"/>
        </a:spcAft>
        <a:buClr>
          <a:srgbClr val="7CA900"/>
        </a:buClr>
        <a:buChar char="»"/>
        <a:defRPr sz="2000">
          <a:solidFill>
            <a:schemeClr val="tx1"/>
          </a:solidFill>
          <a:latin typeface="+mn-lt"/>
          <a:ea typeface="+mn-ea"/>
        </a:defRPr>
      </a:lvl7pPr>
      <a:lvl8pPr marL="3429000" indent="-228600" algn="l" rtl="0" eaLnBrk="1" fontAlgn="base" hangingPunct="1">
        <a:spcBef>
          <a:spcPct val="20000"/>
        </a:spcBef>
        <a:spcAft>
          <a:spcPct val="0"/>
        </a:spcAft>
        <a:buClr>
          <a:srgbClr val="7CA900"/>
        </a:buClr>
        <a:buChar char="»"/>
        <a:defRPr sz="2000">
          <a:solidFill>
            <a:schemeClr val="tx1"/>
          </a:solidFill>
          <a:latin typeface="+mn-lt"/>
          <a:ea typeface="+mn-ea"/>
        </a:defRPr>
      </a:lvl8pPr>
      <a:lvl9pPr marL="3886200" indent="-228600" algn="l" rtl="0" eaLnBrk="1" fontAlgn="base" hangingPunct="1">
        <a:spcBef>
          <a:spcPct val="20000"/>
        </a:spcBef>
        <a:spcAft>
          <a:spcPct val="0"/>
        </a:spcAft>
        <a:buClr>
          <a:srgbClr val="7CA900"/>
        </a:buClr>
        <a:buChar char="»"/>
        <a:defRPr sz="2000">
          <a:solidFill>
            <a:schemeClr val="tx1"/>
          </a:solidFill>
          <a:latin typeface="+mn-lt"/>
          <a:ea typeface="+mn-ea"/>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_rels/slide11.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43.jpeg"/><Relationship Id="rId11" Type="http://schemas.openxmlformats.org/officeDocument/2006/relationships/image" Target="../media/image48.jpeg"/><Relationship Id="rId5" Type="http://schemas.openxmlformats.org/officeDocument/2006/relationships/image" Target="../media/image42.jpeg"/><Relationship Id="rId10" Type="http://schemas.openxmlformats.org/officeDocument/2006/relationships/image" Target="../media/image47.jpeg"/><Relationship Id="rId4" Type="http://schemas.openxmlformats.org/officeDocument/2006/relationships/image" Target="../media/image41.jpeg"/><Relationship Id="rId9" Type="http://schemas.openxmlformats.org/officeDocument/2006/relationships/image" Target="../media/image46.jpeg"/></Relationships>
</file>

<file path=ppt/slides/_rels/slide1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61.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37.png"/><Relationship Id="rId11" Type="http://schemas.openxmlformats.org/officeDocument/2006/relationships/image" Target="../media/image59.png"/><Relationship Id="rId5" Type="http://schemas.openxmlformats.org/officeDocument/2006/relationships/image" Target="../media/image36.png"/><Relationship Id="rId10" Type="http://schemas.openxmlformats.org/officeDocument/2006/relationships/image" Target="../media/image58.png"/><Relationship Id="rId4" Type="http://schemas.openxmlformats.org/officeDocument/2006/relationships/image" Target="../media/image35.png"/><Relationship Id="rId9" Type="http://schemas.openxmlformats.org/officeDocument/2006/relationships/image" Target="../media/image57.png"/></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61.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37.png"/><Relationship Id="rId11" Type="http://schemas.openxmlformats.org/officeDocument/2006/relationships/image" Target="../media/image59.png"/><Relationship Id="rId5" Type="http://schemas.openxmlformats.org/officeDocument/2006/relationships/image" Target="../media/image36.png"/><Relationship Id="rId10" Type="http://schemas.openxmlformats.org/officeDocument/2006/relationships/image" Target="../media/image58.png"/><Relationship Id="rId4" Type="http://schemas.openxmlformats.org/officeDocument/2006/relationships/image" Target="../media/image35.png"/><Relationship Id="rId9" Type="http://schemas.openxmlformats.org/officeDocument/2006/relationships/image" Target="../media/image57.png"/></Relationships>
</file>

<file path=ppt/slides/_rels/slide16.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18" Type="http://schemas.openxmlformats.org/officeDocument/2006/relationships/image" Target="../media/image76.png"/><Relationship Id="rId3" Type="http://schemas.openxmlformats.org/officeDocument/2006/relationships/image" Target="../media/image34.png"/><Relationship Id="rId21" Type="http://schemas.openxmlformats.org/officeDocument/2006/relationships/image" Target="../media/image79.png"/><Relationship Id="rId7" Type="http://schemas.openxmlformats.org/officeDocument/2006/relationships/image" Target="../media/image65.png"/><Relationship Id="rId12" Type="http://schemas.openxmlformats.org/officeDocument/2006/relationships/image" Target="../media/image70.png"/><Relationship Id="rId17" Type="http://schemas.openxmlformats.org/officeDocument/2006/relationships/image" Target="../media/image75.png"/><Relationship Id="rId2" Type="http://schemas.openxmlformats.org/officeDocument/2006/relationships/notesSlide" Target="../notesSlides/notesSlide16.xml"/><Relationship Id="rId16" Type="http://schemas.openxmlformats.org/officeDocument/2006/relationships/image" Target="../media/image74.png"/><Relationship Id="rId20" Type="http://schemas.openxmlformats.org/officeDocument/2006/relationships/image" Target="../media/image78.png"/><Relationship Id="rId1" Type="http://schemas.openxmlformats.org/officeDocument/2006/relationships/slideLayout" Target="../slideLayouts/slideLayout6.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5" Type="http://schemas.openxmlformats.org/officeDocument/2006/relationships/image" Target="../media/image73.png"/><Relationship Id="rId10" Type="http://schemas.openxmlformats.org/officeDocument/2006/relationships/image" Target="../media/image68.png"/><Relationship Id="rId19" Type="http://schemas.openxmlformats.org/officeDocument/2006/relationships/image" Target="../media/image77.png"/><Relationship Id="rId4" Type="http://schemas.openxmlformats.org/officeDocument/2006/relationships/image" Target="../media/image62.png"/><Relationship Id="rId9" Type="http://schemas.openxmlformats.org/officeDocument/2006/relationships/image" Target="../media/image67.png"/><Relationship Id="rId14" Type="http://schemas.openxmlformats.org/officeDocument/2006/relationships/image" Target="../media/image72.png"/><Relationship Id="rId22" Type="http://schemas.openxmlformats.org/officeDocument/2006/relationships/image" Target="../media/image80.png"/></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61.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37.png"/><Relationship Id="rId11" Type="http://schemas.openxmlformats.org/officeDocument/2006/relationships/image" Target="../media/image59.png"/><Relationship Id="rId5" Type="http://schemas.openxmlformats.org/officeDocument/2006/relationships/image" Target="../media/image36.png"/><Relationship Id="rId10" Type="http://schemas.openxmlformats.org/officeDocument/2006/relationships/image" Target="../media/image58.png"/><Relationship Id="rId4" Type="http://schemas.openxmlformats.org/officeDocument/2006/relationships/image" Target="../media/image35.png"/><Relationship Id="rId9" Type="http://schemas.openxmlformats.org/officeDocument/2006/relationships/image" Target="../media/image57.png"/></Relationships>
</file>

<file path=ppt/slides/_rels/slide18.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png"/><Relationship Id="rId18" Type="http://schemas.openxmlformats.org/officeDocument/2006/relationships/image" Target="../media/image61.png"/><Relationship Id="rId3" Type="http://schemas.openxmlformats.org/officeDocument/2006/relationships/image" Target="../media/image33.png"/><Relationship Id="rId21" Type="http://schemas.openxmlformats.org/officeDocument/2006/relationships/image" Target="../media/image91.png"/><Relationship Id="rId7" Type="http://schemas.openxmlformats.org/officeDocument/2006/relationships/image" Target="../media/image83.png"/><Relationship Id="rId12" Type="http://schemas.openxmlformats.org/officeDocument/2006/relationships/image" Target="../media/image88.png"/><Relationship Id="rId17" Type="http://schemas.openxmlformats.org/officeDocument/2006/relationships/image" Target="../media/image38.png"/><Relationship Id="rId2" Type="http://schemas.openxmlformats.org/officeDocument/2006/relationships/notesSlide" Target="../notesSlides/notesSlide18.xml"/><Relationship Id="rId16" Type="http://schemas.openxmlformats.org/officeDocument/2006/relationships/image" Target="../media/image37.png"/><Relationship Id="rId20" Type="http://schemas.openxmlformats.org/officeDocument/2006/relationships/image" Target="../media/image90.jpeg"/><Relationship Id="rId1" Type="http://schemas.openxmlformats.org/officeDocument/2006/relationships/slideLayout" Target="../slideLayouts/slideLayout6.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png"/><Relationship Id="rId15" Type="http://schemas.openxmlformats.org/officeDocument/2006/relationships/image" Target="../media/image36.png"/><Relationship Id="rId23" Type="http://schemas.openxmlformats.org/officeDocument/2006/relationships/image" Target="../media/image60.png"/><Relationship Id="rId10" Type="http://schemas.openxmlformats.org/officeDocument/2006/relationships/image" Target="../media/image86.png"/><Relationship Id="rId19" Type="http://schemas.openxmlformats.org/officeDocument/2006/relationships/image" Target="../media/image59.png"/><Relationship Id="rId4" Type="http://schemas.openxmlformats.org/officeDocument/2006/relationships/image" Target="../media/image34.png"/><Relationship Id="rId9" Type="http://schemas.openxmlformats.org/officeDocument/2006/relationships/image" Target="../media/image85.png"/><Relationship Id="rId14" Type="http://schemas.openxmlformats.org/officeDocument/2006/relationships/image" Target="../media/image35.png"/><Relationship Id="rId22" Type="http://schemas.openxmlformats.org/officeDocument/2006/relationships/image" Target="../media/image92.png"/></Relationships>
</file>

<file path=ppt/slides/_rels/slide19.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png"/><Relationship Id="rId3" Type="http://schemas.openxmlformats.org/officeDocument/2006/relationships/image" Target="../media/image35.png"/><Relationship Id="rId7" Type="http://schemas.openxmlformats.org/officeDocument/2006/relationships/image" Target="../media/image93.png"/><Relationship Id="rId12" Type="http://schemas.openxmlformats.org/officeDocument/2006/relationships/image" Target="../media/image88.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38.png"/><Relationship Id="rId11" Type="http://schemas.openxmlformats.org/officeDocument/2006/relationships/image" Target="../media/image87.png"/><Relationship Id="rId5" Type="http://schemas.openxmlformats.org/officeDocument/2006/relationships/image" Target="../media/image37.png"/><Relationship Id="rId15" Type="http://schemas.openxmlformats.org/officeDocument/2006/relationships/image" Target="../media/image59.png"/><Relationship Id="rId10" Type="http://schemas.openxmlformats.org/officeDocument/2006/relationships/image" Target="../media/image86.png"/><Relationship Id="rId4" Type="http://schemas.openxmlformats.org/officeDocument/2006/relationships/image" Target="../media/image36.png"/><Relationship Id="rId9" Type="http://schemas.openxmlformats.org/officeDocument/2006/relationships/image" Target="../media/image85.png"/><Relationship Id="rId14" Type="http://schemas.openxmlformats.org/officeDocument/2006/relationships/image" Target="../media/image94.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60.png"/><Relationship Id="rId3" Type="http://schemas.openxmlformats.org/officeDocument/2006/relationships/image" Target="../media/image63.png"/><Relationship Id="rId7" Type="http://schemas.openxmlformats.org/officeDocument/2006/relationships/image" Target="../media/image73.png"/><Relationship Id="rId12"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72.png"/><Relationship Id="rId11" Type="http://schemas.openxmlformats.org/officeDocument/2006/relationships/image" Target="../media/image38.png"/><Relationship Id="rId5" Type="http://schemas.openxmlformats.org/officeDocument/2006/relationships/image" Target="../media/image65.png"/><Relationship Id="rId10" Type="http://schemas.openxmlformats.org/officeDocument/2006/relationships/image" Target="../media/image36.png"/><Relationship Id="rId4" Type="http://schemas.openxmlformats.org/officeDocument/2006/relationships/image" Target="../media/image64.png"/><Relationship Id="rId9" Type="http://schemas.openxmlformats.org/officeDocument/2006/relationships/image" Target="../media/image35.png"/><Relationship Id="rId14" Type="http://schemas.openxmlformats.org/officeDocument/2006/relationships/image" Target="../media/image61.png"/></Relationships>
</file>

<file path=ppt/slides/_rels/slide2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_rels/slide22.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73.png"/><Relationship Id="rId18" Type="http://schemas.openxmlformats.org/officeDocument/2006/relationships/oleObject" Target="../embeddings/oleObject1.bin"/><Relationship Id="rId3" Type="http://schemas.openxmlformats.org/officeDocument/2006/relationships/notesSlide" Target="../notesSlides/notesSlide22.xml"/><Relationship Id="rId7" Type="http://schemas.openxmlformats.org/officeDocument/2006/relationships/image" Target="../media/image38.png"/><Relationship Id="rId12" Type="http://schemas.openxmlformats.org/officeDocument/2006/relationships/image" Target="../media/image72.png"/><Relationship Id="rId17" Type="http://schemas.openxmlformats.org/officeDocument/2006/relationships/image" Target="../media/image61.png"/><Relationship Id="rId2" Type="http://schemas.openxmlformats.org/officeDocument/2006/relationships/slideLayout" Target="../slideLayouts/slideLayout6.xml"/><Relationship Id="rId16" Type="http://schemas.openxmlformats.org/officeDocument/2006/relationships/image" Target="../media/image60.png"/><Relationship Id="rId1" Type="http://schemas.openxmlformats.org/officeDocument/2006/relationships/vmlDrawing" Target="../drawings/vmlDrawing1.vml"/><Relationship Id="rId6" Type="http://schemas.openxmlformats.org/officeDocument/2006/relationships/image" Target="../media/image37.png"/><Relationship Id="rId11" Type="http://schemas.openxmlformats.org/officeDocument/2006/relationships/image" Target="../media/image65.png"/><Relationship Id="rId5" Type="http://schemas.openxmlformats.org/officeDocument/2006/relationships/image" Target="../media/image36.png"/><Relationship Id="rId1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35.png"/><Relationship Id="rId9" Type="http://schemas.openxmlformats.org/officeDocument/2006/relationships/image" Target="../media/image63.png"/><Relationship Id="rId14" Type="http://schemas.openxmlformats.org/officeDocument/2006/relationships/image" Target="../media/image74.png"/></Relationships>
</file>

<file path=ppt/slides/_rels/slide23.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00.jpe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24.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104.png"/><Relationship Id="rId5" Type="http://schemas.openxmlformats.org/officeDocument/2006/relationships/image" Target="../media/image103.jpeg"/><Relationship Id="rId4" Type="http://schemas.openxmlformats.org/officeDocument/2006/relationships/image" Target="../media/image102.jpeg"/></Relationships>
</file>

<file path=ppt/slides/_rels/slide25.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10.jpe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jpe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14.jpe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11.jpeg"/></Relationships>
</file>

<file path=ppt/slides/_rels/slide2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28.xml.rels><?xml version="1.0" encoding="UTF-8" standalone="yes"?>
<Relationships xmlns="http://schemas.openxmlformats.org/package/2006/relationships"><Relationship Id="rId8" Type="http://schemas.openxmlformats.org/officeDocument/2006/relationships/image" Target="../media/image120.jpeg"/><Relationship Id="rId3" Type="http://schemas.openxmlformats.org/officeDocument/2006/relationships/image" Target="../media/image115.png"/><Relationship Id="rId7" Type="http://schemas.openxmlformats.org/officeDocument/2006/relationships/image" Target="../media/image119.jpe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 Id="rId9" Type="http://schemas.openxmlformats.org/officeDocument/2006/relationships/image" Target="../media/image121.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827584" y="3933057"/>
            <a:ext cx="7344815" cy="1656183"/>
          </a:xfrm>
          <a:prstGeom prst="rect">
            <a:avLst/>
          </a:prstGeom>
          <a:noFill/>
          <a:ln w="9525">
            <a:noFill/>
            <a:miter lim="800000"/>
            <a:headEnd/>
            <a:tailEnd/>
          </a:ln>
        </p:spPr>
      </p:pic>
      <p:sp>
        <p:nvSpPr>
          <p:cNvPr id="5" name="Titolo 1"/>
          <p:cNvSpPr txBox="1">
            <a:spLocks/>
          </p:cNvSpPr>
          <p:nvPr/>
        </p:nvSpPr>
        <p:spPr bwMode="auto">
          <a:xfrm>
            <a:off x="611560" y="878855"/>
            <a:ext cx="7772400" cy="14700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rgbClr val="C40000"/>
                </a:solidFill>
                <a:effectLst>
                  <a:outerShdw blurRad="38100" dist="38100" dir="2700000" algn="tl">
                    <a:srgbClr val="000000">
                      <a:alpha val="43137"/>
                    </a:srgbClr>
                  </a:outerShdw>
                </a:effectLst>
                <a:latin typeface="Verdana" pitchFamily="34" charset="0"/>
                <a:ea typeface="+mj-ea"/>
                <a:cs typeface="+mj-cs"/>
              </a:defRPr>
            </a:lvl1pPr>
            <a:lvl2pPr algn="l" rtl="0" eaLnBrk="0" fontAlgn="base" hangingPunct="0">
              <a:spcBef>
                <a:spcPct val="0"/>
              </a:spcBef>
              <a:spcAft>
                <a:spcPct val="0"/>
              </a:spcAft>
              <a:defRPr sz="3200" b="1">
                <a:solidFill>
                  <a:srgbClr val="C40000"/>
                </a:solidFill>
                <a:latin typeface="Verdana" pitchFamily="16" charset="0"/>
                <a:ea typeface="ＭＳ Ｐゴシック" charset="-128"/>
              </a:defRPr>
            </a:lvl2pPr>
            <a:lvl3pPr algn="l" rtl="0" eaLnBrk="0" fontAlgn="base" hangingPunct="0">
              <a:spcBef>
                <a:spcPct val="0"/>
              </a:spcBef>
              <a:spcAft>
                <a:spcPct val="0"/>
              </a:spcAft>
              <a:defRPr sz="3200" b="1">
                <a:solidFill>
                  <a:srgbClr val="C40000"/>
                </a:solidFill>
                <a:latin typeface="Verdana" pitchFamily="16" charset="0"/>
                <a:ea typeface="ＭＳ Ｐゴシック" charset="-128"/>
              </a:defRPr>
            </a:lvl3pPr>
            <a:lvl4pPr algn="l" rtl="0" eaLnBrk="0" fontAlgn="base" hangingPunct="0">
              <a:spcBef>
                <a:spcPct val="0"/>
              </a:spcBef>
              <a:spcAft>
                <a:spcPct val="0"/>
              </a:spcAft>
              <a:defRPr sz="3200" b="1">
                <a:solidFill>
                  <a:srgbClr val="C40000"/>
                </a:solidFill>
                <a:latin typeface="Verdana" pitchFamily="16" charset="0"/>
                <a:ea typeface="ＭＳ Ｐゴシック" charset="-128"/>
              </a:defRPr>
            </a:lvl4pPr>
            <a:lvl5pPr algn="l" rtl="0" eaLnBrk="0" fontAlgn="base" hangingPunct="0">
              <a:spcBef>
                <a:spcPct val="0"/>
              </a:spcBef>
              <a:spcAft>
                <a:spcPct val="0"/>
              </a:spcAft>
              <a:defRPr sz="3200" b="1">
                <a:solidFill>
                  <a:srgbClr val="C40000"/>
                </a:solidFill>
                <a:latin typeface="Verdana" pitchFamily="16" charset="0"/>
                <a:ea typeface="ＭＳ Ｐゴシック" charset="-128"/>
              </a:defRPr>
            </a:lvl5pPr>
            <a:lvl6pPr marL="457200" algn="l" rtl="0" eaLnBrk="1" fontAlgn="base" hangingPunct="1">
              <a:spcBef>
                <a:spcPct val="0"/>
              </a:spcBef>
              <a:spcAft>
                <a:spcPct val="0"/>
              </a:spcAft>
              <a:defRPr sz="4000">
                <a:solidFill>
                  <a:schemeClr val="bg1"/>
                </a:solidFill>
                <a:latin typeface="Myriad Pro Bold Cond" charset="0"/>
                <a:ea typeface="ＭＳ Ｐゴシック" charset="-128"/>
              </a:defRPr>
            </a:lvl6pPr>
            <a:lvl7pPr marL="914400" algn="l" rtl="0" eaLnBrk="1" fontAlgn="base" hangingPunct="1">
              <a:spcBef>
                <a:spcPct val="0"/>
              </a:spcBef>
              <a:spcAft>
                <a:spcPct val="0"/>
              </a:spcAft>
              <a:defRPr sz="4000">
                <a:solidFill>
                  <a:schemeClr val="bg1"/>
                </a:solidFill>
                <a:latin typeface="Myriad Pro Bold Cond" charset="0"/>
                <a:ea typeface="ＭＳ Ｐゴシック" charset="-128"/>
              </a:defRPr>
            </a:lvl7pPr>
            <a:lvl8pPr marL="1371600" algn="l" rtl="0" eaLnBrk="1" fontAlgn="base" hangingPunct="1">
              <a:spcBef>
                <a:spcPct val="0"/>
              </a:spcBef>
              <a:spcAft>
                <a:spcPct val="0"/>
              </a:spcAft>
              <a:defRPr sz="4000">
                <a:solidFill>
                  <a:schemeClr val="bg1"/>
                </a:solidFill>
                <a:latin typeface="Myriad Pro Bold Cond" charset="0"/>
                <a:ea typeface="ＭＳ Ｐゴシック" charset="-128"/>
              </a:defRPr>
            </a:lvl8pPr>
            <a:lvl9pPr marL="1828800" algn="l" rtl="0" eaLnBrk="1" fontAlgn="base" hangingPunct="1">
              <a:spcBef>
                <a:spcPct val="0"/>
              </a:spcBef>
              <a:spcAft>
                <a:spcPct val="0"/>
              </a:spcAft>
              <a:defRPr sz="4000">
                <a:solidFill>
                  <a:schemeClr val="bg1"/>
                </a:solidFill>
                <a:latin typeface="Myriad Pro Bold Cond" charset="0"/>
                <a:ea typeface="ＭＳ Ｐゴシック" charset="-128"/>
              </a:defRPr>
            </a:lvl9pPr>
          </a:lstStyle>
          <a:p>
            <a:pPr algn="ctr">
              <a:defRPr/>
            </a:pPr>
            <a:r>
              <a:rPr lang="en-US" dirty="0" smtClean="0"/>
              <a:t>3D Material Style Transfer</a:t>
            </a:r>
            <a:endParaRPr lang="en-US" dirty="0"/>
          </a:p>
        </p:txBody>
      </p:sp>
      <p:sp>
        <p:nvSpPr>
          <p:cNvPr id="6" name="Sottotitolo 2"/>
          <p:cNvSpPr txBox="1">
            <a:spLocks/>
          </p:cNvSpPr>
          <p:nvPr/>
        </p:nvSpPr>
        <p:spPr bwMode="auto">
          <a:xfrm>
            <a:off x="35496" y="2180456"/>
            <a:ext cx="9036496"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Font typeface="Times" pitchFamily="18" charset="0"/>
              <a:buChar char="•"/>
              <a:defRPr sz="2400" b="1">
                <a:solidFill>
                  <a:schemeClr val="tx1"/>
                </a:solidFill>
                <a:latin typeface="Verdana" pitchFamily="34" charset="0"/>
                <a:ea typeface="+mn-ea"/>
                <a:cs typeface="+mn-cs"/>
              </a:defRPr>
            </a:lvl1pPr>
            <a:lvl2pPr marL="742950" indent="-285750" algn="l" rtl="0" eaLnBrk="0" fontAlgn="base" hangingPunct="0">
              <a:spcBef>
                <a:spcPct val="20000"/>
              </a:spcBef>
              <a:spcAft>
                <a:spcPct val="0"/>
              </a:spcAft>
              <a:buClr>
                <a:schemeClr val="accent2"/>
              </a:buClr>
              <a:buChar char="–"/>
              <a:defRPr sz="2000">
                <a:solidFill>
                  <a:schemeClr val="accent2"/>
                </a:solidFill>
                <a:latin typeface="Verdana" pitchFamily="34" charset="0"/>
                <a:ea typeface="+mn-ea"/>
              </a:defRPr>
            </a:lvl2pPr>
            <a:lvl3pPr marL="1143000" indent="-228600" algn="l" rtl="0" eaLnBrk="0" fontAlgn="base" hangingPunct="0">
              <a:spcBef>
                <a:spcPct val="20000"/>
              </a:spcBef>
              <a:spcAft>
                <a:spcPct val="0"/>
              </a:spcAft>
              <a:buClr>
                <a:schemeClr val="accent2"/>
              </a:buClr>
              <a:buFont typeface="Times" pitchFamily="18" charset="0"/>
              <a:buChar char="•"/>
              <a:defRPr>
                <a:solidFill>
                  <a:schemeClr val="accent2"/>
                </a:solidFill>
                <a:latin typeface="Verdana" pitchFamily="34" charset="0"/>
                <a:ea typeface="+mn-ea"/>
              </a:defRPr>
            </a:lvl3pPr>
            <a:lvl4pPr marL="1600200" indent="-228600" algn="l" rtl="0" eaLnBrk="0" fontAlgn="base" hangingPunct="0">
              <a:spcBef>
                <a:spcPct val="20000"/>
              </a:spcBef>
              <a:spcAft>
                <a:spcPct val="0"/>
              </a:spcAft>
              <a:buClr>
                <a:schemeClr val="accent2"/>
              </a:buClr>
              <a:buChar char="–"/>
              <a:defRPr>
                <a:solidFill>
                  <a:schemeClr val="accent2"/>
                </a:solidFill>
                <a:latin typeface="Verdana" pitchFamily="34" charset="0"/>
                <a:ea typeface="+mn-ea"/>
              </a:defRPr>
            </a:lvl4pPr>
            <a:lvl5pPr marL="2057400" indent="-228600" algn="l" rtl="0" eaLnBrk="0" fontAlgn="base" hangingPunct="0">
              <a:spcBef>
                <a:spcPct val="20000"/>
              </a:spcBef>
              <a:spcAft>
                <a:spcPct val="0"/>
              </a:spcAft>
              <a:buClr>
                <a:schemeClr val="accent2"/>
              </a:buClr>
              <a:buChar char="»"/>
              <a:defRPr>
                <a:solidFill>
                  <a:schemeClr val="accent2"/>
                </a:solidFill>
                <a:latin typeface="Verdana" pitchFamily="34" charset="0"/>
                <a:ea typeface="+mn-ea"/>
              </a:defRPr>
            </a:lvl5pPr>
            <a:lvl6pPr marL="2514600" indent="-228600" algn="l" rtl="0" eaLnBrk="1" fontAlgn="base" hangingPunct="1">
              <a:spcBef>
                <a:spcPct val="20000"/>
              </a:spcBef>
              <a:spcAft>
                <a:spcPct val="0"/>
              </a:spcAft>
              <a:buClr>
                <a:srgbClr val="7CA900"/>
              </a:buClr>
              <a:buChar char="»"/>
              <a:defRPr sz="2000">
                <a:solidFill>
                  <a:schemeClr val="tx1"/>
                </a:solidFill>
                <a:latin typeface="+mn-lt"/>
                <a:ea typeface="+mn-ea"/>
              </a:defRPr>
            </a:lvl6pPr>
            <a:lvl7pPr marL="2971800" indent="-228600" algn="l" rtl="0" eaLnBrk="1" fontAlgn="base" hangingPunct="1">
              <a:spcBef>
                <a:spcPct val="20000"/>
              </a:spcBef>
              <a:spcAft>
                <a:spcPct val="0"/>
              </a:spcAft>
              <a:buClr>
                <a:srgbClr val="7CA900"/>
              </a:buClr>
              <a:buChar char="»"/>
              <a:defRPr sz="2000">
                <a:solidFill>
                  <a:schemeClr val="tx1"/>
                </a:solidFill>
                <a:latin typeface="+mn-lt"/>
                <a:ea typeface="+mn-ea"/>
              </a:defRPr>
            </a:lvl7pPr>
            <a:lvl8pPr marL="3429000" indent="-228600" algn="l" rtl="0" eaLnBrk="1" fontAlgn="base" hangingPunct="1">
              <a:spcBef>
                <a:spcPct val="20000"/>
              </a:spcBef>
              <a:spcAft>
                <a:spcPct val="0"/>
              </a:spcAft>
              <a:buClr>
                <a:srgbClr val="7CA900"/>
              </a:buClr>
              <a:buChar char="»"/>
              <a:defRPr sz="2000">
                <a:solidFill>
                  <a:schemeClr val="tx1"/>
                </a:solidFill>
                <a:latin typeface="+mn-lt"/>
                <a:ea typeface="+mn-ea"/>
              </a:defRPr>
            </a:lvl8pPr>
            <a:lvl9pPr marL="3886200" indent="-228600" algn="l" rtl="0" eaLnBrk="1" fontAlgn="base" hangingPunct="1">
              <a:spcBef>
                <a:spcPct val="20000"/>
              </a:spcBef>
              <a:spcAft>
                <a:spcPct val="0"/>
              </a:spcAft>
              <a:buClr>
                <a:srgbClr val="7CA900"/>
              </a:buClr>
              <a:buChar char="»"/>
              <a:defRPr sz="2000">
                <a:solidFill>
                  <a:schemeClr val="tx1"/>
                </a:solidFill>
                <a:latin typeface="+mn-lt"/>
                <a:ea typeface="+mn-ea"/>
              </a:defRPr>
            </a:lvl9pPr>
          </a:lstStyle>
          <a:p>
            <a:pPr marL="0" indent="0" algn="ctr">
              <a:buNone/>
            </a:pPr>
            <a:r>
              <a:rPr lang="de-DE" sz="1800" dirty="0" err="1" smtClean="0">
                <a:solidFill>
                  <a:srgbClr val="404040"/>
                </a:solidFill>
                <a:latin typeface="Calibri" pitchFamily="34" charset="0"/>
                <a:ea typeface="Arial" charset="0"/>
                <a:cs typeface="Calibri" pitchFamily="34" charset="0"/>
              </a:rPr>
              <a:t>Chuong</a:t>
            </a:r>
            <a:r>
              <a:rPr lang="de-DE" sz="1800" dirty="0" smtClean="0">
                <a:solidFill>
                  <a:srgbClr val="404040"/>
                </a:solidFill>
                <a:latin typeface="Calibri" pitchFamily="34" charset="0"/>
                <a:ea typeface="Arial" charset="0"/>
                <a:cs typeface="Calibri" pitchFamily="34" charset="0"/>
              </a:rPr>
              <a:t> H. Nguyen</a:t>
            </a:r>
            <a:r>
              <a:rPr lang="de-DE" sz="1800" baseline="30000" dirty="0" smtClean="0">
                <a:solidFill>
                  <a:srgbClr val="404040"/>
                </a:solidFill>
                <a:latin typeface="Calibri" pitchFamily="34" charset="0"/>
                <a:ea typeface="Arial" charset="0"/>
                <a:cs typeface="Calibri" pitchFamily="34" charset="0"/>
              </a:rPr>
              <a:t>1</a:t>
            </a:r>
            <a:r>
              <a:rPr lang="de-DE" sz="1800" dirty="0" smtClean="0">
                <a:solidFill>
                  <a:srgbClr val="404040"/>
                </a:solidFill>
                <a:latin typeface="Calibri" pitchFamily="34" charset="0"/>
                <a:ea typeface="Arial" charset="0"/>
                <a:cs typeface="Calibri" pitchFamily="34" charset="0"/>
              </a:rPr>
              <a:t>, Tobias Ritschel</a:t>
            </a:r>
            <a:r>
              <a:rPr lang="de-DE" sz="1800" baseline="30000" dirty="0" smtClean="0">
                <a:solidFill>
                  <a:srgbClr val="404040"/>
                </a:solidFill>
                <a:latin typeface="Calibri" pitchFamily="34" charset="0"/>
                <a:ea typeface="Arial" charset="0"/>
                <a:cs typeface="Calibri" pitchFamily="34" charset="0"/>
              </a:rPr>
              <a:t>2</a:t>
            </a:r>
            <a:r>
              <a:rPr lang="de-DE" sz="1800" dirty="0" smtClean="0">
                <a:solidFill>
                  <a:srgbClr val="404040"/>
                </a:solidFill>
                <a:latin typeface="Calibri" pitchFamily="34" charset="0"/>
                <a:ea typeface="Arial" charset="0"/>
                <a:cs typeface="Calibri" pitchFamily="34" charset="0"/>
              </a:rPr>
              <a:t>, Karol Myszkowski</a:t>
            </a:r>
            <a:r>
              <a:rPr lang="de-DE" sz="1800" baseline="30000" dirty="0" smtClean="0">
                <a:solidFill>
                  <a:srgbClr val="404040"/>
                </a:solidFill>
                <a:latin typeface="Calibri" pitchFamily="34" charset="0"/>
                <a:ea typeface="Arial" charset="0"/>
                <a:cs typeface="Calibri" pitchFamily="34" charset="0"/>
              </a:rPr>
              <a:t>1</a:t>
            </a:r>
            <a:r>
              <a:rPr lang="de-DE" sz="1800" dirty="0" smtClean="0">
                <a:solidFill>
                  <a:srgbClr val="404040"/>
                </a:solidFill>
                <a:latin typeface="Calibri" pitchFamily="34" charset="0"/>
                <a:ea typeface="Arial" charset="0"/>
                <a:cs typeface="Calibri" pitchFamily="34" charset="0"/>
              </a:rPr>
              <a:t>, Elmar Eisemann</a:t>
            </a:r>
            <a:r>
              <a:rPr lang="de-DE" sz="1800" baseline="30000" dirty="0" smtClean="0">
                <a:solidFill>
                  <a:srgbClr val="404040"/>
                </a:solidFill>
                <a:latin typeface="Calibri" pitchFamily="34" charset="0"/>
                <a:ea typeface="Arial" charset="0"/>
                <a:cs typeface="Calibri" pitchFamily="34" charset="0"/>
              </a:rPr>
              <a:t>2</a:t>
            </a:r>
            <a:r>
              <a:rPr lang="de-DE" sz="1800" dirty="0" smtClean="0">
                <a:solidFill>
                  <a:srgbClr val="404040"/>
                </a:solidFill>
                <a:latin typeface="Calibri" pitchFamily="34" charset="0"/>
                <a:ea typeface="Arial" charset="0"/>
                <a:cs typeface="Calibri" pitchFamily="34" charset="0"/>
              </a:rPr>
              <a:t>, Hans-Peter Seidel</a:t>
            </a:r>
            <a:r>
              <a:rPr lang="de-DE" sz="1800" baseline="30000" dirty="0" smtClean="0">
                <a:solidFill>
                  <a:srgbClr val="404040"/>
                </a:solidFill>
                <a:latin typeface="Calibri" pitchFamily="34" charset="0"/>
                <a:ea typeface="Arial" charset="0"/>
                <a:cs typeface="Calibri" pitchFamily="34" charset="0"/>
              </a:rPr>
              <a:t>1</a:t>
            </a:r>
          </a:p>
          <a:p>
            <a:pPr algn="ctr"/>
            <a:endParaRPr lang="de-DE" sz="1800" dirty="0" smtClean="0">
              <a:solidFill>
                <a:srgbClr val="404040"/>
              </a:solidFill>
              <a:latin typeface="Calibri" pitchFamily="34" charset="0"/>
              <a:ea typeface="Arial" charset="0"/>
              <a:cs typeface="Calibri" pitchFamily="34" charset="0"/>
            </a:endParaRPr>
          </a:p>
          <a:p>
            <a:pPr marL="0" indent="0" algn="ctr">
              <a:buNone/>
            </a:pPr>
            <a:r>
              <a:rPr lang="de-DE" sz="1800" baseline="30000" dirty="0" smtClean="0">
                <a:solidFill>
                  <a:srgbClr val="404040"/>
                </a:solidFill>
                <a:latin typeface="Calibri" pitchFamily="34" charset="0"/>
                <a:ea typeface="Arial" charset="0"/>
                <a:cs typeface="Calibri" pitchFamily="34" charset="0"/>
              </a:rPr>
              <a:t>1</a:t>
            </a:r>
            <a:r>
              <a:rPr lang="de-DE" sz="1800" dirty="0" smtClean="0">
                <a:solidFill>
                  <a:srgbClr val="404040"/>
                </a:solidFill>
                <a:latin typeface="Calibri" pitchFamily="34" charset="0"/>
                <a:ea typeface="Arial" charset="0"/>
                <a:cs typeface="Calibri" pitchFamily="34" charset="0"/>
              </a:rPr>
              <a:t>Max-Planck-Institut Informatik      </a:t>
            </a:r>
          </a:p>
          <a:p>
            <a:pPr marL="0" indent="0" algn="ctr">
              <a:buNone/>
            </a:pPr>
            <a:r>
              <a:rPr lang="de-DE" sz="1800" baseline="30000" dirty="0" smtClean="0">
                <a:solidFill>
                  <a:srgbClr val="404040"/>
                </a:solidFill>
                <a:latin typeface="Calibri" pitchFamily="34" charset="0"/>
                <a:ea typeface="Arial" charset="0"/>
                <a:cs typeface="Calibri" pitchFamily="34" charset="0"/>
              </a:rPr>
              <a:t>2</a:t>
            </a:r>
            <a:r>
              <a:rPr lang="de-DE" sz="1800" dirty="0" smtClean="0">
                <a:solidFill>
                  <a:srgbClr val="404040"/>
                </a:solidFill>
                <a:latin typeface="Calibri" pitchFamily="34" charset="0"/>
                <a:ea typeface="Arial" charset="0"/>
                <a:cs typeface="Calibri" pitchFamily="34" charset="0"/>
              </a:rPr>
              <a:t>Telecom </a:t>
            </a:r>
            <a:r>
              <a:rPr lang="de-DE" sz="1800" dirty="0" err="1" smtClean="0">
                <a:solidFill>
                  <a:srgbClr val="404040"/>
                </a:solidFill>
                <a:latin typeface="Calibri" pitchFamily="34" charset="0"/>
                <a:ea typeface="Arial" charset="0"/>
                <a:cs typeface="Calibri" pitchFamily="34" charset="0"/>
              </a:rPr>
              <a:t>ParisTech</a:t>
            </a:r>
            <a:r>
              <a:rPr lang="de-DE" sz="1800" dirty="0" smtClean="0">
                <a:solidFill>
                  <a:srgbClr val="404040"/>
                </a:solidFill>
                <a:latin typeface="Calibri" pitchFamily="34" charset="0"/>
                <a:ea typeface="Arial" charset="0"/>
                <a:cs typeface="Calibri" pitchFamily="34" charset="0"/>
              </a:rPr>
              <a:t> </a:t>
            </a:r>
            <a:r>
              <a:rPr lang="en-US" sz="1800" b="0" dirty="0" smtClean="0"/>
              <a:t>/ </a:t>
            </a:r>
            <a:r>
              <a:rPr lang="de-DE" sz="1800" dirty="0" smtClean="0">
                <a:solidFill>
                  <a:srgbClr val="404040"/>
                </a:solidFill>
                <a:latin typeface="Calibri" pitchFamily="34" charset="0"/>
                <a:ea typeface="Arial" charset="0"/>
                <a:cs typeface="Calibri" pitchFamily="34" charset="0"/>
              </a:rPr>
              <a:t>CNRS   </a:t>
            </a:r>
          </a:p>
        </p:txBody>
      </p:sp>
    </p:spTree>
    <p:extLst>
      <p:ext uri="{BB962C8B-B14F-4D97-AF65-F5344CB8AC3E}">
        <p14:creationId xmlns="" xmlns:p14="http://schemas.microsoft.com/office/powerpoint/2010/main" val="12948942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el 1"/>
          <p:cNvSpPr>
            <a:spLocks noGrp="1"/>
          </p:cNvSpPr>
          <p:nvPr>
            <p:ph type="title"/>
          </p:nvPr>
        </p:nvSpPr>
        <p:spPr/>
        <p:txBody>
          <a:bodyPr/>
          <a:lstStyle/>
          <a:p>
            <a:pPr>
              <a:defRPr/>
            </a:pPr>
            <a:r>
              <a:rPr lang="en-US" dirty="0" smtClean="0">
                <a:latin typeface="+mn-lt"/>
              </a:rPr>
              <a:t>Material Extraction</a:t>
            </a:r>
            <a:endParaRPr lang="en-US" dirty="0">
              <a:latin typeface="+mn-lt"/>
            </a:endParaRPr>
          </a:p>
        </p:txBody>
      </p:sp>
      <p:pic>
        <p:nvPicPr>
          <p:cNvPr id="8198" name="Picture 6"/>
          <p:cNvPicPr>
            <a:picLocks noChangeAspect="1" noChangeArrowheads="1"/>
          </p:cNvPicPr>
          <p:nvPr/>
        </p:nvPicPr>
        <p:blipFill>
          <a:blip r:embed="rId3" cstate="print"/>
          <a:srcRect/>
          <a:stretch>
            <a:fillRect/>
          </a:stretch>
        </p:blipFill>
        <p:spPr bwMode="auto">
          <a:xfrm>
            <a:off x="564828" y="2204864"/>
            <a:ext cx="2650447" cy="2588946"/>
          </a:xfrm>
          <a:prstGeom prst="rect">
            <a:avLst/>
          </a:prstGeom>
          <a:noFill/>
          <a:ln w="9525">
            <a:noFill/>
            <a:miter lim="800000"/>
            <a:headEnd/>
            <a:tailEnd/>
          </a:ln>
        </p:spPr>
      </p:pic>
      <p:pic>
        <p:nvPicPr>
          <p:cNvPr id="1026"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588224" y="2204864"/>
            <a:ext cx="2010730" cy="26013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5" cstate="print">
            <a:clrChange>
              <a:clrFrom>
                <a:srgbClr val="393939"/>
              </a:clrFrom>
              <a:clrTo>
                <a:srgbClr val="393939">
                  <a:alpha val="0"/>
                </a:srgbClr>
              </a:clrTo>
            </a:clrChange>
            <a:extLst>
              <a:ext uri="{28A0092B-C50C-407E-A947-70E740481C1C}">
                <a14:useLocalDpi xmlns="" xmlns:a14="http://schemas.microsoft.com/office/drawing/2010/main" val="0"/>
              </a:ext>
            </a:extLst>
          </a:blip>
          <a:srcRect/>
          <a:stretch>
            <a:fillRect/>
          </a:stretch>
        </p:blipFill>
        <p:spPr bwMode="auto">
          <a:xfrm>
            <a:off x="3491880" y="2276872"/>
            <a:ext cx="907623" cy="17278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6" cstate="print">
            <a:clrChange>
              <a:clrFrom>
                <a:srgbClr val="393939"/>
              </a:clrFrom>
              <a:clrTo>
                <a:srgbClr val="393939">
                  <a:alpha val="0"/>
                </a:srgbClr>
              </a:clrTo>
            </a:clrChange>
            <a:extLst>
              <a:ext uri="{28A0092B-C50C-407E-A947-70E740481C1C}">
                <a14:useLocalDpi xmlns="" xmlns:a14="http://schemas.microsoft.com/office/drawing/2010/main" val="0"/>
              </a:ext>
            </a:extLst>
          </a:blip>
          <a:srcRect/>
          <a:stretch>
            <a:fillRect/>
          </a:stretch>
        </p:blipFill>
        <p:spPr bwMode="auto">
          <a:xfrm>
            <a:off x="3707904" y="5085184"/>
            <a:ext cx="619124" cy="5667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 name="Picture 5"/>
          <p:cNvPicPr>
            <a:picLocks noChangeAspect="1" noChangeArrowheads="1"/>
          </p:cNvPicPr>
          <p:nvPr/>
        </p:nvPicPr>
        <p:blipFill>
          <a:blip r:embed="rId7" cstate="print">
            <a:clrChange>
              <a:clrFrom>
                <a:srgbClr val="393939"/>
              </a:clrFrom>
              <a:clrTo>
                <a:srgbClr val="393939">
                  <a:alpha val="0"/>
                </a:srgbClr>
              </a:clrTo>
            </a:clrChange>
            <a:extLst>
              <a:ext uri="{28A0092B-C50C-407E-A947-70E740481C1C}">
                <a14:useLocalDpi xmlns="" xmlns:a14="http://schemas.microsoft.com/office/drawing/2010/main" val="0"/>
              </a:ext>
            </a:extLst>
          </a:blip>
          <a:srcRect/>
          <a:stretch>
            <a:fillRect/>
          </a:stretch>
        </p:blipFill>
        <p:spPr bwMode="auto">
          <a:xfrm>
            <a:off x="3563888" y="3933056"/>
            <a:ext cx="848010" cy="10600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1" name="Picture 6"/>
          <p:cNvPicPr>
            <a:picLocks noChangeAspect="1" noChangeArrowheads="1"/>
          </p:cNvPicPr>
          <p:nvPr/>
        </p:nvPicPr>
        <p:blipFill>
          <a:blip r:embed="rId8" cstate="print">
            <a:clrChange>
              <a:clrFrom>
                <a:srgbClr val="393939"/>
              </a:clrFrom>
              <a:clrTo>
                <a:srgbClr val="393939">
                  <a:alpha val="0"/>
                </a:srgbClr>
              </a:clrTo>
            </a:clrChange>
            <a:extLst>
              <a:ext uri="{28A0092B-C50C-407E-A947-70E740481C1C}">
                <a14:useLocalDpi xmlns="" xmlns:a14="http://schemas.microsoft.com/office/drawing/2010/main" val="0"/>
              </a:ext>
            </a:extLst>
          </a:blip>
          <a:srcRect/>
          <a:stretch>
            <a:fillRect/>
          </a:stretch>
        </p:blipFill>
        <p:spPr bwMode="auto">
          <a:xfrm rot="20817169">
            <a:off x="3545793" y="1577192"/>
            <a:ext cx="884849" cy="57881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a:blip r:embed="rId9" cstate="print">
            <a:clrChange>
              <a:clrFrom>
                <a:srgbClr val="B2B2B2"/>
              </a:clrFrom>
              <a:clrTo>
                <a:srgbClr val="B2B2B2">
                  <a:alpha val="0"/>
                </a:srgbClr>
              </a:clrTo>
            </a:clrChange>
            <a:extLst>
              <a:ext uri="{28A0092B-C50C-407E-A947-70E740481C1C}">
                <a14:useLocalDpi xmlns="" xmlns:a14="http://schemas.microsoft.com/office/drawing/2010/main" val="0"/>
              </a:ext>
            </a:extLst>
          </a:blip>
          <a:srcRect/>
          <a:stretch>
            <a:fillRect/>
          </a:stretch>
        </p:blipFill>
        <p:spPr bwMode="auto">
          <a:xfrm>
            <a:off x="5868144" y="1786476"/>
            <a:ext cx="408001" cy="34427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15" name="Straight Arrow Connector 14"/>
          <p:cNvCxnSpPr>
            <a:stCxn id="11" idx="3"/>
          </p:cNvCxnSpPr>
          <p:nvPr/>
        </p:nvCxnSpPr>
        <p:spPr bwMode="auto">
          <a:xfrm>
            <a:off x="4419221" y="1766719"/>
            <a:ext cx="1376915" cy="1734289"/>
          </a:xfrm>
          <a:prstGeom prst="straightConnector1">
            <a:avLst/>
          </a:prstGeom>
          <a:solidFill>
            <a:schemeClr val="accent1"/>
          </a:solidFill>
          <a:ln w="25400" cap="flat" cmpd="sng" algn="ctr">
            <a:solidFill>
              <a:srgbClr val="0070C0"/>
            </a:solidFill>
            <a:prstDash val="solid"/>
            <a:round/>
            <a:headEnd type="none" w="med" len="med"/>
            <a:tailEnd type="arrow"/>
          </a:ln>
          <a:effectLst/>
        </p:spPr>
      </p:cxnSp>
      <p:cxnSp>
        <p:nvCxnSpPr>
          <p:cNvPr id="21" name="Straight Arrow Connector 20"/>
          <p:cNvCxnSpPr>
            <a:stCxn id="8" idx="3"/>
          </p:cNvCxnSpPr>
          <p:nvPr/>
        </p:nvCxnSpPr>
        <p:spPr bwMode="auto">
          <a:xfrm flipV="1">
            <a:off x="4399503" y="2492896"/>
            <a:ext cx="1396633" cy="647899"/>
          </a:xfrm>
          <a:prstGeom prst="straightConnector1">
            <a:avLst/>
          </a:prstGeom>
          <a:solidFill>
            <a:schemeClr val="accent1"/>
          </a:solidFill>
          <a:ln w="25400" cap="flat" cmpd="sng" algn="ctr">
            <a:solidFill>
              <a:srgbClr val="0070C0"/>
            </a:solidFill>
            <a:prstDash val="solid"/>
            <a:round/>
            <a:headEnd type="none" w="med" len="med"/>
            <a:tailEnd type="arrow"/>
          </a:ln>
          <a:effectLst/>
        </p:spPr>
      </p:cxnSp>
      <p:cxnSp>
        <p:nvCxnSpPr>
          <p:cNvPr id="24" name="Straight Arrow Connector 23"/>
          <p:cNvCxnSpPr>
            <a:stCxn id="10" idx="3"/>
          </p:cNvCxnSpPr>
          <p:nvPr/>
        </p:nvCxnSpPr>
        <p:spPr bwMode="auto">
          <a:xfrm flipV="1">
            <a:off x="4411898" y="3861048"/>
            <a:ext cx="1384238" cy="602015"/>
          </a:xfrm>
          <a:prstGeom prst="straightConnector1">
            <a:avLst/>
          </a:prstGeom>
          <a:solidFill>
            <a:schemeClr val="accent1"/>
          </a:solidFill>
          <a:ln w="25400" cap="flat" cmpd="sng" algn="ctr">
            <a:solidFill>
              <a:srgbClr val="0070C0"/>
            </a:solidFill>
            <a:prstDash val="solid"/>
            <a:round/>
            <a:headEnd type="none" w="med" len="med"/>
            <a:tailEnd type="arrow"/>
          </a:ln>
          <a:effectLst/>
        </p:spPr>
      </p:cxnSp>
      <p:cxnSp>
        <p:nvCxnSpPr>
          <p:cNvPr id="27" name="Straight Arrow Connector 26"/>
          <p:cNvCxnSpPr>
            <a:stCxn id="9" idx="3"/>
          </p:cNvCxnSpPr>
          <p:nvPr/>
        </p:nvCxnSpPr>
        <p:spPr bwMode="auto">
          <a:xfrm flipV="1">
            <a:off x="4327028" y="2780928"/>
            <a:ext cx="1469108" cy="2587625"/>
          </a:xfrm>
          <a:prstGeom prst="straightConnector1">
            <a:avLst/>
          </a:prstGeom>
          <a:solidFill>
            <a:schemeClr val="accent1"/>
          </a:solidFill>
          <a:ln w="25400" cap="flat" cmpd="sng" algn="ctr">
            <a:solidFill>
              <a:srgbClr val="0070C0"/>
            </a:solidFill>
            <a:prstDash val="solid"/>
            <a:round/>
            <a:headEnd type="none" w="med" len="med"/>
            <a:tailEnd type="arrow"/>
          </a:ln>
          <a:effectLst/>
        </p:spPr>
      </p:cxnSp>
      <p:sp>
        <p:nvSpPr>
          <p:cNvPr id="29" name="Inhaltsplatzhalter 3"/>
          <p:cNvSpPr txBox="1">
            <a:spLocks/>
          </p:cNvSpPr>
          <p:nvPr/>
        </p:nvSpPr>
        <p:spPr bwMode="auto">
          <a:xfrm>
            <a:off x="6588224" y="1556792"/>
            <a:ext cx="2010730" cy="648072"/>
          </a:xfrm>
          <a:prstGeom prst="rect">
            <a:avLst/>
          </a:prstGeom>
          <a:noFill/>
          <a:ln w="9525">
            <a:noFill/>
            <a:miter lim="800000"/>
            <a:headEnd/>
            <a:tailEnd/>
          </a:ln>
        </p:spPr>
        <p:txBody>
          <a:bodyPr lIns="0" tIns="0" rIns="0" bIns="0" anchor="ctr"/>
          <a:lstStyle/>
          <a:p>
            <a:pPr algn="ctr">
              <a:buFont typeface="Arial" charset="0"/>
              <a:buNone/>
            </a:pPr>
            <a:r>
              <a:rPr lang="en-US" dirty="0" smtClean="0">
                <a:solidFill>
                  <a:srgbClr val="000000"/>
                </a:solidFill>
                <a:latin typeface="Calibri" pitchFamily="34" charset="0"/>
                <a:ea typeface="Arial" charset="0"/>
                <a:cs typeface="Calibri" pitchFamily="34" charset="0"/>
              </a:rPr>
              <a:t>Guide Source</a:t>
            </a:r>
            <a:endParaRPr lang="en-US" dirty="0">
              <a:solidFill>
                <a:srgbClr val="000000"/>
              </a:solidFill>
              <a:latin typeface="Calibri" pitchFamily="34" charset="0"/>
              <a:ea typeface="Arial" charset="0"/>
              <a:cs typeface="Calibri" pitchFamily="34" charset="0"/>
            </a:endParaRPr>
          </a:p>
        </p:txBody>
      </p:sp>
      <p:sp>
        <p:nvSpPr>
          <p:cNvPr id="30" name="Inhaltsplatzhalter 3"/>
          <p:cNvSpPr txBox="1">
            <a:spLocks/>
          </p:cNvSpPr>
          <p:nvPr/>
        </p:nvSpPr>
        <p:spPr bwMode="auto">
          <a:xfrm>
            <a:off x="564827" y="1556792"/>
            <a:ext cx="2639021" cy="648072"/>
          </a:xfrm>
          <a:prstGeom prst="rect">
            <a:avLst/>
          </a:prstGeom>
          <a:noFill/>
          <a:ln w="9525">
            <a:noFill/>
            <a:miter lim="800000"/>
            <a:headEnd/>
            <a:tailEnd/>
          </a:ln>
        </p:spPr>
        <p:txBody>
          <a:bodyPr lIns="0" tIns="0" rIns="0" bIns="0" anchor="ctr"/>
          <a:lstStyle/>
          <a:p>
            <a:pPr algn="ctr">
              <a:buFont typeface="Arial" charset="0"/>
              <a:buNone/>
            </a:pPr>
            <a:r>
              <a:rPr lang="en-US" dirty="0" smtClean="0">
                <a:solidFill>
                  <a:srgbClr val="000000"/>
                </a:solidFill>
                <a:latin typeface="Calibri" pitchFamily="34" charset="0"/>
                <a:ea typeface="Arial" charset="0"/>
                <a:cs typeface="Calibri" pitchFamily="34" charset="0"/>
              </a:rPr>
              <a:t>3D Scene</a:t>
            </a:r>
            <a:endParaRPr lang="en-US" dirty="0">
              <a:solidFill>
                <a:srgbClr val="000000"/>
              </a:solidFill>
              <a:latin typeface="Calibri" pitchFamily="34" charset="0"/>
              <a:ea typeface="Arial" charset="0"/>
              <a:cs typeface="Calibri" pitchFamily="34" charset="0"/>
            </a:endParaRPr>
          </a:p>
        </p:txBody>
      </p:sp>
      <p:sp>
        <p:nvSpPr>
          <p:cNvPr id="32" name="Inhaltsplatzhalter 3"/>
          <p:cNvSpPr txBox="1">
            <a:spLocks/>
          </p:cNvSpPr>
          <p:nvPr/>
        </p:nvSpPr>
        <p:spPr bwMode="auto">
          <a:xfrm>
            <a:off x="3203848" y="5589240"/>
            <a:ext cx="1512168" cy="648072"/>
          </a:xfrm>
          <a:prstGeom prst="rect">
            <a:avLst/>
          </a:prstGeom>
          <a:noFill/>
          <a:ln w="9525">
            <a:noFill/>
            <a:miter lim="800000"/>
            <a:headEnd/>
            <a:tailEnd/>
          </a:ln>
        </p:spPr>
        <p:txBody>
          <a:bodyPr lIns="0" tIns="0" rIns="0" bIns="0" anchor="ctr"/>
          <a:lstStyle/>
          <a:p>
            <a:pPr algn="ctr">
              <a:buFont typeface="Arial" charset="0"/>
              <a:buNone/>
            </a:pPr>
            <a:r>
              <a:rPr lang="en-US" dirty="0" smtClean="0">
                <a:solidFill>
                  <a:srgbClr val="000000"/>
                </a:solidFill>
                <a:latin typeface="Calibri" pitchFamily="34" charset="0"/>
                <a:ea typeface="Arial" charset="0"/>
                <a:cs typeface="Calibri" pitchFamily="34" charset="0"/>
              </a:rPr>
              <a:t>Objects</a:t>
            </a:r>
            <a:endParaRPr lang="en-US" dirty="0">
              <a:solidFill>
                <a:srgbClr val="000000"/>
              </a:solidFill>
              <a:latin typeface="Calibri" pitchFamily="34" charset="0"/>
              <a:ea typeface="Arial" charset="0"/>
              <a:cs typeface="Calibri" pitchFamily="34" charset="0"/>
            </a:endParaRPr>
          </a:p>
        </p:txBody>
      </p:sp>
      <p:sp>
        <p:nvSpPr>
          <p:cNvPr id="33" name="Inhaltsplatzhalter 3"/>
          <p:cNvSpPr txBox="1">
            <a:spLocks/>
          </p:cNvSpPr>
          <p:nvPr/>
        </p:nvSpPr>
        <p:spPr bwMode="auto">
          <a:xfrm>
            <a:off x="5292080" y="5589240"/>
            <a:ext cx="1584176" cy="648072"/>
          </a:xfrm>
          <a:prstGeom prst="rect">
            <a:avLst/>
          </a:prstGeom>
          <a:noFill/>
          <a:ln w="9525">
            <a:noFill/>
            <a:miter lim="800000"/>
            <a:headEnd/>
            <a:tailEnd/>
          </a:ln>
        </p:spPr>
        <p:txBody>
          <a:bodyPr lIns="0" tIns="0" rIns="0" bIns="0" anchor="ctr"/>
          <a:lstStyle/>
          <a:p>
            <a:pPr algn="ctr">
              <a:buFont typeface="Arial" charset="0"/>
              <a:buNone/>
            </a:pPr>
            <a:r>
              <a:rPr lang="en-US" dirty="0" smtClean="0">
                <a:solidFill>
                  <a:srgbClr val="000000"/>
                </a:solidFill>
                <a:latin typeface="Calibri" pitchFamily="34" charset="0"/>
                <a:ea typeface="Arial" charset="0"/>
                <a:cs typeface="Calibri" pitchFamily="34" charset="0"/>
              </a:rPr>
              <a:t>Materials</a:t>
            </a:r>
            <a:endParaRPr lang="en-US" dirty="0">
              <a:solidFill>
                <a:srgbClr val="000000"/>
              </a:solidFill>
              <a:latin typeface="Calibri" pitchFamily="34" charset="0"/>
              <a:ea typeface="Arial" charset="0"/>
              <a:cs typeface="Calibri" pitchFamily="34" charset="0"/>
            </a:endParaRPr>
          </a:p>
        </p:txBody>
      </p:sp>
    </p:spTree>
    <p:extLst>
      <p:ext uri="{BB962C8B-B14F-4D97-AF65-F5344CB8AC3E}">
        <p14:creationId xmlns="" xmlns:p14="http://schemas.microsoft.com/office/powerpoint/2010/main" val="201611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5"/>
                                        </p:tgtEl>
                                      </p:cBhvr>
                                    </p:animEffect>
                                    <p:set>
                                      <p:cBhvr>
                                        <p:cTn id="10" dur="1" fill="hold">
                                          <p:stCondLst>
                                            <p:cond delay="499"/>
                                          </p:stCondLst>
                                        </p:cTn>
                                        <p:tgtEl>
                                          <p:spTgt spid="15"/>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27"/>
                                        </p:tgtEl>
                                      </p:cBhvr>
                                    </p:animEffect>
                                    <p:set>
                                      <p:cBhvr>
                                        <p:cTn id="19" dur="1" fill="hold">
                                          <p:stCondLst>
                                            <p:cond delay="499"/>
                                          </p:stCondLst>
                                        </p:cTn>
                                        <p:tgtEl>
                                          <p:spTgt spid="27"/>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24"/>
                                        </p:tgtEl>
                                      </p:cBhvr>
                                    </p:animEffect>
                                    <p:set>
                                      <p:cBhvr>
                                        <p:cTn id="22" dur="1" fill="hold">
                                          <p:stCondLst>
                                            <p:cond delay="499"/>
                                          </p:stCondLst>
                                        </p:cTn>
                                        <p:tgtEl>
                                          <p:spTgt spid="24"/>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10"/>
                                        </p:tgtEl>
                                      </p:cBhvr>
                                    </p:animEffect>
                                    <p:set>
                                      <p:cBhvr>
                                        <p:cTn id="25" dur="1" fill="hold">
                                          <p:stCondLst>
                                            <p:cond delay="499"/>
                                          </p:stCondLst>
                                        </p:cTn>
                                        <p:tgtEl>
                                          <p:spTgt spid="10"/>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32"/>
                                        </p:tgtEl>
                                      </p:cBhvr>
                                    </p:animEffect>
                                    <p:set>
                                      <p:cBhvr>
                                        <p:cTn id="31" dur="1" fill="hold">
                                          <p:stCondLst>
                                            <p:cond delay="499"/>
                                          </p:stCondLst>
                                        </p:cTn>
                                        <p:tgtEl>
                                          <p:spTgt spid="32"/>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8198"/>
                                        </p:tgtEl>
                                      </p:cBhvr>
                                    </p:animEffect>
                                    <p:set>
                                      <p:cBhvr>
                                        <p:cTn id="34" dur="1" fill="hold">
                                          <p:stCondLst>
                                            <p:cond delay="499"/>
                                          </p:stCondLst>
                                        </p:cTn>
                                        <p:tgtEl>
                                          <p:spTgt spid="8198"/>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30"/>
                                        </p:tgtEl>
                                      </p:cBhvr>
                                    </p:animEffect>
                                    <p:set>
                                      <p:cBhvr>
                                        <p:cTn id="37"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Material Extraction</a:t>
            </a:r>
            <a:endParaRPr lang="en-US" dirty="0"/>
          </a:p>
        </p:txBody>
      </p:sp>
      <p:pic>
        <p:nvPicPr>
          <p:cNvPr id="5122" name="Picture 2" descr="http://www.mpi-inf.mpg.de/~nguyen/3DStyleMaterialTransfer/matextraction/images/10_original.jpg"/>
          <p:cNvPicPr>
            <a:picLocks noChangeAspect="1" noChangeArrowheads="1"/>
          </p:cNvPicPr>
          <p:nvPr/>
        </p:nvPicPr>
        <p:blipFill>
          <a:blip r:embed="rId3" cstate="print"/>
          <a:srcRect/>
          <a:stretch>
            <a:fillRect/>
          </a:stretch>
        </p:blipFill>
        <p:spPr bwMode="auto">
          <a:xfrm>
            <a:off x="447461" y="1772818"/>
            <a:ext cx="1532251" cy="2016224"/>
          </a:xfrm>
          <a:prstGeom prst="rect">
            <a:avLst/>
          </a:prstGeom>
          <a:noFill/>
        </p:spPr>
      </p:pic>
      <p:pic>
        <p:nvPicPr>
          <p:cNvPr id="5123" name="Picture 3" descr="C:\Documents and Settings\Administrator\My Documents\Downloads\10_diffuse.jpg"/>
          <p:cNvPicPr>
            <a:picLocks noChangeAspect="1" noChangeArrowheads="1"/>
          </p:cNvPicPr>
          <p:nvPr/>
        </p:nvPicPr>
        <p:blipFill>
          <a:blip r:embed="rId4" cstate="print"/>
          <a:srcRect/>
          <a:stretch>
            <a:fillRect/>
          </a:stretch>
        </p:blipFill>
        <p:spPr bwMode="auto">
          <a:xfrm>
            <a:off x="467545" y="4306238"/>
            <a:ext cx="1506458" cy="2016224"/>
          </a:xfrm>
          <a:prstGeom prst="rect">
            <a:avLst/>
          </a:prstGeom>
          <a:noFill/>
        </p:spPr>
      </p:pic>
      <p:pic>
        <p:nvPicPr>
          <p:cNvPr id="5124" name="Picture 4" descr="C:\Documents and Settings\Administrator\My Documents\Downloads\10_specular.jpg"/>
          <p:cNvPicPr>
            <a:picLocks noChangeAspect="1" noChangeArrowheads="1"/>
          </p:cNvPicPr>
          <p:nvPr/>
        </p:nvPicPr>
        <p:blipFill>
          <a:blip r:embed="rId5" cstate="print"/>
          <a:srcRect/>
          <a:stretch>
            <a:fillRect/>
          </a:stretch>
        </p:blipFill>
        <p:spPr bwMode="auto">
          <a:xfrm>
            <a:off x="2339752" y="1775677"/>
            <a:ext cx="1540193" cy="2008773"/>
          </a:xfrm>
          <a:prstGeom prst="rect">
            <a:avLst/>
          </a:prstGeom>
          <a:noFill/>
        </p:spPr>
      </p:pic>
      <p:pic>
        <p:nvPicPr>
          <p:cNvPr id="5125" name="Picture 5" descr="C:\Documents and Settings\Administrator\My Documents\Downloads\10_texture.jpg"/>
          <p:cNvPicPr>
            <a:picLocks noChangeAspect="1" noChangeArrowheads="1"/>
          </p:cNvPicPr>
          <p:nvPr/>
        </p:nvPicPr>
        <p:blipFill>
          <a:blip r:embed="rId6" cstate="print"/>
          <a:srcRect/>
          <a:stretch>
            <a:fillRect/>
          </a:stretch>
        </p:blipFill>
        <p:spPr bwMode="auto">
          <a:xfrm>
            <a:off x="4211960" y="1768227"/>
            <a:ext cx="1540192" cy="2016223"/>
          </a:xfrm>
          <a:prstGeom prst="rect">
            <a:avLst/>
          </a:prstGeom>
          <a:noFill/>
        </p:spPr>
      </p:pic>
      <p:pic>
        <p:nvPicPr>
          <p:cNvPr id="2050" name="Picture 2" descr="C:\Users\nguyen\Desktop\10_materials.jpg"/>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6084168" y="1772818"/>
            <a:ext cx="2016223" cy="2016223"/>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C:\Users\nguyen\Desktop\10_merge.jpg"/>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4211960" y="4319381"/>
            <a:ext cx="1532253" cy="1989939"/>
          </a:xfrm>
          <a:prstGeom prst="rect">
            <a:avLst/>
          </a:prstGeom>
          <a:noFill/>
          <a:extLst>
            <a:ext uri="{909E8E84-426E-40DD-AFC4-6F175D3DCCD1}">
              <a14:hiddenFill xmlns="" xmlns:a14="http://schemas.microsoft.com/office/drawing/2010/main">
                <a:solidFill>
                  <a:srgbClr val="FFFFFF"/>
                </a:solidFill>
              </a14:hiddenFill>
            </a:ext>
          </a:extLst>
        </p:spPr>
      </p:pic>
      <p:pic>
        <p:nvPicPr>
          <p:cNvPr id="2052" name="Picture 4" descr="C:\Users\nguyen\Desktop\10_reconstruction.jpg"/>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6064083" y="4319381"/>
            <a:ext cx="1532253" cy="1989939"/>
          </a:xfrm>
          <a:prstGeom prst="rect">
            <a:avLst/>
          </a:prstGeom>
          <a:noFill/>
          <a:extLst>
            <a:ext uri="{909E8E84-426E-40DD-AFC4-6F175D3DCCD1}">
              <a14:hiddenFill xmlns="" xmlns:a14="http://schemas.microsoft.com/office/drawing/2010/main">
                <a:solidFill>
                  <a:srgbClr val="FFFFFF"/>
                </a:solidFill>
              </a14:hiddenFill>
            </a:ext>
          </a:extLst>
        </p:spPr>
      </p:pic>
      <p:pic>
        <p:nvPicPr>
          <p:cNvPr id="2053" name="Picture 5" descr="C:\Users\nguyen\Desktop\10_clustercolor.jpg"/>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4211960" y="4319380"/>
            <a:ext cx="1540191" cy="1989939"/>
          </a:xfrm>
          <a:prstGeom prst="rect">
            <a:avLst/>
          </a:prstGeom>
          <a:noFill/>
          <a:extLst>
            <a:ext uri="{909E8E84-426E-40DD-AFC4-6F175D3DCCD1}">
              <a14:hiddenFill xmlns="" xmlns:a14="http://schemas.microsoft.com/office/drawing/2010/main">
                <a:solidFill>
                  <a:srgbClr val="FFFFFF"/>
                </a:solidFill>
              </a14:hiddenFill>
            </a:ext>
          </a:extLst>
        </p:spPr>
      </p:pic>
      <p:pic>
        <p:nvPicPr>
          <p:cNvPr id="2054" name="Picture 6" descr="C:\Users\nguyen\Desktop\10_firstsegment.jpg"/>
          <p:cNvPicPr>
            <a:picLocks noChangeAspect="1" noChangeArrowheads="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2319667" y="4319381"/>
            <a:ext cx="1532253" cy="1989939"/>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Inhaltsplatzhalter 3"/>
          <p:cNvSpPr txBox="1">
            <a:spLocks/>
          </p:cNvSpPr>
          <p:nvPr/>
        </p:nvSpPr>
        <p:spPr bwMode="auto">
          <a:xfrm>
            <a:off x="467545" y="1340768"/>
            <a:ext cx="1532251" cy="427459"/>
          </a:xfrm>
          <a:prstGeom prst="rect">
            <a:avLst/>
          </a:prstGeom>
          <a:noFill/>
          <a:ln w="9525">
            <a:noFill/>
            <a:miter lim="800000"/>
            <a:headEnd/>
            <a:tailEnd/>
          </a:ln>
        </p:spPr>
        <p:txBody>
          <a:bodyPr lIns="0" tIns="0" rIns="0" bIns="0" anchor="ctr"/>
          <a:lstStyle/>
          <a:p>
            <a:pPr>
              <a:buFont typeface="Arial" charset="0"/>
              <a:buNone/>
            </a:pPr>
            <a:r>
              <a:rPr lang="en-US" sz="1800" dirty="0" smtClean="0">
                <a:solidFill>
                  <a:srgbClr val="000000"/>
                </a:solidFill>
                <a:latin typeface="Calibri" pitchFamily="34" charset="0"/>
                <a:ea typeface="Arial" charset="0"/>
                <a:cs typeface="Calibri" pitchFamily="34" charset="0"/>
              </a:rPr>
              <a:t>Original</a:t>
            </a:r>
            <a:endParaRPr lang="en-US" sz="1800" dirty="0">
              <a:solidFill>
                <a:srgbClr val="000000"/>
              </a:solidFill>
              <a:latin typeface="Calibri" pitchFamily="34" charset="0"/>
              <a:ea typeface="Arial" charset="0"/>
              <a:cs typeface="Calibri" pitchFamily="34" charset="0"/>
            </a:endParaRPr>
          </a:p>
        </p:txBody>
      </p:sp>
      <p:sp>
        <p:nvSpPr>
          <p:cNvPr id="13" name="Inhaltsplatzhalter 3"/>
          <p:cNvSpPr txBox="1">
            <a:spLocks/>
          </p:cNvSpPr>
          <p:nvPr/>
        </p:nvSpPr>
        <p:spPr bwMode="auto">
          <a:xfrm>
            <a:off x="433811" y="3863343"/>
            <a:ext cx="1540193" cy="427459"/>
          </a:xfrm>
          <a:prstGeom prst="rect">
            <a:avLst/>
          </a:prstGeom>
          <a:noFill/>
          <a:ln w="9525">
            <a:noFill/>
            <a:miter lim="800000"/>
            <a:headEnd/>
            <a:tailEnd/>
          </a:ln>
        </p:spPr>
        <p:txBody>
          <a:bodyPr lIns="0" tIns="0" rIns="0" bIns="0" anchor="ctr"/>
          <a:lstStyle/>
          <a:p>
            <a:pPr>
              <a:buFont typeface="Arial" charset="0"/>
              <a:buNone/>
            </a:pPr>
            <a:r>
              <a:rPr lang="en-US" sz="1800" dirty="0" smtClean="0">
                <a:solidFill>
                  <a:srgbClr val="000000"/>
                </a:solidFill>
                <a:latin typeface="Calibri" pitchFamily="34" charset="0"/>
                <a:ea typeface="Arial" charset="0"/>
                <a:cs typeface="Calibri" pitchFamily="34" charset="0"/>
              </a:rPr>
              <a:t>Diffuse</a:t>
            </a:r>
            <a:endParaRPr lang="en-US" sz="1800" dirty="0">
              <a:solidFill>
                <a:srgbClr val="000000"/>
              </a:solidFill>
              <a:latin typeface="Calibri" pitchFamily="34" charset="0"/>
              <a:ea typeface="Arial" charset="0"/>
              <a:cs typeface="Calibri" pitchFamily="34" charset="0"/>
            </a:endParaRPr>
          </a:p>
        </p:txBody>
      </p:sp>
      <p:sp>
        <p:nvSpPr>
          <p:cNvPr id="14" name="Inhaltsplatzhalter 3"/>
          <p:cNvSpPr txBox="1">
            <a:spLocks/>
          </p:cNvSpPr>
          <p:nvPr/>
        </p:nvSpPr>
        <p:spPr bwMode="auto">
          <a:xfrm>
            <a:off x="2339752" y="1348218"/>
            <a:ext cx="1512168" cy="427459"/>
          </a:xfrm>
          <a:prstGeom prst="rect">
            <a:avLst/>
          </a:prstGeom>
          <a:noFill/>
          <a:ln w="9525">
            <a:noFill/>
            <a:miter lim="800000"/>
            <a:headEnd/>
            <a:tailEnd/>
          </a:ln>
        </p:spPr>
        <p:txBody>
          <a:bodyPr lIns="0" tIns="0" rIns="0" bIns="0" anchor="ctr"/>
          <a:lstStyle/>
          <a:p>
            <a:pPr>
              <a:buFont typeface="Arial" charset="0"/>
              <a:buNone/>
            </a:pPr>
            <a:r>
              <a:rPr lang="en-US" sz="1800" dirty="0" smtClean="0">
                <a:solidFill>
                  <a:srgbClr val="000000"/>
                </a:solidFill>
                <a:latin typeface="Calibri" pitchFamily="34" charset="0"/>
                <a:ea typeface="Arial" charset="0"/>
                <a:cs typeface="Calibri" pitchFamily="34" charset="0"/>
              </a:rPr>
              <a:t>Specular</a:t>
            </a:r>
            <a:endParaRPr lang="en-US" sz="1800" dirty="0">
              <a:solidFill>
                <a:srgbClr val="000000"/>
              </a:solidFill>
              <a:latin typeface="Calibri" pitchFamily="34" charset="0"/>
              <a:ea typeface="Arial" charset="0"/>
              <a:cs typeface="Calibri" pitchFamily="34" charset="0"/>
            </a:endParaRPr>
          </a:p>
        </p:txBody>
      </p:sp>
      <p:sp>
        <p:nvSpPr>
          <p:cNvPr id="16" name="Inhaltsplatzhalter 3"/>
          <p:cNvSpPr txBox="1">
            <a:spLocks/>
          </p:cNvSpPr>
          <p:nvPr/>
        </p:nvSpPr>
        <p:spPr bwMode="auto">
          <a:xfrm>
            <a:off x="2319666" y="3937645"/>
            <a:ext cx="1532253" cy="427459"/>
          </a:xfrm>
          <a:prstGeom prst="rect">
            <a:avLst/>
          </a:prstGeom>
          <a:noFill/>
          <a:ln w="9525">
            <a:noFill/>
            <a:miter lim="800000"/>
            <a:headEnd/>
            <a:tailEnd/>
          </a:ln>
        </p:spPr>
        <p:txBody>
          <a:bodyPr lIns="0" tIns="0" rIns="0" bIns="0" anchor="ctr"/>
          <a:lstStyle/>
          <a:p>
            <a:pPr algn="ctr">
              <a:buFont typeface="Arial" charset="0"/>
              <a:buNone/>
            </a:pPr>
            <a:r>
              <a:rPr lang="en-US" sz="1800" dirty="0" smtClean="0">
                <a:solidFill>
                  <a:srgbClr val="000000"/>
                </a:solidFill>
                <a:latin typeface="Calibri" pitchFamily="34" charset="0"/>
                <a:ea typeface="Arial" charset="0"/>
                <a:cs typeface="Calibri" pitchFamily="34" charset="0"/>
              </a:rPr>
              <a:t>1</a:t>
            </a:r>
            <a:r>
              <a:rPr lang="en-US" sz="1800" baseline="30000" dirty="0" smtClean="0">
                <a:solidFill>
                  <a:srgbClr val="000000"/>
                </a:solidFill>
                <a:latin typeface="Calibri" pitchFamily="34" charset="0"/>
                <a:ea typeface="Arial" charset="0"/>
                <a:cs typeface="Calibri" pitchFamily="34" charset="0"/>
              </a:rPr>
              <a:t>st</a:t>
            </a:r>
            <a:r>
              <a:rPr lang="en-US" sz="1800" dirty="0" smtClean="0">
                <a:solidFill>
                  <a:srgbClr val="000000"/>
                </a:solidFill>
                <a:latin typeface="Calibri" pitchFamily="34" charset="0"/>
                <a:ea typeface="Arial" charset="0"/>
                <a:cs typeface="Calibri" pitchFamily="34" charset="0"/>
              </a:rPr>
              <a:t> K-Mean</a:t>
            </a:r>
            <a:endParaRPr lang="en-US" sz="1800" dirty="0">
              <a:solidFill>
                <a:srgbClr val="000000"/>
              </a:solidFill>
              <a:latin typeface="Calibri" pitchFamily="34" charset="0"/>
              <a:ea typeface="Arial" charset="0"/>
              <a:cs typeface="Calibri" pitchFamily="34" charset="0"/>
            </a:endParaRPr>
          </a:p>
        </p:txBody>
      </p:sp>
      <p:sp>
        <p:nvSpPr>
          <p:cNvPr id="17" name="Inhaltsplatzhalter 3"/>
          <p:cNvSpPr txBox="1">
            <a:spLocks/>
          </p:cNvSpPr>
          <p:nvPr/>
        </p:nvSpPr>
        <p:spPr bwMode="auto">
          <a:xfrm>
            <a:off x="4211961" y="3933056"/>
            <a:ext cx="1526064" cy="427459"/>
          </a:xfrm>
          <a:prstGeom prst="rect">
            <a:avLst/>
          </a:prstGeom>
          <a:noFill/>
          <a:ln w="9525">
            <a:noFill/>
            <a:miter lim="800000"/>
            <a:headEnd/>
            <a:tailEnd/>
          </a:ln>
        </p:spPr>
        <p:txBody>
          <a:bodyPr lIns="0" tIns="0" rIns="0" bIns="0" anchor="ctr"/>
          <a:lstStyle/>
          <a:p>
            <a:pPr>
              <a:buFont typeface="Arial" charset="0"/>
              <a:buNone/>
            </a:pPr>
            <a:r>
              <a:rPr lang="en-US" sz="1800" dirty="0" smtClean="0">
                <a:solidFill>
                  <a:srgbClr val="000000"/>
                </a:solidFill>
                <a:latin typeface="Calibri" pitchFamily="34" charset="0"/>
                <a:ea typeface="Arial" charset="0"/>
                <a:cs typeface="Calibri" pitchFamily="34" charset="0"/>
              </a:rPr>
              <a:t>Merging</a:t>
            </a:r>
            <a:endParaRPr lang="en-US" sz="1800" dirty="0">
              <a:solidFill>
                <a:srgbClr val="000000"/>
              </a:solidFill>
              <a:latin typeface="Calibri" pitchFamily="34" charset="0"/>
              <a:ea typeface="Arial" charset="0"/>
              <a:cs typeface="Calibri" pitchFamily="34" charset="0"/>
            </a:endParaRPr>
          </a:p>
        </p:txBody>
      </p:sp>
      <p:sp>
        <p:nvSpPr>
          <p:cNvPr id="19" name="Inhaltsplatzhalter 3"/>
          <p:cNvSpPr txBox="1">
            <a:spLocks/>
          </p:cNvSpPr>
          <p:nvPr/>
        </p:nvSpPr>
        <p:spPr bwMode="auto">
          <a:xfrm>
            <a:off x="6444208" y="3933056"/>
            <a:ext cx="1532253" cy="427459"/>
          </a:xfrm>
          <a:prstGeom prst="rect">
            <a:avLst/>
          </a:prstGeom>
          <a:noFill/>
          <a:ln w="9525">
            <a:noFill/>
            <a:miter lim="800000"/>
            <a:headEnd/>
            <a:tailEnd/>
          </a:ln>
        </p:spPr>
        <p:txBody>
          <a:bodyPr lIns="0" tIns="0" rIns="0" bIns="0" anchor="ctr"/>
          <a:lstStyle/>
          <a:p>
            <a:pPr algn="r">
              <a:buFont typeface="Arial" charset="0"/>
              <a:buNone/>
            </a:pPr>
            <a:r>
              <a:rPr lang="en-US" sz="1800" dirty="0" smtClean="0">
                <a:solidFill>
                  <a:srgbClr val="000000"/>
                </a:solidFill>
                <a:latin typeface="Calibri" pitchFamily="34" charset="0"/>
                <a:ea typeface="Arial" charset="0"/>
                <a:cs typeface="Calibri" pitchFamily="34" charset="0"/>
              </a:rPr>
              <a:t>2</a:t>
            </a:r>
            <a:r>
              <a:rPr lang="en-US" sz="1800" baseline="30000" dirty="0" smtClean="0">
                <a:solidFill>
                  <a:srgbClr val="000000"/>
                </a:solidFill>
                <a:latin typeface="Calibri" pitchFamily="34" charset="0"/>
                <a:ea typeface="Arial" charset="0"/>
                <a:cs typeface="Calibri" pitchFamily="34" charset="0"/>
              </a:rPr>
              <a:t>nd</a:t>
            </a:r>
            <a:r>
              <a:rPr lang="en-US" sz="1800" dirty="0" smtClean="0">
                <a:solidFill>
                  <a:srgbClr val="000000"/>
                </a:solidFill>
                <a:latin typeface="Calibri" pitchFamily="34" charset="0"/>
                <a:ea typeface="Arial" charset="0"/>
                <a:cs typeface="Calibri" pitchFamily="34" charset="0"/>
              </a:rPr>
              <a:t> K-Mean</a:t>
            </a:r>
            <a:endParaRPr lang="en-US" sz="1800" dirty="0">
              <a:solidFill>
                <a:srgbClr val="000000"/>
              </a:solidFill>
              <a:latin typeface="Calibri" pitchFamily="34" charset="0"/>
              <a:ea typeface="Arial" charset="0"/>
              <a:cs typeface="Calibri" pitchFamily="34" charset="0"/>
            </a:endParaRPr>
          </a:p>
        </p:txBody>
      </p:sp>
      <p:sp>
        <p:nvSpPr>
          <p:cNvPr id="20" name="Inhaltsplatzhalter 3"/>
          <p:cNvSpPr txBox="1">
            <a:spLocks/>
          </p:cNvSpPr>
          <p:nvPr/>
        </p:nvSpPr>
        <p:spPr bwMode="auto">
          <a:xfrm>
            <a:off x="6084168" y="1340768"/>
            <a:ext cx="2016223" cy="427459"/>
          </a:xfrm>
          <a:prstGeom prst="rect">
            <a:avLst/>
          </a:prstGeom>
          <a:noFill/>
          <a:ln w="9525">
            <a:noFill/>
            <a:miter lim="800000"/>
            <a:headEnd/>
            <a:tailEnd/>
          </a:ln>
        </p:spPr>
        <p:txBody>
          <a:bodyPr lIns="0" tIns="0" rIns="0" bIns="0" anchor="ctr"/>
          <a:lstStyle/>
          <a:p>
            <a:pPr algn="ctr">
              <a:buFont typeface="Arial" charset="0"/>
              <a:buNone/>
            </a:pPr>
            <a:r>
              <a:rPr lang="en-US" sz="1800" dirty="0" smtClean="0">
                <a:solidFill>
                  <a:srgbClr val="000000"/>
                </a:solidFill>
                <a:latin typeface="Calibri" pitchFamily="34" charset="0"/>
                <a:ea typeface="Arial" charset="0"/>
                <a:cs typeface="Calibri" pitchFamily="34" charset="0"/>
              </a:rPr>
              <a:t>Extracted Materials</a:t>
            </a:r>
            <a:endParaRPr lang="en-US" sz="1800" dirty="0">
              <a:solidFill>
                <a:srgbClr val="000000"/>
              </a:solidFill>
              <a:latin typeface="Calibri" pitchFamily="34" charset="0"/>
              <a:ea typeface="Arial" charset="0"/>
              <a:cs typeface="Calibri" pitchFamily="34" charset="0"/>
            </a:endParaRPr>
          </a:p>
        </p:txBody>
      </p:sp>
      <p:cxnSp>
        <p:nvCxnSpPr>
          <p:cNvPr id="4" name="Elbow Connector 3"/>
          <p:cNvCxnSpPr>
            <a:stCxn id="5123" idx="3"/>
            <a:endCxn id="2054" idx="1"/>
          </p:cNvCxnSpPr>
          <p:nvPr/>
        </p:nvCxnSpPr>
        <p:spPr bwMode="auto">
          <a:xfrm>
            <a:off x="1974003" y="5314350"/>
            <a:ext cx="345664" cy="1"/>
          </a:xfrm>
          <a:prstGeom prst="bentConnector3">
            <a:avLst>
              <a:gd name="adj1" fmla="val 50000"/>
            </a:avLst>
          </a:prstGeom>
          <a:ln>
            <a:headEnd type="none" w="med" len="med"/>
            <a:tailEnd type="arrow"/>
          </a:ln>
        </p:spPr>
        <p:style>
          <a:lnRef idx="3">
            <a:schemeClr val="accent2"/>
          </a:lnRef>
          <a:fillRef idx="0">
            <a:schemeClr val="accent2"/>
          </a:fillRef>
          <a:effectRef idx="2">
            <a:schemeClr val="accent2"/>
          </a:effectRef>
          <a:fontRef idx="minor">
            <a:schemeClr val="tx1"/>
          </a:fontRef>
        </p:style>
      </p:cxnSp>
      <p:cxnSp>
        <p:nvCxnSpPr>
          <p:cNvPr id="10" name="Straight Arrow Connector 9"/>
          <p:cNvCxnSpPr>
            <a:stCxn id="5122" idx="2"/>
            <a:endCxn id="5123" idx="0"/>
          </p:cNvCxnSpPr>
          <p:nvPr/>
        </p:nvCxnSpPr>
        <p:spPr bwMode="auto">
          <a:xfrm>
            <a:off x="1213587" y="3789042"/>
            <a:ext cx="7187" cy="517196"/>
          </a:xfrm>
          <a:prstGeom prst="straightConnector1">
            <a:avLst/>
          </a:prstGeom>
          <a:ln>
            <a:headEnd type="none" w="med" len="med"/>
            <a:tailEnd type="arrow"/>
          </a:ln>
        </p:spPr>
        <p:style>
          <a:lnRef idx="3">
            <a:schemeClr val="accent2"/>
          </a:lnRef>
          <a:fillRef idx="0">
            <a:schemeClr val="accent2"/>
          </a:fillRef>
          <a:effectRef idx="2">
            <a:schemeClr val="accent2"/>
          </a:effectRef>
          <a:fontRef idx="minor">
            <a:schemeClr val="tx1"/>
          </a:fontRef>
        </p:style>
      </p:cxnSp>
      <p:cxnSp>
        <p:nvCxnSpPr>
          <p:cNvPr id="28" name="Elbow Connector 27"/>
          <p:cNvCxnSpPr>
            <a:stCxn id="5122" idx="3"/>
            <a:endCxn id="5124" idx="1"/>
          </p:cNvCxnSpPr>
          <p:nvPr/>
        </p:nvCxnSpPr>
        <p:spPr bwMode="auto">
          <a:xfrm flipV="1">
            <a:off x="1979712" y="2780064"/>
            <a:ext cx="360040" cy="866"/>
          </a:xfrm>
          <a:prstGeom prst="bentConnector3">
            <a:avLst/>
          </a:prstGeom>
          <a:ln>
            <a:headEnd type="none" w="med" len="med"/>
            <a:tailEnd type="arrow"/>
          </a:ln>
        </p:spPr>
        <p:style>
          <a:lnRef idx="3">
            <a:schemeClr val="accent2"/>
          </a:lnRef>
          <a:fillRef idx="0">
            <a:schemeClr val="accent2"/>
          </a:fillRef>
          <a:effectRef idx="2">
            <a:schemeClr val="accent2"/>
          </a:effectRef>
          <a:fontRef idx="minor">
            <a:schemeClr val="tx1"/>
          </a:fontRef>
        </p:style>
      </p:cxnSp>
      <p:cxnSp>
        <p:nvCxnSpPr>
          <p:cNvPr id="2055" name="Elbow Connector 2054"/>
          <p:cNvCxnSpPr>
            <a:stCxn id="5122" idx="3"/>
            <a:endCxn id="5125" idx="0"/>
          </p:cNvCxnSpPr>
          <p:nvPr/>
        </p:nvCxnSpPr>
        <p:spPr bwMode="auto">
          <a:xfrm flipV="1">
            <a:off x="1979712" y="1768227"/>
            <a:ext cx="3002344" cy="1012703"/>
          </a:xfrm>
          <a:prstGeom prst="bentConnector4">
            <a:avLst>
              <a:gd name="adj1" fmla="val 3271"/>
              <a:gd name="adj2" fmla="val 146424"/>
            </a:avLst>
          </a:prstGeom>
          <a:ln>
            <a:headEnd type="none" w="med" len="med"/>
            <a:tailEnd type="arrow"/>
          </a:ln>
        </p:spPr>
        <p:style>
          <a:lnRef idx="3">
            <a:schemeClr val="accent2"/>
          </a:lnRef>
          <a:fillRef idx="0">
            <a:schemeClr val="accent2"/>
          </a:fillRef>
          <a:effectRef idx="2">
            <a:schemeClr val="accent2"/>
          </a:effectRef>
          <a:fontRef idx="minor">
            <a:schemeClr val="tx1"/>
          </a:fontRef>
        </p:style>
      </p:cxnSp>
      <p:sp>
        <p:nvSpPr>
          <p:cNvPr id="15" name="Inhaltsplatzhalter 3"/>
          <p:cNvSpPr txBox="1">
            <a:spLocks/>
          </p:cNvSpPr>
          <p:nvPr/>
        </p:nvSpPr>
        <p:spPr bwMode="auto">
          <a:xfrm>
            <a:off x="4211961" y="1340769"/>
            <a:ext cx="1526064" cy="427459"/>
          </a:xfrm>
          <a:prstGeom prst="rect">
            <a:avLst/>
          </a:prstGeom>
          <a:noFill/>
          <a:ln w="9525">
            <a:noFill/>
            <a:miter lim="800000"/>
            <a:headEnd/>
            <a:tailEnd/>
          </a:ln>
        </p:spPr>
        <p:txBody>
          <a:bodyPr lIns="0" tIns="0" rIns="0" bIns="0" anchor="ctr"/>
          <a:lstStyle/>
          <a:p>
            <a:pPr>
              <a:buFont typeface="Arial" charset="0"/>
              <a:buNone/>
            </a:pPr>
            <a:r>
              <a:rPr lang="en-US" sz="1800" dirty="0" smtClean="0">
                <a:solidFill>
                  <a:srgbClr val="000000"/>
                </a:solidFill>
                <a:latin typeface="Calibri" pitchFamily="34" charset="0"/>
                <a:ea typeface="Arial" charset="0"/>
                <a:cs typeface="Calibri" pitchFamily="34" charset="0"/>
              </a:rPr>
              <a:t>Texture</a:t>
            </a:r>
            <a:endParaRPr lang="en-US" sz="1800" dirty="0">
              <a:solidFill>
                <a:srgbClr val="000000"/>
              </a:solidFill>
              <a:latin typeface="Calibri" pitchFamily="34" charset="0"/>
              <a:ea typeface="Arial" charset="0"/>
              <a:cs typeface="Calibri" pitchFamily="34" charset="0"/>
            </a:endParaRPr>
          </a:p>
        </p:txBody>
      </p:sp>
      <p:cxnSp>
        <p:nvCxnSpPr>
          <p:cNvPr id="49" name="Elbow Connector 48"/>
          <p:cNvCxnSpPr>
            <a:stCxn id="2054" idx="3"/>
            <a:endCxn id="2053" idx="1"/>
          </p:cNvCxnSpPr>
          <p:nvPr/>
        </p:nvCxnSpPr>
        <p:spPr bwMode="auto">
          <a:xfrm flipV="1">
            <a:off x="3851920" y="5314350"/>
            <a:ext cx="360040" cy="1"/>
          </a:xfrm>
          <a:prstGeom prst="bentConnector3">
            <a:avLst>
              <a:gd name="adj1" fmla="val 50000"/>
            </a:avLst>
          </a:prstGeom>
          <a:ln>
            <a:headEnd type="none" w="med" len="med"/>
            <a:tailEnd type="arrow"/>
          </a:ln>
        </p:spPr>
        <p:style>
          <a:lnRef idx="3">
            <a:schemeClr val="accent2"/>
          </a:lnRef>
          <a:fillRef idx="0">
            <a:schemeClr val="accent2"/>
          </a:fillRef>
          <a:effectRef idx="2">
            <a:schemeClr val="accent2"/>
          </a:effectRef>
          <a:fontRef idx="minor">
            <a:schemeClr val="tx1"/>
          </a:fontRef>
        </p:style>
      </p:cxnSp>
      <p:cxnSp>
        <p:nvCxnSpPr>
          <p:cNvPr id="2068" name="Elbow Connector 2067"/>
          <p:cNvCxnSpPr>
            <a:stCxn id="5124" idx="2"/>
            <a:endCxn id="2052" idx="0"/>
          </p:cNvCxnSpPr>
          <p:nvPr/>
        </p:nvCxnSpPr>
        <p:spPr bwMode="auto">
          <a:xfrm rot="16200000" flipH="1">
            <a:off x="4702564" y="2191734"/>
            <a:ext cx="534931" cy="3720361"/>
          </a:xfrm>
          <a:prstGeom prst="bentConnector3">
            <a:avLst>
              <a:gd name="adj1" fmla="val 43550"/>
            </a:avLst>
          </a:prstGeom>
          <a:ln>
            <a:headEnd type="none" w="med" len="med"/>
            <a:tailEnd type="arrow"/>
          </a:ln>
        </p:spPr>
        <p:style>
          <a:lnRef idx="3">
            <a:schemeClr val="accent2"/>
          </a:lnRef>
          <a:fillRef idx="0">
            <a:schemeClr val="accent2"/>
          </a:fillRef>
          <a:effectRef idx="2">
            <a:schemeClr val="accent2"/>
          </a:effectRef>
          <a:fontRef idx="minor">
            <a:schemeClr val="tx1"/>
          </a:fontRef>
        </p:style>
      </p:cxnSp>
      <p:cxnSp>
        <p:nvCxnSpPr>
          <p:cNvPr id="2071" name="Elbow Connector 2070"/>
          <p:cNvCxnSpPr>
            <a:stCxn id="5125" idx="2"/>
            <a:endCxn id="2052" idx="0"/>
          </p:cNvCxnSpPr>
          <p:nvPr/>
        </p:nvCxnSpPr>
        <p:spPr bwMode="auto">
          <a:xfrm rot="16200000" flipH="1">
            <a:off x="5638668" y="3127838"/>
            <a:ext cx="534931" cy="1848154"/>
          </a:xfrm>
          <a:prstGeom prst="bentConnector3">
            <a:avLst/>
          </a:prstGeom>
          <a:ln>
            <a:headEnd type="none" w="med" len="med"/>
            <a:tailEnd type="arrow"/>
          </a:ln>
        </p:spPr>
        <p:style>
          <a:lnRef idx="3">
            <a:schemeClr val="accent2"/>
          </a:lnRef>
          <a:fillRef idx="0">
            <a:schemeClr val="accent2"/>
          </a:fillRef>
          <a:effectRef idx="2">
            <a:schemeClr val="accent2"/>
          </a:effectRef>
          <a:fontRef idx="minor">
            <a:schemeClr val="tx1"/>
          </a:fontRef>
        </p:style>
      </p:cxnSp>
      <p:cxnSp>
        <p:nvCxnSpPr>
          <p:cNvPr id="2073" name="Elbow Connector 2072"/>
          <p:cNvCxnSpPr>
            <a:stCxn id="2051" idx="3"/>
          </p:cNvCxnSpPr>
          <p:nvPr/>
        </p:nvCxnSpPr>
        <p:spPr bwMode="auto">
          <a:xfrm flipV="1">
            <a:off x="5744213" y="4290802"/>
            <a:ext cx="1085996" cy="1023549"/>
          </a:xfrm>
          <a:prstGeom prst="bentConnector3">
            <a:avLst>
              <a:gd name="adj1" fmla="val 12666"/>
            </a:avLst>
          </a:prstGeom>
          <a:ln>
            <a:headEnd type="none" w="med" len="med"/>
            <a:tailEnd type="arrow"/>
          </a:ln>
        </p:spPr>
        <p:style>
          <a:lnRef idx="3">
            <a:schemeClr val="accent2"/>
          </a:lnRef>
          <a:fillRef idx="0">
            <a:schemeClr val="accent2"/>
          </a:fillRef>
          <a:effectRef idx="2">
            <a:schemeClr val="accent2"/>
          </a:effectRef>
          <a:fontRef idx="minor">
            <a:schemeClr val="tx1"/>
          </a:fontRef>
        </p:style>
      </p:cxnSp>
      <p:cxnSp>
        <p:nvCxnSpPr>
          <p:cNvPr id="2076" name="Elbow Connector 2075"/>
          <p:cNvCxnSpPr>
            <a:stCxn id="2052" idx="3"/>
            <a:endCxn id="2050" idx="3"/>
          </p:cNvCxnSpPr>
          <p:nvPr/>
        </p:nvCxnSpPr>
        <p:spPr bwMode="auto">
          <a:xfrm flipV="1">
            <a:off x="7596336" y="2780930"/>
            <a:ext cx="504055" cy="2533421"/>
          </a:xfrm>
          <a:prstGeom prst="bentConnector3">
            <a:avLst>
              <a:gd name="adj1" fmla="val 208674"/>
            </a:avLst>
          </a:prstGeom>
          <a:ln>
            <a:headEnd type="none" w="med" len="med"/>
            <a:tailEnd type="arrow"/>
          </a:ln>
        </p:spPr>
        <p:style>
          <a:lnRef idx="3">
            <a:schemeClr val="accent2"/>
          </a:lnRef>
          <a:fillRef idx="0">
            <a:schemeClr val="accent2"/>
          </a:fillRef>
          <a:effectRef idx="2">
            <a:schemeClr val="accent2"/>
          </a:effectRef>
          <a:fontRef idx="minor">
            <a:schemeClr val="tx1"/>
          </a:fontRef>
        </p:style>
      </p:cxnSp>
      <p:sp>
        <p:nvSpPr>
          <p:cNvPr id="29" name="Inhaltsplatzhalter 3"/>
          <p:cNvSpPr txBox="1">
            <a:spLocks/>
          </p:cNvSpPr>
          <p:nvPr/>
        </p:nvSpPr>
        <p:spPr bwMode="auto">
          <a:xfrm>
            <a:off x="2267744" y="4219505"/>
            <a:ext cx="6500805" cy="599704"/>
          </a:xfrm>
          <a:prstGeom prst="rect">
            <a:avLst/>
          </a:prstGeom>
          <a:noFill/>
          <a:ln w="9525">
            <a:noFill/>
            <a:miter lim="800000"/>
            <a:headEnd/>
            <a:tailEnd/>
          </a:ln>
        </p:spPr>
        <p:txBody>
          <a:bodyPr lIns="0" tIns="0" rIns="0" bIns="0" anchor="ctr"/>
          <a:lstStyle/>
          <a:p>
            <a:pPr>
              <a:buFont typeface="Arial" charset="0"/>
              <a:buNone/>
            </a:pPr>
            <a:r>
              <a:rPr lang="en-US" dirty="0" smtClean="0">
                <a:solidFill>
                  <a:srgbClr val="000000"/>
                </a:solidFill>
                <a:latin typeface="Calibri" pitchFamily="34" charset="0"/>
                <a:ea typeface="Arial" charset="0"/>
                <a:cs typeface="Calibri" pitchFamily="34" charset="0"/>
              </a:rPr>
              <a:t>Diffuse and Specular Extraction</a:t>
            </a:r>
            <a:endParaRPr lang="en-US" dirty="0">
              <a:solidFill>
                <a:srgbClr val="000000"/>
              </a:solidFill>
              <a:latin typeface="Calibri" pitchFamily="34" charset="0"/>
              <a:ea typeface="Arial" charset="0"/>
              <a:cs typeface="Calibri" pitchFamily="34" charset="0"/>
            </a:endParaRPr>
          </a:p>
          <a:p>
            <a:pPr>
              <a:buFont typeface="Arial" charset="0"/>
              <a:buNone/>
            </a:pPr>
            <a:r>
              <a:rPr lang="en-US" sz="1400" i="1" dirty="0" smtClean="0">
                <a:solidFill>
                  <a:srgbClr val="404040"/>
                </a:solidFill>
                <a:latin typeface="Calibri" pitchFamily="34" charset="0"/>
                <a:ea typeface="Arial" charset="0"/>
                <a:cs typeface="Calibri" pitchFamily="34" charset="0"/>
              </a:rPr>
              <a:t>Yang et al: </a:t>
            </a:r>
            <a:r>
              <a:rPr lang="en-US" sz="1400" dirty="0" smtClean="0">
                <a:solidFill>
                  <a:srgbClr val="404040"/>
                </a:solidFill>
                <a:latin typeface="Calibri" pitchFamily="34" charset="0"/>
                <a:ea typeface="Arial" charset="0"/>
                <a:cs typeface="Calibri" pitchFamily="34" charset="0"/>
              </a:rPr>
              <a:t>Real-time Specular Highlight Removal Using Bilateral Filtering, ECCV, 2010</a:t>
            </a:r>
            <a:endParaRPr lang="en-US" sz="1400" dirty="0">
              <a:solidFill>
                <a:srgbClr val="404040"/>
              </a:solidFill>
              <a:latin typeface="Calibri" pitchFamily="34" charset="0"/>
              <a:ea typeface="Arial" charset="0"/>
              <a:cs typeface="Calibri" pitchFamily="34" charset="0"/>
            </a:endParaRPr>
          </a:p>
        </p:txBody>
      </p:sp>
    </p:spTree>
    <p:extLst>
      <p:ext uri="{BB962C8B-B14F-4D97-AF65-F5344CB8AC3E}">
        <p14:creationId xmlns="" xmlns:p14="http://schemas.microsoft.com/office/powerpoint/2010/main" val="494873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par>
                                <p:cTn id="16" presetID="22" presetClass="entr" presetSubtype="8"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wipe(left)">
                                      <p:cBhvr>
                                        <p:cTn id="18" dur="500"/>
                                        <p:tgtEl>
                                          <p:spTgt spid="28"/>
                                        </p:tgtEl>
                                      </p:cBhvr>
                                    </p:animEffect>
                                  </p:childTnLst>
                                </p:cTn>
                              </p:par>
                              <p:par>
                                <p:cTn id="19" presetID="22" presetClass="entr" presetSubtype="8" fill="hold" nodeType="withEffect">
                                  <p:stCondLst>
                                    <p:cond delay="0"/>
                                  </p:stCondLst>
                                  <p:childTnLst>
                                    <p:set>
                                      <p:cBhvr>
                                        <p:cTn id="20" dur="1" fill="hold">
                                          <p:stCondLst>
                                            <p:cond delay="0"/>
                                          </p:stCondLst>
                                        </p:cTn>
                                        <p:tgtEl>
                                          <p:spTgt spid="2055"/>
                                        </p:tgtEl>
                                        <p:attrNameLst>
                                          <p:attrName>style.visibility</p:attrName>
                                        </p:attrNameLst>
                                      </p:cBhvr>
                                      <p:to>
                                        <p:strVal val="visible"/>
                                      </p:to>
                                    </p:set>
                                    <p:animEffect transition="in" filter="wipe(left)">
                                      <p:cBhvr>
                                        <p:cTn id="21" dur="500"/>
                                        <p:tgtEl>
                                          <p:spTgt spid="2055"/>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5123"/>
                                        </p:tgtEl>
                                        <p:attrNameLst>
                                          <p:attrName>style.visibility</p:attrName>
                                        </p:attrNameLst>
                                      </p:cBhvr>
                                      <p:to>
                                        <p:strVal val="visible"/>
                                      </p:to>
                                    </p:set>
                                    <p:animEffect transition="in" filter="fade">
                                      <p:cBhvr>
                                        <p:cTn id="25" dur="500"/>
                                        <p:tgtEl>
                                          <p:spTgt spid="51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nodeType="withEffect">
                                  <p:stCondLst>
                                    <p:cond delay="0"/>
                                  </p:stCondLst>
                                  <p:childTnLst>
                                    <p:set>
                                      <p:cBhvr>
                                        <p:cTn id="30" dur="1" fill="hold">
                                          <p:stCondLst>
                                            <p:cond delay="0"/>
                                          </p:stCondLst>
                                        </p:cTn>
                                        <p:tgtEl>
                                          <p:spTgt spid="5124"/>
                                        </p:tgtEl>
                                        <p:attrNameLst>
                                          <p:attrName>style.visibility</p:attrName>
                                        </p:attrNameLst>
                                      </p:cBhvr>
                                      <p:to>
                                        <p:strVal val="visible"/>
                                      </p:to>
                                    </p:set>
                                    <p:animEffect transition="in" filter="fade">
                                      <p:cBhvr>
                                        <p:cTn id="31" dur="500"/>
                                        <p:tgtEl>
                                          <p:spTgt spid="512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par>
                                <p:cTn id="35" presetID="10" presetClass="entr" presetSubtype="0" fill="hold" nodeType="withEffect">
                                  <p:stCondLst>
                                    <p:cond delay="0"/>
                                  </p:stCondLst>
                                  <p:childTnLst>
                                    <p:set>
                                      <p:cBhvr>
                                        <p:cTn id="36" dur="1" fill="hold">
                                          <p:stCondLst>
                                            <p:cond delay="0"/>
                                          </p:stCondLst>
                                        </p:cTn>
                                        <p:tgtEl>
                                          <p:spTgt spid="5125"/>
                                        </p:tgtEl>
                                        <p:attrNameLst>
                                          <p:attrName>style.visibility</p:attrName>
                                        </p:attrNameLst>
                                      </p:cBhvr>
                                      <p:to>
                                        <p:strVal val="visible"/>
                                      </p:to>
                                    </p:set>
                                    <p:animEffect transition="in" filter="fade">
                                      <p:cBhvr>
                                        <p:cTn id="37" dur="500"/>
                                        <p:tgtEl>
                                          <p:spTgt spid="512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500"/>
                                        <p:tgtEl>
                                          <p:spTgt spid="2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1" nodeType="clickEffect">
                                  <p:stCondLst>
                                    <p:cond delay="0"/>
                                  </p:stCondLst>
                                  <p:childTnLst>
                                    <p:animEffect transition="out" filter="fade">
                                      <p:cBhvr>
                                        <p:cTn id="49" dur="500"/>
                                        <p:tgtEl>
                                          <p:spTgt spid="29"/>
                                        </p:tgtEl>
                                      </p:cBhvr>
                                    </p:animEffect>
                                    <p:set>
                                      <p:cBhvr>
                                        <p:cTn id="50" dur="1" fill="hold">
                                          <p:stCondLst>
                                            <p:cond delay="499"/>
                                          </p:stCondLst>
                                        </p:cTn>
                                        <p:tgtEl>
                                          <p:spTgt spid="2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wipe(left)">
                                      <p:cBhvr>
                                        <p:cTn id="55" dur="500"/>
                                        <p:tgtEl>
                                          <p:spTgt spid="4"/>
                                        </p:tgtEl>
                                      </p:cBhvr>
                                    </p:animEffect>
                                  </p:childTnLst>
                                </p:cTn>
                              </p:par>
                            </p:childTnLst>
                          </p:cTn>
                        </p:par>
                        <p:par>
                          <p:cTn id="56" fill="hold">
                            <p:stCondLst>
                              <p:cond delay="500"/>
                            </p:stCondLst>
                            <p:childTnLst>
                              <p:par>
                                <p:cTn id="57" presetID="10" presetClass="entr" presetSubtype="0" fill="hold" nodeType="afterEffect">
                                  <p:stCondLst>
                                    <p:cond delay="0"/>
                                  </p:stCondLst>
                                  <p:childTnLst>
                                    <p:set>
                                      <p:cBhvr>
                                        <p:cTn id="58" dur="1" fill="hold">
                                          <p:stCondLst>
                                            <p:cond delay="0"/>
                                          </p:stCondLst>
                                        </p:cTn>
                                        <p:tgtEl>
                                          <p:spTgt spid="2054"/>
                                        </p:tgtEl>
                                        <p:attrNameLst>
                                          <p:attrName>style.visibility</p:attrName>
                                        </p:attrNameLst>
                                      </p:cBhvr>
                                      <p:to>
                                        <p:strVal val="visible"/>
                                      </p:to>
                                    </p:set>
                                    <p:animEffect transition="in" filter="fade">
                                      <p:cBhvr>
                                        <p:cTn id="59" dur="500"/>
                                        <p:tgtEl>
                                          <p:spTgt spid="2054"/>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500"/>
                                        <p:tgtEl>
                                          <p:spTgt spid="16"/>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49"/>
                                        </p:tgtEl>
                                        <p:attrNameLst>
                                          <p:attrName>style.visibility</p:attrName>
                                        </p:attrNameLst>
                                      </p:cBhvr>
                                      <p:to>
                                        <p:strVal val="visible"/>
                                      </p:to>
                                    </p:set>
                                    <p:animEffect transition="in" filter="wipe(left)">
                                      <p:cBhvr>
                                        <p:cTn id="67" dur="500"/>
                                        <p:tgtEl>
                                          <p:spTgt spid="49"/>
                                        </p:tgtEl>
                                      </p:cBhvr>
                                    </p:animEffect>
                                  </p:childTnLst>
                                </p:cTn>
                              </p:par>
                            </p:childTnLst>
                          </p:cTn>
                        </p:par>
                        <p:par>
                          <p:cTn id="68" fill="hold">
                            <p:stCondLst>
                              <p:cond delay="500"/>
                            </p:stCondLst>
                            <p:childTnLst>
                              <p:par>
                                <p:cTn id="69" presetID="10" presetClass="entr" presetSubtype="0" fill="hold" grpId="0" nodeType="after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fade">
                                      <p:cBhvr>
                                        <p:cTn id="71" dur="500"/>
                                        <p:tgtEl>
                                          <p:spTgt spid="17"/>
                                        </p:tgtEl>
                                      </p:cBhvr>
                                    </p:animEffect>
                                  </p:childTnLst>
                                </p:cTn>
                              </p:par>
                              <p:par>
                                <p:cTn id="72" presetID="10" presetClass="entr" presetSubtype="0" fill="hold" nodeType="withEffect">
                                  <p:stCondLst>
                                    <p:cond delay="0"/>
                                  </p:stCondLst>
                                  <p:childTnLst>
                                    <p:set>
                                      <p:cBhvr>
                                        <p:cTn id="73" dur="1" fill="hold">
                                          <p:stCondLst>
                                            <p:cond delay="0"/>
                                          </p:stCondLst>
                                        </p:cTn>
                                        <p:tgtEl>
                                          <p:spTgt spid="2051"/>
                                        </p:tgtEl>
                                        <p:attrNameLst>
                                          <p:attrName>style.visibility</p:attrName>
                                        </p:attrNameLst>
                                      </p:cBhvr>
                                      <p:to>
                                        <p:strVal val="visible"/>
                                      </p:to>
                                    </p:set>
                                    <p:animEffect transition="in" filter="fade">
                                      <p:cBhvr>
                                        <p:cTn id="74" dur="500"/>
                                        <p:tgtEl>
                                          <p:spTgt spid="2051"/>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2053"/>
                                        </p:tgtEl>
                                        <p:attrNameLst>
                                          <p:attrName>style.visibility</p:attrName>
                                        </p:attrNameLst>
                                      </p:cBhvr>
                                      <p:to>
                                        <p:strVal val="visible"/>
                                      </p:to>
                                    </p:set>
                                    <p:animEffect transition="in" filter="fade">
                                      <p:cBhvr>
                                        <p:cTn id="79" dur="500"/>
                                        <p:tgtEl>
                                          <p:spTgt spid="2053"/>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nodeType="clickEffect">
                                  <p:stCondLst>
                                    <p:cond delay="0"/>
                                  </p:stCondLst>
                                  <p:childTnLst>
                                    <p:set>
                                      <p:cBhvr>
                                        <p:cTn id="83" dur="1" fill="hold">
                                          <p:stCondLst>
                                            <p:cond delay="0"/>
                                          </p:stCondLst>
                                        </p:cTn>
                                        <p:tgtEl>
                                          <p:spTgt spid="2068"/>
                                        </p:tgtEl>
                                        <p:attrNameLst>
                                          <p:attrName>style.visibility</p:attrName>
                                        </p:attrNameLst>
                                      </p:cBhvr>
                                      <p:to>
                                        <p:strVal val="visible"/>
                                      </p:to>
                                    </p:set>
                                    <p:animEffect transition="in" filter="wipe(left)">
                                      <p:cBhvr>
                                        <p:cTn id="84" dur="500"/>
                                        <p:tgtEl>
                                          <p:spTgt spid="2068"/>
                                        </p:tgtEl>
                                      </p:cBhvr>
                                    </p:animEffect>
                                  </p:childTnLst>
                                </p:cTn>
                              </p:par>
                              <p:par>
                                <p:cTn id="85" presetID="22" presetClass="entr" presetSubtype="8" fill="hold" nodeType="withEffect">
                                  <p:stCondLst>
                                    <p:cond delay="0"/>
                                  </p:stCondLst>
                                  <p:childTnLst>
                                    <p:set>
                                      <p:cBhvr>
                                        <p:cTn id="86" dur="1" fill="hold">
                                          <p:stCondLst>
                                            <p:cond delay="0"/>
                                          </p:stCondLst>
                                        </p:cTn>
                                        <p:tgtEl>
                                          <p:spTgt spid="2071"/>
                                        </p:tgtEl>
                                        <p:attrNameLst>
                                          <p:attrName>style.visibility</p:attrName>
                                        </p:attrNameLst>
                                      </p:cBhvr>
                                      <p:to>
                                        <p:strVal val="visible"/>
                                      </p:to>
                                    </p:set>
                                    <p:animEffect transition="in" filter="wipe(left)">
                                      <p:cBhvr>
                                        <p:cTn id="87" dur="500"/>
                                        <p:tgtEl>
                                          <p:spTgt spid="2071"/>
                                        </p:tgtEl>
                                      </p:cBhvr>
                                    </p:animEffect>
                                  </p:childTnLst>
                                </p:cTn>
                              </p:par>
                              <p:par>
                                <p:cTn id="88" presetID="22" presetClass="entr" presetSubtype="8" fill="hold" nodeType="withEffect">
                                  <p:stCondLst>
                                    <p:cond delay="0"/>
                                  </p:stCondLst>
                                  <p:childTnLst>
                                    <p:set>
                                      <p:cBhvr>
                                        <p:cTn id="89" dur="1" fill="hold">
                                          <p:stCondLst>
                                            <p:cond delay="0"/>
                                          </p:stCondLst>
                                        </p:cTn>
                                        <p:tgtEl>
                                          <p:spTgt spid="2073"/>
                                        </p:tgtEl>
                                        <p:attrNameLst>
                                          <p:attrName>style.visibility</p:attrName>
                                        </p:attrNameLst>
                                      </p:cBhvr>
                                      <p:to>
                                        <p:strVal val="visible"/>
                                      </p:to>
                                    </p:set>
                                    <p:animEffect transition="in" filter="wipe(left)">
                                      <p:cBhvr>
                                        <p:cTn id="90" dur="500"/>
                                        <p:tgtEl>
                                          <p:spTgt spid="2073"/>
                                        </p:tgtEl>
                                      </p:cBhvr>
                                    </p:animEffect>
                                  </p:childTnLst>
                                </p:cTn>
                              </p:par>
                            </p:childTnLst>
                          </p:cTn>
                        </p:par>
                        <p:par>
                          <p:cTn id="91" fill="hold">
                            <p:stCondLst>
                              <p:cond delay="500"/>
                            </p:stCondLst>
                            <p:childTnLst>
                              <p:par>
                                <p:cTn id="92" presetID="10" presetClass="entr" presetSubtype="0" fill="hold" nodeType="afterEffect">
                                  <p:stCondLst>
                                    <p:cond delay="0"/>
                                  </p:stCondLst>
                                  <p:childTnLst>
                                    <p:set>
                                      <p:cBhvr>
                                        <p:cTn id="93" dur="1" fill="hold">
                                          <p:stCondLst>
                                            <p:cond delay="0"/>
                                          </p:stCondLst>
                                        </p:cTn>
                                        <p:tgtEl>
                                          <p:spTgt spid="2052"/>
                                        </p:tgtEl>
                                        <p:attrNameLst>
                                          <p:attrName>style.visibility</p:attrName>
                                        </p:attrNameLst>
                                      </p:cBhvr>
                                      <p:to>
                                        <p:strVal val="visible"/>
                                      </p:to>
                                    </p:set>
                                    <p:animEffect transition="in" filter="fade">
                                      <p:cBhvr>
                                        <p:cTn id="94" dur="500"/>
                                        <p:tgtEl>
                                          <p:spTgt spid="2052"/>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19"/>
                                        </p:tgtEl>
                                        <p:attrNameLst>
                                          <p:attrName>style.visibility</p:attrName>
                                        </p:attrNameLst>
                                      </p:cBhvr>
                                      <p:to>
                                        <p:strVal val="visible"/>
                                      </p:to>
                                    </p:set>
                                    <p:animEffect transition="in" filter="fade">
                                      <p:cBhvr>
                                        <p:cTn id="97" dur="500"/>
                                        <p:tgtEl>
                                          <p:spTgt spid="19"/>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4" fill="hold" nodeType="clickEffect">
                                  <p:stCondLst>
                                    <p:cond delay="0"/>
                                  </p:stCondLst>
                                  <p:childTnLst>
                                    <p:set>
                                      <p:cBhvr>
                                        <p:cTn id="101" dur="1" fill="hold">
                                          <p:stCondLst>
                                            <p:cond delay="0"/>
                                          </p:stCondLst>
                                        </p:cTn>
                                        <p:tgtEl>
                                          <p:spTgt spid="2076"/>
                                        </p:tgtEl>
                                        <p:attrNameLst>
                                          <p:attrName>style.visibility</p:attrName>
                                        </p:attrNameLst>
                                      </p:cBhvr>
                                      <p:to>
                                        <p:strVal val="visible"/>
                                      </p:to>
                                    </p:set>
                                    <p:animEffect transition="in" filter="wipe(down)">
                                      <p:cBhvr>
                                        <p:cTn id="102" dur="500"/>
                                        <p:tgtEl>
                                          <p:spTgt spid="2076"/>
                                        </p:tgtEl>
                                      </p:cBhvr>
                                    </p:animEffect>
                                  </p:childTnLst>
                                </p:cTn>
                              </p:par>
                            </p:childTnLst>
                          </p:cTn>
                        </p:par>
                        <p:par>
                          <p:cTn id="103" fill="hold">
                            <p:stCondLst>
                              <p:cond delay="500"/>
                            </p:stCondLst>
                            <p:childTnLst>
                              <p:par>
                                <p:cTn id="104" presetID="10" presetClass="entr" presetSubtype="0" fill="hold" nodeType="afterEffect">
                                  <p:stCondLst>
                                    <p:cond delay="0"/>
                                  </p:stCondLst>
                                  <p:childTnLst>
                                    <p:set>
                                      <p:cBhvr>
                                        <p:cTn id="105" dur="1" fill="hold">
                                          <p:stCondLst>
                                            <p:cond delay="0"/>
                                          </p:stCondLst>
                                        </p:cTn>
                                        <p:tgtEl>
                                          <p:spTgt spid="2050"/>
                                        </p:tgtEl>
                                        <p:attrNameLst>
                                          <p:attrName>style.visibility</p:attrName>
                                        </p:attrNameLst>
                                      </p:cBhvr>
                                      <p:to>
                                        <p:strVal val="visible"/>
                                      </p:to>
                                    </p:set>
                                    <p:animEffect transition="in" filter="fade">
                                      <p:cBhvr>
                                        <p:cTn id="106" dur="500"/>
                                        <p:tgtEl>
                                          <p:spTgt spid="2050"/>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20"/>
                                        </p:tgtEl>
                                        <p:attrNameLst>
                                          <p:attrName>style.visibility</p:attrName>
                                        </p:attrNameLst>
                                      </p:cBhvr>
                                      <p:to>
                                        <p:strVal val="visible"/>
                                      </p:to>
                                    </p:set>
                                    <p:animEffect transition="in" filter="fade">
                                      <p:cBhvr>
                                        <p:cTn id="10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6" grpId="0"/>
      <p:bldP spid="17" grpId="0"/>
      <p:bldP spid="19" grpId="0"/>
      <p:bldP spid="20" grpId="0"/>
      <p:bldP spid="15" grpId="0"/>
      <p:bldP spid="29" grpId="0"/>
      <p:bldP spid="29"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Material Extraction Results</a:t>
            </a:r>
            <a:endParaRPr lang="en-US" dirty="0"/>
          </a:p>
        </p:txBody>
      </p:sp>
      <p:sp>
        <p:nvSpPr>
          <p:cNvPr id="3" name="Slide Number Placeholder 2"/>
          <p:cNvSpPr>
            <a:spLocks noGrp="1"/>
          </p:cNvSpPr>
          <p:nvPr>
            <p:ph type="sldNum" sz="quarter" idx="10"/>
          </p:nvPr>
        </p:nvSpPr>
        <p:spPr/>
        <p:txBody>
          <a:bodyPr/>
          <a:lstStyle/>
          <a:p>
            <a:fld id="{D458F6FB-8EF7-4258-B291-0B3EF95CCAB3}" type="slidenum">
              <a:rPr lang="en-US" smtClean="0"/>
              <a:pPr/>
              <a:t>12</a:t>
            </a:fld>
            <a:endParaRPr lang="en-US"/>
          </a:p>
        </p:txBody>
      </p:sp>
      <p:pic>
        <p:nvPicPr>
          <p:cNvPr id="5122"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83568" y="1745258"/>
            <a:ext cx="1918878" cy="12792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843808" y="2046317"/>
            <a:ext cx="1224136" cy="6120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83568" y="3837451"/>
            <a:ext cx="1967814" cy="196781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127" name="Picture 7"/>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2843808" y="4282008"/>
            <a:ext cx="1224136" cy="122413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128" name="Picture 8"/>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4932040" y="1745259"/>
            <a:ext cx="1713284" cy="12792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129" name="Picture 9"/>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6897996" y="1726504"/>
            <a:ext cx="1251694" cy="125169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132" name="Picture 12"/>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4996594" y="3841410"/>
            <a:ext cx="1584176" cy="19638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133" name="Picture 13"/>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6862476" y="3837450"/>
            <a:ext cx="1967814" cy="196781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9346559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el 1"/>
          <p:cNvSpPr>
            <a:spLocks noGrp="1"/>
          </p:cNvSpPr>
          <p:nvPr>
            <p:ph type="title"/>
          </p:nvPr>
        </p:nvSpPr>
        <p:spPr/>
        <p:txBody>
          <a:bodyPr/>
          <a:lstStyle/>
          <a:p>
            <a:pPr>
              <a:defRPr/>
            </a:pPr>
            <a:r>
              <a:rPr lang="en-US" dirty="0" smtClean="0">
                <a:latin typeface="+mn-lt"/>
              </a:rPr>
              <a:t>Material Assignment</a:t>
            </a:r>
            <a:endParaRPr lang="en-US" dirty="0">
              <a:latin typeface="+mn-lt"/>
            </a:endParaRPr>
          </a:p>
        </p:txBody>
      </p:sp>
      <p:pic>
        <p:nvPicPr>
          <p:cNvPr id="8198" name="Picture 6"/>
          <p:cNvPicPr>
            <a:picLocks noChangeAspect="1" noChangeArrowheads="1"/>
          </p:cNvPicPr>
          <p:nvPr/>
        </p:nvPicPr>
        <p:blipFill>
          <a:blip r:embed="rId3" cstate="print"/>
          <a:srcRect/>
          <a:stretch>
            <a:fillRect/>
          </a:stretch>
        </p:blipFill>
        <p:spPr bwMode="auto">
          <a:xfrm>
            <a:off x="564828" y="2204864"/>
            <a:ext cx="2650447" cy="2588946"/>
          </a:xfrm>
          <a:prstGeom prst="rect">
            <a:avLst/>
          </a:prstGeom>
          <a:noFill/>
          <a:ln w="9525">
            <a:noFill/>
            <a:miter lim="800000"/>
            <a:headEnd/>
            <a:tailEnd/>
          </a:ln>
        </p:spPr>
      </p:pic>
      <p:pic>
        <p:nvPicPr>
          <p:cNvPr id="1026"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588224" y="2204864"/>
            <a:ext cx="2010730" cy="26013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5" cstate="print">
            <a:clrChange>
              <a:clrFrom>
                <a:srgbClr val="393939"/>
              </a:clrFrom>
              <a:clrTo>
                <a:srgbClr val="393939">
                  <a:alpha val="0"/>
                </a:srgbClr>
              </a:clrTo>
            </a:clrChange>
            <a:extLst>
              <a:ext uri="{28A0092B-C50C-407E-A947-70E740481C1C}">
                <a14:useLocalDpi xmlns="" xmlns:a14="http://schemas.microsoft.com/office/drawing/2010/main" val="0"/>
              </a:ext>
            </a:extLst>
          </a:blip>
          <a:srcRect/>
          <a:stretch>
            <a:fillRect/>
          </a:stretch>
        </p:blipFill>
        <p:spPr bwMode="auto">
          <a:xfrm>
            <a:off x="3491880" y="2276872"/>
            <a:ext cx="907623" cy="17278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6" cstate="print">
            <a:clrChange>
              <a:clrFrom>
                <a:srgbClr val="393939"/>
              </a:clrFrom>
              <a:clrTo>
                <a:srgbClr val="393939">
                  <a:alpha val="0"/>
                </a:srgbClr>
              </a:clrTo>
            </a:clrChange>
            <a:extLst>
              <a:ext uri="{28A0092B-C50C-407E-A947-70E740481C1C}">
                <a14:useLocalDpi xmlns="" xmlns:a14="http://schemas.microsoft.com/office/drawing/2010/main" val="0"/>
              </a:ext>
            </a:extLst>
          </a:blip>
          <a:srcRect/>
          <a:stretch>
            <a:fillRect/>
          </a:stretch>
        </p:blipFill>
        <p:spPr bwMode="auto">
          <a:xfrm>
            <a:off x="3707904" y="5085184"/>
            <a:ext cx="619124" cy="5667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 name="Picture 5"/>
          <p:cNvPicPr>
            <a:picLocks noChangeAspect="1" noChangeArrowheads="1"/>
          </p:cNvPicPr>
          <p:nvPr/>
        </p:nvPicPr>
        <p:blipFill>
          <a:blip r:embed="rId7" cstate="print">
            <a:clrChange>
              <a:clrFrom>
                <a:srgbClr val="393939"/>
              </a:clrFrom>
              <a:clrTo>
                <a:srgbClr val="393939">
                  <a:alpha val="0"/>
                </a:srgbClr>
              </a:clrTo>
            </a:clrChange>
            <a:extLst>
              <a:ext uri="{28A0092B-C50C-407E-A947-70E740481C1C}">
                <a14:useLocalDpi xmlns="" xmlns:a14="http://schemas.microsoft.com/office/drawing/2010/main" val="0"/>
              </a:ext>
            </a:extLst>
          </a:blip>
          <a:srcRect/>
          <a:stretch>
            <a:fillRect/>
          </a:stretch>
        </p:blipFill>
        <p:spPr bwMode="auto">
          <a:xfrm>
            <a:off x="3563888" y="3933056"/>
            <a:ext cx="848010" cy="10600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1" name="Picture 6"/>
          <p:cNvPicPr>
            <a:picLocks noChangeAspect="1" noChangeArrowheads="1"/>
          </p:cNvPicPr>
          <p:nvPr/>
        </p:nvPicPr>
        <p:blipFill>
          <a:blip r:embed="rId8" cstate="print">
            <a:clrChange>
              <a:clrFrom>
                <a:srgbClr val="393939"/>
              </a:clrFrom>
              <a:clrTo>
                <a:srgbClr val="393939">
                  <a:alpha val="0"/>
                </a:srgbClr>
              </a:clrTo>
            </a:clrChange>
            <a:extLst>
              <a:ext uri="{28A0092B-C50C-407E-A947-70E740481C1C}">
                <a14:useLocalDpi xmlns="" xmlns:a14="http://schemas.microsoft.com/office/drawing/2010/main" val="0"/>
              </a:ext>
            </a:extLst>
          </a:blip>
          <a:srcRect/>
          <a:stretch>
            <a:fillRect/>
          </a:stretch>
        </p:blipFill>
        <p:spPr bwMode="auto">
          <a:xfrm rot="20817169">
            <a:off x="3545793" y="1577192"/>
            <a:ext cx="884849" cy="57881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a:blip r:embed="rId9" cstate="print">
            <a:clrChange>
              <a:clrFrom>
                <a:srgbClr val="B2B2B2"/>
              </a:clrFrom>
              <a:clrTo>
                <a:srgbClr val="B2B2B2">
                  <a:alpha val="0"/>
                </a:srgbClr>
              </a:clrTo>
            </a:clrChange>
            <a:extLst>
              <a:ext uri="{28A0092B-C50C-407E-A947-70E740481C1C}">
                <a14:useLocalDpi xmlns="" xmlns:a14="http://schemas.microsoft.com/office/drawing/2010/main" val="0"/>
              </a:ext>
            </a:extLst>
          </a:blip>
          <a:srcRect/>
          <a:stretch>
            <a:fillRect/>
          </a:stretch>
        </p:blipFill>
        <p:spPr bwMode="auto">
          <a:xfrm>
            <a:off x="5868144" y="1786476"/>
            <a:ext cx="408001" cy="34427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15" name="Straight Arrow Connector 14"/>
          <p:cNvCxnSpPr>
            <a:stCxn id="11" idx="3"/>
          </p:cNvCxnSpPr>
          <p:nvPr/>
        </p:nvCxnSpPr>
        <p:spPr bwMode="auto">
          <a:xfrm>
            <a:off x="4419221" y="1766719"/>
            <a:ext cx="1376915" cy="1734289"/>
          </a:xfrm>
          <a:prstGeom prst="straightConnector1">
            <a:avLst/>
          </a:prstGeom>
          <a:solidFill>
            <a:schemeClr val="accent1"/>
          </a:solidFill>
          <a:ln w="25400" cap="flat" cmpd="sng" algn="ctr">
            <a:solidFill>
              <a:srgbClr val="0070C0"/>
            </a:solidFill>
            <a:prstDash val="solid"/>
            <a:round/>
            <a:headEnd type="none" w="med" len="med"/>
            <a:tailEnd type="arrow"/>
          </a:ln>
          <a:effectLst/>
        </p:spPr>
      </p:cxnSp>
      <p:cxnSp>
        <p:nvCxnSpPr>
          <p:cNvPr id="21" name="Straight Arrow Connector 20"/>
          <p:cNvCxnSpPr>
            <a:stCxn id="8" idx="3"/>
          </p:cNvCxnSpPr>
          <p:nvPr/>
        </p:nvCxnSpPr>
        <p:spPr bwMode="auto">
          <a:xfrm flipV="1">
            <a:off x="4399503" y="2492896"/>
            <a:ext cx="1396633" cy="647899"/>
          </a:xfrm>
          <a:prstGeom prst="straightConnector1">
            <a:avLst/>
          </a:prstGeom>
          <a:solidFill>
            <a:schemeClr val="accent1"/>
          </a:solidFill>
          <a:ln w="25400" cap="flat" cmpd="sng" algn="ctr">
            <a:solidFill>
              <a:srgbClr val="0070C0"/>
            </a:solidFill>
            <a:prstDash val="solid"/>
            <a:round/>
            <a:headEnd type="none" w="med" len="med"/>
            <a:tailEnd type="arrow"/>
          </a:ln>
          <a:effectLst/>
        </p:spPr>
      </p:cxnSp>
      <p:cxnSp>
        <p:nvCxnSpPr>
          <p:cNvPr id="24" name="Straight Arrow Connector 23"/>
          <p:cNvCxnSpPr>
            <a:stCxn id="10" idx="3"/>
          </p:cNvCxnSpPr>
          <p:nvPr/>
        </p:nvCxnSpPr>
        <p:spPr bwMode="auto">
          <a:xfrm flipV="1">
            <a:off x="4411898" y="3861048"/>
            <a:ext cx="1384238" cy="602015"/>
          </a:xfrm>
          <a:prstGeom prst="straightConnector1">
            <a:avLst/>
          </a:prstGeom>
          <a:solidFill>
            <a:schemeClr val="accent1"/>
          </a:solidFill>
          <a:ln w="25400" cap="flat" cmpd="sng" algn="ctr">
            <a:solidFill>
              <a:srgbClr val="0070C0"/>
            </a:solidFill>
            <a:prstDash val="solid"/>
            <a:round/>
            <a:headEnd type="none" w="med" len="med"/>
            <a:tailEnd type="arrow"/>
          </a:ln>
          <a:effectLst/>
        </p:spPr>
      </p:cxnSp>
      <p:cxnSp>
        <p:nvCxnSpPr>
          <p:cNvPr id="27" name="Straight Arrow Connector 26"/>
          <p:cNvCxnSpPr>
            <a:stCxn id="9" idx="3"/>
          </p:cNvCxnSpPr>
          <p:nvPr/>
        </p:nvCxnSpPr>
        <p:spPr bwMode="auto">
          <a:xfrm flipV="1">
            <a:off x="4327028" y="2780928"/>
            <a:ext cx="1469108" cy="2587625"/>
          </a:xfrm>
          <a:prstGeom prst="straightConnector1">
            <a:avLst/>
          </a:prstGeom>
          <a:solidFill>
            <a:schemeClr val="accent1"/>
          </a:solidFill>
          <a:ln w="25400" cap="flat" cmpd="sng" algn="ctr">
            <a:solidFill>
              <a:srgbClr val="0070C0"/>
            </a:solidFill>
            <a:prstDash val="solid"/>
            <a:round/>
            <a:headEnd type="none" w="med" len="med"/>
            <a:tailEnd type="arrow"/>
          </a:ln>
          <a:effectLst/>
        </p:spPr>
      </p:cxnSp>
      <p:sp>
        <p:nvSpPr>
          <p:cNvPr id="14" name="Inhaltsplatzhalter 3"/>
          <p:cNvSpPr txBox="1">
            <a:spLocks/>
          </p:cNvSpPr>
          <p:nvPr/>
        </p:nvSpPr>
        <p:spPr bwMode="auto">
          <a:xfrm>
            <a:off x="6516216" y="1556792"/>
            <a:ext cx="2088232" cy="648072"/>
          </a:xfrm>
          <a:prstGeom prst="rect">
            <a:avLst/>
          </a:prstGeom>
          <a:noFill/>
          <a:ln w="9525">
            <a:noFill/>
            <a:miter lim="800000"/>
            <a:headEnd/>
            <a:tailEnd/>
          </a:ln>
        </p:spPr>
        <p:txBody>
          <a:bodyPr lIns="0" tIns="0" rIns="0" bIns="0" anchor="ctr"/>
          <a:lstStyle/>
          <a:p>
            <a:pPr algn="ctr">
              <a:buFont typeface="Arial" charset="0"/>
              <a:buNone/>
            </a:pPr>
            <a:r>
              <a:rPr lang="en-US" dirty="0" smtClean="0">
                <a:solidFill>
                  <a:srgbClr val="000000"/>
                </a:solidFill>
                <a:latin typeface="Calibri" pitchFamily="34" charset="0"/>
                <a:ea typeface="Arial" charset="0"/>
                <a:cs typeface="Calibri" pitchFamily="34" charset="0"/>
              </a:rPr>
              <a:t>Guide Source</a:t>
            </a:r>
            <a:endParaRPr lang="en-US" dirty="0">
              <a:solidFill>
                <a:srgbClr val="000000"/>
              </a:solidFill>
              <a:latin typeface="Calibri" pitchFamily="34" charset="0"/>
              <a:ea typeface="Arial" charset="0"/>
              <a:cs typeface="Calibri" pitchFamily="34" charset="0"/>
            </a:endParaRPr>
          </a:p>
        </p:txBody>
      </p:sp>
      <p:sp>
        <p:nvSpPr>
          <p:cNvPr id="16" name="Inhaltsplatzhalter 3"/>
          <p:cNvSpPr txBox="1">
            <a:spLocks/>
          </p:cNvSpPr>
          <p:nvPr/>
        </p:nvSpPr>
        <p:spPr bwMode="auto">
          <a:xfrm>
            <a:off x="539552" y="1556792"/>
            <a:ext cx="2664296" cy="648072"/>
          </a:xfrm>
          <a:prstGeom prst="rect">
            <a:avLst/>
          </a:prstGeom>
          <a:noFill/>
          <a:ln w="9525">
            <a:noFill/>
            <a:miter lim="800000"/>
            <a:headEnd/>
            <a:tailEnd/>
          </a:ln>
        </p:spPr>
        <p:txBody>
          <a:bodyPr lIns="0" tIns="0" rIns="0" bIns="0" anchor="ctr"/>
          <a:lstStyle/>
          <a:p>
            <a:pPr algn="ctr">
              <a:buFont typeface="Arial" charset="0"/>
              <a:buNone/>
            </a:pPr>
            <a:r>
              <a:rPr lang="en-US" dirty="0" smtClean="0">
                <a:solidFill>
                  <a:srgbClr val="000000"/>
                </a:solidFill>
                <a:latin typeface="Calibri" pitchFamily="34" charset="0"/>
                <a:ea typeface="Arial" charset="0"/>
                <a:cs typeface="Calibri" pitchFamily="34" charset="0"/>
              </a:rPr>
              <a:t>3D Scene</a:t>
            </a:r>
            <a:endParaRPr lang="en-US" dirty="0">
              <a:solidFill>
                <a:srgbClr val="000000"/>
              </a:solidFill>
              <a:latin typeface="Calibri" pitchFamily="34" charset="0"/>
              <a:ea typeface="Arial" charset="0"/>
              <a:cs typeface="Calibri" pitchFamily="34" charset="0"/>
            </a:endParaRPr>
          </a:p>
        </p:txBody>
      </p:sp>
      <p:sp>
        <p:nvSpPr>
          <p:cNvPr id="17" name="Inhaltsplatzhalter 3"/>
          <p:cNvSpPr txBox="1">
            <a:spLocks/>
          </p:cNvSpPr>
          <p:nvPr/>
        </p:nvSpPr>
        <p:spPr bwMode="auto">
          <a:xfrm>
            <a:off x="3203848" y="5589240"/>
            <a:ext cx="1512168" cy="648072"/>
          </a:xfrm>
          <a:prstGeom prst="rect">
            <a:avLst/>
          </a:prstGeom>
          <a:noFill/>
          <a:ln w="9525">
            <a:noFill/>
            <a:miter lim="800000"/>
            <a:headEnd/>
            <a:tailEnd/>
          </a:ln>
        </p:spPr>
        <p:txBody>
          <a:bodyPr lIns="0" tIns="0" rIns="0" bIns="0" anchor="ctr"/>
          <a:lstStyle/>
          <a:p>
            <a:pPr algn="ctr">
              <a:buFont typeface="Arial" charset="0"/>
              <a:buNone/>
            </a:pPr>
            <a:r>
              <a:rPr lang="en-US" dirty="0" smtClean="0">
                <a:solidFill>
                  <a:srgbClr val="000000"/>
                </a:solidFill>
                <a:latin typeface="Calibri" pitchFamily="34" charset="0"/>
                <a:ea typeface="Arial" charset="0"/>
                <a:cs typeface="Calibri" pitchFamily="34" charset="0"/>
              </a:rPr>
              <a:t>Objects</a:t>
            </a:r>
            <a:endParaRPr lang="en-US" dirty="0">
              <a:solidFill>
                <a:srgbClr val="000000"/>
              </a:solidFill>
              <a:latin typeface="Calibri" pitchFamily="34" charset="0"/>
              <a:ea typeface="Arial" charset="0"/>
              <a:cs typeface="Calibri" pitchFamily="34" charset="0"/>
            </a:endParaRPr>
          </a:p>
        </p:txBody>
      </p:sp>
      <p:sp>
        <p:nvSpPr>
          <p:cNvPr id="18" name="Inhaltsplatzhalter 3"/>
          <p:cNvSpPr txBox="1">
            <a:spLocks/>
          </p:cNvSpPr>
          <p:nvPr/>
        </p:nvSpPr>
        <p:spPr bwMode="auto">
          <a:xfrm>
            <a:off x="5292080" y="5589240"/>
            <a:ext cx="1584176" cy="648072"/>
          </a:xfrm>
          <a:prstGeom prst="rect">
            <a:avLst/>
          </a:prstGeom>
          <a:noFill/>
          <a:ln w="9525">
            <a:noFill/>
            <a:miter lim="800000"/>
            <a:headEnd/>
            <a:tailEnd/>
          </a:ln>
        </p:spPr>
        <p:txBody>
          <a:bodyPr lIns="0" tIns="0" rIns="0" bIns="0" anchor="ctr"/>
          <a:lstStyle/>
          <a:p>
            <a:pPr algn="ctr">
              <a:buFont typeface="Arial" charset="0"/>
              <a:buNone/>
            </a:pPr>
            <a:r>
              <a:rPr lang="en-US" dirty="0" smtClean="0">
                <a:solidFill>
                  <a:srgbClr val="000000"/>
                </a:solidFill>
                <a:latin typeface="Calibri" pitchFamily="34" charset="0"/>
                <a:ea typeface="Arial" charset="0"/>
                <a:cs typeface="Calibri" pitchFamily="34" charset="0"/>
              </a:rPr>
              <a:t>Materials</a:t>
            </a:r>
            <a:endParaRPr lang="en-US" dirty="0">
              <a:solidFill>
                <a:srgbClr val="000000"/>
              </a:solidFill>
              <a:latin typeface="Calibri" pitchFamily="34" charset="0"/>
              <a:ea typeface="Arial" charset="0"/>
              <a:cs typeface="Calibri" pitchFamily="34" charset="0"/>
            </a:endParaRPr>
          </a:p>
        </p:txBody>
      </p:sp>
    </p:spTree>
    <p:extLst>
      <p:ext uri="{BB962C8B-B14F-4D97-AF65-F5344CB8AC3E}">
        <p14:creationId xmlns="" xmlns:p14="http://schemas.microsoft.com/office/powerpoint/2010/main" val="3025413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26"/>
                                        </p:tgtEl>
                                      </p:cBhvr>
                                    </p:animEffect>
                                    <p:set>
                                      <p:cBhvr>
                                        <p:cTn id="7" dur="1" fill="hold">
                                          <p:stCondLst>
                                            <p:cond delay="499"/>
                                          </p:stCondLst>
                                        </p:cTn>
                                        <p:tgtEl>
                                          <p:spTgt spid="102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8198"/>
                                        </p:tgtEl>
                                      </p:cBhvr>
                                    </p:animEffect>
                                    <p:set>
                                      <p:cBhvr>
                                        <p:cTn id="13" dur="1" fill="hold">
                                          <p:stCondLst>
                                            <p:cond delay="499"/>
                                          </p:stCondLst>
                                        </p:cTn>
                                        <p:tgtEl>
                                          <p:spTgt spid="8198"/>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6"/>
                                        </p:tgtEl>
                                      </p:cBhvr>
                                    </p:animEffect>
                                    <p:set>
                                      <p:cBhvr>
                                        <p:cTn id="1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el 1"/>
          <p:cNvSpPr>
            <a:spLocks noGrp="1"/>
          </p:cNvSpPr>
          <p:nvPr>
            <p:ph type="title"/>
          </p:nvPr>
        </p:nvSpPr>
        <p:spPr/>
        <p:txBody>
          <a:bodyPr/>
          <a:lstStyle/>
          <a:p>
            <a:pPr>
              <a:defRPr/>
            </a:pPr>
            <a:r>
              <a:rPr lang="en-US" dirty="0" smtClean="0">
                <a:latin typeface="+mn-lt"/>
              </a:rPr>
              <a:t>Material Assignment Goal</a:t>
            </a:r>
            <a:endParaRPr lang="en-US" dirty="0">
              <a:latin typeface="+mn-lt"/>
            </a:endParaRPr>
          </a:p>
        </p:txBody>
      </p:sp>
      <p:pic>
        <p:nvPicPr>
          <p:cNvPr id="102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588224" y="2204864"/>
            <a:ext cx="2010730" cy="26013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4" cstate="print">
            <a:clrChange>
              <a:clrFrom>
                <a:srgbClr val="393939"/>
              </a:clrFrom>
              <a:clrTo>
                <a:srgbClr val="393939">
                  <a:alpha val="0"/>
                </a:srgbClr>
              </a:clrTo>
            </a:clrChange>
            <a:extLst>
              <a:ext uri="{28A0092B-C50C-407E-A947-70E740481C1C}">
                <a14:useLocalDpi xmlns="" xmlns:a14="http://schemas.microsoft.com/office/drawing/2010/main" val="0"/>
              </a:ext>
            </a:extLst>
          </a:blip>
          <a:srcRect/>
          <a:stretch>
            <a:fillRect/>
          </a:stretch>
        </p:blipFill>
        <p:spPr bwMode="auto">
          <a:xfrm>
            <a:off x="3491880" y="2276872"/>
            <a:ext cx="907623" cy="17278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5" cstate="print">
            <a:clrChange>
              <a:clrFrom>
                <a:srgbClr val="393939"/>
              </a:clrFrom>
              <a:clrTo>
                <a:srgbClr val="393939">
                  <a:alpha val="0"/>
                </a:srgbClr>
              </a:clrTo>
            </a:clrChange>
            <a:extLst>
              <a:ext uri="{28A0092B-C50C-407E-A947-70E740481C1C}">
                <a14:useLocalDpi xmlns="" xmlns:a14="http://schemas.microsoft.com/office/drawing/2010/main" val="0"/>
              </a:ext>
            </a:extLst>
          </a:blip>
          <a:srcRect/>
          <a:stretch>
            <a:fillRect/>
          </a:stretch>
        </p:blipFill>
        <p:spPr bwMode="auto">
          <a:xfrm>
            <a:off x="3707904" y="5085184"/>
            <a:ext cx="619124" cy="5667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 name="Picture 5"/>
          <p:cNvPicPr>
            <a:picLocks noChangeAspect="1" noChangeArrowheads="1"/>
          </p:cNvPicPr>
          <p:nvPr/>
        </p:nvPicPr>
        <p:blipFill>
          <a:blip r:embed="rId6" cstate="print">
            <a:clrChange>
              <a:clrFrom>
                <a:srgbClr val="393939"/>
              </a:clrFrom>
              <a:clrTo>
                <a:srgbClr val="393939">
                  <a:alpha val="0"/>
                </a:srgbClr>
              </a:clrTo>
            </a:clrChange>
            <a:extLst>
              <a:ext uri="{28A0092B-C50C-407E-A947-70E740481C1C}">
                <a14:useLocalDpi xmlns="" xmlns:a14="http://schemas.microsoft.com/office/drawing/2010/main" val="0"/>
              </a:ext>
            </a:extLst>
          </a:blip>
          <a:srcRect/>
          <a:stretch>
            <a:fillRect/>
          </a:stretch>
        </p:blipFill>
        <p:spPr bwMode="auto">
          <a:xfrm>
            <a:off x="3563888" y="3933056"/>
            <a:ext cx="848010" cy="10600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1" name="Picture 6"/>
          <p:cNvPicPr>
            <a:picLocks noChangeAspect="1" noChangeArrowheads="1"/>
          </p:cNvPicPr>
          <p:nvPr/>
        </p:nvPicPr>
        <p:blipFill>
          <a:blip r:embed="rId7" cstate="print">
            <a:clrChange>
              <a:clrFrom>
                <a:srgbClr val="393939"/>
              </a:clrFrom>
              <a:clrTo>
                <a:srgbClr val="393939">
                  <a:alpha val="0"/>
                </a:srgbClr>
              </a:clrTo>
            </a:clrChange>
            <a:extLst>
              <a:ext uri="{28A0092B-C50C-407E-A947-70E740481C1C}">
                <a14:useLocalDpi xmlns="" xmlns:a14="http://schemas.microsoft.com/office/drawing/2010/main" val="0"/>
              </a:ext>
            </a:extLst>
          </a:blip>
          <a:srcRect/>
          <a:stretch>
            <a:fillRect/>
          </a:stretch>
        </p:blipFill>
        <p:spPr bwMode="auto">
          <a:xfrm rot="20817169">
            <a:off x="3545793" y="1577192"/>
            <a:ext cx="884849" cy="57881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a:blip r:embed="rId8" cstate="print">
            <a:clrChange>
              <a:clrFrom>
                <a:srgbClr val="B2B2B2"/>
              </a:clrFrom>
              <a:clrTo>
                <a:srgbClr val="B2B2B2">
                  <a:alpha val="0"/>
                </a:srgbClr>
              </a:clrTo>
            </a:clrChange>
            <a:extLst>
              <a:ext uri="{28A0092B-C50C-407E-A947-70E740481C1C}">
                <a14:useLocalDpi xmlns="" xmlns:a14="http://schemas.microsoft.com/office/drawing/2010/main" val="0"/>
              </a:ext>
            </a:extLst>
          </a:blip>
          <a:srcRect/>
          <a:stretch>
            <a:fillRect/>
          </a:stretch>
        </p:blipFill>
        <p:spPr bwMode="auto">
          <a:xfrm>
            <a:off x="5868144" y="1786476"/>
            <a:ext cx="408001" cy="34427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15" name="Straight Arrow Connector 14"/>
          <p:cNvCxnSpPr>
            <a:stCxn id="11" idx="3"/>
          </p:cNvCxnSpPr>
          <p:nvPr/>
        </p:nvCxnSpPr>
        <p:spPr bwMode="auto">
          <a:xfrm>
            <a:off x="4419221" y="1766719"/>
            <a:ext cx="1376915" cy="1734289"/>
          </a:xfrm>
          <a:prstGeom prst="straightConnector1">
            <a:avLst/>
          </a:prstGeom>
          <a:solidFill>
            <a:schemeClr val="accent1"/>
          </a:solidFill>
          <a:ln w="25400" cap="flat" cmpd="sng" algn="ctr">
            <a:solidFill>
              <a:srgbClr val="0070C0"/>
            </a:solidFill>
            <a:prstDash val="solid"/>
            <a:round/>
            <a:headEnd type="none" w="med" len="med"/>
            <a:tailEnd type="arrow"/>
          </a:ln>
          <a:effectLst/>
        </p:spPr>
      </p:cxnSp>
      <p:cxnSp>
        <p:nvCxnSpPr>
          <p:cNvPr id="21" name="Straight Arrow Connector 20"/>
          <p:cNvCxnSpPr>
            <a:stCxn id="8" idx="3"/>
          </p:cNvCxnSpPr>
          <p:nvPr/>
        </p:nvCxnSpPr>
        <p:spPr bwMode="auto">
          <a:xfrm flipV="1">
            <a:off x="4399503" y="2492896"/>
            <a:ext cx="1396633" cy="647899"/>
          </a:xfrm>
          <a:prstGeom prst="straightConnector1">
            <a:avLst/>
          </a:prstGeom>
          <a:solidFill>
            <a:schemeClr val="accent1"/>
          </a:solidFill>
          <a:ln w="25400" cap="flat" cmpd="sng" algn="ctr">
            <a:solidFill>
              <a:srgbClr val="0070C0"/>
            </a:solidFill>
            <a:prstDash val="solid"/>
            <a:round/>
            <a:headEnd type="none" w="med" len="med"/>
            <a:tailEnd type="arrow"/>
          </a:ln>
          <a:effectLst/>
        </p:spPr>
      </p:cxnSp>
      <p:cxnSp>
        <p:nvCxnSpPr>
          <p:cNvPr id="24" name="Straight Arrow Connector 23"/>
          <p:cNvCxnSpPr>
            <a:stCxn id="10" idx="3"/>
          </p:cNvCxnSpPr>
          <p:nvPr/>
        </p:nvCxnSpPr>
        <p:spPr bwMode="auto">
          <a:xfrm flipV="1">
            <a:off x="4411898" y="3861048"/>
            <a:ext cx="1384238" cy="602015"/>
          </a:xfrm>
          <a:prstGeom prst="straightConnector1">
            <a:avLst/>
          </a:prstGeom>
          <a:solidFill>
            <a:schemeClr val="accent1"/>
          </a:solidFill>
          <a:ln w="25400" cap="flat" cmpd="sng" algn="ctr">
            <a:solidFill>
              <a:srgbClr val="0070C0"/>
            </a:solidFill>
            <a:prstDash val="solid"/>
            <a:round/>
            <a:headEnd type="none" w="med" len="med"/>
            <a:tailEnd type="arrow"/>
          </a:ln>
          <a:effectLst/>
        </p:spPr>
      </p:cxnSp>
      <p:cxnSp>
        <p:nvCxnSpPr>
          <p:cNvPr id="27" name="Straight Arrow Connector 26"/>
          <p:cNvCxnSpPr>
            <a:stCxn id="9" idx="3"/>
          </p:cNvCxnSpPr>
          <p:nvPr/>
        </p:nvCxnSpPr>
        <p:spPr bwMode="auto">
          <a:xfrm flipV="1">
            <a:off x="4327028" y="2780928"/>
            <a:ext cx="1469108" cy="2587625"/>
          </a:xfrm>
          <a:prstGeom prst="straightConnector1">
            <a:avLst/>
          </a:prstGeom>
          <a:solidFill>
            <a:schemeClr val="accent1"/>
          </a:solidFill>
          <a:ln w="25400" cap="flat" cmpd="sng" algn="ctr">
            <a:solidFill>
              <a:srgbClr val="0070C0"/>
            </a:solidFill>
            <a:prstDash val="solid"/>
            <a:round/>
            <a:headEnd type="none" w="med" len="med"/>
            <a:tailEnd type="arrow"/>
          </a:ln>
          <a:effectLst/>
        </p:spPr>
      </p:cxnSp>
      <p:sp>
        <p:nvSpPr>
          <p:cNvPr id="14" name="Inhaltsplatzhalter 3"/>
          <p:cNvSpPr txBox="1">
            <a:spLocks/>
          </p:cNvSpPr>
          <p:nvPr/>
        </p:nvSpPr>
        <p:spPr bwMode="auto">
          <a:xfrm>
            <a:off x="6516216" y="1556792"/>
            <a:ext cx="2088232" cy="648072"/>
          </a:xfrm>
          <a:prstGeom prst="rect">
            <a:avLst/>
          </a:prstGeom>
          <a:noFill/>
          <a:ln w="9525">
            <a:noFill/>
            <a:miter lim="800000"/>
            <a:headEnd/>
            <a:tailEnd/>
          </a:ln>
        </p:spPr>
        <p:txBody>
          <a:bodyPr lIns="0" tIns="0" rIns="0" bIns="0" anchor="ctr"/>
          <a:lstStyle/>
          <a:p>
            <a:pPr algn="ctr">
              <a:buFont typeface="Arial" charset="0"/>
              <a:buNone/>
            </a:pPr>
            <a:r>
              <a:rPr lang="en-US" dirty="0" smtClean="0">
                <a:solidFill>
                  <a:srgbClr val="000000"/>
                </a:solidFill>
                <a:latin typeface="Calibri" pitchFamily="34" charset="0"/>
                <a:ea typeface="Arial" charset="0"/>
                <a:cs typeface="Calibri" pitchFamily="34" charset="0"/>
              </a:rPr>
              <a:t>Guide Source</a:t>
            </a:r>
            <a:endParaRPr lang="en-US" dirty="0">
              <a:solidFill>
                <a:srgbClr val="000000"/>
              </a:solidFill>
              <a:latin typeface="Calibri" pitchFamily="34" charset="0"/>
              <a:ea typeface="Arial" charset="0"/>
              <a:cs typeface="Calibri" pitchFamily="34" charset="0"/>
            </a:endParaRPr>
          </a:p>
        </p:txBody>
      </p:sp>
      <p:sp>
        <p:nvSpPr>
          <p:cNvPr id="17" name="Inhaltsplatzhalter 3"/>
          <p:cNvSpPr txBox="1">
            <a:spLocks/>
          </p:cNvSpPr>
          <p:nvPr/>
        </p:nvSpPr>
        <p:spPr bwMode="auto">
          <a:xfrm>
            <a:off x="3203848" y="5589240"/>
            <a:ext cx="1512168" cy="648072"/>
          </a:xfrm>
          <a:prstGeom prst="rect">
            <a:avLst/>
          </a:prstGeom>
          <a:noFill/>
          <a:ln w="9525">
            <a:noFill/>
            <a:miter lim="800000"/>
            <a:headEnd/>
            <a:tailEnd/>
          </a:ln>
        </p:spPr>
        <p:txBody>
          <a:bodyPr lIns="0" tIns="0" rIns="0" bIns="0" anchor="ctr"/>
          <a:lstStyle/>
          <a:p>
            <a:pPr algn="ctr">
              <a:buFont typeface="Arial" charset="0"/>
              <a:buNone/>
            </a:pPr>
            <a:r>
              <a:rPr lang="en-US" dirty="0" smtClean="0">
                <a:solidFill>
                  <a:srgbClr val="000000"/>
                </a:solidFill>
                <a:latin typeface="Calibri" pitchFamily="34" charset="0"/>
                <a:ea typeface="Arial" charset="0"/>
                <a:cs typeface="Calibri" pitchFamily="34" charset="0"/>
              </a:rPr>
              <a:t>Objects</a:t>
            </a:r>
            <a:endParaRPr lang="en-US" dirty="0">
              <a:solidFill>
                <a:srgbClr val="000000"/>
              </a:solidFill>
              <a:latin typeface="Calibri" pitchFamily="34" charset="0"/>
              <a:ea typeface="Arial" charset="0"/>
              <a:cs typeface="Calibri" pitchFamily="34" charset="0"/>
            </a:endParaRPr>
          </a:p>
        </p:txBody>
      </p:sp>
      <p:sp>
        <p:nvSpPr>
          <p:cNvPr id="18" name="Inhaltsplatzhalter 3"/>
          <p:cNvSpPr txBox="1">
            <a:spLocks/>
          </p:cNvSpPr>
          <p:nvPr/>
        </p:nvSpPr>
        <p:spPr bwMode="auto">
          <a:xfrm>
            <a:off x="5292080" y="5589240"/>
            <a:ext cx="1584176" cy="648072"/>
          </a:xfrm>
          <a:prstGeom prst="rect">
            <a:avLst/>
          </a:prstGeom>
          <a:noFill/>
          <a:ln w="9525">
            <a:noFill/>
            <a:miter lim="800000"/>
            <a:headEnd/>
            <a:tailEnd/>
          </a:ln>
        </p:spPr>
        <p:txBody>
          <a:bodyPr lIns="0" tIns="0" rIns="0" bIns="0" anchor="ctr"/>
          <a:lstStyle/>
          <a:p>
            <a:pPr algn="ctr">
              <a:buFont typeface="Arial" charset="0"/>
              <a:buNone/>
            </a:pPr>
            <a:r>
              <a:rPr lang="en-US" dirty="0" smtClean="0">
                <a:solidFill>
                  <a:srgbClr val="000000"/>
                </a:solidFill>
                <a:latin typeface="Calibri" pitchFamily="34" charset="0"/>
                <a:ea typeface="Arial" charset="0"/>
                <a:cs typeface="Calibri" pitchFamily="34" charset="0"/>
              </a:rPr>
              <a:t>Materials</a:t>
            </a:r>
            <a:endParaRPr lang="en-US" dirty="0">
              <a:solidFill>
                <a:srgbClr val="000000"/>
              </a:solidFill>
              <a:latin typeface="Calibri" pitchFamily="34" charset="0"/>
              <a:ea typeface="Arial" charset="0"/>
              <a:cs typeface="Calibri" pitchFamily="34" charset="0"/>
            </a:endParaRPr>
          </a:p>
        </p:txBody>
      </p:sp>
      <p:pic>
        <p:nvPicPr>
          <p:cNvPr id="2" name="Picture 2"/>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808564" y="1916582"/>
            <a:ext cx="1099140" cy="109914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2121208" y="1916582"/>
            <a:ext cx="866616" cy="109914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79512" y="2060848"/>
            <a:ext cx="576064" cy="549570"/>
          </a:xfrm>
          <a:prstGeom prst="rect">
            <a:avLst/>
          </a:prstGeom>
          <a:noFill/>
        </p:spPr>
        <p:txBody>
          <a:bodyPr wrap="square" rtlCol="0">
            <a:noAutofit/>
          </a:bodyPr>
          <a:lstStyle/>
          <a:p>
            <a:r>
              <a:rPr lang="en-US" sz="3600" dirty="0" smtClean="0"/>
              <a:t>1.</a:t>
            </a:r>
          </a:p>
        </p:txBody>
      </p:sp>
      <p:sp>
        <p:nvSpPr>
          <p:cNvPr id="22" name="TextBox 21"/>
          <p:cNvSpPr txBox="1"/>
          <p:nvPr/>
        </p:nvSpPr>
        <p:spPr>
          <a:xfrm>
            <a:off x="273245" y="4463063"/>
            <a:ext cx="576064" cy="549570"/>
          </a:xfrm>
          <a:prstGeom prst="rect">
            <a:avLst/>
          </a:prstGeom>
          <a:noFill/>
        </p:spPr>
        <p:txBody>
          <a:bodyPr wrap="square" rtlCol="0">
            <a:noAutofit/>
          </a:bodyPr>
          <a:lstStyle/>
          <a:p>
            <a:r>
              <a:rPr lang="en-US" sz="3600" dirty="0"/>
              <a:t>2</a:t>
            </a:r>
            <a:r>
              <a:rPr lang="en-US" sz="3600" dirty="0" smtClean="0"/>
              <a:t>.</a:t>
            </a:r>
          </a:p>
        </p:txBody>
      </p:sp>
      <p:pic>
        <p:nvPicPr>
          <p:cNvPr id="25" name="Picture 3"/>
          <p:cNvPicPr>
            <a:picLocks noChangeAspect="1" noChangeArrowheads="1"/>
          </p:cNvPicPr>
          <p:nvPr/>
        </p:nvPicPr>
        <p:blipFill>
          <a:blip r:embed="rId4" cstate="print">
            <a:clrChange>
              <a:clrFrom>
                <a:srgbClr val="393939"/>
              </a:clrFrom>
              <a:clrTo>
                <a:srgbClr val="393939">
                  <a:alpha val="0"/>
                </a:srgbClr>
              </a:clrTo>
            </a:clrChange>
            <a:extLst>
              <a:ext uri="{28A0092B-C50C-407E-A947-70E740481C1C}">
                <a14:useLocalDpi xmlns="" xmlns:a14="http://schemas.microsoft.com/office/drawing/2010/main" val="0"/>
              </a:ext>
            </a:extLst>
          </a:blip>
          <a:srcRect/>
          <a:stretch>
            <a:fillRect/>
          </a:stretch>
        </p:blipFill>
        <p:spPr bwMode="auto">
          <a:xfrm>
            <a:off x="755342" y="4149080"/>
            <a:ext cx="907623" cy="17278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6" name="Picture 25"/>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2526234" y="4100528"/>
            <a:ext cx="635147" cy="5760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8" name="Picture 8"/>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l="9804" t="11111" r="11765"/>
          <a:stretch/>
        </p:blipFill>
        <p:spPr bwMode="auto">
          <a:xfrm>
            <a:off x="2568701" y="4869072"/>
            <a:ext cx="576064" cy="5760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9" name="Picture 3"/>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2555776" y="5589240"/>
            <a:ext cx="576064" cy="5760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808564" y="1484784"/>
            <a:ext cx="2179260" cy="432048"/>
          </a:xfrm>
          <a:prstGeom prst="rect">
            <a:avLst/>
          </a:prstGeom>
          <a:noFill/>
        </p:spPr>
        <p:txBody>
          <a:bodyPr wrap="square" rtlCol="0">
            <a:normAutofit/>
          </a:bodyPr>
          <a:lstStyle/>
          <a:p>
            <a:pPr algn="ctr"/>
            <a:r>
              <a:rPr lang="en-US" sz="2000" dirty="0" smtClean="0"/>
              <a:t>(Image Cost)</a:t>
            </a:r>
          </a:p>
        </p:txBody>
      </p:sp>
      <p:sp>
        <p:nvSpPr>
          <p:cNvPr id="30" name="TextBox 29"/>
          <p:cNvSpPr txBox="1"/>
          <p:nvPr/>
        </p:nvSpPr>
        <p:spPr>
          <a:xfrm>
            <a:off x="808564" y="3717032"/>
            <a:ext cx="2179260" cy="432048"/>
          </a:xfrm>
          <a:prstGeom prst="rect">
            <a:avLst/>
          </a:prstGeom>
          <a:noFill/>
        </p:spPr>
        <p:txBody>
          <a:bodyPr wrap="square" rtlCol="0">
            <a:normAutofit/>
          </a:bodyPr>
          <a:lstStyle/>
          <a:p>
            <a:pPr algn="ctr"/>
            <a:r>
              <a:rPr lang="en-US" sz="2000" dirty="0" smtClean="0"/>
              <a:t>(Geometry Cost)</a:t>
            </a:r>
          </a:p>
        </p:txBody>
      </p:sp>
      <p:cxnSp>
        <p:nvCxnSpPr>
          <p:cNvPr id="37" name="Straight Arrow Connector 36"/>
          <p:cNvCxnSpPr>
            <a:stCxn id="25" idx="3"/>
            <a:endCxn id="26" idx="1"/>
          </p:cNvCxnSpPr>
          <p:nvPr/>
        </p:nvCxnSpPr>
        <p:spPr bwMode="auto">
          <a:xfrm flipV="1">
            <a:off x="1662965" y="4388560"/>
            <a:ext cx="863269" cy="624443"/>
          </a:xfrm>
          <a:prstGeom prst="straightConnector1">
            <a:avLst/>
          </a:prstGeom>
          <a:solidFill>
            <a:schemeClr val="accent1"/>
          </a:solidFill>
          <a:ln w="25400" cap="flat" cmpd="sng" algn="ctr">
            <a:solidFill>
              <a:srgbClr val="0070C0"/>
            </a:solidFill>
            <a:prstDash val="solid"/>
            <a:round/>
            <a:headEnd type="none" w="med" len="med"/>
            <a:tailEnd type="arrow"/>
          </a:ln>
          <a:effectLst/>
        </p:spPr>
      </p:cxnSp>
      <p:cxnSp>
        <p:nvCxnSpPr>
          <p:cNvPr id="40" name="Straight Arrow Connector 39"/>
          <p:cNvCxnSpPr>
            <a:endCxn id="28" idx="1"/>
          </p:cNvCxnSpPr>
          <p:nvPr/>
        </p:nvCxnSpPr>
        <p:spPr bwMode="auto">
          <a:xfrm>
            <a:off x="1675890" y="5012545"/>
            <a:ext cx="892811" cy="144560"/>
          </a:xfrm>
          <a:prstGeom prst="straightConnector1">
            <a:avLst/>
          </a:prstGeom>
          <a:solidFill>
            <a:schemeClr val="accent1"/>
          </a:solidFill>
          <a:ln w="25400" cap="flat" cmpd="sng" algn="ctr">
            <a:solidFill>
              <a:srgbClr val="0070C0"/>
            </a:solidFill>
            <a:prstDash val="solid"/>
            <a:round/>
            <a:headEnd type="none" w="med" len="med"/>
            <a:tailEnd type="arrow"/>
          </a:ln>
          <a:effectLst/>
        </p:spPr>
      </p:cxnSp>
      <p:cxnSp>
        <p:nvCxnSpPr>
          <p:cNvPr id="43" name="Straight Arrow Connector 42"/>
          <p:cNvCxnSpPr>
            <a:stCxn id="25" idx="3"/>
            <a:endCxn id="29" idx="1"/>
          </p:cNvCxnSpPr>
          <p:nvPr/>
        </p:nvCxnSpPr>
        <p:spPr bwMode="auto">
          <a:xfrm>
            <a:off x="1662965" y="5013003"/>
            <a:ext cx="892811" cy="864269"/>
          </a:xfrm>
          <a:prstGeom prst="straightConnector1">
            <a:avLst/>
          </a:prstGeom>
          <a:solidFill>
            <a:schemeClr val="accent1"/>
          </a:solidFill>
          <a:ln w="25400" cap="flat" cmpd="sng" algn="ctr">
            <a:solidFill>
              <a:srgbClr val="0070C0"/>
            </a:solidFill>
            <a:prstDash val="solid"/>
            <a:round/>
            <a:headEnd type="none" w="med" len="med"/>
            <a:tailEnd type="arrow"/>
          </a:ln>
          <a:effectLst/>
        </p:spPr>
      </p:cxnSp>
      <p:sp>
        <p:nvSpPr>
          <p:cNvPr id="33" name="Multiply 32"/>
          <p:cNvSpPr/>
          <p:nvPr/>
        </p:nvSpPr>
        <p:spPr bwMode="auto">
          <a:xfrm>
            <a:off x="1979712" y="5301208"/>
            <a:ext cx="360040" cy="359693"/>
          </a:xfrm>
          <a:prstGeom prst="mathMultiply">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7" name="Multiply 6"/>
          <p:cNvSpPr/>
          <p:nvPr/>
        </p:nvSpPr>
        <p:spPr bwMode="auto">
          <a:xfrm>
            <a:off x="1979712" y="4905164"/>
            <a:ext cx="332345" cy="324036"/>
          </a:xfrm>
          <a:prstGeom prst="mathMultiply">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grpSp>
        <p:nvGrpSpPr>
          <p:cNvPr id="20" name="Group 19"/>
          <p:cNvGrpSpPr/>
          <p:nvPr/>
        </p:nvGrpSpPr>
        <p:grpSpPr>
          <a:xfrm>
            <a:off x="1994483" y="4581128"/>
            <a:ext cx="273261" cy="216024"/>
            <a:chOff x="2920722" y="4052984"/>
            <a:chExt cx="715174" cy="458346"/>
          </a:xfrm>
        </p:grpSpPr>
        <p:sp>
          <p:nvSpPr>
            <p:cNvPr id="12" name="Diagonal Stripe 11"/>
            <p:cNvSpPr/>
            <p:nvPr/>
          </p:nvSpPr>
          <p:spPr bwMode="auto">
            <a:xfrm>
              <a:off x="3203848" y="4052984"/>
              <a:ext cx="432048" cy="458346"/>
            </a:xfrm>
            <a:prstGeom prst="diagStripe">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35" name="Diagonal Stripe 34"/>
            <p:cNvSpPr/>
            <p:nvPr/>
          </p:nvSpPr>
          <p:spPr bwMode="auto">
            <a:xfrm flipH="1">
              <a:off x="2920722" y="4138485"/>
              <a:ext cx="283126" cy="372845"/>
            </a:xfrm>
            <a:prstGeom prst="diagStripe">
              <a:avLst>
                <a:gd name="adj" fmla="val 40745"/>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grpSp>
    </p:spTree>
    <p:extLst>
      <p:ext uri="{BB962C8B-B14F-4D97-AF65-F5344CB8AC3E}">
        <p14:creationId xmlns="" xmlns:p14="http://schemas.microsoft.com/office/powerpoint/2010/main" val="2695147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par>
                                <p:cTn id="31" presetID="10"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par>
                                <p:cTn id="34" presetID="10" presetClass="entr" presetSubtype="0" fill="hold"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500"/>
                                        <p:tgtEl>
                                          <p:spTgt spid="28"/>
                                        </p:tgtEl>
                                      </p:cBhvr>
                                    </p:animEffect>
                                  </p:childTnLst>
                                </p:cTn>
                              </p:par>
                              <p:par>
                                <p:cTn id="37" presetID="10" presetClass="entr" presetSubtype="0"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wipe(left)">
                                      <p:cBhvr>
                                        <p:cTn id="44" dur="500"/>
                                        <p:tgtEl>
                                          <p:spTgt spid="37"/>
                                        </p:tgtEl>
                                      </p:cBhvr>
                                    </p:animEffect>
                                  </p:childTnLst>
                                </p:cTn>
                              </p:par>
                              <p:par>
                                <p:cTn id="45" presetID="22" presetClass="entr" presetSubtype="8" fill="hold" nodeType="with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wipe(left)">
                                      <p:cBhvr>
                                        <p:cTn id="47" dur="500"/>
                                        <p:tgtEl>
                                          <p:spTgt spid="40"/>
                                        </p:tgtEl>
                                      </p:cBhvr>
                                    </p:animEffect>
                                  </p:childTnLst>
                                </p:cTn>
                              </p:par>
                              <p:par>
                                <p:cTn id="48" presetID="22" presetClass="entr" presetSubtype="8" fill="hold" nodeType="withEffect">
                                  <p:stCondLst>
                                    <p:cond delay="0"/>
                                  </p:stCondLst>
                                  <p:childTnLst>
                                    <p:set>
                                      <p:cBhvr>
                                        <p:cTn id="49" dur="1" fill="hold">
                                          <p:stCondLst>
                                            <p:cond delay="0"/>
                                          </p:stCondLst>
                                        </p:cTn>
                                        <p:tgtEl>
                                          <p:spTgt spid="43"/>
                                        </p:tgtEl>
                                        <p:attrNameLst>
                                          <p:attrName>style.visibility</p:attrName>
                                        </p:attrNameLst>
                                      </p:cBhvr>
                                      <p:to>
                                        <p:strVal val="visible"/>
                                      </p:to>
                                    </p:set>
                                    <p:animEffect transition="in" filter="wipe(left)">
                                      <p:cBhvr>
                                        <p:cTn id="50" dur="500"/>
                                        <p:tgtEl>
                                          <p:spTgt spid="43"/>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fade">
                                      <p:cBhvr>
                                        <p:cTn id="56" dur="500"/>
                                        <p:tgtEl>
                                          <p:spTgt spid="33"/>
                                        </p:tgtEl>
                                      </p:cBhvr>
                                    </p:animEffect>
                                  </p:childTnLst>
                                </p:cTn>
                              </p:par>
                              <p:par>
                                <p:cTn id="57" presetID="10" presetClass="entr" presetSubtype="0" fill="hold"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500"/>
                                        <p:tgtEl>
                                          <p:spTgt spid="20"/>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fade">
                                      <p:cBhvr>
                                        <p:cTn id="6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p:bldP spid="4" grpId="0"/>
      <p:bldP spid="30" grpId="0"/>
      <p:bldP spid="33"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el 1"/>
          <p:cNvSpPr>
            <a:spLocks noGrp="1"/>
          </p:cNvSpPr>
          <p:nvPr>
            <p:ph type="title"/>
          </p:nvPr>
        </p:nvSpPr>
        <p:spPr/>
        <p:txBody>
          <a:bodyPr/>
          <a:lstStyle/>
          <a:p>
            <a:pPr>
              <a:defRPr/>
            </a:pPr>
            <a:r>
              <a:rPr lang="en-US" dirty="0" smtClean="0">
                <a:latin typeface="+mn-lt"/>
              </a:rPr>
              <a:t>Material Assignment Goal – Image Cost</a:t>
            </a:r>
            <a:endParaRPr lang="en-US" dirty="0">
              <a:latin typeface="+mn-lt"/>
            </a:endParaRPr>
          </a:p>
        </p:txBody>
      </p:sp>
      <p:pic>
        <p:nvPicPr>
          <p:cNvPr id="102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588224" y="2204864"/>
            <a:ext cx="2010730" cy="26013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4" cstate="print">
            <a:clrChange>
              <a:clrFrom>
                <a:srgbClr val="393939"/>
              </a:clrFrom>
              <a:clrTo>
                <a:srgbClr val="393939">
                  <a:alpha val="0"/>
                </a:srgbClr>
              </a:clrTo>
            </a:clrChange>
            <a:extLst>
              <a:ext uri="{28A0092B-C50C-407E-A947-70E740481C1C}">
                <a14:useLocalDpi xmlns="" xmlns:a14="http://schemas.microsoft.com/office/drawing/2010/main" val="0"/>
              </a:ext>
            </a:extLst>
          </a:blip>
          <a:srcRect/>
          <a:stretch>
            <a:fillRect/>
          </a:stretch>
        </p:blipFill>
        <p:spPr bwMode="auto">
          <a:xfrm>
            <a:off x="3491880" y="2276872"/>
            <a:ext cx="907623" cy="17278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5" cstate="print">
            <a:clrChange>
              <a:clrFrom>
                <a:srgbClr val="393939"/>
              </a:clrFrom>
              <a:clrTo>
                <a:srgbClr val="393939">
                  <a:alpha val="0"/>
                </a:srgbClr>
              </a:clrTo>
            </a:clrChange>
            <a:extLst>
              <a:ext uri="{28A0092B-C50C-407E-A947-70E740481C1C}">
                <a14:useLocalDpi xmlns="" xmlns:a14="http://schemas.microsoft.com/office/drawing/2010/main" val="0"/>
              </a:ext>
            </a:extLst>
          </a:blip>
          <a:srcRect/>
          <a:stretch>
            <a:fillRect/>
          </a:stretch>
        </p:blipFill>
        <p:spPr bwMode="auto">
          <a:xfrm>
            <a:off x="3707904" y="5085184"/>
            <a:ext cx="619124" cy="5667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 name="Picture 5"/>
          <p:cNvPicPr>
            <a:picLocks noChangeAspect="1" noChangeArrowheads="1"/>
          </p:cNvPicPr>
          <p:nvPr/>
        </p:nvPicPr>
        <p:blipFill>
          <a:blip r:embed="rId6" cstate="print">
            <a:clrChange>
              <a:clrFrom>
                <a:srgbClr val="393939"/>
              </a:clrFrom>
              <a:clrTo>
                <a:srgbClr val="393939">
                  <a:alpha val="0"/>
                </a:srgbClr>
              </a:clrTo>
            </a:clrChange>
            <a:extLst>
              <a:ext uri="{28A0092B-C50C-407E-A947-70E740481C1C}">
                <a14:useLocalDpi xmlns="" xmlns:a14="http://schemas.microsoft.com/office/drawing/2010/main" val="0"/>
              </a:ext>
            </a:extLst>
          </a:blip>
          <a:srcRect/>
          <a:stretch>
            <a:fillRect/>
          </a:stretch>
        </p:blipFill>
        <p:spPr bwMode="auto">
          <a:xfrm>
            <a:off x="3563888" y="3933056"/>
            <a:ext cx="848010" cy="10600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1" name="Picture 6"/>
          <p:cNvPicPr>
            <a:picLocks noChangeAspect="1" noChangeArrowheads="1"/>
          </p:cNvPicPr>
          <p:nvPr/>
        </p:nvPicPr>
        <p:blipFill>
          <a:blip r:embed="rId7" cstate="print">
            <a:clrChange>
              <a:clrFrom>
                <a:srgbClr val="393939"/>
              </a:clrFrom>
              <a:clrTo>
                <a:srgbClr val="393939">
                  <a:alpha val="0"/>
                </a:srgbClr>
              </a:clrTo>
            </a:clrChange>
            <a:extLst>
              <a:ext uri="{28A0092B-C50C-407E-A947-70E740481C1C}">
                <a14:useLocalDpi xmlns="" xmlns:a14="http://schemas.microsoft.com/office/drawing/2010/main" val="0"/>
              </a:ext>
            </a:extLst>
          </a:blip>
          <a:srcRect/>
          <a:stretch>
            <a:fillRect/>
          </a:stretch>
        </p:blipFill>
        <p:spPr bwMode="auto">
          <a:xfrm rot="20817169">
            <a:off x="3545793" y="1577192"/>
            <a:ext cx="884849" cy="57881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a:blip r:embed="rId8" cstate="print">
            <a:clrChange>
              <a:clrFrom>
                <a:srgbClr val="B2B2B2"/>
              </a:clrFrom>
              <a:clrTo>
                <a:srgbClr val="B2B2B2">
                  <a:alpha val="0"/>
                </a:srgbClr>
              </a:clrTo>
            </a:clrChange>
            <a:extLst>
              <a:ext uri="{28A0092B-C50C-407E-A947-70E740481C1C}">
                <a14:useLocalDpi xmlns="" xmlns:a14="http://schemas.microsoft.com/office/drawing/2010/main" val="0"/>
              </a:ext>
            </a:extLst>
          </a:blip>
          <a:srcRect/>
          <a:stretch>
            <a:fillRect/>
          </a:stretch>
        </p:blipFill>
        <p:spPr bwMode="auto">
          <a:xfrm>
            <a:off x="5868144" y="1786476"/>
            <a:ext cx="408001" cy="34427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15" name="Straight Arrow Connector 14"/>
          <p:cNvCxnSpPr>
            <a:stCxn id="11" idx="3"/>
          </p:cNvCxnSpPr>
          <p:nvPr/>
        </p:nvCxnSpPr>
        <p:spPr bwMode="auto">
          <a:xfrm>
            <a:off x="4419221" y="1766719"/>
            <a:ext cx="1376915" cy="1734289"/>
          </a:xfrm>
          <a:prstGeom prst="straightConnector1">
            <a:avLst/>
          </a:prstGeom>
          <a:solidFill>
            <a:schemeClr val="accent1"/>
          </a:solidFill>
          <a:ln w="25400" cap="flat" cmpd="sng" algn="ctr">
            <a:solidFill>
              <a:srgbClr val="0070C0"/>
            </a:solidFill>
            <a:prstDash val="solid"/>
            <a:round/>
            <a:headEnd type="none" w="med" len="med"/>
            <a:tailEnd type="arrow"/>
          </a:ln>
          <a:effectLst/>
        </p:spPr>
      </p:cxnSp>
      <p:cxnSp>
        <p:nvCxnSpPr>
          <p:cNvPr id="21" name="Straight Arrow Connector 20"/>
          <p:cNvCxnSpPr>
            <a:stCxn id="8" idx="3"/>
          </p:cNvCxnSpPr>
          <p:nvPr/>
        </p:nvCxnSpPr>
        <p:spPr bwMode="auto">
          <a:xfrm flipV="1">
            <a:off x="4399503" y="2492896"/>
            <a:ext cx="1396633" cy="647899"/>
          </a:xfrm>
          <a:prstGeom prst="straightConnector1">
            <a:avLst/>
          </a:prstGeom>
          <a:solidFill>
            <a:schemeClr val="accent1"/>
          </a:solidFill>
          <a:ln w="25400" cap="flat" cmpd="sng" algn="ctr">
            <a:solidFill>
              <a:srgbClr val="0070C0"/>
            </a:solidFill>
            <a:prstDash val="solid"/>
            <a:round/>
            <a:headEnd type="none" w="med" len="med"/>
            <a:tailEnd type="arrow"/>
          </a:ln>
          <a:effectLst/>
        </p:spPr>
      </p:cxnSp>
      <p:cxnSp>
        <p:nvCxnSpPr>
          <p:cNvPr id="24" name="Straight Arrow Connector 23"/>
          <p:cNvCxnSpPr>
            <a:stCxn id="10" idx="3"/>
          </p:cNvCxnSpPr>
          <p:nvPr/>
        </p:nvCxnSpPr>
        <p:spPr bwMode="auto">
          <a:xfrm flipV="1">
            <a:off x="4411898" y="3861048"/>
            <a:ext cx="1384238" cy="602015"/>
          </a:xfrm>
          <a:prstGeom prst="straightConnector1">
            <a:avLst/>
          </a:prstGeom>
          <a:solidFill>
            <a:schemeClr val="accent1"/>
          </a:solidFill>
          <a:ln w="25400" cap="flat" cmpd="sng" algn="ctr">
            <a:solidFill>
              <a:srgbClr val="0070C0"/>
            </a:solidFill>
            <a:prstDash val="solid"/>
            <a:round/>
            <a:headEnd type="none" w="med" len="med"/>
            <a:tailEnd type="arrow"/>
          </a:ln>
          <a:effectLst/>
        </p:spPr>
      </p:cxnSp>
      <p:cxnSp>
        <p:nvCxnSpPr>
          <p:cNvPr id="27" name="Straight Arrow Connector 26"/>
          <p:cNvCxnSpPr>
            <a:stCxn id="9" idx="3"/>
          </p:cNvCxnSpPr>
          <p:nvPr/>
        </p:nvCxnSpPr>
        <p:spPr bwMode="auto">
          <a:xfrm flipV="1">
            <a:off x="4327028" y="2780928"/>
            <a:ext cx="1469108" cy="2587625"/>
          </a:xfrm>
          <a:prstGeom prst="straightConnector1">
            <a:avLst/>
          </a:prstGeom>
          <a:solidFill>
            <a:schemeClr val="accent1"/>
          </a:solidFill>
          <a:ln w="25400" cap="flat" cmpd="sng" algn="ctr">
            <a:solidFill>
              <a:srgbClr val="0070C0"/>
            </a:solidFill>
            <a:prstDash val="solid"/>
            <a:round/>
            <a:headEnd type="none" w="med" len="med"/>
            <a:tailEnd type="arrow"/>
          </a:ln>
          <a:effectLst/>
        </p:spPr>
      </p:cxnSp>
      <p:sp>
        <p:nvSpPr>
          <p:cNvPr id="14" name="Inhaltsplatzhalter 3"/>
          <p:cNvSpPr txBox="1">
            <a:spLocks/>
          </p:cNvSpPr>
          <p:nvPr/>
        </p:nvSpPr>
        <p:spPr bwMode="auto">
          <a:xfrm>
            <a:off x="6516216" y="1556792"/>
            <a:ext cx="2088232" cy="648072"/>
          </a:xfrm>
          <a:prstGeom prst="rect">
            <a:avLst/>
          </a:prstGeom>
          <a:noFill/>
          <a:ln w="9525">
            <a:noFill/>
            <a:miter lim="800000"/>
            <a:headEnd/>
            <a:tailEnd/>
          </a:ln>
        </p:spPr>
        <p:txBody>
          <a:bodyPr lIns="0" tIns="0" rIns="0" bIns="0" anchor="ctr"/>
          <a:lstStyle/>
          <a:p>
            <a:pPr algn="ctr">
              <a:buFont typeface="Arial" charset="0"/>
              <a:buNone/>
            </a:pPr>
            <a:r>
              <a:rPr lang="en-US" dirty="0" smtClean="0">
                <a:solidFill>
                  <a:srgbClr val="000000"/>
                </a:solidFill>
                <a:latin typeface="Calibri" pitchFamily="34" charset="0"/>
                <a:ea typeface="Arial" charset="0"/>
                <a:cs typeface="Calibri" pitchFamily="34" charset="0"/>
              </a:rPr>
              <a:t>Guide Source</a:t>
            </a:r>
            <a:endParaRPr lang="en-US" dirty="0">
              <a:solidFill>
                <a:srgbClr val="000000"/>
              </a:solidFill>
              <a:latin typeface="Calibri" pitchFamily="34" charset="0"/>
              <a:ea typeface="Arial" charset="0"/>
              <a:cs typeface="Calibri" pitchFamily="34" charset="0"/>
            </a:endParaRPr>
          </a:p>
        </p:txBody>
      </p:sp>
      <p:sp>
        <p:nvSpPr>
          <p:cNvPr id="17" name="Inhaltsplatzhalter 3"/>
          <p:cNvSpPr txBox="1">
            <a:spLocks/>
          </p:cNvSpPr>
          <p:nvPr/>
        </p:nvSpPr>
        <p:spPr bwMode="auto">
          <a:xfrm>
            <a:off x="3203848" y="5589240"/>
            <a:ext cx="1512168" cy="648072"/>
          </a:xfrm>
          <a:prstGeom prst="rect">
            <a:avLst/>
          </a:prstGeom>
          <a:noFill/>
          <a:ln w="9525">
            <a:noFill/>
            <a:miter lim="800000"/>
            <a:headEnd/>
            <a:tailEnd/>
          </a:ln>
        </p:spPr>
        <p:txBody>
          <a:bodyPr lIns="0" tIns="0" rIns="0" bIns="0" anchor="ctr"/>
          <a:lstStyle/>
          <a:p>
            <a:pPr algn="ctr">
              <a:buFont typeface="Arial" charset="0"/>
              <a:buNone/>
            </a:pPr>
            <a:r>
              <a:rPr lang="en-US" dirty="0" smtClean="0">
                <a:solidFill>
                  <a:srgbClr val="000000"/>
                </a:solidFill>
                <a:latin typeface="Calibri" pitchFamily="34" charset="0"/>
                <a:ea typeface="Arial" charset="0"/>
                <a:cs typeface="Calibri" pitchFamily="34" charset="0"/>
              </a:rPr>
              <a:t>Objects</a:t>
            </a:r>
            <a:endParaRPr lang="en-US" dirty="0">
              <a:solidFill>
                <a:srgbClr val="000000"/>
              </a:solidFill>
              <a:latin typeface="Calibri" pitchFamily="34" charset="0"/>
              <a:ea typeface="Arial" charset="0"/>
              <a:cs typeface="Calibri" pitchFamily="34" charset="0"/>
            </a:endParaRPr>
          </a:p>
        </p:txBody>
      </p:sp>
      <p:sp>
        <p:nvSpPr>
          <p:cNvPr id="18" name="Inhaltsplatzhalter 3"/>
          <p:cNvSpPr txBox="1">
            <a:spLocks/>
          </p:cNvSpPr>
          <p:nvPr/>
        </p:nvSpPr>
        <p:spPr bwMode="auto">
          <a:xfrm>
            <a:off x="5292080" y="5589240"/>
            <a:ext cx="1584176" cy="648072"/>
          </a:xfrm>
          <a:prstGeom prst="rect">
            <a:avLst/>
          </a:prstGeom>
          <a:noFill/>
          <a:ln w="9525">
            <a:noFill/>
            <a:miter lim="800000"/>
            <a:headEnd/>
            <a:tailEnd/>
          </a:ln>
        </p:spPr>
        <p:txBody>
          <a:bodyPr lIns="0" tIns="0" rIns="0" bIns="0" anchor="ctr"/>
          <a:lstStyle/>
          <a:p>
            <a:pPr algn="ctr">
              <a:buFont typeface="Arial" charset="0"/>
              <a:buNone/>
            </a:pPr>
            <a:r>
              <a:rPr lang="en-US" dirty="0" smtClean="0">
                <a:solidFill>
                  <a:srgbClr val="000000"/>
                </a:solidFill>
                <a:latin typeface="Calibri" pitchFamily="34" charset="0"/>
                <a:ea typeface="Arial" charset="0"/>
                <a:cs typeface="Calibri" pitchFamily="34" charset="0"/>
              </a:rPr>
              <a:t>Materials</a:t>
            </a:r>
            <a:endParaRPr lang="en-US" dirty="0">
              <a:solidFill>
                <a:srgbClr val="000000"/>
              </a:solidFill>
              <a:latin typeface="Calibri" pitchFamily="34" charset="0"/>
              <a:ea typeface="Arial" charset="0"/>
              <a:cs typeface="Calibri" pitchFamily="34" charset="0"/>
            </a:endParaRPr>
          </a:p>
        </p:txBody>
      </p:sp>
      <p:pic>
        <p:nvPicPr>
          <p:cNvPr id="2" name="Picture 2"/>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808564" y="1916582"/>
            <a:ext cx="1099140" cy="109914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2121208" y="1916582"/>
            <a:ext cx="866616" cy="109914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79512" y="2060848"/>
            <a:ext cx="576064" cy="549570"/>
          </a:xfrm>
          <a:prstGeom prst="rect">
            <a:avLst/>
          </a:prstGeom>
          <a:noFill/>
        </p:spPr>
        <p:txBody>
          <a:bodyPr wrap="square" rtlCol="0">
            <a:noAutofit/>
          </a:bodyPr>
          <a:lstStyle/>
          <a:p>
            <a:r>
              <a:rPr lang="en-US" sz="3600" dirty="0" smtClean="0"/>
              <a:t>1.</a:t>
            </a:r>
          </a:p>
        </p:txBody>
      </p:sp>
      <p:sp>
        <p:nvSpPr>
          <p:cNvPr id="22" name="TextBox 21"/>
          <p:cNvSpPr txBox="1"/>
          <p:nvPr/>
        </p:nvSpPr>
        <p:spPr>
          <a:xfrm>
            <a:off x="273245" y="4463063"/>
            <a:ext cx="576064" cy="549570"/>
          </a:xfrm>
          <a:prstGeom prst="rect">
            <a:avLst/>
          </a:prstGeom>
          <a:noFill/>
        </p:spPr>
        <p:txBody>
          <a:bodyPr wrap="square" rtlCol="0">
            <a:noAutofit/>
          </a:bodyPr>
          <a:lstStyle/>
          <a:p>
            <a:r>
              <a:rPr lang="en-US" sz="3600" dirty="0"/>
              <a:t>2</a:t>
            </a:r>
            <a:r>
              <a:rPr lang="en-US" sz="3600" dirty="0" smtClean="0"/>
              <a:t>.</a:t>
            </a:r>
          </a:p>
        </p:txBody>
      </p:sp>
      <p:pic>
        <p:nvPicPr>
          <p:cNvPr id="25" name="Picture 3"/>
          <p:cNvPicPr>
            <a:picLocks noChangeAspect="1" noChangeArrowheads="1"/>
          </p:cNvPicPr>
          <p:nvPr/>
        </p:nvPicPr>
        <p:blipFill>
          <a:blip r:embed="rId4" cstate="print">
            <a:clrChange>
              <a:clrFrom>
                <a:srgbClr val="393939"/>
              </a:clrFrom>
              <a:clrTo>
                <a:srgbClr val="393939">
                  <a:alpha val="0"/>
                </a:srgbClr>
              </a:clrTo>
            </a:clrChange>
            <a:extLst>
              <a:ext uri="{28A0092B-C50C-407E-A947-70E740481C1C}">
                <a14:useLocalDpi xmlns="" xmlns:a14="http://schemas.microsoft.com/office/drawing/2010/main" val="0"/>
              </a:ext>
            </a:extLst>
          </a:blip>
          <a:srcRect/>
          <a:stretch>
            <a:fillRect/>
          </a:stretch>
        </p:blipFill>
        <p:spPr bwMode="auto">
          <a:xfrm>
            <a:off x="755342" y="4149080"/>
            <a:ext cx="907623" cy="17278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6" name="Picture 25"/>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2526234" y="4100528"/>
            <a:ext cx="635147" cy="5760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8" name="Picture 8"/>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l="9804" t="11111" r="11765"/>
          <a:stretch/>
        </p:blipFill>
        <p:spPr bwMode="auto">
          <a:xfrm>
            <a:off x="2568701" y="4869072"/>
            <a:ext cx="576064" cy="5760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9" name="Picture 3"/>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2555776" y="5589240"/>
            <a:ext cx="576064" cy="5760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808564" y="1484784"/>
            <a:ext cx="2179260" cy="432048"/>
          </a:xfrm>
          <a:prstGeom prst="rect">
            <a:avLst/>
          </a:prstGeom>
          <a:noFill/>
        </p:spPr>
        <p:txBody>
          <a:bodyPr wrap="square" rtlCol="0">
            <a:normAutofit/>
          </a:bodyPr>
          <a:lstStyle/>
          <a:p>
            <a:pPr algn="ctr"/>
            <a:r>
              <a:rPr lang="en-US" sz="2000" dirty="0" smtClean="0"/>
              <a:t>(Image Cost)</a:t>
            </a:r>
          </a:p>
        </p:txBody>
      </p:sp>
      <p:sp>
        <p:nvSpPr>
          <p:cNvPr id="30" name="TextBox 29"/>
          <p:cNvSpPr txBox="1"/>
          <p:nvPr/>
        </p:nvSpPr>
        <p:spPr>
          <a:xfrm>
            <a:off x="808564" y="3717032"/>
            <a:ext cx="2179260" cy="432048"/>
          </a:xfrm>
          <a:prstGeom prst="rect">
            <a:avLst/>
          </a:prstGeom>
          <a:noFill/>
        </p:spPr>
        <p:txBody>
          <a:bodyPr wrap="square" rtlCol="0">
            <a:normAutofit/>
          </a:bodyPr>
          <a:lstStyle/>
          <a:p>
            <a:pPr algn="ctr"/>
            <a:r>
              <a:rPr lang="en-US" sz="2000" dirty="0" smtClean="0"/>
              <a:t>(Geometry Cost)</a:t>
            </a:r>
          </a:p>
        </p:txBody>
      </p:sp>
      <p:cxnSp>
        <p:nvCxnSpPr>
          <p:cNvPr id="37" name="Straight Arrow Connector 36"/>
          <p:cNvCxnSpPr>
            <a:stCxn id="25" idx="3"/>
            <a:endCxn id="26" idx="1"/>
          </p:cNvCxnSpPr>
          <p:nvPr/>
        </p:nvCxnSpPr>
        <p:spPr bwMode="auto">
          <a:xfrm flipV="1">
            <a:off x="1662965" y="4388560"/>
            <a:ext cx="863269" cy="624443"/>
          </a:xfrm>
          <a:prstGeom prst="straightConnector1">
            <a:avLst/>
          </a:prstGeom>
          <a:solidFill>
            <a:schemeClr val="accent1"/>
          </a:solidFill>
          <a:ln w="25400" cap="flat" cmpd="sng" algn="ctr">
            <a:solidFill>
              <a:srgbClr val="0070C0"/>
            </a:solidFill>
            <a:prstDash val="solid"/>
            <a:round/>
            <a:headEnd type="none" w="med" len="med"/>
            <a:tailEnd type="arrow"/>
          </a:ln>
          <a:effectLst/>
        </p:spPr>
      </p:cxnSp>
      <p:cxnSp>
        <p:nvCxnSpPr>
          <p:cNvPr id="40" name="Straight Arrow Connector 39"/>
          <p:cNvCxnSpPr>
            <a:endCxn id="28" idx="1"/>
          </p:cNvCxnSpPr>
          <p:nvPr/>
        </p:nvCxnSpPr>
        <p:spPr bwMode="auto">
          <a:xfrm>
            <a:off x="1675890" y="5012545"/>
            <a:ext cx="892811" cy="144560"/>
          </a:xfrm>
          <a:prstGeom prst="straightConnector1">
            <a:avLst/>
          </a:prstGeom>
          <a:solidFill>
            <a:schemeClr val="accent1"/>
          </a:solidFill>
          <a:ln w="25400" cap="flat" cmpd="sng" algn="ctr">
            <a:solidFill>
              <a:srgbClr val="0070C0"/>
            </a:solidFill>
            <a:prstDash val="solid"/>
            <a:round/>
            <a:headEnd type="none" w="med" len="med"/>
            <a:tailEnd type="arrow"/>
          </a:ln>
          <a:effectLst/>
        </p:spPr>
      </p:cxnSp>
      <p:cxnSp>
        <p:nvCxnSpPr>
          <p:cNvPr id="43" name="Straight Arrow Connector 42"/>
          <p:cNvCxnSpPr>
            <a:stCxn id="25" idx="3"/>
            <a:endCxn id="29" idx="1"/>
          </p:cNvCxnSpPr>
          <p:nvPr/>
        </p:nvCxnSpPr>
        <p:spPr bwMode="auto">
          <a:xfrm>
            <a:off x="1662965" y="5013003"/>
            <a:ext cx="892811" cy="864269"/>
          </a:xfrm>
          <a:prstGeom prst="straightConnector1">
            <a:avLst/>
          </a:prstGeom>
          <a:solidFill>
            <a:schemeClr val="accent1"/>
          </a:solidFill>
          <a:ln w="25400" cap="flat" cmpd="sng" algn="ctr">
            <a:solidFill>
              <a:srgbClr val="0070C0"/>
            </a:solidFill>
            <a:prstDash val="solid"/>
            <a:round/>
            <a:headEnd type="none" w="med" len="med"/>
            <a:tailEnd type="arrow"/>
          </a:ln>
          <a:effectLst/>
        </p:spPr>
      </p:cxnSp>
      <p:sp>
        <p:nvSpPr>
          <p:cNvPr id="33" name="Multiply 32"/>
          <p:cNvSpPr/>
          <p:nvPr/>
        </p:nvSpPr>
        <p:spPr bwMode="auto">
          <a:xfrm>
            <a:off x="1979712" y="5301208"/>
            <a:ext cx="360040" cy="359693"/>
          </a:xfrm>
          <a:prstGeom prst="mathMultiply">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7" name="Multiply 6"/>
          <p:cNvSpPr/>
          <p:nvPr/>
        </p:nvSpPr>
        <p:spPr bwMode="auto">
          <a:xfrm>
            <a:off x="1979712" y="4905164"/>
            <a:ext cx="332345" cy="324036"/>
          </a:xfrm>
          <a:prstGeom prst="mathMultiply">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grpSp>
        <p:nvGrpSpPr>
          <p:cNvPr id="20" name="Group 19"/>
          <p:cNvGrpSpPr/>
          <p:nvPr/>
        </p:nvGrpSpPr>
        <p:grpSpPr>
          <a:xfrm>
            <a:off x="1994483" y="4581128"/>
            <a:ext cx="273261" cy="216024"/>
            <a:chOff x="2920722" y="4052984"/>
            <a:chExt cx="715174" cy="458346"/>
          </a:xfrm>
        </p:grpSpPr>
        <p:sp>
          <p:nvSpPr>
            <p:cNvPr id="12" name="Diagonal Stripe 11"/>
            <p:cNvSpPr/>
            <p:nvPr/>
          </p:nvSpPr>
          <p:spPr bwMode="auto">
            <a:xfrm>
              <a:off x="3203848" y="4052984"/>
              <a:ext cx="432048" cy="458346"/>
            </a:xfrm>
            <a:prstGeom prst="diagStripe">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35" name="Diagonal Stripe 34"/>
            <p:cNvSpPr/>
            <p:nvPr/>
          </p:nvSpPr>
          <p:spPr bwMode="auto">
            <a:xfrm flipH="1">
              <a:off x="2920722" y="4138485"/>
              <a:ext cx="283126" cy="372845"/>
            </a:xfrm>
            <a:prstGeom prst="diagStripe">
              <a:avLst>
                <a:gd name="adj" fmla="val 40745"/>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grpSp>
    </p:spTree>
    <p:extLst>
      <p:ext uri="{BB962C8B-B14F-4D97-AF65-F5344CB8AC3E}">
        <p14:creationId xmlns="" xmlns:p14="http://schemas.microsoft.com/office/powerpoint/2010/main" val="802575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0"/>
                                        </p:tgtEl>
                                      </p:cBhvr>
                                    </p:animEffect>
                                    <p:set>
                                      <p:cBhvr>
                                        <p:cTn id="10" dur="1" fill="hold">
                                          <p:stCondLst>
                                            <p:cond delay="499"/>
                                          </p:stCondLst>
                                        </p:cTn>
                                        <p:tgtEl>
                                          <p:spTgt spid="10"/>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24"/>
                                        </p:tgtEl>
                                      </p:cBhvr>
                                    </p:animEffect>
                                    <p:set>
                                      <p:cBhvr>
                                        <p:cTn id="13" dur="1" fill="hold">
                                          <p:stCondLst>
                                            <p:cond delay="499"/>
                                          </p:stCondLst>
                                        </p:cTn>
                                        <p:tgtEl>
                                          <p:spTgt spid="24"/>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7"/>
                                        </p:tgtEl>
                                      </p:cBhvr>
                                    </p:animEffect>
                                    <p:set>
                                      <p:cBhvr>
                                        <p:cTn id="16" dur="1" fill="hold">
                                          <p:stCondLst>
                                            <p:cond delay="499"/>
                                          </p:stCondLst>
                                        </p:cTn>
                                        <p:tgtEl>
                                          <p:spTgt spid="17"/>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18"/>
                                        </p:tgtEl>
                                      </p:cBhvr>
                                    </p:animEffect>
                                    <p:set>
                                      <p:cBhvr>
                                        <p:cTn id="19" dur="1" fill="hold">
                                          <p:stCondLst>
                                            <p:cond delay="499"/>
                                          </p:stCondLst>
                                        </p:cTn>
                                        <p:tgtEl>
                                          <p:spTgt spid="18"/>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25"/>
                                        </p:tgtEl>
                                      </p:cBhvr>
                                    </p:animEffect>
                                    <p:set>
                                      <p:cBhvr>
                                        <p:cTn id="22" dur="1" fill="hold">
                                          <p:stCondLst>
                                            <p:cond delay="499"/>
                                          </p:stCondLst>
                                        </p:cTn>
                                        <p:tgtEl>
                                          <p:spTgt spid="25"/>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26"/>
                                        </p:tgtEl>
                                      </p:cBhvr>
                                    </p:animEffect>
                                    <p:set>
                                      <p:cBhvr>
                                        <p:cTn id="25" dur="1" fill="hold">
                                          <p:stCondLst>
                                            <p:cond delay="499"/>
                                          </p:stCondLst>
                                        </p:cTn>
                                        <p:tgtEl>
                                          <p:spTgt spid="26"/>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28"/>
                                        </p:tgtEl>
                                      </p:cBhvr>
                                    </p:animEffect>
                                    <p:set>
                                      <p:cBhvr>
                                        <p:cTn id="28" dur="1" fill="hold">
                                          <p:stCondLst>
                                            <p:cond delay="499"/>
                                          </p:stCondLst>
                                        </p:cTn>
                                        <p:tgtEl>
                                          <p:spTgt spid="28"/>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29"/>
                                        </p:tgtEl>
                                      </p:cBhvr>
                                    </p:animEffect>
                                    <p:set>
                                      <p:cBhvr>
                                        <p:cTn id="31" dur="1" fill="hold">
                                          <p:stCondLst>
                                            <p:cond delay="499"/>
                                          </p:stCondLst>
                                        </p:cTn>
                                        <p:tgtEl>
                                          <p:spTgt spid="29"/>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30"/>
                                        </p:tgtEl>
                                      </p:cBhvr>
                                    </p:animEffect>
                                    <p:set>
                                      <p:cBhvr>
                                        <p:cTn id="34" dur="1" fill="hold">
                                          <p:stCondLst>
                                            <p:cond delay="499"/>
                                          </p:stCondLst>
                                        </p:cTn>
                                        <p:tgtEl>
                                          <p:spTgt spid="30"/>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37"/>
                                        </p:tgtEl>
                                      </p:cBhvr>
                                    </p:animEffect>
                                    <p:set>
                                      <p:cBhvr>
                                        <p:cTn id="37" dur="1" fill="hold">
                                          <p:stCondLst>
                                            <p:cond delay="499"/>
                                          </p:stCondLst>
                                        </p:cTn>
                                        <p:tgtEl>
                                          <p:spTgt spid="37"/>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40"/>
                                        </p:tgtEl>
                                      </p:cBhvr>
                                    </p:animEffect>
                                    <p:set>
                                      <p:cBhvr>
                                        <p:cTn id="40" dur="1" fill="hold">
                                          <p:stCondLst>
                                            <p:cond delay="499"/>
                                          </p:stCondLst>
                                        </p:cTn>
                                        <p:tgtEl>
                                          <p:spTgt spid="40"/>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43"/>
                                        </p:tgtEl>
                                      </p:cBhvr>
                                    </p:animEffect>
                                    <p:set>
                                      <p:cBhvr>
                                        <p:cTn id="43" dur="1" fill="hold">
                                          <p:stCondLst>
                                            <p:cond delay="499"/>
                                          </p:stCondLst>
                                        </p:cTn>
                                        <p:tgtEl>
                                          <p:spTgt spid="43"/>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33"/>
                                        </p:tgtEl>
                                      </p:cBhvr>
                                    </p:animEffect>
                                    <p:set>
                                      <p:cBhvr>
                                        <p:cTn id="46" dur="1" fill="hold">
                                          <p:stCondLst>
                                            <p:cond delay="499"/>
                                          </p:stCondLst>
                                        </p:cTn>
                                        <p:tgtEl>
                                          <p:spTgt spid="33"/>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500"/>
                                        <p:tgtEl>
                                          <p:spTgt spid="7"/>
                                        </p:tgtEl>
                                      </p:cBhvr>
                                    </p:animEffect>
                                    <p:set>
                                      <p:cBhvr>
                                        <p:cTn id="49" dur="1" fill="hold">
                                          <p:stCondLst>
                                            <p:cond delay="499"/>
                                          </p:stCondLst>
                                        </p:cTn>
                                        <p:tgtEl>
                                          <p:spTgt spid="7"/>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20"/>
                                        </p:tgtEl>
                                      </p:cBhvr>
                                    </p:animEffect>
                                    <p:set>
                                      <p:cBhvr>
                                        <p:cTn id="52" dur="1" fill="hold">
                                          <p:stCondLst>
                                            <p:cond delay="499"/>
                                          </p:stCondLst>
                                        </p:cTn>
                                        <p:tgtEl>
                                          <p:spTgt spid="20"/>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8"/>
                                        </p:tgtEl>
                                      </p:cBhvr>
                                    </p:animEffect>
                                    <p:set>
                                      <p:cBhvr>
                                        <p:cTn id="55" dur="1" fill="hold">
                                          <p:stCondLst>
                                            <p:cond delay="499"/>
                                          </p:stCondLst>
                                        </p:cTn>
                                        <p:tgtEl>
                                          <p:spTgt spid="8"/>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11"/>
                                        </p:tgtEl>
                                      </p:cBhvr>
                                    </p:animEffect>
                                    <p:set>
                                      <p:cBhvr>
                                        <p:cTn id="58" dur="1" fill="hold">
                                          <p:stCondLst>
                                            <p:cond delay="499"/>
                                          </p:stCondLst>
                                        </p:cTn>
                                        <p:tgtEl>
                                          <p:spTgt spid="11"/>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15"/>
                                        </p:tgtEl>
                                      </p:cBhvr>
                                    </p:animEffect>
                                    <p:set>
                                      <p:cBhvr>
                                        <p:cTn id="61" dur="1" fill="hold">
                                          <p:stCondLst>
                                            <p:cond delay="499"/>
                                          </p:stCondLst>
                                        </p:cTn>
                                        <p:tgtEl>
                                          <p:spTgt spid="15"/>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21"/>
                                        </p:tgtEl>
                                      </p:cBhvr>
                                    </p:animEffect>
                                    <p:set>
                                      <p:cBhvr>
                                        <p:cTn id="64" dur="1" fill="hold">
                                          <p:stCondLst>
                                            <p:cond delay="499"/>
                                          </p:stCondLst>
                                        </p:cTn>
                                        <p:tgtEl>
                                          <p:spTgt spid="21"/>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27"/>
                                        </p:tgtEl>
                                      </p:cBhvr>
                                    </p:animEffect>
                                    <p:set>
                                      <p:cBhvr>
                                        <p:cTn id="67" dur="1" fill="hold">
                                          <p:stCondLst>
                                            <p:cond delay="499"/>
                                          </p:stCondLst>
                                        </p:cTn>
                                        <p:tgtEl>
                                          <p:spTgt spid="27"/>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13"/>
                                        </p:tgtEl>
                                      </p:cBhvr>
                                    </p:animEffect>
                                    <p:set>
                                      <p:cBhvr>
                                        <p:cTn id="70" dur="1" fill="hold">
                                          <p:stCondLst>
                                            <p:cond delay="499"/>
                                          </p:stCondLst>
                                        </p:cTn>
                                        <p:tgtEl>
                                          <p:spTgt spid="13"/>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1026"/>
                                        </p:tgtEl>
                                      </p:cBhvr>
                                    </p:animEffect>
                                    <p:set>
                                      <p:cBhvr>
                                        <p:cTn id="73" dur="1" fill="hold">
                                          <p:stCondLst>
                                            <p:cond delay="499"/>
                                          </p:stCondLst>
                                        </p:cTn>
                                        <p:tgtEl>
                                          <p:spTgt spid="1026"/>
                                        </p:tgtEl>
                                        <p:attrNameLst>
                                          <p:attrName>style.visibility</p:attrName>
                                        </p:attrNameLst>
                                      </p:cBhvr>
                                      <p:to>
                                        <p:strVal val="hidden"/>
                                      </p:to>
                                    </p:set>
                                  </p:childTnLst>
                                </p:cTn>
                              </p:par>
                              <p:par>
                                <p:cTn id="74" presetID="10" presetClass="exit" presetSubtype="0" fill="hold" grpId="0" nodeType="withEffect">
                                  <p:stCondLst>
                                    <p:cond delay="0"/>
                                  </p:stCondLst>
                                  <p:childTnLst>
                                    <p:animEffect transition="out" filter="fade">
                                      <p:cBhvr>
                                        <p:cTn id="75" dur="500"/>
                                        <p:tgtEl>
                                          <p:spTgt spid="14"/>
                                        </p:tgtEl>
                                      </p:cBhvr>
                                    </p:animEffect>
                                    <p:set>
                                      <p:cBhvr>
                                        <p:cTn id="76" dur="1" fill="hold">
                                          <p:stCondLst>
                                            <p:cond delay="499"/>
                                          </p:stCondLst>
                                        </p:cTn>
                                        <p:tgtEl>
                                          <p:spTgt spid="14"/>
                                        </p:tgtEl>
                                        <p:attrNameLst>
                                          <p:attrName>style.visibility</p:attrName>
                                        </p:attrNameLst>
                                      </p:cBhvr>
                                      <p:to>
                                        <p:strVal val="hidden"/>
                                      </p:to>
                                    </p:set>
                                  </p:childTnLst>
                                </p:cTn>
                              </p:par>
                              <p:par>
                                <p:cTn id="77" presetID="10" presetClass="exit" presetSubtype="0" fill="hold" grpId="0" nodeType="withEffect">
                                  <p:stCondLst>
                                    <p:cond delay="0"/>
                                  </p:stCondLst>
                                  <p:childTnLst>
                                    <p:animEffect transition="out" filter="fade">
                                      <p:cBhvr>
                                        <p:cTn id="78" dur="500"/>
                                        <p:tgtEl>
                                          <p:spTgt spid="22"/>
                                        </p:tgtEl>
                                      </p:cBhvr>
                                    </p:animEffect>
                                    <p:set>
                                      <p:cBhvr>
                                        <p:cTn id="79"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18" grpId="0"/>
      <p:bldP spid="22" grpId="0"/>
      <p:bldP spid="30" grpId="0"/>
      <p:bldP spid="33"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Title 1"/>
          <p:cNvSpPr>
            <a:spLocks noGrp="1"/>
          </p:cNvSpPr>
          <p:nvPr>
            <p:ph type="title"/>
          </p:nvPr>
        </p:nvSpPr>
        <p:spPr/>
        <p:txBody>
          <a:bodyPr/>
          <a:lstStyle/>
          <a:p>
            <a:r>
              <a:rPr lang="en-US" dirty="0" smtClean="0">
                <a:latin typeface="Calibri" pitchFamily="34" charset="0"/>
                <a:ea typeface="Arial" charset="0"/>
                <a:cs typeface="Calibri" pitchFamily="34" charset="0"/>
              </a:rPr>
              <a:t>Material Assignment - Image Cost</a:t>
            </a:r>
          </a:p>
        </p:txBody>
      </p:sp>
      <p:pic>
        <p:nvPicPr>
          <p:cNvPr id="29"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516216" y="2017727"/>
            <a:ext cx="2088232" cy="27363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1" name="Inhaltsplatzhalter 3"/>
          <p:cNvSpPr txBox="1">
            <a:spLocks/>
          </p:cNvSpPr>
          <p:nvPr/>
        </p:nvSpPr>
        <p:spPr bwMode="auto">
          <a:xfrm>
            <a:off x="6516216" y="1340768"/>
            <a:ext cx="2088232" cy="648072"/>
          </a:xfrm>
          <a:prstGeom prst="rect">
            <a:avLst/>
          </a:prstGeom>
          <a:noFill/>
          <a:ln w="9525">
            <a:noFill/>
            <a:miter lim="800000"/>
            <a:headEnd/>
            <a:tailEnd/>
          </a:ln>
        </p:spPr>
        <p:txBody>
          <a:bodyPr lIns="0" tIns="0" rIns="0" bIns="0" anchor="ctr"/>
          <a:lstStyle/>
          <a:p>
            <a:pPr algn="ctr">
              <a:buFont typeface="Arial" charset="0"/>
              <a:buNone/>
            </a:pPr>
            <a:r>
              <a:rPr lang="en-US" dirty="0" smtClean="0">
                <a:solidFill>
                  <a:srgbClr val="000000"/>
                </a:solidFill>
                <a:latin typeface="Calibri" pitchFamily="34" charset="0"/>
                <a:ea typeface="Arial" charset="0"/>
                <a:cs typeface="Calibri" pitchFamily="34" charset="0"/>
              </a:rPr>
              <a:t>Guide Source</a:t>
            </a:r>
            <a:endParaRPr lang="en-US" dirty="0">
              <a:solidFill>
                <a:srgbClr val="000000"/>
              </a:solidFill>
              <a:latin typeface="Calibri" pitchFamily="34" charset="0"/>
              <a:ea typeface="Arial" charset="0"/>
              <a:cs typeface="Calibri" pitchFamily="34" charset="0"/>
            </a:endParaRPr>
          </a:p>
        </p:txBody>
      </p:sp>
      <p:pic>
        <p:nvPicPr>
          <p:cNvPr id="14"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39552" y="1988840"/>
            <a:ext cx="2736304" cy="27363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5" name="Inhaltsplatzhalter 3"/>
          <p:cNvSpPr txBox="1">
            <a:spLocks/>
          </p:cNvSpPr>
          <p:nvPr/>
        </p:nvSpPr>
        <p:spPr bwMode="auto">
          <a:xfrm>
            <a:off x="611560" y="1340768"/>
            <a:ext cx="2664296" cy="648072"/>
          </a:xfrm>
          <a:prstGeom prst="rect">
            <a:avLst/>
          </a:prstGeom>
          <a:noFill/>
          <a:ln w="9525">
            <a:noFill/>
            <a:miter lim="800000"/>
            <a:headEnd/>
            <a:tailEnd/>
          </a:ln>
        </p:spPr>
        <p:txBody>
          <a:bodyPr lIns="0" tIns="0" rIns="0" bIns="0" anchor="ctr"/>
          <a:lstStyle/>
          <a:p>
            <a:pPr algn="ctr">
              <a:buFont typeface="Arial" charset="0"/>
              <a:buNone/>
            </a:pPr>
            <a:r>
              <a:rPr lang="en-US" dirty="0" smtClean="0">
                <a:solidFill>
                  <a:srgbClr val="000000"/>
                </a:solidFill>
                <a:latin typeface="Calibri" pitchFamily="34" charset="0"/>
                <a:ea typeface="Arial" charset="0"/>
                <a:cs typeface="Calibri" pitchFamily="34" charset="0"/>
              </a:rPr>
              <a:t>3D Scene</a:t>
            </a:r>
            <a:endParaRPr lang="en-US" dirty="0">
              <a:solidFill>
                <a:srgbClr val="000000"/>
              </a:solidFill>
              <a:latin typeface="Calibri" pitchFamily="34" charset="0"/>
              <a:ea typeface="Arial" charset="0"/>
              <a:cs typeface="Calibri" pitchFamily="34" charset="0"/>
            </a:endParaRPr>
          </a:p>
        </p:txBody>
      </p:sp>
      <p:cxnSp>
        <p:nvCxnSpPr>
          <p:cNvPr id="16" name="Straight Connector 15"/>
          <p:cNvCxnSpPr/>
          <p:nvPr/>
        </p:nvCxnSpPr>
        <p:spPr>
          <a:xfrm>
            <a:off x="539552" y="2852936"/>
            <a:ext cx="273630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1403648" y="1988840"/>
            <a:ext cx="0" cy="2736304"/>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339752" y="1988840"/>
            <a:ext cx="0" cy="2736304"/>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539552" y="3789040"/>
            <a:ext cx="273630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7179007" y="1988840"/>
            <a:ext cx="0" cy="2736304"/>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6516216" y="2852936"/>
            <a:ext cx="208823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6516216" y="3717032"/>
            <a:ext cx="208823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7899087" y="1988840"/>
            <a:ext cx="0" cy="2736303"/>
          </a:xfrm>
          <a:prstGeom prst="line">
            <a:avLst/>
          </a:prstGeom>
        </p:spPr>
        <p:style>
          <a:lnRef idx="2">
            <a:schemeClr val="accent1"/>
          </a:lnRef>
          <a:fillRef idx="0">
            <a:schemeClr val="accent1"/>
          </a:fillRef>
          <a:effectRef idx="1">
            <a:schemeClr val="accent1"/>
          </a:effectRef>
          <a:fontRef idx="minor">
            <a:schemeClr val="tx1"/>
          </a:fontRef>
        </p:style>
      </p:cxnSp>
      <p:pic>
        <p:nvPicPr>
          <p:cNvPr id="3076" name="Picture 4"/>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14029" y="1988841"/>
            <a:ext cx="889620" cy="8640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1403649" y="1988841"/>
            <a:ext cx="936103" cy="8640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2339504" y="1988840"/>
            <a:ext cx="936352" cy="8640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539553" y="2852937"/>
            <a:ext cx="864095" cy="96245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1403649" y="2852936"/>
            <a:ext cx="935856" cy="9361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81" name="Picture 9"/>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2339752" y="2862264"/>
            <a:ext cx="936104" cy="92677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82" name="Picture 10"/>
          <p:cNvPicPr>
            <a:picLocks noChangeAspect="1" noChangeArrowheads="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539553" y="3815395"/>
            <a:ext cx="864095" cy="9177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83" name="Picture 11"/>
          <p:cNvPicPr>
            <a:picLocks noChangeAspect="1" noChangeArrowheads="1"/>
          </p:cNvPicPr>
          <p:nvPr/>
        </p:nvPicPr>
        <p:blipFill>
          <a:blip r:embed="rId12" cstate="print">
            <a:extLst>
              <a:ext uri="{28A0092B-C50C-407E-A947-70E740481C1C}">
                <a14:useLocalDpi xmlns="" xmlns:a14="http://schemas.microsoft.com/office/drawing/2010/main" val="0"/>
              </a:ext>
            </a:extLst>
          </a:blip>
          <a:srcRect/>
          <a:stretch>
            <a:fillRect/>
          </a:stretch>
        </p:blipFill>
        <p:spPr bwMode="auto">
          <a:xfrm>
            <a:off x="1403649" y="3789040"/>
            <a:ext cx="935856" cy="9361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84" name="Picture 12"/>
          <p:cNvPicPr>
            <a:picLocks noChangeAspect="1" noChangeArrowheads="1"/>
          </p:cNvPicPr>
          <p:nvPr/>
        </p:nvPicPr>
        <p:blipFill>
          <a:blip r:embed="rId13" cstate="print">
            <a:extLst>
              <a:ext uri="{28A0092B-C50C-407E-A947-70E740481C1C}">
                <a14:useLocalDpi xmlns="" xmlns:a14="http://schemas.microsoft.com/office/drawing/2010/main" val="0"/>
              </a:ext>
            </a:extLst>
          </a:blip>
          <a:srcRect/>
          <a:stretch>
            <a:fillRect/>
          </a:stretch>
        </p:blipFill>
        <p:spPr bwMode="auto">
          <a:xfrm>
            <a:off x="2339505" y="3815396"/>
            <a:ext cx="936352" cy="90974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85" name="Picture 13"/>
          <p:cNvPicPr>
            <a:picLocks noChangeAspect="1" noChangeArrowheads="1"/>
          </p:cNvPicPr>
          <p:nvPr/>
        </p:nvPicPr>
        <p:blipFill>
          <a:blip r:embed="rId14" cstate="print">
            <a:extLst>
              <a:ext uri="{28A0092B-C50C-407E-A947-70E740481C1C}">
                <a14:useLocalDpi xmlns="" xmlns:a14="http://schemas.microsoft.com/office/drawing/2010/main" val="0"/>
              </a:ext>
            </a:extLst>
          </a:blip>
          <a:srcRect/>
          <a:stretch>
            <a:fillRect/>
          </a:stretch>
        </p:blipFill>
        <p:spPr bwMode="auto">
          <a:xfrm>
            <a:off x="6516216" y="2017726"/>
            <a:ext cx="662791" cy="8445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86" name="Picture 14"/>
          <p:cNvPicPr>
            <a:picLocks noChangeAspect="1" noChangeArrowheads="1"/>
          </p:cNvPicPr>
          <p:nvPr/>
        </p:nvPicPr>
        <p:blipFill>
          <a:blip r:embed="rId15" cstate="print">
            <a:extLst>
              <a:ext uri="{28A0092B-C50C-407E-A947-70E740481C1C}">
                <a14:useLocalDpi xmlns="" xmlns:a14="http://schemas.microsoft.com/office/drawing/2010/main" val="0"/>
              </a:ext>
            </a:extLst>
          </a:blip>
          <a:srcRect/>
          <a:stretch>
            <a:fillRect/>
          </a:stretch>
        </p:blipFill>
        <p:spPr bwMode="auto">
          <a:xfrm>
            <a:off x="7179008" y="2017726"/>
            <a:ext cx="720080" cy="8445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87" name="Picture 15"/>
          <p:cNvPicPr>
            <a:picLocks noChangeAspect="1" noChangeArrowheads="1"/>
          </p:cNvPicPr>
          <p:nvPr/>
        </p:nvPicPr>
        <p:blipFill>
          <a:blip r:embed="rId16" cstate="print">
            <a:extLst>
              <a:ext uri="{28A0092B-C50C-407E-A947-70E740481C1C}">
                <a14:useLocalDpi xmlns="" xmlns:a14="http://schemas.microsoft.com/office/drawing/2010/main" val="0"/>
              </a:ext>
            </a:extLst>
          </a:blip>
          <a:srcRect/>
          <a:stretch>
            <a:fillRect/>
          </a:stretch>
        </p:blipFill>
        <p:spPr bwMode="auto">
          <a:xfrm>
            <a:off x="7899088" y="2017727"/>
            <a:ext cx="705360" cy="83520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88" name="Picture 16"/>
          <p:cNvPicPr>
            <a:picLocks noChangeAspect="1" noChangeArrowheads="1"/>
          </p:cNvPicPr>
          <p:nvPr/>
        </p:nvPicPr>
        <p:blipFill>
          <a:blip r:embed="rId17" cstate="print">
            <a:extLst>
              <a:ext uri="{28A0092B-C50C-407E-A947-70E740481C1C}">
                <a14:useLocalDpi xmlns="" xmlns:a14="http://schemas.microsoft.com/office/drawing/2010/main" val="0"/>
              </a:ext>
            </a:extLst>
          </a:blip>
          <a:srcRect/>
          <a:stretch>
            <a:fillRect/>
          </a:stretch>
        </p:blipFill>
        <p:spPr bwMode="auto">
          <a:xfrm>
            <a:off x="6516216" y="2852936"/>
            <a:ext cx="662791" cy="8640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89" name="Picture 17"/>
          <p:cNvPicPr>
            <a:picLocks noChangeAspect="1" noChangeArrowheads="1"/>
          </p:cNvPicPr>
          <p:nvPr/>
        </p:nvPicPr>
        <p:blipFill>
          <a:blip r:embed="rId18" cstate="print">
            <a:extLst>
              <a:ext uri="{28A0092B-C50C-407E-A947-70E740481C1C}">
                <a14:useLocalDpi xmlns="" xmlns:a14="http://schemas.microsoft.com/office/drawing/2010/main" val="0"/>
              </a:ext>
            </a:extLst>
          </a:blip>
          <a:srcRect/>
          <a:stretch>
            <a:fillRect/>
          </a:stretch>
        </p:blipFill>
        <p:spPr bwMode="auto">
          <a:xfrm>
            <a:off x="7179008" y="2827536"/>
            <a:ext cx="720080" cy="8894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90" name="Picture 18"/>
          <p:cNvPicPr>
            <a:picLocks noChangeAspect="1" noChangeArrowheads="1"/>
          </p:cNvPicPr>
          <p:nvPr/>
        </p:nvPicPr>
        <p:blipFill>
          <a:blip r:embed="rId19" cstate="print">
            <a:extLst>
              <a:ext uri="{28A0092B-C50C-407E-A947-70E740481C1C}">
                <a14:useLocalDpi xmlns="" xmlns:a14="http://schemas.microsoft.com/office/drawing/2010/main" val="0"/>
              </a:ext>
            </a:extLst>
          </a:blip>
          <a:srcRect/>
          <a:stretch>
            <a:fillRect/>
          </a:stretch>
        </p:blipFill>
        <p:spPr bwMode="auto">
          <a:xfrm>
            <a:off x="7899088" y="2873375"/>
            <a:ext cx="705359" cy="84365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91" name="Picture 19"/>
          <p:cNvPicPr>
            <a:picLocks noChangeAspect="1" noChangeArrowheads="1"/>
          </p:cNvPicPr>
          <p:nvPr/>
        </p:nvPicPr>
        <p:blipFill>
          <a:blip r:embed="rId20" cstate="print">
            <a:extLst>
              <a:ext uri="{28A0092B-C50C-407E-A947-70E740481C1C}">
                <a14:useLocalDpi xmlns="" xmlns:a14="http://schemas.microsoft.com/office/drawing/2010/main" val="0"/>
              </a:ext>
            </a:extLst>
          </a:blip>
          <a:srcRect/>
          <a:stretch>
            <a:fillRect/>
          </a:stretch>
        </p:blipFill>
        <p:spPr bwMode="auto">
          <a:xfrm>
            <a:off x="6516217" y="3721844"/>
            <a:ext cx="662790" cy="10321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92" name="Picture 20"/>
          <p:cNvPicPr>
            <a:picLocks noChangeAspect="1" noChangeArrowheads="1"/>
          </p:cNvPicPr>
          <p:nvPr/>
        </p:nvPicPr>
        <p:blipFill>
          <a:blip r:embed="rId21" cstate="print">
            <a:extLst>
              <a:ext uri="{28A0092B-C50C-407E-A947-70E740481C1C}">
                <a14:useLocalDpi xmlns="" xmlns:a14="http://schemas.microsoft.com/office/drawing/2010/main" val="0"/>
              </a:ext>
            </a:extLst>
          </a:blip>
          <a:srcRect/>
          <a:stretch>
            <a:fillRect/>
          </a:stretch>
        </p:blipFill>
        <p:spPr bwMode="auto">
          <a:xfrm>
            <a:off x="7179007" y="3731368"/>
            <a:ext cx="720080" cy="10226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93" name="Picture 21"/>
          <p:cNvPicPr>
            <a:picLocks noChangeAspect="1" noChangeArrowheads="1"/>
          </p:cNvPicPr>
          <p:nvPr/>
        </p:nvPicPr>
        <p:blipFill>
          <a:blip r:embed="rId22" cstate="print">
            <a:extLst>
              <a:ext uri="{28A0092B-C50C-407E-A947-70E740481C1C}">
                <a14:useLocalDpi xmlns="" xmlns:a14="http://schemas.microsoft.com/office/drawing/2010/main" val="0"/>
              </a:ext>
            </a:extLst>
          </a:blip>
          <a:srcRect/>
          <a:stretch>
            <a:fillRect/>
          </a:stretch>
        </p:blipFill>
        <p:spPr bwMode="auto">
          <a:xfrm>
            <a:off x="7899087" y="3704332"/>
            <a:ext cx="705361" cy="10288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203848" y="2636912"/>
            <a:ext cx="936104" cy="1224136"/>
          </a:xfrm>
          <a:prstGeom prst="rect">
            <a:avLst/>
          </a:prstGeom>
          <a:noFill/>
        </p:spPr>
        <p:txBody>
          <a:bodyPr wrap="square" rtlCol="0">
            <a:normAutofit/>
          </a:bodyPr>
          <a:lstStyle/>
          <a:p>
            <a:pPr algn="ctr"/>
            <a:r>
              <a:rPr lang="en-US" sz="6000" dirty="0" smtClean="0"/>
              <a:t>∑</a:t>
            </a:r>
          </a:p>
        </p:txBody>
      </p:sp>
      <p:sp>
        <p:nvSpPr>
          <p:cNvPr id="6" name="TextBox 5"/>
          <p:cNvSpPr txBox="1"/>
          <p:nvPr/>
        </p:nvSpPr>
        <p:spPr>
          <a:xfrm>
            <a:off x="4644008" y="2924944"/>
            <a:ext cx="864096" cy="648072"/>
          </a:xfrm>
          <a:prstGeom prst="rect">
            <a:avLst/>
          </a:prstGeom>
          <a:noFill/>
        </p:spPr>
        <p:txBody>
          <a:bodyPr wrap="square" rtlCol="0">
            <a:normAutofit lnSpcReduction="10000"/>
          </a:bodyPr>
          <a:lstStyle/>
          <a:p>
            <a:pPr algn="ctr"/>
            <a:r>
              <a:rPr lang="el-GR" sz="4000" dirty="0" smtClean="0"/>
              <a:t>ϴ</a:t>
            </a:r>
            <a:endParaRPr lang="en-US" sz="4000" dirty="0" smtClean="0"/>
          </a:p>
        </p:txBody>
      </p:sp>
    </p:spTree>
    <p:extLst>
      <p:ext uri="{BB962C8B-B14F-4D97-AF65-F5344CB8AC3E}">
        <p14:creationId xmlns="" xmlns:p14="http://schemas.microsoft.com/office/powerpoint/2010/main" val="2101481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par>
                                <p:cTn id="8" presetID="6" presetClass="entr" presetSubtype="16"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par>
                                <p:cTn id="11" presetID="6" presetClass="entr" presetSubtype="16"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ircle(in)">
                                      <p:cBhvr>
                                        <p:cTn id="13" dur="2000"/>
                                        <p:tgtEl>
                                          <p:spTgt spid="15"/>
                                        </p:tgtEl>
                                      </p:cBhvr>
                                    </p:animEffect>
                                  </p:childTnLst>
                                </p:cTn>
                              </p:par>
                              <p:par>
                                <p:cTn id="14" presetID="6" presetClass="entr" presetSubtype="16"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circle(in)">
                                      <p:cBhvr>
                                        <p:cTn id="16" dur="2000"/>
                                        <p:tgtEl>
                                          <p:spTgt spid="19"/>
                                        </p:tgtEl>
                                      </p:cBhvr>
                                    </p:animEffect>
                                  </p:childTnLst>
                                </p:cTn>
                              </p:par>
                              <p:par>
                                <p:cTn id="17" presetID="6" presetClass="entr" presetSubtype="16"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circle(in)">
                                      <p:cBhvr>
                                        <p:cTn id="19" dur="2000"/>
                                        <p:tgtEl>
                                          <p:spTgt spid="20"/>
                                        </p:tgtEl>
                                      </p:cBhvr>
                                    </p:animEffect>
                                  </p:childTnLst>
                                </p:cTn>
                              </p:par>
                              <p:par>
                                <p:cTn id="20" presetID="6" presetClass="entr" presetSubtype="16"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circle(in)">
                                      <p:cBhvr>
                                        <p:cTn id="22" dur="2000"/>
                                        <p:tgtEl>
                                          <p:spTgt spid="21"/>
                                        </p:tgtEl>
                                      </p:cBhvr>
                                    </p:animEffect>
                                  </p:childTnLst>
                                </p:cTn>
                              </p:par>
                              <p:par>
                                <p:cTn id="23" presetID="6" presetClass="entr" presetSubtype="16"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circle(in)">
                                      <p:cBhvr>
                                        <p:cTn id="25" dur="2000"/>
                                        <p:tgtEl>
                                          <p:spTgt spid="22"/>
                                        </p:tgtEl>
                                      </p:cBhvr>
                                    </p:animEffect>
                                  </p:childTnLst>
                                </p:cTn>
                              </p:par>
                              <p:par>
                                <p:cTn id="26" presetID="6" presetClass="entr" presetSubtype="16"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circle(in)">
                                      <p:cBhvr>
                                        <p:cTn id="28" dur="20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076"/>
                                        </p:tgtEl>
                                        <p:attrNameLst>
                                          <p:attrName>style.visibility</p:attrName>
                                        </p:attrNameLst>
                                      </p:cBhvr>
                                      <p:to>
                                        <p:strVal val="visible"/>
                                      </p:to>
                                    </p:set>
                                    <p:animEffect transition="in" filter="fade">
                                      <p:cBhvr>
                                        <p:cTn id="33" dur="500"/>
                                        <p:tgtEl>
                                          <p:spTgt spid="3076"/>
                                        </p:tgtEl>
                                      </p:cBhvr>
                                    </p:animEffect>
                                  </p:childTnLst>
                                </p:cTn>
                              </p:par>
                              <p:par>
                                <p:cTn id="34" presetID="10" presetClass="entr" presetSubtype="0" fill="hold" nodeType="withEffect">
                                  <p:stCondLst>
                                    <p:cond delay="0"/>
                                  </p:stCondLst>
                                  <p:childTnLst>
                                    <p:set>
                                      <p:cBhvr>
                                        <p:cTn id="35" dur="1" fill="hold">
                                          <p:stCondLst>
                                            <p:cond delay="0"/>
                                          </p:stCondLst>
                                        </p:cTn>
                                        <p:tgtEl>
                                          <p:spTgt spid="3077"/>
                                        </p:tgtEl>
                                        <p:attrNameLst>
                                          <p:attrName>style.visibility</p:attrName>
                                        </p:attrNameLst>
                                      </p:cBhvr>
                                      <p:to>
                                        <p:strVal val="visible"/>
                                      </p:to>
                                    </p:set>
                                    <p:animEffect transition="in" filter="fade">
                                      <p:cBhvr>
                                        <p:cTn id="36" dur="500"/>
                                        <p:tgtEl>
                                          <p:spTgt spid="3077"/>
                                        </p:tgtEl>
                                      </p:cBhvr>
                                    </p:animEffect>
                                  </p:childTnLst>
                                </p:cTn>
                              </p:par>
                              <p:par>
                                <p:cTn id="37" presetID="10" presetClass="entr" presetSubtype="0" fill="hold" nodeType="withEffect">
                                  <p:stCondLst>
                                    <p:cond delay="0"/>
                                  </p:stCondLst>
                                  <p:childTnLst>
                                    <p:set>
                                      <p:cBhvr>
                                        <p:cTn id="38" dur="1" fill="hold">
                                          <p:stCondLst>
                                            <p:cond delay="0"/>
                                          </p:stCondLst>
                                        </p:cTn>
                                        <p:tgtEl>
                                          <p:spTgt spid="3078"/>
                                        </p:tgtEl>
                                        <p:attrNameLst>
                                          <p:attrName>style.visibility</p:attrName>
                                        </p:attrNameLst>
                                      </p:cBhvr>
                                      <p:to>
                                        <p:strVal val="visible"/>
                                      </p:to>
                                    </p:set>
                                    <p:animEffect transition="in" filter="fade">
                                      <p:cBhvr>
                                        <p:cTn id="39" dur="500"/>
                                        <p:tgtEl>
                                          <p:spTgt spid="3078"/>
                                        </p:tgtEl>
                                      </p:cBhvr>
                                    </p:animEffect>
                                  </p:childTnLst>
                                </p:cTn>
                              </p:par>
                              <p:par>
                                <p:cTn id="40" presetID="10" presetClass="entr" presetSubtype="0" fill="hold" nodeType="withEffect">
                                  <p:stCondLst>
                                    <p:cond delay="0"/>
                                  </p:stCondLst>
                                  <p:childTnLst>
                                    <p:set>
                                      <p:cBhvr>
                                        <p:cTn id="41" dur="1" fill="hold">
                                          <p:stCondLst>
                                            <p:cond delay="0"/>
                                          </p:stCondLst>
                                        </p:cTn>
                                        <p:tgtEl>
                                          <p:spTgt spid="3081"/>
                                        </p:tgtEl>
                                        <p:attrNameLst>
                                          <p:attrName>style.visibility</p:attrName>
                                        </p:attrNameLst>
                                      </p:cBhvr>
                                      <p:to>
                                        <p:strVal val="visible"/>
                                      </p:to>
                                    </p:set>
                                    <p:animEffect transition="in" filter="fade">
                                      <p:cBhvr>
                                        <p:cTn id="42" dur="500"/>
                                        <p:tgtEl>
                                          <p:spTgt spid="3081"/>
                                        </p:tgtEl>
                                      </p:cBhvr>
                                    </p:animEffect>
                                  </p:childTnLst>
                                </p:cTn>
                              </p:par>
                              <p:par>
                                <p:cTn id="43" presetID="10" presetClass="entr" presetSubtype="0" fill="hold" nodeType="withEffect">
                                  <p:stCondLst>
                                    <p:cond delay="0"/>
                                  </p:stCondLst>
                                  <p:childTnLst>
                                    <p:set>
                                      <p:cBhvr>
                                        <p:cTn id="44" dur="1" fill="hold">
                                          <p:stCondLst>
                                            <p:cond delay="0"/>
                                          </p:stCondLst>
                                        </p:cTn>
                                        <p:tgtEl>
                                          <p:spTgt spid="3080"/>
                                        </p:tgtEl>
                                        <p:attrNameLst>
                                          <p:attrName>style.visibility</p:attrName>
                                        </p:attrNameLst>
                                      </p:cBhvr>
                                      <p:to>
                                        <p:strVal val="visible"/>
                                      </p:to>
                                    </p:set>
                                    <p:animEffect transition="in" filter="fade">
                                      <p:cBhvr>
                                        <p:cTn id="45" dur="500"/>
                                        <p:tgtEl>
                                          <p:spTgt spid="3080"/>
                                        </p:tgtEl>
                                      </p:cBhvr>
                                    </p:animEffect>
                                  </p:childTnLst>
                                </p:cTn>
                              </p:par>
                              <p:par>
                                <p:cTn id="46" presetID="10" presetClass="entr" presetSubtype="0" fill="hold" nodeType="withEffect">
                                  <p:stCondLst>
                                    <p:cond delay="0"/>
                                  </p:stCondLst>
                                  <p:childTnLst>
                                    <p:set>
                                      <p:cBhvr>
                                        <p:cTn id="47" dur="1" fill="hold">
                                          <p:stCondLst>
                                            <p:cond delay="0"/>
                                          </p:stCondLst>
                                        </p:cTn>
                                        <p:tgtEl>
                                          <p:spTgt spid="3079"/>
                                        </p:tgtEl>
                                        <p:attrNameLst>
                                          <p:attrName>style.visibility</p:attrName>
                                        </p:attrNameLst>
                                      </p:cBhvr>
                                      <p:to>
                                        <p:strVal val="visible"/>
                                      </p:to>
                                    </p:set>
                                    <p:animEffect transition="in" filter="fade">
                                      <p:cBhvr>
                                        <p:cTn id="48" dur="500"/>
                                        <p:tgtEl>
                                          <p:spTgt spid="3079"/>
                                        </p:tgtEl>
                                      </p:cBhvr>
                                    </p:animEffect>
                                  </p:childTnLst>
                                </p:cTn>
                              </p:par>
                              <p:par>
                                <p:cTn id="49" presetID="10" presetClass="entr" presetSubtype="0" fill="hold" nodeType="withEffect">
                                  <p:stCondLst>
                                    <p:cond delay="0"/>
                                  </p:stCondLst>
                                  <p:childTnLst>
                                    <p:set>
                                      <p:cBhvr>
                                        <p:cTn id="50" dur="1" fill="hold">
                                          <p:stCondLst>
                                            <p:cond delay="0"/>
                                          </p:stCondLst>
                                        </p:cTn>
                                        <p:tgtEl>
                                          <p:spTgt spid="3082"/>
                                        </p:tgtEl>
                                        <p:attrNameLst>
                                          <p:attrName>style.visibility</p:attrName>
                                        </p:attrNameLst>
                                      </p:cBhvr>
                                      <p:to>
                                        <p:strVal val="visible"/>
                                      </p:to>
                                    </p:set>
                                    <p:animEffect transition="in" filter="fade">
                                      <p:cBhvr>
                                        <p:cTn id="51" dur="500"/>
                                        <p:tgtEl>
                                          <p:spTgt spid="3082"/>
                                        </p:tgtEl>
                                      </p:cBhvr>
                                    </p:animEffect>
                                  </p:childTnLst>
                                </p:cTn>
                              </p:par>
                              <p:par>
                                <p:cTn id="52" presetID="10" presetClass="entr" presetSubtype="0" fill="hold" nodeType="withEffect">
                                  <p:stCondLst>
                                    <p:cond delay="0"/>
                                  </p:stCondLst>
                                  <p:childTnLst>
                                    <p:set>
                                      <p:cBhvr>
                                        <p:cTn id="53" dur="1" fill="hold">
                                          <p:stCondLst>
                                            <p:cond delay="0"/>
                                          </p:stCondLst>
                                        </p:cTn>
                                        <p:tgtEl>
                                          <p:spTgt spid="3083"/>
                                        </p:tgtEl>
                                        <p:attrNameLst>
                                          <p:attrName>style.visibility</p:attrName>
                                        </p:attrNameLst>
                                      </p:cBhvr>
                                      <p:to>
                                        <p:strVal val="visible"/>
                                      </p:to>
                                    </p:set>
                                    <p:animEffect transition="in" filter="fade">
                                      <p:cBhvr>
                                        <p:cTn id="54" dur="500"/>
                                        <p:tgtEl>
                                          <p:spTgt spid="3083"/>
                                        </p:tgtEl>
                                      </p:cBhvr>
                                    </p:animEffect>
                                  </p:childTnLst>
                                </p:cTn>
                              </p:par>
                              <p:par>
                                <p:cTn id="55" presetID="10" presetClass="entr" presetSubtype="0" fill="hold" nodeType="withEffect">
                                  <p:stCondLst>
                                    <p:cond delay="0"/>
                                  </p:stCondLst>
                                  <p:childTnLst>
                                    <p:set>
                                      <p:cBhvr>
                                        <p:cTn id="56" dur="1" fill="hold">
                                          <p:stCondLst>
                                            <p:cond delay="0"/>
                                          </p:stCondLst>
                                        </p:cTn>
                                        <p:tgtEl>
                                          <p:spTgt spid="3084"/>
                                        </p:tgtEl>
                                        <p:attrNameLst>
                                          <p:attrName>style.visibility</p:attrName>
                                        </p:attrNameLst>
                                      </p:cBhvr>
                                      <p:to>
                                        <p:strVal val="visible"/>
                                      </p:to>
                                    </p:set>
                                    <p:animEffect transition="in" filter="fade">
                                      <p:cBhvr>
                                        <p:cTn id="57" dur="500"/>
                                        <p:tgtEl>
                                          <p:spTgt spid="3084"/>
                                        </p:tgtEl>
                                      </p:cBhvr>
                                    </p:animEffect>
                                  </p:childTnLst>
                                </p:cTn>
                              </p:par>
                              <p:par>
                                <p:cTn id="58" presetID="10" presetClass="entr" presetSubtype="0" fill="hold" nodeType="withEffect">
                                  <p:stCondLst>
                                    <p:cond delay="0"/>
                                  </p:stCondLst>
                                  <p:childTnLst>
                                    <p:set>
                                      <p:cBhvr>
                                        <p:cTn id="59" dur="1" fill="hold">
                                          <p:stCondLst>
                                            <p:cond delay="0"/>
                                          </p:stCondLst>
                                        </p:cTn>
                                        <p:tgtEl>
                                          <p:spTgt spid="3085"/>
                                        </p:tgtEl>
                                        <p:attrNameLst>
                                          <p:attrName>style.visibility</p:attrName>
                                        </p:attrNameLst>
                                      </p:cBhvr>
                                      <p:to>
                                        <p:strVal val="visible"/>
                                      </p:to>
                                    </p:set>
                                    <p:animEffect transition="in" filter="fade">
                                      <p:cBhvr>
                                        <p:cTn id="60" dur="500"/>
                                        <p:tgtEl>
                                          <p:spTgt spid="3085"/>
                                        </p:tgtEl>
                                      </p:cBhvr>
                                    </p:animEffect>
                                  </p:childTnLst>
                                </p:cTn>
                              </p:par>
                              <p:par>
                                <p:cTn id="61" presetID="10" presetClass="entr" presetSubtype="0" fill="hold" nodeType="withEffect">
                                  <p:stCondLst>
                                    <p:cond delay="0"/>
                                  </p:stCondLst>
                                  <p:childTnLst>
                                    <p:set>
                                      <p:cBhvr>
                                        <p:cTn id="62" dur="1" fill="hold">
                                          <p:stCondLst>
                                            <p:cond delay="0"/>
                                          </p:stCondLst>
                                        </p:cTn>
                                        <p:tgtEl>
                                          <p:spTgt spid="3086"/>
                                        </p:tgtEl>
                                        <p:attrNameLst>
                                          <p:attrName>style.visibility</p:attrName>
                                        </p:attrNameLst>
                                      </p:cBhvr>
                                      <p:to>
                                        <p:strVal val="visible"/>
                                      </p:to>
                                    </p:set>
                                    <p:animEffect transition="in" filter="fade">
                                      <p:cBhvr>
                                        <p:cTn id="63" dur="500"/>
                                        <p:tgtEl>
                                          <p:spTgt spid="3086"/>
                                        </p:tgtEl>
                                      </p:cBhvr>
                                    </p:animEffect>
                                  </p:childTnLst>
                                </p:cTn>
                              </p:par>
                              <p:par>
                                <p:cTn id="64" presetID="10" presetClass="entr" presetSubtype="0" fill="hold" nodeType="withEffect">
                                  <p:stCondLst>
                                    <p:cond delay="0"/>
                                  </p:stCondLst>
                                  <p:childTnLst>
                                    <p:set>
                                      <p:cBhvr>
                                        <p:cTn id="65" dur="1" fill="hold">
                                          <p:stCondLst>
                                            <p:cond delay="0"/>
                                          </p:stCondLst>
                                        </p:cTn>
                                        <p:tgtEl>
                                          <p:spTgt spid="3087"/>
                                        </p:tgtEl>
                                        <p:attrNameLst>
                                          <p:attrName>style.visibility</p:attrName>
                                        </p:attrNameLst>
                                      </p:cBhvr>
                                      <p:to>
                                        <p:strVal val="visible"/>
                                      </p:to>
                                    </p:set>
                                    <p:animEffect transition="in" filter="fade">
                                      <p:cBhvr>
                                        <p:cTn id="66" dur="500"/>
                                        <p:tgtEl>
                                          <p:spTgt spid="3087"/>
                                        </p:tgtEl>
                                      </p:cBhvr>
                                    </p:animEffect>
                                  </p:childTnLst>
                                </p:cTn>
                              </p:par>
                              <p:par>
                                <p:cTn id="67" presetID="10" presetClass="entr" presetSubtype="0" fill="hold" nodeType="withEffect">
                                  <p:stCondLst>
                                    <p:cond delay="0"/>
                                  </p:stCondLst>
                                  <p:childTnLst>
                                    <p:set>
                                      <p:cBhvr>
                                        <p:cTn id="68" dur="1" fill="hold">
                                          <p:stCondLst>
                                            <p:cond delay="0"/>
                                          </p:stCondLst>
                                        </p:cTn>
                                        <p:tgtEl>
                                          <p:spTgt spid="3090"/>
                                        </p:tgtEl>
                                        <p:attrNameLst>
                                          <p:attrName>style.visibility</p:attrName>
                                        </p:attrNameLst>
                                      </p:cBhvr>
                                      <p:to>
                                        <p:strVal val="visible"/>
                                      </p:to>
                                    </p:set>
                                    <p:animEffect transition="in" filter="fade">
                                      <p:cBhvr>
                                        <p:cTn id="69" dur="500"/>
                                        <p:tgtEl>
                                          <p:spTgt spid="3090"/>
                                        </p:tgtEl>
                                      </p:cBhvr>
                                    </p:animEffect>
                                  </p:childTnLst>
                                </p:cTn>
                              </p:par>
                              <p:par>
                                <p:cTn id="70" presetID="10" presetClass="entr" presetSubtype="0" fill="hold" nodeType="withEffect">
                                  <p:stCondLst>
                                    <p:cond delay="0"/>
                                  </p:stCondLst>
                                  <p:childTnLst>
                                    <p:set>
                                      <p:cBhvr>
                                        <p:cTn id="71" dur="1" fill="hold">
                                          <p:stCondLst>
                                            <p:cond delay="0"/>
                                          </p:stCondLst>
                                        </p:cTn>
                                        <p:tgtEl>
                                          <p:spTgt spid="3089"/>
                                        </p:tgtEl>
                                        <p:attrNameLst>
                                          <p:attrName>style.visibility</p:attrName>
                                        </p:attrNameLst>
                                      </p:cBhvr>
                                      <p:to>
                                        <p:strVal val="visible"/>
                                      </p:to>
                                    </p:set>
                                    <p:animEffect transition="in" filter="fade">
                                      <p:cBhvr>
                                        <p:cTn id="72" dur="500"/>
                                        <p:tgtEl>
                                          <p:spTgt spid="3089"/>
                                        </p:tgtEl>
                                      </p:cBhvr>
                                    </p:animEffect>
                                  </p:childTnLst>
                                </p:cTn>
                              </p:par>
                              <p:par>
                                <p:cTn id="73" presetID="10" presetClass="entr" presetSubtype="0" fill="hold" nodeType="withEffect">
                                  <p:stCondLst>
                                    <p:cond delay="0"/>
                                  </p:stCondLst>
                                  <p:childTnLst>
                                    <p:set>
                                      <p:cBhvr>
                                        <p:cTn id="74" dur="1" fill="hold">
                                          <p:stCondLst>
                                            <p:cond delay="0"/>
                                          </p:stCondLst>
                                        </p:cTn>
                                        <p:tgtEl>
                                          <p:spTgt spid="3088"/>
                                        </p:tgtEl>
                                        <p:attrNameLst>
                                          <p:attrName>style.visibility</p:attrName>
                                        </p:attrNameLst>
                                      </p:cBhvr>
                                      <p:to>
                                        <p:strVal val="visible"/>
                                      </p:to>
                                    </p:set>
                                    <p:animEffect transition="in" filter="fade">
                                      <p:cBhvr>
                                        <p:cTn id="75" dur="500"/>
                                        <p:tgtEl>
                                          <p:spTgt spid="3088"/>
                                        </p:tgtEl>
                                      </p:cBhvr>
                                    </p:animEffect>
                                  </p:childTnLst>
                                </p:cTn>
                              </p:par>
                              <p:par>
                                <p:cTn id="76" presetID="10" presetClass="entr" presetSubtype="0" fill="hold" nodeType="withEffect">
                                  <p:stCondLst>
                                    <p:cond delay="0"/>
                                  </p:stCondLst>
                                  <p:childTnLst>
                                    <p:set>
                                      <p:cBhvr>
                                        <p:cTn id="77" dur="1" fill="hold">
                                          <p:stCondLst>
                                            <p:cond delay="0"/>
                                          </p:stCondLst>
                                        </p:cTn>
                                        <p:tgtEl>
                                          <p:spTgt spid="3091"/>
                                        </p:tgtEl>
                                        <p:attrNameLst>
                                          <p:attrName>style.visibility</p:attrName>
                                        </p:attrNameLst>
                                      </p:cBhvr>
                                      <p:to>
                                        <p:strVal val="visible"/>
                                      </p:to>
                                    </p:set>
                                    <p:animEffect transition="in" filter="fade">
                                      <p:cBhvr>
                                        <p:cTn id="78" dur="500"/>
                                        <p:tgtEl>
                                          <p:spTgt spid="3091"/>
                                        </p:tgtEl>
                                      </p:cBhvr>
                                    </p:animEffect>
                                  </p:childTnLst>
                                </p:cTn>
                              </p:par>
                              <p:par>
                                <p:cTn id="79" presetID="10" presetClass="entr" presetSubtype="0" fill="hold" nodeType="withEffect">
                                  <p:stCondLst>
                                    <p:cond delay="0"/>
                                  </p:stCondLst>
                                  <p:childTnLst>
                                    <p:set>
                                      <p:cBhvr>
                                        <p:cTn id="80" dur="1" fill="hold">
                                          <p:stCondLst>
                                            <p:cond delay="0"/>
                                          </p:stCondLst>
                                        </p:cTn>
                                        <p:tgtEl>
                                          <p:spTgt spid="3092"/>
                                        </p:tgtEl>
                                        <p:attrNameLst>
                                          <p:attrName>style.visibility</p:attrName>
                                        </p:attrNameLst>
                                      </p:cBhvr>
                                      <p:to>
                                        <p:strVal val="visible"/>
                                      </p:to>
                                    </p:set>
                                    <p:animEffect transition="in" filter="fade">
                                      <p:cBhvr>
                                        <p:cTn id="81" dur="500"/>
                                        <p:tgtEl>
                                          <p:spTgt spid="3092"/>
                                        </p:tgtEl>
                                      </p:cBhvr>
                                    </p:animEffect>
                                  </p:childTnLst>
                                </p:cTn>
                              </p:par>
                              <p:par>
                                <p:cTn id="82" presetID="10" presetClass="entr" presetSubtype="0" fill="hold" nodeType="withEffect">
                                  <p:stCondLst>
                                    <p:cond delay="0"/>
                                  </p:stCondLst>
                                  <p:childTnLst>
                                    <p:set>
                                      <p:cBhvr>
                                        <p:cTn id="83" dur="1" fill="hold">
                                          <p:stCondLst>
                                            <p:cond delay="0"/>
                                          </p:stCondLst>
                                        </p:cTn>
                                        <p:tgtEl>
                                          <p:spTgt spid="3093"/>
                                        </p:tgtEl>
                                        <p:attrNameLst>
                                          <p:attrName>style.visibility</p:attrName>
                                        </p:attrNameLst>
                                      </p:cBhvr>
                                      <p:to>
                                        <p:strVal val="visible"/>
                                      </p:to>
                                    </p:set>
                                    <p:animEffect transition="in" filter="fade">
                                      <p:cBhvr>
                                        <p:cTn id="84" dur="500"/>
                                        <p:tgtEl>
                                          <p:spTgt spid="3093"/>
                                        </p:tgtEl>
                                      </p:cBhvr>
                                    </p:animEffect>
                                  </p:childTnLst>
                                </p:cTn>
                              </p:par>
                            </p:childTnLst>
                          </p:cTn>
                        </p:par>
                      </p:childTnLst>
                    </p:cTn>
                  </p:par>
                  <p:par>
                    <p:cTn id="85" fill="hold">
                      <p:stCondLst>
                        <p:cond delay="indefinite"/>
                      </p:stCondLst>
                      <p:childTnLst>
                        <p:par>
                          <p:cTn id="86" fill="hold">
                            <p:stCondLst>
                              <p:cond delay="0"/>
                            </p:stCondLst>
                            <p:childTnLst>
                              <p:par>
                                <p:cTn id="87" presetID="42" presetClass="path" presetSubtype="0" accel="50000" decel="50000" fill="hold" nodeType="clickEffect">
                                  <p:stCondLst>
                                    <p:cond delay="0"/>
                                  </p:stCondLst>
                                  <p:childTnLst>
                                    <p:animMotion origin="layout" path="M -1.11111E-6 7.40741E-7 L 0.37153 0.11551 " pathEditMode="relative" rAng="0" ptsTypes="AA">
                                      <p:cBhvr>
                                        <p:cTn id="88" dur="2000" fill="hold"/>
                                        <p:tgtEl>
                                          <p:spTgt spid="3076"/>
                                        </p:tgtEl>
                                        <p:attrNameLst>
                                          <p:attrName>ppt_x</p:attrName>
                                          <p:attrName>ppt_y</p:attrName>
                                        </p:attrNameLst>
                                      </p:cBhvr>
                                      <p:rCtr x="18576" y="5764"/>
                                    </p:animMotion>
                                  </p:childTnLst>
                                </p:cTn>
                              </p:par>
                              <p:par>
                                <p:cTn id="89" presetID="42" presetClass="path" presetSubtype="0" accel="50000" decel="50000" fill="hold" nodeType="withEffect">
                                  <p:stCondLst>
                                    <p:cond delay="0"/>
                                  </p:stCondLst>
                                  <p:childTnLst>
                                    <p:animMotion origin="layout" path="M -4.72222E-6 7.40741E-7 L -0.13072 0.11551 " pathEditMode="relative" rAng="0" ptsTypes="AA">
                                      <p:cBhvr>
                                        <p:cTn id="90" dur="2000" fill="hold"/>
                                        <p:tgtEl>
                                          <p:spTgt spid="3085"/>
                                        </p:tgtEl>
                                        <p:attrNameLst>
                                          <p:attrName>ppt_x</p:attrName>
                                          <p:attrName>ppt_y</p:attrName>
                                        </p:attrNameLst>
                                      </p:cBhvr>
                                      <p:rCtr x="-6545" y="5764"/>
                                    </p:animMotion>
                                  </p:childTnLst>
                                </p:cTn>
                              </p:par>
                            </p:childTnLst>
                          </p:cTn>
                        </p:par>
                        <p:par>
                          <p:cTn id="91" fill="hold">
                            <p:stCondLst>
                              <p:cond delay="2000"/>
                            </p:stCondLst>
                            <p:childTnLst>
                              <p:par>
                                <p:cTn id="92" presetID="10" presetClass="entr" presetSubtype="0" fill="hold" grpId="0" nodeType="afterEffect">
                                  <p:stCondLst>
                                    <p:cond delay="0"/>
                                  </p:stCondLst>
                                  <p:childTnLst>
                                    <p:set>
                                      <p:cBhvr>
                                        <p:cTn id="93" dur="1" fill="hold">
                                          <p:stCondLst>
                                            <p:cond delay="0"/>
                                          </p:stCondLst>
                                        </p:cTn>
                                        <p:tgtEl>
                                          <p:spTgt spid="6"/>
                                        </p:tgtEl>
                                        <p:attrNameLst>
                                          <p:attrName>style.visibility</p:attrName>
                                        </p:attrNameLst>
                                      </p:cBhvr>
                                      <p:to>
                                        <p:strVal val="visible"/>
                                      </p:to>
                                    </p:set>
                                    <p:animEffect transition="in" filter="fade">
                                      <p:cBhvr>
                                        <p:cTn id="94" dur="500"/>
                                        <p:tgtEl>
                                          <p:spTgt spid="6"/>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4"/>
                                        </p:tgtEl>
                                        <p:attrNameLst>
                                          <p:attrName>style.visibility</p:attrName>
                                        </p:attrNameLst>
                                      </p:cBhvr>
                                      <p:to>
                                        <p:strVal val="visible"/>
                                      </p:to>
                                    </p:set>
                                    <p:animEffect transition="in" filter="fade">
                                      <p:cBhvr>
                                        <p:cTn id="97" dur="500"/>
                                        <p:tgtEl>
                                          <p:spTgt spid="4"/>
                                        </p:tgtEl>
                                      </p:cBhvr>
                                    </p:animEffect>
                                  </p:childTnLst>
                                </p:cTn>
                              </p:par>
                            </p:childTnLst>
                          </p:cTn>
                        </p:par>
                        <p:par>
                          <p:cTn id="98" fill="hold">
                            <p:stCondLst>
                              <p:cond delay="2500"/>
                            </p:stCondLst>
                            <p:childTnLst>
                              <p:par>
                                <p:cTn id="99" presetID="10" presetClass="exit" presetSubtype="0" fill="hold" nodeType="afterEffect">
                                  <p:stCondLst>
                                    <p:cond delay="0"/>
                                  </p:stCondLst>
                                  <p:childTnLst>
                                    <p:animEffect transition="out" filter="fade">
                                      <p:cBhvr>
                                        <p:cTn id="100" dur="500"/>
                                        <p:tgtEl>
                                          <p:spTgt spid="3076"/>
                                        </p:tgtEl>
                                      </p:cBhvr>
                                    </p:animEffect>
                                    <p:set>
                                      <p:cBhvr>
                                        <p:cTn id="101" dur="1" fill="hold">
                                          <p:stCondLst>
                                            <p:cond delay="499"/>
                                          </p:stCondLst>
                                        </p:cTn>
                                        <p:tgtEl>
                                          <p:spTgt spid="3076"/>
                                        </p:tgtEl>
                                        <p:attrNameLst>
                                          <p:attrName>style.visibility</p:attrName>
                                        </p:attrNameLst>
                                      </p:cBhvr>
                                      <p:to>
                                        <p:strVal val="hidden"/>
                                      </p:to>
                                    </p:set>
                                  </p:childTnLst>
                                </p:cTn>
                              </p:par>
                              <p:par>
                                <p:cTn id="102" presetID="10" presetClass="exit" presetSubtype="0" fill="hold" nodeType="withEffect">
                                  <p:stCondLst>
                                    <p:cond delay="0"/>
                                  </p:stCondLst>
                                  <p:childTnLst>
                                    <p:animEffect transition="out" filter="fade">
                                      <p:cBhvr>
                                        <p:cTn id="103" dur="500"/>
                                        <p:tgtEl>
                                          <p:spTgt spid="3085"/>
                                        </p:tgtEl>
                                      </p:cBhvr>
                                    </p:animEffect>
                                    <p:set>
                                      <p:cBhvr>
                                        <p:cTn id="104" dur="1" fill="hold">
                                          <p:stCondLst>
                                            <p:cond delay="499"/>
                                          </p:stCondLst>
                                        </p:cTn>
                                        <p:tgtEl>
                                          <p:spTgt spid="3085"/>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6"/>
                                        </p:tgtEl>
                                      </p:cBhvr>
                                    </p:animEffect>
                                    <p:set>
                                      <p:cBhvr>
                                        <p:cTn id="107" dur="1" fill="hold">
                                          <p:stCondLst>
                                            <p:cond delay="499"/>
                                          </p:stCondLst>
                                        </p:cTn>
                                        <p:tgtEl>
                                          <p:spTgt spid="6"/>
                                        </p:tgtEl>
                                        <p:attrNameLst>
                                          <p:attrName>style.visibility</p:attrName>
                                        </p:attrNameLst>
                                      </p:cBhvr>
                                      <p:to>
                                        <p:strVal val="hidden"/>
                                      </p:to>
                                    </p:set>
                                  </p:childTnLst>
                                </p:cTn>
                              </p:par>
                            </p:childTnLst>
                          </p:cTn>
                        </p:par>
                        <p:par>
                          <p:cTn id="108" fill="hold">
                            <p:stCondLst>
                              <p:cond delay="3000"/>
                            </p:stCondLst>
                            <p:childTnLst>
                              <p:par>
                                <p:cTn id="109" presetID="42" presetClass="path" presetSubtype="0" accel="50000" decel="50000" fill="hold" nodeType="afterEffect">
                                  <p:stCondLst>
                                    <p:cond delay="0"/>
                                  </p:stCondLst>
                                  <p:childTnLst>
                                    <p:animMotion origin="layout" path="M 2.5E-6 7.40741E-7 L 0.2717 0.11551 " pathEditMode="relative" rAng="0" ptsTypes="AA">
                                      <p:cBhvr>
                                        <p:cTn id="110" dur="2000" fill="hold"/>
                                        <p:tgtEl>
                                          <p:spTgt spid="3077"/>
                                        </p:tgtEl>
                                        <p:attrNameLst>
                                          <p:attrName>ppt_x</p:attrName>
                                          <p:attrName>ppt_y</p:attrName>
                                        </p:attrNameLst>
                                      </p:cBhvr>
                                      <p:rCtr x="13576" y="5764"/>
                                    </p:animMotion>
                                  </p:childTnLst>
                                </p:cTn>
                              </p:par>
                              <p:par>
                                <p:cTn id="111" presetID="42" presetClass="path" presetSubtype="0" accel="50000" decel="50000" fill="hold" nodeType="withEffect">
                                  <p:stCondLst>
                                    <p:cond delay="0"/>
                                  </p:stCondLst>
                                  <p:childTnLst>
                                    <p:animMotion origin="layout" path="M 8.33333E-7 2.96296E-6 L -0.20642 0.11273 " pathEditMode="relative" rAng="0" ptsTypes="AA">
                                      <p:cBhvr>
                                        <p:cTn id="112" dur="2000" fill="hold"/>
                                        <p:tgtEl>
                                          <p:spTgt spid="3086"/>
                                        </p:tgtEl>
                                        <p:attrNameLst>
                                          <p:attrName>ppt_x</p:attrName>
                                          <p:attrName>ppt_y</p:attrName>
                                        </p:attrNameLst>
                                      </p:cBhvr>
                                      <p:rCtr x="-10330" y="5625"/>
                                    </p:animMotion>
                                  </p:childTnLst>
                                </p:cTn>
                              </p:par>
                            </p:childTnLst>
                          </p:cTn>
                        </p:par>
                        <p:par>
                          <p:cTn id="113" fill="hold">
                            <p:stCondLst>
                              <p:cond delay="5000"/>
                            </p:stCondLst>
                            <p:childTnLst>
                              <p:par>
                                <p:cTn id="114" presetID="10" presetClass="entr" presetSubtype="0" fill="hold" grpId="2" nodeType="afterEffect">
                                  <p:stCondLst>
                                    <p:cond delay="0"/>
                                  </p:stCondLst>
                                  <p:childTnLst>
                                    <p:set>
                                      <p:cBhvr>
                                        <p:cTn id="115" dur="1" fill="hold">
                                          <p:stCondLst>
                                            <p:cond delay="0"/>
                                          </p:stCondLst>
                                        </p:cTn>
                                        <p:tgtEl>
                                          <p:spTgt spid="6"/>
                                        </p:tgtEl>
                                        <p:attrNameLst>
                                          <p:attrName>style.visibility</p:attrName>
                                        </p:attrNameLst>
                                      </p:cBhvr>
                                      <p:to>
                                        <p:strVal val="visible"/>
                                      </p:to>
                                    </p:set>
                                    <p:animEffect transition="in" filter="fade">
                                      <p:cBhvr>
                                        <p:cTn id="116" dur="500"/>
                                        <p:tgtEl>
                                          <p:spTgt spid="6"/>
                                        </p:tgtEl>
                                      </p:cBhvr>
                                    </p:animEffect>
                                  </p:childTnLst>
                                </p:cTn>
                              </p:par>
                              <p:par>
                                <p:cTn id="117" presetID="10" presetClass="entr" presetSubtype="0" fill="hold" grpId="2" nodeType="withEffect">
                                  <p:stCondLst>
                                    <p:cond delay="0"/>
                                  </p:stCondLst>
                                  <p:childTnLst>
                                    <p:set>
                                      <p:cBhvr>
                                        <p:cTn id="118" dur="1" fill="hold">
                                          <p:stCondLst>
                                            <p:cond delay="0"/>
                                          </p:stCondLst>
                                        </p:cTn>
                                        <p:tgtEl>
                                          <p:spTgt spid="4"/>
                                        </p:tgtEl>
                                        <p:attrNameLst>
                                          <p:attrName>style.visibility</p:attrName>
                                        </p:attrNameLst>
                                      </p:cBhvr>
                                      <p:to>
                                        <p:strVal val="visible"/>
                                      </p:to>
                                    </p:set>
                                    <p:animEffect transition="in" filter="fade">
                                      <p:cBhvr>
                                        <p:cTn id="119" dur="500"/>
                                        <p:tgtEl>
                                          <p:spTgt spid="4"/>
                                        </p:tgtEl>
                                      </p:cBhvr>
                                    </p:animEffect>
                                  </p:childTnLst>
                                </p:cTn>
                              </p:par>
                            </p:childTnLst>
                          </p:cTn>
                        </p:par>
                        <p:par>
                          <p:cTn id="120" fill="hold">
                            <p:stCondLst>
                              <p:cond delay="5500"/>
                            </p:stCondLst>
                            <p:childTnLst>
                              <p:par>
                                <p:cTn id="121" presetID="10" presetClass="exit" presetSubtype="0" fill="hold" nodeType="afterEffect">
                                  <p:stCondLst>
                                    <p:cond delay="0"/>
                                  </p:stCondLst>
                                  <p:childTnLst>
                                    <p:animEffect transition="out" filter="fade">
                                      <p:cBhvr>
                                        <p:cTn id="122" dur="500"/>
                                        <p:tgtEl>
                                          <p:spTgt spid="3077"/>
                                        </p:tgtEl>
                                      </p:cBhvr>
                                    </p:animEffect>
                                    <p:set>
                                      <p:cBhvr>
                                        <p:cTn id="123" dur="1" fill="hold">
                                          <p:stCondLst>
                                            <p:cond delay="499"/>
                                          </p:stCondLst>
                                        </p:cTn>
                                        <p:tgtEl>
                                          <p:spTgt spid="3077"/>
                                        </p:tgtEl>
                                        <p:attrNameLst>
                                          <p:attrName>style.visibility</p:attrName>
                                        </p:attrNameLst>
                                      </p:cBhvr>
                                      <p:to>
                                        <p:strVal val="hidden"/>
                                      </p:to>
                                    </p:set>
                                  </p:childTnLst>
                                </p:cTn>
                              </p:par>
                              <p:par>
                                <p:cTn id="124" presetID="10" presetClass="exit" presetSubtype="0" fill="hold" nodeType="withEffect">
                                  <p:stCondLst>
                                    <p:cond delay="0"/>
                                  </p:stCondLst>
                                  <p:childTnLst>
                                    <p:animEffect transition="out" filter="fade">
                                      <p:cBhvr>
                                        <p:cTn id="125" dur="500"/>
                                        <p:tgtEl>
                                          <p:spTgt spid="3086"/>
                                        </p:tgtEl>
                                      </p:cBhvr>
                                    </p:animEffect>
                                    <p:set>
                                      <p:cBhvr>
                                        <p:cTn id="126" dur="1" fill="hold">
                                          <p:stCondLst>
                                            <p:cond delay="499"/>
                                          </p:stCondLst>
                                        </p:cTn>
                                        <p:tgtEl>
                                          <p:spTgt spid="3086"/>
                                        </p:tgtEl>
                                        <p:attrNameLst>
                                          <p:attrName>style.visibility</p:attrName>
                                        </p:attrNameLst>
                                      </p:cBhvr>
                                      <p:to>
                                        <p:strVal val="hidden"/>
                                      </p:to>
                                    </p:set>
                                  </p:childTnLst>
                                </p:cTn>
                              </p:par>
                              <p:par>
                                <p:cTn id="127" presetID="10" presetClass="exit" presetSubtype="0" fill="hold" grpId="4" nodeType="withEffect">
                                  <p:stCondLst>
                                    <p:cond delay="0"/>
                                  </p:stCondLst>
                                  <p:childTnLst>
                                    <p:animEffect transition="out" filter="fade">
                                      <p:cBhvr>
                                        <p:cTn id="128" dur="500"/>
                                        <p:tgtEl>
                                          <p:spTgt spid="6"/>
                                        </p:tgtEl>
                                      </p:cBhvr>
                                    </p:animEffect>
                                    <p:set>
                                      <p:cBhvr>
                                        <p:cTn id="129" dur="1" fill="hold">
                                          <p:stCondLst>
                                            <p:cond delay="499"/>
                                          </p:stCondLst>
                                        </p:cTn>
                                        <p:tgtEl>
                                          <p:spTgt spid="6"/>
                                        </p:tgtEl>
                                        <p:attrNameLst>
                                          <p:attrName>style.visibility</p:attrName>
                                        </p:attrNameLst>
                                      </p:cBhvr>
                                      <p:to>
                                        <p:strVal val="hidden"/>
                                      </p:to>
                                    </p:set>
                                  </p:childTnLst>
                                </p:cTn>
                              </p:par>
                            </p:childTnLst>
                          </p:cTn>
                        </p:par>
                        <p:par>
                          <p:cTn id="130" fill="hold">
                            <p:stCondLst>
                              <p:cond delay="6000"/>
                            </p:stCondLst>
                            <p:childTnLst>
                              <p:par>
                                <p:cTn id="131" presetID="42" presetClass="path" presetSubtype="0" accel="50000" decel="50000" fill="hold" nodeType="afterEffect">
                                  <p:stCondLst>
                                    <p:cond delay="0"/>
                                  </p:stCondLst>
                                  <p:childTnLst>
                                    <p:animMotion origin="layout" path="M 1.94444E-6 7.40741E-7 L 0.16927 0.11551 " pathEditMode="relative" rAng="0" ptsTypes="AA">
                                      <p:cBhvr>
                                        <p:cTn id="132" dur="2000" fill="hold"/>
                                        <p:tgtEl>
                                          <p:spTgt spid="3078"/>
                                        </p:tgtEl>
                                        <p:attrNameLst>
                                          <p:attrName>ppt_x</p:attrName>
                                          <p:attrName>ppt_y</p:attrName>
                                        </p:attrNameLst>
                                      </p:cBhvr>
                                      <p:rCtr x="8455" y="5764"/>
                                    </p:animMotion>
                                  </p:childTnLst>
                                </p:cTn>
                              </p:par>
                              <p:par>
                                <p:cTn id="133" presetID="42" presetClass="path" presetSubtype="0" accel="50000" decel="50000" fill="hold" nodeType="withEffect">
                                  <p:stCondLst>
                                    <p:cond delay="0"/>
                                  </p:stCondLst>
                                  <p:childTnLst>
                                    <p:animMotion origin="layout" path="M -5.55556E-7 -2.59259E-6 L -0.28437 0.11343 " pathEditMode="relative" rAng="0" ptsTypes="AA">
                                      <p:cBhvr>
                                        <p:cTn id="134" dur="2000" fill="hold"/>
                                        <p:tgtEl>
                                          <p:spTgt spid="3087"/>
                                        </p:tgtEl>
                                        <p:attrNameLst>
                                          <p:attrName>ppt_x</p:attrName>
                                          <p:attrName>ppt_y</p:attrName>
                                        </p:attrNameLst>
                                      </p:cBhvr>
                                      <p:rCtr x="-14219" y="5671"/>
                                    </p:animMotion>
                                  </p:childTnLst>
                                </p:cTn>
                              </p:par>
                            </p:childTnLst>
                          </p:cTn>
                        </p:par>
                        <p:par>
                          <p:cTn id="135" fill="hold">
                            <p:stCondLst>
                              <p:cond delay="8000"/>
                            </p:stCondLst>
                            <p:childTnLst>
                              <p:par>
                                <p:cTn id="136" presetID="10" presetClass="entr" presetSubtype="0" fill="hold" grpId="3" nodeType="afterEffect">
                                  <p:stCondLst>
                                    <p:cond delay="0"/>
                                  </p:stCondLst>
                                  <p:childTnLst>
                                    <p:set>
                                      <p:cBhvr>
                                        <p:cTn id="137" dur="1" fill="hold">
                                          <p:stCondLst>
                                            <p:cond delay="0"/>
                                          </p:stCondLst>
                                        </p:cTn>
                                        <p:tgtEl>
                                          <p:spTgt spid="6"/>
                                        </p:tgtEl>
                                        <p:attrNameLst>
                                          <p:attrName>style.visibility</p:attrName>
                                        </p:attrNameLst>
                                      </p:cBhvr>
                                      <p:to>
                                        <p:strVal val="visible"/>
                                      </p:to>
                                    </p:set>
                                    <p:animEffect transition="in" filter="fade">
                                      <p:cBhvr>
                                        <p:cTn id="138" dur="500"/>
                                        <p:tgtEl>
                                          <p:spTgt spid="6"/>
                                        </p:tgtEl>
                                      </p:cBhvr>
                                    </p:animEffect>
                                  </p:childTnLst>
                                </p:cTn>
                              </p:par>
                              <p:par>
                                <p:cTn id="139" presetID="10" presetClass="entr" presetSubtype="0" fill="hold" grpId="3" nodeType="withEffect">
                                  <p:stCondLst>
                                    <p:cond delay="0"/>
                                  </p:stCondLst>
                                  <p:childTnLst>
                                    <p:set>
                                      <p:cBhvr>
                                        <p:cTn id="140" dur="1" fill="hold">
                                          <p:stCondLst>
                                            <p:cond delay="0"/>
                                          </p:stCondLst>
                                        </p:cTn>
                                        <p:tgtEl>
                                          <p:spTgt spid="4"/>
                                        </p:tgtEl>
                                        <p:attrNameLst>
                                          <p:attrName>style.visibility</p:attrName>
                                        </p:attrNameLst>
                                      </p:cBhvr>
                                      <p:to>
                                        <p:strVal val="visible"/>
                                      </p:to>
                                    </p:set>
                                    <p:animEffect transition="in" filter="fade">
                                      <p:cBhvr>
                                        <p:cTn id="141" dur="500"/>
                                        <p:tgtEl>
                                          <p:spTgt spid="4"/>
                                        </p:tgtEl>
                                      </p:cBhvr>
                                    </p:animEffect>
                                  </p:childTnLst>
                                </p:cTn>
                              </p:par>
                            </p:childTnLst>
                          </p:cTn>
                        </p:par>
                        <p:par>
                          <p:cTn id="142" fill="hold">
                            <p:stCondLst>
                              <p:cond delay="8500"/>
                            </p:stCondLst>
                            <p:childTnLst>
                              <p:par>
                                <p:cTn id="143" presetID="10" presetClass="exit" presetSubtype="0" fill="hold" nodeType="afterEffect">
                                  <p:stCondLst>
                                    <p:cond delay="0"/>
                                  </p:stCondLst>
                                  <p:childTnLst>
                                    <p:animEffect transition="out" filter="fade">
                                      <p:cBhvr>
                                        <p:cTn id="144" dur="500"/>
                                        <p:tgtEl>
                                          <p:spTgt spid="3078"/>
                                        </p:tgtEl>
                                      </p:cBhvr>
                                    </p:animEffect>
                                    <p:set>
                                      <p:cBhvr>
                                        <p:cTn id="145" dur="1" fill="hold">
                                          <p:stCondLst>
                                            <p:cond delay="499"/>
                                          </p:stCondLst>
                                        </p:cTn>
                                        <p:tgtEl>
                                          <p:spTgt spid="3078"/>
                                        </p:tgtEl>
                                        <p:attrNameLst>
                                          <p:attrName>style.visibility</p:attrName>
                                        </p:attrNameLst>
                                      </p:cBhvr>
                                      <p:to>
                                        <p:strVal val="hidden"/>
                                      </p:to>
                                    </p:set>
                                  </p:childTnLst>
                                </p:cTn>
                              </p:par>
                              <p:par>
                                <p:cTn id="146" presetID="10" presetClass="exit" presetSubtype="0" fill="hold" nodeType="withEffect">
                                  <p:stCondLst>
                                    <p:cond delay="0"/>
                                  </p:stCondLst>
                                  <p:childTnLst>
                                    <p:animEffect transition="out" filter="fade">
                                      <p:cBhvr>
                                        <p:cTn id="147" dur="500"/>
                                        <p:tgtEl>
                                          <p:spTgt spid="3087"/>
                                        </p:tgtEl>
                                      </p:cBhvr>
                                    </p:animEffect>
                                    <p:set>
                                      <p:cBhvr>
                                        <p:cTn id="148" dur="1" fill="hold">
                                          <p:stCondLst>
                                            <p:cond delay="499"/>
                                          </p:stCondLst>
                                        </p:cTn>
                                        <p:tgtEl>
                                          <p:spTgt spid="3087"/>
                                        </p:tgtEl>
                                        <p:attrNameLst>
                                          <p:attrName>style.visibility</p:attrName>
                                        </p:attrNameLst>
                                      </p:cBhvr>
                                      <p:to>
                                        <p:strVal val="hidden"/>
                                      </p:to>
                                    </p:set>
                                  </p:childTnLst>
                                </p:cTn>
                              </p:par>
                              <p:par>
                                <p:cTn id="149" presetID="10" presetClass="exit" presetSubtype="0" fill="hold" grpId="5" nodeType="withEffect">
                                  <p:stCondLst>
                                    <p:cond delay="0"/>
                                  </p:stCondLst>
                                  <p:childTnLst>
                                    <p:animEffect transition="out" filter="fade">
                                      <p:cBhvr>
                                        <p:cTn id="150" dur="500"/>
                                        <p:tgtEl>
                                          <p:spTgt spid="6"/>
                                        </p:tgtEl>
                                      </p:cBhvr>
                                    </p:animEffect>
                                    <p:set>
                                      <p:cBhvr>
                                        <p:cTn id="151"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2"/>
      <p:bldP spid="4" grpId="3"/>
      <p:bldP spid="6" grpId="0"/>
      <p:bldP spid="6" grpId="1"/>
      <p:bldP spid="6" grpId="2"/>
      <p:bldP spid="6" grpId="3"/>
      <p:bldP spid="6" grpId="4"/>
      <p:bldP spid="6" grpId="5"/>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el 1"/>
          <p:cNvSpPr>
            <a:spLocks noGrp="1"/>
          </p:cNvSpPr>
          <p:nvPr>
            <p:ph type="title"/>
          </p:nvPr>
        </p:nvSpPr>
        <p:spPr/>
        <p:txBody>
          <a:bodyPr/>
          <a:lstStyle/>
          <a:p>
            <a:pPr>
              <a:defRPr/>
            </a:pPr>
            <a:r>
              <a:rPr lang="en-US" dirty="0" smtClean="0">
                <a:latin typeface="+mn-lt"/>
              </a:rPr>
              <a:t>Material Assignment Goal – Geometry Cost</a:t>
            </a:r>
            <a:endParaRPr lang="en-US" dirty="0">
              <a:latin typeface="+mn-lt"/>
            </a:endParaRPr>
          </a:p>
        </p:txBody>
      </p:sp>
      <p:pic>
        <p:nvPicPr>
          <p:cNvPr id="102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588224" y="2204864"/>
            <a:ext cx="2010730" cy="26013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4" cstate="print">
            <a:clrChange>
              <a:clrFrom>
                <a:srgbClr val="393939"/>
              </a:clrFrom>
              <a:clrTo>
                <a:srgbClr val="393939">
                  <a:alpha val="0"/>
                </a:srgbClr>
              </a:clrTo>
            </a:clrChange>
            <a:extLst>
              <a:ext uri="{28A0092B-C50C-407E-A947-70E740481C1C}">
                <a14:useLocalDpi xmlns="" xmlns:a14="http://schemas.microsoft.com/office/drawing/2010/main" val="0"/>
              </a:ext>
            </a:extLst>
          </a:blip>
          <a:srcRect/>
          <a:stretch>
            <a:fillRect/>
          </a:stretch>
        </p:blipFill>
        <p:spPr bwMode="auto">
          <a:xfrm>
            <a:off x="3491880" y="2276872"/>
            <a:ext cx="907623" cy="17278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5" cstate="print">
            <a:clrChange>
              <a:clrFrom>
                <a:srgbClr val="393939"/>
              </a:clrFrom>
              <a:clrTo>
                <a:srgbClr val="393939">
                  <a:alpha val="0"/>
                </a:srgbClr>
              </a:clrTo>
            </a:clrChange>
            <a:extLst>
              <a:ext uri="{28A0092B-C50C-407E-A947-70E740481C1C}">
                <a14:useLocalDpi xmlns="" xmlns:a14="http://schemas.microsoft.com/office/drawing/2010/main" val="0"/>
              </a:ext>
            </a:extLst>
          </a:blip>
          <a:srcRect/>
          <a:stretch>
            <a:fillRect/>
          </a:stretch>
        </p:blipFill>
        <p:spPr bwMode="auto">
          <a:xfrm>
            <a:off x="3707904" y="5085184"/>
            <a:ext cx="619124" cy="5667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 name="Picture 5"/>
          <p:cNvPicPr>
            <a:picLocks noChangeAspect="1" noChangeArrowheads="1"/>
          </p:cNvPicPr>
          <p:nvPr/>
        </p:nvPicPr>
        <p:blipFill>
          <a:blip r:embed="rId6" cstate="print">
            <a:clrChange>
              <a:clrFrom>
                <a:srgbClr val="393939"/>
              </a:clrFrom>
              <a:clrTo>
                <a:srgbClr val="393939">
                  <a:alpha val="0"/>
                </a:srgbClr>
              </a:clrTo>
            </a:clrChange>
            <a:extLst>
              <a:ext uri="{28A0092B-C50C-407E-A947-70E740481C1C}">
                <a14:useLocalDpi xmlns="" xmlns:a14="http://schemas.microsoft.com/office/drawing/2010/main" val="0"/>
              </a:ext>
            </a:extLst>
          </a:blip>
          <a:srcRect/>
          <a:stretch>
            <a:fillRect/>
          </a:stretch>
        </p:blipFill>
        <p:spPr bwMode="auto">
          <a:xfrm>
            <a:off x="3563888" y="3933056"/>
            <a:ext cx="848010" cy="10600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1" name="Picture 6"/>
          <p:cNvPicPr>
            <a:picLocks noChangeAspect="1" noChangeArrowheads="1"/>
          </p:cNvPicPr>
          <p:nvPr/>
        </p:nvPicPr>
        <p:blipFill>
          <a:blip r:embed="rId7" cstate="print">
            <a:clrChange>
              <a:clrFrom>
                <a:srgbClr val="393939"/>
              </a:clrFrom>
              <a:clrTo>
                <a:srgbClr val="393939">
                  <a:alpha val="0"/>
                </a:srgbClr>
              </a:clrTo>
            </a:clrChange>
            <a:extLst>
              <a:ext uri="{28A0092B-C50C-407E-A947-70E740481C1C}">
                <a14:useLocalDpi xmlns="" xmlns:a14="http://schemas.microsoft.com/office/drawing/2010/main" val="0"/>
              </a:ext>
            </a:extLst>
          </a:blip>
          <a:srcRect/>
          <a:stretch>
            <a:fillRect/>
          </a:stretch>
        </p:blipFill>
        <p:spPr bwMode="auto">
          <a:xfrm rot="20817169">
            <a:off x="3545793" y="1577192"/>
            <a:ext cx="884849" cy="57881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a:blip r:embed="rId8" cstate="print">
            <a:clrChange>
              <a:clrFrom>
                <a:srgbClr val="B2B2B2"/>
              </a:clrFrom>
              <a:clrTo>
                <a:srgbClr val="B2B2B2">
                  <a:alpha val="0"/>
                </a:srgbClr>
              </a:clrTo>
            </a:clrChange>
            <a:extLst>
              <a:ext uri="{28A0092B-C50C-407E-A947-70E740481C1C}">
                <a14:useLocalDpi xmlns="" xmlns:a14="http://schemas.microsoft.com/office/drawing/2010/main" val="0"/>
              </a:ext>
            </a:extLst>
          </a:blip>
          <a:srcRect/>
          <a:stretch>
            <a:fillRect/>
          </a:stretch>
        </p:blipFill>
        <p:spPr bwMode="auto">
          <a:xfrm>
            <a:off x="5868144" y="1786476"/>
            <a:ext cx="408001" cy="34427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15" name="Straight Arrow Connector 14"/>
          <p:cNvCxnSpPr>
            <a:stCxn id="11" idx="3"/>
          </p:cNvCxnSpPr>
          <p:nvPr/>
        </p:nvCxnSpPr>
        <p:spPr bwMode="auto">
          <a:xfrm>
            <a:off x="4419221" y="1766719"/>
            <a:ext cx="1376915" cy="1734289"/>
          </a:xfrm>
          <a:prstGeom prst="straightConnector1">
            <a:avLst/>
          </a:prstGeom>
          <a:solidFill>
            <a:schemeClr val="accent1"/>
          </a:solidFill>
          <a:ln w="25400" cap="flat" cmpd="sng" algn="ctr">
            <a:solidFill>
              <a:srgbClr val="0070C0"/>
            </a:solidFill>
            <a:prstDash val="solid"/>
            <a:round/>
            <a:headEnd type="none" w="med" len="med"/>
            <a:tailEnd type="arrow"/>
          </a:ln>
          <a:effectLst/>
        </p:spPr>
      </p:cxnSp>
      <p:cxnSp>
        <p:nvCxnSpPr>
          <p:cNvPr id="21" name="Straight Arrow Connector 20"/>
          <p:cNvCxnSpPr>
            <a:stCxn id="8" idx="3"/>
          </p:cNvCxnSpPr>
          <p:nvPr/>
        </p:nvCxnSpPr>
        <p:spPr bwMode="auto">
          <a:xfrm flipV="1">
            <a:off x="4399503" y="2492896"/>
            <a:ext cx="1396633" cy="647899"/>
          </a:xfrm>
          <a:prstGeom prst="straightConnector1">
            <a:avLst/>
          </a:prstGeom>
          <a:solidFill>
            <a:schemeClr val="accent1"/>
          </a:solidFill>
          <a:ln w="25400" cap="flat" cmpd="sng" algn="ctr">
            <a:solidFill>
              <a:srgbClr val="0070C0"/>
            </a:solidFill>
            <a:prstDash val="solid"/>
            <a:round/>
            <a:headEnd type="none" w="med" len="med"/>
            <a:tailEnd type="arrow"/>
          </a:ln>
          <a:effectLst/>
        </p:spPr>
      </p:cxnSp>
      <p:cxnSp>
        <p:nvCxnSpPr>
          <p:cNvPr id="24" name="Straight Arrow Connector 23"/>
          <p:cNvCxnSpPr>
            <a:stCxn id="10" idx="3"/>
          </p:cNvCxnSpPr>
          <p:nvPr/>
        </p:nvCxnSpPr>
        <p:spPr bwMode="auto">
          <a:xfrm flipV="1">
            <a:off x="4411898" y="3861048"/>
            <a:ext cx="1384238" cy="602015"/>
          </a:xfrm>
          <a:prstGeom prst="straightConnector1">
            <a:avLst/>
          </a:prstGeom>
          <a:solidFill>
            <a:schemeClr val="accent1"/>
          </a:solidFill>
          <a:ln w="25400" cap="flat" cmpd="sng" algn="ctr">
            <a:solidFill>
              <a:srgbClr val="0070C0"/>
            </a:solidFill>
            <a:prstDash val="solid"/>
            <a:round/>
            <a:headEnd type="none" w="med" len="med"/>
            <a:tailEnd type="arrow"/>
          </a:ln>
          <a:effectLst/>
        </p:spPr>
      </p:cxnSp>
      <p:cxnSp>
        <p:nvCxnSpPr>
          <p:cNvPr id="27" name="Straight Arrow Connector 26"/>
          <p:cNvCxnSpPr>
            <a:stCxn id="9" idx="3"/>
          </p:cNvCxnSpPr>
          <p:nvPr/>
        </p:nvCxnSpPr>
        <p:spPr bwMode="auto">
          <a:xfrm flipV="1">
            <a:off x="4327028" y="2780928"/>
            <a:ext cx="1469108" cy="2587625"/>
          </a:xfrm>
          <a:prstGeom prst="straightConnector1">
            <a:avLst/>
          </a:prstGeom>
          <a:solidFill>
            <a:schemeClr val="accent1"/>
          </a:solidFill>
          <a:ln w="25400" cap="flat" cmpd="sng" algn="ctr">
            <a:solidFill>
              <a:srgbClr val="0070C0"/>
            </a:solidFill>
            <a:prstDash val="solid"/>
            <a:round/>
            <a:headEnd type="none" w="med" len="med"/>
            <a:tailEnd type="arrow"/>
          </a:ln>
          <a:effectLst/>
        </p:spPr>
      </p:cxnSp>
      <p:sp>
        <p:nvSpPr>
          <p:cNvPr id="14" name="Inhaltsplatzhalter 3"/>
          <p:cNvSpPr txBox="1">
            <a:spLocks/>
          </p:cNvSpPr>
          <p:nvPr/>
        </p:nvSpPr>
        <p:spPr bwMode="auto">
          <a:xfrm>
            <a:off x="6516216" y="1556792"/>
            <a:ext cx="2088232" cy="648072"/>
          </a:xfrm>
          <a:prstGeom prst="rect">
            <a:avLst/>
          </a:prstGeom>
          <a:noFill/>
          <a:ln w="9525">
            <a:noFill/>
            <a:miter lim="800000"/>
            <a:headEnd/>
            <a:tailEnd/>
          </a:ln>
        </p:spPr>
        <p:txBody>
          <a:bodyPr lIns="0" tIns="0" rIns="0" bIns="0" anchor="ctr"/>
          <a:lstStyle/>
          <a:p>
            <a:pPr algn="ctr">
              <a:buFont typeface="Arial" charset="0"/>
              <a:buNone/>
            </a:pPr>
            <a:r>
              <a:rPr lang="en-US" dirty="0" smtClean="0">
                <a:solidFill>
                  <a:srgbClr val="000000"/>
                </a:solidFill>
                <a:latin typeface="Calibri" pitchFamily="34" charset="0"/>
                <a:ea typeface="Arial" charset="0"/>
                <a:cs typeface="Calibri" pitchFamily="34" charset="0"/>
              </a:rPr>
              <a:t>Guide Source</a:t>
            </a:r>
            <a:endParaRPr lang="en-US" dirty="0">
              <a:solidFill>
                <a:srgbClr val="000000"/>
              </a:solidFill>
              <a:latin typeface="Calibri" pitchFamily="34" charset="0"/>
              <a:ea typeface="Arial" charset="0"/>
              <a:cs typeface="Calibri" pitchFamily="34" charset="0"/>
            </a:endParaRPr>
          </a:p>
        </p:txBody>
      </p:sp>
      <p:sp>
        <p:nvSpPr>
          <p:cNvPr id="17" name="Inhaltsplatzhalter 3"/>
          <p:cNvSpPr txBox="1">
            <a:spLocks/>
          </p:cNvSpPr>
          <p:nvPr/>
        </p:nvSpPr>
        <p:spPr bwMode="auto">
          <a:xfrm>
            <a:off x="3203848" y="5589240"/>
            <a:ext cx="1512168" cy="648072"/>
          </a:xfrm>
          <a:prstGeom prst="rect">
            <a:avLst/>
          </a:prstGeom>
          <a:noFill/>
          <a:ln w="9525">
            <a:noFill/>
            <a:miter lim="800000"/>
            <a:headEnd/>
            <a:tailEnd/>
          </a:ln>
        </p:spPr>
        <p:txBody>
          <a:bodyPr lIns="0" tIns="0" rIns="0" bIns="0" anchor="ctr"/>
          <a:lstStyle/>
          <a:p>
            <a:pPr algn="ctr">
              <a:buFont typeface="Arial" charset="0"/>
              <a:buNone/>
            </a:pPr>
            <a:r>
              <a:rPr lang="en-US" dirty="0" smtClean="0">
                <a:solidFill>
                  <a:srgbClr val="000000"/>
                </a:solidFill>
                <a:latin typeface="Calibri" pitchFamily="34" charset="0"/>
                <a:ea typeface="Arial" charset="0"/>
                <a:cs typeface="Calibri" pitchFamily="34" charset="0"/>
              </a:rPr>
              <a:t>Objects</a:t>
            </a:r>
            <a:endParaRPr lang="en-US" dirty="0">
              <a:solidFill>
                <a:srgbClr val="000000"/>
              </a:solidFill>
              <a:latin typeface="Calibri" pitchFamily="34" charset="0"/>
              <a:ea typeface="Arial" charset="0"/>
              <a:cs typeface="Calibri" pitchFamily="34" charset="0"/>
            </a:endParaRPr>
          </a:p>
        </p:txBody>
      </p:sp>
      <p:sp>
        <p:nvSpPr>
          <p:cNvPr id="18" name="Inhaltsplatzhalter 3"/>
          <p:cNvSpPr txBox="1">
            <a:spLocks/>
          </p:cNvSpPr>
          <p:nvPr/>
        </p:nvSpPr>
        <p:spPr bwMode="auto">
          <a:xfrm>
            <a:off x="5292080" y="5589240"/>
            <a:ext cx="1584176" cy="648072"/>
          </a:xfrm>
          <a:prstGeom prst="rect">
            <a:avLst/>
          </a:prstGeom>
          <a:noFill/>
          <a:ln w="9525">
            <a:noFill/>
            <a:miter lim="800000"/>
            <a:headEnd/>
            <a:tailEnd/>
          </a:ln>
        </p:spPr>
        <p:txBody>
          <a:bodyPr lIns="0" tIns="0" rIns="0" bIns="0" anchor="ctr"/>
          <a:lstStyle/>
          <a:p>
            <a:pPr algn="ctr">
              <a:buFont typeface="Arial" charset="0"/>
              <a:buNone/>
            </a:pPr>
            <a:r>
              <a:rPr lang="en-US" dirty="0" smtClean="0">
                <a:solidFill>
                  <a:srgbClr val="000000"/>
                </a:solidFill>
                <a:latin typeface="Calibri" pitchFamily="34" charset="0"/>
                <a:ea typeface="Arial" charset="0"/>
                <a:cs typeface="Calibri" pitchFamily="34" charset="0"/>
              </a:rPr>
              <a:t>Materials</a:t>
            </a:r>
            <a:endParaRPr lang="en-US" dirty="0">
              <a:solidFill>
                <a:srgbClr val="000000"/>
              </a:solidFill>
              <a:latin typeface="Calibri" pitchFamily="34" charset="0"/>
              <a:ea typeface="Arial" charset="0"/>
              <a:cs typeface="Calibri" pitchFamily="34" charset="0"/>
            </a:endParaRPr>
          </a:p>
        </p:txBody>
      </p:sp>
      <p:pic>
        <p:nvPicPr>
          <p:cNvPr id="2" name="Picture 2"/>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808564" y="1916582"/>
            <a:ext cx="1099140" cy="109914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2121208" y="1916582"/>
            <a:ext cx="866616" cy="109914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79512" y="2060848"/>
            <a:ext cx="576064" cy="549570"/>
          </a:xfrm>
          <a:prstGeom prst="rect">
            <a:avLst/>
          </a:prstGeom>
          <a:noFill/>
        </p:spPr>
        <p:txBody>
          <a:bodyPr wrap="square" rtlCol="0">
            <a:noAutofit/>
          </a:bodyPr>
          <a:lstStyle/>
          <a:p>
            <a:r>
              <a:rPr lang="en-US" sz="3600" dirty="0" smtClean="0"/>
              <a:t>1.</a:t>
            </a:r>
          </a:p>
        </p:txBody>
      </p:sp>
      <p:sp>
        <p:nvSpPr>
          <p:cNvPr id="22" name="TextBox 21"/>
          <p:cNvSpPr txBox="1"/>
          <p:nvPr/>
        </p:nvSpPr>
        <p:spPr>
          <a:xfrm>
            <a:off x="273245" y="4463063"/>
            <a:ext cx="576064" cy="549570"/>
          </a:xfrm>
          <a:prstGeom prst="rect">
            <a:avLst/>
          </a:prstGeom>
          <a:noFill/>
        </p:spPr>
        <p:txBody>
          <a:bodyPr wrap="square" rtlCol="0">
            <a:noAutofit/>
          </a:bodyPr>
          <a:lstStyle/>
          <a:p>
            <a:r>
              <a:rPr lang="en-US" sz="3600" dirty="0"/>
              <a:t>2</a:t>
            </a:r>
            <a:r>
              <a:rPr lang="en-US" sz="3600" dirty="0" smtClean="0"/>
              <a:t>.</a:t>
            </a:r>
          </a:p>
        </p:txBody>
      </p:sp>
      <p:pic>
        <p:nvPicPr>
          <p:cNvPr id="25" name="Picture 3"/>
          <p:cNvPicPr>
            <a:picLocks noChangeAspect="1" noChangeArrowheads="1"/>
          </p:cNvPicPr>
          <p:nvPr/>
        </p:nvPicPr>
        <p:blipFill>
          <a:blip r:embed="rId4" cstate="print">
            <a:clrChange>
              <a:clrFrom>
                <a:srgbClr val="393939"/>
              </a:clrFrom>
              <a:clrTo>
                <a:srgbClr val="393939">
                  <a:alpha val="0"/>
                </a:srgbClr>
              </a:clrTo>
            </a:clrChange>
            <a:extLst>
              <a:ext uri="{28A0092B-C50C-407E-A947-70E740481C1C}">
                <a14:useLocalDpi xmlns="" xmlns:a14="http://schemas.microsoft.com/office/drawing/2010/main" val="0"/>
              </a:ext>
            </a:extLst>
          </a:blip>
          <a:srcRect/>
          <a:stretch>
            <a:fillRect/>
          </a:stretch>
        </p:blipFill>
        <p:spPr bwMode="auto">
          <a:xfrm>
            <a:off x="755342" y="4149080"/>
            <a:ext cx="907623" cy="17278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6" name="Picture 25"/>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2526234" y="4100528"/>
            <a:ext cx="635147" cy="5760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8" name="Picture 8"/>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l="9804" t="11111" r="11765"/>
          <a:stretch/>
        </p:blipFill>
        <p:spPr bwMode="auto">
          <a:xfrm>
            <a:off x="2568701" y="4869072"/>
            <a:ext cx="576064" cy="5760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9" name="Picture 3"/>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2555776" y="5589240"/>
            <a:ext cx="576064" cy="5760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808564" y="1484784"/>
            <a:ext cx="2179260" cy="432048"/>
          </a:xfrm>
          <a:prstGeom prst="rect">
            <a:avLst/>
          </a:prstGeom>
          <a:noFill/>
        </p:spPr>
        <p:txBody>
          <a:bodyPr wrap="square" rtlCol="0">
            <a:normAutofit/>
          </a:bodyPr>
          <a:lstStyle/>
          <a:p>
            <a:pPr algn="ctr"/>
            <a:r>
              <a:rPr lang="en-US" sz="2000" dirty="0" smtClean="0"/>
              <a:t>(Image Cost)</a:t>
            </a:r>
          </a:p>
        </p:txBody>
      </p:sp>
      <p:sp>
        <p:nvSpPr>
          <p:cNvPr id="30" name="TextBox 29"/>
          <p:cNvSpPr txBox="1"/>
          <p:nvPr/>
        </p:nvSpPr>
        <p:spPr>
          <a:xfrm>
            <a:off x="808564" y="3717032"/>
            <a:ext cx="2179260" cy="432048"/>
          </a:xfrm>
          <a:prstGeom prst="rect">
            <a:avLst/>
          </a:prstGeom>
          <a:noFill/>
        </p:spPr>
        <p:txBody>
          <a:bodyPr wrap="square" rtlCol="0">
            <a:normAutofit/>
          </a:bodyPr>
          <a:lstStyle/>
          <a:p>
            <a:pPr algn="ctr"/>
            <a:r>
              <a:rPr lang="en-US" sz="2000" dirty="0" smtClean="0"/>
              <a:t>(Geometry Cost)</a:t>
            </a:r>
          </a:p>
        </p:txBody>
      </p:sp>
      <p:cxnSp>
        <p:nvCxnSpPr>
          <p:cNvPr id="37" name="Straight Arrow Connector 36"/>
          <p:cNvCxnSpPr>
            <a:stCxn id="25" idx="3"/>
            <a:endCxn id="26" idx="1"/>
          </p:cNvCxnSpPr>
          <p:nvPr/>
        </p:nvCxnSpPr>
        <p:spPr bwMode="auto">
          <a:xfrm flipV="1">
            <a:off x="1662965" y="4388560"/>
            <a:ext cx="863269" cy="624443"/>
          </a:xfrm>
          <a:prstGeom prst="straightConnector1">
            <a:avLst/>
          </a:prstGeom>
          <a:solidFill>
            <a:schemeClr val="accent1"/>
          </a:solidFill>
          <a:ln w="25400" cap="flat" cmpd="sng" algn="ctr">
            <a:solidFill>
              <a:srgbClr val="0070C0"/>
            </a:solidFill>
            <a:prstDash val="solid"/>
            <a:round/>
            <a:headEnd type="none" w="med" len="med"/>
            <a:tailEnd type="arrow"/>
          </a:ln>
          <a:effectLst/>
        </p:spPr>
      </p:cxnSp>
      <p:cxnSp>
        <p:nvCxnSpPr>
          <p:cNvPr id="40" name="Straight Arrow Connector 39"/>
          <p:cNvCxnSpPr>
            <a:endCxn id="28" idx="1"/>
          </p:cNvCxnSpPr>
          <p:nvPr/>
        </p:nvCxnSpPr>
        <p:spPr bwMode="auto">
          <a:xfrm>
            <a:off x="1675890" y="5012545"/>
            <a:ext cx="892811" cy="144560"/>
          </a:xfrm>
          <a:prstGeom prst="straightConnector1">
            <a:avLst/>
          </a:prstGeom>
          <a:solidFill>
            <a:schemeClr val="accent1"/>
          </a:solidFill>
          <a:ln w="25400" cap="flat" cmpd="sng" algn="ctr">
            <a:solidFill>
              <a:srgbClr val="0070C0"/>
            </a:solidFill>
            <a:prstDash val="solid"/>
            <a:round/>
            <a:headEnd type="none" w="med" len="med"/>
            <a:tailEnd type="arrow"/>
          </a:ln>
          <a:effectLst/>
        </p:spPr>
      </p:cxnSp>
      <p:cxnSp>
        <p:nvCxnSpPr>
          <p:cNvPr id="43" name="Straight Arrow Connector 42"/>
          <p:cNvCxnSpPr>
            <a:stCxn id="25" idx="3"/>
            <a:endCxn id="29" idx="1"/>
          </p:cNvCxnSpPr>
          <p:nvPr/>
        </p:nvCxnSpPr>
        <p:spPr bwMode="auto">
          <a:xfrm>
            <a:off x="1662965" y="5013003"/>
            <a:ext cx="892811" cy="864269"/>
          </a:xfrm>
          <a:prstGeom prst="straightConnector1">
            <a:avLst/>
          </a:prstGeom>
          <a:solidFill>
            <a:schemeClr val="accent1"/>
          </a:solidFill>
          <a:ln w="25400" cap="flat" cmpd="sng" algn="ctr">
            <a:solidFill>
              <a:srgbClr val="0070C0"/>
            </a:solidFill>
            <a:prstDash val="solid"/>
            <a:round/>
            <a:headEnd type="none" w="med" len="med"/>
            <a:tailEnd type="arrow"/>
          </a:ln>
          <a:effectLst/>
        </p:spPr>
      </p:cxnSp>
      <p:sp>
        <p:nvSpPr>
          <p:cNvPr id="33" name="Multiply 32"/>
          <p:cNvSpPr/>
          <p:nvPr/>
        </p:nvSpPr>
        <p:spPr bwMode="auto">
          <a:xfrm>
            <a:off x="1979712" y="5301208"/>
            <a:ext cx="360040" cy="359693"/>
          </a:xfrm>
          <a:prstGeom prst="mathMultiply">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7" name="Multiply 6"/>
          <p:cNvSpPr/>
          <p:nvPr/>
        </p:nvSpPr>
        <p:spPr bwMode="auto">
          <a:xfrm>
            <a:off x="1979712" y="4905164"/>
            <a:ext cx="332345" cy="324036"/>
          </a:xfrm>
          <a:prstGeom prst="mathMultiply">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grpSp>
        <p:nvGrpSpPr>
          <p:cNvPr id="20" name="Group 19"/>
          <p:cNvGrpSpPr/>
          <p:nvPr/>
        </p:nvGrpSpPr>
        <p:grpSpPr>
          <a:xfrm>
            <a:off x="1994483" y="4581128"/>
            <a:ext cx="273261" cy="216024"/>
            <a:chOff x="2920722" y="4052984"/>
            <a:chExt cx="715174" cy="458346"/>
          </a:xfrm>
        </p:grpSpPr>
        <p:sp>
          <p:nvSpPr>
            <p:cNvPr id="12" name="Diagonal Stripe 11"/>
            <p:cNvSpPr/>
            <p:nvPr/>
          </p:nvSpPr>
          <p:spPr bwMode="auto">
            <a:xfrm>
              <a:off x="3203848" y="4052984"/>
              <a:ext cx="432048" cy="458346"/>
            </a:xfrm>
            <a:prstGeom prst="diagStripe">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35" name="Diagonal Stripe 34"/>
            <p:cNvSpPr/>
            <p:nvPr/>
          </p:nvSpPr>
          <p:spPr bwMode="auto">
            <a:xfrm flipH="1">
              <a:off x="2920722" y="4138485"/>
              <a:ext cx="283126" cy="372845"/>
            </a:xfrm>
            <a:prstGeom prst="diagStripe">
              <a:avLst>
                <a:gd name="adj" fmla="val 40745"/>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grpSp>
    </p:spTree>
    <p:extLst>
      <p:ext uri="{BB962C8B-B14F-4D97-AF65-F5344CB8AC3E}">
        <p14:creationId xmlns="" xmlns:p14="http://schemas.microsoft.com/office/powerpoint/2010/main" val="413052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19"/>
                                        </p:tgtEl>
                                      </p:cBhvr>
                                    </p:animEffect>
                                    <p:set>
                                      <p:cBhvr>
                                        <p:cTn id="16" dur="1" fill="hold">
                                          <p:stCondLst>
                                            <p:cond delay="499"/>
                                          </p:stCondLst>
                                        </p:cTn>
                                        <p:tgtEl>
                                          <p:spTgt spid="19"/>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10"/>
                                        </p:tgtEl>
                                      </p:cBhvr>
                                    </p:animEffect>
                                    <p:set>
                                      <p:cBhvr>
                                        <p:cTn id="25" dur="1" fill="hold">
                                          <p:stCondLst>
                                            <p:cond delay="499"/>
                                          </p:stCondLst>
                                        </p:cTn>
                                        <p:tgtEl>
                                          <p:spTgt spid="10"/>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17"/>
                                        </p:tgtEl>
                                      </p:cBhvr>
                                    </p:animEffect>
                                    <p:set>
                                      <p:cBhvr>
                                        <p:cTn id="31" dur="1" fill="hold">
                                          <p:stCondLst>
                                            <p:cond delay="499"/>
                                          </p:stCondLst>
                                        </p:cTn>
                                        <p:tgtEl>
                                          <p:spTgt spid="17"/>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27"/>
                                        </p:tgtEl>
                                      </p:cBhvr>
                                    </p:animEffect>
                                    <p:set>
                                      <p:cBhvr>
                                        <p:cTn id="34" dur="1" fill="hold">
                                          <p:stCondLst>
                                            <p:cond delay="499"/>
                                          </p:stCondLst>
                                        </p:cTn>
                                        <p:tgtEl>
                                          <p:spTgt spid="27"/>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24"/>
                                        </p:tgtEl>
                                      </p:cBhvr>
                                    </p:animEffect>
                                    <p:set>
                                      <p:cBhvr>
                                        <p:cTn id="37" dur="1" fill="hold">
                                          <p:stCondLst>
                                            <p:cond delay="499"/>
                                          </p:stCondLst>
                                        </p:cTn>
                                        <p:tgtEl>
                                          <p:spTgt spid="24"/>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21"/>
                                        </p:tgtEl>
                                      </p:cBhvr>
                                    </p:animEffect>
                                    <p:set>
                                      <p:cBhvr>
                                        <p:cTn id="40" dur="1" fill="hold">
                                          <p:stCondLst>
                                            <p:cond delay="499"/>
                                          </p:stCondLst>
                                        </p:cTn>
                                        <p:tgtEl>
                                          <p:spTgt spid="21"/>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15"/>
                                        </p:tgtEl>
                                      </p:cBhvr>
                                    </p:animEffect>
                                    <p:set>
                                      <p:cBhvr>
                                        <p:cTn id="43" dur="1" fill="hold">
                                          <p:stCondLst>
                                            <p:cond delay="499"/>
                                          </p:stCondLst>
                                        </p:cTn>
                                        <p:tgtEl>
                                          <p:spTgt spid="15"/>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3"/>
                                        </p:tgtEl>
                                      </p:cBhvr>
                                    </p:animEffect>
                                    <p:set>
                                      <p:cBhvr>
                                        <p:cTn id="46" dur="1" fill="hold">
                                          <p:stCondLst>
                                            <p:cond delay="499"/>
                                          </p:stCondLst>
                                        </p:cTn>
                                        <p:tgtEl>
                                          <p:spTgt spid="13"/>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1026"/>
                                        </p:tgtEl>
                                      </p:cBhvr>
                                    </p:animEffect>
                                    <p:set>
                                      <p:cBhvr>
                                        <p:cTn id="49" dur="1" fill="hold">
                                          <p:stCondLst>
                                            <p:cond delay="499"/>
                                          </p:stCondLst>
                                        </p:cTn>
                                        <p:tgtEl>
                                          <p:spTgt spid="1026"/>
                                        </p:tgtEl>
                                        <p:attrNameLst>
                                          <p:attrName>style.visibility</p:attrName>
                                        </p:attrNameLst>
                                      </p:cBhvr>
                                      <p:to>
                                        <p:strVal val="hidden"/>
                                      </p:to>
                                    </p:set>
                                  </p:childTnLst>
                                </p:cTn>
                              </p:par>
                              <p:par>
                                <p:cTn id="50" presetID="10" presetClass="exit" presetSubtype="0" fill="hold" grpId="0" nodeType="withEffect">
                                  <p:stCondLst>
                                    <p:cond delay="0"/>
                                  </p:stCondLst>
                                  <p:childTnLst>
                                    <p:animEffect transition="out" filter="fade">
                                      <p:cBhvr>
                                        <p:cTn id="51" dur="500"/>
                                        <p:tgtEl>
                                          <p:spTgt spid="14"/>
                                        </p:tgtEl>
                                      </p:cBhvr>
                                    </p:animEffect>
                                    <p:set>
                                      <p:cBhvr>
                                        <p:cTn id="52" dur="1" fill="hold">
                                          <p:stCondLst>
                                            <p:cond delay="499"/>
                                          </p:stCondLst>
                                        </p:cTn>
                                        <p:tgtEl>
                                          <p:spTgt spid="14"/>
                                        </p:tgtEl>
                                        <p:attrNameLst>
                                          <p:attrName>style.visibility</p:attrName>
                                        </p:attrNameLst>
                                      </p:cBhvr>
                                      <p:to>
                                        <p:strVal val="hidden"/>
                                      </p:to>
                                    </p:set>
                                  </p:childTnLst>
                                </p:cTn>
                              </p:par>
                              <p:par>
                                <p:cTn id="53" presetID="10" presetClass="exit" presetSubtype="0" fill="hold" grpId="0" nodeType="withEffect">
                                  <p:stCondLst>
                                    <p:cond delay="0"/>
                                  </p:stCondLst>
                                  <p:childTnLst>
                                    <p:animEffect transition="out" filter="fade">
                                      <p:cBhvr>
                                        <p:cTn id="54" dur="500"/>
                                        <p:tgtEl>
                                          <p:spTgt spid="18"/>
                                        </p:tgtEl>
                                      </p:cBhvr>
                                    </p:animEffect>
                                    <p:set>
                                      <p:cBhvr>
                                        <p:cTn id="55"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18" grpId="0"/>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Callout 3"/>
          <p:cNvSpPr/>
          <p:nvPr/>
        </p:nvSpPr>
        <p:spPr bwMode="auto">
          <a:xfrm>
            <a:off x="4788024" y="1988840"/>
            <a:ext cx="2232248" cy="3513284"/>
          </a:xfrm>
          <a:prstGeom prst="wedgeEllipseCallout">
            <a:avLst>
              <a:gd name="adj1" fmla="val 30474"/>
              <a:gd name="adj2" fmla="val 53824"/>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pic>
        <p:nvPicPr>
          <p:cNvPr id="48" name="Picture 6"/>
          <p:cNvPicPr>
            <a:picLocks noChangeAspect="1" noChangeArrowheads="1"/>
          </p:cNvPicPr>
          <p:nvPr/>
        </p:nvPicPr>
        <p:blipFill>
          <a:blip r:embed="rId3" cstate="print"/>
          <a:srcRect/>
          <a:stretch>
            <a:fillRect/>
          </a:stretch>
        </p:blipFill>
        <p:spPr bwMode="auto">
          <a:xfrm>
            <a:off x="564828" y="1988840"/>
            <a:ext cx="2650447" cy="2588946"/>
          </a:xfrm>
          <a:prstGeom prst="rect">
            <a:avLst/>
          </a:prstGeom>
          <a:noFill/>
          <a:ln w="9525">
            <a:noFill/>
            <a:miter lim="800000"/>
            <a:headEnd/>
            <a:tailEnd/>
          </a:ln>
        </p:spPr>
      </p:pic>
      <p:sp>
        <p:nvSpPr>
          <p:cNvPr id="49" name="Inhaltsplatzhalter 3"/>
          <p:cNvSpPr txBox="1">
            <a:spLocks/>
          </p:cNvSpPr>
          <p:nvPr/>
        </p:nvSpPr>
        <p:spPr bwMode="auto">
          <a:xfrm>
            <a:off x="539552" y="1340768"/>
            <a:ext cx="2664296" cy="648072"/>
          </a:xfrm>
          <a:prstGeom prst="rect">
            <a:avLst/>
          </a:prstGeom>
          <a:noFill/>
          <a:ln w="9525">
            <a:noFill/>
            <a:miter lim="800000"/>
            <a:headEnd/>
            <a:tailEnd/>
          </a:ln>
        </p:spPr>
        <p:txBody>
          <a:bodyPr lIns="0" tIns="0" rIns="0" bIns="0" anchor="ctr"/>
          <a:lstStyle/>
          <a:p>
            <a:pPr algn="ctr">
              <a:buFont typeface="Arial" charset="0"/>
              <a:buNone/>
            </a:pPr>
            <a:r>
              <a:rPr lang="en-US" dirty="0" smtClean="0">
                <a:solidFill>
                  <a:srgbClr val="000000"/>
                </a:solidFill>
                <a:latin typeface="Calibri" pitchFamily="34" charset="0"/>
                <a:ea typeface="Arial" charset="0"/>
                <a:cs typeface="Calibri" pitchFamily="34" charset="0"/>
              </a:rPr>
              <a:t>3D Scene</a:t>
            </a:r>
            <a:endParaRPr lang="en-US" dirty="0">
              <a:solidFill>
                <a:srgbClr val="000000"/>
              </a:solidFill>
              <a:latin typeface="Calibri" pitchFamily="34" charset="0"/>
              <a:ea typeface="Arial" charset="0"/>
              <a:cs typeface="Calibri" pitchFamily="34" charset="0"/>
            </a:endParaRPr>
          </a:p>
        </p:txBody>
      </p:sp>
      <p:sp>
        <p:nvSpPr>
          <p:cNvPr id="45060" name="Title 1"/>
          <p:cNvSpPr>
            <a:spLocks noGrp="1"/>
          </p:cNvSpPr>
          <p:nvPr>
            <p:ph type="title"/>
          </p:nvPr>
        </p:nvSpPr>
        <p:spPr/>
        <p:txBody>
          <a:bodyPr/>
          <a:lstStyle/>
          <a:p>
            <a:r>
              <a:rPr lang="en-US" dirty="0">
                <a:latin typeface="Calibri" pitchFamily="34" charset="0"/>
                <a:ea typeface="Arial" charset="0"/>
                <a:cs typeface="Calibri" pitchFamily="34" charset="0"/>
              </a:rPr>
              <a:t>Material Assignment - Geometry </a:t>
            </a:r>
            <a:r>
              <a:rPr lang="en-US" dirty="0" smtClean="0">
                <a:latin typeface="Calibri" pitchFamily="34" charset="0"/>
                <a:ea typeface="Arial" charset="0"/>
                <a:cs typeface="Calibri" pitchFamily="34" charset="0"/>
              </a:rPr>
              <a:t>Cost</a:t>
            </a:r>
          </a:p>
        </p:txBody>
      </p:sp>
      <p:pic>
        <p:nvPicPr>
          <p:cNvPr id="29"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516216" y="1988840"/>
            <a:ext cx="2088232" cy="27363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1" name="Inhaltsplatzhalter 3"/>
          <p:cNvSpPr txBox="1">
            <a:spLocks/>
          </p:cNvSpPr>
          <p:nvPr/>
        </p:nvSpPr>
        <p:spPr bwMode="auto">
          <a:xfrm>
            <a:off x="6516216" y="1340768"/>
            <a:ext cx="2088232" cy="648072"/>
          </a:xfrm>
          <a:prstGeom prst="rect">
            <a:avLst/>
          </a:prstGeom>
          <a:noFill/>
          <a:ln w="9525">
            <a:noFill/>
            <a:miter lim="800000"/>
            <a:headEnd/>
            <a:tailEnd/>
          </a:ln>
        </p:spPr>
        <p:txBody>
          <a:bodyPr lIns="0" tIns="0" rIns="0" bIns="0" anchor="ctr"/>
          <a:lstStyle/>
          <a:p>
            <a:pPr algn="ctr">
              <a:buFont typeface="Arial" charset="0"/>
              <a:buNone/>
            </a:pPr>
            <a:r>
              <a:rPr lang="en-US" dirty="0" smtClean="0">
                <a:solidFill>
                  <a:srgbClr val="000000"/>
                </a:solidFill>
                <a:latin typeface="Calibri" pitchFamily="34" charset="0"/>
                <a:ea typeface="Arial" charset="0"/>
                <a:cs typeface="Calibri" pitchFamily="34" charset="0"/>
              </a:rPr>
              <a:t>Guide Source</a:t>
            </a:r>
            <a:endParaRPr lang="en-US" dirty="0">
              <a:solidFill>
                <a:srgbClr val="000000"/>
              </a:solidFill>
              <a:latin typeface="Calibri" pitchFamily="34" charset="0"/>
              <a:ea typeface="Arial" charset="0"/>
              <a:cs typeface="Calibri" pitchFamily="34" charset="0"/>
            </a:endParaRPr>
          </a:p>
        </p:txBody>
      </p:sp>
      <p:pic>
        <p:nvPicPr>
          <p:cNvPr id="34" name="Picture 2"/>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7403317" y="2883149"/>
            <a:ext cx="1201131" cy="1553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6" name="Picture 3"/>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7403317" y="4725143"/>
            <a:ext cx="1201131" cy="1553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7" name="Picture 4"/>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7403317" y="1124744"/>
            <a:ext cx="1201130" cy="1553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5580112" y="2109216"/>
            <a:ext cx="561975" cy="5619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5796136" y="4169986"/>
            <a:ext cx="161925" cy="247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5940152" y="3846136"/>
            <a:ext cx="428625" cy="3238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5004048" y="2671191"/>
            <a:ext cx="1657350" cy="1371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12" cstate="print">
            <a:clrChange>
              <a:clrFrom>
                <a:srgbClr val="FFFFFF"/>
              </a:clrFrom>
              <a:clrTo>
                <a:srgbClr val="FFFFFF">
                  <a:alpha val="0"/>
                </a:srgbClr>
              </a:clrTo>
            </a:clrChange>
            <a:duotone>
              <a:prstClr val="black"/>
              <a:srgbClr val="D9C3A5">
                <a:tint val="50000"/>
                <a:satMod val="180000"/>
              </a:srgbClr>
            </a:duotone>
            <a:extLst>
              <a:ext uri="{28A0092B-C50C-407E-A947-70E740481C1C}">
                <a14:useLocalDpi xmlns="" xmlns:a14="http://schemas.microsoft.com/office/drawing/2010/main" val="0"/>
              </a:ext>
            </a:extLst>
          </a:blip>
          <a:srcRect/>
          <a:stretch>
            <a:fillRect/>
          </a:stretch>
        </p:blipFill>
        <p:spPr bwMode="auto">
          <a:xfrm>
            <a:off x="5292080" y="3733348"/>
            <a:ext cx="762000" cy="1581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6044955" y="4594472"/>
            <a:ext cx="621841" cy="4974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4" name="Picture 3"/>
          <p:cNvPicPr>
            <a:picLocks noChangeAspect="1" noChangeArrowheads="1"/>
          </p:cNvPicPr>
          <p:nvPr/>
        </p:nvPicPr>
        <p:blipFill>
          <a:blip r:embed="rId14" cstate="print">
            <a:clrChange>
              <a:clrFrom>
                <a:srgbClr val="393939"/>
              </a:clrFrom>
              <a:clrTo>
                <a:srgbClr val="393939">
                  <a:alpha val="0"/>
                </a:srgbClr>
              </a:clrTo>
            </a:clrChange>
            <a:extLst>
              <a:ext uri="{28A0092B-C50C-407E-A947-70E740481C1C}">
                <a14:useLocalDpi xmlns="" xmlns:a14="http://schemas.microsoft.com/office/drawing/2010/main" val="0"/>
              </a:ext>
            </a:extLst>
          </a:blip>
          <a:srcRect/>
          <a:stretch>
            <a:fillRect/>
          </a:stretch>
        </p:blipFill>
        <p:spPr bwMode="auto">
          <a:xfrm>
            <a:off x="424017" y="2941867"/>
            <a:ext cx="907623" cy="17278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5" name="Picture 4"/>
          <p:cNvPicPr>
            <a:picLocks noChangeAspect="1" noChangeArrowheads="1"/>
          </p:cNvPicPr>
          <p:nvPr/>
        </p:nvPicPr>
        <p:blipFill>
          <a:blip r:embed="rId15" cstate="print">
            <a:clrChange>
              <a:clrFrom>
                <a:srgbClr val="393939"/>
              </a:clrFrom>
              <a:clrTo>
                <a:srgbClr val="393939">
                  <a:alpha val="0"/>
                </a:srgbClr>
              </a:clrTo>
            </a:clrChange>
            <a:extLst>
              <a:ext uri="{28A0092B-C50C-407E-A947-70E740481C1C}">
                <a14:useLocalDpi xmlns="" xmlns:a14="http://schemas.microsoft.com/office/drawing/2010/main" val="0"/>
              </a:ext>
            </a:extLst>
          </a:blip>
          <a:srcRect/>
          <a:stretch>
            <a:fillRect/>
          </a:stretch>
        </p:blipFill>
        <p:spPr bwMode="auto">
          <a:xfrm>
            <a:off x="2296692" y="3455854"/>
            <a:ext cx="619124" cy="5667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6" name="Picture 5"/>
          <p:cNvPicPr>
            <a:picLocks noChangeAspect="1" noChangeArrowheads="1"/>
          </p:cNvPicPr>
          <p:nvPr/>
        </p:nvPicPr>
        <p:blipFill>
          <a:blip r:embed="rId16" cstate="print">
            <a:clrChange>
              <a:clrFrom>
                <a:srgbClr val="393939"/>
              </a:clrFrom>
              <a:clrTo>
                <a:srgbClr val="393939">
                  <a:alpha val="0"/>
                </a:srgbClr>
              </a:clrTo>
            </a:clrChange>
            <a:extLst>
              <a:ext uri="{28A0092B-C50C-407E-A947-70E740481C1C}">
                <a14:useLocalDpi xmlns="" xmlns:a14="http://schemas.microsoft.com/office/drawing/2010/main" val="0"/>
              </a:ext>
            </a:extLst>
          </a:blip>
          <a:srcRect/>
          <a:stretch>
            <a:fillRect/>
          </a:stretch>
        </p:blipFill>
        <p:spPr bwMode="auto">
          <a:xfrm>
            <a:off x="1347726" y="4313203"/>
            <a:ext cx="848010" cy="10600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7" name="Picture 6"/>
          <p:cNvPicPr>
            <a:picLocks noChangeAspect="1" noChangeArrowheads="1"/>
          </p:cNvPicPr>
          <p:nvPr/>
        </p:nvPicPr>
        <p:blipFill>
          <a:blip r:embed="rId17" cstate="print">
            <a:clrChange>
              <a:clrFrom>
                <a:srgbClr val="393939"/>
              </a:clrFrom>
              <a:clrTo>
                <a:srgbClr val="393939">
                  <a:alpha val="0"/>
                </a:srgbClr>
              </a:clrTo>
            </a:clrChange>
            <a:extLst>
              <a:ext uri="{28A0092B-C50C-407E-A947-70E740481C1C}">
                <a14:useLocalDpi xmlns="" xmlns:a14="http://schemas.microsoft.com/office/drawing/2010/main" val="0"/>
              </a:ext>
            </a:extLst>
          </a:blip>
          <a:srcRect/>
          <a:stretch>
            <a:fillRect/>
          </a:stretch>
        </p:blipFill>
        <p:spPr bwMode="auto">
          <a:xfrm>
            <a:off x="1310887" y="2363056"/>
            <a:ext cx="884849" cy="57881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6084168" y="3787254"/>
            <a:ext cx="217810" cy="2178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19"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5580112" y="3792473"/>
            <a:ext cx="234395" cy="21259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20"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5877098" y="2132856"/>
            <a:ext cx="261936" cy="20954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a:blip r:embed="rId21"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6206653" y="2667198"/>
            <a:ext cx="309563" cy="1857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 name="Picture 7"/>
          <p:cNvPicPr>
            <a:picLocks noChangeAspect="1" noChangeArrowheads="1"/>
          </p:cNvPicPr>
          <p:nvPr/>
        </p:nvPicPr>
        <p:blipFill>
          <a:blip r:embed="rId22"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6240226" y="4572159"/>
            <a:ext cx="242415" cy="2316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23"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5816203" y="4078784"/>
            <a:ext cx="242887" cy="2143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149056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29"/>
                                        </p:tgtEl>
                                      </p:cBhvr>
                                    </p:animEffect>
                                    <p:set>
                                      <p:cBhvr>
                                        <p:cTn id="10" dur="1" fill="hold">
                                          <p:stCondLst>
                                            <p:cond delay="499"/>
                                          </p:stCondLst>
                                        </p:cTn>
                                        <p:tgtEl>
                                          <p:spTgt spid="2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par>
                                <p:cTn id="16" presetID="10" presetClass="entr" presetSubtype="0" fill="hold"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par>
                                <p:cTn id="19" presetID="10" presetClass="entr" presetSubtype="0"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500"/>
                                        <p:tgtEl>
                                          <p:spTgt spid="3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27"/>
                                        </p:tgtEl>
                                        <p:attrNameLst>
                                          <p:attrName>style.visibility</p:attrName>
                                        </p:attrNameLst>
                                      </p:cBhvr>
                                      <p:to>
                                        <p:strVal val="visible"/>
                                      </p:to>
                                    </p:set>
                                    <p:animEffect transition="in" filter="fade">
                                      <p:cBhvr>
                                        <p:cTn id="31" dur="500"/>
                                        <p:tgtEl>
                                          <p:spTgt spid="1027"/>
                                        </p:tgtEl>
                                      </p:cBhvr>
                                    </p:animEffect>
                                  </p:childTnLst>
                                </p:cTn>
                              </p:par>
                              <p:par>
                                <p:cTn id="32" presetID="10" presetClass="entr" presetSubtype="0" fill="hold" nodeType="withEffect">
                                  <p:stCondLst>
                                    <p:cond delay="0"/>
                                  </p:stCondLst>
                                  <p:childTnLst>
                                    <p:set>
                                      <p:cBhvr>
                                        <p:cTn id="33" dur="1" fill="hold">
                                          <p:stCondLst>
                                            <p:cond delay="0"/>
                                          </p:stCondLst>
                                        </p:cTn>
                                        <p:tgtEl>
                                          <p:spTgt spid="1031"/>
                                        </p:tgtEl>
                                        <p:attrNameLst>
                                          <p:attrName>style.visibility</p:attrName>
                                        </p:attrNameLst>
                                      </p:cBhvr>
                                      <p:to>
                                        <p:strVal val="visible"/>
                                      </p:to>
                                    </p:set>
                                    <p:animEffect transition="in" filter="fade">
                                      <p:cBhvr>
                                        <p:cTn id="34" dur="500"/>
                                        <p:tgtEl>
                                          <p:spTgt spid="1031"/>
                                        </p:tgtEl>
                                      </p:cBhvr>
                                    </p:animEffect>
                                  </p:childTnLst>
                                </p:cTn>
                              </p:par>
                              <p:par>
                                <p:cTn id="35" presetID="10" presetClass="entr" presetSubtype="0" fill="hold" nodeType="withEffect">
                                  <p:stCondLst>
                                    <p:cond delay="0"/>
                                  </p:stCondLst>
                                  <p:childTnLst>
                                    <p:set>
                                      <p:cBhvr>
                                        <p:cTn id="36" dur="1" fill="hold">
                                          <p:stCondLst>
                                            <p:cond delay="0"/>
                                          </p:stCondLst>
                                        </p:cTn>
                                        <p:tgtEl>
                                          <p:spTgt spid="1030"/>
                                        </p:tgtEl>
                                        <p:attrNameLst>
                                          <p:attrName>style.visibility</p:attrName>
                                        </p:attrNameLst>
                                      </p:cBhvr>
                                      <p:to>
                                        <p:strVal val="visible"/>
                                      </p:to>
                                    </p:set>
                                    <p:animEffect transition="in" filter="fade">
                                      <p:cBhvr>
                                        <p:cTn id="37" dur="500"/>
                                        <p:tgtEl>
                                          <p:spTgt spid="1030"/>
                                        </p:tgtEl>
                                      </p:cBhvr>
                                    </p:animEffect>
                                  </p:childTnLst>
                                </p:cTn>
                              </p:par>
                              <p:par>
                                <p:cTn id="38" presetID="10" presetClass="entr" presetSubtype="0" fill="hold" nodeType="withEffect">
                                  <p:stCondLst>
                                    <p:cond delay="0"/>
                                  </p:stCondLst>
                                  <p:childTnLst>
                                    <p:set>
                                      <p:cBhvr>
                                        <p:cTn id="39" dur="1" fill="hold">
                                          <p:stCondLst>
                                            <p:cond delay="0"/>
                                          </p:stCondLst>
                                        </p:cTn>
                                        <p:tgtEl>
                                          <p:spTgt spid="1028"/>
                                        </p:tgtEl>
                                        <p:attrNameLst>
                                          <p:attrName>style.visibility</p:attrName>
                                        </p:attrNameLst>
                                      </p:cBhvr>
                                      <p:to>
                                        <p:strVal val="visible"/>
                                      </p:to>
                                    </p:set>
                                    <p:animEffect transition="in" filter="fade">
                                      <p:cBhvr>
                                        <p:cTn id="40" dur="500"/>
                                        <p:tgtEl>
                                          <p:spTgt spid="1028"/>
                                        </p:tgtEl>
                                      </p:cBhvr>
                                    </p:animEffect>
                                  </p:childTnLst>
                                </p:cTn>
                              </p:par>
                              <p:par>
                                <p:cTn id="41" presetID="10" presetClass="entr" presetSubtype="0" fill="hold" nodeType="withEffect">
                                  <p:stCondLst>
                                    <p:cond delay="0"/>
                                  </p:stCondLst>
                                  <p:childTnLst>
                                    <p:set>
                                      <p:cBhvr>
                                        <p:cTn id="42" dur="1" fill="hold">
                                          <p:stCondLst>
                                            <p:cond delay="0"/>
                                          </p:stCondLst>
                                        </p:cTn>
                                        <p:tgtEl>
                                          <p:spTgt spid="1026"/>
                                        </p:tgtEl>
                                        <p:attrNameLst>
                                          <p:attrName>style.visibility</p:attrName>
                                        </p:attrNameLst>
                                      </p:cBhvr>
                                      <p:to>
                                        <p:strVal val="visible"/>
                                      </p:to>
                                    </p:set>
                                    <p:animEffect transition="in" filter="fade">
                                      <p:cBhvr>
                                        <p:cTn id="43" dur="500"/>
                                        <p:tgtEl>
                                          <p:spTgt spid="1026"/>
                                        </p:tgtEl>
                                      </p:cBhvr>
                                    </p:animEffect>
                                  </p:childTnLst>
                                </p:cTn>
                              </p:par>
                              <p:par>
                                <p:cTn id="44" presetID="10" presetClass="entr" presetSubtype="0" fill="hold" nodeType="withEffect">
                                  <p:stCondLst>
                                    <p:cond delay="0"/>
                                  </p:stCondLst>
                                  <p:childTnLst>
                                    <p:set>
                                      <p:cBhvr>
                                        <p:cTn id="45" dur="1" fill="hold">
                                          <p:stCondLst>
                                            <p:cond delay="0"/>
                                          </p:stCondLst>
                                        </p:cTn>
                                        <p:tgtEl>
                                          <p:spTgt spid="1029"/>
                                        </p:tgtEl>
                                        <p:attrNameLst>
                                          <p:attrName>style.visibility</p:attrName>
                                        </p:attrNameLst>
                                      </p:cBhvr>
                                      <p:to>
                                        <p:strVal val="visible"/>
                                      </p:to>
                                    </p:set>
                                    <p:animEffect transition="in" filter="fade">
                                      <p:cBhvr>
                                        <p:cTn id="46" dur="500"/>
                                        <p:tgtEl>
                                          <p:spTgt spid="102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032"/>
                                        </p:tgtEl>
                                        <p:attrNameLst>
                                          <p:attrName>style.visibility</p:attrName>
                                        </p:attrNameLst>
                                      </p:cBhvr>
                                      <p:to>
                                        <p:strVal val="visible"/>
                                      </p:to>
                                    </p:set>
                                    <p:animEffect transition="in" filter="fade">
                                      <p:cBhvr>
                                        <p:cTn id="51" dur="500"/>
                                        <p:tgtEl>
                                          <p:spTgt spid="1032"/>
                                        </p:tgtEl>
                                      </p:cBhvr>
                                    </p:animEffect>
                                  </p:childTnLst>
                                </p:cTn>
                              </p:par>
                              <p:par>
                                <p:cTn id="52" presetID="10" presetClass="entr" presetSubtype="0" fill="hold" nodeType="with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500"/>
                                        <p:tgtEl>
                                          <p:spTgt spid="8"/>
                                        </p:tgtEl>
                                      </p:cBhvr>
                                    </p:animEffect>
                                  </p:childTnLst>
                                </p:cTn>
                              </p:par>
                              <p:par>
                                <p:cTn id="55" presetID="10" presetClass="entr" presetSubtype="0" fill="hold" nodeType="with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fade">
                                      <p:cBhvr>
                                        <p:cTn id="57" dur="500"/>
                                        <p:tgtEl>
                                          <p:spTgt spid="3"/>
                                        </p:tgtEl>
                                      </p:cBhvr>
                                    </p:animEffect>
                                  </p:childTnLst>
                                </p:cTn>
                              </p:par>
                              <p:par>
                                <p:cTn id="58" presetID="10" presetClass="entr" presetSubtype="0" fill="hold" nodeType="withEffect">
                                  <p:stCondLst>
                                    <p:cond delay="0"/>
                                  </p:stCondLst>
                                  <p:childTnLst>
                                    <p:set>
                                      <p:cBhvr>
                                        <p:cTn id="59" dur="1" fill="hold">
                                          <p:stCondLst>
                                            <p:cond delay="0"/>
                                          </p:stCondLst>
                                        </p:cTn>
                                        <p:tgtEl>
                                          <p:spTgt spid="5"/>
                                        </p:tgtEl>
                                        <p:attrNameLst>
                                          <p:attrName>style.visibility</p:attrName>
                                        </p:attrNameLst>
                                      </p:cBhvr>
                                      <p:to>
                                        <p:strVal val="visible"/>
                                      </p:to>
                                    </p:set>
                                    <p:animEffect transition="in" filter="fade">
                                      <p:cBhvr>
                                        <p:cTn id="60" dur="500"/>
                                        <p:tgtEl>
                                          <p:spTgt spid="5"/>
                                        </p:tgtEl>
                                      </p:cBhvr>
                                    </p:animEffect>
                                  </p:childTnLst>
                                </p:cTn>
                              </p:par>
                              <p:par>
                                <p:cTn id="61" presetID="10" presetClass="entr" presetSubtype="0" fill="hold" nodeType="with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fade">
                                      <p:cBhvr>
                                        <p:cTn id="63" dur="500"/>
                                        <p:tgtEl>
                                          <p:spTgt spid="7"/>
                                        </p:tgtEl>
                                      </p:cBhvr>
                                    </p:animEffect>
                                  </p:childTnLst>
                                </p:cTn>
                              </p:par>
                              <p:par>
                                <p:cTn id="64" presetID="10" presetClass="entr" presetSubtype="0" fill="hold" nodeType="withEffect">
                                  <p:stCondLst>
                                    <p:cond delay="0"/>
                                  </p:stCondLst>
                                  <p:childTnLst>
                                    <p:set>
                                      <p:cBhvr>
                                        <p:cTn id="65" dur="1" fill="hold">
                                          <p:stCondLst>
                                            <p:cond delay="0"/>
                                          </p:stCondLst>
                                        </p:cTn>
                                        <p:tgtEl>
                                          <p:spTgt spid="6"/>
                                        </p:tgtEl>
                                        <p:attrNameLst>
                                          <p:attrName>style.visibility</p:attrName>
                                        </p:attrNameLst>
                                      </p:cBhvr>
                                      <p:to>
                                        <p:strVal val="visible"/>
                                      </p:to>
                                    </p:set>
                                    <p:animEffect transition="in" filter="fade">
                                      <p:cBhvr>
                                        <p:cTn id="66" dur="500"/>
                                        <p:tgtEl>
                                          <p:spTgt spid="6"/>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8"/>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9"/>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500"/>
                                        <p:tgtEl>
                                          <p:spTgt spid="48"/>
                                        </p:tgtEl>
                                      </p:cBhvr>
                                    </p:animEffect>
                                    <p:set>
                                      <p:cBhvr>
                                        <p:cTn id="77" dur="1" fill="hold">
                                          <p:stCondLst>
                                            <p:cond delay="499"/>
                                          </p:stCondLst>
                                        </p:cTn>
                                        <p:tgtEl>
                                          <p:spTgt spid="48"/>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49"/>
                                        </p:tgtEl>
                                      </p:cBhvr>
                                    </p:animEffect>
                                    <p:set>
                                      <p:cBhvr>
                                        <p:cTn id="80" dur="1" fill="hold">
                                          <p:stCondLst>
                                            <p:cond delay="499"/>
                                          </p:stCondLst>
                                        </p:cTn>
                                        <p:tgtEl>
                                          <p:spTgt spid="49"/>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45"/>
                                        </p:tgtEl>
                                        <p:attrNameLst>
                                          <p:attrName>style.visibility</p:attrName>
                                        </p:attrNameLst>
                                      </p:cBhvr>
                                      <p:to>
                                        <p:strVal val="visible"/>
                                      </p:to>
                                    </p:set>
                                    <p:animEffect transition="in" filter="fade">
                                      <p:cBhvr>
                                        <p:cTn id="85" dur="500"/>
                                        <p:tgtEl>
                                          <p:spTgt spid="45"/>
                                        </p:tgtEl>
                                      </p:cBhvr>
                                    </p:animEffect>
                                  </p:childTnLst>
                                </p:cTn>
                              </p:par>
                              <p:par>
                                <p:cTn id="86" presetID="10" presetClass="entr" presetSubtype="0" fill="hold" nodeType="withEffect">
                                  <p:stCondLst>
                                    <p:cond delay="0"/>
                                  </p:stCondLst>
                                  <p:childTnLst>
                                    <p:set>
                                      <p:cBhvr>
                                        <p:cTn id="87" dur="1" fill="hold">
                                          <p:stCondLst>
                                            <p:cond delay="0"/>
                                          </p:stCondLst>
                                        </p:cTn>
                                        <p:tgtEl>
                                          <p:spTgt spid="47"/>
                                        </p:tgtEl>
                                        <p:attrNameLst>
                                          <p:attrName>style.visibility</p:attrName>
                                        </p:attrNameLst>
                                      </p:cBhvr>
                                      <p:to>
                                        <p:strVal val="visible"/>
                                      </p:to>
                                    </p:set>
                                    <p:animEffect transition="in" filter="fade">
                                      <p:cBhvr>
                                        <p:cTn id="88" dur="500"/>
                                        <p:tgtEl>
                                          <p:spTgt spid="47"/>
                                        </p:tgtEl>
                                      </p:cBhvr>
                                    </p:animEffect>
                                  </p:childTnLst>
                                </p:cTn>
                              </p:par>
                              <p:par>
                                <p:cTn id="89" presetID="10" presetClass="entr" presetSubtype="0" fill="hold" nodeType="withEffect">
                                  <p:stCondLst>
                                    <p:cond delay="0"/>
                                  </p:stCondLst>
                                  <p:childTnLst>
                                    <p:set>
                                      <p:cBhvr>
                                        <p:cTn id="90" dur="1" fill="hold">
                                          <p:stCondLst>
                                            <p:cond delay="0"/>
                                          </p:stCondLst>
                                        </p:cTn>
                                        <p:tgtEl>
                                          <p:spTgt spid="44"/>
                                        </p:tgtEl>
                                        <p:attrNameLst>
                                          <p:attrName>style.visibility</p:attrName>
                                        </p:attrNameLst>
                                      </p:cBhvr>
                                      <p:to>
                                        <p:strVal val="visible"/>
                                      </p:to>
                                    </p:set>
                                    <p:animEffect transition="in" filter="fade">
                                      <p:cBhvr>
                                        <p:cTn id="91" dur="500"/>
                                        <p:tgtEl>
                                          <p:spTgt spid="44"/>
                                        </p:tgtEl>
                                      </p:cBhvr>
                                    </p:animEffect>
                                  </p:childTnLst>
                                </p:cTn>
                              </p:par>
                              <p:par>
                                <p:cTn id="92" presetID="10" presetClass="entr" presetSubtype="0" fill="hold" nodeType="withEffect">
                                  <p:stCondLst>
                                    <p:cond delay="0"/>
                                  </p:stCondLst>
                                  <p:childTnLst>
                                    <p:set>
                                      <p:cBhvr>
                                        <p:cTn id="93" dur="1" fill="hold">
                                          <p:stCondLst>
                                            <p:cond delay="0"/>
                                          </p:stCondLst>
                                        </p:cTn>
                                        <p:tgtEl>
                                          <p:spTgt spid="46"/>
                                        </p:tgtEl>
                                        <p:attrNameLst>
                                          <p:attrName>style.visibility</p:attrName>
                                        </p:attrNameLst>
                                      </p:cBhvr>
                                      <p:to>
                                        <p:strVal val="visible"/>
                                      </p:to>
                                    </p:set>
                                    <p:animEffect transition="in" filter="fade">
                                      <p:cBhvr>
                                        <p:cTn id="94"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9" grpId="0"/>
      <p:bldP spid="49" grpId="1"/>
      <p:bldP spid="3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Title 1"/>
          <p:cNvSpPr>
            <a:spLocks noGrp="1"/>
          </p:cNvSpPr>
          <p:nvPr>
            <p:ph type="title"/>
          </p:nvPr>
        </p:nvSpPr>
        <p:spPr/>
        <p:txBody>
          <a:bodyPr/>
          <a:lstStyle/>
          <a:p>
            <a:r>
              <a:rPr lang="en-US" dirty="0" smtClean="0">
                <a:latin typeface="Calibri" pitchFamily="34" charset="0"/>
                <a:ea typeface="Arial" charset="0"/>
                <a:cs typeface="Calibri" pitchFamily="34" charset="0"/>
              </a:rPr>
              <a:t>Geometry Cost – Shape Descriptor</a:t>
            </a:r>
          </a:p>
        </p:txBody>
      </p:sp>
      <p:pic>
        <p:nvPicPr>
          <p:cNvPr id="44" name="Picture 3"/>
          <p:cNvPicPr>
            <a:picLocks noChangeAspect="1" noChangeArrowheads="1"/>
          </p:cNvPicPr>
          <p:nvPr/>
        </p:nvPicPr>
        <p:blipFill>
          <a:blip r:embed="rId3" cstate="print">
            <a:clrChange>
              <a:clrFrom>
                <a:srgbClr val="393939"/>
              </a:clrFrom>
              <a:clrTo>
                <a:srgbClr val="393939">
                  <a:alpha val="0"/>
                </a:srgbClr>
              </a:clrTo>
            </a:clrChange>
            <a:extLst>
              <a:ext uri="{28A0092B-C50C-407E-A947-70E740481C1C}">
                <a14:useLocalDpi xmlns="" xmlns:a14="http://schemas.microsoft.com/office/drawing/2010/main" val="0"/>
              </a:ext>
            </a:extLst>
          </a:blip>
          <a:srcRect/>
          <a:stretch>
            <a:fillRect/>
          </a:stretch>
        </p:blipFill>
        <p:spPr bwMode="auto">
          <a:xfrm>
            <a:off x="424017" y="2725843"/>
            <a:ext cx="907623" cy="17278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5" name="Picture 4"/>
          <p:cNvPicPr>
            <a:picLocks noChangeAspect="1" noChangeArrowheads="1"/>
          </p:cNvPicPr>
          <p:nvPr/>
        </p:nvPicPr>
        <p:blipFill>
          <a:blip r:embed="rId4" cstate="print">
            <a:clrChange>
              <a:clrFrom>
                <a:srgbClr val="393939"/>
              </a:clrFrom>
              <a:clrTo>
                <a:srgbClr val="393939">
                  <a:alpha val="0"/>
                </a:srgbClr>
              </a:clrTo>
            </a:clrChange>
            <a:extLst>
              <a:ext uri="{28A0092B-C50C-407E-A947-70E740481C1C}">
                <a14:useLocalDpi xmlns="" xmlns:a14="http://schemas.microsoft.com/office/drawing/2010/main" val="0"/>
              </a:ext>
            </a:extLst>
          </a:blip>
          <a:srcRect/>
          <a:stretch>
            <a:fillRect/>
          </a:stretch>
        </p:blipFill>
        <p:spPr bwMode="auto">
          <a:xfrm>
            <a:off x="2296692" y="3239830"/>
            <a:ext cx="619124" cy="5667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6" name="Picture 5"/>
          <p:cNvPicPr>
            <a:picLocks noChangeAspect="1" noChangeArrowheads="1"/>
          </p:cNvPicPr>
          <p:nvPr/>
        </p:nvPicPr>
        <p:blipFill>
          <a:blip r:embed="rId5" cstate="print">
            <a:clrChange>
              <a:clrFrom>
                <a:srgbClr val="393939"/>
              </a:clrFrom>
              <a:clrTo>
                <a:srgbClr val="393939">
                  <a:alpha val="0"/>
                </a:srgbClr>
              </a:clrTo>
            </a:clrChange>
            <a:extLst>
              <a:ext uri="{28A0092B-C50C-407E-A947-70E740481C1C}">
                <a14:useLocalDpi xmlns="" xmlns:a14="http://schemas.microsoft.com/office/drawing/2010/main" val="0"/>
              </a:ext>
            </a:extLst>
          </a:blip>
          <a:srcRect/>
          <a:stretch>
            <a:fillRect/>
          </a:stretch>
        </p:blipFill>
        <p:spPr bwMode="auto">
          <a:xfrm>
            <a:off x="1347726" y="4097179"/>
            <a:ext cx="848010" cy="10600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7" name="Picture 6"/>
          <p:cNvPicPr>
            <a:picLocks noChangeAspect="1" noChangeArrowheads="1"/>
          </p:cNvPicPr>
          <p:nvPr/>
        </p:nvPicPr>
        <p:blipFill>
          <a:blip r:embed="rId6" cstate="print">
            <a:clrChange>
              <a:clrFrom>
                <a:srgbClr val="393939"/>
              </a:clrFrom>
              <a:clrTo>
                <a:srgbClr val="393939">
                  <a:alpha val="0"/>
                </a:srgbClr>
              </a:clrTo>
            </a:clrChange>
            <a:extLst>
              <a:ext uri="{28A0092B-C50C-407E-A947-70E740481C1C}">
                <a14:useLocalDpi xmlns="" xmlns:a14="http://schemas.microsoft.com/office/drawing/2010/main" val="0"/>
              </a:ext>
            </a:extLst>
          </a:blip>
          <a:srcRect/>
          <a:stretch>
            <a:fillRect/>
          </a:stretch>
        </p:blipFill>
        <p:spPr bwMode="auto">
          <a:xfrm>
            <a:off x="1310887" y="2147032"/>
            <a:ext cx="884849" cy="57881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1534469" y="1964973"/>
            <a:ext cx="4338950" cy="319221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6" name="Inhaltsplatzhalter 3"/>
          <p:cNvSpPr txBox="1">
            <a:spLocks/>
          </p:cNvSpPr>
          <p:nvPr/>
        </p:nvSpPr>
        <p:spPr bwMode="auto">
          <a:xfrm>
            <a:off x="1534469" y="1268760"/>
            <a:ext cx="4338950" cy="599704"/>
          </a:xfrm>
          <a:prstGeom prst="rect">
            <a:avLst/>
          </a:prstGeom>
          <a:noFill/>
          <a:ln w="9525">
            <a:noFill/>
            <a:miter lim="800000"/>
            <a:headEnd/>
            <a:tailEnd/>
          </a:ln>
        </p:spPr>
        <p:txBody>
          <a:bodyPr lIns="0" tIns="0" rIns="0" bIns="0" anchor="ctr"/>
          <a:lstStyle/>
          <a:p>
            <a:pPr>
              <a:buFont typeface="Arial" charset="0"/>
              <a:buNone/>
            </a:pPr>
            <a:r>
              <a:rPr lang="en-US" dirty="0" smtClean="0">
                <a:solidFill>
                  <a:srgbClr val="000000"/>
                </a:solidFill>
                <a:latin typeface="Calibri" pitchFamily="34" charset="0"/>
                <a:ea typeface="Arial" charset="0"/>
                <a:cs typeface="Calibri" pitchFamily="34" charset="0"/>
              </a:rPr>
              <a:t>2D Angular Radial Transform (ART)</a:t>
            </a:r>
            <a:endParaRPr lang="en-US" dirty="0">
              <a:solidFill>
                <a:srgbClr val="000000"/>
              </a:solidFill>
              <a:latin typeface="Calibri" pitchFamily="34" charset="0"/>
              <a:ea typeface="Arial" charset="0"/>
              <a:cs typeface="Calibri" pitchFamily="34" charset="0"/>
            </a:endParaRPr>
          </a:p>
          <a:p>
            <a:pPr>
              <a:buFont typeface="Arial" charset="0"/>
              <a:buNone/>
            </a:pPr>
            <a:r>
              <a:rPr lang="en-US" sz="1400" i="1" dirty="0" err="1" smtClean="0">
                <a:solidFill>
                  <a:srgbClr val="404040"/>
                </a:solidFill>
                <a:latin typeface="Calibri" pitchFamily="34" charset="0"/>
                <a:ea typeface="Arial" charset="0"/>
                <a:cs typeface="Calibri" pitchFamily="34" charset="0"/>
              </a:rPr>
              <a:t>Bober</a:t>
            </a:r>
            <a:r>
              <a:rPr lang="en-US" sz="1400" i="1" dirty="0" smtClean="0">
                <a:solidFill>
                  <a:srgbClr val="404040"/>
                </a:solidFill>
                <a:latin typeface="Calibri" pitchFamily="34" charset="0"/>
                <a:ea typeface="Arial" charset="0"/>
                <a:cs typeface="Calibri" pitchFamily="34" charset="0"/>
              </a:rPr>
              <a:t> </a:t>
            </a:r>
            <a:r>
              <a:rPr lang="en-US" sz="1400" i="1" dirty="0">
                <a:solidFill>
                  <a:srgbClr val="404040"/>
                </a:solidFill>
                <a:latin typeface="Calibri" pitchFamily="34" charset="0"/>
                <a:ea typeface="Arial" charset="0"/>
                <a:cs typeface="Calibri" pitchFamily="34" charset="0"/>
              </a:rPr>
              <a:t>et </a:t>
            </a:r>
            <a:r>
              <a:rPr lang="en-US" sz="1400" i="1" dirty="0" smtClean="0">
                <a:solidFill>
                  <a:srgbClr val="404040"/>
                </a:solidFill>
                <a:latin typeface="Calibri" pitchFamily="34" charset="0"/>
                <a:ea typeface="Arial" charset="0"/>
                <a:cs typeface="Calibri" pitchFamily="34" charset="0"/>
              </a:rPr>
              <a:t>al: </a:t>
            </a:r>
            <a:r>
              <a:rPr lang="en-US" sz="1400" dirty="0" smtClean="0">
                <a:solidFill>
                  <a:srgbClr val="404040"/>
                </a:solidFill>
                <a:latin typeface="Calibri" pitchFamily="34" charset="0"/>
                <a:ea typeface="Arial" charset="0"/>
                <a:cs typeface="Calibri" pitchFamily="34" charset="0"/>
              </a:rPr>
              <a:t>MPEG-7 visual shape descriptors, IEEE Circuits and Sys. Vid. Tech. 11, 6 (2001)</a:t>
            </a:r>
            <a:endParaRPr lang="en-US" sz="1400" dirty="0">
              <a:solidFill>
                <a:srgbClr val="404040"/>
              </a:solidFill>
              <a:latin typeface="Calibri" pitchFamily="34" charset="0"/>
              <a:ea typeface="Arial" charset="0"/>
              <a:cs typeface="Calibri" pitchFamily="34" charset="0"/>
            </a:endParaRPr>
          </a:p>
        </p:txBody>
      </p:sp>
      <p:sp>
        <p:nvSpPr>
          <p:cNvPr id="3" name="TextBox 2"/>
          <p:cNvSpPr txBox="1"/>
          <p:nvPr/>
        </p:nvSpPr>
        <p:spPr>
          <a:xfrm>
            <a:off x="2951820" y="3933056"/>
            <a:ext cx="1476164" cy="451982"/>
          </a:xfrm>
          <a:prstGeom prst="rect">
            <a:avLst/>
          </a:prstGeom>
          <a:noFill/>
        </p:spPr>
        <p:txBody>
          <a:bodyPr wrap="square" rtlCol="0">
            <a:normAutofit/>
          </a:bodyPr>
          <a:lstStyle/>
          <a:p>
            <a:r>
              <a:rPr lang="en-US" sz="2000" dirty="0" smtClean="0">
                <a:solidFill>
                  <a:schemeClr val="accent3"/>
                </a:solidFill>
                <a:latin typeface="Calibri" pitchFamily="34" charset="0"/>
                <a:cs typeface="Calibri" pitchFamily="34" charset="0"/>
              </a:rPr>
              <a:t>35 </a:t>
            </a:r>
            <a:r>
              <a:rPr lang="en-US" sz="2000" dirty="0" err="1" smtClean="0">
                <a:solidFill>
                  <a:schemeClr val="accent3"/>
                </a:solidFill>
                <a:latin typeface="Calibri" pitchFamily="34" charset="0"/>
                <a:cs typeface="Calibri" pitchFamily="34" charset="0"/>
              </a:rPr>
              <a:t>coefs</a:t>
            </a:r>
            <a:r>
              <a:rPr lang="en-US" sz="2000" dirty="0" smtClean="0">
                <a:solidFill>
                  <a:schemeClr val="accent3"/>
                </a:solidFill>
                <a:latin typeface="Calibri" pitchFamily="34" charset="0"/>
                <a:cs typeface="Calibri" pitchFamily="34" charset="0"/>
              </a:rPr>
              <a:t> (B)</a:t>
            </a:r>
          </a:p>
        </p:txBody>
      </p:sp>
      <p:sp>
        <p:nvSpPr>
          <p:cNvPr id="18" name="TextBox 17"/>
          <p:cNvSpPr txBox="1"/>
          <p:nvPr/>
        </p:nvSpPr>
        <p:spPr>
          <a:xfrm>
            <a:off x="1979712" y="4417178"/>
            <a:ext cx="1368152" cy="451982"/>
          </a:xfrm>
          <a:prstGeom prst="rect">
            <a:avLst/>
          </a:prstGeom>
          <a:noFill/>
        </p:spPr>
        <p:txBody>
          <a:bodyPr wrap="square" rtlCol="0">
            <a:normAutofit fontScale="92500"/>
          </a:bodyPr>
          <a:lstStyle/>
          <a:p>
            <a:r>
              <a:rPr lang="en-US" sz="2000" dirty="0" smtClean="0">
                <a:solidFill>
                  <a:schemeClr val="accent3"/>
                </a:solidFill>
                <a:latin typeface="Calibri" pitchFamily="34" charset="0"/>
                <a:cs typeface="Calibri" pitchFamily="34" charset="0"/>
              </a:rPr>
              <a:t>35 </a:t>
            </a:r>
            <a:r>
              <a:rPr lang="en-US" sz="2000" dirty="0" err="1" smtClean="0">
                <a:solidFill>
                  <a:schemeClr val="accent3"/>
                </a:solidFill>
                <a:latin typeface="Calibri" pitchFamily="34" charset="0"/>
                <a:cs typeface="Calibri" pitchFamily="34" charset="0"/>
              </a:rPr>
              <a:t>coefs</a:t>
            </a:r>
            <a:r>
              <a:rPr lang="en-US" sz="2000" dirty="0" smtClean="0">
                <a:solidFill>
                  <a:schemeClr val="accent3"/>
                </a:solidFill>
                <a:latin typeface="Calibri" pitchFamily="34" charset="0"/>
                <a:cs typeface="Calibri" pitchFamily="34" charset="0"/>
              </a:rPr>
              <a:t> (A)</a:t>
            </a:r>
          </a:p>
        </p:txBody>
      </p:sp>
      <p:sp>
        <p:nvSpPr>
          <p:cNvPr id="19" name="TextBox 18"/>
          <p:cNvSpPr txBox="1"/>
          <p:nvPr/>
        </p:nvSpPr>
        <p:spPr>
          <a:xfrm>
            <a:off x="4499992" y="4149080"/>
            <a:ext cx="1440160" cy="451982"/>
          </a:xfrm>
          <a:prstGeom prst="rect">
            <a:avLst/>
          </a:prstGeom>
          <a:noFill/>
        </p:spPr>
        <p:txBody>
          <a:bodyPr wrap="square" rtlCol="0">
            <a:normAutofit/>
          </a:bodyPr>
          <a:lstStyle/>
          <a:p>
            <a:r>
              <a:rPr lang="en-US" sz="2000" dirty="0" smtClean="0">
                <a:solidFill>
                  <a:schemeClr val="accent3"/>
                </a:solidFill>
                <a:latin typeface="Calibri" pitchFamily="34" charset="0"/>
                <a:cs typeface="Calibri" pitchFamily="34" charset="0"/>
              </a:rPr>
              <a:t>35 </a:t>
            </a:r>
            <a:r>
              <a:rPr lang="en-US" sz="2000" dirty="0" err="1" smtClean="0">
                <a:solidFill>
                  <a:schemeClr val="accent3"/>
                </a:solidFill>
                <a:latin typeface="Calibri" pitchFamily="34" charset="0"/>
                <a:cs typeface="Calibri" pitchFamily="34" charset="0"/>
              </a:rPr>
              <a:t>coefs</a:t>
            </a:r>
            <a:r>
              <a:rPr lang="en-US" sz="2000" dirty="0" smtClean="0">
                <a:solidFill>
                  <a:schemeClr val="accent3"/>
                </a:solidFill>
                <a:latin typeface="Calibri" pitchFamily="34" charset="0"/>
                <a:cs typeface="Calibri" pitchFamily="34" charset="0"/>
              </a:rPr>
              <a:t> (C) </a:t>
            </a:r>
          </a:p>
        </p:txBody>
      </p:sp>
      <p:sp>
        <p:nvSpPr>
          <p:cNvPr id="20" name="TextBox 19"/>
          <p:cNvSpPr txBox="1"/>
          <p:nvPr/>
        </p:nvSpPr>
        <p:spPr>
          <a:xfrm>
            <a:off x="2411760" y="2708920"/>
            <a:ext cx="1584176" cy="451982"/>
          </a:xfrm>
          <a:prstGeom prst="rect">
            <a:avLst/>
          </a:prstGeom>
          <a:noFill/>
        </p:spPr>
        <p:txBody>
          <a:bodyPr wrap="square" rtlCol="0">
            <a:normAutofit/>
          </a:bodyPr>
          <a:lstStyle/>
          <a:p>
            <a:r>
              <a:rPr lang="en-US" sz="2000" dirty="0" smtClean="0">
                <a:solidFill>
                  <a:schemeClr val="accent3"/>
                </a:solidFill>
                <a:latin typeface="Calibri" pitchFamily="34" charset="0"/>
                <a:cs typeface="Calibri" pitchFamily="34" charset="0"/>
              </a:rPr>
              <a:t>35 </a:t>
            </a:r>
            <a:r>
              <a:rPr lang="en-US" sz="2000" dirty="0" err="1" smtClean="0">
                <a:solidFill>
                  <a:schemeClr val="accent3"/>
                </a:solidFill>
                <a:latin typeface="Calibri" pitchFamily="34" charset="0"/>
                <a:cs typeface="Calibri" pitchFamily="34" charset="0"/>
              </a:rPr>
              <a:t>coefs</a:t>
            </a:r>
            <a:r>
              <a:rPr lang="en-US" sz="2000" dirty="0" smtClean="0">
                <a:solidFill>
                  <a:schemeClr val="accent3"/>
                </a:solidFill>
                <a:latin typeface="Calibri" pitchFamily="34" charset="0"/>
                <a:cs typeface="Calibri" pitchFamily="34" charset="0"/>
              </a:rPr>
              <a:t> (G)</a:t>
            </a:r>
          </a:p>
        </p:txBody>
      </p:sp>
      <p:sp>
        <p:nvSpPr>
          <p:cNvPr id="21" name="TextBox 20"/>
          <p:cNvSpPr txBox="1"/>
          <p:nvPr/>
        </p:nvSpPr>
        <p:spPr>
          <a:xfrm>
            <a:off x="1619672" y="3265050"/>
            <a:ext cx="1584176" cy="451982"/>
          </a:xfrm>
          <a:prstGeom prst="rect">
            <a:avLst/>
          </a:prstGeom>
          <a:noFill/>
        </p:spPr>
        <p:txBody>
          <a:bodyPr wrap="square" rtlCol="0">
            <a:normAutofit/>
          </a:bodyPr>
          <a:lstStyle/>
          <a:p>
            <a:r>
              <a:rPr lang="en-US" sz="2000" dirty="0" smtClean="0">
                <a:solidFill>
                  <a:schemeClr val="accent3"/>
                </a:solidFill>
                <a:latin typeface="Calibri" pitchFamily="34" charset="0"/>
                <a:cs typeface="Calibri" pitchFamily="34" charset="0"/>
              </a:rPr>
              <a:t>35 </a:t>
            </a:r>
            <a:r>
              <a:rPr lang="en-US" sz="2000" dirty="0" err="1" smtClean="0">
                <a:solidFill>
                  <a:schemeClr val="accent3"/>
                </a:solidFill>
                <a:latin typeface="Calibri" pitchFamily="34" charset="0"/>
                <a:cs typeface="Calibri" pitchFamily="34" charset="0"/>
              </a:rPr>
              <a:t>coefs</a:t>
            </a:r>
            <a:r>
              <a:rPr lang="en-US" sz="2000" dirty="0" smtClean="0">
                <a:solidFill>
                  <a:schemeClr val="accent3"/>
                </a:solidFill>
                <a:latin typeface="Calibri" pitchFamily="34" charset="0"/>
                <a:cs typeface="Calibri" pitchFamily="34" charset="0"/>
              </a:rPr>
              <a:t> (H)</a:t>
            </a:r>
          </a:p>
        </p:txBody>
      </p:sp>
      <p:sp>
        <p:nvSpPr>
          <p:cNvPr id="22" name="TextBox 21"/>
          <p:cNvSpPr txBox="1"/>
          <p:nvPr/>
        </p:nvSpPr>
        <p:spPr>
          <a:xfrm>
            <a:off x="3347864" y="3193042"/>
            <a:ext cx="1512168" cy="451982"/>
          </a:xfrm>
          <a:prstGeom prst="rect">
            <a:avLst/>
          </a:prstGeom>
          <a:noFill/>
        </p:spPr>
        <p:txBody>
          <a:bodyPr wrap="square" rtlCol="0">
            <a:normAutofit/>
          </a:bodyPr>
          <a:lstStyle/>
          <a:p>
            <a:r>
              <a:rPr lang="en-US" sz="2000" dirty="0" smtClean="0">
                <a:solidFill>
                  <a:schemeClr val="accent3"/>
                </a:solidFill>
                <a:latin typeface="Calibri" pitchFamily="34" charset="0"/>
                <a:cs typeface="Calibri" pitchFamily="34" charset="0"/>
              </a:rPr>
              <a:t>35 </a:t>
            </a:r>
            <a:r>
              <a:rPr lang="en-US" sz="2000" dirty="0" err="1" smtClean="0">
                <a:solidFill>
                  <a:schemeClr val="accent3"/>
                </a:solidFill>
                <a:latin typeface="Calibri" pitchFamily="34" charset="0"/>
                <a:cs typeface="Calibri" pitchFamily="34" charset="0"/>
              </a:rPr>
              <a:t>coefs</a:t>
            </a:r>
            <a:r>
              <a:rPr lang="en-US" sz="2000" dirty="0" smtClean="0">
                <a:solidFill>
                  <a:schemeClr val="accent3"/>
                </a:solidFill>
                <a:latin typeface="Calibri" pitchFamily="34" charset="0"/>
                <a:cs typeface="Calibri" pitchFamily="34" charset="0"/>
              </a:rPr>
              <a:t>(E)</a:t>
            </a:r>
          </a:p>
        </p:txBody>
      </p:sp>
      <p:sp>
        <p:nvSpPr>
          <p:cNvPr id="23" name="TextBox 22"/>
          <p:cNvSpPr txBox="1"/>
          <p:nvPr/>
        </p:nvSpPr>
        <p:spPr>
          <a:xfrm>
            <a:off x="4572000" y="3337058"/>
            <a:ext cx="1512168" cy="451982"/>
          </a:xfrm>
          <a:prstGeom prst="rect">
            <a:avLst/>
          </a:prstGeom>
          <a:noFill/>
        </p:spPr>
        <p:txBody>
          <a:bodyPr wrap="square" rtlCol="0">
            <a:normAutofit/>
          </a:bodyPr>
          <a:lstStyle/>
          <a:p>
            <a:r>
              <a:rPr lang="en-US" sz="2000" dirty="0" smtClean="0">
                <a:solidFill>
                  <a:schemeClr val="accent3"/>
                </a:solidFill>
                <a:latin typeface="Calibri" pitchFamily="34" charset="0"/>
                <a:cs typeface="Calibri" pitchFamily="34" charset="0"/>
              </a:rPr>
              <a:t>35 </a:t>
            </a:r>
            <a:r>
              <a:rPr lang="en-US" sz="2000" dirty="0" err="1" smtClean="0">
                <a:solidFill>
                  <a:schemeClr val="accent3"/>
                </a:solidFill>
                <a:latin typeface="Calibri" pitchFamily="34" charset="0"/>
                <a:cs typeface="Calibri" pitchFamily="34" charset="0"/>
              </a:rPr>
              <a:t>coefs</a:t>
            </a:r>
            <a:r>
              <a:rPr lang="en-US" sz="2000" dirty="0" smtClean="0">
                <a:solidFill>
                  <a:schemeClr val="accent3"/>
                </a:solidFill>
                <a:latin typeface="Calibri" pitchFamily="34" charset="0"/>
                <a:cs typeface="Calibri" pitchFamily="34" charset="0"/>
              </a:rPr>
              <a:t> (D)</a:t>
            </a:r>
          </a:p>
        </p:txBody>
      </p:sp>
      <p:sp>
        <p:nvSpPr>
          <p:cNvPr id="24" name="TextBox 23"/>
          <p:cNvSpPr txBox="1"/>
          <p:nvPr/>
        </p:nvSpPr>
        <p:spPr>
          <a:xfrm>
            <a:off x="3851920" y="2400954"/>
            <a:ext cx="1656184" cy="451982"/>
          </a:xfrm>
          <a:prstGeom prst="rect">
            <a:avLst/>
          </a:prstGeom>
          <a:noFill/>
        </p:spPr>
        <p:txBody>
          <a:bodyPr wrap="square" rtlCol="0">
            <a:normAutofit/>
          </a:bodyPr>
          <a:lstStyle/>
          <a:p>
            <a:r>
              <a:rPr lang="en-US" sz="2000" dirty="0" smtClean="0">
                <a:solidFill>
                  <a:schemeClr val="accent3"/>
                </a:solidFill>
                <a:latin typeface="Calibri" pitchFamily="34" charset="0"/>
                <a:cs typeface="Calibri" pitchFamily="34" charset="0"/>
              </a:rPr>
              <a:t>35 </a:t>
            </a:r>
            <a:r>
              <a:rPr lang="en-US" sz="2000" dirty="0" err="1" smtClean="0">
                <a:solidFill>
                  <a:schemeClr val="accent3"/>
                </a:solidFill>
                <a:latin typeface="Calibri" pitchFamily="34" charset="0"/>
                <a:cs typeface="Calibri" pitchFamily="34" charset="0"/>
              </a:rPr>
              <a:t>coefs</a:t>
            </a:r>
            <a:r>
              <a:rPr lang="en-US" sz="2000" dirty="0" smtClean="0">
                <a:solidFill>
                  <a:schemeClr val="accent3"/>
                </a:solidFill>
                <a:latin typeface="Calibri" pitchFamily="34" charset="0"/>
                <a:cs typeface="Calibri" pitchFamily="34" charset="0"/>
              </a:rPr>
              <a:t> (F)</a:t>
            </a:r>
          </a:p>
        </p:txBody>
      </p:sp>
      <p:sp>
        <p:nvSpPr>
          <p:cNvPr id="32" name="Oval Callout 31"/>
          <p:cNvSpPr/>
          <p:nvPr/>
        </p:nvSpPr>
        <p:spPr bwMode="auto">
          <a:xfrm>
            <a:off x="6300192" y="1268760"/>
            <a:ext cx="2232248" cy="3513284"/>
          </a:xfrm>
          <a:prstGeom prst="wedgeEllipseCallout">
            <a:avLst>
              <a:gd name="adj1" fmla="val 30474"/>
              <a:gd name="adj2" fmla="val 53824"/>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pic>
        <p:nvPicPr>
          <p:cNvPr id="33" name="Picture 2"/>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7092280" y="1389136"/>
            <a:ext cx="561975" cy="5619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4" name="Picture 3"/>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7308304" y="3449906"/>
            <a:ext cx="161925" cy="247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5" name="Picture 4"/>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7452320" y="3126056"/>
            <a:ext cx="428625" cy="3238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6" name="Picture 5"/>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6516216" y="1951111"/>
            <a:ext cx="1657350" cy="1371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7" name="Picture 6"/>
          <p:cNvPicPr>
            <a:picLocks noChangeAspect="1" noChangeArrowheads="1"/>
          </p:cNvPicPr>
          <p:nvPr/>
        </p:nvPicPr>
        <p:blipFill>
          <a:blip r:embed="rId12" cstate="print">
            <a:clrChange>
              <a:clrFrom>
                <a:srgbClr val="FFFFFF"/>
              </a:clrFrom>
              <a:clrTo>
                <a:srgbClr val="FFFFFF">
                  <a:alpha val="0"/>
                </a:srgbClr>
              </a:clrTo>
            </a:clrChange>
            <a:duotone>
              <a:prstClr val="black"/>
              <a:srgbClr val="D9C3A5">
                <a:tint val="50000"/>
                <a:satMod val="180000"/>
              </a:srgbClr>
            </a:duotone>
            <a:extLst>
              <a:ext uri="{28A0092B-C50C-407E-A947-70E740481C1C}">
                <a14:useLocalDpi xmlns="" xmlns:a14="http://schemas.microsoft.com/office/drawing/2010/main" val="0"/>
              </a:ext>
            </a:extLst>
          </a:blip>
          <a:srcRect/>
          <a:stretch>
            <a:fillRect/>
          </a:stretch>
        </p:blipFill>
        <p:spPr bwMode="auto">
          <a:xfrm>
            <a:off x="6732240" y="2780928"/>
            <a:ext cx="762000" cy="1581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8" name="Picture 7"/>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7557123" y="3874392"/>
            <a:ext cx="621841" cy="4974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9" name="TextBox 38"/>
          <p:cNvSpPr txBox="1"/>
          <p:nvPr/>
        </p:nvSpPr>
        <p:spPr>
          <a:xfrm>
            <a:off x="6588224" y="3717032"/>
            <a:ext cx="1585342" cy="451982"/>
          </a:xfrm>
          <a:prstGeom prst="rect">
            <a:avLst/>
          </a:prstGeom>
          <a:noFill/>
        </p:spPr>
        <p:txBody>
          <a:bodyPr wrap="square" rtlCol="0">
            <a:normAutofit/>
          </a:bodyPr>
          <a:lstStyle/>
          <a:p>
            <a:r>
              <a:rPr lang="en-US" sz="2000" dirty="0" smtClean="0">
                <a:latin typeface="Calibri" pitchFamily="34" charset="0"/>
                <a:cs typeface="Calibri" pitchFamily="34" charset="0"/>
              </a:rPr>
              <a:t>35 </a:t>
            </a:r>
            <a:r>
              <a:rPr lang="en-US" sz="2000" dirty="0" err="1" smtClean="0">
                <a:latin typeface="Calibri" pitchFamily="34" charset="0"/>
                <a:cs typeface="Calibri" pitchFamily="34" charset="0"/>
              </a:rPr>
              <a:t>coefs</a:t>
            </a:r>
            <a:r>
              <a:rPr lang="en-US" sz="2000" dirty="0" smtClean="0">
                <a:latin typeface="Calibri" pitchFamily="34" charset="0"/>
                <a:cs typeface="Calibri" pitchFamily="34" charset="0"/>
              </a:rPr>
              <a:t> (O)</a:t>
            </a:r>
          </a:p>
        </p:txBody>
      </p:sp>
      <p:pic>
        <p:nvPicPr>
          <p:cNvPr id="42" name="Picture 3"/>
          <p:cNvPicPr>
            <a:picLocks noChangeAspect="1" noChangeArrowheads="1"/>
          </p:cNvPicPr>
          <p:nvPr/>
        </p:nvPicPr>
        <p:blipFill>
          <a:blip r:embed="rId3" cstate="print">
            <a:clrChange>
              <a:clrFrom>
                <a:srgbClr val="393939"/>
              </a:clrFrom>
              <a:clrTo>
                <a:srgbClr val="393939">
                  <a:alpha val="0"/>
                </a:srgbClr>
              </a:clrTo>
            </a:clrChange>
            <a:extLst>
              <a:ext uri="{28A0092B-C50C-407E-A947-70E740481C1C}">
                <a14:useLocalDpi xmlns="" xmlns:a14="http://schemas.microsoft.com/office/drawing/2010/main" val="0"/>
              </a:ext>
            </a:extLst>
          </a:blip>
          <a:srcRect/>
          <a:stretch>
            <a:fillRect/>
          </a:stretch>
        </p:blipFill>
        <p:spPr bwMode="auto">
          <a:xfrm>
            <a:off x="107504" y="4782044"/>
            <a:ext cx="907623" cy="17278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3" name="Picture 6"/>
          <p:cNvPicPr>
            <a:picLocks noChangeAspect="1" noChangeArrowheads="1"/>
          </p:cNvPicPr>
          <p:nvPr/>
        </p:nvPicPr>
        <p:blipFill>
          <a:blip r:embed="rId12" cstate="print">
            <a:clrChange>
              <a:clrFrom>
                <a:srgbClr val="FFFFFF"/>
              </a:clrFrom>
              <a:clrTo>
                <a:srgbClr val="FFFFFF">
                  <a:alpha val="0"/>
                </a:srgbClr>
              </a:clrTo>
            </a:clrChange>
            <a:duotone>
              <a:prstClr val="black"/>
              <a:srgbClr val="D9C3A5">
                <a:tint val="50000"/>
                <a:satMod val="180000"/>
              </a:srgbClr>
            </a:duotone>
            <a:extLst>
              <a:ext uri="{28A0092B-C50C-407E-A947-70E740481C1C}">
                <a14:useLocalDpi xmlns="" xmlns:a14="http://schemas.microsoft.com/office/drawing/2010/main" val="0"/>
              </a:ext>
            </a:extLst>
          </a:blip>
          <a:srcRect/>
          <a:stretch>
            <a:fillRect/>
          </a:stretch>
        </p:blipFill>
        <p:spPr bwMode="auto">
          <a:xfrm>
            <a:off x="1547664" y="4882253"/>
            <a:ext cx="762000" cy="1581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8" name="TextBox 47"/>
          <p:cNvSpPr txBox="1"/>
          <p:nvPr/>
        </p:nvSpPr>
        <p:spPr>
          <a:xfrm>
            <a:off x="827584" y="5445224"/>
            <a:ext cx="864096" cy="648072"/>
          </a:xfrm>
          <a:prstGeom prst="rect">
            <a:avLst/>
          </a:prstGeom>
          <a:noFill/>
        </p:spPr>
        <p:txBody>
          <a:bodyPr wrap="square" rtlCol="0">
            <a:normAutofit lnSpcReduction="10000"/>
          </a:bodyPr>
          <a:lstStyle/>
          <a:p>
            <a:pPr algn="ctr"/>
            <a:r>
              <a:rPr lang="el-GR" sz="4000" dirty="0" smtClean="0"/>
              <a:t>ϴ</a:t>
            </a:r>
            <a:endParaRPr lang="en-US" sz="4000" dirty="0" smtClean="0"/>
          </a:p>
        </p:txBody>
      </p:sp>
      <mc:AlternateContent xmlns:mc="http://schemas.openxmlformats.org/markup-compatibility/2006">
        <mc:Choice xmlns="" xmlns:a14="http://schemas.microsoft.com/office/drawing/2010/main" Requires="a14">
          <p:sp>
            <p:nvSpPr>
              <p:cNvPr id="5" name="TextBox 4"/>
              <p:cNvSpPr txBox="1"/>
              <p:nvPr/>
            </p:nvSpPr>
            <p:spPr>
              <a:xfrm>
                <a:off x="2338754" y="5373216"/>
                <a:ext cx="5977662" cy="671738"/>
              </a:xfrm>
              <a:prstGeom prst="rect">
                <a:avLst/>
              </a:prstGeom>
              <a:noFill/>
            </p:spPr>
            <p:txBody>
              <a:bodyPr wrap="none" rtlCol="0">
                <a:noAutofit/>
              </a:bodyPr>
              <a:lstStyle/>
              <a:p>
                <a:pPr/>
                <a14:m>
                  <m:oMathPara xmlns:m="http://schemas.openxmlformats.org/officeDocument/2006/math">
                    <m:oMathParaPr>
                      <m:jc m:val="centerGroup"/>
                    </m:oMathParaPr>
                    <m:oMath xmlns:m="http://schemas.openxmlformats.org/officeDocument/2006/math">
                      <m:r>
                        <a:rPr lang="en-US" sz="3200" b="0" i="1" dirty="0" smtClean="0">
                          <a:latin typeface="Cambria Math"/>
                        </a:rPr>
                        <m:t>=</m:t>
                      </m:r>
                      <m:r>
                        <m:rPr>
                          <m:sty m:val="p"/>
                        </m:rPr>
                        <a:rPr lang="en-US" sz="3200" b="0" i="0" dirty="0" smtClean="0">
                          <a:latin typeface="Cambria Math"/>
                        </a:rPr>
                        <m:t>min</m:t>
                      </m:r>
                      <m:r>
                        <a:rPr lang="en-US" sz="3200" b="0" i="1" dirty="0" smtClean="0">
                          <a:latin typeface="Cambria Math"/>
                        </a:rPr>
                        <m:t>⁡</m:t>
                      </m:r>
                      <m:d>
                        <m:dPr>
                          <m:begChr m:val="{"/>
                          <m:endChr m:val="}"/>
                          <m:ctrlPr>
                            <a:rPr lang="en-US" sz="3200" b="0" i="1" dirty="0" smtClean="0">
                              <a:latin typeface="Cambria Math"/>
                            </a:rPr>
                          </m:ctrlPr>
                        </m:dPr>
                        <m:e>
                          <m:d>
                            <m:dPr>
                              <m:begChr m:val="‖"/>
                              <m:endChr m:val="‖"/>
                              <m:ctrlPr>
                                <a:rPr lang="en-US" sz="3200" i="1" dirty="0">
                                  <a:latin typeface="Cambria Math"/>
                                </a:rPr>
                              </m:ctrlPr>
                            </m:dPr>
                            <m:e>
                              <m:r>
                                <a:rPr lang="en-US" sz="3200" i="1" dirty="0">
                                  <a:latin typeface="Cambria Math"/>
                                </a:rPr>
                                <m:t>𝐴</m:t>
                              </m:r>
                              <m:r>
                                <a:rPr lang="en-US" sz="3200" i="1" dirty="0">
                                  <a:latin typeface="Cambria Math"/>
                                </a:rPr>
                                <m:t>−</m:t>
                              </m:r>
                              <m:r>
                                <a:rPr lang="en-US" sz="3200" i="1" dirty="0">
                                  <a:latin typeface="Cambria Math"/>
                                </a:rPr>
                                <m:t>𝑂</m:t>
                              </m:r>
                            </m:e>
                          </m:d>
                          <m:r>
                            <a:rPr lang="en-US" sz="3200" i="1" dirty="0">
                              <a:latin typeface="Cambria Math"/>
                            </a:rPr>
                            <m:t>,</m:t>
                          </m:r>
                          <m:d>
                            <m:dPr>
                              <m:begChr m:val="‖"/>
                              <m:endChr m:val="‖"/>
                              <m:ctrlPr>
                                <a:rPr lang="en-US" sz="3200" i="1" dirty="0">
                                  <a:latin typeface="Cambria Math"/>
                                </a:rPr>
                              </m:ctrlPr>
                            </m:dPr>
                            <m:e>
                              <m:r>
                                <a:rPr lang="en-US" sz="3200" i="1" dirty="0">
                                  <a:latin typeface="Cambria Math"/>
                                </a:rPr>
                                <m:t>𝐵</m:t>
                              </m:r>
                              <m:r>
                                <a:rPr lang="en-US" sz="3200" i="1" dirty="0">
                                  <a:latin typeface="Cambria Math"/>
                                </a:rPr>
                                <m:t>−</m:t>
                              </m:r>
                              <m:r>
                                <a:rPr lang="en-US" sz="3200" i="1" dirty="0">
                                  <a:latin typeface="Cambria Math"/>
                                </a:rPr>
                                <m:t>𝑂</m:t>
                              </m:r>
                            </m:e>
                          </m:d>
                          <m:r>
                            <a:rPr lang="en-US" sz="3200" i="1" dirty="0">
                              <a:latin typeface="Cambria Math"/>
                            </a:rPr>
                            <m:t>,</m:t>
                          </m:r>
                          <m:d>
                            <m:dPr>
                              <m:begChr m:val="‖"/>
                              <m:endChr m:val="‖"/>
                              <m:ctrlPr>
                                <a:rPr lang="en-US" sz="3200" i="1" dirty="0">
                                  <a:latin typeface="Cambria Math"/>
                                </a:rPr>
                              </m:ctrlPr>
                            </m:dPr>
                            <m:e>
                              <m:r>
                                <a:rPr lang="en-US" sz="3200" i="1" dirty="0">
                                  <a:latin typeface="Cambria Math"/>
                                </a:rPr>
                                <m:t>𝐶</m:t>
                              </m:r>
                              <m:r>
                                <a:rPr lang="en-US" sz="3200" i="1" dirty="0">
                                  <a:latin typeface="Cambria Math"/>
                                </a:rPr>
                                <m:t>−</m:t>
                              </m:r>
                              <m:r>
                                <a:rPr lang="en-US" sz="3200" i="1" dirty="0">
                                  <a:latin typeface="Cambria Math"/>
                                </a:rPr>
                                <m:t>𝑂</m:t>
                              </m:r>
                            </m:e>
                          </m:d>
                          <m:r>
                            <a:rPr lang="en-US" sz="3200" b="0" i="1" dirty="0" smtClean="0">
                              <a:latin typeface="Cambria Math"/>
                            </a:rPr>
                            <m:t>,</m:t>
                          </m:r>
                          <m:r>
                            <m:rPr>
                              <m:nor/>
                            </m:rPr>
                            <a:rPr lang="en-US" sz="3200" b="0" i="0" dirty="0" smtClean="0">
                              <a:latin typeface="Cambria Math"/>
                            </a:rPr>
                            <m:t>..</m:t>
                          </m:r>
                          <m:r>
                            <m:rPr>
                              <m:nor/>
                            </m:rPr>
                            <a:rPr lang="en-US" sz="3200" dirty="0"/>
                            <m:t> </m:t>
                          </m:r>
                        </m:e>
                      </m:d>
                    </m:oMath>
                  </m:oMathPara>
                </a14:m>
                <a:endParaRPr lang="en-US" sz="3200" dirty="0" smtClean="0"/>
              </a:p>
            </p:txBody>
          </p:sp>
        </mc:Choice>
        <mc:Fallback>
          <p:sp>
            <p:nvSpPr>
              <p:cNvPr id="5" name="TextBox 4"/>
              <p:cNvSpPr txBox="1">
                <a:spLocks noRot="1" noChangeAspect="1" noMove="1" noResize="1" noEditPoints="1" noAdjustHandles="1" noChangeArrowheads="1" noChangeShapeType="1" noTextEdit="1"/>
              </p:cNvSpPr>
              <p:nvPr/>
            </p:nvSpPr>
            <p:spPr>
              <a:xfrm>
                <a:off x="2338754" y="5373216"/>
                <a:ext cx="5977662" cy="671738"/>
              </a:xfrm>
              <a:prstGeom prst="rect">
                <a:avLst/>
              </a:prstGeom>
              <a:blipFill rotWithShape="1">
                <a:blip r:embed="rId14" cstate="print"/>
                <a:stretch>
                  <a:fillRect r="-10816"/>
                </a:stretch>
              </a:blipFill>
            </p:spPr>
            <p:txBody>
              <a:bodyPr/>
              <a:lstStyle/>
              <a:p>
                <a:r>
                  <a:rPr lang="en-US" dirty="0">
                    <a:noFill/>
                  </a:rPr>
                  <a:t> </a:t>
                </a:r>
              </a:p>
            </p:txBody>
          </p:sp>
        </mc:Fallback>
      </mc:AlternateContent>
      <p:pic>
        <p:nvPicPr>
          <p:cNvPr id="55" name="Picture 54"/>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6996042" y="3086746"/>
            <a:ext cx="234395" cy="21259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6" name="Picture 55"/>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1547664" y="5467489"/>
            <a:ext cx="689992" cy="6258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1" name="TextBox 30"/>
          <p:cNvSpPr txBox="1"/>
          <p:nvPr/>
        </p:nvSpPr>
        <p:spPr>
          <a:xfrm>
            <a:off x="8244408" y="5301208"/>
            <a:ext cx="864096" cy="648072"/>
          </a:xfrm>
          <a:prstGeom prst="rect">
            <a:avLst/>
          </a:prstGeom>
          <a:noFill/>
        </p:spPr>
        <p:txBody>
          <a:bodyPr wrap="square" rtlCol="0">
            <a:normAutofit lnSpcReduction="10000"/>
          </a:bodyPr>
          <a:lstStyle/>
          <a:p>
            <a:pPr algn="ctr"/>
            <a:r>
              <a:rPr lang="en-US" sz="4000" dirty="0" smtClean="0"/>
              <a:t>,…</a:t>
            </a:r>
          </a:p>
        </p:txBody>
      </p:sp>
    </p:spTree>
    <p:extLst>
      <p:ext uri="{BB962C8B-B14F-4D97-AF65-F5344CB8AC3E}">
        <p14:creationId xmlns="" xmlns:p14="http://schemas.microsoft.com/office/powerpoint/2010/main" val="3582507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par>
                                <p:cTn id="8" presetID="10" presetClass="entr" presetSubtype="0"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par>
                                <p:cTn id="11" presetID="10" presetClass="entr" presetSubtype="0"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500"/>
                                        <p:tgtEl>
                                          <p:spTgt spid="44"/>
                                        </p:tgtEl>
                                      </p:cBhvr>
                                    </p:animEffect>
                                  </p:childTnLst>
                                </p:cTn>
                              </p:par>
                              <p:par>
                                <p:cTn id="14" presetID="10" presetClass="entr" presetSubtype="0" fill="hold" nodeType="with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500"/>
                                        <p:tgtEl>
                                          <p:spTgt spid="4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45"/>
                                        </p:tgtEl>
                                      </p:cBhvr>
                                    </p:animEffect>
                                    <p:set>
                                      <p:cBhvr>
                                        <p:cTn id="21" dur="1" fill="hold">
                                          <p:stCondLst>
                                            <p:cond delay="499"/>
                                          </p:stCondLst>
                                        </p:cTn>
                                        <p:tgtEl>
                                          <p:spTgt spid="45"/>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47"/>
                                        </p:tgtEl>
                                      </p:cBhvr>
                                    </p:animEffect>
                                    <p:set>
                                      <p:cBhvr>
                                        <p:cTn id="24" dur="1" fill="hold">
                                          <p:stCondLst>
                                            <p:cond delay="499"/>
                                          </p:stCondLst>
                                        </p:cTn>
                                        <p:tgtEl>
                                          <p:spTgt spid="47"/>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46"/>
                                        </p:tgtEl>
                                      </p:cBhvr>
                                    </p:animEffect>
                                    <p:set>
                                      <p:cBhvr>
                                        <p:cTn id="27" dur="1" fill="hold">
                                          <p:stCondLst>
                                            <p:cond delay="499"/>
                                          </p:stCondLst>
                                        </p:cTn>
                                        <p:tgtEl>
                                          <p:spTgt spid="4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50"/>
                                        </p:tgtEl>
                                        <p:attrNameLst>
                                          <p:attrName>style.visibility</p:attrName>
                                        </p:attrNameLst>
                                      </p:cBhvr>
                                      <p:to>
                                        <p:strVal val="visible"/>
                                      </p:to>
                                    </p:set>
                                    <p:animEffect transition="in" filter="fade">
                                      <p:cBhvr>
                                        <p:cTn id="32" dur="500"/>
                                        <p:tgtEl>
                                          <p:spTgt spid="205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500"/>
                                        <p:tgtEl>
                                          <p:spTgt spid="24"/>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500"/>
                                        <p:tgtEl>
                                          <p:spTgt spid="23"/>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500"/>
                                        <p:tgtEl>
                                          <p:spTgt spid="19"/>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
                                        </p:tgtEl>
                                        <p:attrNameLst>
                                          <p:attrName>style.visibility</p:attrName>
                                        </p:attrNameLst>
                                      </p:cBhvr>
                                      <p:to>
                                        <p:strVal val="visible"/>
                                      </p:to>
                                    </p:set>
                                    <p:animEffect transition="in" filter="fade">
                                      <p:cBhvr>
                                        <p:cTn id="60" dur="500"/>
                                        <p:tgtEl>
                                          <p:spTgt spid="3"/>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fade">
                                      <p:cBhvr>
                                        <p:cTn id="63" dur="500"/>
                                        <p:tgtEl>
                                          <p:spTgt spid="18"/>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32"/>
                                        </p:tgtEl>
                                        <p:attrNameLst>
                                          <p:attrName>style.visibility</p:attrName>
                                        </p:attrNameLst>
                                      </p:cBhvr>
                                      <p:to>
                                        <p:strVal val="visible"/>
                                      </p:to>
                                    </p:set>
                                    <p:animEffect transition="in" filter="fade">
                                      <p:cBhvr>
                                        <p:cTn id="68" dur="500"/>
                                        <p:tgtEl>
                                          <p:spTgt spid="32"/>
                                        </p:tgtEl>
                                      </p:cBhvr>
                                    </p:animEffect>
                                  </p:childTnLst>
                                </p:cTn>
                              </p:par>
                              <p:par>
                                <p:cTn id="69" presetID="10" presetClass="entr" presetSubtype="0" fill="hold" nodeType="withEffect">
                                  <p:stCondLst>
                                    <p:cond delay="0"/>
                                  </p:stCondLst>
                                  <p:childTnLst>
                                    <p:set>
                                      <p:cBhvr>
                                        <p:cTn id="70" dur="1" fill="hold">
                                          <p:stCondLst>
                                            <p:cond delay="0"/>
                                          </p:stCondLst>
                                        </p:cTn>
                                        <p:tgtEl>
                                          <p:spTgt spid="34"/>
                                        </p:tgtEl>
                                        <p:attrNameLst>
                                          <p:attrName>style.visibility</p:attrName>
                                        </p:attrNameLst>
                                      </p:cBhvr>
                                      <p:to>
                                        <p:strVal val="visible"/>
                                      </p:to>
                                    </p:set>
                                    <p:animEffect transition="in" filter="fade">
                                      <p:cBhvr>
                                        <p:cTn id="71" dur="500"/>
                                        <p:tgtEl>
                                          <p:spTgt spid="34"/>
                                        </p:tgtEl>
                                      </p:cBhvr>
                                    </p:animEffect>
                                  </p:childTnLst>
                                </p:cTn>
                              </p:par>
                              <p:par>
                                <p:cTn id="72" presetID="10" presetClass="entr" presetSubtype="0" fill="hold" nodeType="withEffect">
                                  <p:stCondLst>
                                    <p:cond delay="0"/>
                                  </p:stCondLst>
                                  <p:childTnLst>
                                    <p:set>
                                      <p:cBhvr>
                                        <p:cTn id="73" dur="1" fill="hold">
                                          <p:stCondLst>
                                            <p:cond delay="0"/>
                                          </p:stCondLst>
                                        </p:cTn>
                                        <p:tgtEl>
                                          <p:spTgt spid="38"/>
                                        </p:tgtEl>
                                        <p:attrNameLst>
                                          <p:attrName>style.visibility</p:attrName>
                                        </p:attrNameLst>
                                      </p:cBhvr>
                                      <p:to>
                                        <p:strVal val="visible"/>
                                      </p:to>
                                    </p:set>
                                    <p:animEffect transition="in" filter="fade">
                                      <p:cBhvr>
                                        <p:cTn id="74" dur="500"/>
                                        <p:tgtEl>
                                          <p:spTgt spid="38"/>
                                        </p:tgtEl>
                                      </p:cBhvr>
                                    </p:animEffect>
                                  </p:childTnLst>
                                </p:cTn>
                              </p:par>
                              <p:par>
                                <p:cTn id="75" presetID="10" presetClass="entr" presetSubtype="0" fill="hold" nodeType="withEffect">
                                  <p:stCondLst>
                                    <p:cond delay="0"/>
                                  </p:stCondLst>
                                  <p:childTnLst>
                                    <p:set>
                                      <p:cBhvr>
                                        <p:cTn id="76" dur="1" fill="hold">
                                          <p:stCondLst>
                                            <p:cond delay="0"/>
                                          </p:stCondLst>
                                        </p:cTn>
                                        <p:tgtEl>
                                          <p:spTgt spid="37"/>
                                        </p:tgtEl>
                                        <p:attrNameLst>
                                          <p:attrName>style.visibility</p:attrName>
                                        </p:attrNameLst>
                                      </p:cBhvr>
                                      <p:to>
                                        <p:strVal val="visible"/>
                                      </p:to>
                                    </p:set>
                                    <p:animEffect transition="in" filter="fade">
                                      <p:cBhvr>
                                        <p:cTn id="77" dur="500"/>
                                        <p:tgtEl>
                                          <p:spTgt spid="37"/>
                                        </p:tgtEl>
                                      </p:cBhvr>
                                    </p:animEffect>
                                  </p:childTnLst>
                                </p:cTn>
                              </p:par>
                              <p:par>
                                <p:cTn id="78" presetID="10" presetClass="entr" presetSubtype="0" fill="hold" nodeType="withEffect">
                                  <p:stCondLst>
                                    <p:cond delay="0"/>
                                  </p:stCondLst>
                                  <p:childTnLst>
                                    <p:set>
                                      <p:cBhvr>
                                        <p:cTn id="79" dur="1" fill="hold">
                                          <p:stCondLst>
                                            <p:cond delay="0"/>
                                          </p:stCondLst>
                                        </p:cTn>
                                        <p:tgtEl>
                                          <p:spTgt spid="35"/>
                                        </p:tgtEl>
                                        <p:attrNameLst>
                                          <p:attrName>style.visibility</p:attrName>
                                        </p:attrNameLst>
                                      </p:cBhvr>
                                      <p:to>
                                        <p:strVal val="visible"/>
                                      </p:to>
                                    </p:set>
                                    <p:animEffect transition="in" filter="fade">
                                      <p:cBhvr>
                                        <p:cTn id="80" dur="500"/>
                                        <p:tgtEl>
                                          <p:spTgt spid="35"/>
                                        </p:tgtEl>
                                      </p:cBhvr>
                                    </p:animEffect>
                                  </p:childTnLst>
                                </p:cTn>
                              </p:par>
                              <p:par>
                                <p:cTn id="81" presetID="10" presetClass="entr" presetSubtype="0" fill="hold" nodeType="withEffect">
                                  <p:stCondLst>
                                    <p:cond delay="0"/>
                                  </p:stCondLst>
                                  <p:childTnLst>
                                    <p:set>
                                      <p:cBhvr>
                                        <p:cTn id="82" dur="1" fill="hold">
                                          <p:stCondLst>
                                            <p:cond delay="0"/>
                                          </p:stCondLst>
                                        </p:cTn>
                                        <p:tgtEl>
                                          <p:spTgt spid="33"/>
                                        </p:tgtEl>
                                        <p:attrNameLst>
                                          <p:attrName>style.visibility</p:attrName>
                                        </p:attrNameLst>
                                      </p:cBhvr>
                                      <p:to>
                                        <p:strVal val="visible"/>
                                      </p:to>
                                    </p:set>
                                    <p:animEffect transition="in" filter="fade">
                                      <p:cBhvr>
                                        <p:cTn id="83" dur="500"/>
                                        <p:tgtEl>
                                          <p:spTgt spid="33"/>
                                        </p:tgtEl>
                                      </p:cBhvr>
                                    </p:animEffect>
                                  </p:childTnLst>
                                </p:cTn>
                              </p:par>
                              <p:par>
                                <p:cTn id="84" presetID="10" presetClass="entr" presetSubtype="0" fill="hold" nodeType="withEffect">
                                  <p:stCondLst>
                                    <p:cond delay="0"/>
                                  </p:stCondLst>
                                  <p:childTnLst>
                                    <p:set>
                                      <p:cBhvr>
                                        <p:cTn id="85" dur="1" fill="hold">
                                          <p:stCondLst>
                                            <p:cond delay="0"/>
                                          </p:stCondLst>
                                        </p:cTn>
                                        <p:tgtEl>
                                          <p:spTgt spid="36"/>
                                        </p:tgtEl>
                                        <p:attrNameLst>
                                          <p:attrName>style.visibility</p:attrName>
                                        </p:attrNameLst>
                                      </p:cBhvr>
                                      <p:to>
                                        <p:strVal val="visible"/>
                                      </p:to>
                                    </p:set>
                                    <p:animEffect transition="in" filter="fade">
                                      <p:cBhvr>
                                        <p:cTn id="86" dur="500"/>
                                        <p:tgtEl>
                                          <p:spTgt spid="36"/>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2" nodeType="clickEffect">
                                  <p:stCondLst>
                                    <p:cond delay="0"/>
                                  </p:stCondLst>
                                  <p:childTnLst>
                                    <p:animEffect transition="out" filter="fade">
                                      <p:cBhvr>
                                        <p:cTn id="90" dur="500"/>
                                        <p:tgtEl>
                                          <p:spTgt spid="32"/>
                                        </p:tgtEl>
                                      </p:cBhvr>
                                    </p:animEffect>
                                    <p:set>
                                      <p:cBhvr>
                                        <p:cTn id="91" dur="1" fill="hold">
                                          <p:stCondLst>
                                            <p:cond delay="499"/>
                                          </p:stCondLst>
                                        </p:cTn>
                                        <p:tgtEl>
                                          <p:spTgt spid="32"/>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38"/>
                                        </p:tgtEl>
                                      </p:cBhvr>
                                    </p:animEffect>
                                    <p:set>
                                      <p:cBhvr>
                                        <p:cTn id="94" dur="1" fill="hold">
                                          <p:stCondLst>
                                            <p:cond delay="499"/>
                                          </p:stCondLst>
                                        </p:cTn>
                                        <p:tgtEl>
                                          <p:spTgt spid="38"/>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35"/>
                                        </p:tgtEl>
                                      </p:cBhvr>
                                    </p:animEffect>
                                    <p:set>
                                      <p:cBhvr>
                                        <p:cTn id="97" dur="1" fill="hold">
                                          <p:stCondLst>
                                            <p:cond delay="499"/>
                                          </p:stCondLst>
                                        </p:cTn>
                                        <p:tgtEl>
                                          <p:spTgt spid="35"/>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33"/>
                                        </p:tgtEl>
                                      </p:cBhvr>
                                    </p:animEffect>
                                    <p:set>
                                      <p:cBhvr>
                                        <p:cTn id="100" dur="1" fill="hold">
                                          <p:stCondLst>
                                            <p:cond delay="499"/>
                                          </p:stCondLst>
                                        </p:cTn>
                                        <p:tgtEl>
                                          <p:spTgt spid="33"/>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36"/>
                                        </p:tgtEl>
                                      </p:cBhvr>
                                    </p:animEffect>
                                    <p:set>
                                      <p:cBhvr>
                                        <p:cTn id="103" dur="1" fill="hold">
                                          <p:stCondLst>
                                            <p:cond delay="499"/>
                                          </p:stCondLst>
                                        </p:cTn>
                                        <p:tgtEl>
                                          <p:spTgt spid="36"/>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34"/>
                                        </p:tgtEl>
                                      </p:cBhvr>
                                    </p:animEffect>
                                    <p:set>
                                      <p:cBhvr>
                                        <p:cTn id="106" dur="1" fill="hold">
                                          <p:stCondLst>
                                            <p:cond delay="499"/>
                                          </p:stCondLst>
                                        </p:cTn>
                                        <p:tgtEl>
                                          <p:spTgt spid="34"/>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39"/>
                                        </p:tgtEl>
                                        <p:attrNameLst>
                                          <p:attrName>style.visibility</p:attrName>
                                        </p:attrNameLst>
                                      </p:cBhvr>
                                      <p:to>
                                        <p:strVal val="visible"/>
                                      </p:to>
                                    </p:set>
                                    <p:animEffect transition="in" filter="fade">
                                      <p:cBhvr>
                                        <p:cTn id="111" dur="500"/>
                                        <p:tgtEl>
                                          <p:spTgt spid="39"/>
                                        </p:tgtEl>
                                      </p:cBhvr>
                                    </p:animEffect>
                                  </p:childTnLst>
                                </p:cTn>
                              </p:par>
                            </p:childTnLst>
                          </p:cTn>
                        </p:par>
                      </p:childTnLst>
                    </p:cTn>
                  </p:par>
                  <p:par>
                    <p:cTn id="112" fill="hold">
                      <p:stCondLst>
                        <p:cond delay="indefinite"/>
                      </p:stCondLst>
                      <p:childTnLst>
                        <p:par>
                          <p:cTn id="113" fill="hold">
                            <p:stCondLst>
                              <p:cond delay="0"/>
                            </p:stCondLst>
                            <p:childTnLst>
                              <p:par>
                                <p:cTn id="114" presetID="26" presetClass="emph" presetSubtype="0" repeatCount="3000" fill="hold" nodeType="clickEffect">
                                  <p:stCondLst>
                                    <p:cond delay="0"/>
                                  </p:stCondLst>
                                  <p:childTnLst>
                                    <p:animEffect transition="out" filter="fade">
                                      <p:cBhvr>
                                        <p:cTn id="115" dur="500" tmFilter="0, 0; .2, .5; .8, .5; 1, 0"/>
                                        <p:tgtEl>
                                          <p:spTgt spid="44"/>
                                        </p:tgtEl>
                                      </p:cBhvr>
                                    </p:animEffect>
                                    <p:animScale>
                                      <p:cBhvr>
                                        <p:cTn id="116" dur="250" autoRev="1" fill="hold"/>
                                        <p:tgtEl>
                                          <p:spTgt spid="44"/>
                                        </p:tgtEl>
                                      </p:cBhvr>
                                      <p:by x="105000" y="105000"/>
                                    </p:animScale>
                                  </p:childTnLst>
                                </p:cTn>
                              </p:par>
                              <p:par>
                                <p:cTn id="117" presetID="26" presetClass="emph" presetSubtype="0" repeatCount="3000" fill="hold" nodeType="withEffect">
                                  <p:stCondLst>
                                    <p:cond delay="0"/>
                                  </p:stCondLst>
                                  <p:childTnLst>
                                    <p:animEffect transition="out" filter="fade">
                                      <p:cBhvr>
                                        <p:cTn id="118" dur="500" tmFilter="0, 0; .2, .5; .8, .5; 1, 0"/>
                                        <p:tgtEl>
                                          <p:spTgt spid="37"/>
                                        </p:tgtEl>
                                      </p:cBhvr>
                                    </p:animEffect>
                                    <p:animScale>
                                      <p:cBhvr>
                                        <p:cTn id="119" dur="250" autoRev="1" fill="hold"/>
                                        <p:tgtEl>
                                          <p:spTgt spid="37"/>
                                        </p:tgtEl>
                                      </p:cBhvr>
                                      <p:by x="105000" y="105000"/>
                                    </p:animScale>
                                  </p:childTnLst>
                                </p:cTn>
                              </p:par>
                            </p:childTnLst>
                          </p:cTn>
                        </p:par>
                      </p:childTnLst>
                    </p:cTn>
                  </p:par>
                  <p:par>
                    <p:cTn id="120" fill="hold">
                      <p:stCondLst>
                        <p:cond delay="indefinite"/>
                      </p:stCondLst>
                      <p:childTnLst>
                        <p:par>
                          <p:cTn id="121" fill="hold">
                            <p:stCondLst>
                              <p:cond delay="0"/>
                            </p:stCondLst>
                            <p:childTnLst>
                              <p:par>
                                <p:cTn id="122" presetID="10" presetClass="entr" presetSubtype="0" fill="hold" nodeType="clickEffect">
                                  <p:stCondLst>
                                    <p:cond delay="0"/>
                                  </p:stCondLst>
                                  <p:childTnLst>
                                    <p:set>
                                      <p:cBhvr>
                                        <p:cTn id="123" dur="1" fill="hold">
                                          <p:stCondLst>
                                            <p:cond delay="0"/>
                                          </p:stCondLst>
                                        </p:cTn>
                                        <p:tgtEl>
                                          <p:spTgt spid="43"/>
                                        </p:tgtEl>
                                        <p:attrNameLst>
                                          <p:attrName>style.visibility</p:attrName>
                                        </p:attrNameLst>
                                      </p:cBhvr>
                                      <p:to>
                                        <p:strVal val="visible"/>
                                      </p:to>
                                    </p:set>
                                    <p:animEffect transition="in" filter="fade">
                                      <p:cBhvr>
                                        <p:cTn id="124" dur="500"/>
                                        <p:tgtEl>
                                          <p:spTgt spid="43"/>
                                        </p:tgtEl>
                                      </p:cBhvr>
                                    </p:animEffect>
                                  </p:childTnLst>
                                </p:cTn>
                              </p:par>
                              <p:par>
                                <p:cTn id="125" presetID="10" presetClass="entr" presetSubtype="0" fill="hold" nodeType="withEffect">
                                  <p:stCondLst>
                                    <p:cond delay="0"/>
                                  </p:stCondLst>
                                  <p:childTnLst>
                                    <p:set>
                                      <p:cBhvr>
                                        <p:cTn id="126" dur="1" fill="hold">
                                          <p:stCondLst>
                                            <p:cond delay="0"/>
                                          </p:stCondLst>
                                        </p:cTn>
                                        <p:tgtEl>
                                          <p:spTgt spid="42"/>
                                        </p:tgtEl>
                                        <p:attrNameLst>
                                          <p:attrName>style.visibility</p:attrName>
                                        </p:attrNameLst>
                                      </p:cBhvr>
                                      <p:to>
                                        <p:strVal val="visible"/>
                                      </p:to>
                                    </p:set>
                                    <p:animEffect transition="in" filter="fade">
                                      <p:cBhvr>
                                        <p:cTn id="127" dur="500"/>
                                        <p:tgtEl>
                                          <p:spTgt spid="42"/>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48"/>
                                        </p:tgtEl>
                                        <p:attrNameLst>
                                          <p:attrName>style.visibility</p:attrName>
                                        </p:attrNameLst>
                                      </p:cBhvr>
                                      <p:to>
                                        <p:strVal val="visible"/>
                                      </p:to>
                                    </p:set>
                                    <p:animEffect transition="in" filter="fade">
                                      <p:cBhvr>
                                        <p:cTn id="130" dur="500"/>
                                        <p:tgtEl>
                                          <p:spTgt spid="48"/>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5"/>
                                        </p:tgtEl>
                                        <p:attrNameLst>
                                          <p:attrName>style.visibility</p:attrName>
                                        </p:attrNameLst>
                                      </p:cBhvr>
                                      <p:to>
                                        <p:strVal val="visible"/>
                                      </p:to>
                                    </p:set>
                                    <p:animEffect transition="in" filter="fade">
                                      <p:cBhvr>
                                        <p:cTn id="133" dur="500"/>
                                        <p:tgtEl>
                                          <p:spTgt spid="5"/>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31"/>
                                        </p:tgtEl>
                                        <p:attrNameLst>
                                          <p:attrName>style.visibility</p:attrName>
                                        </p:attrNameLst>
                                      </p:cBhvr>
                                      <p:to>
                                        <p:strVal val="visible"/>
                                      </p:to>
                                    </p:set>
                                    <p:animEffect transition="in" filter="fade">
                                      <p:cBhvr>
                                        <p:cTn id="136" dur="500"/>
                                        <p:tgtEl>
                                          <p:spTgt spid="31"/>
                                        </p:tgtEl>
                                      </p:cBhvr>
                                    </p:animEffect>
                                  </p:childTnLst>
                                </p:cTn>
                              </p:par>
                            </p:childTnLst>
                          </p:cTn>
                        </p:par>
                      </p:childTnLst>
                    </p:cTn>
                  </p:par>
                  <p:par>
                    <p:cTn id="137" fill="hold">
                      <p:stCondLst>
                        <p:cond delay="indefinite"/>
                      </p:stCondLst>
                      <p:childTnLst>
                        <p:par>
                          <p:cTn id="138" fill="hold">
                            <p:stCondLst>
                              <p:cond delay="0"/>
                            </p:stCondLst>
                            <p:childTnLst>
                              <p:par>
                                <p:cTn id="139" presetID="10" presetClass="entr" presetSubtype="0" fill="hold" nodeType="clickEffect">
                                  <p:stCondLst>
                                    <p:cond delay="0"/>
                                  </p:stCondLst>
                                  <p:childTnLst>
                                    <p:set>
                                      <p:cBhvr>
                                        <p:cTn id="140" dur="1" fill="hold">
                                          <p:stCondLst>
                                            <p:cond delay="0"/>
                                          </p:stCondLst>
                                        </p:cTn>
                                        <p:tgtEl>
                                          <p:spTgt spid="55"/>
                                        </p:tgtEl>
                                        <p:attrNameLst>
                                          <p:attrName>style.visibility</p:attrName>
                                        </p:attrNameLst>
                                      </p:cBhvr>
                                      <p:to>
                                        <p:strVal val="visible"/>
                                      </p:to>
                                    </p:set>
                                    <p:animEffect transition="in" filter="fade">
                                      <p:cBhvr>
                                        <p:cTn id="141" dur="500"/>
                                        <p:tgtEl>
                                          <p:spTgt spid="55"/>
                                        </p:tgtEl>
                                      </p:cBhvr>
                                    </p:animEffect>
                                  </p:childTnLst>
                                </p:cTn>
                              </p:par>
                            </p:childTnLst>
                          </p:cTn>
                        </p:par>
                      </p:childTnLst>
                    </p:cTn>
                  </p:par>
                  <p:par>
                    <p:cTn id="142" fill="hold">
                      <p:stCondLst>
                        <p:cond delay="indefinite"/>
                      </p:stCondLst>
                      <p:childTnLst>
                        <p:par>
                          <p:cTn id="143" fill="hold">
                            <p:stCondLst>
                              <p:cond delay="0"/>
                            </p:stCondLst>
                            <p:childTnLst>
                              <p:par>
                                <p:cTn id="144" presetID="10" presetClass="entr" presetSubtype="0" fill="hold" nodeType="clickEffect">
                                  <p:stCondLst>
                                    <p:cond delay="0"/>
                                  </p:stCondLst>
                                  <p:childTnLst>
                                    <p:set>
                                      <p:cBhvr>
                                        <p:cTn id="145" dur="1" fill="hold">
                                          <p:stCondLst>
                                            <p:cond delay="0"/>
                                          </p:stCondLst>
                                        </p:cTn>
                                        <p:tgtEl>
                                          <p:spTgt spid="56"/>
                                        </p:tgtEl>
                                        <p:attrNameLst>
                                          <p:attrName>style.visibility</p:attrName>
                                        </p:attrNameLst>
                                      </p:cBhvr>
                                      <p:to>
                                        <p:strVal val="visible"/>
                                      </p:to>
                                    </p:set>
                                    <p:animEffect transition="in" filter="fade">
                                      <p:cBhvr>
                                        <p:cTn id="146" dur="500"/>
                                        <p:tgtEl>
                                          <p:spTgt spid="56"/>
                                        </p:tgtEl>
                                      </p:cBhvr>
                                    </p:animEffect>
                                  </p:childTnLst>
                                </p:cTn>
                              </p:par>
                              <p:par>
                                <p:cTn id="147" presetID="10" presetClass="exit" presetSubtype="0" fill="hold" nodeType="withEffect">
                                  <p:stCondLst>
                                    <p:cond delay="0"/>
                                  </p:stCondLst>
                                  <p:childTnLst>
                                    <p:animEffect transition="out" filter="fade">
                                      <p:cBhvr>
                                        <p:cTn id="148" dur="500"/>
                                        <p:tgtEl>
                                          <p:spTgt spid="43"/>
                                        </p:tgtEl>
                                      </p:cBhvr>
                                    </p:animEffect>
                                    <p:set>
                                      <p:cBhvr>
                                        <p:cTn id="149" dur="1" fill="hold">
                                          <p:stCondLst>
                                            <p:cond delay="499"/>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 grpId="0"/>
      <p:bldP spid="18" grpId="0"/>
      <p:bldP spid="19" grpId="0"/>
      <p:bldP spid="20" grpId="0"/>
      <p:bldP spid="21" grpId="0"/>
      <p:bldP spid="22" grpId="0"/>
      <p:bldP spid="23" grpId="0"/>
      <p:bldP spid="24" grpId="0"/>
      <p:bldP spid="32" grpId="0" animBg="1"/>
      <p:bldP spid="32" grpId="2" animBg="1"/>
      <p:bldP spid="39" grpId="0"/>
      <p:bldP spid="48" grpId="0"/>
      <p:bldP spid="5" grpId="0" animBg="1"/>
      <p:bldP spid="3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el 1"/>
          <p:cNvSpPr>
            <a:spLocks noGrp="1"/>
          </p:cNvSpPr>
          <p:nvPr>
            <p:ph type="title"/>
          </p:nvPr>
        </p:nvSpPr>
        <p:spPr/>
        <p:txBody>
          <a:bodyPr/>
          <a:lstStyle/>
          <a:p>
            <a:r>
              <a:rPr lang="de-DE" smtClean="0">
                <a:latin typeface="Calibri" pitchFamily="34" charset="0"/>
                <a:ea typeface="Arial" charset="0"/>
                <a:cs typeface="Calibri" pitchFamily="34" charset="0"/>
              </a:rPr>
              <a:t>Background – Material Perception</a:t>
            </a:r>
          </a:p>
        </p:txBody>
      </p:sp>
      <p:grpSp>
        <p:nvGrpSpPr>
          <p:cNvPr id="3" name="Group 2"/>
          <p:cNvGrpSpPr>
            <a:grpSpLocks/>
          </p:cNvGrpSpPr>
          <p:nvPr/>
        </p:nvGrpSpPr>
        <p:grpSpPr bwMode="auto">
          <a:xfrm>
            <a:off x="1281532" y="1569734"/>
            <a:ext cx="6596063" cy="4103381"/>
            <a:chOff x="66180" y="1216070"/>
            <a:chExt cx="6596176" cy="3339436"/>
          </a:xfrm>
        </p:grpSpPr>
        <p:pic>
          <p:nvPicPr>
            <p:cNvPr id="16387" name="Picture 2"/>
            <p:cNvPicPr>
              <a:picLocks noChangeAspect="1" noChangeArrowheads="1"/>
            </p:cNvPicPr>
            <p:nvPr/>
          </p:nvPicPr>
          <p:blipFill>
            <a:blip r:embed="rId3" cstate="print"/>
            <a:srcRect/>
            <a:stretch>
              <a:fillRect/>
            </a:stretch>
          </p:blipFill>
          <p:spPr bwMode="auto">
            <a:xfrm>
              <a:off x="114122" y="1216070"/>
              <a:ext cx="2097807" cy="1591440"/>
            </a:xfrm>
            <a:prstGeom prst="rect">
              <a:avLst/>
            </a:prstGeom>
            <a:noFill/>
            <a:ln w="9525">
              <a:noFill/>
              <a:miter lim="800000"/>
              <a:headEnd/>
              <a:tailEnd/>
            </a:ln>
          </p:spPr>
        </p:pic>
        <p:pic>
          <p:nvPicPr>
            <p:cNvPr id="16388" name="Picture 3"/>
            <p:cNvPicPr>
              <a:picLocks noChangeAspect="1" noChangeArrowheads="1"/>
            </p:cNvPicPr>
            <p:nvPr/>
          </p:nvPicPr>
          <p:blipFill>
            <a:blip r:embed="rId4" cstate="print"/>
            <a:srcRect/>
            <a:stretch>
              <a:fillRect/>
            </a:stretch>
          </p:blipFill>
          <p:spPr bwMode="auto">
            <a:xfrm>
              <a:off x="66180" y="2962449"/>
              <a:ext cx="2145750" cy="1593057"/>
            </a:xfrm>
            <a:prstGeom prst="rect">
              <a:avLst/>
            </a:prstGeom>
            <a:noFill/>
            <a:ln w="9525">
              <a:noFill/>
              <a:miter lim="800000"/>
              <a:headEnd/>
              <a:tailEnd/>
            </a:ln>
          </p:spPr>
        </p:pic>
        <p:pic>
          <p:nvPicPr>
            <p:cNvPr id="16389" name="Picture 4"/>
            <p:cNvPicPr>
              <a:picLocks noChangeAspect="1" noChangeArrowheads="1"/>
            </p:cNvPicPr>
            <p:nvPr/>
          </p:nvPicPr>
          <p:blipFill>
            <a:blip r:embed="rId5" cstate="print"/>
            <a:srcRect/>
            <a:stretch>
              <a:fillRect/>
            </a:stretch>
          </p:blipFill>
          <p:spPr bwMode="auto">
            <a:xfrm>
              <a:off x="2308272" y="1216070"/>
              <a:ext cx="2093045" cy="1593934"/>
            </a:xfrm>
            <a:prstGeom prst="rect">
              <a:avLst/>
            </a:prstGeom>
            <a:noFill/>
            <a:ln w="9525">
              <a:noFill/>
              <a:miter lim="800000"/>
              <a:headEnd/>
              <a:tailEnd/>
            </a:ln>
          </p:spPr>
        </p:pic>
        <p:pic>
          <p:nvPicPr>
            <p:cNvPr id="16390" name="Picture 5"/>
            <p:cNvPicPr>
              <a:picLocks noChangeAspect="1" noChangeArrowheads="1"/>
            </p:cNvPicPr>
            <p:nvPr/>
          </p:nvPicPr>
          <p:blipFill>
            <a:blip r:embed="rId6" cstate="print"/>
            <a:srcRect/>
            <a:stretch>
              <a:fillRect/>
            </a:stretch>
          </p:blipFill>
          <p:spPr bwMode="auto">
            <a:xfrm>
              <a:off x="2308272" y="2962449"/>
              <a:ext cx="2093045" cy="1569784"/>
            </a:xfrm>
            <a:prstGeom prst="rect">
              <a:avLst/>
            </a:prstGeom>
            <a:noFill/>
            <a:ln w="9525">
              <a:noFill/>
              <a:miter lim="800000"/>
              <a:headEnd/>
              <a:tailEnd/>
            </a:ln>
          </p:spPr>
        </p:pic>
        <p:pic>
          <p:nvPicPr>
            <p:cNvPr id="16391" name="Picture 6"/>
            <p:cNvPicPr>
              <a:picLocks noChangeAspect="1" noChangeArrowheads="1"/>
            </p:cNvPicPr>
            <p:nvPr/>
          </p:nvPicPr>
          <p:blipFill>
            <a:blip r:embed="rId7" cstate="print"/>
            <a:srcRect/>
            <a:stretch>
              <a:fillRect/>
            </a:stretch>
          </p:blipFill>
          <p:spPr bwMode="auto">
            <a:xfrm>
              <a:off x="4516605" y="1216070"/>
              <a:ext cx="2127333" cy="1591440"/>
            </a:xfrm>
            <a:prstGeom prst="rect">
              <a:avLst/>
            </a:prstGeom>
            <a:noFill/>
            <a:ln w="9525">
              <a:noFill/>
              <a:miter lim="800000"/>
              <a:headEnd/>
              <a:tailEnd/>
            </a:ln>
          </p:spPr>
        </p:pic>
        <p:pic>
          <p:nvPicPr>
            <p:cNvPr id="16392" name="Picture 7"/>
            <p:cNvPicPr>
              <a:picLocks noChangeAspect="1" noChangeArrowheads="1"/>
            </p:cNvPicPr>
            <p:nvPr/>
          </p:nvPicPr>
          <p:blipFill>
            <a:blip r:embed="rId8" cstate="print"/>
            <a:srcRect/>
            <a:stretch>
              <a:fillRect/>
            </a:stretch>
          </p:blipFill>
          <p:spPr bwMode="auto">
            <a:xfrm>
              <a:off x="4516606" y="2962449"/>
              <a:ext cx="2145750" cy="1593057"/>
            </a:xfrm>
            <a:prstGeom prst="rect">
              <a:avLst/>
            </a:prstGeom>
            <a:noFill/>
            <a:ln w="9525">
              <a:noFill/>
              <a:miter lim="800000"/>
              <a:headEnd/>
              <a:tailEnd/>
            </a:ln>
          </p:spPr>
        </p:pic>
      </p:grpSp>
      <p:sp>
        <p:nvSpPr>
          <p:cNvPr id="10" name="Inhaltsplatzhalter 3"/>
          <p:cNvSpPr txBox="1">
            <a:spLocks/>
          </p:cNvSpPr>
          <p:nvPr/>
        </p:nvSpPr>
        <p:spPr bwMode="auto">
          <a:xfrm>
            <a:off x="6534017" y="6262799"/>
            <a:ext cx="1281246" cy="547184"/>
          </a:xfrm>
          <a:prstGeom prst="rect">
            <a:avLst/>
          </a:prstGeom>
          <a:noFill/>
          <a:ln w="9525">
            <a:noFill/>
            <a:miter lim="800000"/>
            <a:headEnd/>
            <a:tailEnd/>
          </a:ln>
        </p:spPr>
        <p:txBody>
          <a:bodyPr lIns="0" tIns="0" rIns="0" bIns="0" anchor="ctr"/>
          <a:lstStyle/>
          <a:p>
            <a:pPr>
              <a:buFont typeface="Arial" charset="0"/>
              <a:buNone/>
            </a:pPr>
            <a:r>
              <a:rPr lang="en-US" sz="1200" dirty="0" smtClean="0">
                <a:solidFill>
                  <a:srgbClr val="404040"/>
                </a:solidFill>
                <a:latin typeface="Calibri" pitchFamily="34" charset="0"/>
                <a:ea typeface="Arial" charset="0"/>
                <a:cs typeface="Calibri" pitchFamily="34" charset="0"/>
              </a:rPr>
              <a:t>[</a:t>
            </a:r>
            <a:r>
              <a:rPr lang="en-US" sz="1200" dirty="0" err="1" smtClean="0">
                <a:solidFill>
                  <a:srgbClr val="404040"/>
                </a:solidFill>
                <a:latin typeface="Calibri" pitchFamily="34" charset="0"/>
                <a:ea typeface="Arial" charset="0"/>
                <a:cs typeface="Calibri" pitchFamily="34" charset="0"/>
              </a:rPr>
              <a:t>Ce</a:t>
            </a:r>
            <a:r>
              <a:rPr lang="en-US" sz="1200" dirty="0" smtClean="0">
                <a:solidFill>
                  <a:srgbClr val="404040"/>
                </a:solidFill>
                <a:latin typeface="Calibri" pitchFamily="34" charset="0"/>
                <a:ea typeface="Arial" charset="0"/>
                <a:cs typeface="Calibri" pitchFamily="34" charset="0"/>
              </a:rPr>
              <a:t> Liu </a:t>
            </a:r>
            <a:r>
              <a:rPr lang="en-US" sz="1200" dirty="0">
                <a:solidFill>
                  <a:srgbClr val="404040"/>
                </a:solidFill>
                <a:latin typeface="Calibri" pitchFamily="34" charset="0"/>
                <a:ea typeface="Arial" charset="0"/>
                <a:cs typeface="Calibri" pitchFamily="34" charset="0"/>
              </a:rPr>
              <a:t>et al. </a:t>
            </a:r>
            <a:r>
              <a:rPr lang="en-US" sz="1200" dirty="0" smtClean="0">
                <a:solidFill>
                  <a:srgbClr val="404040"/>
                </a:solidFill>
                <a:latin typeface="Calibri" pitchFamily="34" charset="0"/>
                <a:ea typeface="Arial" charset="0"/>
                <a:cs typeface="Calibri" pitchFamily="34" charset="0"/>
              </a:rPr>
              <a:t>2010]</a:t>
            </a:r>
            <a:endParaRPr lang="en-US" sz="1200" dirty="0">
              <a:solidFill>
                <a:srgbClr val="404040"/>
              </a:solidFill>
              <a:latin typeface="Calibri" pitchFamily="34" charset="0"/>
              <a:ea typeface="Arial" charset="0"/>
              <a:cs typeface="Calibri" pitchFamily="34" charset="0"/>
            </a:endParaRPr>
          </a:p>
        </p:txBody>
      </p:sp>
    </p:spTree>
    <p:extLst>
      <p:ext uri="{BB962C8B-B14F-4D97-AF65-F5344CB8AC3E}">
        <p14:creationId xmlns="" xmlns:p14="http://schemas.microsoft.com/office/powerpoint/2010/main" val="2609297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Title 1"/>
          <p:cNvSpPr>
            <a:spLocks noGrp="1"/>
          </p:cNvSpPr>
          <p:nvPr>
            <p:ph type="title"/>
          </p:nvPr>
        </p:nvSpPr>
        <p:spPr/>
        <p:txBody>
          <a:bodyPr/>
          <a:lstStyle/>
          <a:p>
            <a:r>
              <a:rPr lang="en-US" dirty="0" smtClean="0">
                <a:latin typeface="Calibri" pitchFamily="34" charset="0"/>
                <a:ea typeface="Arial" charset="0"/>
                <a:cs typeface="Calibri" pitchFamily="34" charset="0"/>
              </a:rPr>
              <a:t>Cost Function = </a:t>
            </a:r>
            <a:r>
              <a:rPr lang="en-US" dirty="0">
                <a:latin typeface="Calibri" pitchFamily="34" charset="0"/>
                <a:ea typeface="Arial" charset="0"/>
                <a:cs typeface="Calibri" pitchFamily="34" charset="0"/>
              </a:rPr>
              <a:t>Image Cost + Geometry Cost </a:t>
            </a:r>
            <a:endParaRPr lang="en-US" dirty="0" smtClean="0">
              <a:latin typeface="Calibri" pitchFamily="34" charset="0"/>
              <a:ea typeface="Arial" charset="0"/>
              <a:cs typeface="Calibri" pitchFamily="34" charset="0"/>
            </a:endParaRPr>
          </a:p>
        </p:txBody>
      </p:sp>
      <p:pic>
        <p:nvPicPr>
          <p:cNvPr id="50"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403648" y="1918899"/>
            <a:ext cx="936103" cy="9340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1" name="Picture 5"/>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403648" y="3356992"/>
            <a:ext cx="936103" cy="8640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2" name="Picture 6"/>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403648" y="4653136"/>
            <a:ext cx="936352" cy="8640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9" name="Picture 13"/>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2915816" y="1998620"/>
            <a:ext cx="720080" cy="8445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0" name="Picture 14"/>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2930536" y="3356992"/>
            <a:ext cx="705360" cy="8640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1" name="Picture 15"/>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2930536" y="4682023"/>
            <a:ext cx="705360" cy="83520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8" name="TextBox 67"/>
          <p:cNvSpPr txBox="1"/>
          <p:nvPr/>
        </p:nvSpPr>
        <p:spPr>
          <a:xfrm>
            <a:off x="2195736" y="2276872"/>
            <a:ext cx="864096" cy="648072"/>
          </a:xfrm>
          <a:prstGeom prst="rect">
            <a:avLst/>
          </a:prstGeom>
          <a:noFill/>
        </p:spPr>
        <p:txBody>
          <a:bodyPr wrap="square" rtlCol="0">
            <a:normAutofit lnSpcReduction="10000"/>
          </a:bodyPr>
          <a:lstStyle/>
          <a:p>
            <a:pPr algn="ctr"/>
            <a:r>
              <a:rPr lang="el-GR" sz="4000" dirty="0" smtClean="0"/>
              <a:t>ϴ</a:t>
            </a:r>
            <a:endParaRPr lang="en-US" sz="4000" dirty="0" smtClean="0"/>
          </a:p>
        </p:txBody>
      </p:sp>
      <p:sp>
        <p:nvSpPr>
          <p:cNvPr id="69" name="TextBox 68"/>
          <p:cNvSpPr txBox="1"/>
          <p:nvPr/>
        </p:nvSpPr>
        <p:spPr>
          <a:xfrm>
            <a:off x="2195736" y="3573016"/>
            <a:ext cx="864096" cy="648072"/>
          </a:xfrm>
          <a:prstGeom prst="rect">
            <a:avLst/>
          </a:prstGeom>
          <a:noFill/>
        </p:spPr>
        <p:txBody>
          <a:bodyPr wrap="square" rtlCol="0">
            <a:normAutofit lnSpcReduction="10000"/>
          </a:bodyPr>
          <a:lstStyle/>
          <a:p>
            <a:pPr algn="ctr"/>
            <a:r>
              <a:rPr lang="el-GR" sz="4000" dirty="0" smtClean="0"/>
              <a:t>ϴ</a:t>
            </a:r>
            <a:endParaRPr lang="en-US" sz="4000" dirty="0" smtClean="0"/>
          </a:p>
        </p:txBody>
      </p:sp>
      <p:sp>
        <p:nvSpPr>
          <p:cNvPr id="70" name="TextBox 69"/>
          <p:cNvSpPr txBox="1"/>
          <p:nvPr/>
        </p:nvSpPr>
        <p:spPr>
          <a:xfrm>
            <a:off x="2195736" y="4797152"/>
            <a:ext cx="864096" cy="648072"/>
          </a:xfrm>
          <a:prstGeom prst="rect">
            <a:avLst/>
          </a:prstGeom>
          <a:noFill/>
        </p:spPr>
        <p:txBody>
          <a:bodyPr wrap="square" rtlCol="0">
            <a:normAutofit lnSpcReduction="10000"/>
          </a:bodyPr>
          <a:lstStyle/>
          <a:p>
            <a:pPr algn="ctr"/>
            <a:r>
              <a:rPr lang="el-GR" sz="4000" dirty="0" smtClean="0"/>
              <a:t>ϴ</a:t>
            </a:r>
            <a:endParaRPr lang="en-US" sz="4000" dirty="0" smtClean="0"/>
          </a:p>
        </p:txBody>
      </p:sp>
      <p:sp>
        <p:nvSpPr>
          <p:cNvPr id="5" name="TextBox 4"/>
          <p:cNvSpPr txBox="1"/>
          <p:nvPr/>
        </p:nvSpPr>
        <p:spPr>
          <a:xfrm>
            <a:off x="4031940" y="3284637"/>
            <a:ext cx="684076" cy="1397386"/>
          </a:xfrm>
          <a:prstGeom prst="rect">
            <a:avLst/>
          </a:prstGeom>
          <a:noFill/>
        </p:spPr>
        <p:txBody>
          <a:bodyPr wrap="square" rtlCol="0">
            <a:normAutofit/>
          </a:bodyPr>
          <a:lstStyle/>
          <a:p>
            <a:r>
              <a:rPr lang="en-US" sz="6000" dirty="0" smtClean="0"/>
              <a:t>+</a:t>
            </a:r>
          </a:p>
        </p:txBody>
      </p:sp>
      <p:sp>
        <p:nvSpPr>
          <p:cNvPr id="71" name="TextBox 70"/>
          <p:cNvSpPr txBox="1"/>
          <p:nvPr/>
        </p:nvSpPr>
        <p:spPr>
          <a:xfrm>
            <a:off x="2195736" y="5589240"/>
            <a:ext cx="864096" cy="648072"/>
          </a:xfrm>
          <a:prstGeom prst="rect">
            <a:avLst/>
          </a:prstGeom>
          <a:noFill/>
        </p:spPr>
        <p:txBody>
          <a:bodyPr wrap="square" rtlCol="0">
            <a:normAutofit lnSpcReduction="10000"/>
          </a:bodyPr>
          <a:lstStyle/>
          <a:p>
            <a:pPr algn="ctr"/>
            <a:r>
              <a:rPr lang="en-US" sz="4000" dirty="0" smtClean="0"/>
              <a:t>…</a:t>
            </a:r>
          </a:p>
        </p:txBody>
      </p:sp>
      <p:pic>
        <p:nvPicPr>
          <p:cNvPr id="24" name="Picture 3"/>
          <p:cNvPicPr>
            <a:picLocks noChangeAspect="1" noChangeArrowheads="1"/>
          </p:cNvPicPr>
          <p:nvPr/>
        </p:nvPicPr>
        <p:blipFill>
          <a:blip r:embed="rId9" cstate="print">
            <a:clrChange>
              <a:clrFrom>
                <a:srgbClr val="393939"/>
              </a:clrFrom>
              <a:clrTo>
                <a:srgbClr val="393939">
                  <a:alpha val="0"/>
                </a:srgbClr>
              </a:clrTo>
            </a:clrChange>
            <a:extLst>
              <a:ext uri="{28A0092B-C50C-407E-A947-70E740481C1C}">
                <a14:useLocalDpi xmlns="" xmlns:a14="http://schemas.microsoft.com/office/drawing/2010/main" val="0"/>
              </a:ext>
            </a:extLst>
          </a:blip>
          <a:srcRect/>
          <a:stretch>
            <a:fillRect/>
          </a:stretch>
        </p:blipFill>
        <p:spPr bwMode="auto">
          <a:xfrm>
            <a:off x="5752609" y="1556792"/>
            <a:ext cx="907623" cy="17278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7" name="Picture 4"/>
          <p:cNvPicPr>
            <a:picLocks noChangeAspect="1" noChangeArrowheads="1"/>
          </p:cNvPicPr>
          <p:nvPr/>
        </p:nvPicPr>
        <p:blipFill>
          <a:blip r:embed="rId10" cstate="print">
            <a:clrChange>
              <a:clrFrom>
                <a:srgbClr val="393939"/>
              </a:clrFrom>
              <a:clrTo>
                <a:srgbClr val="393939">
                  <a:alpha val="0"/>
                </a:srgbClr>
              </a:clrTo>
            </a:clrChange>
            <a:extLst>
              <a:ext uri="{28A0092B-C50C-407E-A947-70E740481C1C}">
                <a14:useLocalDpi xmlns="" xmlns:a14="http://schemas.microsoft.com/office/drawing/2010/main" val="0"/>
              </a:ext>
            </a:extLst>
          </a:blip>
          <a:srcRect/>
          <a:stretch>
            <a:fillRect/>
          </a:stretch>
        </p:blipFill>
        <p:spPr bwMode="auto">
          <a:xfrm>
            <a:off x="5940152" y="4806479"/>
            <a:ext cx="619124" cy="5667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9" name="Picture 6"/>
          <p:cNvPicPr>
            <a:picLocks noChangeAspect="1" noChangeArrowheads="1"/>
          </p:cNvPicPr>
          <p:nvPr/>
        </p:nvPicPr>
        <p:blipFill>
          <a:blip r:embed="rId11" cstate="print">
            <a:clrChange>
              <a:clrFrom>
                <a:srgbClr val="393939"/>
              </a:clrFrom>
              <a:clrTo>
                <a:srgbClr val="393939">
                  <a:alpha val="0"/>
                </a:srgbClr>
              </a:clrTo>
            </a:clrChange>
            <a:extLst>
              <a:ext uri="{28A0092B-C50C-407E-A947-70E740481C1C}">
                <a14:useLocalDpi xmlns="" xmlns:a14="http://schemas.microsoft.com/office/drawing/2010/main" val="0"/>
              </a:ext>
            </a:extLst>
          </a:blip>
          <a:srcRect/>
          <a:stretch>
            <a:fillRect/>
          </a:stretch>
        </p:blipFill>
        <p:spPr bwMode="auto">
          <a:xfrm rot="18079374">
            <a:off x="5686920" y="3523971"/>
            <a:ext cx="884849" cy="57881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1" name="TextBox 30"/>
          <p:cNvSpPr txBox="1"/>
          <p:nvPr/>
        </p:nvSpPr>
        <p:spPr>
          <a:xfrm>
            <a:off x="6444208" y="2276872"/>
            <a:ext cx="864096" cy="648072"/>
          </a:xfrm>
          <a:prstGeom prst="rect">
            <a:avLst/>
          </a:prstGeom>
          <a:noFill/>
        </p:spPr>
        <p:txBody>
          <a:bodyPr wrap="square" rtlCol="0">
            <a:normAutofit lnSpcReduction="10000"/>
          </a:bodyPr>
          <a:lstStyle/>
          <a:p>
            <a:pPr algn="ctr"/>
            <a:r>
              <a:rPr lang="el-GR" sz="4000" dirty="0" smtClean="0"/>
              <a:t>ϴ</a:t>
            </a:r>
            <a:endParaRPr lang="en-US" sz="4000" dirty="0" smtClean="0"/>
          </a:p>
        </p:txBody>
      </p:sp>
      <p:pic>
        <p:nvPicPr>
          <p:cNvPr id="34" name="Picture 33"/>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7249221" y="2276873"/>
            <a:ext cx="635147" cy="5760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6" name="TextBox 35"/>
          <p:cNvSpPr txBox="1"/>
          <p:nvPr/>
        </p:nvSpPr>
        <p:spPr>
          <a:xfrm>
            <a:off x="6444208" y="3573016"/>
            <a:ext cx="864096" cy="648072"/>
          </a:xfrm>
          <a:prstGeom prst="rect">
            <a:avLst/>
          </a:prstGeom>
          <a:noFill/>
        </p:spPr>
        <p:txBody>
          <a:bodyPr wrap="square" rtlCol="0">
            <a:normAutofit lnSpcReduction="10000"/>
          </a:bodyPr>
          <a:lstStyle/>
          <a:p>
            <a:pPr algn="ctr"/>
            <a:r>
              <a:rPr lang="el-GR" sz="4000" dirty="0" smtClean="0"/>
              <a:t>ϴ</a:t>
            </a:r>
            <a:endParaRPr lang="en-US" sz="4000" dirty="0" smtClean="0"/>
          </a:p>
        </p:txBody>
      </p:sp>
      <p:sp>
        <p:nvSpPr>
          <p:cNvPr id="37" name="TextBox 36"/>
          <p:cNvSpPr txBox="1"/>
          <p:nvPr/>
        </p:nvSpPr>
        <p:spPr>
          <a:xfrm>
            <a:off x="6444208" y="4797152"/>
            <a:ext cx="864096" cy="648072"/>
          </a:xfrm>
          <a:prstGeom prst="rect">
            <a:avLst/>
          </a:prstGeom>
          <a:noFill/>
        </p:spPr>
        <p:txBody>
          <a:bodyPr wrap="square" rtlCol="0">
            <a:normAutofit lnSpcReduction="10000"/>
          </a:bodyPr>
          <a:lstStyle/>
          <a:p>
            <a:pPr algn="ctr"/>
            <a:r>
              <a:rPr lang="el-GR" sz="4000" dirty="0" smtClean="0"/>
              <a:t>ϴ</a:t>
            </a:r>
            <a:endParaRPr lang="en-US" sz="4000" dirty="0" smtClean="0"/>
          </a:p>
        </p:txBody>
      </p:sp>
      <p:pic>
        <p:nvPicPr>
          <p:cNvPr id="41" name="Picture 8"/>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l="9804" t="11111" r="11765"/>
          <a:stretch/>
        </p:blipFill>
        <p:spPr bwMode="auto">
          <a:xfrm>
            <a:off x="7308304" y="3598726"/>
            <a:ext cx="576064" cy="5760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2" name="Picture 3"/>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7308304" y="4797152"/>
            <a:ext cx="576064" cy="5760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3" name="TextBox 42"/>
          <p:cNvSpPr txBox="1"/>
          <p:nvPr/>
        </p:nvSpPr>
        <p:spPr>
          <a:xfrm>
            <a:off x="6489421" y="5589240"/>
            <a:ext cx="864096" cy="648072"/>
          </a:xfrm>
          <a:prstGeom prst="rect">
            <a:avLst/>
          </a:prstGeom>
          <a:noFill/>
        </p:spPr>
        <p:txBody>
          <a:bodyPr wrap="square" rtlCol="0">
            <a:normAutofit lnSpcReduction="10000"/>
          </a:bodyPr>
          <a:lstStyle/>
          <a:p>
            <a:pPr algn="ctr"/>
            <a:r>
              <a:rPr lang="en-US" sz="4000" dirty="0" smtClean="0"/>
              <a:t>…</a:t>
            </a:r>
          </a:p>
        </p:txBody>
      </p:sp>
    </p:spTree>
    <p:extLst>
      <p:ext uri="{BB962C8B-B14F-4D97-AF65-F5344CB8AC3E}">
        <p14:creationId xmlns="" xmlns:p14="http://schemas.microsoft.com/office/powerpoint/2010/main" val="3776909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par>
                                <p:cTn id="8" presetID="10" presetClass="entr" presetSubtype="0" fill="hold"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fade">
                                      <p:cBhvr>
                                        <p:cTn id="10" dur="500"/>
                                        <p:tgtEl>
                                          <p:spTgt spid="51"/>
                                        </p:tgtEl>
                                      </p:cBhvr>
                                    </p:animEffect>
                                  </p:childTnLst>
                                </p:cTn>
                              </p:par>
                              <p:par>
                                <p:cTn id="11" presetID="10" presetClass="entr" presetSubtype="0" fill="hold" nodeType="with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fade">
                                      <p:cBhvr>
                                        <p:cTn id="13" dur="500"/>
                                        <p:tgtEl>
                                          <p:spTgt spid="52"/>
                                        </p:tgtEl>
                                      </p:cBhvr>
                                    </p:animEffect>
                                  </p:childTnLst>
                                </p:cTn>
                              </p:par>
                              <p:par>
                                <p:cTn id="14" presetID="10" presetClass="entr" presetSubtype="0" fill="hold" nodeType="with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fade">
                                      <p:cBhvr>
                                        <p:cTn id="16" dur="500"/>
                                        <p:tgtEl>
                                          <p:spTgt spid="59"/>
                                        </p:tgtEl>
                                      </p:cBhvr>
                                    </p:animEffect>
                                  </p:childTnLst>
                                </p:cTn>
                              </p:par>
                              <p:par>
                                <p:cTn id="17" presetID="10" presetClass="entr" presetSubtype="0" fill="hold"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par>
                                <p:cTn id="20" presetID="10" presetClass="entr" presetSubtype="0" fill="hold" nodeType="withEffect">
                                  <p:stCondLst>
                                    <p:cond delay="0"/>
                                  </p:stCondLst>
                                  <p:childTnLst>
                                    <p:set>
                                      <p:cBhvr>
                                        <p:cTn id="21" dur="1" fill="hold">
                                          <p:stCondLst>
                                            <p:cond delay="0"/>
                                          </p:stCondLst>
                                        </p:cTn>
                                        <p:tgtEl>
                                          <p:spTgt spid="61"/>
                                        </p:tgtEl>
                                        <p:attrNameLst>
                                          <p:attrName>style.visibility</p:attrName>
                                        </p:attrNameLst>
                                      </p:cBhvr>
                                      <p:to>
                                        <p:strVal val="visible"/>
                                      </p:to>
                                    </p:set>
                                    <p:animEffect transition="in" filter="fade">
                                      <p:cBhvr>
                                        <p:cTn id="22" dur="500"/>
                                        <p:tgtEl>
                                          <p:spTgt spid="6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8"/>
                                        </p:tgtEl>
                                        <p:attrNameLst>
                                          <p:attrName>style.visibility</p:attrName>
                                        </p:attrNameLst>
                                      </p:cBhvr>
                                      <p:to>
                                        <p:strVal val="visible"/>
                                      </p:to>
                                    </p:set>
                                    <p:animEffect transition="in" filter="fade">
                                      <p:cBhvr>
                                        <p:cTn id="25" dur="500"/>
                                        <p:tgtEl>
                                          <p:spTgt spid="6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9"/>
                                        </p:tgtEl>
                                        <p:attrNameLst>
                                          <p:attrName>style.visibility</p:attrName>
                                        </p:attrNameLst>
                                      </p:cBhvr>
                                      <p:to>
                                        <p:strVal val="visible"/>
                                      </p:to>
                                    </p:set>
                                    <p:animEffect transition="in" filter="fade">
                                      <p:cBhvr>
                                        <p:cTn id="28" dur="500"/>
                                        <p:tgtEl>
                                          <p:spTgt spid="6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0"/>
                                        </p:tgtEl>
                                        <p:attrNameLst>
                                          <p:attrName>style.visibility</p:attrName>
                                        </p:attrNameLst>
                                      </p:cBhvr>
                                      <p:to>
                                        <p:strVal val="visible"/>
                                      </p:to>
                                    </p:set>
                                    <p:animEffect transition="in" filter="fade">
                                      <p:cBhvr>
                                        <p:cTn id="31" dur="500"/>
                                        <p:tgtEl>
                                          <p:spTgt spid="7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71"/>
                                        </p:tgtEl>
                                        <p:attrNameLst>
                                          <p:attrName>style.visibility</p:attrName>
                                        </p:attrNameLst>
                                      </p:cBhvr>
                                      <p:to>
                                        <p:strVal val="visible"/>
                                      </p:to>
                                    </p:set>
                                    <p:animEffect transition="in" filter="fade">
                                      <p:cBhvr>
                                        <p:cTn id="34" dur="500"/>
                                        <p:tgtEl>
                                          <p:spTgt spid="7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fade">
                                      <p:cBhvr>
                                        <p:cTn id="44" dur="500"/>
                                        <p:tgtEl>
                                          <p:spTgt spid="27"/>
                                        </p:tgtEl>
                                      </p:cBhvr>
                                    </p:animEffect>
                                  </p:childTnLst>
                                </p:cTn>
                              </p:par>
                              <p:par>
                                <p:cTn id="45" presetID="10" presetClass="entr" presetSubtype="0" fill="hold" nodeType="with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fade">
                                      <p:cBhvr>
                                        <p:cTn id="50" dur="500"/>
                                        <p:tgtEl>
                                          <p:spTgt spid="31"/>
                                        </p:tgtEl>
                                      </p:cBhvr>
                                    </p:animEffect>
                                  </p:childTnLst>
                                </p:cTn>
                              </p:par>
                              <p:par>
                                <p:cTn id="51" presetID="10" presetClass="entr" presetSubtype="0" fill="hold" nodeType="with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fade">
                                      <p:cBhvr>
                                        <p:cTn id="53" dur="500"/>
                                        <p:tgtEl>
                                          <p:spTgt spid="34"/>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fade">
                                      <p:cBhvr>
                                        <p:cTn id="56" dur="500"/>
                                        <p:tgtEl>
                                          <p:spTgt spid="36"/>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fade">
                                      <p:cBhvr>
                                        <p:cTn id="59" dur="500"/>
                                        <p:tgtEl>
                                          <p:spTgt spid="37"/>
                                        </p:tgtEl>
                                      </p:cBhvr>
                                    </p:animEffect>
                                  </p:childTnLst>
                                </p:cTn>
                              </p:par>
                              <p:par>
                                <p:cTn id="60" presetID="10" presetClass="entr" presetSubtype="0" fill="hold" nodeType="with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fade">
                                      <p:cBhvr>
                                        <p:cTn id="62" dur="500"/>
                                        <p:tgtEl>
                                          <p:spTgt spid="24"/>
                                        </p:tgtEl>
                                      </p:cBhvr>
                                    </p:animEffect>
                                  </p:childTnLst>
                                </p:cTn>
                              </p:par>
                              <p:par>
                                <p:cTn id="63" presetID="10" presetClass="entr" presetSubtype="0" fill="hold" nodeType="withEffect">
                                  <p:stCondLst>
                                    <p:cond delay="0"/>
                                  </p:stCondLst>
                                  <p:childTnLst>
                                    <p:set>
                                      <p:cBhvr>
                                        <p:cTn id="64" dur="1" fill="hold">
                                          <p:stCondLst>
                                            <p:cond delay="0"/>
                                          </p:stCondLst>
                                        </p:cTn>
                                        <p:tgtEl>
                                          <p:spTgt spid="41"/>
                                        </p:tgtEl>
                                        <p:attrNameLst>
                                          <p:attrName>style.visibility</p:attrName>
                                        </p:attrNameLst>
                                      </p:cBhvr>
                                      <p:to>
                                        <p:strVal val="visible"/>
                                      </p:to>
                                    </p:set>
                                    <p:animEffect transition="in" filter="fade">
                                      <p:cBhvr>
                                        <p:cTn id="65" dur="500"/>
                                        <p:tgtEl>
                                          <p:spTgt spid="41"/>
                                        </p:tgtEl>
                                      </p:cBhvr>
                                    </p:animEffect>
                                  </p:childTnLst>
                                </p:cTn>
                              </p:par>
                              <p:par>
                                <p:cTn id="66" presetID="10" presetClass="entr" presetSubtype="0" fill="hold" nodeType="withEffect">
                                  <p:stCondLst>
                                    <p:cond delay="0"/>
                                  </p:stCondLst>
                                  <p:childTnLst>
                                    <p:set>
                                      <p:cBhvr>
                                        <p:cTn id="67" dur="1" fill="hold">
                                          <p:stCondLst>
                                            <p:cond delay="0"/>
                                          </p:stCondLst>
                                        </p:cTn>
                                        <p:tgtEl>
                                          <p:spTgt spid="42"/>
                                        </p:tgtEl>
                                        <p:attrNameLst>
                                          <p:attrName>style.visibility</p:attrName>
                                        </p:attrNameLst>
                                      </p:cBhvr>
                                      <p:to>
                                        <p:strVal val="visible"/>
                                      </p:to>
                                    </p:set>
                                    <p:animEffect transition="in" filter="fade">
                                      <p:cBhvr>
                                        <p:cTn id="68" dur="500"/>
                                        <p:tgtEl>
                                          <p:spTgt spid="42"/>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43"/>
                                        </p:tgtEl>
                                        <p:attrNameLst>
                                          <p:attrName>style.visibility</p:attrName>
                                        </p:attrNameLst>
                                      </p:cBhvr>
                                      <p:to>
                                        <p:strVal val="visible"/>
                                      </p:to>
                                    </p:set>
                                    <p:animEffect transition="in" filter="fade">
                                      <p:cBhvr>
                                        <p:cTn id="7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69" grpId="0"/>
      <p:bldP spid="70" grpId="0"/>
      <p:bldP spid="5" grpId="0"/>
      <p:bldP spid="71" grpId="0"/>
      <p:bldP spid="31" grpId="0"/>
      <p:bldP spid="36" grpId="0"/>
      <p:bldP spid="37" grpId="0"/>
      <p:bldP spid="4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el 1"/>
          <p:cNvSpPr>
            <a:spLocks noGrp="1"/>
          </p:cNvSpPr>
          <p:nvPr>
            <p:ph type="title"/>
          </p:nvPr>
        </p:nvSpPr>
        <p:spPr/>
        <p:txBody>
          <a:bodyPr/>
          <a:lstStyle/>
          <a:p>
            <a:pPr>
              <a:defRPr/>
            </a:pPr>
            <a:r>
              <a:rPr lang="en-US" dirty="0" smtClean="0">
                <a:latin typeface="+mn-lt"/>
              </a:rPr>
              <a:t>Material Assignment</a:t>
            </a:r>
            <a:endParaRPr lang="en-US" dirty="0">
              <a:latin typeface="+mn-lt"/>
            </a:endParaRPr>
          </a:p>
        </p:txBody>
      </p:sp>
      <p:pic>
        <p:nvPicPr>
          <p:cNvPr id="8198" name="Picture 6"/>
          <p:cNvPicPr>
            <a:picLocks noChangeAspect="1" noChangeArrowheads="1"/>
          </p:cNvPicPr>
          <p:nvPr/>
        </p:nvPicPr>
        <p:blipFill>
          <a:blip r:embed="rId3" cstate="print"/>
          <a:srcRect/>
          <a:stretch>
            <a:fillRect/>
          </a:stretch>
        </p:blipFill>
        <p:spPr bwMode="auto">
          <a:xfrm>
            <a:off x="564828" y="2204864"/>
            <a:ext cx="2650447" cy="2588946"/>
          </a:xfrm>
          <a:prstGeom prst="rect">
            <a:avLst/>
          </a:prstGeom>
          <a:noFill/>
          <a:ln w="9525">
            <a:noFill/>
            <a:miter lim="800000"/>
            <a:headEnd/>
            <a:tailEnd/>
          </a:ln>
        </p:spPr>
      </p:pic>
      <p:pic>
        <p:nvPicPr>
          <p:cNvPr id="1026"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588224" y="2204864"/>
            <a:ext cx="2010730" cy="26013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5" cstate="print">
            <a:clrChange>
              <a:clrFrom>
                <a:srgbClr val="393939"/>
              </a:clrFrom>
              <a:clrTo>
                <a:srgbClr val="393939">
                  <a:alpha val="0"/>
                </a:srgbClr>
              </a:clrTo>
            </a:clrChange>
            <a:extLst>
              <a:ext uri="{28A0092B-C50C-407E-A947-70E740481C1C}">
                <a14:useLocalDpi xmlns="" xmlns:a14="http://schemas.microsoft.com/office/drawing/2010/main" val="0"/>
              </a:ext>
            </a:extLst>
          </a:blip>
          <a:srcRect/>
          <a:stretch>
            <a:fillRect/>
          </a:stretch>
        </p:blipFill>
        <p:spPr bwMode="auto">
          <a:xfrm>
            <a:off x="3491880" y="2276872"/>
            <a:ext cx="907623" cy="17278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6" cstate="print">
            <a:clrChange>
              <a:clrFrom>
                <a:srgbClr val="393939"/>
              </a:clrFrom>
              <a:clrTo>
                <a:srgbClr val="393939">
                  <a:alpha val="0"/>
                </a:srgbClr>
              </a:clrTo>
            </a:clrChange>
            <a:extLst>
              <a:ext uri="{28A0092B-C50C-407E-A947-70E740481C1C}">
                <a14:useLocalDpi xmlns="" xmlns:a14="http://schemas.microsoft.com/office/drawing/2010/main" val="0"/>
              </a:ext>
            </a:extLst>
          </a:blip>
          <a:srcRect/>
          <a:stretch>
            <a:fillRect/>
          </a:stretch>
        </p:blipFill>
        <p:spPr bwMode="auto">
          <a:xfrm>
            <a:off x="3707904" y="5085184"/>
            <a:ext cx="619124" cy="5667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 name="Picture 5"/>
          <p:cNvPicPr>
            <a:picLocks noChangeAspect="1" noChangeArrowheads="1"/>
          </p:cNvPicPr>
          <p:nvPr/>
        </p:nvPicPr>
        <p:blipFill>
          <a:blip r:embed="rId7" cstate="print">
            <a:clrChange>
              <a:clrFrom>
                <a:srgbClr val="393939"/>
              </a:clrFrom>
              <a:clrTo>
                <a:srgbClr val="393939">
                  <a:alpha val="0"/>
                </a:srgbClr>
              </a:clrTo>
            </a:clrChange>
            <a:extLst>
              <a:ext uri="{28A0092B-C50C-407E-A947-70E740481C1C}">
                <a14:useLocalDpi xmlns="" xmlns:a14="http://schemas.microsoft.com/office/drawing/2010/main" val="0"/>
              </a:ext>
            </a:extLst>
          </a:blip>
          <a:srcRect/>
          <a:stretch>
            <a:fillRect/>
          </a:stretch>
        </p:blipFill>
        <p:spPr bwMode="auto">
          <a:xfrm>
            <a:off x="3563888" y="3933056"/>
            <a:ext cx="848010" cy="10600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1" name="Picture 6"/>
          <p:cNvPicPr>
            <a:picLocks noChangeAspect="1" noChangeArrowheads="1"/>
          </p:cNvPicPr>
          <p:nvPr/>
        </p:nvPicPr>
        <p:blipFill>
          <a:blip r:embed="rId8" cstate="print">
            <a:clrChange>
              <a:clrFrom>
                <a:srgbClr val="393939"/>
              </a:clrFrom>
              <a:clrTo>
                <a:srgbClr val="393939">
                  <a:alpha val="0"/>
                </a:srgbClr>
              </a:clrTo>
            </a:clrChange>
            <a:extLst>
              <a:ext uri="{28A0092B-C50C-407E-A947-70E740481C1C}">
                <a14:useLocalDpi xmlns="" xmlns:a14="http://schemas.microsoft.com/office/drawing/2010/main" val="0"/>
              </a:ext>
            </a:extLst>
          </a:blip>
          <a:srcRect/>
          <a:stretch>
            <a:fillRect/>
          </a:stretch>
        </p:blipFill>
        <p:spPr bwMode="auto">
          <a:xfrm rot="20817169">
            <a:off x="3545793" y="1577192"/>
            <a:ext cx="884849" cy="57881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a:blip r:embed="rId9" cstate="print">
            <a:clrChange>
              <a:clrFrom>
                <a:srgbClr val="B2B2B2"/>
              </a:clrFrom>
              <a:clrTo>
                <a:srgbClr val="B2B2B2">
                  <a:alpha val="0"/>
                </a:srgbClr>
              </a:clrTo>
            </a:clrChange>
            <a:extLst>
              <a:ext uri="{28A0092B-C50C-407E-A947-70E740481C1C}">
                <a14:useLocalDpi xmlns="" xmlns:a14="http://schemas.microsoft.com/office/drawing/2010/main" val="0"/>
              </a:ext>
            </a:extLst>
          </a:blip>
          <a:srcRect/>
          <a:stretch>
            <a:fillRect/>
          </a:stretch>
        </p:blipFill>
        <p:spPr bwMode="auto">
          <a:xfrm>
            <a:off x="5868144" y="1786476"/>
            <a:ext cx="408001" cy="34427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15" name="Straight Arrow Connector 14"/>
          <p:cNvCxnSpPr>
            <a:stCxn id="11" idx="3"/>
          </p:cNvCxnSpPr>
          <p:nvPr/>
        </p:nvCxnSpPr>
        <p:spPr bwMode="auto">
          <a:xfrm>
            <a:off x="4419221" y="1766719"/>
            <a:ext cx="1376915" cy="1734289"/>
          </a:xfrm>
          <a:prstGeom prst="straightConnector1">
            <a:avLst/>
          </a:prstGeom>
          <a:solidFill>
            <a:schemeClr val="accent1"/>
          </a:solidFill>
          <a:ln w="25400" cap="flat" cmpd="sng" algn="ctr">
            <a:solidFill>
              <a:srgbClr val="0070C0"/>
            </a:solidFill>
            <a:prstDash val="solid"/>
            <a:round/>
            <a:headEnd type="none" w="med" len="med"/>
            <a:tailEnd type="arrow"/>
          </a:ln>
          <a:effectLst/>
        </p:spPr>
      </p:cxnSp>
      <p:cxnSp>
        <p:nvCxnSpPr>
          <p:cNvPr id="21" name="Straight Arrow Connector 20"/>
          <p:cNvCxnSpPr>
            <a:stCxn id="8" idx="3"/>
          </p:cNvCxnSpPr>
          <p:nvPr/>
        </p:nvCxnSpPr>
        <p:spPr bwMode="auto">
          <a:xfrm flipV="1">
            <a:off x="4399503" y="2492896"/>
            <a:ext cx="1396633" cy="647899"/>
          </a:xfrm>
          <a:prstGeom prst="straightConnector1">
            <a:avLst/>
          </a:prstGeom>
          <a:solidFill>
            <a:schemeClr val="accent1"/>
          </a:solidFill>
          <a:ln w="25400" cap="flat" cmpd="sng" algn="ctr">
            <a:solidFill>
              <a:srgbClr val="0070C0"/>
            </a:solidFill>
            <a:prstDash val="solid"/>
            <a:round/>
            <a:headEnd type="none" w="med" len="med"/>
            <a:tailEnd type="arrow"/>
          </a:ln>
          <a:effectLst/>
        </p:spPr>
      </p:cxnSp>
      <p:cxnSp>
        <p:nvCxnSpPr>
          <p:cNvPr id="24" name="Straight Arrow Connector 23"/>
          <p:cNvCxnSpPr>
            <a:stCxn id="10" idx="3"/>
          </p:cNvCxnSpPr>
          <p:nvPr/>
        </p:nvCxnSpPr>
        <p:spPr bwMode="auto">
          <a:xfrm flipV="1">
            <a:off x="4411898" y="3861048"/>
            <a:ext cx="1384238" cy="602015"/>
          </a:xfrm>
          <a:prstGeom prst="straightConnector1">
            <a:avLst/>
          </a:prstGeom>
          <a:solidFill>
            <a:schemeClr val="accent1"/>
          </a:solidFill>
          <a:ln w="25400" cap="flat" cmpd="sng" algn="ctr">
            <a:solidFill>
              <a:srgbClr val="0070C0"/>
            </a:solidFill>
            <a:prstDash val="solid"/>
            <a:round/>
            <a:headEnd type="none" w="med" len="med"/>
            <a:tailEnd type="arrow"/>
          </a:ln>
          <a:effectLst/>
        </p:spPr>
      </p:cxnSp>
      <p:cxnSp>
        <p:nvCxnSpPr>
          <p:cNvPr id="27" name="Straight Arrow Connector 26"/>
          <p:cNvCxnSpPr>
            <a:stCxn id="9" idx="3"/>
          </p:cNvCxnSpPr>
          <p:nvPr/>
        </p:nvCxnSpPr>
        <p:spPr bwMode="auto">
          <a:xfrm flipV="1">
            <a:off x="4327028" y="2780928"/>
            <a:ext cx="1469108" cy="2587625"/>
          </a:xfrm>
          <a:prstGeom prst="straightConnector1">
            <a:avLst/>
          </a:prstGeom>
          <a:solidFill>
            <a:schemeClr val="accent1"/>
          </a:solidFill>
          <a:ln w="25400" cap="flat" cmpd="sng" algn="ctr">
            <a:solidFill>
              <a:srgbClr val="0070C0"/>
            </a:solidFill>
            <a:prstDash val="solid"/>
            <a:round/>
            <a:headEnd type="none" w="med" len="med"/>
            <a:tailEnd type="arrow"/>
          </a:ln>
          <a:effectLst/>
        </p:spPr>
      </p:cxnSp>
      <p:sp>
        <p:nvSpPr>
          <p:cNvPr id="14" name="Inhaltsplatzhalter 3"/>
          <p:cNvSpPr txBox="1">
            <a:spLocks/>
          </p:cNvSpPr>
          <p:nvPr/>
        </p:nvSpPr>
        <p:spPr bwMode="auto">
          <a:xfrm>
            <a:off x="6516216" y="1556792"/>
            <a:ext cx="2088232" cy="648072"/>
          </a:xfrm>
          <a:prstGeom prst="rect">
            <a:avLst/>
          </a:prstGeom>
          <a:noFill/>
          <a:ln w="9525">
            <a:noFill/>
            <a:miter lim="800000"/>
            <a:headEnd/>
            <a:tailEnd/>
          </a:ln>
        </p:spPr>
        <p:txBody>
          <a:bodyPr lIns="0" tIns="0" rIns="0" bIns="0" anchor="ctr"/>
          <a:lstStyle/>
          <a:p>
            <a:pPr algn="ctr">
              <a:buFont typeface="Arial" charset="0"/>
              <a:buNone/>
            </a:pPr>
            <a:r>
              <a:rPr lang="en-US" dirty="0" smtClean="0">
                <a:solidFill>
                  <a:srgbClr val="000000"/>
                </a:solidFill>
                <a:latin typeface="Calibri" pitchFamily="34" charset="0"/>
                <a:ea typeface="Arial" charset="0"/>
                <a:cs typeface="Calibri" pitchFamily="34" charset="0"/>
              </a:rPr>
              <a:t>Guide Source</a:t>
            </a:r>
            <a:endParaRPr lang="en-US" dirty="0">
              <a:solidFill>
                <a:srgbClr val="000000"/>
              </a:solidFill>
              <a:latin typeface="Calibri" pitchFamily="34" charset="0"/>
              <a:ea typeface="Arial" charset="0"/>
              <a:cs typeface="Calibri" pitchFamily="34" charset="0"/>
            </a:endParaRPr>
          </a:p>
        </p:txBody>
      </p:sp>
      <p:sp>
        <p:nvSpPr>
          <p:cNvPr id="16" name="Inhaltsplatzhalter 3"/>
          <p:cNvSpPr txBox="1">
            <a:spLocks/>
          </p:cNvSpPr>
          <p:nvPr/>
        </p:nvSpPr>
        <p:spPr bwMode="auto">
          <a:xfrm>
            <a:off x="539552" y="1556792"/>
            <a:ext cx="2664296" cy="648072"/>
          </a:xfrm>
          <a:prstGeom prst="rect">
            <a:avLst/>
          </a:prstGeom>
          <a:noFill/>
          <a:ln w="9525">
            <a:noFill/>
            <a:miter lim="800000"/>
            <a:headEnd/>
            <a:tailEnd/>
          </a:ln>
        </p:spPr>
        <p:txBody>
          <a:bodyPr lIns="0" tIns="0" rIns="0" bIns="0" anchor="ctr"/>
          <a:lstStyle/>
          <a:p>
            <a:pPr algn="ctr">
              <a:buFont typeface="Arial" charset="0"/>
              <a:buNone/>
            </a:pPr>
            <a:r>
              <a:rPr lang="en-US" dirty="0" smtClean="0">
                <a:solidFill>
                  <a:srgbClr val="000000"/>
                </a:solidFill>
                <a:latin typeface="Calibri" pitchFamily="34" charset="0"/>
                <a:ea typeface="Arial" charset="0"/>
                <a:cs typeface="Calibri" pitchFamily="34" charset="0"/>
              </a:rPr>
              <a:t>3D Scene</a:t>
            </a:r>
            <a:endParaRPr lang="en-US" dirty="0">
              <a:solidFill>
                <a:srgbClr val="000000"/>
              </a:solidFill>
              <a:latin typeface="Calibri" pitchFamily="34" charset="0"/>
              <a:ea typeface="Arial" charset="0"/>
              <a:cs typeface="Calibri" pitchFamily="34" charset="0"/>
            </a:endParaRPr>
          </a:p>
        </p:txBody>
      </p:sp>
      <p:sp>
        <p:nvSpPr>
          <p:cNvPr id="17" name="Inhaltsplatzhalter 3"/>
          <p:cNvSpPr txBox="1">
            <a:spLocks/>
          </p:cNvSpPr>
          <p:nvPr/>
        </p:nvSpPr>
        <p:spPr bwMode="auto">
          <a:xfrm>
            <a:off x="3203848" y="5589240"/>
            <a:ext cx="1512168" cy="648072"/>
          </a:xfrm>
          <a:prstGeom prst="rect">
            <a:avLst/>
          </a:prstGeom>
          <a:noFill/>
          <a:ln w="9525">
            <a:noFill/>
            <a:miter lim="800000"/>
            <a:headEnd/>
            <a:tailEnd/>
          </a:ln>
        </p:spPr>
        <p:txBody>
          <a:bodyPr lIns="0" tIns="0" rIns="0" bIns="0" anchor="ctr"/>
          <a:lstStyle/>
          <a:p>
            <a:pPr algn="ctr">
              <a:buFont typeface="Arial" charset="0"/>
              <a:buNone/>
            </a:pPr>
            <a:r>
              <a:rPr lang="en-US" dirty="0" smtClean="0">
                <a:solidFill>
                  <a:srgbClr val="000000"/>
                </a:solidFill>
                <a:latin typeface="Calibri" pitchFamily="34" charset="0"/>
                <a:ea typeface="Arial" charset="0"/>
                <a:cs typeface="Calibri" pitchFamily="34" charset="0"/>
              </a:rPr>
              <a:t>Objects</a:t>
            </a:r>
            <a:endParaRPr lang="en-US" dirty="0">
              <a:solidFill>
                <a:srgbClr val="000000"/>
              </a:solidFill>
              <a:latin typeface="Calibri" pitchFamily="34" charset="0"/>
              <a:ea typeface="Arial" charset="0"/>
              <a:cs typeface="Calibri" pitchFamily="34" charset="0"/>
            </a:endParaRPr>
          </a:p>
        </p:txBody>
      </p:sp>
      <p:sp>
        <p:nvSpPr>
          <p:cNvPr id="18" name="Inhaltsplatzhalter 3"/>
          <p:cNvSpPr txBox="1">
            <a:spLocks/>
          </p:cNvSpPr>
          <p:nvPr/>
        </p:nvSpPr>
        <p:spPr bwMode="auto">
          <a:xfrm>
            <a:off x="5292080" y="5589240"/>
            <a:ext cx="1584176" cy="648072"/>
          </a:xfrm>
          <a:prstGeom prst="rect">
            <a:avLst/>
          </a:prstGeom>
          <a:noFill/>
          <a:ln w="9525">
            <a:noFill/>
            <a:miter lim="800000"/>
            <a:headEnd/>
            <a:tailEnd/>
          </a:ln>
        </p:spPr>
        <p:txBody>
          <a:bodyPr lIns="0" tIns="0" rIns="0" bIns="0" anchor="ctr"/>
          <a:lstStyle/>
          <a:p>
            <a:pPr algn="ctr">
              <a:buFont typeface="Arial" charset="0"/>
              <a:buNone/>
            </a:pPr>
            <a:r>
              <a:rPr lang="en-US" dirty="0" smtClean="0">
                <a:solidFill>
                  <a:srgbClr val="000000"/>
                </a:solidFill>
                <a:latin typeface="Calibri" pitchFamily="34" charset="0"/>
                <a:ea typeface="Arial" charset="0"/>
                <a:cs typeface="Calibri" pitchFamily="34" charset="0"/>
              </a:rPr>
              <a:t>Materials</a:t>
            </a:r>
            <a:endParaRPr lang="en-US" dirty="0">
              <a:solidFill>
                <a:srgbClr val="000000"/>
              </a:solidFill>
              <a:latin typeface="Calibri" pitchFamily="34" charset="0"/>
              <a:ea typeface="Arial" charset="0"/>
              <a:cs typeface="Calibri" pitchFamily="34" charset="0"/>
            </a:endParaRPr>
          </a:p>
        </p:txBody>
      </p:sp>
    </p:spTree>
    <p:extLst>
      <p:ext uri="{BB962C8B-B14F-4D97-AF65-F5344CB8AC3E}">
        <p14:creationId xmlns="" xmlns:p14="http://schemas.microsoft.com/office/powerpoint/2010/main" val="594784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26"/>
                                        </p:tgtEl>
                                      </p:cBhvr>
                                    </p:animEffect>
                                    <p:set>
                                      <p:cBhvr>
                                        <p:cTn id="7" dur="1" fill="hold">
                                          <p:stCondLst>
                                            <p:cond delay="499"/>
                                          </p:stCondLst>
                                        </p:cTn>
                                        <p:tgtEl>
                                          <p:spTgt spid="102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8198"/>
                                        </p:tgtEl>
                                      </p:cBhvr>
                                    </p:animEffect>
                                    <p:set>
                                      <p:cBhvr>
                                        <p:cTn id="13" dur="1" fill="hold">
                                          <p:stCondLst>
                                            <p:cond delay="499"/>
                                          </p:stCondLst>
                                        </p:cTn>
                                        <p:tgtEl>
                                          <p:spTgt spid="8198"/>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6"/>
                                        </p:tgtEl>
                                      </p:cBhvr>
                                    </p:animEffect>
                                    <p:set>
                                      <p:cBhvr>
                                        <p:cTn id="1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el 1"/>
          <p:cNvSpPr>
            <a:spLocks noGrp="1"/>
          </p:cNvSpPr>
          <p:nvPr>
            <p:ph type="title"/>
          </p:nvPr>
        </p:nvSpPr>
        <p:spPr/>
        <p:txBody>
          <a:bodyPr/>
          <a:lstStyle/>
          <a:p>
            <a:r>
              <a:rPr lang="de-DE" dirty="0" err="1" smtClean="0">
                <a:latin typeface="Calibri" pitchFamily="34" charset="0"/>
                <a:ea typeface="Arial" charset="0"/>
                <a:cs typeface="Calibri" pitchFamily="34" charset="0"/>
              </a:rPr>
              <a:t>Optimization</a:t>
            </a:r>
            <a:r>
              <a:rPr lang="de-DE" dirty="0" smtClean="0">
                <a:latin typeface="Calibri" pitchFamily="34" charset="0"/>
                <a:ea typeface="Arial" charset="0"/>
                <a:cs typeface="Calibri" pitchFamily="34" charset="0"/>
              </a:rPr>
              <a:t> </a:t>
            </a:r>
            <a:r>
              <a:rPr lang="en-US" dirty="0" smtClean="0">
                <a:latin typeface="Calibri" pitchFamily="34" charset="0"/>
              </a:rPr>
              <a:t>– Simulated Annealing</a:t>
            </a:r>
            <a:endParaRPr lang="de-DE" dirty="0" smtClean="0">
              <a:latin typeface="Calibri" pitchFamily="34" charset="0"/>
              <a:ea typeface="Arial" charset="0"/>
              <a:cs typeface="Calibri" pitchFamily="34" charset="0"/>
            </a:endParaRPr>
          </a:p>
        </p:txBody>
      </p:sp>
      <p:sp>
        <p:nvSpPr>
          <p:cNvPr id="23" name="Inhaltsplatzhalter 2"/>
          <p:cNvSpPr txBox="1">
            <a:spLocks/>
          </p:cNvSpPr>
          <p:nvPr/>
        </p:nvSpPr>
        <p:spPr>
          <a:xfrm>
            <a:off x="467544" y="1628800"/>
            <a:ext cx="8229600" cy="4525433"/>
          </a:xfrm>
          <a:prstGeom prst="rect">
            <a:avLst/>
          </a:prstGeom>
        </p:spPr>
        <p:txBody>
          <a:bodyPr/>
          <a:lstStyle/>
          <a:p>
            <a:pPr marL="342900" indent="-342900" eaLnBrk="0" hangingPunct="0">
              <a:spcBef>
                <a:spcPct val="20000"/>
              </a:spcBef>
              <a:buFont typeface="Arial" charset="0"/>
              <a:buChar char="•"/>
            </a:pPr>
            <a:endParaRPr lang="en-US" sz="2800" dirty="0">
              <a:latin typeface="Calibri" pitchFamily="34" charset="0"/>
            </a:endParaRPr>
          </a:p>
          <a:p>
            <a:pPr marL="342900" indent="-342900" eaLnBrk="0" hangingPunct="0">
              <a:spcBef>
                <a:spcPct val="20000"/>
              </a:spcBef>
              <a:buFont typeface="Arial" charset="0"/>
              <a:buChar char="•"/>
            </a:pPr>
            <a:endParaRPr lang="en-US" sz="2800" dirty="0">
              <a:latin typeface="Calibri" pitchFamily="34" charset="0"/>
            </a:endParaRPr>
          </a:p>
          <a:p>
            <a:pPr marL="342900" indent="-342900" eaLnBrk="0" hangingPunct="0">
              <a:spcBef>
                <a:spcPct val="20000"/>
              </a:spcBef>
              <a:buFont typeface="Arial" charset="0"/>
              <a:buChar char="•"/>
            </a:pPr>
            <a:endParaRPr lang="en-US" sz="2800" dirty="0">
              <a:latin typeface="Calibri" pitchFamily="34" charset="0"/>
            </a:endParaRPr>
          </a:p>
          <a:p>
            <a:pPr marL="342900" indent="-342900" eaLnBrk="0" hangingPunct="0">
              <a:spcBef>
                <a:spcPct val="20000"/>
              </a:spcBef>
              <a:buFont typeface="Arial" charset="0"/>
              <a:buChar char="•"/>
            </a:pPr>
            <a:endParaRPr lang="en-US" sz="2800" dirty="0">
              <a:latin typeface="Calibri" pitchFamily="34" charset="0"/>
            </a:endParaRPr>
          </a:p>
        </p:txBody>
      </p:sp>
      <p:grpSp>
        <p:nvGrpSpPr>
          <p:cNvPr id="13" name="Group 12"/>
          <p:cNvGrpSpPr/>
          <p:nvPr/>
        </p:nvGrpSpPr>
        <p:grpSpPr>
          <a:xfrm>
            <a:off x="2339752" y="3082159"/>
            <a:ext cx="1224135" cy="1923815"/>
            <a:chOff x="3491880" y="1577192"/>
            <a:chExt cx="2784265" cy="4074729"/>
          </a:xfrm>
        </p:grpSpPr>
        <p:pic>
          <p:nvPicPr>
            <p:cNvPr id="4" name="Picture 3"/>
            <p:cNvPicPr>
              <a:picLocks noChangeAspect="1" noChangeArrowheads="1"/>
            </p:cNvPicPr>
            <p:nvPr/>
          </p:nvPicPr>
          <p:blipFill>
            <a:blip r:embed="rId4" cstate="print">
              <a:clrChange>
                <a:clrFrom>
                  <a:srgbClr val="393939"/>
                </a:clrFrom>
                <a:clrTo>
                  <a:srgbClr val="393939">
                    <a:alpha val="0"/>
                  </a:srgbClr>
                </a:clrTo>
              </a:clrChange>
              <a:extLst>
                <a:ext uri="{28A0092B-C50C-407E-A947-70E740481C1C}">
                  <a14:useLocalDpi xmlns="" xmlns:a14="http://schemas.microsoft.com/office/drawing/2010/main" val="0"/>
                </a:ext>
              </a:extLst>
            </a:blip>
            <a:srcRect/>
            <a:stretch>
              <a:fillRect/>
            </a:stretch>
          </p:blipFill>
          <p:spPr bwMode="auto">
            <a:xfrm>
              <a:off x="3491880" y="2276872"/>
              <a:ext cx="907623" cy="17278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5" cstate="print">
              <a:clrChange>
                <a:clrFrom>
                  <a:srgbClr val="393939"/>
                </a:clrFrom>
                <a:clrTo>
                  <a:srgbClr val="393939">
                    <a:alpha val="0"/>
                  </a:srgbClr>
                </a:clrTo>
              </a:clrChange>
              <a:extLst>
                <a:ext uri="{28A0092B-C50C-407E-A947-70E740481C1C}">
                  <a14:useLocalDpi xmlns="" xmlns:a14="http://schemas.microsoft.com/office/drawing/2010/main" val="0"/>
                </a:ext>
              </a:extLst>
            </a:blip>
            <a:srcRect/>
            <a:stretch>
              <a:fillRect/>
            </a:stretch>
          </p:blipFill>
          <p:spPr bwMode="auto">
            <a:xfrm>
              <a:off x="3707904" y="5085184"/>
              <a:ext cx="619124" cy="5667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6" cstate="print">
              <a:clrChange>
                <a:clrFrom>
                  <a:srgbClr val="393939"/>
                </a:clrFrom>
                <a:clrTo>
                  <a:srgbClr val="393939">
                    <a:alpha val="0"/>
                  </a:srgbClr>
                </a:clrTo>
              </a:clrChange>
              <a:extLst>
                <a:ext uri="{28A0092B-C50C-407E-A947-70E740481C1C}">
                  <a14:useLocalDpi xmlns="" xmlns:a14="http://schemas.microsoft.com/office/drawing/2010/main" val="0"/>
                </a:ext>
              </a:extLst>
            </a:blip>
            <a:srcRect/>
            <a:stretch>
              <a:fillRect/>
            </a:stretch>
          </p:blipFill>
          <p:spPr bwMode="auto">
            <a:xfrm>
              <a:off x="3563888" y="3933056"/>
              <a:ext cx="848010" cy="10600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a:blip r:embed="rId7" cstate="print">
              <a:clrChange>
                <a:clrFrom>
                  <a:srgbClr val="393939"/>
                </a:clrFrom>
                <a:clrTo>
                  <a:srgbClr val="393939">
                    <a:alpha val="0"/>
                  </a:srgbClr>
                </a:clrTo>
              </a:clrChange>
              <a:extLst>
                <a:ext uri="{28A0092B-C50C-407E-A947-70E740481C1C}">
                  <a14:useLocalDpi xmlns="" xmlns:a14="http://schemas.microsoft.com/office/drawing/2010/main" val="0"/>
                </a:ext>
              </a:extLst>
            </a:blip>
            <a:srcRect/>
            <a:stretch>
              <a:fillRect/>
            </a:stretch>
          </p:blipFill>
          <p:spPr bwMode="auto">
            <a:xfrm rot="20817169">
              <a:off x="3545793" y="1577192"/>
              <a:ext cx="884849" cy="57881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8" cstate="print">
              <a:clrChange>
                <a:clrFrom>
                  <a:srgbClr val="B2B2B2"/>
                </a:clrFrom>
                <a:clrTo>
                  <a:srgbClr val="B2B2B2">
                    <a:alpha val="0"/>
                  </a:srgbClr>
                </a:clrTo>
              </a:clrChange>
              <a:extLst>
                <a:ext uri="{28A0092B-C50C-407E-A947-70E740481C1C}">
                  <a14:useLocalDpi xmlns="" xmlns:a14="http://schemas.microsoft.com/office/drawing/2010/main" val="0"/>
                </a:ext>
              </a:extLst>
            </a:blip>
            <a:srcRect/>
            <a:stretch>
              <a:fillRect/>
            </a:stretch>
          </p:blipFill>
          <p:spPr bwMode="auto">
            <a:xfrm>
              <a:off x="5868144" y="1786476"/>
              <a:ext cx="408001" cy="34427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9" name="Straight Arrow Connector 8"/>
            <p:cNvCxnSpPr>
              <a:stCxn id="7" idx="3"/>
            </p:cNvCxnSpPr>
            <p:nvPr/>
          </p:nvCxnSpPr>
          <p:spPr bwMode="auto">
            <a:xfrm>
              <a:off x="4419221" y="1766719"/>
              <a:ext cx="1376915" cy="1734289"/>
            </a:xfrm>
            <a:prstGeom prst="straightConnector1">
              <a:avLst/>
            </a:prstGeom>
            <a:solidFill>
              <a:schemeClr val="accent1"/>
            </a:solidFill>
            <a:ln w="25400" cap="flat" cmpd="sng" algn="ctr">
              <a:solidFill>
                <a:srgbClr val="0070C0"/>
              </a:solidFill>
              <a:prstDash val="solid"/>
              <a:round/>
              <a:headEnd type="none" w="med" len="med"/>
              <a:tailEnd type="arrow"/>
            </a:ln>
            <a:effectLst/>
          </p:spPr>
        </p:cxnSp>
        <p:cxnSp>
          <p:nvCxnSpPr>
            <p:cNvPr id="10" name="Straight Arrow Connector 9"/>
            <p:cNvCxnSpPr>
              <a:stCxn id="6" idx="3"/>
            </p:cNvCxnSpPr>
            <p:nvPr/>
          </p:nvCxnSpPr>
          <p:spPr bwMode="auto">
            <a:xfrm flipV="1">
              <a:off x="4411898" y="3861048"/>
              <a:ext cx="1384238" cy="602015"/>
            </a:xfrm>
            <a:prstGeom prst="straightConnector1">
              <a:avLst/>
            </a:prstGeom>
            <a:solidFill>
              <a:schemeClr val="accent1"/>
            </a:solidFill>
            <a:ln w="25400" cap="flat" cmpd="sng" algn="ctr">
              <a:solidFill>
                <a:srgbClr val="0070C0"/>
              </a:solidFill>
              <a:prstDash val="solid"/>
              <a:round/>
              <a:headEnd type="none" w="med" len="med"/>
              <a:tailEnd type="arrow"/>
            </a:ln>
            <a:effectLst/>
          </p:spPr>
        </p:cxnSp>
        <p:cxnSp>
          <p:nvCxnSpPr>
            <p:cNvPr id="11" name="Straight Arrow Connector 10"/>
            <p:cNvCxnSpPr>
              <a:stCxn id="5" idx="3"/>
            </p:cNvCxnSpPr>
            <p:nvPr/>
          </p:nvCxnSpPr>
          <p:spPr bwMode="auto">
            <a:xfrm flipV="1">
              <a:off x="4327028" y="2780928"/>
              <a:ext cx="1469108" cy="2587625"/>
            </a:xfrm>
            <a:prstGeom prst="straightConnector1">
              <a:avLst/>
            </a:prstGeom>
            <a:solidFill>
              <a:schemeClr val="accent1"/>
            </a:solidFill>
            <a:ln w="25400" cap="flat" cmpd="sng" algn="ctr">
              <a:solidFill>
                <a:srgbClr val="0070C0"/>
              </a:solidFill>
              <a:prstDash val="solid"/>
              <a:round/>
              <a:headEnd type="none" w="med" len="med"/>
              <a:tailEnd type="arrow"/>
            </a:ln>
            <a:effectLst/>
          </p:spPr>
        </p:cxnSp>
        <p:cxnSp>
          <p:nvCxnSpPr>
            <p:cNvPr id="12" name="Straight Arrow Connector 11"/>
            <p:cNvCxnSpPr/>
            <p:nvPr/>
          </p:nvCxnSpPr>
          <p:spPr bwMode="auto">
            <a:xfrm flipV="1">
              <a:off x="4399503" y="2492896"/>
              <a:ext cx="1396633" cy="647899"/>
            </a:xfrm>
            <a:prstGeom prst="straightConnector1">
              <a:avLst/>
            </a:prstGeom>
            <a:solidFill>
              <a:schemeClr val="accent1"/>
            </a:solidFill>
            <a:ln w="25400" cap="flat" cmpd="sng" algn="ctr">
              <a:solidFill>
                <a:srgbClr val="0070C0"/>
              </a:solidFill>
              <a:prstDash val="solid"/>
              <a:round/>
              <a:headEnd type="none" w="med" len="med"/>
              <a:tailEnd type="arrow"/>
            </a:ln>
            <a:effectLst/>
          </p:spPr>
        </p:cxnSp>
      </p:grpSp>
      <p:grpSp>
        <p:nvGrpSpPr>
          <p:cNvPr id="68" name="Group 67"/>
          <p:cNvGrpSpPr/>
          <p:nvPr/>
        </p:nvGrpSpPr>
        <p:grpSpPr>
          <a:xfrm>
            <a:off x="2483768" y="1340768"/>
            <a:ext cx="1008112" cy="864096"/>
            <a:chOff x="1403648" y="1556792"/>
            <a:chExt cx="6480720" cy="4680520"/>
          </a:xfrm>
        </p:grpSpPr>
        <p:pic>
          <p:nvPicPr>
            <p:cNvPr id="47" name="Picture 4"/>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1403648" y="1918899"/>
              <a:ext cx="936103" cy="9340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8" name="Picture 5"/>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1403648" y="3356992"/>
              <a:ext cx="936103" cy="8640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9" name="Picture 6"/>
            <p:cNvPicPr>
              <a:picLocks noChangeAspect="1" noChangeArrowheads="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1403648" y="4653136"/>
              <a:ext cx="936352" cy="8640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0" name="Picture 13"/>
            <p:cNvPicPr>
              <a:picLocks noChangeAspect="1" noChangeArrowheads="1"/>
            </p:cNvPicPr>
            <p:nvPr/>
          </p:nvPicPr>
          <p:blipFill>
            <a:blip r:embed="rId12" cstate="print">
              <a:extLst>
                <a:ext uri="{28A0092B-C50C-407E-A947-70E740481C1C}">
                  <a14:useLocalDpi xmlns="" xmlns:a14="http://schemas.microsoft.com/office/drawing/2010/main" val="0"/>
                </a:ext>
              </a:extLst>
            </a:blip>
            <a:srcRect/>
            <a:stretch>
              <a:fillRect/>
            </a:stretch>
          </p:blipFill>
          <p:spPr bwMode="auto">
            <a:xfrm>
              <a:off x="2915816" y="1998620"/>
              <a:ext cx="720080" cy="8445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1" name="Picture 14"/>
            <p:cNvPicPr>
              <a:picLocks noChangeAspect="1" noChangeArrowheads="1"/>
            </p:cNvPicPr>
            <p:nvPr/>
          </p:nvPicPr>
          <p:blipFill>
            <a:blip r:embed="rId13" cstate="print">
              <a:extLst>
                <a:ext uri="{28A0092B-C50C-407E-A947-70E740481C1C}">
                  <a14:useLocalDpi xmlns="" xmlns:a14="http://schemas.microsoft.com/office/drawing/2010/main" val="0"/>
                </a:ext>
              </a:extLst>
            </a:blip>
            <a:srcRect/>
            <a:stretch>
              <a:fillRect/>
            </a:stretch>
          </p:blipFill>
          <p:spPr bwMode="auto">
            <a:xfrm>
              <a:off x="2930536" y="3356992"/>
              <a:ext cx="705360" cy="8640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2" name="Picture 15"/>
            <p:cNvPicPr>
              <a:picLocks noChangeAspect="1" noChangeArrowheads="1"/>
            </p:cNvPicPr>
            <p:nvPr/>
          </p:nvPicPr>
          <p:blipFill>
            <a:blip r:embed="rId14" cstate="print">
              <a:extLst>
                <a:ext uri="{28A0092B-C50C-407E-A947-70E740481C1C}">
                  <a14:useLocalDpi xmlns="" xmlns:a14="http://schemas.microsoft.com/office/drawing/2010/main" val="0"/>
                </a:ext>
              </a:extLst>
            </a:blip>
            <a:srcRect/>
            <a:stretch>
              <a:fillRect/>
            </a:stretch>
          </p:blipFill>
          <p:spPr bwMode="auto">
            <a:xfrm>
              <a:off x="2930536" y="4682023"/>
              <a:ext cx="705360" cy="83520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3" name="TextBox 52"/>
            <p:cNvSpPr txBox="1"/>
            <p:nvPr/>
          </p:nvSpPr>
          <p:spPr>
            <a:xfrm>
              <a:off x="2195736" y="2276872"/>
              <a:ext cx="864096" cy="648072"/>
            </a:xfrm>
            <a:prstGeom prst="rect">
              <a:avLst/>
            </a:prstGeom>
            <a:noFill/>
          </p:spPr>
          <p:txBody>
            <a:bodyPr wrap="square" rtlCol="0">
              <a:normAutofit fontScale="25000" lnSpcReduction="20000"/>
            </a:bodyPr>
            <a:lstStyle/>
            <a:p>
              <a:pPr algn="ctr"/>
              <a:r>
                <a:rPr lang="el-GR" sz="4000" dirty="0" smtClean="0"/>
                <a:t>ϴ</a:t>
              </a:r>
              <a:endParaRPr lang="en-US" sz="4000" dirty="0" smtClean="0"/>
            </a:p>
          </p:txBody>
        </p:sp>
        <p:sp>
          <p:nvSpPr>
            <p:cNvPr id="54" name="TextBox 53"/>
            <p:cNvSpPr txBox="1"/>
            <p:nvPr/>
          </p:nvSpPr>
          <p:spPr>
            <a:xfrm>
              <a:off x="2195736" y="3573016"/>
              <a:ext cx="864096" cy="648072"/>
            </a:xfrm>
            <a:prstGeom prst="rect">
              <a:avLst/>
            </a:prstGeom>
            <a:noFill/>
          </p:spPr>
          <p:txBody>
            <a:bodyPr wrap="square" rtlCol="0">
              <a:normAutofit fontScale="25000" lnSpcReduction="20000"/>
            </a:bodyPr>
            <a:lstStyle/>
            <a:p>
              <a:pPr algn="ctr"/>
              <a:r>
                <a:rPr lang="el-GR" sz="4000" dirty="0" smtClean="0"/>
                <a:t>ϴ</a:t>
              </a:r>
              <a:endParaRPr lang="en-US" sz="4000" dirty="0" smtClean="0"/>
            </a:p>
          </p:txBody>
        </p:sp>
        <p:sp>
          <p:nvSpPr>
            <p:cNvPr id="55" name="TextBox 54"/>
            <p:cNvSpPr txBox="1"/>
            <p:nvPr/>
          </p:nvSpPr>
          <p:spPr>
            <a:xfrm>
              <a:off x="2195736" y="4797152"/>
              <a:ext cx="864096" cy="648072"/>
            </a:xfrm>
            <a:prstGeom prst="rect">
              <a:avLst/>
            </a:prstGeom>
            <a:noFill/>
          </p:spPr>
          <p:txBody>
            <a:bodyPr wrap="square" rtlCol="0">
              <a:normAutofit fontScale="25000" lnSpcReduction="20000"/>
            </a:bodyPr>
            <a:lstStyle/>
            <a:p>
              <a:pPr algn="ctr"/>
              <a:r>
                <a:rPr lang="el-GR" sz="4000" dirty="0" smtClean="0"/>
                <a:t>ϴ</a:t>
              </a:r>
              <a:endParaRPr lang="en-US" sz="4000" dirty="0" smtClean="0"/>
            </a:p>
          </p:txBody>
        </p:sp>
        <p:sp>
          <p:nvSpPr>
            <p:cNvPr id="56" name="TextBox 55"/>
            <p:cNvSpPr txBox="1"/>
            <p:nvPr/>
          </p:nvSpPr>
          <p:spPr>
            <a:xfrm>
              <a:off x="4031940" y="3284637"/>
              <a:ext cx="684076" cy="1397386"/>
            </a:xfrm>
            <a:prstGeom prst="rect">
              <a:avLst/>
            </a:prstGeom>
            <a:noFill/>
          </p:spPr>
          <p:txBody>
            <a:bodyPr wrap="square" rtlCol="0">
              <a:normAutofit fontScale="25000" lnSpcReduction="20000"/>
            </a:bodyPr>
            <a:lstStyle/>
            <a:p>
              <a:r>
                <a:rPr lang="en-US" sz="6000" dirty="0" smtClean="0"/>
                <a:t>+</a:t>
              </a:r>
            </a:p>
          </p:txBody>
        </p:sp>
        <p:sp>
          <p:nvSpPr>
            <p:cNvPr id="57" name="TextBox 56"/>
            <p:cNvSpPr txBox="1"/>
            <p:nvPr/>
          </p:nvSpPr>
          <p:spPr>
            <a:xfrm>
              <a:off x="2195736" y="5589240"/>
              <a:ext cx="864096" cy="648072"/>
            </a:xfrm>
            <a:prstGeom prst="rect">
              <a:avLst/>
            </a:prstGeom>
            <a:noFill/>
          </p:spPr>
          <p:txBody>
            <a:bodyPr wrap="square" rtlCol="0">
              <a:normAutofit fontScale="25000" lnSpcReduction="20000"/>
            </a:bodyPr>
            <a:lstStyle/>
            <a:p>
              <a:pPr algn="ctr"/>
              <a:r>
                <a:rPr lang="en-US" sz="4000" dirty="0" smtClean="0"/>
                <a:t>…</a:t>
              </a:r>
            </a:p>
          </p:txBody>
        </p:sp>
        <p:pic>
          <p:nvPicPr>
            <p:cNvPr id="58" name="Picture 3"/>
            <p:cNvPicPr>
              <a:picLocks noChangeAspect="1" noChangeArrowheads="1"/>
            </p:cNvPicPr>
            <p:nvPr/>
          </p:nvPicPr>
          <p:blipFill>
            <a:blip r:embed="rId4" cstate="print">
              <a:clrChange>
                <a:clrFrom>
                  <a:srgbClr val="393939"/>
                </a:clrFrom>
                <a:clrTo>
                  <a:srgbClr val="393939">
                    <a:alpha val="0"/>
                  </a:srgbClr>
                </a:clrTo>
              </a:clrChange>
              <a:extLst>
                <a:ext uri="{28A0092B-C50C-407E-A947-70E740481C1C}">
                  <a14:useLocalDpi xmlns="" xmlns:a14="http://schemas.microsoft.com/office/drawing/2010/main" val="0"/>
                </a:ext>
              </a:extLst>
            </a:blip>
            <a:srcRect/>
            <a:stretch>
              <a:fillRect/>
            </a:stretch>
          </p:blipFill>
          <p:spPr bwMode="auto">
            <a:xfrm>
              <a:off x="5752609" y="1556792"/>
              <a:ext cx="907623" cy="17278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9" name="Picture 4"/>
            <p:cNvPicPr>
              <a:picLocks noChangeAspect="1" noChangeArrowheads="1"/>
            </p:cNvPicPr>
            <p:nvPr/>
          </p:nvPicPr>
          <p:blipFill>
            <a:blip r:embed="rId5" cstate="print">
              <a:clrChange>
                <a:clrFrom>
                  <a:srgbClr val="393939"/>
                </a:clrFrom>
                <a:clrTo>
                  <a:srgbClr val="393939">
                    <a:alpha val="0"/>
                  </a:srgbClr>
                </a:clrTo>
              </a:clrChange>
              <a:extLst>
                <a:ext uri="{28A0092B-C50C-407E-A947-70E740481C1C}">
                  <a14:useLocalDpi xmlns="" xmlns:a14="http://schemas.microsoft.com/office/drawing/2010/main" val="0"/>
                </a:ext>
              </a:extLst>
            </a:blip>
            <a:srcRect/>
            <a:stretch>
              <a:fillRect/>
            </a:stretch>
          </p:blipFill>
          <p:spPr bwMode="auto">
            <a:xfrm>
              <a:off x="5940152" y="4806479"/>
              <a:ext cx="619124" cy="5667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0" name="Picture 6"/>
            <p:cNvPicPr>
              <a:picLocks noChangeAspect="1" noChangeArrowheads="1"/>
            </p:cNvPicPr>
            <p:nvPr/>
          </p:nvPicPr>
          <p:blipFill>
            <a:blip r:embed="rId7" cstate="print">
              <a:clrChange>
                <a:clrFrom>
                  <a:srgbClr val="393939"/>
                </a:clrFrom>
                <a:clrTo>
                  <a:srgbClr val="393939">
                    <a:alpha val="0"/>
                  </a:srgbClr>
                </a:clrTo>
              </a:clrChange>
              <a:extLst>
                <a:ext uri="{28A0092B-C50C-407E-A947-70E740481C1C}">
                  <a14:useLocalDpi xmlns="" xmlns:a14="http://schemas.microsoft.com/office/drawing/2010/main" val="0"/>
                </a:ext>
              </a:extLst>
            </a:blip>
            <a:srcRect/>
            <a:stretch>
              <a:fillRect/>
            </a:stretch>
          </p:blipFill>
          <p:spPr bwMode="auto">
            <a:xfrm rot="18079374">
              <a:off x="5686920" y="3523971"/>
              <a:ext cx="884849" cy="57881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1" name="TextBox 60"/>
            <p:cNvSpPr txBox="1"/>
            <p:nvPr/>
          </p:nvSpPr>
          <p:spPr>
            <a:xfrm>
              <a:off x="6444209" y="2276869"/>
              <a:ext cx="864097" cy="648072"/>
            </a:xfrm>
            <a:prstGeom prst="rect">
              <a:avLst/>
            </a:prstGeom>
            <a:noFill/>
          </p:spPr>
          <p:txBody>
            <a:bodyPr wrap="square" rtlCol="0">
              <a:normAutofit fontScale="25000" lnSpcReduction="20000"/>
            </a:bodyPr>
            <a:lstStyle/>
            <a:p>
              <a:pPr algn="ctr"/>
              <a:r>
                <a:rPr lang="el-GR" sz="4000" dirty="0" smtClean="0"/>
                <a:t>ϴ</a:t>
              </a:r>
              <a:endParaRPr lang="en-US" sz="4000" dirty="0" smtClean="0"/>
            </a:p>
          </p:txBody>
        </p:sp>
        <p:pic>
          <p:nvPicPr>
            <p:cNvPr id="62" name="Picture 61"/>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7249221" y="2276873"/>
              <a:ext cx="635147" cy="5760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3" name="TextBox 62"/>
            <p:cNvSpPr txBox="1"/>
            <p:nvPr/>
          </p:nvSpPr>
          <p:spPr>
            <a:xfrm>
              <a:off x="6444208" y="3573016"/>
              <a:ext cx="864096" cy="648072"/>
            </a:xfrm>
            <a:prstGeom prst="rect">
              <a:avLst/>
            </a:prstGeom>
            <a:noFill/>
          </p:spPr>
          <p:txBody>
            <a:bodyPr wrap="square" rtlCol="0">
              <a:normAutofit fontScale="25000" lnSpcReduction="20000"/>
            </a:bodyPr>
            <a:lstStyle/>
            <a:p>
              <a:pPr algn="ctr"/>
              <a:r>
                <a:rPr lang="el-GR" sz="4000" dirty="0" smtClean="0"/>
                <a:t>ϴ</a:t>
              </a:r>
              <a:endParaRPr lang="en-US" sz="4000" dirty="0" smtClean="0"/>
            </a:p>
          </p:txBody>
        </p:sp>
        <p:sp>
          <p:nvSpPr>
            <p:cNvPr id="64" name="TextBox 63"/>
            <p:cNvSpPr txBox="1"/>
            <p:nvPr/>
          </p:nvSpPr>
          <p:spPr>
            <a:xfrm>
              <a:off x="6444208" y="4797152"/>
              <a:ext cx="864096" cy="648072"/>
            </a:xfrm>
            <a:prstGeom prst="rect">
              <a:avLst/>
            </a:prstGeom>
            <a:noFill/>
          </p:spPr>
          <p:txBody>
            <a:bodyPr wrap="square" rtlCol="0">
              <a:normAutofit fontScale="25000" lnSpcReduction="20000"/>
            </a:bodyPr>
            <a:lstStyle/>
            <a:p>
              <a:pPr algn="ctr"/>
              <a:r>
                <a:rPr lang="el-GR" sz="4000" dirty="0" smtClean="0"/>
                <a:t>ϴ</a:t>
              </a:r>
              <a:endParaRPr lang="en-US" sz="4000" dirty="0" smtClean="0"/>
            </a:p>
          </p:txBody>
        </p:sp>
        <p:pic>
          <p:nvPicPr>
            <p:cNvPr id="65" name="Picture 8"/>
            <p:cNvPicPr>
              <a:picLocks noChangeAspect="1" noChangeArrowheads="1"/>
            </p:cNvPicPr>
            <p:nvPr/>
          </p:nvPicPr>
          <p:blipFill rotWithShape="1">
            <a:blip r:embed="rId16"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l="9804" t="11111" r="11765"/>
            <a:stretch/>
          </p:blipFill>
          <p:spPr bwMode="auto">
            <a:xfrm>
              <a:off x="7308304" y="3598726"/>
              <a:ext cx="576064" cy="5760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6" name="Picture 3"/>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7308304" y="4797152"/>
              <a:ext cx="576064" cy="5760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7" name="TextBox 66"/>
            <p:cNvSpPr txBox="1"/>
            <p:nvPr/>
          </p:nvSpPr>
          <p:spPr>
            <a:xfrm>
              <a:off x="6489421" y="5589240"/>
              <a:ext cx="864096" cy="648072"/>
            </a:xfrm>
            <a:prstGeom prst="rect">
              <a:avLst/>
            </a:prstGeom>
            <a:noFill/>
          </p:spPr>
          <p:txBody>
            <a:bodyPr wrap="square" rtlCol="0">
              <a:normAutofit fontScale="25000" lnSpcReduction="20000"/>
            </a:bodyPr>
            <a:lstStyle/>
            <a:p>
              <a:pPr algn="ctr"/>
              <a:r>
                <a:rPr lang="en-US" sz="4000" dirty="0" smtClean="0"/>
                <a:t>…</a:t>
              </a:r>
            </a:p>
          </p:txBody>
        </p:sp>
      </p:grpSp>
      <p:sp>
        <p:nvSpPr>
          <p:cNvPr id="69" name="Right Arrow 68"/>
          <p:cNvSpPr/>
          <p:nvPr/>
        </p:nvSpPr>
        <p:spPr bwMode="auto">
          <a:xfrm rot="19228080">
            <a:off x="3995936" y="3152324"/>
            <a:ext cx="792088" cy="216024"/>
          </a:xfrm>
          <a:prstGeom prst="rightArrow">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grpSp>
        <p:nvGrpSpPr>
          <p:cNvPr id="106" name="Group 105"/>
          <p:cNvGrpSpPr/>
          <p:nvPr/>
        </p:nvGrpSpPr>
        <p:grpSpPr>
          <a:xfrm>
            <a:off x="5004049" y="2348880"/>
            <a:ext cx="1224135" cy="1944215"/>
            <a:chOff x="3131841" y="2945345"/>
            <a:chExt cx="1224135" cy="1923815"/>
          </a:xfrm>
        </p:grpSpPr>
        <p:pic>
          <p:nvPicPr>
            <p:cNvPr id="72" name="Picture 71"/>
            <p:cNvPicPr>
              <a:picLocks noChangeAspect="1" noChangeArrowheads="1"/>
            </p:cNvPicPr>
            <p:nvPr/>
          </p:nvPicPr>
          <p:blipFill>
            <a:blip r:embed="rId4" cstate="print">
              <a:clrChange>
                <a:clrFrom>
                  <a:srgbClr val="393939"/>
                </a:clrFrom>
                <a:clrTo>
                  <a:srgbClr val="393939">
                    <a:alpha val="0"/>
                  </a:srgbClr>
                </a:clrTo>
              </a:clrChange>
              <a:extLst>
                <a:ext uri="{28A0092B-C50C-407E-A947-70E740481C1C}">
                  <a14:useLocalDpi xmlns="" xmlns:a14="http://schemas.microsoft.com/office/drawing/2010/main" val="0"/>
                </a:ext>
              </a:extLst>
            </a:blip>
            <a:srcRect/>
            <a:stretch>
              <a:fillRect/>
            </a:stretch>
          </p:blipFill>
          <p:spPr bwMode="auto">
            <a:xfrm>
              <a:off x="3131841" y="3275687"/>
              <a:ext cx="399047" cy="8157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3" name="Picture 72"/>
            <p:cNvPicPr>
              <a:picLocks noChangeAspect="1" noChangeArrowheads="1"/>
            </p:cNvPicPr>
            <p:nvPr/>
          </p:nvPicPr>
          <p:blipFill>
            <a:blip r:embed="rId5" cstate="print">
              <a:clrChange>
                <a:clrFrom>
                  <a:srgbClr val="393939"/>
                </a:clrFrom>
                <a:clrTo>
                  <a:srgbClr val="393939">
                    <a:alpha val="0"/>
                  </a:srgbClr>
                </a:clrTo>
              </a:clrChange>
              <a:extLst>
                <a:ext uri="{28A0092B-C50C-407E-A947-70E740481C1C}">
                  <a14:useLocalDpi xmlns="" xmlns:a14="http://schemas.microsoft.com/office/drawing/2010/main" val="0"/>
                </a:ext>
              </a:extLst>
            </a:blip>
            <a:srcRect/>
            <a:stretch>
              <a:fillRect/>
            </a:stretch>
          </p:blipFill>
          <p:spPr bwMode="auto">
            <a:xfrm>
              <a:off x="3226819" y="4601585"/>
              <a:ext cx="272205" cy="2675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4" name="Picture 73"/>
            <p:cNvPicPr>
              <a:picLocks noChangeAspect="1" noChangeArrowheads="1"/>
            </p:cNvPicPr>
            <p:nvPr/>
          </p:nvPicPr>
          <p:blipFill>
            <a:blip r:embed="rId6" cstate="print">
              <a:clrChange>
                <a:clrFrom>
                  <a:srgbClr val="393939"/>
                </a:clrFrom>
                <a:clrTo>
                  <a:srgbClr val="393939">
                    <a:alpha val="0"/>
                  </a:srgbClr>
                </a:clrTo>
              </a:clrChange>
              <a:extLst>
                <a:ext uri="{28A0092B-C50C-407E-A947-70E740481C1C}">
                  <a14:useLocalDpi xmlns="" xmlns:a14="http://schemas.microsoft.com/office/drawing/2010/main" val="0"/>
                </a:ext>
              </a:extLst>
            </a:blip>
            <a:srcRect/>
            <a:stretch>
              <a:fillRect/>
            </a:stretch>
          </p:blipFill>
          <p:spPr bwMode="auto">
            <a:xfrm>
              <a:off x="3163500" y="4057627"/>
              <a:ext cx="372838" cy="5004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5" name="Picture 74"/>
            <p:cNvPicPr>
              <a:picLocks noChangeAspect="1" noChangeArrowheads="1"/>
            </p:cNvPicPr>
            <p:nvPr/>
          </p:nvPicPr>
          <p:blipFill>
            <a:blip r:embed="rId7" cstate="print">
              <a:clrChange>
                <a:clrFrom>
                  <a:srgbClr val="393939"/>
                </a:clrFrom>
                <a:clrTo>
                  <a:srgbClr val="393939">
                    <a:alpha val="0"/>
                  </a:srgbClr>
                </a:clrTo>
              </a:clrChange>
              <a:extLst>
                <a:ext uri="{28A0092B-C50C-407E-A947-70E740481C1C}">
                  <a14:useLocalDpi xmlns="" xmlns:a14="http://schemas.microsoft.com/office/drawing/2010/main" val="0"/>
                </a:ext>
              </a:extLst>
            </a:blip>
            <a:srcRect/>
            <a:stretch>
              <a:fillRect/>
            </a:stretch>
          </p:blipFill>
          <p:spPr bwMode="auto">
            <a:xfrm rot="20817169">
              <a:off x="3155544" y="2945345"/>
              <a:ext cx="389034" cy="27327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6" name="Picture 2"/>
            <p:cNvPicPr>
              <a:picLocks noChangeAspect="1" noChangeArrowheads="1"/>
            </p:cNvPicPr>
            <p:nvPr/>
          </p:nvPicPr>
          <p:blipFill>
            <a:blip r:embed="rId8" cstate="print">
              <a:clrChange>
                <a:clrFrom>
                  <a:srgbClr val="B2B2B2"/>
                </a:clrFrom>
                <a:clrTo>
                  <a:srgbClr val="B2B2B2">
                    <a:alpha val="0"/>
                  </a:srgbClr>
                </a:clrTo>
              </a:clrChange>
              <a:extLst>
                <a:ext uri="{28A0092B-C50C-407E-A947-70E740481C1C}">
                  <a14:useLocalDpi xmlns="" xmlns:a14="http://schemas.microsoft.com/office/drawing/2010/main" val="0"/>
                </a:ext>
              </a:extLst>
            </a:blip>
            <a:srcRect/>
            <a:stretch>
              <a:fillRect/>
            </a:stretch>
          </p:blipFill>
          <p:spPr bwMode="auto">
            <a:xfrm>
              <a:off x="4176594" y="3044155"/>
              <a:ext cx="179382" cy="1625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77" name="Straight Arrow Connector 76"/>
            <p:cNvCxnSpPr>
              <a:stCxn id="75" idx="3"/>
            </p:cNvCxnSpPr>
            <p:nvPr/>
          </p:nvCxnSpPr>
          <p:spPr bwMode="auto">
            <a:xfrm>
              <a:off x="3539556" y="3038070"/>
              <a:ext cx="600396" cy="318922"/>
            </a:xfrm>
            <a:prstGeom prst="straightConnector1">
              <a:avLst/>
            </a:prstGeom>
            <a:ln>
              <a:headEnd type="none" w="med" len="med"/>
              <a:tailEnd type="arrow"/>
            </a:ln>
          </p:spPr>
          <p:style>
            <a:lnRef idx="3">
              <a:schemeClr val="accent6"/>
            </a:lnRef>
            <a:fillRef idx="0">
              <a:schemeClr val="accent6"/>
            </a:fillRef>
            <a:effectRef idx="2">
              <a:schemeClr val="accent6"/>
            </a:effectRef>
            <a:fontRef idx="minor">
              <a:schemeClr val="tx1"/>
            </a:fontRef>
          </p:style>
        </p:cxnSp>
        <p:cxnSp>
          <p:nvCxnSpPr>
            <p:cNvPr id="78" name="Straight Arrow Connector 77"/>
            <p:cNvCxnSpPr>
              <a:stCxn id="74" idx="3"/>
            </p:cNvCxnSpPr>
            <p:nvPr/>
          </p:nvCxnSpPr>
          <p:spPr bwMode="auto">
            <a:xfrm flipV="1">
              <a:off x="3536338" y="4023629"/>
              <a:ext cx="608597" cy="284231"/>
            </a:xfrm>
            <a:prstGeom prst="straightConnector1">
              <a:avLst/>
            </a:prstGeom>
            <a:solidFill>
              <a:schemeClr val="accent1"/>
            </a:solidFill>
            <a:ln w="25400" cap="flat" cmpd="sng" algn="ctr">
              <a:solidFill>
                <a:srgbClr val="0070C0"/>
              </a:solidFill>
              <a:prstDash val="solid"/>
              <a:round/>
              <a:headEnd type="none" w="med" len="med"/>
              <a:tailEnd type="arrow"/>
            </a:ln>
            <a:effectLst/>
          </p:spPr>
        </p:cxnSp>
        <p:cxnSp>
          <p:nvCxnSpPr>
            <p:cNvPr id="79" name="Straight Arrow Connector 78"/>
            <p:cNvCxnSpPr>
              <a:stCxn id="73" idx="3"/>
            </p:cNvCxnSpPr>
            <p:nvPr/>
          </p:nvCxnSpPr>
          <p:spPr bwMode="auto">
            <a:xfrm flipV="1">
              <a:off x="3499024" y="3513669"/>
              <a:ext cx="645911" cy="1221704"/>
            </a:xfrm>
            <a:prstGeom prst="straightConnector1">
              <a:avLst/>
            </a:prstGeom>
            <a:solidFill>
              <a:schemeClr val="accent1"/>
            </a:solidFill>
            <a:ln w="25400" cap="flat" cmpd="sng" algn="ctr">
              <a:solidFill>
                <a:srgbClr val="0070C0"/>
              </a:solidFill>
              <a:prstDash val="solid"/>
              <a:round/>
              <a:headEnd type="none" w="med" len="med"/>
              <a:tailEnd type="arrow"/>
            </a:ln>
            <a:effectLst/>
          </p:spPr>
        </p:cxnSp>
        <p:cxnSp>
          <p:nvCxnSpPr>
            <p:cNvPr id="80" name="Straight Arrow Connector 79"/>
            <p:cNvCxnSpPr/>
            <p:nvPr/>
          </p:nvCxnSpPr>
          <p:spPr bwMode="auto">
            <a:xfrm flipV="1">
              <a:off x="3530888" y="3377679"/>
              <a:ext cx="614046" cy="305895"/>
            </a:xfrm>
            <a:prstGeom prst="straightConnector1">
              <a:avLst/>
            </a:prstGeom>
            <a:solidFill>
              <a:schemeClr val="accent1"/>
            </a:solidFill>
            <a:ln w="25400" cap="flat" cmpd="sng" algn="ctr">
              <a:solidFill>
                <a:srgbClr val="0070C0"/>
              </a:solidFill>
              <a:prstDash val="solid"/>
              <a:round/>
              <a:headEnd type="none" w="med" len="med"/>
              <a:tailEnd type="arrow"/>
            </a:ln>
            <a:effectLst/>
          </p:spPr>
        </p:cxnSp>
      </p:grpSp>
      <p:grpSp>
        <p:nvGrpSpPr>
          <p:cNvPr id="105" name="Group 104"/>
          <p:cNvGrpSpPr/>
          <p:nvPr/>
        </p:nvGrpSpPr>
        <p:grpSpPr>
          <a:xfrm>
            <a:off x="5220072" y="1340768"/>
            <a:ext cx="1008112" cy="864096"/>
            <a:chOff x="3707904" y="1628800"/>
            <a:chExt cx="1008112" cy="864096"/>
          </a:xfrm>
        </p:grpSpPr>
        <p:grpSp>
          <p:nvGrpSpPr>
            <p:cNvPr id="82" name="Group 81"/>
            <p:cNvGrpSpPr/>
            <p:nvPr/>
          </p:nvGrpSpPr>
          <p:grpSpPr>
            <a:xfrm>
              <a:off x="3707904" y="1628800"/>
              <a:ext cx="1008112" cy="864096"/>
              <a:chOff x="1403648" y="1556792"/>
              <a:chExt cx="6480720" cy="4680520"/>
            </a:xfrm>
          </p:grpSpPr>
          <p:pic>
            <p:nvPicPr>
              <p:cNvPr id="83" name="Picture 4"/>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1403648" y="1918899"/>
                <a:ext cx="936103" cy="9340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4" name="Picture 5"/>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1403648" y="3356992"/>
                <a:ext cx="936103" cy="8640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5" name="Picture 6"/>
              <p:cNvPicPr>
                <a:picLocks noChangeAspect="1" noChangeArrowheads="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1403648" y="4653136"/>
                <a:ext cx="936352" cy="8640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6" name="Picture 13"/>
              <p:cNvPicPr>
                <a:picLocks noChangeAspect="1" noChangeArrowheads="1"/>
              </p:cNvPicPr>
              <p:nvPr/>
            </p:nvPicPr>
            <p:blipFill>
              <a:blip r:embed="rId12" cstate="print">
                <a:extLst>
                  <a:ext uri="{28A0092B-C50C-407E-A947-70E740481C1C}">
                    <a14:useLocalDpi xmlns="" xmlns:a14="http://schemas.microsoft.com/office/drawing/2010/main" val="0"/>
                  </a:ext>
                </a:extLst>
              </a:blip>
              <a:srcRect/>
              <a:stretch>
                <a:fillRect/>
              </a:stretch>
            </p:blipFill>
            <p:spPr bwMode="auto">
              <a:xfrm>
                <a:off x="2915816" y="1998620"/>
                <a:ext cx="720080" cy="8445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7" name="Picture 14"/>
              <p:cNvPicPr>
                <a:picLocks noChangeAspect="1" noChangeArrowheads="1"/>
              </p:cNvPicPr>
              <p:nvPr/>
            </p:nvPicPr>
            <p:blipFill>
              <a:blip r:embed="rId13" cstate="print">
                <a:extLst>
                  <a:ext uri="{28A0092B-C50C-407E-A947-70E740481C1C}">
                    <a14:useLocalDpi xmlns="" xmlns:a14="http://schemas.microsoft.com/office/drawing/2010/main" val="0"/>
                  </a:ext>
                </a:extLst>
              </a:blip>
              <a:srcRect/>
              <a:stretch>
                <a:fillRect/>
              </a:stretch>
            </p:blipFill>
            <p:spPr bwMode="auto">
              <a:xfrm>
                <a:off x="2930536" y="3356992"/>
                <a:ext cx="705360" cy="8640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8" name="Picture 15"/>
              <p:cNvPicPr>
                <a:picLocks noChangeAspect="1" noChangeArrowheads="1"/>
              </p:cNvPicPr>
              <p:nvPr/>
            </p:nvPicPr>
            <p:blipFill>
              <a:blip r:embed="rId14" cstate="print">
                <a:extLst>
                  <a:ext uri="{28A0092B-C50C-407E-A947-70E740481C1C}">
                    <a14:useLocalDpi xmlns="" xmlns:a14="http://schemas.microsoft.com/office/drawing/2010/main" val="0"/>
                  </a:ext>
                </a:extLst>
              </a:blip>
              <a:srcRect/>
              <a:stretch>
                <a:fillRect/>
              </a:stretch>
            </p:blipFill>
            <p:spPr bwMode="auto">
              <a:xfrm>
                <a:off x="2930536" y="4682023"/>
                <a:ext cx="705360" cy="83520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9" name="TextBox 88"/>
              <p:cNvSpPr txBox="1"/>
              <p:nvPr/>
            </p:nvSpPr>
            <p:spPr>
              <a:xfrm>
                <a:off x="2195736" y="2276872"/>
                <a:ext cx="864096" cy="648072"/>
              </a:xfrm>
              <a:prstGeom prst="rect">
                <a:avLst/>
              </a:prstGeom>
              <a:noFill/>
            </p:spPr>
            <p:txBody>
              <a:bodyPr wrap="square" rtlCol="0">
                <a:normAutofit fontScale="25000" lnSpcReduction="20000"/>
              </a:bodyPr>
              <a:lstStyle/>
              <a:p>
                <a:pPr algn="ctr"/>
                <a:r>
                  <a:rPr lang="el-GR" sz="4000" dirty="0" smtClean="0"/>
                  <a:t>ϴ</a:t>
                </a:r>
                <a:endParaRPr lang="en-US" sz="4000" dirty="0" smtClean="0"/>
              </a:p>
            </p:txBody>
          </p:sp>
          <p:sp>
            <p:nvSpPr>
              <p:cNvPr id="90" name="TextBox 89"/>
              <p:cNvSpPr txBox="1"/>
              <p:nvPr/>
            </p:nvSpPr>
            <p:spPr>
              <a:xfrm>
                <a:off x="2195736" y="3573016"/>
                <a:ext cx="864096" cy="648072"/>
              </a:xfrm>
              <a:prstGeom prst="rect">
                <a:avLst/>
              </a:prstGeom>
              <a:noFill/>
            </p:spPr>
            <p:txBody>
              <a:bodyPr wrap="square" rtlCol="0">
                <a:normAutofit fontScale="25000" lnSpcReduction="20000"/>
              </a:bodyPr>
              <a:lstStyle/>
              <a:p>
                <a:pPr algn="ctr"/>
                <a:r>
                  <a:rPr lang="el-GR" sz="4000" dirty="0" smtClean="0"/>
                  <a:t>ϴ</a:t>
                </a:r>
                <a:endParaRPr lang="en-US" sz="4000" dirty="0" smtClean="0"/>
              </a:p>
            </p:txBody>
          </p:sp>
          <p:sp>
            <p:nvSpPr>
              <p:cNvPr id="91" name="TextBox 90"/>
              <p:cNvSpPr txBox="1"/>
              <p:nvPr/>
            </p:nvSpPr>
            <p:spPr>
              <a:xfrm>
                <a:off x="2195736" y="4797152"/>
                <a:ext cx="864096" cy="648072"/>
              </a:xfrm>
              <a:prstGeom prst="rect">
                <a:avLst/>
              </a:prstGeom>
              <a:noFill/>
            </p:spPr>
            <p:txBody>
              <a:bodyPr wrap="square" rtlCol="0">
                <a:normAutofit fontScale="25000" lnSpcReduction="20000"/>
              </a:bodyPr>
              <a:lstStyle/>
              <a:p>
                <a:pPr algn="ctr"/>
                <a:r>
                  <a:rPr lang="el-GR" sz="4000" dirty="0" smtClean="0"/>
                  <a:t>ϴ</a:t>
                </a:r>
                <a:endParaRPr lang="en-US" sz="4000" dirty="0" smtClean="0"/>
              </a:p>
            </p:txBody>
          </p:sp>
          <p:sp>
            <p:nvSpPr>
              <p:cNvPr id="92" name="TextBox 91"/>
              <p:cNvSpPr txBox="1"/>
              <p:nvPr/>
            </p:nvSpPr>
            <p:spPr>
              <a:xfrm>
                <a:off x="4031940" y="3284637"/>
                <a:ext cx="684076" cy="1397386"/>
              </a:xfrm>
              <a:prstGeom prst="rect">
                <a:avLst/>
              </a:prstGeom>
              <a:noFill/>
            </p:spPr>
            <p:txBody>
              <a:bodyPr wrap="square" rtlCol="0">
                <a:normAutofit fontScale="25000" lnSpcReduction="20000"/>
              </a:bodyPr>
              <a:lstStyle/>
              <a:p>
                <a:r>
                  <a:rPr lang="en-US" sz="6000" dirty="0" smtClean="0"/>
                  <a:t>+</a:t>
                </a:r>
              </a:p>
            </p:txBody>
          </p:sp>
          <p:sp>
            <p:nvSpPr>
              <p:cNvPr id="93" name="TextBox 92"/>
              <p:cNvSpPr txBox="1"/>
              <p:nvPr/>
            </p:nvSpPr>
            <p:spPr>
              <a:xfrm>
                <a:off x="2195736" y="5589240"/>
                <a:ext cx="864096" cy="648072"/>
              </a:xfrm>
              <a:prstGeom prst="rect">
                <a:avLst/>
              </a:prstGeom>
              <a:noFill/>
            </p:spPr>
            <p:txBody>
              <a:bodyPr wrap="square" rtlCol="0">
                <a:normAutofit fontScale="25000" lnSpcReduction="20000"/>
              </a:bodyPr>
              <a:lstStyle/>
              <a:p>
                <a:pPr algn="ctr"/>
                <a:r>
                  <a:rPr lang="en-US" sz="4000" dirty="0" smtClean="0"/>
                  <a:t>…</a:t>
                </a:r>
              </a:p>
            </p:txBody>
          </p:sp>
          <p:pic>
            <p:nvPicPr>
              <p:cNvPr id="94" name="Picture 3"/>
              <p:cNvPicPr>
                <a:picLocks noChangeAspect="1" noChangeArrowheads="1"/>
              </p:cNvPicPr>
              <p:nvPr/>
            </p:nvPicPr>
            <p:blipFill>
              <a:blip r:embed="rId4" cstate="print">
                <a:clrChange>
                  <a:clrFrom>
                    <a:srgbClr val="393939"/>
                  </a:clrFrom>
                  <a:clrTo>
                    <a:srgbClr val="393939">
                      <a:alpha val="0"/>
                    </a:srgbClr>
                  </a:clrTo>
                </a:clrChange>
                <a:extLst>
                  <a:ext uri="{28A0092B-C50C-407E-A947-70E740481C1C}">
                    <a14:useLocalDpi xmlns="" xmlns:a14="http://schemas.microsoft.com/office/drawing/2010/main" val="0"/>
                  </a:ext>
                </a:extLst>
              </a:blip>
              <a:srcRect/>
              <a:stretch>
                <a:fillRect/>
              </a:stretch>
            </p:blipFill>
            <p:spPr bwMode="auto">
              <a:xfrm>
                <a:off x="5752609" y="1556792"/>
                <a:ext cx="907623" cy="17278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5" name="Picture 4"/>
              <p:cNvPicPr>
                <a:picLocks noChangeAspect="1" noChangeArrowheads="1"/>
              </p:cNvPicPr>
              <p:nvPr/>
            </p:nvPicPr>
            <p:blipFill>
              <a:blip r:embed="rId5" cstate="print">
                <a:clrChange>
                  <a:clrFrom>
                    <a:srgbClr val="393939"/>
                  </a:clrFrom>
                  <a:clrTo>
                    <a:srgbClr val="393939">
                      <a:alpha val="0"/>
                    </a:srgbClr>
                  </a:clrTo>
                </a:clrChange>
                <a:extLst>
                  <a:ext uri="{28A0092B-C50C-407E-A947-70E740481C1C}">
                    <a14:useLocalDpi xmlns="" xmlns:a14="http://schemas.microsoft.com/office/drawing/2010/main" val="0"/>
                  </a:ext>
                </a:extLst>
              </a:blip>
              <a:srcRect/>
              <a:stretch>
                <a:fillRect/>
              </a:stretch>
            </p:blipFill>
            <p:spPr bwMode="auto">
              <a:xfrm>
                <a:off x="5940152" y="4806479"/>
                <a:ext cx="619124" cy="5667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6" name="Picture 6"/>
              <p:cNvPicPr>
                <a:picLocks noChangeAspect="1" noChangeArrowheads="1"/>
              </p:cNvPicPr>
              <p:nvPr/>
            </p:nvPicPr>
            <p:blipFill>
              <a:blip r:embed="rId7" cstate="print">
                <a:clrChange>
                  <a:clrFrom>
                    <a:srgbClr val="393939"/>
                  </a:clrFrom>
                  <a:clrTo>
                    <a:srgbClr val="393939">
                      <a:alpha val="0"/>
                    </a:srgbClr>
                  </a:clrTo>
                </a:clrChange>
                <a:extLst>
                  <a:ext uri="{28A0092B-C50C-407E-A947-70E740481C1C}">
                    <a14:useLocalDpi xmlns="" xmlns:a14="http://schemas.microsoft.com/office/drawing/2010/main" val="0"/>
                  </a:ext>
                </a:extLst>
              </a:blip>
              <a:srcRect/>
              <a:stretch>
                <a:fillRect/>
              </a:stretch>
            </p:blipFill>
            <p:spPr bwMode="auto">
              <a:xfrm rot="18079374">
                <a:off x="5686920" y="3523971"/>
                <a:ext cx="884849" cy="57881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97" name="TextBox 96"/>
              <p:cNvSpPr txBox="1"/>
              <p:nvPr/>
            </p:nvSpPr>
            <p:spPr>
              <a:xfrm>
                <a:off x="6444209" y="2276869"/>
                <a:ext cx="864097" cy="648072"/>
              </a:xfrm>
              <a:prstGeom prst="rect">
                <a:avLst/>
              </a:prstGeom>
              <a:noFill/>
            </p:spPr>
            <p:txBody>
              <a:bodyPr wrap="square" rtlCol="0">
                <a:normAutofit fontScale="25000" lnSpcReduction="20000"/>
              </a:bodyPr>
              <a:lstStyle/>
              <a:p>
                <a:pPr algn="ctr"/>
                <a:r>
                  <a:rPr lang="el-GR" sz="4000" dirty="0" smtClean="0"/>
                  <a:t>ϴ</a:t>
                </a:r>
                <a:endParaRPr lang="en-US" sz="4000" dirty="0" smtClean="0"/>
              </a:p>
            </p:txBody>
          </p:sp>
          <p:pic>
            <p:nvPicPr>
              <p:cNvPr id="98" name="Picture 97"/>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7249221" y="2276873"/>
                <a:ext cx="635147" cy="5760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99" name="TextBox 98"/>
              <p:cNvSpPr txBox="1"/>
              <p:nvPr/>
            </p:nvSpPr>
            <p:spPr>
              <a:xfrm>
                <a:off x="6444208" y="3573016"/>
                <a:ext cx="864096" cy="648072"/>
              </a:xfrm>
              <a:prstGeom prst="rect">
                <a:avLst/>
              </a:prstGeom>
              <a:noFill/>
            </p:spPr>
            <p:txBody>
              <a:bodyPr wrap="square" rtlCol="0">
                <a:normAutofit fontScale="25000" lnSpcReduction="20000"/>
              </a:bodyPr>
              <a:lstStyle/>
              <a:p>
                <a:pPr algn="ctr"/>
                <a:r>
                  <a:rPr lang="el-GR" sz="4000" dirty="0" smtClean="0"/>
                  <a:t>ϴ</a:t>
                </a:r>
                <a:endParaRPr lang="en-US" sz="4000" dirty="0" smtClean="0"/>
              </a:p>
            </p:txBody>
          </p:sp>
          <p:sp>
            <p:nvSpPr>
              <p:cNvPr id="100" name="TextBox 99"/>
              <p:cNvSpPr txBox="1"/>
              <p:nvPr/>
            </p:nvSpPr>
            <p:spPr>
              <a:xfrm>
                <a:off x="6444208" y="4797152"/>
                <a:ext cx="864096" cy="648072"/>
              </a:xfrm>
              <a:prstGeom prst="rect">
                <a:avLst/>
              </a:prstGeom>
              <a:noFill/>
            </p:spPr>
            <p:txBody>
              <a:bodyPr wrap="square" rtlCol="0">
                <a:normAutofit fontScale="25000" lnSpcReduction="20000"/>
              </a:bodyPr>
              <a:lstStyle/>
              <a:p>
                <a:pPr algn="ctr"/>
                <a:r>
                  <a:rPr lang="el-GR" sz="4000" dirty="0" smtClean="0"/>
                  <a:t>ϴ</a:t>
                </a:r>
                <a:endParaRPr lang="en-US" sz="4000" dirty="0" smtClean="0"/>
              </a:p>
            </p:txBody>
          </p:sp>
          <p:pic>
            <p:nvPicPr>
              <p:cNvPr id="102" name="Picture 3"/>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7308304" y="4797150"/>
                <a:ext cx="576064" cy="5760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03" name="TextBox 102"/>
              <p:cNvSpPr txBox="1"/>
              <p:nvPr/>
            </p:nvSpPr>
            <p:spPr>
              <a:xfrm>
                <a:off x="6489421" y="5589240"/>
                <a:ext cx="864096" cy="648072"/>
              </a:xfrm>
              <a:prstGeom prst="rect">
                <a:avLst/>
              </a:prstGeom>
              <a:noFill/>
            </p:spPr>
            <p:txBody>
              <a:bodyPr wrap="square" rtlCol="0">
                <a:normAutofit fontScale="25000" lnSpcReduction="20000"/>
              </a:bodyPr>
              <a:lstStyle/>
              <a:p>
                <a:pPr algn="ctr"/>
                <a:r>
                  <a:rPr lang="en-US" sz="4000" dirty="0" smtClean="0"/>
                  <a:t>…</a:t>
                </a:r>
              </a:p>
            </p:txBody>
          </p:sp>
        </p:grpSp>
        <p:pic>
          <p:nvPicPr>
            <p:cNvPr id="104" name="Picture 103"/>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4617215" y="1988840"/>
              <a:ext cx="98801" cy="106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
        <p:nvSpPr>
          <p:cNvPr id="108" name="Chevron 107"/>
          <p:cNvSpPr/>
          <p:nvPr/>
        </p:nvSpPr>
        <p:spPr bwMode="auto">
          <a:xfrm>
            <a:off x="4211960" y="2708920"/>
            <a:ext cx="288032" cy="360040"/>
          </a:xfrm>
          <a:prstGeom prst="chevron">
            <a:avLst>
              <a:gd name="adj" fmla="val 70965"/>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109" name="Right Arrow 108"/>
          <p:cNvSpPr/>
          <p:nvPr/>
        </p:nvSpPr>
        <p:spPr bwMode="auto">
          <a:xfrm>
            <a:off x="6444208" y="3140968"/>
            <a:ext cx="792088" cy="216024"/>
          </a:xfrm>
          <a:prstGeom prst="rightArrow">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110" name="Chevron 109"/>
          <p:cNvSpPr/>
          <p:nvPr/>
        </p:nvSpPr>
        <p:spPr bwMode="auto">
          <a:xfrm flipH="1">
            <a:off x="4283968" y="3364194"/>
            <a:ext cx="288032" cy="360040"/>
          </a:xfrm>
          <a:prstGeom prst="chevron">
            <a:avLst>
              <a:gd name="adj" fmla="val 70965"/>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graphicFrame>
        <p:nvGraphicFramePr>
          <p:cNvPr id="111" name="Object 110"/>
          <p:cNvGraphicFramePr>
            <a:graphicFrameLocks noChangeAspect="1"/>
          </p:cNvGraphicFramePr>
          <p:nvPr/>
        </p:nvGraphicFramePr>
        <p:xfrm>
          <a:off x="4572000" y="3645024"/>
          <a:ext cx="216024" cy="280831"/>
        </p:xfrm>
        <a:graphic>
          <a:graphicData uri="http://schemas.openxmlformats.org/presentationml/2006/ole">
            <p:oleObj spid="_x0000_s1026" name="Equation" r:id="rId18" imgW="126720" imgH="164880" progId="Equation.DSMT4">
              <p:embed/>
            </p:oleObj>
          </a:graphicData>
        </a:graphic>
      </p:graphicFrame>
      <p:sp>
        <p:nvSpPr>
          <p:cNvPr id="112" name="TextBox 111"/>
          <p:cNvSpPr txBox="1"/>
          <p:nvPr/>
        </p:nvSpPr>
        <p:spPr>
          <a:xfrm>
            <a:off x="3851920" y="5445224"/>
            <a:ext cx="1368152" cy="648072"/>
          </a:xfrm>
          <a:prstGeom prst="rect">
            <a:avLst/>
          </a:prstGeom>
          <a:noFill/>
        </p:spPr>
        <p:txBody>
          <a:bodyPr wrap="square" rtlCol="0">
            <a:normAutofit/>
          </a:bodyPr>
          <a:lstStyle/>
          <a:p>
            <a:r>
              <a:rPr lang="en-US" sz="2000" dirty="0" smtClean="0"/>
              <a:t>otherwise</a:t>
            </a:r>
          </a:p>
        </p:txBody>
      </p:sp>
      <p:sp>
        <p:nvSpPr>
          <p:cNvPr id="123" name="Right Arrow 122"/>
          <p:cNvSpPr/>
          <p:nvPr/>
        </p:nvSpPr>
        <p:spPr bwMode="auto">
          <a:xfrm rot="1500136">
            <a:off x="4082240" y="5071932"/>
            <a:ext cx="792088" cy="216024"/>
          </a:xfrm>
          <a:prstGeom prst="rightArrow">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grpSp>
        <p:nvGrpSpPr>
          <p:cNvPr id="124" name="Group 123"/>
          <p:cNvGrpSpPr/>
          <p:nvPr/>
        </p:nvGrpSpPr>
        <p:grpSpPr>
          <a:xfrm>
            <a:off x="2339752" y="3089361"/>
            <a:ext cx="1224135" cy="1923815"/>
            <a:chOff x="3491880" y="1577192"/>
            <a:chExt cx="2784265" cy="4074729"/>
          </a:xfrm>
        </p:grpSpPr>
        <p:pic>
          <p:nvPicPr>
            <p:cNvPr id="125" name="Picture 124"/>
            <p:cNvPicPr>
              <a:picLocks noChangeAspect="1" noChangeArrowheads="1"/>
            </p:cNvPicPr>
            <p:nvPr/>
          </p:nvPicPr>
          <p:blipFill>
            <a:blip r:embed="rId4" cstate="print">
              <a:clrChange>
                <a:clrFrom>
                  <a:srgbClr val="393939"/>
                </a:clrFrom>
                <a:clrTo>
                  <a:srgbClr val="393939">
                    <a:alpha val="0"/>
                  </a:srgbClr>
                </a:clrTo>
              </a:clrChange>
              <a:extLst>
                <a:ext uri="{28A0092B-C50C-407E-A947-70E740481C1C}">
                  <a14:useLocalDpi xmlns="" xmlns:a14="http://schemas.microsoft.com/office/drawing/2010/main" val="0"/>
                </a:ext>
              </a:extLst>
            </a:blip>
            <a:srcRect/>
            <a:stretch>
              <a:fillRect/>
            </a:stretch>
          </p:blipFill>
          <p:spPr bwMode="auto">
            <a:xfrm>
              <a:off x="3491880" y="2276872"/>
              <a:ext cx="907623" cy="17278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6" name="Picture 125"/>
            <p:cNvPicPr>
              <a:picLocks noChangeAspect="1" noChangeArrowheads="1"/>
            </p:cNvPicPr>
            <p:nvPr/>
          </p:nvPicPr>
          <p:blipFill>
            <a:blip r:embed="rId5" cstate="print">
              <a:clrChange>
                <a:clrFrom>
                  <a:srgbClr val="393939"/>
                </a:clrFrom>
                <a:clrTo>
                  <a:srgbClr val="393939">
                    <a:alpha val="0"/>
                  </a:srgbClr>
                </a:clrTo>
              </a:clrChange>
              <a:extLst>
                <a:ext uri="{28A0092B-C50C-407E-A947-70E740481C1C}">
                  <a14:useLocalDpi xmlns="" xmlns:a14="http://schemas.microsoft.com/office/drawing/2010/main" val="0"/>
                </a:ext>
              </a:extLst>
            </a:blip>
            <a:srcRect/>
            <a:stretch>
              <a:fillRect/>
            </a:stretch>
          </p:blipFill>
          <p:spPr bwMode="auto">
            <a:xfrm>
              <a:off x="3707904" y="5085184"/>
              <a:ext cx="619124" cy="5667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7" name="Picture 126"/>
            <p:cNvPicPr>
              <a:picLocks noChangeAspect="1" noChangeArrowheads="1"/>
            </p:cNvPicPr>
            <p:nvPr/>
          </p:nvPicPr>
          <p:blipFill>
            <a:blip r:embed="rId6" cstate="print">
              <a:clrChange>
                <a:clrFrom>
                  <a:srgbClr val="393939"/>
                </a:clrFrom>
                <a:clrTo>
                  <a:srgbClr val="393939">
                    <a:alpha val="0"/>
                  </a:srgbClr>
                </a:clrTo>
              </a:clrChange>
              <a:extLst>
                <a:ext uri="{28A0092B-C50C-407E-A947-70E740481C1C}">
                  <a14:useLocalDpi xmlns="" xmlns:a14="http://schemas.microsoft.com/office/drawing/2010/main" val="0"/>
                </a:ext>
              </a:extLst>
            </a:blip>
            <a:srcRect/>
            <a:stretch>
              <a:fillRect/>
            </a:stretch>
          </p:blipFill>
          <p:spPr bwMode="auto">
            <a:xfrm>
              <a:off x="3563888" y="3933056"/>
              <a:ext cx="848010" cy="10600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8" name="Picture 127"/>
            <p:cNvPicPr>
              <a:picLocks noChangeAspect="1" noChangeArrowheads="1"/>
            </p:cNvPicPr>
            <p:nvPr/>
          </p:nvPicPr>
          <p:blipFill>
            <a:blip r:embed="rId7" cstate="print">
              <a:clrChange>
                <a:clrFrom>
                  <a:srgbClr val="393939"/>
                </a:clrFrom>
                <a:clrTo>
                  <a:srgbClr val="393939">
                    <a:alpha val="0"/>
                  </a:srgbClr>
                </a:clrTo>
              </a:clrChange>
              <a:extLst>
                <a:ext uri="{28A0092B-C50C-407E-A947-70E740481C1C}">
                  <a14:useLocalDpi xmlns="" xmlns:a14="http://schemas.microsoft.com/office/drawing/2010/main" val="0"/>
                </a:ext>
              </a:extLst>
            </a:blip>
            <a:srcRect/>
            <a:stretch>
              <a:fillRect/>
            </a:stretch>
          </p:blipFill>
          <p:spPr bwMode="auto">
            <a:xfrm rot="20817169">
              <a:off x="3545793" y="1577192"/>
              <a:ext cx="884849" cy="57881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9" name="Picture 2"/>
            <p:cNvPicPr>
              <a:picLocks noChangeAspect="1" noChangeArrowheads="1"/>
            </p:cNvPicPr>
            <p:nvPr/>
          </p:nvPicPr>
          <p:blipFill>
            <a:blip r:embed="rId8" cstate="print">
              <a:clrChange>
                <a:clrFrom>
                  <a:srgbClr val="B2B2B2"/>
                </a:clrFrom>
                <a:clrTo>
                  <a:srgbClr val="B2B2B2">
                    <a:alpha val="0"/>
                  </a:srgbClr>
                </a:clrTo>
              </a:clrChange>
              <a:extLst>
                <a:ext uri="{28A0092B-C50C-407E-A947-70E740481C1C}">
                  <a14:useLocalDpi xmlns="" xmlns:a14="http://schemas.microsoft.com/office/drawing/2010/main" val="0"/>
                </a:ext>
              </a:extLst>
            </a:blip>
            <a:srcRect/>
            <a:stretch>
              <a:fillRect/>
            </a:stretch>
          </p:blipFill>
          <p:spPr bwMode="auto">
            <a:xfrm>
              <a:off x="5868144" y="1786476"/>
              <a:ext cx="408001" cy="34427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130" name="Straight Arrow Connector 129"/>
            <p:cNvCxnSpPr>
              <a:stCxn id="128" idx="3"/>
            </p:cNvCxnSpPr>
            <p:nvPr/>
          </p:nvCxnSpPr>
          <p:spPr bwMode="auto">
            <a:xfrm>
              <a:off x="4419221" y="1766719"/>
              <a:ext cx="1376915" cy="1734289"/>
            </a:xfrm>
            <a:prstGeom prst="straightConnector1">
              <a:avLst/>
            </a:prstGeom>
            <a:solidFill>
              <a:schemeClr val="accent1"/>
            </a:solidFill>
            <a:ln w="25400" cap="flat" cmpd="sng" algn="ctr">
              <a:solidFill>
                <a:srgbClr val="0070C0"/>
              </a:solidFill>
              <a:prstDash val="solid"/>
              <a:round/>
              <a:headEnd type="none" w="med" len="med"/>
              <a:tailEnd type="arrow"/>
            </a:ln>
            <a:effectLst/>
          </p:spPr>
        </p:cxnSp>
        <p:cxnSp>
          <p:nvCxnSpPr>
            <p:cNvPr id="131" name="Straight Arrow Connector 130"/>
            <p:cNvCxnSpPr>
              <a:stCxn id="127" idx="3"/>
            </p:cNvCxnSpPr>
            <p:nvPr/>
          </p:nvCxnSpPr>
          <p:spPr bwMode="auto">
            <a:xfrm flipV="1">
              <a:off x="4411898" y="3861048"/>
              <a:ext cx="1384238" cy="602015"/>
            </a:xfrm>
            <a:prstGeom prst="straightConnector1">
              <a:avLst/>
            </a:prstGeom>
            <a:solidFill>
              <a:schemeClr val="accent1"/>
            </a:solidFill>
            <a:ln w="25400" cap="flat" cmpd="sng" algn="ctr">
              <a:solidFill>
                <a:srgbClr val="0070C0"/>
              </a:solidFill>
              <a:prstDash val="solid"/>
              <a:round/>
              <a:headEnd type="none" w="med" len="med"/>
              <a:tailEnd type="arrow"/>
            </a:ln>
            <a:effectLst/>
          </p:spPr>
        </p:cxnSp>
        <p:cxnSp>
          <p:nvCxnSpPr>
            <p:cNvPr id="132" name="Straight Arrow Connector 131"/>
            <p:cNvCxnSpPr>
              <a:stCxn id="126" idx="3"/>
            </p:cNvCxnSpPr>
            <p:nvPr/>
          </p:nvCxnSpPr>
          <p:spPr bwMode="auto">
            <a:xfrm flipV="1">
              <a:off x="4327028" y="2780928"/>
              <a:ext cx="1469108" cy="2587625"/>
            </a:xfrm>
            <a:prstGeom prst="straightConnector1">
              <a:avLst/>
            </a:prstGeom>
            <a:solidFill>
              <a:schemeClr val="accent1"/>
            </a:solidFill>
            <a:ln w="25400" cap="flat" cmpd="sng" algn="ctr">
              <a:solidFill>
                <a:srgbClr val="0070C0"/>
              </a:solidFill>
              <a:prstDash val="solid"/>
              <a:round/>
              <a:headEnd type="none" w="med" len="med"/>
              <a:tailEnd type="arrow"/>
            </a:ln>
            <a:effectLst/>
          </p:spPr>
        </p:cxnSp>
        <p:cxnSp>
          <p:nvCxnSpPr>
            <p:cNvPr id="133" name="Straight Arrow Connector 132"/>
            <p:cNvCxnSpPr/>
            <p:nvPr/>
          </p:nvCxnSpPr>
          <p:spPr bwMode="auto">
            <a:xfrm flipV="1">
              <a:off x="4399503" y="2492896"/>
              <a:ext cx="1396633" cy="647899"/>
            </a:xfrm>
            <a:prstGeom prst="straightConnector1">
              <a:avLst/>
            </a:prstGeom>
            <a:solidFill>
              <a:schemeClr val="accent1"/>
            </a:solidFill>
            <a:ln w="25400" cap="flat" cmpd="sng" algn="ctr">
              <a:solidFill>
                <a:srgbClr val="0070C0"/>
              </a:solidFill>
              <a:prstDash val="solid"/>
              <a:round/>
              <a:headEnd type="none" w="med" len="med"/>
              <a:tailEnd type="arrow"/>
            </a:ln>
            <a:effectLst/>
          </p:spPr>
        </p:cxnSp>
      </p:grpSp>
      <p:sp>
        <p:nvSpPr>
          <p:cNvPr id="134" name="Right Arrow 133"/>
          <p:cNvSpPr/>
          <p:nvPr/>
        </p:nvSpPr>
        <p:spPr bwMode="auto">
          <a:xfrm>
            <a:off x="6444208" y="5229200"/>
            <a:ext cx="792088" cy="216024"/>
          </a:xfrm>
          <a:prstGeom prst="rightArrow">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135" name="Inhaltsplatzhalter 3"/>
          <p:cNvSpPr txBox="1">
            <a:spLocks/>
          </p:cNvSpPr>
          <p:nvPr/>
        </p:nvSpPr>
        <p:spPr bwMode="auto">
          <a:xfrm>
            <a:off x="2195736" y="5805264"/>
            <a:ext cx="1656184" cy="648072"/>
          </a:xfrm>
          <a:prstGeom prst="rect">
            <a:avLst/>
          </a:prstGeom>
          <a:noFill/>
          <a:ln w="9525">
            <a:noFill/>
            <a:miter lim="800000"/>
            <a:headEnd/>
            <a:tailEnd/>
          </a:ln>
        </p:spPr>
        <p:txBody>
          <a:bodyPr lIns="0" tIns="0" rIns="0" bIns="0" anchor="ctr"/>
          <a:lstStyle/>
          <a:p>
            <a:pPr algn="ctr">
              <a:buFont typeface="Arial" charset="0"/>
              <a:buNone/>
            </a:pPr>
            <a:r>
              <a:rPr lang="en-US" sz="1800" dirty="0" smtClean="0">
                <a:solidFill>
                  <a:srgbClr val="000000"/>
                </a:solidFill>
                <a:latin typeface="Calibri" pitchFamily="34" charset="0"/>
                <a:ea typeface="Arial" charset="0"/>
                <a:cs typeface="Calibri" pitchFamily="34" charset="0"/>
              </a:rPr>
              <a:t>assignment </a:t>
            </a:r>
            <a:r>
              <a:rPr lang="en-US" sz="1800" dirty="0" err="1" smtClean="0">
                <a:solidFill>
                  <a:srgbClr val="000000"/>
                </a:solidFill>
                <a:latin typeface="Calibri" pitchFamily="34" charset="0"/>
                <a:ea typeface="Arial" charset="0"/>
                <a:cs typeface="Calibri" pitchFamily="34" charset="0"/>
              </a:rPr>
              <a:t>i</a:t>
            </a:r>
            <a:r>
              <a:rPr lang="en-US" sz="1800" baseline="30000" dirty="0" err="1" smtClean="0">
                <a:solidFill>
                  <a:srgbClr val="000000"/>
                </a:solidFill>
                <a:latin typeface="Calibri" pitchFamily="34" charset="0"/>
                <a:ea typeface="Arial" charset="0"/>
                <a:cs typeface="Calibri" pitchFamily="34" charset="0"/>
              </a:rPr>
              <a:t>th</a:t>
            </a:r>
            <a:endParaRPr lang="en-US" sz="1800" dirty="0">
              <a:solidFill>
                <a:srgbClr val="000000"/>
              </a:solidFill>
              <a:latin typeface="Calibri" pitchFamily="34" charset="0"/>
              <a:ea typeface="Arial" charset="0"/>
              <a:cs typeface="Calibri" pitchFamily="34" charset="0"/>
            </a:endParaRPr>
          </a:p>
        </p:txBody>
      </p:sp>
      <p:sp>
        <p:nvSpPr>
          <p:cNvPr id="139" name="Inhaltsplatzhalter 3"/>
          <p:cNvSpPr txBox="1">
            <a:spLocks/>
          </p:cNvSpPr>
          <p:nvPr/>
        </p:nvSpPr>
        <p:spPr bwMode="auto">
          <a:xfrm>
            <a:off x="4932040" y="4077072"/>
            <a:ext cx="1656184" cy="648072"/>
          </a:xfrm>
          <a:prstGeom prst="rect">
            <a:avLst/>
          </a:prstGeom>
          <a:noFill/>
          <a:ln w="9525">
            <a:noFill/>
            <a:miter lim="800000"/>
            <a:headEnd/>
            <a:tailEnd/>
          </a:ln>
        </p:spPr>
        <p:txBody>
          <a:bodyPr lIns="0" tIns="0" rIns="0" bIns="0" anchor="ctr"/>
          <a:lstStyle/>
          <a:p>
            <a:pPr algn="ctr">
              <a:buFont typeface="Arial" charset="0"/>
              <a:buNone/>
            </a:pPr>
            <a:r>
              <a:rPr lang="en-US" sz="1800" dirty="0" smtClean="0">
                <a:solidFill>
                  <a:srgbClr val="000000"/>
                </a:solidFill>
                <a:latin typeface="Calibri" pitchFamily="34" charset="0"/>
                <a:ea typeface="Arial" charset="0"/>
                <a:cs typeface="Calibri" pitchFamily="34" charset="0"/>
              </a:rPr>
              <a:t>assignment i+1</a:t>
            </a:r>
            <a:r>
              <a:rPr lang="en-US" sz="1800" baseline="30000" dirty="0" smtClean="0">
                <a:solidFill>
                  <a:srgbClr val="000000"/>
                </a:solidFill>
                <a:latin typeface="Calibri" pitchFamily="34" charset="0"/>
                <a:ea typeface="Arial" charset="0"/>
                <a:cs typeface="Calibri" pitchFamily="34" charset="0"/>
              </a:rPr>
              <a:t>th</a:t>
            </a:r>
            <a:endParaRPr lang="en-US" sz="1800" dirty="0">
              <a:solidFill>
                <a:srgbClr val="000000"/>
              </a:solidFill>
              <a:latin typeface="Calibri" pitchFamily="34" charset="0"/>
              <a:ea typeface="Arial" charset="0"/>
              <a:cs typeface="Calibri" pitchFamily="34" charset="0"/>
            </a:endParaRPr>
          </a:p>
        </p:txBody>
      </p:sp>
    </p:spTree>
    <p:extLst>
      <p:ext uri="{BB962C8B-B14F-4D97-AF65-F5344CB8AC3E}">
        <p14:creationId xmlns="" xmlns:p14="http://schemas.microsoft.com/office/powerpoint/2010/main" val="2282682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1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wipe(down)">
                                      <p:cBhvr>
                                        <p:cTn id="17" dur="500"/>
                                        <p:tgtEl>
                                          <p:spTgt spid="69"/>
                                        </p:tgtEl>
                                      </p:cBhvr>
                                    </p:animEffect>
                                  </p:childTnLst>
                                </p:cTn>
                              </p:par>
                              <p:par>
                                <p:cTn id="18" presetID="1" presetClass="entr" presetSubtype="0" fill="hold" grpId="1" nodeType="withEffect">
                                  <p:stCondLst>
                                    <p:cond delay="0"/>
                                  </p:stCondLst>
                                  <p:childTnLst>
                                    <p:set>
                                      <p:cBhvr>
                                        <p:cTn id="19" dur="1" fill="hold">
                                          <p:stCondLst>
                                            <p:cond delay="0"/>
                                          </p:stCondLst>
                                        </p:cTn>
                                        <p:tgtEl>
                                          <p:spTgt spid="13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0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0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08"/>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10"/>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11"/>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9"/>
                                        </p:tgtEl>
                                        <p:attrNameLst>
                                          <p:attrName>style.visibility</p:attrName>
                                        </p:attrNameLst>
                                      </p:cBhvr>
                                      <p:to>
                                        <p:strVal val="visible"/>
                                      </p:to>
                                    </p:set>
                                    <p:animEffect transition="in" filter="wipe(left)">
                                      <p:cBhvr>
                                        <p:cTn id="40" dur="500"/>
                                        <p:tgtEl>
                                          <p:spTgt spid="109"/>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12"/>
                                        </p:tgtEl>
                                        <p:attrNameLst>
                                          <p:attrName>style.visibility</p:attrName>
                                        </p:attrNameLst>
                                      </p:cBhvr>
                                      <p:to>
                                        <p:strVal val="visible"/>
                                      </p:to>
                                    </p:set>
                                  </p:childTnLst>
                                </p:cTn>
                              </p:par>
                              <p:par>
                                <p:cTn id="45" presetID="22" presetClass="entr" presetSubtype="8" fill="hold" grpId="0" nodeType="withEffect">
                                  <p:stCondLst>
                                    <p:cond delay="0"/>
                                  </p:stCondLst>
                                  <p:childTnLst>
                                    <p:set>
                                      <p:cBhvr>
                                        <p:cTn id="46" dur="1" fill="hold">
                                          <p:stCondLst>
                                            <p:cond delay="0"/>
                                          </p:stCondLst>
                                        </p:cTn>
                                        <p:tgtEl>
                                          <p:spTgt spid="123"/>
                                        </p:tgtEl>
                                        <p:attrNameLst>
                                          <p:attrName>style.visibility</p:attrName>
                                        </p:attrNameLst>
                                      </p:cBhvr>
                                      <p:to>
                                        <p:strVal val="visible"/>
                                      </p:to>
                                    </p:set>
                                    <p:animEffect transition="in" filter="wipe(left)">
                                      <p:cBhvr>
                                        <p:cTn id="47" dur="500"/>
                                        <p:tgtEl>
                                          <p:spTgt spid="123"/>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24"/>
                                        </p:tgtEl>
                                        <p:attrNameLst>
                                          <p:attrName>style.visibility</p:attrName>
                                        </p:attrNameLst>
                                      </p:cBhvr>
                                      <p:to>
                                        <p:strVal val="visible"/>
                                      </p:to>
                                    </p:set>
                                  </p:childTnLst>
                                </p:cTn>
                              </p:par>
                              <p:par>
                                <p:cTn id="52" presetID="42" presetClass="path" presetSubtype="0" accel="50000" decel="50000" fill="hold" nodeType="withEffect">
                                  <p:stCondLst>
                                    <p:cond delay="0"/>
                                  </p:stCondLst>
                                  <p:childTnLst>
                                    <p:animMotion origin="layout" path="M -3.05556E-6 -7.40741E-7 L 0.29532 0.20324 " pathEditMode="relative" rAng="0" ptsTypes="AA">
                                      <p:cBhvr>
                                        <p:cTn id="53" dur="2000" fill="hold"/>
                                        <p:tgtEl>
                                          <p:spTgt spid="124"/>
                                        </p:tgtEl>
                                        <p:attrNameLst>
                                          <p:attrName>ppt_x</p:attrName>
                                          <p:attrName>ppt_y</p:attrName>
                                        </p:attrNameLst>
                                      </p:cBhvr>
                                      <p:rCtr x="148" y="102"/>
                                    </p:animMotion>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134"/>
                                        </p:tgtEl>
                                        <p:attrNameLst>
                                          <p:attrName>style.visibility</p:attrName>
                                        </p:attrNameLst>
                                      </p:cBhvr>
                                      <p:to>
                                        <p:strVal val="visible"/>
                                      </p:to>
                                    </p:set>
                                    <p:animEffect transition="in" filter="wipe(left)">
                                      <p:cBhvr>
                                        <p:cTn id="58"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108" grpId="0" animBg="1"/>
      <p:bldP spid="109" grpId="0" animBg="1"/>
      <p:bldP spid="110" grpId="0" animBg="1"/>
      <p:bldP spid="112" grpId="0"/>
      <p:bldP spid="123" grpId="0" animBg="1"/>
      <p:bldP spid="134" grpId="0" animBg="1"/>
      <p:bldP spid="135" grpId="1"/>
      <p:bldP spid="139"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el 1"/>
          <p:cNvSpPr>
            <a:spLocks noGrp="1"/>
          </p:cNvSpPr>
          <p:nvPr>
            <p:ph type="title"/>
          </p:nvPr>
        </p:nvSpPr>
        <p:spPr/>
        <p:txBody>
          <a:bodyPr/>
          <a:lstStyle/>
          <a:p>
            <a:r>
              <a:rPr lang="de-DE" smtClean="0">
                <a:latin typeface="Calibri" pitchFamily="34" charset="0"/>
                <a:ea typeface="Arial" charset="0"/>
                <a:cs typeface="Calibri" pitchFamily="34" charset="0"/>
              </a:rPr>
              <a:t>Results: Pebbles </a:t>
            </a:r>
          </a:p>
        </p:txBody>
      </p:sp>
      <p:pic>
        <p:nvPicPr>
          <p:cNvPr id="2050" name="Picture 2"/>
          <p:cNvPicPr>
            <a:picLocks noChangeAspect="1" noChangeArrowheads="1"/>
          </p:cNvPicPr>
          <p:nvPr/>
        </p:nvPicPr>
        <p:blipFill>
          <a:blip r:embed="rId3" cstate="print"/>
          <a:srcRect/>
          <a:stretch>
            <a:fillRect/>
          </a:stretch>
        </p:blipFill>
        <p:spPr bwMode="auto">
          <a:xfrm>
            <a:off x="220502" y="3691888"/>
            <a:ext cx="8690351" cy="2253968"/>
          </a:xfrm>
          <a:prstGeom prst="rect">
            <a:avLst/>
          </a:prstGeom>
          <a:noFill/>
          <a:ln w="9525">
            <a:noFill/>
            <a:miter lim="800000"/>
            <a:headEnd/>
            <a:tailEnd/>
          </a:ln>
        </p:spPr>
      </p:pic>
      <p:pic>
        <p:nvPicPr>
          <p:cNvPr id="4098" name="Picture 2" descr="C:\Users\nguyen\Documents\Visual Studio 2008\Projects\ThemeTransfer with Trac\samples\guidesource\Photos\Stones\Stone1.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20502" y="1844825"/>
            <a:ext cx="2119250" cy="1368152"/>
          </a:xfrm>
          <a:prstGeom prst="rect">
            <a:avLst/>
          </a:prstGeom>
          <a:noFill/>
          <a:extLst>
            <a:ext uri="{909E8E84-426E-40DD-AFC4-6F175D3DCCD1}">
              <a14:hiddenFill xmlns="" xmlns:a14="http://schemas.microsoft.com/office/drawing/2010/main">
                <a:solidFill>
                  <a:srgbClr val="FFFFFF"/>
                </a:solidFill>
              </a14:hiddenFill>
            </a:ext>
          </a:extLst>
        </p:spPr>
      </p:pic>
      <p:pic>
        <p:nvPicPr>
          <p:cNvPr id="4099" name="Picture 3" descr="C:\Users\nguyen\Documents\Visual Studio 2008\Projects\ThemeTransfer with Trac\samples\guidesource\Photos\Stones\Stone2.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627784" y="1844825"/>
            <a:ext cx="1728192" cy="1381034"/>
          </a:xfrm>
          <a:prstGeom prst="rect">
            <a:avLst/>
          </a:prstGeom>
          <a:noFill/>
          <a:extLst>
            <a:ext uri="{909E8E84-426E-40DD-AFC4-6F175D3DCCD1}">
              <a14:hiddenFill xmlns="" xmlns:a14="http://schemas.microsoft.com/office/drawing/2010/main">
                <a:solidFill>
                  <a:srgbClr val="FFFFFF"/>
                </a:solidFill>
              </a14:hiddenFill>
            </a:ext>
          </a:extLst>
        </p:spPr>
      </p:pic>
      <p:pic>
        <p:nvPicPr>
          <p:cNvPr id="4100" name="Picture 4" descr="C:\Users\nguyen\Documents\Visual Studio 2008\Projects\ThemeTransfer with Trac\samples\guidesource\Photos\Stones\Stone3.jp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4716016" y="1844825"/>
            <a:ext cx="1824203" cy="1368152"/>
          </a:xfrm>
          <a:prstGeom prst="rect">
            <a:avLst/>
          </a:prstGeom>
          <a:noFill/>
          <a:extLst>
            <a:ext uri="{909E8E84-426E-40DD-AFC4-6F175D3DCCD1}">
              <a14:hiddenFill xmlns="" xmlns:a14="http://schemas.microsoft.com/office/drawing/2010/main">
                <a:solidFill>
                  <a:srgbClr val="FFFFFF"/>
                </a:solidFill>
              </a14:hiddenFill>
            </a:ext>
          </a:extLst>
        </p:spPr>
      </p:pic>
      <p:pic>
        <p:nvPicPr>
          <p:cNvPr id="4101" name="Picture 5" descr="C:\Users\nguyen\Documents\Visual Studio 2008\Projects\ThemeTransfer with Trac\samples\guidesource\Photos\Stones\Stone4.jpg"/>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7020272" y="1844824"/>
            <a:ext cx="1703958" cy="138103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4911641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el 1"/>
          <p:cNvSpPr>
            <a:spLocks noGrp="1"/>
          </p:cNvSpPr>
          <p:nvPr>
            <p:ph type="title"/>
          </p:nvPr>
        </p:nvSpPr>
        <p:spPr/>
        <p:txBody>
          <a:bodyPr/>
          <a:lstStyle/>
          <a:p>
            <a:r>
              <a:rPr lang="de-DE" smtClean="0">
                <a:latin typeface="Calibri" pitchFamily="34" charset="0"/>
                <a:ea typeface="Arial" charset="0"/>
                <a:cs typeface="Calibri" pitchFamily="34" charset="0"/>
              </a:rPr>
              <a:t>Results: Temple</a:t>
            </a:r>
          </a:p>
        </p:txBody>
      </p:sp>
      <p:pic>
        <p:nvPicPr>
          <p:cNvPr id="53250" name="Picture 2"/>
          <p:cNvPicPr>
            <a:picLocks noChangeAspect="1" noChangeArrowheads="1"/>
          </p:cNvPicPr>
          <p:nvPr/>
        </p:nvPicPr>
        <p:blipFill>
          <a:blip r:embed="rId3" cstate="print"/>
          <a:srcRect/>
          <a:stretch>
            <a:fillRect/>
          </a:stretch>
        </p:blipFill>
        <p:spPr bwMode="auto">
          <a:xfrm>
            <a:off x="251520" y="3593455"/>
            <a:ext cx="8650039" cy="2184341"/>
          </a:xfrm>
          <a:prstGeom prst="rect">
            <a:avLst/>
          </a:prstGeom>
          <a:noFill/>
          <a:ln w="9525">
            <a:noFill/>
            <a:miter lim="800000"/>
            <a:headEnd/>
            <a:tailEnd/>
          </a:ln>
        </p:spPr>
      </p:pic>
      <p:pic>
        <p:nvPicPr>
          <p:cNvPr id="3074" name="Picture 2" descr="C:\Users\nguyen\Documents\Visual Studio 2008\Projects\ThemeTransfer with Trac\samples\guidesource\Photos\Interior\temple5.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51520" y="1700808"/>
            <a:ext cx="2112235" cy="1584176"/>
          </a:xfrm>
          <a:prstGeom prst="rect">
            <a:avLst/>
          </a:prstGeom>
          <a:noFill/>
          <a:extLst>
            <a:ext uri="{909E8E84-426E-40DD-AFC4-6F175D3DCCD1}">
              <a14:hiddenFill xmlns="" xmlns:a14="http://schemas.microsoft.com/office/drawing/2010/main">
                <a:solidFill>
                  <a:srgbClr val="FFFFFF"/>
                </a:solidFill>
              </a14:hiddenFill>
            </a:ext>
          </a:extLst>
        </p:spPr>
      </p:pic>
      <p:pic>
        <p:nvPicPr>
          <p:cNvPr id="3075" name="Picture 3" descr="C:\Users\nguyen\Documents\Visual Studio 2008\Projects\ThemeTransfer with Trac\samples\guidesource\Photos\Interior\temple4.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527364" y="1700808"/>
            <a:ext cx="1972628" cy="1584176"/>
          </a:xfrm>
          <a:prstGeom prst="rect">
            <a:avLst/>
          </a:prstGeom>
          <a:noFill/>
          <a:extLst>
            <a:ext uri="{909E8E84-426E-40DD-AFC4-6F175D3DCCD1}">
              <a14:hiddenFill xmlns="" xmlns:a14="http://schemas.microsoft.com/office/drawing/2010/main">
                <a:solidFill>
                  <a:srgbClr val="FFFFFF"/>
                </a:solidFill>
              </a14:hiddenFill>
            </a:ext>
          </a:extLst>
        </p:spPr>
      </p:pic>
      <p:pic>
        <p:nvPicPr>
          <p:cNvPr id="3076" name="Picture 4" descr="C:\Users\nguyen\Documents\Visual Studio 2008\Projects\ThemeTransfer with Trac\samples\guidesource\Photos\Interior\temple1.pn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4619891" y="1700808"/>
            <a:ext cx="2112349" cy="1584176"/>
          </a:xfrm>
          <a:prstGeom prst="rect">
            <a:avLst/>
          </a:prstGeom>
          <a:noFill/>
          <a:extLst>
            <a:ext uri="{909E8E84-426E-40DD-AFC4-6F175D3DCCD1}">
              <a14:hiddenFill xmlns="" xmlns:a14="http://schemas.microsoft.com/office/drawing/2010/main">
                <a:solidFill>
                  <a:srgbClr val="FFFFFF"/>
                </a:solidFill>
              </a14:hiddenFill>
            </a:ext>
          </a:extLst>
        </p:spPr>
      </p:pic>
      <p:pic>
        <p:nvPicPr>
          <p:cNvPr id="3077" name="Picture 5" descr="C:\Users\nguyen\Documents\Visual Studio 2008\Projects\ThemeTransfer with Trac\samples\guidesource\Photos\Interior\temple2.png"/>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6804248" y="1700809"/>
            <a:ext cx="2044742" cy="158417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2478898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p:cNvSpPr>
            <a:spLocks noGrp="1"/>
          </p:cNvSpPr>
          <p:nvPr>
            <p:ph type="title"/>
          </p:nvPr>
        </p:nvSpPr>
        <p:spPr/>
        <p:txBody>
          <a:bodyPr/>
          <a:lstStyle/>
          <a:p>
            <a:r>
              <a:rPr lang="en-US" dirty="0" smtClean="0">
                <a:latin typeface="Calibri" pitchFamily="34" charset="0"/>
                <a:ea typeface="Arial" charset="0"/>
                <a:cs typeface="Calibri" pitchFamily="34" charset="0"/>
              </a:rPr>
              <a:t>Results: Kitchen</a:t>
            </a:r>
          </a:p>
        </p:txBody>
      </p:sp>
      <p:pic>
        <p:nvPicPr>
          <p:cNvPr id="3074" name="Picture 2"/>
          <p:cNvPicPr>
            <a:picLocks noChangeAspect="1" noChangeArrowheads="1"/>
          </p:cNvPicPr>
          <p:nvPr/>
        </p:nvPicPr>
        <p:blipFill rotWithShape="1">
          <a:blip r:embed="rId3" cstate="print"/>
          <a:srcRect b="50000"/>
          <a:stretch/>
        </p:blipFill>
        <p:spPr bwMode="auto">
          <a:xfrm>
            <a:off x="518219" y="3717032"/>
            <a:ext cx="8015817" cy="2052228"/>
          </a:xfrm>
          <a:prstGeom prst="rect">
            <a:avLst/>
          </a:prstGeom>
          <a:noFill/>
          <a:ln w="9525">
            <a:noFill/>
            <a:miter lim="800000"/>
            <a:headEnd/>
            <a:tailEnd/>
          </a:ln>
        </p:spPr>
      </p:pic>
      <p:pic>
        <p:nvPicPr>
          <p:cNvPr id="2050" name="Picture 2" descr="C:\Users\nguyen\Documents\Visual Studio 2008\Projects\ThemeTransfer with Trac\samples\guidesource\Photos\Interior\kitchen1.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86716" y="1988840"/>
            <a:ext cx="1997052" cy="1324744"/>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C:\Users\nguyen\Documents\Visual Studio 2008\Projects\ThemeTransfer with Trac\samples\guidesource\Photos\Interior\kitchen4.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651954" y="1988840"/>
            <a:ext cx="1776030" cy="1332112"/>
          </a:xfrm>
          <a:prstGeom prst="rect">
            <a:avLst/>
          </a:prstGeom>
          <a:noFill/>
          <a:extLst>
            <a:ext uri="{909E8E84-426E-40DD-AFC4-6F175D3DCCD1}">
              <a14:hiddenFill xmlns="" xmlns:a14="http://schemas.microsoft.com/office/drawing/2010/main">
                <a:solidFill>
                  <a:srgbClr val="FFFFFF"/>
                </a:solidFill>
              </a14:hiddenFill>
            </a:ext>
          </a:extLst>
        </p:spPr>
      </p:pic>
      <p:pic>
        <p:nvPicPr>
          <p:cNvPr id="2052" name="Picture 4" descr="C:\Users\nguyen\Documents\Visual Studio 2008\Projects\ThemeTransfer with Trac\samples\guidesource\Photos\Interior\kitchen2.jp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4644008" y="1988840"/>
            <a:ext cx="1800200" cy="1332112"/>
          </a:xfrm>
          <a:prstGeom prst="rect">
            <a:avLst/>
          </a:prstGeom>
          <a:noFill/>
          <a:extLst>
            <a:ext uri="{909E8E84-426E-40DD-AFC4-6F175D3DCCD1}">
              <a14:hiddenFill xmlns="" xmlns:a14="http://schemas.microsoft.com/office/drawing/2010/main">
                <a:solidFill>
                  <a:srgbClr val="FFFFFF"/>
                </a:solidFill>
              </a14:hiddenFill>
            </a:ext>
          </a:extLst>
        </p:spPr>
      </p:pic>
      <p:pic>
        <p:nvPicPr>
          <p:cNvPr id="2053" name="Picture 5" descr="C:\Users\nguyen\Documents\Visual Studio 2008\Projects\ThemeTransfer with Trac\samples\guidesource\Photos\Interior\kitchen3.jpg"/>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6588224" y="1988840"/>
            <a:ext cx="1872522" cy="132474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54044700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p:cNvSpPr>
            <a:spLocks noGrp="1"/>
          </p:cNvSpPr>
          <p:nvPr>
            <p:ph type="title"/>
          </p:nvPr>
        </p:nvSpPr>
        <p:spPr/>
        <p:txBody>
          <a:bodyPr/>
          <a:lstStyle/>
          <a:p>
            <a:r>
              <a:rPr lang="en-US" dirty="0" smtClean="0">
                <a:latin typeface="Calibri" pitchFamily="34" charset="0"/>
                <a:ea typeface="Arial" charset="0"/>
                <a:cs typeface="Calibri" pitchFamily="34" charset="0"/>
              </a:rPr>
              <a:t>Results: Bedroom</a:t>
            </a:r>
          </a:p>
        </p:txBody>
      </p:sp>
      <p:pic>
        <p:nvPicPr>
          <p:cNvPr id="4" name="Picture 2"/>
          <p:cNvPicPr>
            <a:picLocks noChangeAspect="1" noChangeArrowheads="1"/>
          </p:cNvPicPr>
          <p:nvPr/>
        </p:nvPicPr>
        <p:blipFill rotWithShape="1">
          <a:blip r:embed="rId3" cstate="print"/>
          <a:srcRect r="74968" b="12805"/>
          <a:stretch/>
        </p:blipFill>
        <p:spPr bwMode="auto">
          <a:xfrm>
            <a:off x="381100" y="3802910"/>
            <a:ext cx="2090937" cy="1642314"/>
          </a:xfrm>
          <a:prstGeom prst="rect">
            <a:avLst/>
          </a:prstGeom>
          <a:noFill/>
          <a:ln w="9525">
            <a:noFill/>
            <a:miter lim="800000"/>
            <a:headEnd/>
            <a:tailEnd/>
          </a:ln>
        </p:spPr>
      </p:pic>
      <p:pic>
        <p:nvPicPr>
          <p:cNvPr id="1026" name="Picture 2" descr="C:\Users\nguyen\Documents\Visual Studio 2008\Projects\ThemeTransfer with Trac\samples\guidesource\Photos\Interior\bedroom3.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48409" y="2141497"/>
            <a:ext cx="2088232" cy="1503527"/>
          </a:xfrm>
          <a:prstGeom prst="rect">
            <a:avLst/>
          </a:prstGeom>
          <a:noFill/>
          <a:extLst>
            <a:ext uri="{909E8E84-426E-40DD-AFC4-6F175D3DCCD1}">
              <a14:hiddenFill xmlns="" xmlns:a14="http://schemas.microsoft.com/office/drawing/2010/main">
                <a:solidFill>
                  <a:srgbClr val="FFFFFF"/>
                </a:solidFill>
              </a14:hiddenFill>
            </a:ext>
          </a:extLst>
        </p:spPr>
      </p:pic>
      <p:pic>
        <p:nvPicPr>
          <p:cNvPr id="1027" name="Picture 3" descr="C:\Users\nguyen\Documents\Visual Studio 2008\Projects\ThemeTransfer with Trac\samples\guidesource\Photos\Interior\bedroom1.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536062" y="2141496"/>
            <a:ext cx="2047881" cy="1503527"/>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2"/>
          <p:cNvPicPr>
            <a:picLocks noChangeAspect="1" noChangeArrowheads="1"/>
          </p:cNvPicPr>
          <p:nvPr/>
        </p:nvPicPr>
        <p:blipFill rotWithShape="1">
          <a:blip r:embed="rId3" cstate="print"/>
          <a:srcRect l="75350" b="12805"/>
          <a:stretch/>
        </p:blipFill>
        <p:spPr bwMode="auto">
          <a:xfrm>
            <a:off x="6804248" y="3789040"/>
            <a:ext cx="2059012" cy="1642314"/>
          </a:xfrm>
          <a:prstGeom prst="rect">
            <a:avLst/>
          </a:prstGeom>
          <a:noFill/>
          <a:ln w="9525">
            <a:noFill/>
            <a:miter lim="800000"/>
            <a:headEnd/>
            <a:tailEnd/>
          </a:ln>
        </p:spPr>
      </p:pic>
      <p:pic>
        <p:nvPicPr>
          <p:cNvPr id="8" name="Picture 2"/>
          <p:cNvPicPr>
            <a:picLocks noChangeAspect="1" noChangeArrowheads="1"/>
          </p:cNvPicPr>
          <p:nvPr/>
        </p:nvPicPr>
        <p:blipFill rotWithShape="1">
          <a:blip r:embed="rId3" cstate="print"/>
          <a:srcRect l="50000" r="25000" b="12805"/>
          <a:stretch/>
        </p:blipFill>
        <p:spPr bwMode="auto">
          <a:xfrm>
            <a:off x="4644008" y="3789040"/>
            <a:ext cx="2088232" cy="1642314"/>
          </a:xfrm>
          <a:prstGeom prst="rect">
            <a:avLst/>
          </a:prstGeom>
          <a:noFill/>
          <a:ln w="9525">
            <a:noFill/>
            <a:miter lim="800000"/>
            <a:headEnd/>
            <a:tailEnd/>
          </a:ln>
        </p:spPr>
      </p:pic>
      <p:pic>
        <p:nvPicPr>
          <p:cNvPr id="9" name="Picture 2"/>
          <p:cNvPicPr>
            <a:picLocks noChangeAspect="1" noChangeArrowheads="1"/>
          </p:cNvPicPr>
          <p:nvPr/>
        </p:nvPicPr>
        <p:blipFill rotWithShape="1">
          <a:blip r:embed="rId3" cstate="print"/>
          <a:srcRect l="24775" r="50369" b="12805"/>
          <a:stretch/>
        </p:blipFill>
        <p:spPr bwMode="auto">
          <a:xfrm>
            <a:off x="2507668" y="3802910"/>
            <a:ext cx="2076275" cy="1642314"/>
          </a:xfrm>
          <a:prstGeom prst="rect">
            <a:avLst/>
          </a:prstGeom>
          <a:noFill/>
          <a:ln w="9525">
            <a:noFill/>
            <a:miter lim="800000"/>
            <a:headEnd/>
            <a:tailEnd/>
          </a:ln>
        </p:spPr>
      </p:pic>
      <p:pic>
        <p:nvPicPr>
          <p:cNvPr id="1028" name="Picture 4" descr="C:\Users\nguyen\Documents\Visual Studio 2008\Projects\ThemeTransfer with Trac\samples\guidesource\Photos\Interior\bedroom9.jp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4925790" y="2141496"/>
            <a:ext cx="1524668" cy="1503527"/>
          </a:xfrm>
          <a:prstGeom prst="rect">
            <a:avLst/>
          </a:prstGeom>
          <a:noFill/>
          <a:extLst>
            <a:ext uri="{909E8E84-426E-40DD-AFC4-6F175D3DCCD1}">
              <a14:hiddenFill xmlns="" xmlns:a14="http://schemas.microsoft.com/office/drawing/2010/main">
                <a:solidFill>
                  <a:srgbClr val="FFFFFF"/>
                </a:solidFill>
              </a14:hiddenFill>
            </a:ext>
          </a:extLst>
        </p:spPr>
      </p:pic>
      <p:pic>
        <p:nvPicPr>
          <p:cNvPr id="1029" name="Picture 5" descr="C:\Users\nguyen\Documents\Visual Studio 2008\Projects\ThemeTransfer with Trac\samples\guidesource\Photos\Interior\bedroom2.jpg"/>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6804248" y="2141496"/>
            <a:ext cx="2043519" cy="150352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35290773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Perceptual Study </a:t>
            </a:r>
            <a:r>
              <a:rPr lang="en-US" dirty="0" smtClean="0">
                <a:latin typeface="Calibri" pitchFamily="34" charset="0"/>
              </a:rPr>
              <a:t>– Step 1</a:t>
            </a:r>
            <a:r>
              <a:rPr lang="en-US" dirty="0" smtClean="0"/>
              <a:t> </a:t>
            </a:r>
            <a:endParaRPr lang="en-US" dirty="0"/>
          </a:p>
        </p:txBody>
      </p:sp>
      <p:pic>
        <p:nvPicPr>
          <p:cNvPr id="1036" name="Picture 1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r="78189"/>
          <a:stretch/>
        </p:blipFill>
        <p:spPr bwMode="auto">
          <a:xfrm>
            <a:off x="1566788" y="5013176"/>
            <a:ext cx="1637060" cy="1198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r="78746"/>
          <a:stretch/>
        </p:blipFill>
        <p:spPr bwMode="auto">
          <a:xfrm>
            <a:off x="1619672" y="2599762"/>
            <a:ext cx="1584176" cy="12007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38" name="Picture 14"/>
          <p:cNvPicPr>
            <a:picLocks noChangeAspect="1" noChangeArrowheads="1"/>
          </p:cNvPicPr>
          <p:nvPr/>
        </p:nvPicPr>
        <p:blipFill>
          <a:blip r:embed="rId5" cstate="print">
            <a:extLst>
              <a:ext uri="{28A0092B-C50C-407E-A947-70E740481C1C}">
                <a14:useLocalDpi xmlns="" xmlns:a14="http://schemas.microsoft.com/office/drawing/2010/main" val="0"/>
              </a:ext>
            </a:extLst>
          </a:blip>
          <a:srcRect r="75896"/>
          <a:stretch>
            <a:fillRect/>
          </a:stretch>
        </p:blipFill>
        <p:spPr bwMode="auto">
          <a:xfrm>
            <a:off x="1691680" y="1391828"/>
            <a:ext cx="1512168" cy="11685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40" name="Picture 16"/>
          <p:cNvPicPr>
            <a:picLocks noChangeAspect="1" noChangeArrowheads="1"/>
          </p:cNvPicPr>
          <p:nvPr/>
        </p:nvPicPr>
        <p:blipFill rotWithShape="1">
          <a:blip r:embed="rId6" cstate="print">
            <a:extLst>
              <a:ext uri="{28A0092B-C50C-407E-A947-70E740481C1C}">
                <a14:useLocalDpi xmlns="" xmlns:a14="http://schemas.microsoft.com/office/drawing/2010/main" val="0"/>
              </a:ext>
            </a:extLst>
          </a:blip>
          <a:srcRect r="78744"/>
          <a:stretch/>
        </p:blipFill>
        <p:spPr bwMode="auto">
          <a:xfrm>
            <a:off x="1619672" y="3807527"/>
            <a:ext cx="1584176" cy="11744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3" name="Picture 13"/>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36711" r="15831"/>
          <a:stretch/>
        </p:blipFill>
        <p:spPr bwMode="auto">
          <a:xfrm>
            <a:off x="4203039" y="2636912"/>
            <a:ext cx="3537313" cy="12007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17" name="Group 16"/>
          <p:cNvGrpSpPr/>
          <p:nvPr/>
        </p:nvGrpSpPr>
        <p:grpSpPr>
          <a:xfrm>
            <a:off x="4211960" y="5085184"/>
            <a:ext cx="3456384" cy="1198220"/>
            <a:chOff x="4788024" y="5085184"/>
            <a:chExt cx="3464768" cy="1198220"/>
          </a:xfrm>
        </p:grpSpPr>
        <p:pic>
          <p:nvPicPr>
            <p:cNvPr id="15" name="Picture 1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68708" r="15831"/>
            <a:stretch/>
          </p:blipFill>
          <p:spPr bwMode="auto">
            <a:xfrm>
              <a:off x="7092280" y="5085184"/>
              <a:ext cx="1160512" cy="1198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6" name="Picture 1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21699" r="46754"/>
            <a:stretch/>
          </p:blipFill>
          <p:spPr bwMode="auto">
            <a:xfrm>
              <a:off x="4788024" y="5085184"/>
              <a:ext cx="2367880" cy="1198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grpSp>
        <p:nvGrpSpPr>
          <p:cNvPr id="22" name="Group 21"/>
          <p:cNvGrpSpPr/>
          <p:nvPr/>
        </p:nvGrpSpPr>
        <p:grpSpPr>
          <a:xfrm>
            <a:off x="4211960" y="3861048"/>
            <a:ext cx="3528392" cy="1174407"/>
            <a:chOff x="4211960" y="3861048"/>
            <a:chExt cx="3528392" cy="1174407"/>
          </a:xfrm>
        </p:grpSpPr>
        <p:pic>
          <p:nvPicPr>
            <p:cNvPr id="14" name="Picture 16"/>
            <p:cNvPicPr>
              <a:picLocks noChangeAspect="1" noChangeArrowheads="1"/>
            </p:cNvPicPr>
            <p:nvPr/>
          </p:nvPicPr>
          <p:blipFill rotWithShape="1">
            <a:blip r:embed="rId6" cstate="print">
              <a:extLst>
                <a:ext uri="{28A0092B-C50C-407E-A947-70E740481C1C}">
                  <a14:useLocalDpi xmlns="" xmlns:a14="http://schemas.microsoft.com/office/drawing/2010/main" val="0"/>
                </a:ext>
              </a:extLst>
            </a:blip>
            <a:srcRect l="53139" r="15824"/>
            <a:stretch/>
          </p:blipFill>
          <p:spPr bwMode="auto">
            <a:xfrm>
              <a:off x="5427175" y="3861048"/>
              <a:ext cx="2313177" cy="11744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8" name="Picture 16"/>
            <p:cNvPicPr>
              <a:picLocks noChangeAspect="1" noChangeArrowheads="1"/>
            </p:cNvPicPr>
            <p:nvPr/>
          </p:nvPicPr>
          <p:blipFill rotWithShape="1">
            <a:blip r:embed="rId6" cstate="print">
              <a:extLst>
                <a:ext uri="{28A0092B-C50C-407E-A947-70E740481C1C}">
                  <a14:useLocalDpi xmlns="" xmlns:a14="http://schemas.microsoft.com/office/drawing/2010/main" val="0"/>
                </a:ext>
              </a:extLst>
            </a:blip>
            <a:srcRect l="21256" r="63285"/>
            <a:stretch/>
          </p:blipFill>
          <p:spPr bwMode="auto">
            <a:xfrm>
              <a:off x="4211960" y="3861048"/>
              <a:ext cx="1152128" cy="11744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grpSp>
        <p:nvGrpSpPr>
          <p:cNvPr id="20" name="Group 19"/>
          <p:cNvGrpSpPr/>
          <p:nvPr/>
        </p:nvGrpSpPr>
        <p:grpSpPr>
          <a:xfrm>
            <a:off x="4211960" y="1340768"/>
            <a:ext cx="3537313" cy="1168504"/>
            <a:chOff x="4860032" y="1340768"/>
            <a:chExt cx="3465305" cy="1168504"/>
          </a:xfrm>
        </p:grpSpPr>
        <p:pic>
          <p:nvPicPr>
            <p:cNvPr id="12" name="Picture 14"/>
            <p:cNvPicPr>
              <a:picLocks noChangeAspect="1" noChangeArrowheads="1"/>
            </p:cNvPicPr>
            <p:nvPr/>
          </p:nvPicPr>
          <p:blipFill>
            <a:blip r:embed="rId5" cstate="print">
              <a:extLst>
                <a:ext uri="{28A0092B-C50C-407E-A947-70E740481C1C}">
                  <a14:useLocalDpi xmlns="" xmlns:a14="http://schemas.microsoft.com/office/drawing/2010/main" val="0"/>
                </a:ext>
              </a:extLst>
            </a:blip>
            <a:srcRect l="25252" r="56383"/>
            <a:stretch>
              <a:fillRect/>
            </a:stretch>
          </p:blipFill>
          <p:spPr bwMode="auto">
            <a:xfrm>
              <a:off x="4860032" y="1340768"/>
              <a:ext cx="1152128" cy="11685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9" name="Picture 14"/>
            <p:cNvPicPr>
              <a:picLocks noChangeAspect="1" noChangeArrowheads="1"/>
            </p:cNvPicPr>
            <p:nvPr/>
          </p:nvPicPr>
          <p:blipFill>
            <a:blip r:embed="rId5" cstate="print">
              <a:extLst>
                <a:ext uri="{28A0092B-C50C-407E-A947-70E740481C1C}">
                  <a14:useLocalDpi xmlns="" xmlns:a14="http://schemas.microsoft.com/office/drawing/2010/main" val="0"/>
                </a:ext>
              </a:extLst>
            </a:blip>
            <a:srcRect l="61981"/>
            <a:stretch>
              <a:fillRect/>
            </a:stretch>
          </p:blipFill>
          <p:spPr bwMode="auto">
            <a:xfrm>
              <a:off x="5940152" y="1340768"/>
              <a:ext cx="2385185" cy="11685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 xmlns:p14="http://schemas.microsoft.com/office/powerpoint/2010/main" val="2503801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4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Perceptual Study </a:t>
            </a:r>
            <a:r>
              <a:rPr lang="en-US" dirty="0" smtClean="0">
                <a:latin typeface="Calibri" pitchFamily="34" charset="0"/>
              </a:rPr>
              <a:t>–  Step 2</a:t>
            </a:r>
            <a:endParaRPr lang="en-US" dirty="0"/>
          </a:p>
        </p:txBody>
      </p:sp>
      <p:pic>
        <p:nvPicPr>
          <p:cNvPr id="1036" name="Picture 1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r="15831"/>
          <a:stretch/>
        </p:blipFill>
        <p:spPr bwMode="auto">
          <a:xfrm>
            <a:off x="342652" y="5013176"/>
            <a:ext cx="6317580" cy="1198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r="15831"/>
          <a:stretch/>
        </p:blipFill>
        <p:spPr bwMode="auto">
          <a:xfrm>
            <a:off x="395536" y="2599762"/>
            <a:ext cx="6273617" cy="12007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38" name="Picture 14"/>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95536" y="1391828"/>
            <a:ext cx="6273617" cy="11685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40" name="Picture 16"/>
          <p:cNvPicPr>
            <a:picLocks noChangeAspect="1" noChangeArrowheads="1"/>
          </p:cNvPicPr>
          <p:nvPr/>
        </p:nvPicPr>
        <p:blipFill rotWithShape="1">
          <a:blip r:embed="rId6" cstate="print">
            <a:extLst>
              <a:ext uri="{28A0092B-C50C-407E-A947-70E740481C1C}">
                <a14:useLocalDpi xmlns="" xmlns:a14="http://schemas.microsoft.com/office/drawing/2010/main" val="0"/>
              </a:ext>
            </a:extLst>
          </a:blip>
          <a:srcRect r="15824"/>
          <a:stretch/>
        </p:blipFill>
        <p:spPr bwMode="auto">
          <a:xfrm>
            <a:off x="395536" y="3807527"/>
            <a:ext cx="6273617" cy="11744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41" name="Picture 17" descr="C:\Users\nguyen\Desktop\New folder\13b.jpg"/>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7680593" y="1412776"/>
            <a:ext cx="1128965" cy="1147556"/>
          </a:xfrm>
          <a:prstGeom prst="rect">
            <a:avLst/>
          </a:prstGeom>
          <a:noFill/>
          <a:extLst>
            <a:ext uri="{909E8E84-426E-40DD-AFC4-6F175D3DCCD1}">
              <a14:hiddenFill xmlns="" xmlns:a14="http://schemas.microsoft.com/office/drawing/2010/main">
                <a:solidFill>
                  <a:srgbClr val="FFFFFF"/>
                </a:solidFill>
              </a14:hiddenFill>
            </a:ext>
          </a:extLst>
        </p:spPr>
      </p:pic>
      <p:pic>
        <p:nvPicPr>
          <p:cNvPr id="1042" name="Picture 18" descr="C:\Users\nguyen\Desktop\New folder\09b.jpg"/>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7689751" y="3853169"/>
            <a:ext cx="1119807" cy="1160007"/>
          </a:xfrm>
          <a:prstGeom prst="rect">
            <a:avLst/>
          </a:prstGeom>
          <a:noFill/>
          <a:extLst>
            <a:ext uri="{909E8E84-426E-40DD-AFC4-6F175D3DCCD1}">
              <a14:hiddenFill xmlns="" xmlns:a14="http://schemas.microsoft.com/office/drawing/2010/main">
                <a:solidFill>
                  <a:srgbClr val="FFFFFF"/>
                </a:solidFill>
              </a14:hiddenFill>
            </a:ext>
          </a:extLst>
        </p:spPr>
      </p:pic>
      <p:pic>
        <p:nvPicPr>
          <p:cNvPr id="1043" name="Picture 19" descr="C:\Users\nguyen\Desktop\New folder\03c.jpg"/>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7689751" y="5119887"/>
            <a:ext cx="1130722" cy="1152128"/>
          </a:xfrm>
          <a:prstGeom prst="rect">
            <a:avLst/>
          </a:prstGeom>
          <a:noFill/>
          <a:extLst>
            <a:ext uri="{909E8E84-426E-40DD-AFC4-6F175D3DCCD1}">
              <a14:hiddenFill xmlns="" xmlns:a14="http://schemas.microsoft.com/office/drawing/2010/main">
                <a:solidFill>
                  <a:srgbClr val="FFFFFF"/>
                </a:solidFill>
              </a14:hiddenFill>
            </a:ext>
          </a:extLst>
        </p:spPr>
      </p:pic>
      <p:pic>
        <p:nvPicPr>
          <p:cNvPr id="21" name="Picture 13"/>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22121" r="63450"/>
          <a:stretch/>
        </p:blipFill>
        <p:spPr bwMode="auto">
          <a:xfrm>
            <a:off x="7679259" y="2629033"/>
            <a:ext cx="1130299" cy="11600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1" name="Inhaltsplatzhalter 3"/>
          <p:cNvSpPr txBox="1">
            <a:spLocks/>
          </p:cNvSpPr>
          <p:nvPr/>
        </p:nvSpPr>
        <p:spPr bwMode="auto">
          <a:xfrm>
            <a:off x="7679259" y="980727"/>
            <a:ext cx="1130299" cy="446153"/>
          </a:xfrm>
          <a:prstGeom prst="rect">
            <a:avLst/>
          </a:prstGeom>
          <a:noFill/>
          <a:ln w="9525">
            <a:noFill/>
            <a:miter lim="800000"/>
            <a:headEnd/>
            <a:tailEnd/>
          </a:ln>
        </p:spPr>
        <p:txBody>
          <a:bodyPr lIns="0" tIns="0" rIns="0" bIns="0" anchor="ctr"/>
          <a:lstStyle/>
          <a:p>
            <a:pPr algn="ctr">
              <a:buFont typeface="Arial" charset="0"/>
              <a:buNone/>
            </a:pPr>
            <a:r>
              <a:rPr lang="en-US" sz="1600" b="1" dirty="0" smtClean="0">
                <a:solidFill>
                  <a:srgbClr val="000000"/>
                </a:solidFill>
                <a:latin typeface="Verdana" pitchFamily="34" charset="0"/>
                <a:ea typeface="Verdana" pitchFamily="34" charset="0"/>
                <a:cs typeface="Verdana" pitchFamily="34" charset="0"/>
              </a:rPr>
              <a:t>60% best</a:t>
            </a:r>
          </a:p>
        </p:txBody>
      </p:sp>
    </p:spTree>
    <p:extLst>
      <p:ext uri="{BB962C8B-B14F-4D97-AF65-F5344CB8AC3E}">
        <p14:creationId xmlns="" xmlns:p14="http://schemas.microsoft.com/office/powerpoint/2010/main" val="2503801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8"/>
                                        </p:tgtEl>
                                        <p:attrNameLst>
                                          <p:attrName>style.visibility</p:attrName>
                                        </p:attrNameLst>
                                      </p:cBhvr>
                                      <p:to>
                                        <p:strVal val="visible"/>
                                      </p:to>
                                    </p:set>
                                    <p:animEffect transition="in" filter="fade">
                                      <p:cBhvr>
                                        <p:cTn id="7" dur="500"/>
                                        <p:tgtEl>
                                          <p:spTgt spid="1038"/>
                                        </p:tgtEl>
                                      </p:cBhvr>
                                    </p:animEffect>
                                  </p:childTnLst>
                                </p:cTn>
                              </p:par>
                              <p:par>
                                <p:cTn id="8" presetID="10" presetClass="entr" presetSubtype="0" fill="hold" nodeType="withEffect">
                                  <p:stCondLst>
                                    <p:cond delay="0"/>
                                  </p:stCondLst>
                                  <p:childTnLst>
                                    <p:set>
                                      <p:cBhvr>
                                        <p:cTn id="9" dur="1" fill="hold">
                                          <p:stCondLst>
                                            <p:cond delay="0"/>
                                          </p:stCondLst>
                                        </p:cTn>
                                        <p:tgtEl>
                                          <p:spTgt spid="1037"/>
                                        </p:tgtEl>
                                        <p:attrNameLst>
                                          <p:attrName>style.visibility</p:attrName>
                                        </p:attrNameLst>
                                      </p:cBhvr>
                                      <p:to>
                                        <p:strVal val="visible"/>
                                      </p:to>
                                    </p:set>
                                    <p:animEffect transition="in" filter="fade">
                                      <p:cBhvr>
                                        <p:cTn id="10" dur="500"/>
                                        <p:tgtEl>
                                          <p:spTgt spid="1037"/>
                                        </p:tgtEl>
                                      </p:cBhvr>
                                    </p:animEffect>
                                  </p:childTnLst>
                                </p:cTn>
                              </p:par>
                              <p:par>
                                <p:cTn id="11" presetID="10" presetClass="entr" presetSubtype="0" fill="hold" nodeType="withEffect">
                                  <p:stCondLst>
                                    <p:cond delay="0"/>
                                  </p:stCondLst>
                                  <p:childTnLst>
                                    <p:set>
                                      <p:cBhvr>
                                        <p:cTn id="12" dur="1" fill="hold">
                                          <p:stCondLst>
                                            <p:cond delay="0"/>
                                          </p:stCondLst>
                                        </p:cTn>
                                        <p:tgtEl>
                                          <p:spTgt spid="1040"/>
                                        </p:tgtEl>
                                        <p:attrNameLst>
                                          <p:attrName>style.visibility</p:attrName>
                                        </p:attrNameLst>
                                      </p:cBhvr>
                                      <p:to>
                                        <p:strVal val="visible"/>
                                      </p:to>
                                    </p:set>
                                    <p:animEffect transition="in" filter="fade">
                                      <p:cBhvr>
                                        <p:cTn id="13" dur="500"/>
                                        <p:tgtEl>
                                          <p:spTgt spid="1040"/>
                                        </p:tgtEl>
                                      </p:cBhvr>
                                    </p:animEffect>
                                  </p:childTnLst>
                                </p:cTn>
                              </p:par>
                              <p:par>
                                <p:cTn id="14" presetID="10" presetClass="entr" presetSubtype="0" fill="hold" nodeType="withEffect">
                                  <p:stCondLst>
                                    <p:cond delay="0"/>
                                  </p:stCondLst>
                                  <p:childTnLst>
                                    <p:set>
                                      <p:cBhvr>
                                        <p:cTn id="15" dur="1" fill="hold">
                                          <p:stCondLst>
                                            <p:cond delay="0"/>
                                          </p:stCondLst>
                                        </p:cTn>
                                        <p:tgtEl>
                                          <p:spTgt spid="1036"/>
                                        </p:tgtEl>
                                        <p:attrNameLst>
                                          <p:attrName>style.visibility</p:attrName>
                                        </p:attrNameLst>
                                      </p:cBhvr>
                                      <p:to>
                                        <p:strVal val="visible"/>
                                      </p:to>
                                    </p:set>
                                    <p:animEffect transition="in" filter="fade">
                                      <p:cBhvr>
                                        <p:cTn id="16" dur="500"/>
                                        <p:tgtEl>
                                          <p:spTgt spid="103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41"/>
                                        </p:tgtEl>
                                        <p:attrNameLst>
                                          <p:attrName>style.visibility</p:attrName>
                                        </p:attrNameLst>
                                      </p:cBhvr>
                                      <p:to>
                                        <p:strVal val="visible"/>
                                      </p:to>
                                    </p:set>
                                    <p:animEffect transition="in" filter="fade">
                                      <p:cBhvr>
                                        <p:cTn id="21" dur="500"/>
                                        <p:tgtEl>
                                          <p:spTgt spid="1041"/>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10" presetClass="entr" presetSubtype="0" fill="hold" nodeType="withEffect">
                                  <p:stCondLst>
                                    <p:cond delay="0"/>
                                  </p:stCondLst>
                                  <p:childTnLst>
                                    <p:set>
                                      <p:cBhvr>
                                        <p:cTn id="26" dur="1" fill="hold">
                                          <p:stCondLst>
                                            <p:cond delay="0"/>
                                          </p:stCondLst>
                                        </p:cTn>
                                        <p:tgtEl>
                                          <p:spTgt spid="1042"/>
                                        </p:tgtEl>
                                        <p:attrNameLst>
                                          <p:attrName>style.visibility</p:attrName>
                                        </p:attrNameLst>
                                      </p:cBhvr>
                                      <p:to>
                                        <p:strVal val="visible"/>
                                      </p:to>
                                    </p:set>
                                    <p:animEffect transition="in" filter="fade">
                                      <p:cBhvr>
                                        <p:cTn id="27" dur="500"/>
                                        <p:tgtEl>
                                          <p:spTgt spid="1042"/>
                                        </p:tgtEl>
                                      </p:cBhvr>
                                    </p:animEffect>
                                  </p:childTnLst>
                                </p:cTn>
                              </p:par>
                              <p:par>
                                <p:cTn id="28" presetID="10" presetClass="entr" presetSubtype="0" fill="hold" nodeType="withEffect">
                                  <p:stCondLst>
                                    <p:cond delay="0"/>
                                  </p:stCondLst>
                                  <p:childTnLst>
                                    <p:set>
                                      <p:cBhvr>
                                        <p:cTn id="29" dur="1" fill="hold">
                                          <p:stCondLst>
                                            <p:cond delay="0"/>
                                          </p:stCondLst>
                                        </p:cTn>
                                        <p:tgtEl>
                                          <p:spTgt spid="1043"/>
                                        </p:tgtEl>
                                        <p:attrNameLst>
                                          <p:attrName>style.visibility</p:attrName>
                                        </p:attrNameLst>
                                      </p:cBhvr>
                                      <p:to>
                                        <p:strVal val="visible"/>
                                      </p:to>
                                    </p:set>
                                    <p:animEffect transition="in" filter="fade">
                                      <p:cBhvr>
                                        <p:cTn id="30" dur="500"/>
                                        <p:tgtEl>
                                          <p:spTgt spid="104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el 1"/>
          <p:cNvSpPr>
            <a:spLocks noGrp="1"/>
          </p:cNvSpPr>
          <p:nvPr>
            <p:ph type="title"/>
          </p:nvPr>
        </p:nvSpPr>
        <p:spPr/>
        <p:txBody>
          <a:bodyPr/>
          <a:lstStyle/>
          <a:p>
            <a:pPr>
              <a:defRPr/>
            </a:pPr>
            <a:r>
              <a:rPr lang="en-US" dirty="0" smtClean="0">
                <a:latin typeface="+mn-lt"/>
              </a:rPr>
              <a:t>Limitations</a:t>
            </a:r>
            <a:endParaRPr lang="en-US" dirty="0">
              <a:latin typeface="+mn-lt"/>
            </a:endParaRPr>
          </a:p>
        </p:txBody>
      </p:sp>
      <p:sp>
        <p:nvSpPr>
          <p:cNvPr id="38915" name="Inhaltsplatzhalter 2"/>
          <p:cNvSpPr>
            <a:spLocks noGrp="1"/>
          </p:cNvSpPr>
          <p:nvPr>
            <p:ph idx="1"/>
          </p:nvPr>
        </p:nvSpPr>
        <p:spPr/>
        <p:txBody>
          <a:bodyPr/>
          <a:lstStyle/>
          <a:p>
            <a:pPr>
              <a:buFont typeface="Arial" pitchFamily="-108" charset="0"/>
              <a:buChar char="•"/>
              <a:defRPr/>
            </a:pPr>
            <a:r>
              <a:rPr lang="en-US" dirty="0" smtClean="0">
                <a:latin typeface="+mn-lt"/>
              </a:rPr>
              <a:t>Plausible material extraction</a:t>
            </a:r>
          </a:p>
          <a:p>
            <a:pPr>
              <a:buFont typeface="Arial" pitchFamily="-108" charset="0"/>
              <a:buChar char="•"/>
              <a:defRPr/>
            </a:pPr>
            <a:r>
              <a:rPr lang="en-US" dirty="0" smtClean="0">
                <a:latin typeface="+mn-lt"/>
              </a:rPr>
              <a:t>Image segmentation errors</a:t>
            </a:r>
          </a:p>
          <a:p>
            <a:pPr>
              <a:buFont typeface="Arial" pitchFamily="-108" charset="0"/>
              <a:buChar char="•"/>
              <a:defRPr/>
            </a:pPr>
            <a:r>
              <a:rPr lang="en-US" dirty="0" smtClean="0">
                <a:latin typeface="+mn-lt"/>
              </a:rPr>
              <a:t>Fix lighting</a:t>
            </a:r>
            <a:endParaRPr lang="en-US" dirty="0">
              <a:latin typeface="+mn-lt"/>
            </a:endParaRPr>
          </a:p>
        </p:txBody>
      </p:sp>
    </p:spTree>
    <p:extLst>
      <p:ext uri="{BB962C8B-B14F-4D97-AF65-F5344CB8AC3E}">
        <p14:creationId xmlns="" xmlns:p14="http://schemas.microsoft.com/office/powerpoint/2010/main" val="26225574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el 1"/>
          <p:cNvSpPr>
            <a:spLocks noGrp="1"/>
          </p:cNvSpPr>
          <p:nvPr>
            <p:ph type="title"/>
          </p:nvPr>
        </p:nvSpPr>
        <p:spPr/>
        <p:txBody>
          <a:bodyPr/>
          <a:lstStyle/>
          <a:p>
            <a:r>
              <a:rPr lang="de-DE" smtClean="0">
                <a:latin typeface="Calibri" pitchFamily="34" charset="0"/>
                <a:ea typeface="Arial" charset="0"/>
                <a:cs typeface="Calibri" pitchFamily="34" charset="0"/>
              </a:rPr>
              <a:t>Background - Mood</a:t>
            </a:r>
          </a:p>
        </p:txBody>
      </p:sp>
      <p:pic>
        <p:nvPicPr>
          <p:cNvPr id="6146" name="Picture 2"/>
          <p:cNvPicPr>
            <a:picLocks noChangeAspect="1" noChangeArrowheads="1"/>
          </p:cNvPicPr>
          <p:nvPr/>
        </p:nvPicPr>
        <p:blipFill>
          <a:blip r:embed="rId3" cstate="print"/>
          <a:srcRect/>
          <a:stretch>
            <a:fillRect/>
          </a:stretch>
        </p:blipFill>
        <p:spPr bwMode="auto">
          <a:xfrm>
            <a:off x="2000823" y="1819898"/>
            <a:ext cx="4968875" cy="3811033"/>
          </a:xfrm>
          <a:prstGeom prst="rect">
            <a:avLst/>
          </a:prstGeom>
          <a:noFill/>
          <a:ln w="9525">
            <a:noFill/>
            <a:miter lim="800000"/>
            <a:headEnd/>
            <a:tailEnd/>
          </a:ln>
        </p:spPr>
      </p:pic>
      <p:pic>
        <p:nvPicPr>
          <p:cNvPr id="6147" name="Picture 3"/>
          <p:cNvPicPr>
            <a:picLocks noChangeAspect="1" noChangeArrowheads="1"/>
          </p:cNvPicPr>
          <p:nvPr/>
        </p:nvPicPr>
        <p:blipFill>
          <a:blip r:embed="rId4" cstate="print"/>
          <a:srcRect/>
          <a:stretch>
            <a:fillRect/>
          </a:stretch>
        </p:blipFill>
        <p:spPr bwMode="auto">
          <a:xfrm>
            <a:off x="2000822" y="1819898"/>
            <a:ext cx="4968875" cy="3811033"/>
          </a:xfrm>
          <a:prstGeom prst="rect">
            <a:avLst/>
          </a:prstGeom>
          <a:noFill/>
          <a:ln w="9525">
            <a:noFill/>
            <a:miter lim="800000"/>
            <a:headEnd/>
            <a:tailEnd/>
          </a:ln>
        </p:spPr>
      </p:pic>
      <p:pic>
        <p:nvPicPr>
          <p:cNvPr id="6148" name="Picture 4"/>
          <p:cNvPicPr>
            <a:picLocks noChangeAspect="1" noChangeArrowheads="1"/>
          </p:cNvPicPr>
          <p:nvPr/>
        </p:nvPicPr>
        <p:blipFill>
          <a:blip r:embed="rId5" cstate="print"/>
          <a:srcRect/>
          <a:stretch>
            <a:fillRect/>
          </a:stretch>
        </p:blipFill>
        <p:spPr bwMode="auto">
          <a:xfrm>
            <a:off x="2000822" y="1819897"/>
            <a:ext cx="4968875" cy="3811033"/>
          </a:xfrm>
          <a:prstGeom prst="rect">
            <a:avLst/>
          </a:prstGeom>
          <a:noFill/>
          <a:ln w="9525">
            <a:noFill/>
            <a:miter lim="800000"/>
            <a:headEnd/>
            <a:tailEnd/>
          </a:ln>
        </p:spPr>
      </p:pic>
    </p:spTree>
    <p:extLst>
      <p:ext uri="{BB962C8B-B14F-4D97-AF65-F5344CB8AC3E}">
        <p14:creationId xmlns="" xmlns:p14="http://schemas.microsoft.com/office/powerpoint/2010/main" val="569225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7"/>
                                        </p:tgtEl>
                                        <p:attrNameLst>
                                          <p:attrName>style.visibility</p:attrName>
                                        </p:attrNameLst>
                                      </p:cBhvr>
                                      <p:to>
                                        <p:strVal val="visible"/>
                                      </p:to>
                                    </p:set>
                                    <p:animEffect transition="in" filter="fade">
                                      <p:cBhvr>
                                        <p:cTn id="12" dur="500"/>
                                        <p:tgtEl>
                                          <p:spTgt spid="61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48"/>
                                        </p:tgtEl>
                                        <p:attrNameLst>
                                          <p:attrName>style.visibility</p:attrName>
                                        </p:attrNameLst>
                                      </p:cBhvr>
                                      <p:to>
                                        <p:strVal val="visible"/>
                                      </p:to>
                                    </p:set>
                                    <p:animEffect transition="in" filter="fade">
                                      <p:cBhvr>
                                        <p:cTn id="17"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el 1"/>
          <p:cNvSpPr>
            <a:spLocks noGrp="1"/>
          </p:cNvSpPr>
          <p:nvPr>
            <p:ph type="title"/>
          </p:nvPr>
        </p:nvSpPr>
        <p:spPr/>
        <p:txBody>
          <a:bodyPr/>
          <a:lstStyle/>
          <a:p>
            <a:pPr>
              <a:defRPr/>
            </a:pPr>
            <a:r>
              <a:rPr lang="en-US" dirty="0" smtClean="0">
                <a:latin typeface="+mn-lt"/>
              </a:rPr>
              <a:t>Conclusion and Future Work</a:t>
            </a:r>
            <a:endParaRPr lang="en-US" dirty="0">
              <a:latin typeface="+mn-lt"/>
            </a:endParaRPr>
          </a:p>
        </p:txBody>
      </p:sp>
      <p:sp>
        <p:nvSpPr>
          <p:cNvPr id="37891" name="Inhaltsplatzhalter 6"/>
          <p:cNvSpPr>
            <a:spLocks noGrp="1"/>
          </p:cNvSpPr>
          <p:nvPr>
            <p:ph idx="1"/>
          </p:nvPr>
        </p:nvSpPr>
        <p:spPr>
          <a:xfrm>
            <a:off x="457200" y="1628800"/>
            <a:ext cx="8229600" cy="4496834"/>
          </a:xfrm>
        </p:spPr>
        <p:txBody>
          <a:bodyPr/>
          <a:lstStyle/>
          <a:p>
            <a:pPr>
              <a:defRPr/>
            </a:pPr>
            <a:r>
              <a:rPr lang="en-US" dirty="0" smtClean="0">
                <a:latin typeface="+mn-lt"/>
              </a:rPr>
              <a:t>Conclusion</a:t>
            </a:r>
          </a:p>
          <a:p>
            <a:pPr lvl="1">
              <a:defRPr/>
            </a:pPr>
            <a:r>
              <a:rPr lang="en-US" dirty="0" smtClean="0">
                <a:latin typeface="+mn-lt"/>
              </a:rPr>
              <a:t>Plausible material extraction from images</a:t>
            </a:r>
          </a:p>
          <a:p>
            <a:pPr lvl="1">
              <a:defRPr/>
            </a:pPr>
            <a:r>
              <a:rPr lang="en-US" dirty="0" smtClean="0">
                <a:latin typeface="+mn-lt"/>
              </a:rPr>
              <a:t>An automatic system for 3D material style </a:t>
            </a:r>
            <a:r>
              <a:rPr lang="en-US" dirty="0">
                <a:latin typeface="+mn-lt"/>
              </a:rPr>
              <a:t>t</a:t>
            </a:r>
            <a:r>
              <a:rPr lang="en-US" dirty="0" smtClean="0">
                <a:latin typeface="+mn-lt"/>
              </a:rPr>
              <a:t>ransfer</a:t>
            </a:r>
          </a:p>
          <a:p>
            <a:pPr>
              <a:defRPr/>
            </a:pPr>
            <a:r>
              <a:rPr lang="en-US" sz="2000" dirty="0" smtClean="0">
                <a:latin typeface="+mn-lt"/>
              </a:rPr>
              <a:t> </a:t>
            </a:r>
            <a:r>
              <a:rPr lang="en-US" dirty="0" smtClean="0">
                <a:latin typeface="+mn-lt"/>
              </a:rPr>
              <a:t>Future work</a:t>
            </a:r>
          </a:p>
          <a:p>
            <a:pPr lvl="1">
              <a:defRPr/>
            </a:pPr>
            <a:r>
              <a:rPr lang="en-US" dirty="0" smtClean="0">
                <a:latin typeface="+mn-lt"/>
              </a:rPr>
              <a:t>Material database for different objects</a:t>
            </a:r>
          </a:p>
          <a:p>
            <a:pPr lvl="1">
              <a:defRPr/>
            </a:pPr>
            <a:r>
              <a:rPr lang="en-US" dirty="0" smtClean="0">
                <a:latin typeface="+mn-lt"/>
              </a:rPr>
              <a:t>Better object recognition techniques</a:t>
            </a:r>
          </a:p>
          <a:p>
            <a:pPr lvl="1">
              <a:defRPr/>
            </a:pPr>
            <a:endParaRPr lang="en-US" dirty="0" smtClean="0">
              <a:latin typeface="+mn-lt"/>
            </a:endParaRPr>
          </a:p>
          <a:p>
            <a:pPr>
              <a:buFont typeface="Arial" pitchFamily="-108" charset="0"/>
              <a:buNone/>
              <a:defRPr/>
            </a:pPr>
            <a:endParaRPr lang="en-US" dirty="0" smtClean="0">
              <a:latin typeface="+mn-lt"/>
            </a:endParaRPr>
          </a:p>
          <a:p>
            <a:pPr>
              <a:buFont typeface="Arial" pitchFamily="-108" charset="0"/>
              <a:buNone/>
              <a:defRPr/>
            </a:pPr>
            <a:endParaRPr lang="en-US" dirty="0">
              <a:latin typeface="+mn-lt"/>
            </a:endParaRPr>
          </a:p>
        </p:txBody>
      </p:sp>
    </p:spTree>
    <p:extLst>
      <p:ext uri="{BB962C8B-B14F-4D97-AF65-F5344CB8AC3E}">
        <p14:creationId xmlns="" xmlns:p14="http://schemas.microsoft.com/office/powerpoint/2010/main" val="18488296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el 1"/>
          <p:cNvSpPr>
            <a:spLocks noGrp="1"/>
          </p:cNvSpPr>
          <p:nvPr>
            <p:ph type="title"/>
          </p:nvPr>
        </p:nvSpPr>
        <p:spPr>
          <a:xfrm>
            <a:off x="2411760" y="1556792"/>
            <a:ext cx="4608512" cy="3456384"/>
          </a:xfrm>
        </p:spPr>
        <p:txBody>
          <a:bodyPr/>
          <a:lstStyle/>
          <a:p>
            <a:r>
              <a:rPr lang="en-US" sz="7200" dirty="0" smtClean="0">
                <a:latin typeface="Calibri" pitchFamily="34" charset="0"/>
                <a:ea typeface="Arial" charset="0"/>
                <a:cs typeface="Calibri" pitchFamily="34" charset="0"/>
              </a:rPr>
              <a:t>Thank you!</a:t>
            </a:r>
          </a:p>
        </p:txBody>
      </p:sp>
    </p:spTree>
    <p:extLst>
      <p:ext uri="{BB962C8B-B14F-4D97-AF65-F5344CB8AC3E}">
        <p14:creationId xmlns="" xmlns:p14="http://schemas.microsoft.com/office/powerpoint/2010/main" val="1314887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el 1"/>
          <p:cNvSpPr>
            <a:spLocks noGrp="1"/>
          </p:cNvSpPr>
          <p:nvPr>
            <p:ph type="title"/>
          </p:nvPr>
        </p:nvSpPr>
        <p:spPr/>
        <p:txBody>
          <a:bodyPr/>
          <a:lstStyle/>
          <a:p>
            <a:r>
              <a:rPr lang="de-DE" smtClean="0">
                <a:latin typeface="Calibri" pitchFamily="34" charset="0"/>
                <a:ea typeface="Arial" charset="0"/>
                <a:cs typeface="Calibri" pitchFamily="34" charset="0"/>
              </a:rPr>
              <a:t>Background</a:t>
            </a:r>
          </a:p>
        </p:txBody>
      </p:sp>
      <p:pic>
        <p:nvPicPr>
          <p:cNvPr id="2" name="Picture 2"/>
          <p:cNvPicPr>
            <a:picLocks noChangeAspect="1" noChangeArrowheads="1"/>
          </p:cNvPicPr>
          <p:nvPr/>
        </p:nvPicPr>
        <p:blipFill>
          <a:blip r:embed="rId3" cstate="print"/>
          <a:srcRect/>
          <a:stretch>
            <a:fillRect/>
          </a:stretch>
        </p:blipFill>
        <p:spPr bwMode="auto">
          <a:xfrm>
            <a:off x="467544" y="2204864"/>
            <a:ext cx="2486025" cy="2442880"/>
          </a:xfrm>
          <a:prstGeom prst="rect">
            <a:avLst/>
          </a:prstGeom>
          <a:noFill/>
          <a:ln w="9525">
            <a:noFill/>
            <a:miter lim="800000"/>
            <a:headEnd/>
            <a:tailEnd/>
          </a:ln>
        </p:spPr>
      </p:pic>
      <p:pic>
        <p:nvPicPr>
          <p:cNvPr id="4099" name="Picture 3"/>
          <p:cNvPicPr>
            <a:picLocks noChangeAspect="1" noChangeArrowheads="1"/>
          </p:cNvPicPr>
          <p:nvPr/>
        </p:nvPicPr>
        <p:blipFill>
          <a:blip r:embed="rId4" cstate="print"/>
          <a:srcRect/>
          <a:stretch>
            <a:fillRect/>
          </a:stretch>
        </p:blipFill>
        <p:spPr bwMode="auto">
          <a:xfrm>
            <a:off x="3131840" y="2204864"/>
            <a:ext cx="2726176" cy="2448272"/>
          </a:xfrm>
          <a:prstGeom prst="rect">
            <a:avLst/>
          </a:prstGeom>
          <a:noFill/>
          <a:ln w="9525">
            <a:noFill/>
            <a:miter lim="800000"/>
            <a:headEnd/>
            <a:tailEnd/>
          </a:ln>
        </p:spPr>
      </p:pic>
      <p:pic>
        <p:nvPicPr>
          <p:cNvPr id="4101" name="Picture 5"/>
          <p:cNvPicPr>
            <a:picLocks noChangeAspect="1" noChangeArrowheads="1"/>
          </p:cNvPicPr>
          <p:nvPr/>
        </p:nvPicPr>
        <p:blipFill>
          <a:blip r:embed="rId5" cstate="print"/>
          <a:srcRect/>
          <a:stretch>
            <a:fillRect/>
          </a:stretch>
        </p:blipFill>
        <p:spPr bwMode="auto">
          <a:xfrm>
            <a:off x="6012160" y="2204864"/>
            <a:ext cx="2701910" cy="2448272"/>
          </a:xfrm>
          <a:prstGeom prst="rect">
            <a:avLst/>
          </a:prstGeom>
          <a:noFill/>
          <a:ln w="9525">
            <a:noFill/>
            <a:miter lim="800000"/>
            <a:headEnd/>
            <a:tailEnd/>
          </a:ln>
        </p:spPr>
      </p:pic>
    </p:spTree>
    <p:extLst>
      <p:ext uri="{BB962C8B-B14F-4D97-AF65-F5344CB8AC3E}">
        <p14:creationId xmlns="" xmlns:p14="http://schemas.microsoft.com/office/powerpoint/2010/main" val="1758506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099"/>
                                        </p:tgtEl>
                                        <p:attrNameLst>
                                          <p:attrName>style.visibility</p:attrName>
                                        </p:attrNameLst>
                                      </p:cBhvr>
                                      <p:to>
                                        <p:strVal val="visible"/>
                                      </p:to>
                                    </p:set>
                                    <p:animEffect transition="in" filter="fade">
                                      <p:cBhvr>
                                        <p:cTn id="11" dur="1000"/>
                                        <p:tgtEl>
                                          <p:spTgt spid="4099"/>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101"/>
                                        </p:tgtEl>
                                        <p:attrNameLst>
                                          <p:attrName>style.visibility</p:attrName>
                                        </p:attrNameLst>
                                      </p:cBhvr>
                                      <p:to>
                                        <p:strVal val="visible"/>
                                      </p:to>
                                    </p:set>
                                    <p:animEffect transition="in" filter="fade">
                                      <p:cBhvr>
                                        <p:cTn id="15" dur="1000"/>
                                        <p:tgtEl>
                                          <p:spTgt spid="4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el 1"/>
          <p:cNvSpPr>
            <a:spLocks noGrp="1"/>
          </p:cNvSpPr>
          <p:nvPr>
            <p:ph type="title"/>
          </p:nvPr>
        </p:nvSpPr>
        <p:spPr/>
        <p:txBody>
          <a:bodyPr/>
          <a:lstStyle/>
          <a:p>
            <a:r>
              <a:rPr lang="de-DE" dirty="0" smtClean="0">
                <a:latin typeface="Calibri" pitchFamily="34" charset="0"/>
                <a:ea typeface="Arial" charset="0"/>
                <a:cs typeface="Calibri" pitchFamily="34" charset="0"/>
              </a:rPr>
              <a:t>Motivation</a:t>
            </a:r>
          </a:p>
        </p:txBody>
      </p:sp>
      <p:pic>
        <p:nvPicPr>
          <p:cNvPr id="4" name="Picture 5"/>
          <p:cNvPicPr>
            <a:picLocks noChangeAspect="1" noChangeArrowheads="1"/>
          </p:cNvPicPr>
          <p:nvPr/>
        </p:nvPicPr>
        <p:blipFill>
          <a:blip r:embed="rId3" cstate="print"/>
          <a:srcRect/>
          <a:stretch>
            <a:fillRect/>
          </a:stretch>
        </p:blipFill>
        <p:spPr bwMode="auto">
          <a:xfrm>
            <a:off x="3347864" y="2420888"/>
            <a:ext cx="2473325" cy="2435364"/>
          </a:xfrm>
          <a:prstGeom prst="rect">
            <a:avLst/>
          </a:prstGeom>
          <a:noFill/>
          <a:ln w="9525">
            <a:noFill/>
            <a:miter lim="800000"/>
            <a:headEnd/>
            <a:tailEnd/>
          </a:ln>
        </p:spPr>
      </p:pic>
      <p:pic>
        <p:nvPicPr>
          <p:cNvPr id="7171" name="Picture 3"/>
          <p:cNvPicPr>
            <a:picLocks noChangeAspect="1" noChangeArrowheads="1"/>
          </p:cNvPicPr>
          <p:nvPr/>
        </p:nvPicPr>
        <p:blipFill>
          <a:blip r:embed="rId4" cstate="print"/>
          <a:srcRect/>
          <a:stretch>
            <a:fillRect/>
          </a:stretch>
        </p:blipFill>
        <p:spPr bwMode="auto">
          <a:xfrm>
            <a:off x="6300192" y="2420889"/>
            <a:ext cx="2430343" cy="2376264"/>
          </a:xfrm>
          <a:prstGeom prst="rect">
            <a:avLst/>
          </a:prstGeom>
          <a:noFill/>
          <a:ln w="9525">
            <a:noFill/>
            <a:miter lim="800000"/>
            <a:headEnd/>
            <a:tailEnd/>
          </a:ln>
        </p:spPr>
      </p:pic>
      <p:pic>
        <p:nvPicPr>
          <p:cNvPr id="7170" name="Picture 2"/>
          <p:cNvPicPr>
            <a:picLocks noChangeAspect="1" noChangeArrowheads="1"/>
          </p:cNvPicPr>
          <p:nvPr/>
        </p:nvPicPr>
        <p:blipFill>
          <a:blip r:embed="rId5" cstate="print"/>
          <a:srcRect/>
          <a:stretch>
            <a:fillRect/>
          </a:stretch>
        </p:blipFill>
        <p:spPr bwMode="auto">
          <a:xfrm>
            <a:off x="467544" y="2420888"/>
            <a:ext cx="2448272" cy="2448883"/>
          </a:xfrm>
          <a:prstGeom prst="rect">
            <a:avLst/>
          </a:prstGeom>
          <a:noFill/>
          <a:ln w="9525">
            <a:noFill/>
            <a:miter lim="800000"/>
            <a:headEnd/>
            <a:tailEnd/>
          </a:ln>
        </p:spPr>
      </p:pic>
      <p:sp>
        <p:nvSpPr>
          <p:cNvPr id="8" name="Inhaltsplatzhalter 3"/>
          <p:cNvSpPr txBox="1">
            <a:spLocks/>
          </p:cNvSpPr>
          <p:nvPr/>
        </p:nvSpPr>
        <p:spPr bwMode="auto">
          <a:xfrm>
            <a:off x="3347864" y="1484784"/>
            <a:ext cx="2448272" cy="864096"/>
          </a:xfrm>
          <a:prstGeom prst="rect">
            <a:avLst/>
          </a:prstGeom>
          <a:noFill/>
          <a:ln w="9525">
            <a:noFill/>
            <a:miter lim="800000"/>
            <a:headEnd/>
            <a:tailEnd/>
          </a:ln>
        </p:spPr>
        <p:txBody>
          <a:bodyPr lIns="0" tIns="0" rIns="0" bIns="0" anchor="ctr"/>
          <a:lstStyle/>
          <a:p>
            <a:pPr algn="ctr">
              <a:buFont typeface="Arial" charset="0"/>
              <a:buNone/>
            </a:pPr>
            <a:r>
              <a:rPr lang="en-US" dirty="0" smtClean="0">
                <a:solidFill>
                  <a:srgbClr val="000000"/>
                </a:solidFill>
                <a:latin typeface="Calibri" pitchFamily="34" charset="0"/>
                <a:ea typeface="Arial" charset="0"/>
                <a:cs typeface="Calibri" pitchFamily="34" charset="0"/>
              </a:rPr>
              <a:t>Scene without Materials</a:t>
            </a:r>
            <a:endParaRPr lang="en-US" dirty="0">
              <a:solidFill>
                <a:srgbClr val="000000"/>
              </a:solidFill>
              <a:latin typeface="Calibri" pitchFamily="34" charset="0"/>
              <a:ea typeface="Arial" charset="0"/>
              <a:cs typeface="Calibri" pitchFamily="34" charset="0"/>
            </a:endParaRPr>
          </a:p>
        </p:txBody>
      </p:sp>
      <p:sp>
        <p:nvSpPr>
          <p:cNvPr id="9" name="Inhaltsplatzhalter 3"/>
          <p:cNvSpPr txBox="1">
            <a:spLocks/>
          </p:cNvSpPr>
          <p:nvPr/>
        </p:nvSpPr>
        <p:spPr bwMode="auto">
          <a:xfrm>
            <a:off x="467544" y="1484784"/>
            <a:ext cx="2448272" cy="864096"/>
          </a:xfrm>
          <a:prstGeom prst="rect">
            <a:avLst/>
          </a:prstGeom>
          <a:noFill/>
          <a:ln w="9525">
            <a:noFill/>
            <a:miter lim="800000"/>
            <a:headEnd/>
            <a:tailEnd/>
          </a:ln>
        </p:spPr>
        <p:txBody>
          <a:bodyPr lIns="0" tIns="0" rIns="0" bIns="0" anchor="ctr"/>
          <a:lstStyle/>
          <a:p>
            <a:pPr algn="ctr">
              <a:buFont typeface="Arial" charset="0"/>
              <a:buNone/>
            </a:pPr>
            <a:r>
              <a:rPr lang="en-US" dirty="0" smtClean="0">
                <a:solidFill>
                  <a:srgbClr val="000000"/>
                </a:solidFill>
                <a:latin typeface="Calibri" pitchFamily="34" charset="0"/>
                <a:ea typeface="Arial" charset="0"/>
                <a:cs typeface="Calibri" pitchFamily="34" charset="0"/>
              </a:rPr>
              <a:t>Guide Image</a:t>
            </a:r>
            <a:endParaRPr lang="en-US" dirty="0">
              <a:solidFill>
                <a:srgbClr val="000000"/>
              </a:solidFill>
              <a:latin typeface="Calibri" pitchFamily="34" charset="0"/>
              <a:ea typeface="Arial" charset="0"/>
              <a:cs typeface="Calibri" pitchFamily="34" charset="0"/>
            </a:endParaRPr>
          </a:p>
        </p:txBody>
      </p:sp>
      <p:sp>
        <p:nvSpPr>
          <p:cNvPr id="10" name="Inhaltsplatzhalter 3"/>
          <p:cNvSpPr txBox="1">
            <a:spLocks/>
          </p:cNvSpPr>
          <p:nvPr/>
        </p:nvSpPr>
        <p:spPr bwMode="auto">
          <a:xfrm>
            <a:off x="6300192" y="1484784"/>
            <a:ext cx="2430343" cy="864096"/>
          </a:xfrm>
          <a:prstGeom prst="rect">
            <a:avLst/>
          </a:prstGeom>
          <a:noFill/>
          <a:ln w="9525">
            <a:noFill/>
            <a:miter lim="800000"/>
            <a:headEnd/>
            <a:tailEnd/>
          </a:ln>
        </p:spPr>
        <p:txBody>
          <a:bodyPr lIns="0" tIns="0" rIns="0" bIns="0" anchor="ctr"/>
          <a:lstStyle/>
          <a:p>
            <a:pPr algn="ctr">
              <a:buFont typeface="Arial" charset="0"/>
              <a:buNone/>
            </a:pPr>
            <a:r>
              <a:rPr lang="en-US" dirty="0" smtClean="0">
                <a:solidFill>
                  <a:srgbClr val="000000"/>
                </a:solidFill>
                <a:latin typeface="Calibri" pitchFamily="34" charset="0"/>
                <a:ea typeface="Arial" charset="0"/>
                <a:cs typeface="Calibri" pitchFamily="34" charset="0"/>
              </a:rPr>
              <a:t>Scene with Materials</a:t>
            </a:r>
            <a:endParaRPr lang="en-US" dirty="0">
              <a:solidFill>
                <a:srgbClr val="000000"/>
              </a:solidFill>
              <a:latin typeface="Calibri" pitchFamily="34" charset="0"/>
              <a:ea typeface="Arial" charset="0"/>
              <a:cs typeface="Calibri" pitchFamily="34" charset="0"/>
            </a:endParaRPr>
          </a:p>
        </p:txBody>
      </p:sp>
    </p:spTree>
    <p:extLst>
      <p:ext uri="{BB962C8B-B14F-4D97-AF65-F5344CB8AC3E}">
        <p14:creationId xmlns="" xmlns:p14="http://schemas.microsoft.com/office/powerpoint/2010/main" val="2564109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170"/>
                                        </p:tgtEl>
                                        <p:attrNameLst>
                                          <p:attrName>style.visibility</p:attrName>
                                        </p:attrNameLst>
                                      </p:cBhvr>
                                      <p:to>
                                        <p:strVal val="visible"/>
                                      </p:to>
                                    </p:set>
                                    <p:animEffect transition="in" filter="fade">
                                      <p:cBhvr>
                                        <p:cTn id="13" dur="500"/>
                                        <p:tgtEl>
                                          <p:spTgt spid="7170"/>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171"/>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el 1"/>
          <p:cNvSpPr>
            <a:spLocks noGrp="1"/>
          </p:cNvSpPr>
          <p:nvPr>
            <p:ph type="title"/>
          </p:nvPr>
        </p:nvSpPr>
        <p:spPr/>
        <p:txBody>
          <a:bodyPr/>
          <a:lstStyle/>
          <a:p>
            <a:r>
              <a:rPr lang="en-US" dirty="0" smtClean="0">
                <a:latin typeface="Calibri" pitchFamily="34" charset="0"/>
                <a:ea typeface="Arial" charset="0"/>
                <a:cs typeface="Calibri" pitchFamily="34" charset="0"/>
              </a:rPr>
              <a:t>Previous Works - Colorization</a:t>
            </a:r>
          </a:p>
        </p:txBody>
      </p:sp>
      <p:grpSp>
        <p:nvGrpSpPr>
          <p:cNvPr id="5" name="Group 4"/>
          <p:cNvGrpSpPr/>
          <p:nvPr/>
        </p:nvGrpSpPr>
        <p:grpSpPr>
          <a:xfrm>
            <a:off x="295043" y="1988840"/>
            <a:ext cx="8597437" cy="1452068"/>
            <a:chOff x="295043" y="3345084"/>
            <a:chExt cx="8597437" cy="1452068"/>
          </a:xfrm>
        </p:grpSpPr>
        <p:grpSp>
          <p:nvGrpSpPr>
            <p:cNvPr id="2" name="Group 1"/>
            <p:cNvGrpSpPr/>
            <p:nvPr/>
          </p:nvGrpSpPr>
          <p:grpSpPr>
            <a:xfrm>
              <a:off x="295043" y="3345084"/>
              <a:ext cx="3412861" cy="1452068"/>
              <a:chOff x="295043" y="3274237"/>
              <a:chExt cx="3412861" cy="1452068"/>
            </a:xfrm>
          </p:grpSpPr>
          <p:pic>
            <p:nvPicPr>
              <p:cNvPr id="9" name="Picture 2"/>
              <p:cNvPicPr>
                <a:picLocks noChangeAspect="1" noChangeArrowheads="1"/>
              </p:cNvPicPr>
              <p:nvPr/>
            </p:nvPicPr>
            <p:blipFill>
              <a:blip r:embed="rId3" cstate="print"/>
              <a:srcRect/>
              <a:stretch>
                <a:fillRect/>
              </a:stretch>
            </p:blipFill>
            <p:spPr bwMode="auto">
              <a:xfrm>
                <a:off x="295043" y="3274237"/>
                <a:ext cx="1252621" cy="1450907"/>
              </a:xfrm>
              <a:prstGeom prst="rect">
                <a:avLst/>
              </a:prstGeom>
              <a:noFill/>
              <a:ln w="9525">
                <a:noFill/>
                <a:miter lim="800000"/>
                <a:headEnd/>
                <a:tailEnd/>
              </a:ln>
            </p:spPr>
          </p:pic>
          <p:pic>
            <p:nvPicPr>
              <p:cNvPr id="10" name="Picture 3"/>
              <p:cNvPicPr>
                <a:picLocks noChangeAspect="1" noChangeArrowheads="1"/>
              </p:cNvPicPr>
              <p:nvPr/>
            </p:nvPicPr>
            <p:blipFill>
              <a:blip r:embed="rId4" cstate="print"/>
              <a:srcRect/>
              <a:stretch>
                <a:fillRect/>
              </a:stretch>
            </p:blipFill>
            <p:spPr bwMode="auto">
              <a:xfrm>
                <a:off x="1584808" y="3278346"/>
                <a:ext cx="1042976" cy="1446798"/>
              </a:xfrm>
              <a:prstGeom prst="rect">
                <a:avLst/>
              </a:prstGeom>
              <a:noFill/>
              <a:ln w="9525">
                <a:noFill/>
                <a:miter lim="800000"/>
                <a:headEnd/>
                <a:tailEnd/>
              </a:ln>
            </p:spPr>
          </p:pic>
          <p:pic>
            <p:nvPicPr>
              <p:cNvPr id="11" name="Picture 4"/>
              <p:cNvPicPr>
                <a:picLocks noChangeAspect="1" noChangeArrowheads="1"/>
              </p:cNvPicPr>
              <p:nvPr/>
            </p:nvPicPr>
            <p:blipFill>
              <a:blip r:embed="rId5" cstate="print"/>
              <a:srcRect/>
              <a:stretch>
                <a:fillRect/>
              </a:stretch>
            </p:blipFill>
            <p:spPr bwMode="auto">
              <a:xfrm>
                <a:off x="2671934" y="3284984"/>
                <a:ext cx="1035970" cy="1441321"/>
              </a:xfrm>
              <a:prstGeom prst="rect">
                <a:avLst/>
              </a:prstGeom>
              <a:noFill/>
              <a:ln w="9525">
                <a:noFill/>
                <a:miter lim="800000"/>
                <a:headEnd/>
                <a:tailEnd/>
              </a:ln>
            </p:spPr>
          </p:pic>
        </p:grpSp>
        <p:sp>
          <p:nvSpPr>
            <p:cNvPr id="15" name="Inhaltsplatzhalter 3"/>
            <p:cNvSpPr txBox="1">
              <a:spLocks/>
            </p:cNvSpPr>
            <p:nvPr/>
          </p:nvSpPr>
          <p:spPr bwMode="auto">
            <a:xfrm>
              <a:off x="3919060" y="3345084"/>
              <a:ext cx="4973420" cy="1452068"/>
            </a:xfrm>
            <a:prstGeom prst="rect">
              <a:avLst/>
            </a:prstGeom>
            <a:noFill/>
            <a:ln w="9525">
              <a:noFill/>
              <a:miter lim="800000"/>
              <a:headEnd/>
              <a:tailEnd/>
            </a:ln>
          </p:spPr>
          <p:txBody>
            <a:bodyPr lIns="0" tIns="0" rIns="0" bIns="0" anchor="ctr"/>
            <a:lstStyle/>
            <a:p>
              <a:pPr>
                <a:buFont typeface="Arial" charset="0"/>
                <a:buNone/>
              </a:pPr>
              <a:r>
                <a:rPr lang="en-US" dirty="0">
                  <a:solidFill>
                    <a:srgbClr val="000000"/>
                  </a:solidFill>
                  <a:latin typeface="Calibri" pitchFamily="34" charset="0"/>
                  <a:ea typeface="Arial" charset="0"/>
                  <a:cs typeface="Calibri" pitchFamily="34" charset="0"/>
                </a:rPr>
                <a:t>Color Transfer</a:t>
              </a:r>
            </a:p>
            <a:p>
              <a:pPr>
                <a:buFont typeface="Arial" charset="0"/>
                <a:buNone/>
              </a:pPr>
              <a:r>
                <a:rPr lang="en-US" sz="1400" i="1" dirty="0" err="1">
                  <a:solidFill>
                    <a:srgbClr val="404040"/>
                  </a:solidFill>
                  <a:latin typeface="Calibri" pitchFamily="34" charset="0"/>
                  <a:ea typeface="Arial" charset="0"/>
                  <a:cs typeface="Calibri" pitchFamily="34" charset="0"/>
                </a:rPr>
                <a:t>Reinhard</a:t>
              </a:r>
              <a:r>
                <a:rPr lang="en-US" sz="1400" i="1" dirty="0">
                  <a:solidFill>
                    <a:srgbClr val="404040"/>
                  </a:solidFill>
                  <a:latin typeface="Calibri" pitchFamily="34" charset="0"/>
                  <a:ea typeface="Arial" charset="0"/>
                  <a:cs typeface="Calibri" pitchFamily="34" charset="0"/>
                </a:rPr>
                <a:t> et </a:t>
              </a:r>
              <a:r>
                <a:rPr lang="en-US" sz="1400" i="1" dirty="0" smtClean="0">
                  <a:solidFill>
                    <a:srgbClr val="404040"/>
                  </a:solidFill>
                  <a:latin typeface="Calibri" pitchFamily="34" charset="0"/>
                  <a:ea typeface="Arial" charset="0"/>
                  <a:cs typeface="Calibri" pitchFamily="34" charset="0"/>
                </a:rPr>
                <a:t>al:</a:t>
              </a:r>
              <a:r>
                <a:rPr lang="en-US" sz="1400" dirty="0" smtClean="0">
                  <a:solidFill>
                    <a:srgbClr val="404040"/>
                  </a:solidFill>
                  <a:latin typeface="Calibri" pitchFamily="34" charset="0"/>
                  <a:ea typeface="Arial" charset="0"/>
                  <a:cs typeface="Calibri" pitchFamily="34" charset="0"/>
                </a:rPr>
                <a:t> Color Transfer between Images, IEEE CG&amp;A 2001</a:t>
              </a:r>
              <a:endParaRPr lang="en-US" sz="1400" dirty="0">
                <a:solidFill>
                  <a:srgbClr val="404040"/>
                </a:solidFill>
                <a:latin typeface="Calibri" pitchFamily="34" charset="0"/>
                <a:ea typeface="Arial" charset="0"/>
                <a:cs typeface="Calibri" pitchFamily="34" charset="0"/>
              </a:endParaRPr>
            </a:p>
          </p:txBody>
        </p:sp>
      </p:grpSp>
      <p:grpSp>
        <p:nvGrpSpPr>
          <p:cNvPr id="6" name="Group 5"/>
          <p:cNvGrpSpPr/>
          <p:nvPr/>
        </p:nvGrpSpPr>
        <p:grpSpPr>
          <a:xfrm>
            <a:off x="303844" y="4082008"/>
            <a:ext cx="8377480" cy="1219200"/>
            <a:chOff x="303844" y="5090120"/>
            <a:chExt cx="8377480" cy="1219200"/>
          </a:xfrm>
        </p:grpSpPr>
        <p:pic>
          <p:nvPicPr>
            <p:cNvPr id="1026" name="Picture 2"/>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303844" y="5090120"/>
              <a:ext cx="3404060" cy="1219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3" name="Inhaltsplatzhalter 3"/>
            <p:cNvSpPr txBox="1">
              <a:spLocks/>
            </p:cNvSpPr>
            <p:nvPr/>
          </p:nvSpPr>
          <p:spPr bwMode="auto">
            <a:xfrm>
              <a:off x="3919060" y="5090120"/>
              <a:ext cx="4762264" cy="1219200"/>
            </a:xfrm>
            <a:prstGeom prst="rect">
              <a:avLst/>
            </a:prstGeom>
            <a:noFill/>
            <a:ln w="9525">
              <a:noFill/>
              <a:miter lim="800000"/>
              <a:headEnd/>
              <a:tailEnd/>
            </a:ln>
          </p:spPr>
          <p:txBody>
            <a:bodyPr lIns="0" tIns="0" rIns="0" bIns="0" anchor="ctr"/>
            <a:lstStyle/>
            <a:p>
              <a:pPr>
                <a:buFont typeface="Arial" charset="0"/>
                <a:buNone/>
              </a:pPr>
              <a:r>
                <a:rPr lang="en-US" dirty="0" smtClean="0">
                  <a:solidFill>
                    <a:srgbClr val="000000"/>
                  </a:solidFill>
                  <a:latin typeface="Calibri" pitchFamily="34" charset="0"/>
                  <a:ea typeface="Arial" charset="0"/>
                  <a:cs typeface="Calibri" pitchFamily="34" charset="0"/>
                </a:rPr>
                <a:t>Colorization</a:t>
              </a:r>
              <a:endParaRPr lang="en-US" dirty="0">
                <a:solidFill>
                  <a:srgbClr val="000000"/>
                </a:solidFill>
                <a:latin typeface="Calibri" pitchFamily="34" charset="0"/>
                <a:ea typeface="Arial" charset="0"/>
                <a:cs typeface="Calibri" pitchFamily="34" charset="0"/>
              </a:endParaRPr>
            </a:p>
            <a:p>
              <a:r>
                <a:rPr lang="en-US" sz="1400" i="1" dirty="0">
                  <a:solidFill>
                    <a:srgbClr val="404040"/>
                  </a:solidFill>
                  <a:latin typeface="Calibri" pitchFamily="34" charset="0"/>
                  <a:ea typeface="Arial" charset="0"/>
                  <a:cs typeface="Calibri" pitchFamily="34" charset="0"/>
                </a:rPr>
                <a:t>Welsh et al</a:t>
              </a:r>
              <a:r>
                <a:rPr lang="en-US" sz="1400" dirty="0">
                  <a:solidFill>
                    <a:srgbClr val="404040"/>
                  </a:solidFill>
                  <a:latin typeface="Calibri" pitchFamily="34" charset="0"/>
                  <a:ea typeface="Arial" charset="0"/>
                  <a:cs typeface="Calibri" pitchFamily="34" charset="0"/>
                </a:rPr>
                <a:t>: </a:t>
              </a:r>
              <a:r>
                <a:rPr lang="en-US" sz="1400" dirty="0" err="1">
                  <a:solidFill>
                    <a:srgbClr val="404040"/>
                  </a:solidFill>
                  <a:latin typeface="Calibri" pitchFamily="34" charset="0"/>
                  <a:ea typeface="Arial" charset="0"/>
                  <a:cs typeface="Calibri" pitchFamily="34" charset="0"/>
                </a:rPr>
                <a:t>Transfering</a:t>
              </a:r>
              <a:r>
                <a:rPr lang="en-US" sz="1400" dirty="0">
                  <a:solidFill>
                    <a:srgbClr val="404040"/>
                  </a:solidFill>
                  <a:latin typeface="Calibri" pitchFamily="34" charset="0"/>
                  <a:ea typeface="Arial" charset="0"/>
                  <a:cs typeface="Calibri" pitchFamily="34" charset="0"/>
                </a:rPr>
                <a:t> Color to Greyscale Images, </a:t>
              </a:r>
              <a:r>
                <a:rPr lang="en-US" sz="1400" dirty="0" err="1">
                  <a:solidFill>
                    <a:srgbClr val="404040"/>
                  </a:solidFill>
                  <a:latin typeface="Calibri" pitchFamily="34" charset="0"/>
                  <a:ea typeface="Arial" charset="0"/>
                  <a:cs typeface="Calibri" pitchFamily="34" charset="0"/>
                </a:rPr>
                <a:t>Siggraph</a:t>
              </a:r>
              <a:r>
                <a:rPr lang="en-US" sz="1400" dirty="0">
                  <a:solidFill>
                    <a:srgbClr val="404040"/>
                  </a:solidFill>
                  <a:latin typeface="Calibri" pitchFamily="34" charset="0"/>
                  <a:ea typeface="Arial" charset="0"/>
                  <a:cs typeface="Calibri" pitchFamily="34" charset="0"/>
                </a:rPr>
                <a:t> </a:t>
              </a:r>
              <a:r>
                <a:rPr lang="en-US" sz="1400" dirty="0" smtClean="0">
                  <a:solidFill>
                    <a:srgbClr val="404040"/>
                  </a:solidFill>
                  <a:latin typeface="Calibri" pitchFamily="34" charset="0"/>
                  <a:ea typeface="Arial" charset="0"/>
                  <a:cs typeface="Calibri" pitchFamily="34" charset="0"/>
                </a:rPr>
                <a:t>2001</a:t>
              </a:r>
              <a:endParaRPr lang="en-US" sz="1400" i="1" dirty="0" smtClean="0">
                <a:solidFill>
                  <a:srgbClr val="404040"/>
                </a:solidFill>
                <a:latin typeface="Calibri" pitchFamily="34" charset="0"/>
                <a:ea typeface="Arial" charset="0"/>
                <a:cs typeface="Calibri" pitchFamily="34" charset="0"/>
              </a:endParaRPr>
            </a:p>
            <a:p>
              <a:pPr>
                <a:buFont typeface="Arial" charset="0"/>
                <a:buNone/>
              </a:pPr>
              <a:r>
                <a:rPr lang="en-US" sz="1400" i="1" dirty="0" smtClean="0">
                  <a:solidFill>
                    <a:srgbClr val="404040"/>
                  </a:solidFill>
                  <a:latin typeface="Calibri" pitchFamily="34" charset="0"/>
                  <a:ea typeface="Arial" charset="0"/>
                  <a:cs typeface="Calibri" pitchFamily="34" charset="0"/>
                </a:rPr>
                <a:t>Irony </a:t>
              </a:r>
              <a:r>
                <a:rPr lang="en-US" sz="1400" i="1" dirty="0">
                  <a:solidFill>
                    <a:srgbClr val="404040"/>
                  </a:solidFill>
                  <a:latin typeface="Calibri" pitchFamily="34" charset="0"/>
                  <a:ea typeface="Arial" charset="0"/>
                  <a:cs typeface="Calibri" pitchFamily="34" charset="0"/>
                </a:rPr>
                <a:t>et </a:t>
              </a:r>
              <a:r>
                <a:rPr lang="en-US" sz="1400" i="1" dirty="0" smtClean="0">
                  <a:solidFill>
                    <a:srgbClr val="404040"/>
                  </a:solidFill>
                  <a:latin typeface="Calibri" pitchFamily="34" charset="0"/>
                  <a:ea typeface="Arial" charset="0"/>
                  <a:cs typeface="Calibri" pitchFamily="34" charset="0"/>
                </a:rPr>
                <a:t>al:</a:t>
              </a:r>
              <a:r>
                <a:rPr lang="en-US" sz="1400" dirty="0" smtClean="0">
                  <a:solidFill>
                    <a:srgbClr val="404040"/>
                  </a:solidFill>
                  <a:latin typeface="Calibri" pitchFamily="34" charset="0"/>
                  <a:ea typeface="Arial" charset="0"/>
                  <a:cs typeface="Calibri" pitchFamily="34" charset="0"/>
                </a:rPr>
                <a:t> Colorization by Examples, EGSR 2005</a:t>
              </a:r>
              <a:endParaRPr lang="en-US" sz="1400" dirty="0">
                <a:solidFill>
                  <a:srgbClr val="404040"/>
                </a:solidFill>
                <a:latin typeface="Calibri" pitchFamily="34" charset="0"/>
                <a:ea typeface="Arial" charset="0"/>
                <a:cs typeface="Calibri" pitchFamily="34" charset="0"/>
              </a:endParaRPr>
            </a:p>
          </p:txBody>
        </p:sp>
      </p:grpSp>
    </p:spTree>
    <p:extLst>
      <p:ext uri="{BB962C8B-B14F-4D97-AF65-F5344CB8AC3E}">
        <p14:creationId xmlns="" xmlns:p14="http://schemas.microsoft.com/office/powerpoint/2010/main" val="34801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el 1"/>
          <p:cNvSpPr>
            <a:spLocks noGrp="1"/>
          </p:cNvSpPr>
          <p:nvPr>
            <p:ph type="title"/>
          </p:nvPr>
        </p:nvSpPr>
        <p:spPr/>
        <p:txBody>
          <a:bodyPr/>
          <a:lstStyle/>
          <a:p>
            <a:r>
              <a:rPr lang="en-US" dirty="0" smtClean="0">
                <a:latin typeface="Calibri" pitchFamily="34" charset="0"/>
                <a:ea typeface="Arial" charset="0"/>
                <a:cs typeface="Calibri" pitchFamily="34" charset="0"/>
              </a:rPr>
              <a:t>Previous Works – Detail Synthesis</a:t>
            </a:r>
          </a:p>
        </p:txBody>
      </p:sp>
      <p:grpSp>
        <p:nvGrpSpPr>
          <p:cNvPr id="3" name="Group 2"/>
          <p:cNvGrpSpPr/>
          <p:nvPr/>
        </p:nvGrpSpPr>
        <p:grpSpPr>
          <a:xfrm>
            <a:off x="393488" y="1556792"/>
            <a:ext cx="8354976" cy="2100501"/>
            <a:chOff x="393488" y="1700808"/>
            <a:chExt cx="8354976" cy="2100501"/>
          </a:xfrm>
        </p:grpSpPr>
        <p:pic>
          <p:nvPicPr>
            <p:cNvPr id="3075" name="Picture 3"/>
            <p:cNvPicPr>
              <a:picLocks noChangeAspect="1" noChangeArrowheads="1"/>
            </p:cNvPicPr>
            <p:nvPr/>
          </p:nvPicPr>
          <p:blipFill>
            <a:blip r:embed="rId3" cstate="print"/>
            <a:srcRect/>
            <a:stretch>
              <a:fillRect/>
            </a:stretch>
          </p:blipFill>
          <p:spPr bwMode="auto">
            <a:xfrm>
              <a:off x="1535822" y="1700808"/>
              <a:ext cx="1037510" cy="997082"/>
            </a:xfrm>
            <a:prstGeom prst="rect">
              <a:avLst/>
            </a:prstGeom>
            <a:noFill/>
            <a:ln w="9525">
              <a:noFill/>
              <a:miter lim="800000"/>
              <a:headEnd/>
              <a:tailEnd/>
            </a:ln>
          </p:spPr>
        </p:pic>
        <p:pic>
          <p:nvPicPr>
            <p:cNvPr id="3076" name="Picture 4"/>
            <p:cNvPicPr>
              <a:picLocks noChangeAspect="1" noChangeArrowheads="1"/>
            </p:cNvPicPr>
            <p:nvPr/>
          </p:nvPicPr>
          <p:blipFill>
            <a:blip r:embed="rId4" cstate="print"/>
            <a:srcRect/>
            <a:stretch>
              <a:fillRect/>
            </a:stretch>
          </p:blipFill>
          <p:spPr bwMode="auto">
            <a:xfrm>
              <a:off x="393488" y="1700808"/>
              <a:ext cx="1036317" cy="1035268"/>
            </a:xfrm>
            <a:prstGeom prst="rect">
              <a:avLst/>
            </a:prstGeom>
            <a:noFill/>
            <a:ln w="9525">
              <a:noFill/>
              <a:miter lim="800000"/>
              <a:headEnd/>
              <a:tailEnd/>
            </a:ln>
          </p:spPr>
        </p:pic>
        <p:pic>
          <p:nvPicPr>
            <p:cNvPr id="3078" name="Picture 6"/>
            <p:cNvPicPr>
              <a:picLocks noChangeAspect="1" noChangeArrowheads="1"/>
            </p:cNvPicPr>
            <p:nvPr/>
          </p:nvPicPr>
          <p:blipFill>
            <a:blip r:embed="rId5" cstate="print"/>
            <a:srcRect/>
            <a:stretch>
              <a:fillRect/>
            </a:stretch>
          </p:blipFill>
          <p:spPr bwMode="auto">
            <a:xfrm>
              <a:off x="1535823" y="2774694"/>
              <a:ext cx="1037509" cy="1017104"/>
            </a:xfrm>
            <a:prstGeom prst="rect">
              <a:avLst/>
            </a:prstGeom>
            <a:noFill/>
            <a:ln w="9525">
              <a:noFill/>
              <a:miter lim="800000"/>
              <a:headEnd/>
              <a:tailEnd/>
            </a:ln>
          </p:spPr>
        </p:pic>
        <p:pic>
          <p:nvPicPr>
            <p:cNvPr id="3079" name="Picture 7"/>
            <p:cNvPicPr>
              <a:picLocks noChangeAspect="1" noChangeArrowheads="1"/>
            </p:cNvPicPr>
            <p:nvPr/>
          </p:nvPicPr>
          <p:blipFill>
            <a:blip r:embed="rId6" cstate="print"/>
            <a:srcRect/>
            <a:stretch>
              <a:fillRect/>
            </a:stretch>
          </p:blipFill>
          <p:spPr bwMode="auto">
            <a:xfrm>
              <a:off x="393489" y="2780742"/>
              <a:ext cx="1036317" cy="1020567"/>
            </a:xfrm>
            <a:prstGeom prst="rect">
              <a:avLst/>
            </a:prstGeom>
            <a:noFill/>
            <a:ln w="9525">
              <a:noFill/>
              <a:miter lim="800000"/>
              <a:headEnd/>
              <a:tailEnd/>
            </a:ln>
          </p:spPr>
        </p:pic>
        <p:sp>
          <p:nvSpPr>
            <p:cNvPr id="11" name="Inhaltsplatzhalter 3"/>
            <p:cNvSpPr txBox="1">
              <a:spLocks/>
            </p:cNvSpPr>
            <p:nvPr/>
          </p:nvSpPr>
          <p:spPr bwMode="auto">
            <a:xfrm>
              <a:off x="2987824" y="1700808"/>
              <a:ext cx="5760640" cy="2090990"/>
            </a:xfrm>
            <a:prstGeom prst="rect">
              <a:avLst/>
            </a:prstGeom>
            <a:noFill/>
            <a:ln w="9525">
              <a:noFill/>
              <a:miter lim="800000"/>
              <a:headEnd/>
              <a:tailEnd/>
            </a:ln>
          </p:spPr>
          <p:txBody>
            <a:bodyPr lIns="0" tIns="0" rIns="0" bIns="0" anchor="ctr"/>
            <a:lstStyle/>
            <a:p>
              <a:pPr>
                <a:buFont typeface="Arial" charset="0"/>
                <a:buNone/>
              </a:pPr>
              <a:r>
                <a:rPr lang="en-US" dirty="0" smtClean="0">
                  <a:solidFill>
                    <a:srgbClr val="000000"/>
                  </a:solidFill>
                  <a:latin typeface="Calibri" pitchFamily="34" charset="0"/>
                  <a:ea typeface="Arial" charset="0"/>
                  <a:cs typeface="Calibri" pitchFamily="34" charset="0"/>
                </a:rPr>
                <a:t>Improving the Realism</a:t>
              </a:r>
              <a:endParaRPr lang="en-US" dirty="0">
                <a:solidFill>
                  <a:srgbClr val="000000"/>
                </a:solidFill>
                <a:latin typeface="Calibri" pitchFamily="34" charset="0"/>
                <a:ea typeface="Arial" charset="0"/>
                <a:cs typeface="Calibri" pitchFamily="34" charset="0"/>
              </a:endParaRPr>
            </a:p>
            <a:p>
              <a:pPr>
                <a:buFont typeface="Arial" charset="0"/>
                <a:buNone/>
              </a:pPr>
              <a:r>
                <a:rPr lang="en-US" sz="1400" i="1" dirty="0" smtClean="0">
                  <a:solidFill>
                    <a:srgbClr val="404040"/>
                  </a:solidFill>
                  <a:latin typeface="Calibri" pitchFamily="34" charset="0"/>
                  <a:ea typeface="Arial" charset="0"/>
                  <a:cs typeface="Calibri" pitchFamily="34" charset="0"/>
                </a:rPr>
                <a:t>Johnson et al</a:t>
              </a:r>
              <a:r>
                <a:rPr lang="en-US" sz="1400" dirty="0" smtClean="0">
                  <a:solidFill>
                    <a:srgbClr val="404040"/>
                  </a:solidFill>
                  <a:latin typeface="Calibri" pitchFamily="34" charset="0"/>
                  <a:ea typeface="Arial" charset="0"/>
                  <a:cs typeface="Calibri" pitchFamily="34" charset="0"/>
                </a:rPr>
                <a:t>: CG2Real: </a:t>
              </a:r>
              <a:r>
                <a:rPr lang="en-US" sz="1400" dirty="0" smtClean="0">
                  <a:latin typeface="Calibri" pitchFamily="34" charset="0"/>
                </a:rPr>
                <a:t>Improving the Realism of Computer Generated Images using a Large Collection of Photographs, IEEE TVCG 2010</a:t>
              </a:r>
              <a:endParaRPr lang="en-US" sz="1400" dirty="0">
                <a:solidFill>
                  <a:srgbClr val="404040"/>
                </a:solidFill>
                <a:latin typeface="Calibri" pitchFamily="34" charset="0"/>
                <a:ea typeface="Arial" charset="0"/>
                <a:cs typeface="Calibri" pitchFamily="34" charset="0"/>
              </a:endParaRPr>
            </a:p>
          </p:txBody>
        </p:sp>
      </p:grpSp>
      <p:grpSp>
        <p:nvGrpSpPr>
          <p:cNvPr id="4" name="Group 3"/>
          <p:cNvGrpSpPr/>
          <p:nvPr/>
        </p:nvGrpSpPr>
        <p:grpSpPr>
          <a:xfrm>
            <a:off x="273002" y="4005064"/>
            <a:ext cx="8475462" cy="2029914"/>
            <a:chOff x="273002" y="4070227"/>
            <a:chExt cx="8475462" cy="2029914"/>
          </a:xfrm>
        </p:grpSpPr>
        <p:grpSp>
          <p:nvGrpSpPr>
            <p:cNvPr id="2" name="Group 1"/>
            <p:cNvGrpSpPr/>
            <p:nvPr/>
          </p:nvGrpSpPr>
          <p:grpSpPr>
            <a:xfrm>
              <a:off x="273002" y="4070228"/>
              <a:ext cx="2570806" cy="2029913"/>
              <a:chOff x="273002" y="4070228"/>
              <a:chExt cx="2570806" cy="2029913"/>
            </a:xfrm>
          </p:grpSpPr>
          <p:pic>
            <p:nvPicPr>
              <p:cNvPr id="1026" name="Picture 2"/>
              <p:cNvPicPr>
                <a:picLocks noChangeAspect="1" noChangeArrowheads="1"/>
              </p:cNvPicPr>
              <p:nvPr/>
            </p:nvPicPr>
            <p:blipFill>
              <a:blip r:embed="rId7" cstate="print"/>
              <a:srcRect/>
              <a:stretch>
                <a:fillRect/>
              </a:stretch>
            </p:blipFill>
            <p:spPr bwMode="auto">
              <a:xfrm>
                <a:off x="792106" y="4070228"/>
                <a:ext cx="1547646" cy="798932"/>
              </a:xfrm>
              <a:prstGeom prst="rect">
                <a:avLst/>
              </a:prstGeom>
              <a:noFill/>
              <a:ln w="9525">
                <a:noFill/>
                <a:miter lim="800000"/>
                <a:headEnd/>
                <a:tailEnd/>
              </a:ln>
            </p:spPr>
          </p:pic>
          <p:pic>
            <p:nvPicPr>
              <p:cNvPr id="1027" name="Picture 3"/>
              <p:cNvPicPr>
                <a:picLocks noChangeAspect="1" noChangeArrowheads="1"/>
              </p:cNvPicPr>
              <p:nvPr/>
            </p:nvPicPr>
            <p:blipFill>
              <a:blip r:embed="rId8" cstate="print"/>
              <a:srcRect/>
              <a:stretch>
                <a:fillRect/>
              </a:stretch>
            </p:blipFill>
            <p:spPr bwMode="auto">
              <a:xfrm>
                <a:off x="273002" y="4869160"/>
                <a:ext cx="2570806" cy="1230981"/>
              </a:xfrm>
              <a:prstGeom prst="rect">
                <a:avLst/>
              </a:prstGeom>
              <a:noFill/>
              <a:ln w="9525">
                <a:noFill/>
                <a:miter lim="800000"/>
                <a:headEnd/>
                <a:tailEnd/>
              </a:ln>
            </p:spPr>
          </p:pic>
        </p:grpSp>
        <p:sp>
          <p:nvSpPr>
            <p:cNvPr id="12" name="Inhaltsplatzhalter 3"/>
            <p:cNvSpPr txBox="1">
              <a:spLocks/>
            </p:cNvSpPr>
            <p:nvPr/>
          </p:nvSpPr>
          <p:spPr bwMode="auto">
            <a:xfrm>
              <a:off x="2987824" y="4070227"/>
              <a:ext cx="5760640" cy="2029913"/>
            </a:xfrm>
            <a:prstGeom prst="rect">
              <a:avLst/>
            </a:prstGeom>
            <a:noFill/>
            <a:ln w="9525">
              <a:noFill/>
              <a:miter lim="800000"/>
              <a:headEnd/>
              <a:tailEnd/>
            </a:ln>
          </p:spPr>
          <p:txBody>
            <a:bodyPr lIns="0" tIns="0" rIns="0" bIns="0" anchor="ctr"/>
            <a:lstStyle/>
            <a:p>
              <a:pPr>
                <a:buFont typeface="Arial" charset="0"/>
                <a:buNone/>
              </a:pPr>
              <a:r>
                <a:rPr lang="en-US" dirty="0" smtClean="0">
                  <a:solidFill>
                    <a:srgbClr val="000000"/>
                  </a:solidFill>
                  <a:latin typeface="Calibri" pitchFamily="34" charset="0"/>
                  <a:ea typeface="Arial" charset="0"/>
                  <a:cs typeface="Calibri" pitchFamily="34" charset="0"/>
                </a:rPr>
                <a:t>Analogy</a:t>
              </a:r>
            </a:p>
            <a:p>
              <a:pPr>
                <a:buFont typeface="Arial" charset="0"/>
                <a:buNone/>
              </a:pPr>
              <a:r>
                <a:rPr lang="en-US" sz="1400" i="1" dirty="0" err="1" smtClean="0">
                  <a:solidFill>
                    <a:srgbClr val="404040"/>
                  </a:solidFill>
                  <a:latin typeface="Calibri" pitchFamily="34" charset="0"/>
                  <a:ea typeface="Arial" charset="0"/>
                  <a:cs typeface="Calibri" pitchFamily="34" charset="0"/>
                </a:rPr>
                <a:t>Hertzmann</a:t>
              </a:r>
              <a:r>
                <a:rPr lang="en-US" sz="1400" i="1" dirty="0" smtClean="0">
                  <a:solidFill>
                    <a:srgbClr val="404040"/>
                  </a:solidFill>
                  <a:latin typeface="Calibri" pitchFamily="34" charset="0"/>
                  <a:ea typeface="Arial" charset="0"/>
                  <a:cs typeface="Calibri" pitchFamily="34" charset="0"/>
                </a:rPr>
                <a:t> et al</a:t>
              </a:r>
              <a:r>
                <a:rPr lang="en-US" sz="1400" dirty="0" smtClean="0">
                  <a:solidFill>
                    <a:srgbClr val="404040"/>
                  </a:solidFill>
                  <a:latin typeface="Calibri" pitchFamily="34" charset="0"/>
                  <a:ea typeface="Arial" charset="0"/>
                  <a:cs typeface="Calibri" pitchFamily="34" charset="0"/>
                </a:rPr>
                <a:t>: </a:t>
              </a:r>
              <a:r>
                <a:rPr lang="en-US" sz="1400" dirty="0" smtClean="0">
                  <a:latin typeface="Calibri" pitchFamily="34" charset="0"/>
                </a:rPr>
                <a:t>Image Analogies, </a:t>
              </a:r>
              <a:r>
                <a:rPr lang="en-US" sz="1400" dirty="0" err="1" smtClean="0">
                  <a:latin typeface="Calibri" pitchFamily="34" charset="0"/>
                </a:rPr>
                <a:t>Siggraph</a:t>
              </a:r>
              <a:r>
                <a:rPr lang="en-US" sz="1400" dirty="0" smtClean="0">
                  <a:latin typeface="Calibri" pitchFamily="34" charset="0"/>
                </a:rPr>
                <a:t> 2001</a:t>
              </a:r>
            </a:p>
            <a:p>
              <a:pPr>
                <a:buFont typeface="Arial" charset="0"/>
                <a:buNone/>
              </a:pPr>
              <a:r>
                <a:rPr lang="en-US" sz="1400" i="1" dirty="0" err="1" smtClean="0">
                  <a:solidFill>
                    <a:srgbClr val="404040"/>
                  </a:solidFill>
                  <a:latin typeface="Calibri" pitchFamily="34" charset="0"/>
                  <a:ea typeface="Arial" charset="0"/>
                  <a:cs typeface="Calibri" pitchFamily="34" charset="0"/>
                </a:rPr>
                <a:t>Mertens</a:t>
              </a:r>
              <a:r>
                <a:rPr lang="en-US" sz="1400" i="1" dirty="0" smtClean="0">
                  <a:solidFill>
                    <a:srgbClr val="404040"/>
                  </a:solidFill>
                  <a:latin typeface="Calibri" pitchFamily="34" charset="0"/>
                  <a:ea typeface="Arial" charset="0"/>
                  <a:cs typeface="Calibri" pitchFamily="34" charset="0"/>
                </a:rPr>
                <a:t> et al</a:t>
              </a:r>
              <a:r>
                <a:rPr lang="en-US" sz="1400" dirty="0" smtClean="0">
                  <a:solidFill>
                    <a:srgbClr val="404040"/>
                  </a:solidFill>
                  <a:latin typeface="Calibri" pitchFamily="34" charset="0"/>
                  <a:ea typeface="Arial" charset="0"/>
                  <a:cs typeface="Calibri" pitchFamily="34" charset="0"/>
                </a:rPr>
                <a:t>: </a:t>
              </a:r>
              <a:r>
                <a:rPr lang="en-US" sz="1400" dirty="0" smtClean="0">
                  <a:latin typeface="Calibri" pitchFamily="34" charset="0"/>
                </a:rPr>
                <a:t>Texture Transfer Using Geometry Correlation, EGSR 2007</a:t>
              </a:r>
            </a:p>
            <a:p>
              <a:pPr>
                <a:buFont typeface="Arial" charset="0"/>
                <a:buNone/>
              </a:pPr>
              <a:endParaRPr lang="en-US" sz="1400" dirty="0">
                <a:solidFill>
                  <a:srgbClr val="404040"/>
                </a:solidFill>
                <a:latin typeface="Calibri" pitchFamily="34" charset="0"/>
                <a:ea typeface="Arial" charset="0"/>
                <a:cs typeface="Calibri" pitchFamily="34" charset="0"/>
              </a:endParaRPr>
            </a:p>
          </p:txBody>
        </p:sp>
      </p:grpSp>
    </p:spTree>
    <p:extLst>
      <p:ext uri="{BB962C8B-B14F-4D97-AF65-F5344CB8AC3E}">
        <p14:creationId xmlns="" xmlns:p14="http://schemas.microsoft.com/office/powerpoint/2010/main" val="2380755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el 1"/>
          <p:cNvSpPr>
            <a:spLocks noGrp="1"/>
          </p:cNvSpPr>
          <p:nvPr>
            <p:ph type="title"/>
          </p:nvPr>
        </p:nvSpPr>
        <p:spPr/>
        <p:txBody>
          <a:bodyPr/>
          <a:lstStyle/>
          <a:p>
            <a:r>
              <a:rPr lang="en-US" dirty="0" smtClean="0">
                <a:latin typeface="Calibri" pitchFamily="34" charset="0"/>
                <a:ea typeface="Arial" charset="0"/>
                <a:cs typeface="Calibri" pitchFamily="34" charset="0"/>
              </a:rPr>
              <a:t>Previous Work – Materials </a:t>
            </a:r>
          </a:p>
        </p:txBody>
      </p:sp>
      <p:grpSp>
        <p:nvGrpSpPr>
          <p:cNvPr id="5" name="Group 4"/>
          <p:cNvGrpSpPr/>
          <p:nvPr/>
        </p:nvGrpSpPr>
        <p:grpSpPr>
          <a:xfrm>
            <a:off x="179512" y="2132856"/>
            <a:ext cx="8424936" cy="1266826"/>
            <a:chOff x="179512" y="3356991"/>
            <a:chExt cx="8424936" cy="1266826"/>
          </a:xfrm>
        </p:grpSpPr>
        <p:sp>
          <p:nvSpPr>
            <p:cNvPr id="8" name="Inhaltsplatzhalter 3"/>
            <p:cNvSpPr txBox="1">
              <a:spLocks/>
            </p:cNvSpPr>
            <p:nvPr/>
          </p:nvSpPr>
          <p:spPr bwMode="auto">
            <a:xfrm>
              <a:off x="4139952" y="3356991"/>
              <a:ext cx="4464496" cy="1266825"/>
            </a:xfrm>
            <a:prstGeom prst="rect">
              <a:avLst/>
            </a:prstGeom>
            <a:noFill/>
            <a:ln w="9525">
              <a:noFill/>
              <a:miter lim="800000"/>
              <a:headEnd/>
              <a:tailEnd/>
            </a:ln>
          </p:spPr>
          <p:txBody>
            <a:bodyPr lIns="0" tIns="0" rIns="0" bIns="0" anchor="ctr"/>
            <a:lstStyle/>
            <a:p>
              <a:pPr>
                <a:buFont typeface="Arial" charset="0"/>
                <a:buNone/>
              </a:pPr>
              <a:r>
                <a:rPr lang="en-US" dirty="0" smtClean="0">
                  <a:solidFill>
                    <a:srgbClr val="000000"/>
                  </a:solidFill>
                  <a:latin typeface="Calibri" pitchFamily="34" charset="0"/>
                  <a:ea typeface="Arial" charset="0"/>
                  <a:cs typeface="Calibri" pitchFamily="34" charset="0"/>
                </a:rPr>
                <a:t>Image-Based Material Editing</a:t>
              </a:r>
            </a:p>
            <a:p>
              <a:pPr>
                <a:buFont typeface="Arial" charset="0"/>
                <a:buNone/>
              </a:pPr>
              <a:r>
                <a:rPr lang="en-US" sz="1400" i="1" dirty="0" smtClean="0">
                  <a:solidFill>
                    <a:srgbClr val="404040"/>
                  </a:solidFill>
                  <a:latin typeface="Calibri" pitchFamily="34" charset="0"/>
                  <a:ea typeface="Arial" charset="0"/>
                  <a:cs typeface="Calibri" pitchFamily="34" charset="0"/>
                </a:rPr>
                <a:t>Khan et al</a:t>
              </a:r>
              <a:r>
                <a:rPr lang="en-US" sz="1400" dirty="0" smtClean="0">
                  <a:solidFill>
                    <a:srgbClr val="404040"/>
                  </a:solidFill>
                  <a:latin typeface="Calibri" pitchFamily="34" charset="0"/>
                  <a:ea typeface="Arial" charset="0"/>
                  <a:cs typeface="Calibri" pitchFamily="34" charset="0"/>
                </a:rPr>
                <a:t>: </a:t>
              </a:r>
              <a:r>
                <a:rPr lang="en-US" sz="1400" dirty="0" smtClean="0">
                  <a:latin typeface="Calibri" pitchFamily="34" charset="0"/>
                </a:rPr>
                <a:t>Image-Based Material Editing , </a:t>
              </a:r>
              <a:r>
                <a:rPr lang="en-US" sz="1400" dirty="0" err="1" smtClean="0">
                  <a:latin typeface="Calibri" pitchFamily="34" charset="0"/>
                </a:rPr>
                <a:t>Siggraph</a:t>
              </a:r>
              <a:r>
                <a:rPr lang="en-US" sz="1400" dirty="0" smtClean="0">
                  <a:latin typeface="Calibri" pitchFamily="34" charset="0"/>
                </a:rPr>
                <a:t> 2006</a:t>
              </a:r>
            </a:p>
            <a:p>
              <a:pPr>
                <a:buFont typeface="Arial" charset="0"/>
                <a:buNone/>
              </a:pPr>
              <a:endParaRPr lang="en-US" sz="1400" dirty="0">
                <a:solidFill>
                  <a:srgbClr val="404040"/>
                </a:solidFill>
                <a:latin typeface="Calibri" pitchFamily="34" charset="0"/>
                <a:ea typeface="Arial" charset="0"/>
                <a:cs typeface="Calibri" pitchFamily="34" charset="0"/>
              </a:endParaRPr>
            </a:p>
          </p:txBody>
        </p:sp>
        <p:pic>
          <p:nvPicPr>
            <p:cNvPr id="3" name="Picture 3"/>
            <p:cNvPicPr>
              <a:picLocks noChangeAspect="1" noChangeArrowheads="1"/>
            </p:cNvPicPr>
            <p:nvPr/>
          </p:nvPicPr>
          <p:blipFill>
            <a:blip r:embed="rId3" cstate="print"/>
            <a:srcRect/>
            <a:stretch>
              <a:fillRect/>
            </a:stretch>
          </p:blipFill>
          <p:spPr bwMode="auto">
            <a:xfrm>
              <a:off x="179512" y="3356992"/>
              <a:ext cx="3771900" cy="1266825"/>
            </a:xfrm>
            <a:prstGeom prst="rect">
              <a:avLst/>
            </a:prstGeom>
            <a:noFill/>
            <a:ln w="9525">
              <a:noFill/>
              <a:miter lim="800000"/>
              <a:headEnd/>
              <a:tailEnd/>
            </a:ln>
          </p:spPr>
        </p:pic>
      </p:grpSp>
      <p:grpSp>
        <p:nvGrpSpPr>
          <p:cNvPr id="7" name="Group 6"/>
          <p:cNvGrpSpPr/>
          <p:nvPr/>
        </p:nvGrpSpPr>
        <p:grpSpPr>
          <a:xfrm>
            <a:off x="179512" y="4086840"/>
            <a:ext cx="8424936" cy="1358384"/>
            <a:chOff x="179512" y="4797152"/>
            <a:chExt cx="8424936" cy="1358384"/>
          </a:xfrm>
        </p:grpSpPr>
        <p:pic>
          <p:nvPicPr>
            <p:cNvPr id="1028" name="Picture 4"/>
            <p:cNvPicPr>
              <a:picLocks noChangeAspect="1" noChangeArrowheads="1"/>
            </p:cNvPicPr>
            <p:nvPr/>
          </p:nvPicPr>
          <p:blipFill>
            <a:blip r:embed="rId4" cstate="print"/>
            <a:srcRect/>
            <a:stretch>
              <a:fillRect/>
            </a:stretch>
          </p:blipFill>
          <p:spPr bwMode="auto">
            <a:xfrm>
              <a:off x="179512" y="4797152"/>
              <a:ext cx="3744416" cy="1358384"/>
            </a:xfrm>
            <a:prstGeom prst="rect">
              <a:avLst/>
            </a:prstGeom>
            <a:noFill/>
            <a:ln w="9525">
              <a:noFill/>
              <a:miter lim="800000"/>
              <a:headEnd/>
              <a:tailEnd/>
            </a:ln>
          </p:spPr>
        </p:pic>
        <p:sp>
          <p:nvSpPr>
            <p:cNvPr id="11" name="Inhaltsplatzhalter 3"/>
            <p:cNvSpPr txBox="1">
              <a:spLocks/>
            </p:cNvSpPr>
            <p:nvPr/>
          </p:nvSpPr>
          <p:spPr bwMode="auto">
            <a:xfrm>
              <a:off x="4139952" y="4797152"/>
              <a:ext cx="4464496" cy="1358384"/>
            </a:xfrm>
            <a:prstGeom prst="rect">
              <a:avLst/>
            </a:prstGeom>
            <a:noFill/>
            <a:ln w="9525">
              <a:noFill/>
              <a:miter lim="800000"/>
              <a:headEnd/>
              <a:tailEnd/>
            </a:ln>
          </p:spPr>
          <p:txBody>
            <a:bodyPr lIns="0" tIns="0" rIns="0" bIns="0" anchor="ctr"/>
            <a:lstStyle/>
            <a:p>
              <a:pPr>
                <a:buFont typeface="Arial" charset="0"/>
                <a:buNone/>
              </a:pPr>
              <a:r>
                <a:rPr lang="en-US" dirty="0" smtClean="0">
                  <a:solidFill>
                    <a:srgbClr val="000000"/>
                  </a:solidFill>
                  <a:latin typeface="Calibri" pitchFamily="34" charset="0"/>
                  <a:ea typeface="Arial" charset="0"/>
                  <a:cs typeface="Calibri" pitchFamily="34" charset="0"/>
                </a:rPr>
                <a:t>Material Perception</a:t>
              </a:r>
            </a:p>
            <a:p>
              <a:pPr>
                <a:buFont typeface="Arial" charset="0"/>
                <a:buNone/>
              </a:pPr>
              <a:r>
                <a:rPr lang="en-US" sz="1400" i="1" dirty="0" err="1" smtClean="0">
                  <a:solidFill>
                    <a:srgbClr val="404040"/>
                  </a:solidFill>
                  <a:latin typeface="Calibri" pitchFamily="34" charset="0"/>
                  <a:ea typeface="Arial" charset="0"/>
                  <a:cs typeface="Calibri" pitchFamily="34" charset="0"/>
                </a:rPr>
                <a:t>Vangorp</a:t>
              </a:r>
              <a:r>
                <a:rPr lang="en-US" sz="1400" i="1" dirty="0" smtClean="0">
                  <a:solidFill>
                    <a:srgbClr val="404040"/>
                  </a:solidFill>
                  <a:latin typeface="Calibri" pitchFamily="34" charset="0"/>
                  <a:ea typeface="Arial" charset="0"/>
                  <a:cs typeface="Calibri" pitchFamily="34" charset="0"/>
                </a:rPr>
                <a:t> et al</a:t>
              </a:r>
              <a:r>
                <a:rPr lang="en-US" sz="1400" dirty="0" smtClean="0">
                  <a:solidFill>
                    <a:srgbClr val="404040"/>
                  </a:solidFill>
                  <a:latin typeface="Calibri" pitchFamily="34" charset="0"/>
                  <a:ea typeface="Arial" charset="0"/>
                  <a:cs typeface="Calibri" pitchFamily="34" charset="0"/>
                </a:rPr>
                <a:t>: </a:t>
              </a:r>
              <a:r>
                <a:rPr lang="en-US" sz="1400" dirty="0" smtClean="0">
                  <a:latin typeface="Calibri" pitchFamily="34" charset="0"/>
                </a:rPr>
                <a:t>The Influence of Shape on the Perception of Material Reflectance , </a:t>
              </a:r>
              <a:r>
                <a:rPr lang="en-US" sz="1400" dirty="0" err="1" smtClean="0">
                  <a:latin typeface="Calibri" pitchFamily="34" charset="0"/>
                </a:rPr>
                <a:t>Siggraph</a:t>
              </a:r>
              <a:r>
                <a:rPr lang="en-US" sz="1400" dirty="0" smtClean="0">
                  <a:latin typeface="Calibri" pitchFamily="34" charset="0"/>
                </a:rPr>
                <a:t> 2007</a:t>
              </a:r>
            </a:p>
            <a:p>
              <a:pPr>
                <a:buFont typeface="Arial" charset="0"/>
                <a:buNone/>
              </a:pPr>
              <a:endParaRPr lang="en-US" sz="1400" dirty="0">
                <a:solidFill>
                  <a:srgbClr val="404040"/>
                </a:solidFill>
                <a:latin typeface="Calibri" pitchFamily="34" charset="0"/>
                <a:ea typeface="Arial" charset="0"/>
                <a:cs typeface="Calibri" pitchFamily="34" charset="0"/>
              </a:endParaRPr>
            </a:p>
          </p:txBody>
        </p:sp>
      </p:grpSp>
    </p:spTree>
    <p:extLst>
      <p:ext uri="{BB962C8B-B14F-4D97-AF65-F5344CB8AC3E}">
        <p14:creationId xmlns="" xmlns:p14="http://schemas.microsoft.com/office/powerpoint/2010/main" val="3223738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el 1"/>
          <p:cNvSpPr>
            <a:spLocks noGrp="1"/>
          </p:cNvSpPr>
          <p:nvPr>
            <p:ph type="title"/>
          </p:nvPr>
        </p:nvSpPr>
        <p:spPr/>
        <p:txBody>
          <a:bodyPr/>
          <a:lstStyle/>
          <a:p>
            <a:pPr>
              <a:defRPr/>
            </a:pPr>
            <a:r>
              <a:rPr lang="en-US" dirty="0" smtClean="0">
                <a:latin typeface="+mn-lt"/>
              </a:rPr>
              <a:t>Problem statement</a:t>
            </a:r>
            <a:endParaRPr lang="en-US" dirty="0">
              <a:latin typeface="+mn-lt"/>
            </a:endParaRPr>
          </a:p>
        </p:txBody>
      </p:sp>
      <p:pic>
        <p:nvPicPr>
          <p:cNvPr id="8198" name="Picture 6"/>
          <p:cNvPicPr>
            <a:picLocks noChangeAspect="1" noChangeArrowheads="1"/>
          </p:cNvPicPr>
          <p:nvPr/>
        </p:nvPicPr>
        <p:blipFill>
          <a:blip r:embed="rId3" cstate="print"/>
          <a:srcRect/>
          <a:stretch>
            <a:fillRect/>
          </a:stretch>
        </p:blipFill>
        <p:spPr bwMode="auto">
          <a:xfrm>
            <a:off x="564828" y="2204864"/>
            <a:ext cx="2650447" cy="2588946"/>
          </a:xfrm>
          <a:prstGeom prst="rect">
            <a:avLst/>
          </a:prstGeom>
          <a:noFill/>
          <a:ln w="9525">
            <a:noFill/>
            <a:miter lim="800000"/>
            <a:headEnd/>
            <a:tailEnd/>
          </a:ln>
        </p:spPr>
      </p:pic>
      <p:pic>
        <p:nvPicPr>
          <p:cNvPr id="1026"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588224" y="2204864"/>
            <a:ext cx="2010730" cy="26013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5" cstate="print">
            <a:clrChange>
              <a:clrFrom>
                <a:srgbClr val="393939"/>
              </a:clrFrom>
              <a:clrTo>
                <a:srgbClr val="393939">
                  <a:alpha val="0"/>
                </a:srgbClr>
              </a:clrTo>
            </a:clrChange>
            <a:extLst>
              <a:ext uri="{28A0092B-C50C-407E-A947-70E740481C1C}">
                <a14:useLocalDpi xmlns="" xmlns:a14="http://schemas.microsoft.com/office/drawing/2010/main" val="0"/>
              </a:ext>
            </a:extLst>
          </a:blip>
          <a:srcRect/>
          <a:stretch>
            <a:fillRect/>
          </a:stretch>
        </p:blipFill>
        <p:spPr bwMode="auto">
          <a:xfrm>
            <a:off x="3491880" y="2276872"/>
            <a:ext cx="907623" cy="17278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6" cstate="print">
            <a:clrChange>
              <a:clrFrom>
                <a:srgbClr val="393939"/>
              </a:clrFrom>
              <a:clrTo>
                <a:srgbClr val="393939">
                  <a:alpha val="0"/>
                </a:srgbClr>
              </a:clrTo>
            </a:clrChange>
            <a:extLst>
              <a:ext uri="{28A0092B-C50C-407E-A947-70E740481C1C}">
                <a14:useLocalDpi xmlns="" xmlns:a14="http://schemas.microsoft.com/office/drawing/2010/main" val="0"/>
              </a:ext>
            </a:extLst>
          </a:blip>
          <a:srcRect/>
          <a:stretch>
            <a:fillRect/>
          </a:stretch>
        </p:blipFill>
        <p:spPr bwMode="auto">
          <a:xfrm>
            <a:off x="3707904" y="5085184"/>
            <a:ext cx="619124" cy="5667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 name="Picture 5"/>
          <p:cNvPicPr>
            <a:picLocks noChangeAspect="1" noChangeArrowheads="1"/>
          </p:cNvPicPr>
          <p:nvPr/>
        </p:nvPicPr>
        <p:blipFill>
          <a:blip r:embed="rId7" cstate="print">
            <a:clrChange>
              <a:clrFrom>
                <a:srgbClr val="393939"/>
              </a:clrFrom>
              <a:clrTo>
                <a:srgbClr val="393939">
                  <a:alpha val="0"/>
                </a:srgbClr>
              </a:clrTo>
            </a:clrChange>
            <a:extLst>
              <a:ext uri="{28A0092B-C50C-407E-A947-70E740481C1C}">
                <a14:useLocalDpi xmlns="" xmlns:a14="http://schemas.microsoft.com/office/drawing/2010/main" val="0"/>
              </a:ext>
            </a:extLst>
          </a:blip>
          <a:srcRect/>
          <a:stretch>
            <a:fillRect/>
          </a:stretch>
        </p:blipFill>
        <p:spPr bwMode="auto">
          <a:xfrm>
            <a:off x="3563888" y="3933056"/>
            <a:ext cx="848010" cy="10600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1" name="Picture 6"/>
          <p:cNvPicPr>
            <a:picLocks noChangeAspect="1" noChangeArrowheads="1"/>
          </p:cNvPicPr>
          <p:nvPr/>
        </p:nvPicPr>
        <p:blipFill>
          <a:blip r:embed="rId8" cstate="print">
            <a:clrChange>
              <a:clrFrom>
                <a:srgbClr val="393939"/>
              </a:clrFrom>
              <a:clrTo>
                <a:srgbClr val="393939">
                  <a:alpha val="0"/>
                </a:srgbClr>
              </a:clrTo>
            </a:clrChange>
            <a:extLst>
              <a:ext uri="{28A0092B-C50C-407E-A947-70E740481C1C}">
                <a14:useLocalDpi xmlns="" xmlns:a14="http://schemas.microsoft.com/office/drawing/2010/main" val="0"/>
              </a:ext>
            </a:extLst>
          </a:blip>
          <a:srcRect/>
          <a:stretch>
            <a:fillRect/>
          </a:stretch>
        </p:blipFill>
        <p:spPr bwMode="auto">
          <a:xfrm rot="20817169">
            <a:off x="3545793" y="1577192"/>
            <a:ext cx="884849" cy="57881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a:blip r:embed="rId9" cstate="print">
            <a:clrChange>
              <a:clrFrom>
                <a:srgbClr val="B2B2B2"/>
              </a:clrFrom>
              <a:clrTo>
                <a:srgbClr val="B2B2B2">
                  <a:alpha val="0"/>
                </a:srgbClr>
              </a:clrTo>
            </a:clrChange>
            <a:extLst>
              <a:ext uri="{28A0092B-C50C-407E-A947-70E740481C1C}">
                <a14:useLocalDpi xmlns="" xmlns:a14="http://schemas.microsoft.com/office/drawing/2010/main" val="0"/>
              </a:ext>
            </a:extLst>
          </a:blip>
          <a:srcRect/>
          <a:stretch>
            <a:fillRect/>
          </a:stretch>
        </p:blipFill>
        <p:spPr bwMode="auto">
          <a:xfrm>
            <a:off x="5868144" y="1786476"/>
            <a:ext cx="408001" cy="34427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15" name="Straight Arrow Connector 14"/>
          <p:cNvCxnSpPr>
            <a:stCxn id="11" idx="3"/>
          </p:cNvCxnSpPr>
          <p:nvPr/>
        </p:nvCxnSpPr>
        <p:spPr bwMode="auto">
          <a:xfrm>
            <a:off x="4419221" y="1766719"/>
            <a:ext cx="1376915" cy="1734289"/>
          </a:xfrm>
          <a:prstGeom prst="straightConnector1">
            <a:avLst/>
          </a:prstGeom>
          <a:solidFill>
            <a:schemeClr val="accent1"/>
          </a:solidFill>
          <a:ln w="25400" cap="flat" cmpd="sng" algn="ctr">
            <a:solidFill>
              <a:srgbClr val="0070C0"/>
            </a:solidFill>
            <a:prstDash val="solid"/>
            <a:round/>
            <a:headEnd type="none" w="med" len="med"/>
            <a:tailEnd type="arrow"/>
          </a:ln>
          <a:effectLst/>
        </p:spPr>
      </p:cxnSp>
      <p:cxnSp>
        <p:nvCxnSpPr>
          <p:cNvPr id="21" name="Straight Arrow Connector 20"/>
          <p:cNvCxnSpPr>
            <a:stCxn id="8" idx="3"/>
          </p:cNvCxnSpPr>
          <p:nvPr/>
        </p:nvCxnSpPr>
        <p:spPr bwMode="auto">
          <a:xfrm flipV="1">
            <a:off x="4399503" y="2492896"/>
            <a:ext cx="1396633" cy="647899"/>
          </a:xfrm>
          <a:prstGeom prst="straightConnector1">
            <a:avLst/>
          </a:prstGeom>
          <a:solidFill>
            <a:schemeClr val="accent1"/>
          </a:solidFill>
          <a:ln w="25400" cap="flat" cmpd="sng" algn="ctr">
            <a:solidFill>
              <a:srgbClr val="0070C0"/>
            </a:solidFill>
            <a:prstDash val="solid"/>
            <a:round/>
            <a:headEnd type="none" w="med" len="med"/>
            <a:tailEnd type="arrow"/>
          </a:ln>
          <a:effectLst/>
        </p:spPr>
      </p:cxnSp>
      <p:cxnSp>
        <p:nvCxnSpPr>
          <p:cNvPr id="24" name="Straight Arrow Connector 23"/>
          <p:cNvCxnSpPr>
            <a:stCxn id="10" idx="3"/>
          </p:cNvCxnSpPr>
          <p:nvPr/>
        </p:nvCxnSpPr>
        <p:spPr bwMode="auto">
          <a:xfrm flipV="1">
            <a:off x="4411898" y="3861048"/>
            <a:ext cx="1384238" cy="602015"/>
          </a:xfrm>
          <a:prstGeom prst="straightConnector1">
            <a:avLst/>
          </a:prstGeom>
          <a:solidFill>
            <a:schemeClr val="accent1"/>
          </a:solidFill>
          <a:ln w="25400" cap="flat" cmpd="sng" algn="ctr">
            <a:solidFill>
              <a:srgbClr val="0070C0"/>
            </a:solidFill>
            <a:prstDash val="solid"/>
            <a:round/>
            <a:headEnd type="none" w="med" len="med"/>
            <a:tailEnd type="arrow"/>
          </a:ln>
          <a:effectLst/>
        </p:spPr>
      </p:cxnSp>
      <p:cxnSp>
        <p:nvCxnSpPr>
          <p:cNvPr id="27" name="Straight Arrow Connector 26"/>
          <p:cNvCxnSpPr>
            <a:stCxn id="9" idx="3"/>
          </p:cNvCxnSpPr>
          <p:nvPr/>
        </p:nvCxnSpPr>
        <p:spPr bwMode="auto">
          <a:xfrm flipV="1">
            <a:off x="4327028" y="2780928"/>
            <a:ext cx="1469108" cy="2587625"/>
          </a:xfrm>
          <a:prstGeom prst="straightConnector1">
            <a:avLst/>
          </a:prstGeom>
          <a:solidFill>
            <a:schemeClr val="accent1"/>
          </a:solidFill>
          <a:ln w="25400" cap="flat" cmpd="sng" algn="ctr">
            <a:solidFill>
              <a:srgbClr val="0070C0"/>
            </a:solidFill>
            <a:prstDash val="solid"/>
            <a:round/>
            <a:headEnd type="none" w="med" len="med"/>
            <a:tailEnd type="arrow"/>
          </a:ln>
          <a:effectLst/>
        </p:spPr>
      </p:cxnSp>
      <p:sp>
        <p:nvSpPr>
          <p:cNvPr id="29" name="Inhaltsplatzhalter 3"/>
          <p:cNvSpPr txBox="1">
            <a:spLocks/>
          </p:cNvSpPr>
          <p:nvPr/>
        </p:nvSpPr>
        <p:spPr bwMode="auto">
          <a:xfrm>
            <a:off x="6588224" y="1556792"/>
            <a:ext cx="2010730" cy="648072"/>
          </a:xfrm>
          <a:prstGeom prst="rect">
            <a:avLst/>
          </a:prstGeom>
          <a:noFill/>
          <a:ln w="9525">
            <a:noFill/>
            <a:miter lim="800000"/>
            <a:headEnd/>
            <a:tailEnd/>
          </a:ln>
        </p:spPr>
        <p:txBody>
          <a:bodyPr lIns="0" tIns="0" rIns="0" bIns="0" anchor="ctr"/>
          <a:lstStyle/>
          <a:p>
            <a:pPr algn="ctr">
              <a:buFont typeface="Arial" charset="0"/>
              <a:buNone/>
            </a:pPr>
            <a:r>
              <a:rPr lang="en-US" dirty="0" smtClean="0">
                <a:solidFill>
                  <a:srgbClr val="000000"/>
                </a:solidFill>
                <a:latin typeface="Calibri" pitchFamily="34" charset="0"/>
                <a:ea typeface="Arial" charset="0"/>
                <a:cs typeface="Calibri" pitchFamily="34" charset="0"/>
              </a:rPr>
              <a:t>Guide Source</a:t>
            </a:r>
            <a:endParaRPr lang="en-US" dirty="0">
              <a:solidFill>
                <a:srgbClr val="000000"/>
              </a:solidFill>
              <a:latin typeface="Calibri" pitchFamily="34" charset="0"/>
              <a:ea typeface="Arial" charset="0"/>
              <a:cs typeface="Calibri" pitchFamily="34" charset="0"/>
            </a:endParaRPr>
          </a:p>
        </p:txBody>
      </p:sp>
      <p:sp>
        <p:nvSpPr>
          <p:cNvPr id="30" name="Inhaltsplatzhalter 3"/>
          <p:cNvSpPr txBox="1">
            <a:spLocks/>
          </p:cNvSpPr>
          <p:nvPr/>
        </p:nvSpPr>
        <p:spPr bwMode="auto">
          <a:xfrm>
            <a:off x="564827" y="1556792"/>
            <a:ext cx="2639021" cy="648072"/>
          </a:xfrm>
          <a:prstGeom prst="rect">
            <a:avLst/>
          </a:prstGeom>
          <a:noFill/>
          <a:ln w="9525">
            <a:noFill/>
            <a:miter lim="800000"/>
            <a:headEnd/>
            <a:tailEnd/>
          </a:ln>
        </p:spPr>
        <p:txBody>
          <a:bodyPr lIns="0" tIns="0" rIns="0" bIns="0" anchor="ctr"/>
          <a:lstStyle/>
          <a:p>
            <a:pPr algn="ctr">
              <a:buFont typeface="Arial" charset="0"/>
              <a:buNone/>
            </a:pPr>
            <a:r>
              <a:rPr lang="en-US" dirty="0" smtClean="0">
                <a:solidFill>
                  <a:srgbClr val="000000"/>
                </a:solidFill>
                <a:latin typeface="Calibri" pitchFamily="34" charset="0"/>
                <a:ea typeface="Arial" charset="0"/>
                <a:cs typeface="Calibri" pitchFamily="34" charset="0"/>
              </a:rPr>
              <a:t>3D Scene</a:t>
            </a:r>
            <a:endParaRPr lang="en-US" dirty="0">
              <a:solidFill>
                <a:srgbClr val="000000"/>
              </a:solidFill>
              <a:latin typeface="Calibri" pitchFamily="34" charset="0"/>
              <a:ea typeface="Arial" charset="0"/>
              <a:cs typeface="Calibri" pitchFamily="34" charset="0"/>
            </a:endParaRPr>
          </a:p>
        </p:txBody>
      </p:sp>
      <p:sp>
        <p:nvSpPr>
          <p:cNvPr id="32" name="Inhaltsplatzhalter 3"/>
          <p:cNvSpPr txBox="1">
            <a:spLocks/>
          </p:cNvSpPr>
          <p:nvPr/>
        </p:nvSpPr>
        <p:spPr bwMode="auto">
          <a:xfrm>
            <a:off x="3203848" y="5589240"/>
            <a:ext cx="1512168" cy="648072"/>
          </a:xfrm>
          <a:prstGeom prst="rect">
            <a:avLst/>
          </a:prstGeom>
          <a:noFill/>
          <a:ln w="9525">
            <a:noFill/>
            <a:miter lim="800000"/>
            <a:headEnd/>
            <a:tailEnd/>
          </a:ln>
        </p:spPr>
        <p:txBody>
          <a:bodyPr lIns="0" tIns="0" rIns="0" bIns="0" anchor="ctr"/>
          <a:lstStyle/>
          <a:p>
            <a:pPr algn="ctr">
              <a:buFont typeface="Arial" charset="0"/>
              <a:buNone/>
            </a:pPr>
            <a:r>
              <a:rPr lang="en-US" dirty="0" smtClean="0">
                <a:solidFill>
                  <a:srgbClr val="000000"/>
                </a:solidFill>
                <a:latin typeface="Calibri" pitchFamily="34" charset="0"/>
                <a:ea typeface="Arial" charset="0"/>
                <a:cs typeface="Calibri" pitchFamily="34" charset="0"/>
              </a:rPr>
              <a:t>Objects</a:t>
            </a:r>
            <a:endParaRPr lang="en-US" dirty="0">
              <a:solidFill>
                <a:srgbClr val="000000"/>
              </a:solidFill>
              <a:latin typeface="Calibri" pitchFamily="34" charset="0"/>
              <a:ea typeface="Arial" charset="0"/>
              <a:cs typeface="Calibri" pitchFamily="34" charset="0"/>
            </a:endParaRPr>
          </a:p>
        </p:txBody>
      </p:sp>
      <p:sp>
        <p:nvSpPr>
          <p:cNvPr id="33" name="Inhaltsplatzhalter 3"/>
          <p:cNvSpPr txBox="1">
            <a:spLocks/>
          </p:cNvSpPr>
          <p:nvPr/>
        </p:nvSpPr>
        <p:spPr bwMode="auto">
          <a:xfrm>
            <a:off x="5292080" y="5589240"/>
            <a:ext cx="1584176" cy="648072"/>
          </a:xfrm>
          <a:prstGeom prst="rect">
            <a:avLst/>
          </a:prstGeom>
          <a:noFill/>
          <a:ln w="9525">
            <a:noFill/>
            <a:miter lim="800000"/>
            <a:headEnd/>
            <a:tailEnd/>
          </a:ln>
        </p:spPr>
        <p:txBody>
          <a:bodyPr lIns="0" tIns="0" rIns="0" bIns="0" anchor="ctr"/>
          <a:lstStyle/>
          <a:p>
            <a:pPr algn="ctr">
              <a:buFont typeface="Arial" charset="0"/>
              <a:buNone/>
            </a:pPr>
            <a:r>
              <a:rPr lang="en-US" dirty="0" smtClean="0">
                <a:solidFill>
                  <a:srgbClr val="000000"/>
                </a:solidFill>
                <a:latin typeface="Calibri" pitchFamily="34" charset="0"/>
                <a:ea typeface="Arial" charset="0"/>
                <a:cs typeface="Calibri" pitchFamily="34" charset="0"/>
              </a:rPr>
              <a:t>Materials</a:t>
            </a:r>
            <a:endParaRPr lang="en-US" dirty="0">
              <a:solidFill>
                <a:srgbClr val="000000"/>
              </a:solidFill>
              <a:latin typeface="Calibri" pitchFamily="34" charset="0"/>
              <a:ea typeface="Arial" charset="0"/>
              <a:cs typeface="Calibri" pitchFamily="34" charset="0"/>
            </a:endParaRPr>
          </a:p>
        </p:txBody>
      </p:sp>
    </p:spTree>
    <p:extLst>
      <p:ext uri="{BB962C8B-B14F-4D97-AF65-F5344CB8AC3E}">
        <p14:creationId xmlns="" xmlns:p14="http://schemas.microsoft.com/office/powerpoint/2010/main" val="3025413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198"/>
                                        </p:tgtEl>
                                        <p:attrNameLst>
                                          <p:attrName>style.visibility</p:attrName>
                                        </p:attrNameLst>
                                      </p:cBhvr>
                                      <p:to>
                                        <p:strVal val="visible"/>
                                      </p:to>
                                    </p:set>
                                    <p:animEffect transition="in" filter="fade">
                                      <p:cBhvr>
                                        <p:cTn id="20" dur="500"/>
                                        <p:tgtEl>
                                          <p:spTgt spid="8198"/>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ntr" presetSubtype="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par>
                                <p:cTn id="35" presetID="10"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left)">
                                      <p:cBhvr>
                                        <p:cTn id="42" dur="500"/>
                                        <p:tgtEl>
                                          <p:spTgt spid="15"/>
                                        </p:tgtEl>
                                      </p:cBhvr>
                                    </p:animEffect>
                                  </p:childTnLst>
                                </p:cTn>
                              </p:par>
                              <p:par>
                                <p:cTn id="43" presetID="22" presetClass="entr" presetSubtype="8"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left)">
                                      <p:cBhvr>
                                        <p:cTn id="45" dur="500"/>
                                        <p:tgtEl>
                                          <p:spTgt spid="21"/>
                                        </p:tgtEl>
                                      </p:cBhvr>
                                    </p:animEffect>
                                  </p:childTnLst>
                                </p:cTn>
                              </p:par>
                              <p:par>
                                <p:cTn id="46" presetID="22" presetClass="entr" presetSubtype="8" fill="hold"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left)">
                                      <p:cBhvr>
                                        <p:cTn id="48" dur="500"/>
                                        <p:tgtEl>
                                          <p:spTgt spid="27"/>
                                        </p:tgtEl>
                                      </p:cBhvr>
                                    </p:animEffect>
                                  </p:childTnLst>
                                </p:cTn>
                              </p:par>
                              <p:par>
                                <p:cTn id="49" presetID="22" presetClass="entr" presetSubtype="8"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left)">
                                      <p:cBhvr>
                                        <p:cTn id="51" dur="500"/>
                                        <p:tgtEl>
                                          <p:spTgt spid="24"/>
                                        </p:tgtEl>
                                      </p:cBhvr>
                                    </p:animEffect>
                                  </p:childTnLst>
                                </p:cTn>
                              </p:par>
                              <p:par>
                                <p:cTn id="52" presetID="1" presetClass="entr" presetSubtype="0" fill="hold" grpId="0" nodeType="withEffect">
                                  <p:stCondLst>
                                    <p:cond delay="0"/>
                                  </p:stCondLst>
                                  <p:childTnLst>
                                    <p:set>
                                      <p:cBhvr>
                                        <p:cTn id="53" dur="1" fill="hold">
                                          <p:stCondLst>
                                            <p:cond delay="0"/>
                                          </p:stCondLst>
                                        </p:cTn>
                                        <p:tgtEl>
                                          <p:spTgt spid="29"/>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30"/>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32"/>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9" grpId="1"/>
      <p:bldP spid="30" grpId="0"/>
      <p:bldP spid="30" grpId="1"/>
      <p:bldP spid="32" grpId="0"/>
      <p:bldP spid="33" grpId="0"/>
    </p:bldLst>
  </p:timing>
</p:sld>
</file>

<file path=ppt/theme/theme1.xml><?xml version="1.0" encoding="utf-8"?>
<a:theme xmlns:a="http://schemas.openxmlformats.org/drawingml/2006/main" name="eg2012">
  <a:themeElements>
    <a:clrScheme name="Presentazione vuo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zione vuota">
      <a:majorFont>
        <a:latin typeface="Myriad Pro Bold Cond"/>
        <a:ea typeface="ＭＳ Ｐゴシック"/>
        <a:cs typeface=""/>
      </a:majorFont>
      <a:minorFont>
        <a:latin typeface="Myriad Pro"/>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sz="2400" b="0"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sz="2400" b="0" i="0" u="none" strike="noStrike" cap="none" normalizeH="0" baseline="0" smtClean="0">
            <a:ln>
              <a:noFill/>
            </a:ln>
            <a:solidFill>
              <a:schemeClr val="tx1"/>
            </a:solidFill>
            <a:effectLst/>
            <a:latin typeface="Arial" charset="0"/>
            <a:ea typeface="ＭＳ Ｐゴシック" charset="-128"/>
          </a:defRPr>
        </a:defPPr>
      </a:lstStyle>
    </a:lnDef>
    <a:txDef>
      <a:spPr>
        <a:noFill/>
      </a:spPr>
      <a:bodyPr wrap="none" rtlCol="0">
        <a:normAutofit/>
      </a:bodyPr>
      <a:lstStyle>
        <a:defPPr>
          <a:buFont typeface="Arial" pitchFamily="34" charset="0"/>
          <a:buChar char="•"/>
          <a:defRPr sz="2000" dirty="0" smtClean="0"/>
        </a:defPPr>
      </a:lstStyle>
    </a:txDef>
  </a:objectDefaults>
  <a:extraClrSchemeLst>
    <a:extraClrScheme>
      <a:clrScheme name="Presentazione vuo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zione vuo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zione vuo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zione vuo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zione vuo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zione vuo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zione vuota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zione vuo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zione vuo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zione vuo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zione vuo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zione vuo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crs4-vic-template</Template>
  <TotalTime>0</TotalTime>
  <Words>2711</Words>
  <Application>Microsoft Office PowerPoint</Application>
  <PresentationFormat>On-screen Show (4:3)</PresentationFormat>
  <Paragraphs>316</Paragraphs>
  <Slides>31</Slides>
  <Notes>31</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41" baseType="lpstr">
      <vt:lpstr>Arial</vt:lpstr>
      <vt:lpstr>Verdana</vt:lpstr>
      <vt:lpstr>ＭＳ Ｐゴシック</vt:lpstr>
      <vt:lpstr>Calibri</vt:lpstr>
      <vt:lpstr>Times</vt:lpstr>
      <vt:lpstr>Myriad Pro</vt:lpstr>
      <vt:lpstr>Wingdings</vt:lpstr>
      <vt:lpstr>Myriad Pro Bold Cond</vt:lpstr>
      <vt:lpstr>eg2012</vt:lpstr>
      <vt:lpstr>Equation</vt:lpstr>
      <vt:lpstr>Slide 1</vt:lpstr>
      <vt:lpstr>Background – Material Perception</vt:lpstr>
      <vt:lpstr>Background - Mood</vt:lpstr>
      <vt:lpstr>Background</vt:lpstr>
      <vt:lpstr>Motivation</vt:lpstr>
      <vt:lpstr>Previous Works - Colorization</vt:lpstr>
      <vt:lpstr>Previous Works – Detail Synthesis</vt:lpstr>
      <vt:lpstr>Previous Work – Materials </vt:lpstr>
      <vt:lpstr>Problem statement</vt:lpstr>
      <vt:lpstr>Material Extraction</vt:lpstr>
      <vt:lpstr>Material Extraction</vt:lpstr>
      <vt:lpstr>Material Extraction Results</vt:lpstr>
      <vt:lpstr>Material Assignment</vt:lpstr>
      <vt:lpstr>Material Assignment Goal</vt:lpstr>
      <vt:lpstr>Material Assignment Goal – Image Cost</vt:lpstr>
      <vt:lpstr>Material Assignment - Image Cost</vt:lpstr>
      <vt:lpstr>Material Assignment Goal – Geometry Cost</vt:lpstr>
      <vt:lpstr>Material Assignment - Geometry Cost</vt:lpstr>
      <vt:lpstr>Geometry Cost – Shape Descriptor</vt:lpstr>
      <vt:lpstr>Cost Function = Image Cost + Geometry Cost </vt:lpstr>
      <vt:lpstr>Material Assignment</vt:lpstr>
      <vt:lpstr>Optimization – Simulated Annealing</vt:lpstr>
      <vt:lpstr>Results: Pebbles </vt:lpstr>
      <vt:lpstr>Results: Temple</vt:lpstr>
      <vt:lpstr>Results: Kitchen</vt:lpstr>
      <vt:lpstr>Results: Bedroom</vt:lpstr>
      <vt:lpstr>Perceptual Study – Step 1 </vt:lpstr>
      <vt:lpstr>Perceptual Study –  Step 2</vt:lpstr>
      <vt:lpstr>Limitations</vt:lpstr>
      <vt:lpstr>Conclusion and Future Work</vt:lpstr>
      <vt:lpstr>Thank you!</vt:lpstr>
    </vt:vector>
  </TitlesOfParts>
  <Company>crs4</Company>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EG2012 Template</dc:title>
  <dc:subject>Powerpoint template for Eurographics 2012 conference</dc:subject>
  <dc:creator>crs4</dc:creator>
  <cp:lastModifiedBy>Administrator</cp:lastModifiedBy>
  <cp:revision>429</cp:revision>
  <dcterms:created xsi:type="dcterms:W3CDTF">2012-01-21T11:36:29Z</dcterms:created>
  <dcterms:modified xsi:type="dcterms:W3CDTF">2012-06-05T14:19:24Z</dcterms:modified>
</cp:coreProperties>
</file>