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tags/tag18.xml" ContentType="application/vnd.openxmlformats-officedocument.presentationml.tags+xml"/>
  <Override PartName="/ppt/notesSlides/notesSlide22.xml" ContentType="application/vnd.openxmlformats-officedocument.presentationml.notesSlide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59" r:id="rId4"/>
    <p:sldId id="258" r:id="rId5"/>
    <p:sldId id="260" r:id="rId6"/>
    <p:sldId id="261" r:id="rId7"/>
    <p:sldId id="280" r:id="rId8"/>
    <p:sldId id="271" r:id="rId9"/>
    <p:sldId id="272" r:id="rId10"/>
    <p:sldId id="275" r:id="rId11"/>
    <p:sldId id="269" r:id="rId12"/>
    <p:sldId id="273" r:id="rId13"/>
    <p:sldId id="268" r:id="rId14"/>
    <p:sldId id="263" r:id="rId15"/>
    <p:sldId id="266" r:id="rId16"/>
    <p:sldId id="281" r:id="rId17"/>
    <p:sldId id="262" r:id="rId18"/>
    <p:sldId id="284" r:id="rId19"/>
    <p:sldId id="276" r:id="rId20"/>
    <p:sldId id="277" r:id="rId21"/>
    <p:sldId id="264" r:id="rId22"/>
    <p:sldId id="265" r:id="rId23"/>
    <p:sldId id="282" r:id="rId24"/>
    <p:sldId id="267" r:id="rId25"/>
    <p:sldId id="270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C00000"/>
    <a:srgbClr val="0099FF"/>
    <a:srgbClr val="9900CC"/>
    <a:srgbClr val="FF3300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7" autoAdjust="0"/>
    <p:restoredTop sz="86368" autoAdjust="0"/>
  </p:normalViewPr>
  <p:slideViewPr>
    <p:cSldViewPr>
      <p:cViewPr varScale="1">
        <p:scale>
          <a:sx n="116" d="100"/>
          <a:sy n="116" d="100"/>
        </p:scale>
        <p:origin x="-3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5445B-9044-4C7D-BD85-0B040270ECA9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C8B7C-36AA-44C8-8761-3B39879FB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7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C8B7C-36AA-44C8-8761-3B39879FB1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0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C8B7C-36AA-44C8-8761-3B39879FB1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61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C8B7C-36AA-44C8-8761-3B39879FB1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14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C8B7C-36AA-44C8-8761-3B39879FB1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52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C8B7C-36AA-44C8-8761-3B39879FB1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45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C8B7C-36AA-44C8-8761-3B39879FB1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55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C8B7C-36AA-44C8-8761-3B39879FB1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92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C8B7C-36AA-44C8-8761-3B39879FB1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C8B7C-36AA-44C8-8761-3B39879FB1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608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C8B7C-36AA-44C8-8761-3B39879FB1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85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C8B7C-36AA-44C8-8761-3B39879FB1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87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C8B7C-36AA-44C8-8761-3B39879FB1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73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C8B7C-36AA-44C8-8761-3B39879FB1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2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C8B7C-36AA-44C8-8761-3B39879FB1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5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C8B7C-36AA-44C8-8761-3B39879FB1D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73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C8B7C-36AA-44C8-8761-3B39879FB1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39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C8B7C-36AA-44C8-8761-3B39879FB1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29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C8B7C-36AA-44C8-8761-3B39879FB1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87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C8B7C-36AA-44C8-8761-3B39879FB1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57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C8B7C-36AA-44C8-8761-3B39879FB1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66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C8B7C-36AA-44C8-8761-3B39879FB1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50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C8B7C-36AA-44C8-8761-3B39879FB1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66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3/15/2014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Oliver Nalbach - Deep Screen Space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142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3/15/2014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Oliver Nalbach - Deep Screen Space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243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3/15/2014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Oliver Nalbach - Deep Screen Space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830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3/15/2014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Oliver Nalbach - Deep Screen Space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7224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3/15/2014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Oliver Nalbach - Deep Screen Space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500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3/15/2014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Oliver Nalbach - Deep Screen Space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44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3/15/2014</a:t>
            </a:r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Oliver Nalbach - Deep Screen Space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6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3/15/2014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Oliver Nalbach - Deep Screen Space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240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3/15/2014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Oliver Nalbach - Deep Screen Space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087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3/15/2014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Oliver Nalbach - Deep Screen Space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139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3/15/2014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Oliver Nalbach - Deep Screen Space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331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8229600" cy="4569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3/15/2014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Oliver </a:t>
            </a:r>
            <a:r>
              <a:rPr lang="en-US" dirty="0" err="1" smtClean="0"/>
              <a:t>Nalbach</a:t>
            </a:r>
            <a:r>
              <a:rPr lang="en-US" dirty="0" smtClean="0"/>
              <a:t> - Deep Screen Space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86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2.png"/><Relationship Id="rId5" Type="http://schemas.openxmlformats.org/officeDocument/2006/relationships/image" Target="../media/image16.png"/><Relationship Id="rId10" Type="http://schemas.openxmlformats.org/officeDocument/2006/relationships/image" Target="../media/image36.png"/><Relationship Id="rId4" Type="http://schemas.openxmlformats.org/officeDocument/2006/relationships/image" Target="../media/image15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3.png"/><Relationship Id="rId5" Type="http://schemas.openxmlformats.org/officeDocument/2006/relationships/image" Target="../media/image37.png"/><Relationship Id="rId10" Type="http://schemas.openxmlformats.org/officeDocument/2006/relationships/image" Target="../media/image35.png"/><Relationship Id="rId4" Type="http://schemas.openxmlformats.org/officeDocument/2006/relationships/image" Target="../media/image15.pn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0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microsoft.com/office/2007/relationships/hdphoto" Target="../media/hdphoto5.wdp"/><Relationship Id="rId3" Type="http://schemas.openxmlformats.org/officeDocument/2006/relationships/notesSlide" Target="../notesSlides/notesSlide19.xml"/><Relationship Id="rId7" Type="http://schemas.microsoft.com/office/2007/relationships/hdphoto" Target="../media/hdphoto2.wdp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0.png"/><Relationship Id="rId1" Type="http://schemas.openxmlformats.org/officeDocument/2006/relationships/tags" Target="../tags/tag15.xml"/><Relationship Id="rId6" Type="http://schemas.openxmlformats.org/officeDocument/2006/relationships/image" Target="../media/image4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microsoft.com/office/2007/relationships/hdphoto" Target="../media/hdphoto3.wdp"/><Relationship Id="rId1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microsoft.com/office/2007/relationships/hdphoto" Target="../media/hdphoto4.wdp"/><Relationship Id="rId5" Type="http://schemas.openxmlformats.org/officeDocument/2006/relationships/image" Target="../media/image47.png"/><Relationship Id="rId10" Type="http://schemas.microsoft.com/office/2007/relationships/hdphoto" Target="../media/hdphoto6.wdp"/><Relationship Id="rId4" Type="http://schemas.openxmlformats.org/officeDocument/2006/relationships/image" Target="../media/image16.png"/><Relationship Id="rId9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2.png"/><Relationship Id="rId12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51.png"/><Relationship Id="rId11" Type="http://schemas.openxmlformats.org/officeDocument/2006/relationships/image" Target="../media/image54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50.png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microsoft.com/office/2007/relationships/hdphoto" Target="../media/hdphoto11.wdp"/><Relationship Id="rId18" Type="http://schemas.openxmlformats.org/officeDocument/2006/relationships/image" Target="../media/image63.png"/><Relationship Id="rId3" Type="http://schemas.openxmlformats.org/officeDocument/2006/relationships/notesSlide" Target="../notesSlides/notesSlide22.xml"/><Relationship Id="rId7" Type="http://schemas.microsoft.com/office/2007/relationships/hdphoto" Target="../media/hdphoto8.wdp"/><Relationship Id="rId12" Type="http://schemas.openxmlformats.org/officeDocument/2006/relationships/image" Target="../media/image60.png"/><Relationship Id="rId17" Type="http://schemas.microsoft.com/office/2007/relationships/hdphoto" Target="../media/hdphoto13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2.png"/><Relationship Id="rId1" Type="http://schemas.openxmlformats.org/officeDocument/2006/relationships/tags" Target="../tags/tag18.xml"/><Relationship Id="rId6" Type="http://schemas.openxmlformats.org/officeDocument/2006/relationships/image" Target="../media/image57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5" Type="http://schemas.microsoft.com/office/2007/relationships/hdphoto" Target="../media/hdphoto12.wdp"/><Relationship Id="rId10" Type="http://schemas.openxmlformats.org/officeDocument/2006/relationships/image" Target="../media/image59.png"/><Relationship Id="rId19" Type="http://schemas.microsoft.com/office/2007/relationships/hdphoto" Target="../media/hdphoto14.wdp"/><Relationship Id="rId4" Type="http://schemas.openxmlformats.org/officeDocument/2006/relationships/image" Target="../media/image56.png"/><Relationship Id="rId9" Type="http://schemas.microsoft.com/office/2007/relationships/hdphoto" Target="../media/hdphoto9.wdp"/><Relationship Id="rId1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pi-inf.mpg.de/~onalbach/DeepScreenSpac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86409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Deep</a:t>
            </a:r>
            <a:r>
              <a:rPr lang="de-DE" sz="4800" dirty="0" smtClean="0"/>
              <a:t> Screen Space</a:t>
            </a:r>
            <a:endParaRPr lang="en-US" sz="4800" dirty="0"/>
          </a:p>
        </p:txBody>
      </p:sp>
      <p:pic>
        <p:nvPicPr>
          <p:cNvPr id="1028" name="Picture 4" descr="http://www.mpi-inf.mpg.de/logo/mpi-inf/mpilogo-inf-narr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81" y="5661248"/>
            <a:ext cx="2663967" cy="72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1268760"/>
            <a:ext cx="8136904" cy="40684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1880" y="5661248"/>
            <a:ext cx="5544616" cy="406896"/>
          </a:xfrm>
        </p:spPr>
        <p:txBody>
          <a:bodyPr>
            <a:normAutofit/>
          </a:bodyPr>
          <a:lstStyle/>
          <a:p>
            <a:pPr algn="l"/>
            <a:r>
              <a:rPr lang="de-DE" sz="2000" dirty="0" smtClean="0"/>
              <a:t>Oliver Nalbach, Tobias </a:t>
            </a:r>
            <a:r>
              <a:rPr lang="en-US" sz="2000" dirty="0" smtClean="0"/>
              <a:t>Ritschel</a:t>
            </a:r>
            <a:r>
              <a:rPr lang="de-DE" sz="2000" dirty="0" smtClean="0"/>
              <a:t>, Hans-Peter Seidel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621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4"/>
    </mc:Choice>
    <mc:Fallback xmlns="">
      <p:transition spd="slow" advTm="1025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Distance-dependent</a:t>
            </a:r>
            <a:r>
              <a:rPr lang="de-DE" dirty="0" smtClean="0"/>
              <a:t> </a:t>
            </a:r>
            <a:r>
              <a:rPr lang="de-DE" dirty="0" err="1" smtClean="0"/>
              <a:t>Accuracy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3/15/2014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Oliver Nalbach - Deep Screen Space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10</a:t>
            </a:fld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7568956" y="3501008"/>
            <a:ext cx="1193871" cy="119387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/>
              <a:t>Level</a:t>
            </a:r>
          </a:p>
          <a:p>
            <a:pPr algn="ctr"/>
            <a:r>
              <a:rPr lang="de-DE" sz="2000" b="1" dirty="0" err="1"/>
              <a:t>o</a:t>
            </a:r>
            <a:r>
              <a:rPr lang="de-DE" sz="2000" b="1" dirty="0" err="1" smtClean="0"/>
              <a:t>f</a:t>
            </a:r>
            <a:endParaRPr lang="de-DE" sz="2000" b="1" dirty="0"/>
          </a:p>
          <a:p>
            <a:pPr algn="ctr"/>
            <a:r>
              <a:rPr lang="de-DE" sz="2000" b="1" dirty="0" smtClean="0"/>
              <a:t>Detail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25519" y="4725144"/>
            <a:ext cx="1052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/>
                </a:solidFill>
              </a:rPr>
              <a:t>surfel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8261" y="1196752"/>
            <a:ext cx="6558015" cy="496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3035589" y="1306705"/>
            <a:ext cx="1141767" cy="114176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3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505019" y="2490623"/>
            <a:ext cx="881892" cy="26155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530043" y="4624754"/>
            <a:ext cx="286263" cy="28626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599690" y="4842749"/>
            <a:ext cx="858788" cy="2980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152698" y="5548595"/>
            <a:ext cx="286263" cy="28626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617288" y="4767879"/>
            <a:ext cx="286263" cy="28626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942587" y="4985880"/>
            <a:ext cx="513971" cy="1549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2592860" y="5200579"/>
            <a:ext cx="511073" cy="3460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122834" y="3102352"/>
            <a:ext cx="585098" cy="58509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2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599696" y="3798405"/>
            <a:ext cx="1353456" cy="13047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597777" y="3732563"/>
            <a:ext cx="858788" cy="13736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953149" y="3297531"/>
            <a:ext cx="585098" cy="58509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531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53"/>
    </mc:Choice>
    <mc:Fallback xmlns="">
      <p:transition spd="slow" advTm="3865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02100" y="2368623"/>
            <a:ext cx="130565" cy="1290098"/>
            <a:chOff x="6202100" y="2368623"/>
            <a:chExt cx="130565" cy="1290098"/>
          </a:xfrm>
        </p:grpSpPr>
        <p:cxnSp>
          <p:nvCxnSpPr>
            <p:cNvPr id="55" name="Straight Connector 54"/>
            <p:cNvCxnSpPr/>
            <p:nvPr/>
          </p:nvCxnSpPr>
          <p:spPr>
            <a:xfrm rot="5400000">
              <a:off x="5558780" y="3013672"/>
              <a:ext cx="1290098" cy="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6268247" y="2304204"/>
              <a:ext cx="0" cy="128837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6268247" y="2628024"/>
              <a:ext cx="0" cy="128837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6268247" y="2950117"/>
              <a:ext cx="0" cy="128837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6268247" y="3272210"/>
              <a:ext cx="0" cy="128837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6268247" y="3594302"/>
              <a:ext cx="0" cy="128837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6266519" y="2465251"/>
              <a:ext cx="0" cy="128837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6266519" y="2787344"/>
              <a:ext cx="0" cy="128837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6266519" y="3109437"/>
              <a:ext cx="0" cy="128837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6266519" y="3431529"/>
              <a:ext cx="0" cy="128837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1979712" y="2368623"/>
            <a:ext cx="130565" cy="1290098"/>
            <a:chOff x="1979712" y="2368623"/>
            <a:chExt cx="130565" cy="1290098"/>
          </a:xfrm>
        </p:grpSpPr>
        <p:cxnSp>
          <p:nvCxnSpPr>
            <p:cNvPr id="86" name="Straight Connector 85"/>
            <p:cNvCxnSpPr/>
            <p:nvPr/>
          </p:nvCxnSpPr>
          <p:spPr>
            <a:xfrm rot="5400000">
              <a:off x="1336392" y="3013672"/>
              <a:ext cx="1290098" cy="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2045859" y="2304204"/>
              <a:ext cx="0" cy="128837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2045859" y="2628024"/>
              <a:ext cx="0" cy="128837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2045859" y="2950117"/>
              <a:ext cx="0" cy="128837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>
              <a:off x="2045859" y="3272210"/>
              <a:ext cx="0" cy="128837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>
              <a:off x="2045859" y="3594302"/>
              <a:ext cx="0" cy="128837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2044131" y="2465251"/>
              <a:ext cx="0" cy="128837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2044131" y="2787344"/>
              <a:ext cx="0" cy="128837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>
              <a:off x="2044131" y="3109437"/>
              <a:ext cx="0" cy="128837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2044131" y="3431529"/>
              <a:ext cx="0" cy="128837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en-US" dirty="0" smtClean="0"/>
              <a:t>Sub-Sample</a:t>
            </a:r>
            <a:r>
              <a:rPr lang="de-DE" dirty="0" smtClean="0"/>
              <a:t>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>
            <a:normAutofit/>
          </a:bodyPr>
          <a:lstStyle/>
          <a:p>
            <a:r>
              <a:rPr lang="de-DE" b="0" dirty="0" smtClean="0"/>
              <a:t>Low Resolution, </a:t>
            </a:r>
            <a:r>
              <a:rPr lang="en-US" b="0" dirty="0" smtClean="0"/>
              <a:t>Many</a:t>
            </a:r>
            <a:r>
              <a:rPr lang="de-DE" b="0" dirty="0" smtClean="0"/>
              <a:t> Samples</a:t>
            </a:r>
            <a:endParaRPr lang="en-US" b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/>
          <a:lstStyle/>
          <a:p>
            <a:r>
              <a:rPr lang="de-DE" b="0" dirty="0" smtClean="0"/>
              <a:t>High Resolution, </a:t>
            </a:r>
            <a:r>
              <a:rPr lang="en-US" b="0" dirty="0" smtClean="0"/>
              <a:t>Few</a:t>
            </a:r>
            <a:r>
              <a:rPr lang="de-DE" b="0" dirty="0" smtClean="0"/>
              <a:t> Samples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3/15/2014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Oliver Nalbach - Deep Screen Space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11</a:t>
            </a:fld>
            <a:endParaRPr lang="de-DE"/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2529111" y="949549"/>
            <a:ext cx="633259" cy="2832999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2812411" y="1466155"/>
            <a:ext cx="199976" cy="2699681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V="1">
            <a:off x="2761523" y="1950325"/>
            <a:ext cx="199976" cy="2664564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V="1">
            <a:off x="2487536" y="2339350"/>
            <a:ext cx="651540" cy="2768129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61" y="2428536"/>
            <a:ext cx="964868" cy="133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 rot="5400000">
            <a:off x="3733723" y="1782784"/>
            <a:ext cx="533271" cy="533270"/>
            <a:chOff x="1043608" y="2415753"/>
            <a:chExt cx="576064" cy="576064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1043608" y="2420888"/>
              <a:ext cx="288032" cy="36004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1115616" y="2420888"/>
              <a:ext cx="216024" cy="57092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331640" y="2415753"/>
              <a:ext cx="216024" cy="57606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331876" y="2420888"/>
              <a:ext cx="287796" cy="36004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 rot="5400000">
            <a:off x="3718551" y="2405625"/>
            <a:ext cx="520778" cy="566600"/>
            <a:chOff x="1021099" y="2415753"/>
            <a:chExt cx="562569" cy="612068"/>
          </a:xfrm>
        </p:grpSpPr>
        <p:cxnSp>
          <p:nvCxnSpPr>
            <p:cNvPr id="23" name="Straight Arrow Connector 22"/>
            <p:cNvCxnSpPr/>
            <p:nvPr/>
          </p:nvCxnSpPr>
          <p:spPr>
            <a:xfrm flipH="1">
              <a:off x="1021099" y="2420888"/>
              <a:ext cx="310541" cy="32403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331640" y="2415753"/>
              <a:ext cx="216024" cy="57606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331876" y="2420888"/>
              <a:ext cx="251792" cy="39604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1259632" y="2420888"/>
              <a:ext cx="65857" cy="60693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 rot="5400000">
            <a:off x="3599887" y="3087496"/>
            <a:ext cx="590199" cy="533270"/>
            <a:chOff x="982111" y="2415753"/>
            <a:chExt cx="637561" cy="576064"/>
          </a:xfrm>
        </p:grpSpPr>
        <p:cxnSp>
          <p:nvCxnSpPr>
            <p:cNvPr id="28" name="Straight Arrow Connector 27"/>
            <p:cNvCxnSpPr/>
            <p:nvPr/>
          </p:nvCxnSpPr>
          <p:spPr>
            <a:xfrm flipH="1">
              <a:off x="982111" y="2420888"/>
              <a:ext cx="349530" cy="19477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1151620" y="2420888"/>
              <a:ext cx="180020" cy="57092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331640" y="2415753"/>
              <a:ext cx="252028" cy="53937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331876" y="2420888"/>
              <a:ext cx="287796" cy="36004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 rot="5400000">
            <a:off x="3660514" y="3783716"/>
            <a:ext cx="499941" cy="564266"/>
            <a:chOff x="1079612" y="2420888"/>
            <a:chExt cx="540060" cy="609547"/>
          </a:xfrm>
        </p:grpSpPr>
        <p:cxnSp>
          <p:nvCxnSpPr>
            <p:cNvPr id="33" name="Straight Arrow Connector 32"/>
            <p:cNvCxnSpPr/>
            <p:nvPr/>
          </p:nvCxnSpPr>
          <p:spPr>
            <a:xfrm flipH="1">
              <a:off x="1079612" y="2420888"/>
              <a:ext cx="252028" cy="39284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1223628" y="2420888"/>
              <a:ext cx="108012" cy="60954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331876" y="2420888"/>
              <a:ext cx="287796" cy="36004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325489" y="2420888"/>
              <a:ext cx="114163" cy="60954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Oval 36"/>
          <p:cNvSpPr/>
          <p:nvPr/>
        </p:nvSpPr>
        <p:spPr>
          <a:xfrm rot="5400000">
            <a:off x="4090840" y="2274009"/>
            <a:ext cx="266635" cy="26663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5400000">
            <a:off x="2811220" y="2896937"/>
            <a:ext cx="2765145" cy="396375"/>
          </a:xfrm>
          <a:custGeom>
            <a:avLst/>
            <a:gdLst>
              <a:gd name="connsiteX0" fmla="*/ 0 w 2987040"/>
              <a:gd name="connsiteY0" fmla="*/ 428183 h 428183"/>
              <a:gd name="connsiteX1" fmla="*/ 678180 w 2987040"/>
              <a:gd name="connsiteY1" fmla="*/ 1463 h 428183"/>
              <a:gd name="connsiteX2" fmla="*/ 1501140 w 2987040"/>
              <a:gd name="connsiteY2" fmla="*/ 283403 h 428183"/>
              <a:gd name="connsiteX3" fmla="*/ 2293620 w 2987040"/>
              <a:gd name="connsiteY3" fmla="*/ 146243 h 428183"/>
              <a:gd name="connsiteX4" fmla="*/ 2987040 w 2987040"/>
              <a:gd name="connsiteY4" fmla="*/ 420563 h 42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7040" h="428183">
                <a:moveTo>
                  <a:pt x="0" y="428183"/>
                </a:moveTo>
                <a:cubicBezTo>
                  <a:pt x="213995" y="226888"/>
                  <a:pt x="427990" y="25593"/>
                  <a:pt x="678180" y="1463"/>
                </a:cubicBezTo>
                <a:cubicBezTo>
                  <a:pt x="928370" y="-22667"/>
                  <a:pt x="1231900" y="259273"/>
                  <a:pt x="1501140" y="283403"/>
                </a:cubicBezTo>
                <a:cubicBezTo>
                  <a:pt x="1770380" y="307533"/>
                  <a:pt x="2045970" y="123383"/>
                  <a:pt x="2293620" y="146243"/>
                </a:cubicBezTo>
                <a:cubicBezTo>
                  <a:pt x="2541270" y="169103"/>
                  <a:pt x="2987040" y="420563"/>
                  <a:pt x="2987040" y="420563"/>
                </a:cubicBez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5400000">
            <a:off x="8228574" y="2271569"/>
            <a:ext cx="257330" cy="25733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rot="5400000" flipH="1" flipV="1">
            <a:off x="6572011" y="969391"/>
            <a:ext cx="739824" cy="257330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6990173" y="1355386"/>
            <a:ext cx="289496" cy="2637633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V="1">
            <a:off x="6967486" y="1908239"/>
            <a:ext cx="113159" cy="2415923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V="1">
            <a:off x="6751569" y="2237420"/>
            <a:ext cx="514555" cy="2642813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9" y="2416295"/>
            <a:ext cx="931196" cy="128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Group 44"/>
          <p:cNvGrpSpPr/>
          <p:nvPr/>
        </p:nvGrpSpPr>
        <p:grpSpPr>
          <a:xfrm rot="5400000">
            <a:off x="7810413" y="1697720"/>
            <a:ext cx="514660" cy="376820"/>
            <a:chOff x="1043608" y="2420888"/>
            <a:chExt cx="576064" cy="421778"/>
          </a:xfrm>
        </p:grpSpPr>
        <p:cxnSp>
          <p:nvCxnSpPr>
            <p:cNvPr id="46" name="Straight Arrow Connector 45"/>
            <p:cNvCxnSpPr/>
            <p:nvPr/>
          </p:nvCxnSpPr>
          <p:spPr>
            <a:xfrm flipH="1">
              <a:off x="1043608" y="2420888"/>
              <a:ext cx="288032" cy="42177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1331876" y="2420888"/>
              <a:ext cx="287796" cy="36004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 rot="5400000">
            <a:off x="7987327" y="1971133"/>
            <a:ext cx="385995" cy="601984"/>
            <a:chOff x="1223628" y="2420888"/>
            <a:chExt cx="432048" cy="673806"/>
          </a:xfrm>
        </p:grpSpPr>
        <p:cxnSp>
          <p:nvCxnSpPr>
            <p:cNvPr id="49" name="Straight Arrow Connector 48"/>
            <p:cNvCxnSpPr/>
            <p:nvPr/>
          </p:nvCxnSpPr>
          <p:spPr>
            <a:xfrm flipH="1">
              <a:off x="1223628" y="2420888"/>
              <a:ext cx="144016" cy="67380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1367880" y="2420888"/>
              <a:ext cx="287796" cy="36004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 rot="5400000">
            <a:off x="7778247" y="3848270"/>
            <a:ext cx="450327" cy="514660"/>
            <a:chOff x="1043608" y="2415753"/>
            <a:chExt cx="504056" cy="576064"/>
          </a:xfrm>
        </p:grpSpPr>
        <p:cxnSp>
          <p:nvCxnSpPr>
            <p:cNvPr id="52" name="Straight Arrow Connector 51"/>
            <p:cNvCxnSpPr/>
            <p:nvPr/>
          </p:nvCxnSpPr>
          <p:spPr>
            <a:xfrm flipH="1">
              <a:off x="1043608" y="2420888"/>
              <a:ext cx="288032" cy="42691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1331640" y="2415753"/>
              <a:ext cx="216024" cy="57606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Connector 64"/>
          <p:cNvCxnSpPr/>
          <p:nvPr/>
        </p:nvCxnSpPr>
        <p:spPr>
          <a:xfrm rot="5400000" flipH="1" flipV="1">
            <a:off x="6906952" y="1084778"/>
            <a:ext cx="484650" cy="2730678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7022035" y="1645186"/>
            <a:ext cx="64332" cy="2476194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 flipV="1">
            <a:off x="6894538" y="2065633"/>
            <a:ext cx="289496" cy="2568122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 flipV="1">
            <a:off x="6572011" y="2481205"/>
            <a:ext cx="739824" cy="257330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 rot="5400000">
            <a:off x="8053954" y="2194003"/>
            <a:ext cx="257330" cy="606571"/>
            <a:chOff x="1187624" y="2415753"/>
            <a:chExt cx="288032" cy="678941"/>
          </a:xfrm>
        </p:grpSpPr>
        <p:cxnSp>
          <p:nvCxnSpPr>
            <p:cNvPr id="70" name="Straight Arrow Connector 69"/>
            <p:cNvCxnSpPr/>
            <p:nvPr/>
          </p:nvCxnSpPr>
          <p:spPr>
            <a:xfrm flipH="1">
              <a:off x="1187624" y="2420888"/>
              <a:ext cx="180020" cy="67380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1367644" y="2415753"/>
              <a:ext cx="108012" cy="58188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 rot="5400000">
            <a:off x="7877039" y="2628247"/>
            <a:ext cx="450327" cy="445740"/>
            <a:chOff x="1079612" y="2420888"/>
            <a:chExt cx="504056" cy="498921"/>
          </a:xfrm>
        </p:grpSpPr>
        <p:cxnSp>
          <p:nvCxnSpPr>
            <p:cNvPr id="73" name="Straight Arrow Connector 72"/>
            <p:cNvCxnSpPr/>
            <p:nvPr/>
          </p:nvCxnSpPr>
          <p:spPr>
            <a:xfrm flipH="1">
              <a:off x="1079612" y="2420888"/>
              <a:ext cx="252028" cy="49892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1325489" y="2420888"/>
              <a:ext cx="258179" cy="25716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 rot="5400000">
            <a:off x="7870158" y="3044114"/>
            <a:ext cx="257330" cy="514660"/>
            <a:chOff x="1331640" y="2420888"/>
            <a:chExt cx="288032" cy="576064"/>
          </a:xfrm>
        </p:grpSpPr>
        <p:cxnSp>
          <p:nvCxnSpPr>
            <p:cNvPr id="76" name="Straight Arrow Connector 75"/>
            <p:cNvCxnSpPr/>
            <p:nvPr/>
          </p:nvCxnSpPr>
          <p:spPr>
            <a:xfrm>
              <a:off x="1331640" y="2420888"/>
              <a:ext cx="72008" cy="57606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1331876" y="2420888"/>
              <a:ext cx="287796" cy="36004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 rot="5400000">
            <a:off x="7934385" y="3108552"/>
            <a:ext cx="193208" cy="578993"/>
            <a:chOff x="1115616" y="2420888"/>
            <a:chExt cx="216260" cy="648072"/>
          </a:xfrm>
        </p:grpSpPr>
        <p:cxnSp>
          <p:nvCxnSpPr>
            <p:cNvPr id="79" name="Straight Arrow Connector 78"/>
            <p:cNvCxnSpPr/>
            <p:nvPr/>
          </p:nvCxnSpPr>
          <p:spPr>
            <a:xfrm flipH="1">
              <a:off x="1115616" y="2420888"/>
              <a:ext cx="216024" cy="57092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1325489" y="2420888"/>
              <a:ext cx="6387" cy="64807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 rot="5400000">
            <a:off x="8001117" y="3432403"/>
            <a:ext cx="257330" cy="510073"/>
            <a:chOff x="1043608" y="2420888"/>
            <a:chExt cx="288032" cy="570929"/>
          </a:xfrm>
        </p:grpSpPr>
        <p:cxnSp>
          <p:nvCxnSpPr>
            <p:cNvPr id="82" name="Straight Arrow Connector 81"/>
            <p:cNvCxnSpPr/>
            <p:nvPr/>
          </p:nvCxnSpPr>
          <p:spPr>
            <a:xfrm flipH="1">
              <a:off x="1043608" y="2420888"/>
              <a:ext cx="288032" cy="36004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H="1">
              <a:off x="1115616" y="2420888"/>
              <a:ext cx="216024" cy="57092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Freeform 83"/>
          <p:cNvSpPr/>
          <p:nvPr/>
        </p:nvSpPr>
        <p:spPr>
          <a:xfrm rot="5400000">
            <a:off x="6992477" y="2868349"/>
            <a:ext cx="2668644" cy="382542"/>
          </a:xfrm>
          <a:custGeom>
            <a:avLst/>
            <a:gdLst>
              <a:gd name="connsiteX0" fmla="*/ 0 w 2987040"/>
              <a:gd name="connsiteY0" fmla="*/ 428183 h 428183"/>
              <a:gd name="connsiteX1" fmla="*/ 678180 w 2987040"/>
              <a:gd name="connsiteY1" fmla="*/ 1463 h 428183"/>
              <a:gd name="connsiteX2" fmla="*/ 1501140 w 2987040"/>
              <a:gd name="connsiteY2" fmla="*/ 283403 h 428183"/>
              <a:gd name="connsiteX3" fmla="*/ 2293620 w 2987040"/>
              <a:gd name="connsiteY3" fmla="*/ 146243 h 428183"/>
              <a:gd name="connsiteX4" fmla="*/ 2987040 w 2987040"/>
              <a:gd name="connsiteY4" fmla="*/ 420563 h 42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7040" h="428183">
                <a:moveTo>
                  <a:pt x="0" y="428183"/>
                </a:moveTo>
                <a:cubicBezTo>
                  <a:pt x="213995" y="226888"/>
                  <a:pt x="427990" y="25593"/>
                  <a:pt x="678180" y="1463"/>
                </a:cubicBezTo>
                <a:cubicBezTo>
                  <a:pt x="928370" y="-22667"/>
                  <a:pt x="1231900" y="259273"/>
                  <a:pt x="1501140" y="283403"/>
                </a:cubicBezTo>
                <a:cubicBezTo>
                  <a:pt x="1770380" y="307533"/>
                  <a:pt x="2045970" y="123383"/>
                  <a:pt x="2293620" y="146243"/>
                </a:cubicBezTo>
                <a:cubicBezTo>
                  <a:pt x="2541270" y="169103"/>
                  <a:pt x="2987040" y="420563"/>
                  <a:pt x="2987040" y="420563"/>
                </a:cubicBez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08" y="4293096"/>
            <a:ext cx="2571340" cy="190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726" y="4258734"/>
            <a:ext cx="261760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939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89"/>
    </mc:Choice>
    <mc:Fallback xmlns="">
      <p:transition spd="slow" advTm="3898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Gathering from Hierarchy?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3/15/2014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Oliver Nalbach - Deep Screen Space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12</a:t>
            </a:fld>
            <a:endParaRPr lang="de-DE"/>
          </a:p>
        </p:txBody>
      </p:sp>
      <p:pic>
        <p:nvPicPr>
          <p:cNvPr id="7" name="Picture 2" descr="http://www.cs.huji.ac.il/labs/cglab/research/hdmr/figure9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268760"/>
            <a:ext cx="1830397" cy="220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01997" y="3165660"/>
            <a:ext cx="1789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Lischinski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1993]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03050"/>
            <a:ext cx="1830397" cy="137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01996" y="4666418"/>
            <a:ext cx="1879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[Jensen &amp; Buhler 2002]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40" y="5105048"/>
            <a:ext cx="1836857" cy="119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01997" y="5995533"/>
            <a:ext cx="1560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[Christensen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008]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5161281" y="1305503"/>
            <a:ext cx="3303191" cy="4715785"/>
            <a:chOff x="5089273" y="1305503"/>
            <a:chExt cx="3303191" cy="4715785"/>
          </a:xfrm>
        </p:grpSpPr>
        <p:grpSp>
          <p:nvGrpSpPr>
            <p:cNvPr id="45" name="Group 44"/>
            <p:cNvGrpSpPr/>
            <p:nvPr/>
          </p:nvGrpSpPr>
          <p:grpSpPr>
            <a:xfrm>
              <a:off x="5260537" y="2529639"/>
              <a:ext cx="2960663" cy="3149121"/>
              <a:chOff x="5260537" y="2529639"/>
              <a:chExt cx="2960663" cy="3149121"/>
            </a:xfrm>
            <a:effectLst/>
          </p:grpSpPr>
          <p:cxnSp>
            <p:nvCxnSpPr>
              <p:cNvPr id="26" name="Straight Connector 25"/>
              <p:cNvCxnSpPr>
                <a:stCxn id="13" idx="0"/>
                <a:endCxn id="3" idx="4"/>
              </p:cNvCxnSpPr>
              <p:nvPr/>
            </p:nvCxnSpPr>
            <p:spPr>
              <a:xfrm flipV="1">
                <a:off x="5794469" y="2529639"/>
                <a:ext cx="879559" cy="638378"/>
              </a:xfrm>
              <a:prstGeom prst="line">
                <a:avLst/>
              </a:prstGeom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14" idx="0"/>
                <a:endCxn id="3" idx="4"/>
              </p:cNvCxnSpPr>
              <p:nvPr/>
            </p:nvCxnSpPr>
            <p:spPr>
              <a:xfrm flipH="1" flipV="1">
                <a:off x="6674028" y="2529639"/>
                <a:ext cx="950702" cy="493944"/>
              </a:xfrm>
              <a:prstGeom prst="line">
                <a:avLst/>
              </a:prstGeom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18" idx="0"/>
                <a:endCxn id="13" idx="4"/>
              </p:cNvCxnSpPr>
              <p:nvPr/>
            </p:nvCxnSpPr>
            <p:spPr>
              <a:xfrm flipV="1">
                <a:off x="5260537" y="4038083"/>
                <a:ext cx="533932" cy="1071615"/>
              </a:xfrm>
              <a:prstGeom prst="line">
                <a:avLst/>
              </a:prstGeom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16" idx="0"/>
                <a:endCxn id="13" idx="4"/>
              </p:cNvCxnSpPr>
              <p:nvPr/>
            </p:nvCxnSpPr>
            <p:spPr>
              <a:xfrm flipH="1" flipV="1">
                <a:off x="5794469" y="4038083"/>
                <a:ext cx="332675" cy="660585"/>
              </a:xfrm>
              <a:prstGeom prst="line">
                <a:avLst/>
              </a:prstGeom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21" idx="0"/>
                <a:endCxn id="16" idx="4"/>
              </p:cNvCxnSpPr>
              <p:nvPr/>
            </p:nvCxnSpPr>
            <p:spPr>
              <a:xfrm flipV="1">
                <a:off x="5866834" y="5241705"/>
                <a:ext cx="260310" cy="400736"/>
              </a:xfrm>
              <a:prstGeom prst="line">
                <a:avLst/>
              </a:prstGeom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20" idx="0"/>
                <a:endCxn id="16" idx="4"/>
              </p:cNvCxnSpPr>
              <p:nvPr/>
            </p:nvCxnSpPr>
            <p:spPr>
              <a:xfrm flipH="1" flipV="1">
                <a:off x="6127144" y="5241705"/>
                <a:ext cx="375620" cy="397033"/>
              </a:xfrm>
              <a:prstGeom prst="line">
                <a:avLst/>
              </a:prstGeom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23" idx="0"/>
                <a:endCxn id="17" idx="4"/>
              </p:cNvCxnSpPr>
              <p:nvPr/>
            </p:nvCxnSpPr>
            <p:spPr>
              <a:xfrm flipV="1">
                <a:off x="7290669" y="4997640"/>
                <a:ext cx="220399" cy="481708"/>
              </a:xfrm>
              <a:prstGeom prst="line">
                <a:avLst/>
              </a:prstGeom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24" idx="0"/>
                <a:endCxn id="17" idx="4"/>
              </p:cNvCxnSpPr>
              <p:nvPr/>
            </p:nvCxnSpPr>
            <p:spPr>
              <a:xfrm flipH="1" flipV="1">
                <a:off x="7511068" y="4997640"/>
                <a:ext cx="538868" cy="681120"/>
              </a:xfrm>
              <a:prstGeom prst="line">
                <a:avLst/>
              </a:prstGeom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17" idx="0"/>
                <a:endCxn id="14" idx="4"/>
              </p:cNvCxnSpPr>
              <p:nvPr/>
            </p:nvCxnSpPr>
            <p:spPr>
              <a:xfrm flipV="1">
                <a:off x="7511068" y="3893649"/>
                <a:ext cx="113662" cy="560954"/>
              </a:xfrm>
              <a:prstGeom prst="line">
                <a:avLst/>
              </a:prstGeom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22" idx="0"/>
                <a:endCxn id="14" idx="4"/>
              </p:cNvCxnSpPr>
              <p:nvPr/>
            </p:nvCxnSpPr>
            <p:spPr>
              <a:xfrm flipH="1" flipV="1">
                <a:off x="7624730" y="3893649"/>
                <a:ext cx="596470" cy="967139"/>
              </a:xfrm>
              <a:prstGeom prst="line">
                <a:avLst/>
              </a:prstGeom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5089273" y="1305503"/>
              <a:ext cx="3303191" cy="4715785"/>
              <a:chOff x="5108991" y="1292691"/>
              <a:chExt cx="3303191" cy="4715785"/>
            </a:xfrm>
            <a:effectLst/>
          </p:grpSpPr>
          <p:sp>
            <p:nvSpPr>
              <p:cNvPr id="3" name="Oval 2"/>
              <p:cNvSpPr/>
              <p:nvPr/>
            </p:nvSpPr>
            <p:spPr>
              <a:xfrm>
                <a:off x="6081678" y="1292691"/>
                <a:ext cx="1224136" cy="122413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379154" y="3155205"/>
                <a:ext cx="870066" cy="87006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7209415" y="3010771"/>
                <a:ext cx="870066" cy="87006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875343" y="4685856"/>
                <a:ext cx="543037" cy="54303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259267" y="4441791"/>
                <a:ext cx="543037" cy="54303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108991" y="5096886"/>
                <a:ext cx="342528" cy="342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351218" y="5625926"/>
                <a:ext cx="342528" cy="342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715288" y="5629629"/>
                <a:ext cx="342528" cy="342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8069654" y="4847976"/>
                <a:ext cx="342528" cy="342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7139123" y="5466536"/>
                <a:ext cx="342528" cy="342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7898390" y="5665948"/>
                <a:ext cx="342528" cy="342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2" name="Freeform 71"/>
          <p:cNvSpPr/>
          <p:nvPr/>
        </p:nvSpPr>
        <p:spPr>
          <a:xfrm>
            <a:off x="5004048" y="1965648"/>
            <a:ext cx="2529893" cy="3622492"/>
          </a:xfrm>
          <a:custGeom>
            <a:avLst/>
            <a:gdLst>
              <a:gd name="connsiteX0" fmla="*/ 933209 w 2529893"/>
              <a:gd name="connsiteY0" fmla="*/ 0 h 3622492"/>
              <a:gd name="connsiteX1" fmla="*/ 1123123 w 2529893"/>
              <a:gd name="connsiteY1" fmla="*/ 829994 h 3622492"/>
              <a:gd name="connsiteX2" fmla="*/ 426773 w 2529893"/>
              <a:gd name="connsiteY2" fmla="*/ 1266092 h 3622492"/>
              <a:gd name="connsiteX3" fmla="*/ 335333 w 2529893"/>
              <a:gd name="connsiteY3" fmla="*/ 1716258 h 3622492"/>
              <a:gd name="connsiteX4" fmla="*/ 504145 w 2529893"/>
              <a:gd name="connsiteY4" fmla="*/ 2412609 h 3622492"/>
              <a:gd name="connsiteX5" fmla="*/ 18809 w 2529893"/>
              <a:gd name="connsiteY5" fmla="*/ 3221502 h 3622492"/>
              <a:gd name="connsiteX6" fmla="*/ 145419 w 2529893"/>
              <a:gd name="connsiteY6" fmla="*/ 3594295 h 3622492"/>
              <a:gd name="connsiteX7" fmla="*/ 574483 w 2529893"/>
              <a:gd name="connsiteY7" fmla="*/ 3495822 h 3622492"/>
              <a:gd name="connsiteX8" fmla="*/ 743296 w 2529893"/>
              <a:gd name="connsiteY8" fmla="*/ 2700997 h 3622492"/>
              <a:gd name="connsiteX9" fmla="*/ 1207529 w 2529893"/>
              <a:gd name="connsiteY9" fmla="*/ 2117188 h 3622492"/>
              <a:gd name="connsiteX10" fmla="*/ 1453714 w 2529893"/>
              <a:gd name="connsiteY10" fmla="*/ 1674055 h 3622492"/>
              <a:gd name="connsiteX11" fmla="*/ 1355240 w 2529893"/>
              <a:gd name="connsiteY11" fmla="*/ 1146517 h 3622492"/>
              <a:gd name="connsiteX12" fmla="*/ 1636594 w 2529893"/>
              <a:gd name="connsiteY12" fmla="*/ 822960 h 3622492"/>
              <a:gd name="connsiteX13" fmla="*/ 2199302 w 2529893"/>
              <a:gd name="connsiteY13" fmla="*/ 1083212 h 3622492"/>
              <a:gd name="connsiteX14" fmla="*/ 2065659 w 2529893"/>
              <a:gd name="connsiteY14" fmla="*/ 1463040 h 3622492"/>
              <a:gd name="connsiteX15" fmla="*/ 2178200 w 2529893"/>
              <a:gd name="connsiteY15" fmla="*/ 1927274 h 3622492"/>
              <a:gd name="connsiteX16" fmla="*/ 2529893 w 2529893"/>
              <a:gd name="connsiteY16" fmla="*/ 2046849 h 3622492"/>
              <a:gd name="connsiteX17" fmla="*/ 2178200 w 2529893"/>
              <a:gd name="connsiteY17" fmla="*/ 2609557 h 3622492"/>
              <a:gd name="connsiteX18" fmla="*/ 2206336 w 2529893"/>
              <a:gd name="connsiteY18" fmla="*/ 2897945 h 362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29893" h="3622492">
                <a:moveTo>
                  <a:pt x="933209" y="0"/>
                </a:moveTo>
                <a:cubicBezTo>
                  <a:pt x="1070369" y="309489"/>
                  <a:pt x="1207529" y="618979"/>
                  <a:pt x="1123123" y="829994"/>
                </a:cubicBezTo>
                <a:cubicBezTo>
                  <a:pt x="1038717" y="1041009"/>
                  <a:pt x="558071" y="1118381"/>
                  <a:pt x="426773" y="1266092"/>
                </a:cubicBezTo>
                <a:cubicBezTo>
                  <a:pt x="295475" y="1413803"/>
                  <a:pt x="322438" y="1525172"/>
                  <a:pt x="335333" y="1716258"/>
                </a:cubicBezTo>
                <a:cubicBezTo>
                  <a:pt x="348228" y="1907344"/>
                  <a:pt x="556899" y="2161735"/>
                  <a:pt x="504145" y="2412609"/>
                </a:cubicBezTo>
                <a:cubicBezTo>
                  <a:pt x="451391" y="2663483"/>
                  <a:pt x="78597" y="3024554"/>
                  <a:pt x="18809" y="3221502"/>
                </a:cubicBezTo>
                <a:cubicBezTo>
                  <a:pt x="-40979" y="3418450"/>
                  <a:pt x="52807" y="3548575"/>
                  <a:pt x="145419" y="3594295"/>
                </a:cubicBezTo>
                <a:cubicBezTo>
                  <a:pt x="238031" y="3640015"/>
                  <a:pt x="474837" y="3644705"/>
                  <a:pt x="574483" y="3495822"/>
                </a:cubicBezTo>
                <a:cubicBezTo>
                  <a:pt x="674129" y="3346939"/>
                  <a:pt x="637788" y="2930769"/>
                  <a:pt x="743296" y="2700997"/>
                </a:cubicBezTo>
                <a:cubicBezTo>
                  <a:pt x="848804" y="2471225"/>
                  <a:pt x="1089126" y="2288345"/>
                  <a:pt x="1207529" y="2117188"/>
                </a:cubicBezTo>
                <a:cubicBezTo>
                  <a:pt x="1325932" y="1946031"/>
                  <a:pt x="1429096" y="1835834"/>
                  <a:pt x="1453714" y="1674055"/>
                </a:cubicBezTo>
                <a:cubicBezTo>
                  <a:pt x="1478333" y="1512277"/>
                  <a:pt x="1324760" y="1288366"/>
                  <a:pt x="1355240" y="1146517"/>
                </a:cubicBezTo>
                <a:cubicBezTo>
                  <a:pt x="1385720" y="1004668"/>
                  <a:pt x="1495917" y="833511"/>
                  <a:pt x="1636594" y="822960"/>
                </a:cubicBezTo>
                <a:cubicBezTo>
                  <a:pt x="1777271" y="812409"/>
                  <a:pt x="2127791" y="976532"/>
                  <a:pt x="2199302" y="1083212"/>
                </a:cubicBezTo>
                <a:cubicBezTo>
                  <a:pt x="2270813" y="1189892"/>
                  <a:pt x="2069176" y="1322363"/>
                  <a:pt x="2065659" y="1463040"/>
                </a:cubicBezTo>
                <a:cubicBezTo>
                  <a:pt x="2062142" y="1603717"/>
                  <a:pt x="2100828" y="1829973"/>
                  <a:pt x="2178200" y="1927274"/>
                </a:cubicBezTo>
                <a:cubicBezTo>
                  <a:pt x="2255572" y="2024575"/>
                  <a:pt x="2529893" y="1933135"/>
                  <a:pt x="2529893" y="2046849"/>
                </a:cubicBezTo>
                <a:cubicBezTo>
                  <a:pt x="2529893" y="2160563"/>
                  <a:pt x="2232126" y="2467708"/>
                  <a:pt x="2178200" y="2609557"/>
                </a:cubicBezTo>
                <a:cubicBezTo>
                  <a:pt x="2124274" y="2751406"/>
                  <a:pt x="2165305" y="2824675"/>
                  <a:pt x="2206336" y="2897945"/>
                </a:cubicBezTo>
              </a:path>
            </a:pathLst>
          </a:custGeom>
          <a:ln>
            <a:headEnd type="none" w="med" len="med"/>
            <a:tailEnd type="arrow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713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87"/>
    </mc:Choice>
    <mc:Fallback xmlns="">
      <p:transition spd="slow" advTm="4688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Shell </a:t>
            </a:r>
            <a:r>
              <a:rPr lang="de-DE" dirty="0" err="1" smtClean="0"/>
              <a:t>Splatting</a:t>
            </a:r>
            <a:r>
              <a:rPr lang="de-DE" dirty="0" smtClean="0"/>
              <a:t> </a:t>
            </a:r>
            <a:r>
              <a:rPr lang="de-DE" dirty="0" err="1" smtClean="0"/>
              <a:t>Idea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3/15/2014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Oliver Nalbach - Deep Screen Space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13</a:t>
            </a:fld>
            <a:endParaRPr lang="de-DE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292" y="1052736"/>
            <a:ext cx="1620000" cy="16200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292" y="2811916"/>
            <a:ext cx="1620000" cy="16200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292" y="4575932"/>
            <a:ext cx="1620000" cy="1620000"/>
          </a:xfrm>
          <a:prstGeom prst="rect">
            <a:avLst/>
          </a:prstGeom>
          <a:noFill/>
          <a:ln w="28575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08" y="1052736"/>
            <a:ext cx="5143196" cy="514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onut 14"/>
          <p:cNvSpPr/>
          <p:nvPr/>
        </p:nvSpPr>
        <p:spPr>
          <a:xfrm>
            <a:off x="2131327" y="1965237"/>
            <a:ext cx="1312309" cy="1312309"/>
          </a:xfrm>
          <a:prstGeom prst="donut">
            <a:avLst>
              <a:gd name="adj" fmla="val 30649"/>
            </a:avLst>
          </a:prstGeom>
          <a:solidFill>
            <a:srgbClr val="FF00FF">
              <a:alpha val="29804"/>
            </a:srgb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67998" y="2401904"/>
            <a:ext cx="438976" cy="438976"/>
          </a:xfrm>
          <a:prstGeom prst="ellipse">
            <a:avLst/>
          </a:prstGeom>
          <a:solidFill>
            <a:srgbClr val="C00000">
              <a:alpha val="30196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nut 13"/>
          <p:cNvSpPr/>
          <p:nvPr/>
        </p:nvSpPr>
        <p:spPr>
          <a:xfrm>
            <a:off x="1457715" y="1291625"/>
            <a:ext cx="2659534" cy="2659534"/>
          </a:xfrm>
          <a:prstGeom prst="donut">
            <a:avLst>
              <a:gd name="adj" fmla="val 23999"/>
            </a:avLst>
          </a:prstGeom>
          <a:solidFill>
            <a:srgbClr val="0099FF">
              <a:alpha val="30196"/>
            </a:srgbClr>
          </a:solidFill>
          <a:ln w="3810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733565" y="2567476"/>
            <a:ext cx="107832" cy="1078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7610001" y="1626988"/>
            <a:ext cx="1483098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dirty="0" smtClean="0"/>
              <a:t>Shell 0</a:t>
            </a:r>
            <a:endParaRPr lang="de-DE" dirty="0"/>
          </a:p>
          <a:p>
            <a:r>
              <a:rPr lang="de-DE" dirty="0" smtClean="0"/>
              <a:t>Sampling: 1/1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7610001" y="3368091"/>
            <a:ext cx="1483098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dirty="0" smtClean="0"/>
              <a:t>Shell 1</a:t>
            </a:r>
          </a:p>
          <a:p>
            <a:r>
              <a:rPr lang="de-DE" dirty="0" smtClean="0"/>
              <a:t>Sampling: 1/4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7551491" y="5131218"/>
            <a:ext cx="1600118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dirty="0" smtClean="0"/>
              <a:t>Shell 2</a:t>
            </a:r>
          </a:p>
          <a:p>
            <a:r>
              <a:rPr lang="de-DE" dirty="0" smtClean="0"/>
              <a:t>Sampling: 1/16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 rot="4242622">
            <a:off x="3100726" y="2123373"/>
            <a:ext cx="252028" cy="675600"/>
          </a:xfrm>
          <a:prstGeom prst="downArrow">
            <a:avLst>
              <a:gd name="adj1" fmla="val 30559"/>
              <a:gd name="adj2" fmla="val 69397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061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74"/>
    </mc:Choice>
    <mc:Fallback xmlns="">
      <p:transition spd="slow" advTm="5567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3131838" y="2924944"/>
            <a:ext cx="5472610" cy="1599019"/>
            <a:chOff x="3131838" y="2924944"/>
            <a:chExt cx="5472610" cy="1599019"/>
          </a:xfrm>
        </p:grpSpPr>
        <p:sp>
          <p:nvSpPr>
            <p:cNvPr id="14" name="Left Arrow Callout 13"/>
            <p:cNvSpPr/>
            <p:nvPr/>
          </p:nvSpPr>
          <p:spPr>
            <a:xfrm>
              <a:off x="3131838" y="2924944"/>
              <a:ext cx="5472610" cy="1599019"/>
            </a:xfrm>
            <a:prstGeom prst="leftArrowCallout">
              <a:avLst>
                <a:gd name="adj1" fmla="val 22022"/>
                <a:gd name="adj2" fmla="val 25000"/>
                <a:gd name="adj3" fmla="val 30611"/>
                <a:gd name="adj4" fmla="val 85562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50781" y="3501122"/>
              <a:ext cx="350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/>
                <a:t>3</a:t>
              </a:r>
              <a:endParaRPr lang="en-US" sz="2400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52" y="980728"/>
            <a:ext cx="144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Our</a:t>
            </a:r>
            <a:r>
              <a:rPr lang="de-DE" dirty="0" smtClean="0"/>
              <a:t> Pipeline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3/15/2014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Oliver Nalbach - Deep Screen Space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14</a:t>
            </a:fld>
            <a:endParaRPr lang="de-DE"/>
          </a:p>
        </p:txBody>
      </p:sp>
      <p:grpSp>
        <p:nvGrpSpPr>
          <p:cNvPr id="24" name="Group 23"/>
          <p:cNvGrpSpPr/>
          <p:nvPr/>
        </p:nvGrpSpPr>
        <p:grpSpPr>
          <a:xfrm>
            <a:off x="2456753" y="1328299"/>
            <a:ext cx="1107135" cy="744858"/>
            <a:chOff x="2600769" y="1616331"/>
            <a:chExt cx="1107135" cy="744858"/>
          </a:xfrm>
        </p:grpSpPr>
        <p:sp>
          <p:nvSpPr>
            <p:cNvPr id="27" name="Right Arrow 26"/>
            <p:cNvSpPr/>
            <p:nvPr/>
          </p:nvSpPr>
          <p:spPr>
            <a:xfrm>
              <a:off x="2600769" y="1616331"/>
              <a:ext cx="1107135" cy="744858"/>
            </a:xfrm>
            <a:prstGeom prst="rightArrow">
              <a:avLst>
                <a:gd name="adj1" fmla="val 45914"/>
                <a:gd name="adj2" fmla="val 6329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203848" y="1758087"/>
              <a:ext cx="368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/>
                <a:t>1</a:t>
              </a:r>
              <a:endParaRPr lang="en-US" sz="2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051720" y="4610976"/>
            <a:ext cx="1296144" cy="1410312"/>
            <a:chOff x="2195736" y="4971016"/>
            <a:chExt cx="1296144" cy="1410312"/>
          </a:xfrm>
        </p:grpSpPr>
        <p:sp>
          <p:nvSpPr>
            <p:cNvPr id="15" name="Bent-Up Arrow 14"/>
            <p:cNvSpPr/>
            <p:nvPr/>
          </p:nvSpPr>
          <p:spPr>
            <a:xfrm rot="5400000">
              <a:off x="2138652" y="5028100"/>
              <a:ext cx="1410312" cy="1296144"/>
            </a:xfrm>
            <a:prstGeom prst="bentUpArrow">
              <a:avLst>
                <a:gd name="adj1" fmla="val 25000"/>
                <a:gd name="adj2" fmla="val 30644"/>
                <a:gd name="adj3" fmla="val 37244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87824" y="5733256"/>
              <a:ext cx="4001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/>
                <a:t>4</a:t>
              </a:r>
              <a:endParaRPr lang="en-US" sz="2400" dirty="0"/>
            </a:p>
          </p:txBody>
        </p:sp>
      </p:grp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832" y="3076461"/>
            <a:ext cx="144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40" y="4884048"/>
            <a:ext cx="144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4030650" y="3008796"/>
            <a:ext cx="4501790" cy="1443159"/>
            <a:chOff x="3832805" y="3054328"/>
            <a:chExt cx="4441765" cy="1443159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2805" y="3054328"/>
              <a:ext cx="14400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686" y="3057247"/>
              <a:ext cx="14400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570" y="3057487"/>
              <a:ext cx="14400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5"/>
          <p:cNvGrpSpPr/>
          <p:nvPr/>
        </p:nvGrpSpPr>
        <p:grpSpPr>
          <a:xfrm>
            <a:off x="5220072" y="1519560"/>
            <a:ext cx="1334376" cy="1333376"/>
            <a:chOff x="5220072" y="1519560"/>
            <a:chExt cx="1334376" cy="1333376"/>
          </a:xfrm>
        </p:grpSpPr>
        <p:sp>
          <p:nvSpPr>
            <p:cNvPr id="46" name="Bent-Up Arrow 45"/>
            <p:cNvSpPr/>
            <p:nvPr/>
          </p:nvSpPr>
          <p:spPr>
            <a:xfrm rot="10800000" flipH="1">
              <a:off x="5220072" y="1519560"/>
              <a:ext cx="1334376" cy="1333376"/>
            </a:xfrm>
            <a:prstGeom prst="bentUpArrow">
              <a:avLst>
                <a:gd name="adj1" fmla="val 25000"/>
                <a:gd name="adj2" fmla="val 31616"/>
                <a:gd name="adj3" fmla="val 34069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959267" y="2319263"/>
              <a:ext cx="348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/>
                <a:t>2</a:t>
              </a:r>
              <a:endParaRPr lang="en-US" sz="2400" dirty="0"/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980888"/>
            <a:ext cx="144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337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43"/>
    </mc:Choice>
    <mc:Fallback xmlns="">
      <p:transition spd="slow" advTm="4854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3491880" y="1916832"/>
            <a:ext cx="2642665" cy="2576657"/>
            <a:chOff x="3109804" y="1297442"/>
            <a:chExt cx="3313720" cy="3230949"/>
          </a:xfrm>
        </p:grpSpPr>
        <p:grpSp>
          <p:nvGrpSpPr>
            <p:cNvPr id="147" name="Group 146"/>
            <p:cNvGrpSpPr/>
            <p:nvPr/>
          </p:nvGrpSpPr>
          <p:grpSpPr>
            <a:xfrm>
              <a:off x="3109804" y="1297442"/>
              <a:ext cx="3313720" cy="3230949"/>
              <a:chOff x="3109804" y="1297442"/>
              <a:chExt cx="3313720" cy="3230949"/>
            </a:xfrm>
          </p:grpSpPr>
          <p:sp>
            <p:nvSpPr>
              <p:cNvPr id="82" name="Isosceles Triangle 81"/>
              <p:cNvSpPr/>
              <p:nvPr/>
            </p:nvSpPr>
            <p:spPr>
              <a:xfrm rot="12760346">
                <a:off x="3548635" y="1789174"/>
                <a:ext cx="2315686" cy="1533258"/>
              </a:xfrm>
              <a:prstGeom prst="triangle">
                <a:avLst>
                  <a:gd name="adj" fmla="val 50628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Isosceles Triangle 82"/>
              <p:cNvSpPr/>
              <p:nvPr/>
            </p:nvSpPr>
            <p:spPr>
              <a:xfrm rot="1685591">
                <a:off x="3109804" y="1297442"/>
                <a:ext cx="1626132" cy="1603107"/>
              </a:xfrm>
              <a:prstGeom prst="triangle">
                <a:avLst>
                  <a:gd name="adj" fmla="val 37997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Isosceles Triangle 83"/>
              <p:cNvSpPr/>
              <p:nvPr/>
            </p:nvSpPr>
            <p:spPr>
              <a:xfrm rot="20451568" flipV="1">
                <a:off x="4497426" y="2827695"/>
                <a:ext cx="1926098" cy="1700696"/>
              </a:xfrm>
              <a:prstGeom prst="triangle">
                <a:avLst>
                  <a:gd name="adj" fmla="val 34479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5" name="Isosceles Triangle 84"/>
            <p:cNvSpPr/>
            <p:nvPr/>
          </p:nvSpPr>
          <p:spPr>
            <a:xfrm rot="12897164">
              <a:off x="3222334" y="2041738"/>
              <a:ext cx="837384" cy="751890"/>
            </a:xfrm>
            <a:prstGeom prst="triangle">
              <a:avLst>
                <a:gd name="adj" fmla="val 37997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Isosceles Triangle 86"/>
            <p:cNvSpPr/>
            <p:nvPr/>
          </p:nvSpPr>
          <p:spPr>
            <a:xfrm rot="9521069">
              <a:off x="4358129" y="2331583"/>
              <a:ext cx="536959" cy="700539"/>
            </a:xfrm>
            <a:prstGeom prst="triangle">
              <a:avLst>
                <a:gd name="adj" fmla="val 27482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Isosceles Triangle 88"/>
            <p:cNvSpPr/>
            <p:nvPr/>
          </p:nvSpPr>
          <p:spPr>
            <a:xfrm rot="9432428">
              <a:off x="4284686" y="1704611"/>
              <a:ext cx="522729" cy="609081"/>
            </a:xfrm>
            <a:prstGeom prst="triangle">
              <a:avLst>
                <a:gd name="adj" fmla="val 33272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Isosceles Triangle 90"/>
            <p:cNvSpPr/>
            <p:nvPr/>
          </p:nvSpPr>
          <p:spPr>
            <a:xfrm rot="20477132">
              <a:off x="4734092" y="2891592"/>
              <a:ext cx="903602" cy="916346"/>
            </a:xfrm>
            <a:prstGeom prst="triangle">
              <a:avLst>
                <a:gd name="adj" fmla="val 6233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Isosceles Triangle 91"/>
            <p:cNvSpPr/>
            <p:nvPr/>
          </p:nvSpPr>
          <p:spPr>
            <a:xfrm rot="9521069">
              <a:off x="4865541" y="2129317"/>
              <a:ext cx="597139" cy="713240"/>
            </a:xfrm>
            <a:prstGeom prst="triangle">
              <a:avLst>
                <a:gd name="adj" fmla="val 27482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Hardware </a:t>
            </a:r>
            <a:r>
              <a:rPr lang="de-DE" dirty="0" err="1" smtClean="0"/>
              <a:t>Surfel</a:t>
            </a:r>
            <a:r>
              <a:rPr lang="de-DE" dirty="0" smtClean="0"/>
              <a:t> Cloud Generation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3/15/2014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Oliver Nalbach - Deep Screen Space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15</a:t>
            </a:fld>
            <a:endParaRPr lang="de-DE"/>
          </a:p>
        </p:txBody>
      </p:sp>
      <p:grpSp>
        <p:nvGrpSpPr>
          <p:cNvPr id="122" name="Group 121"/>
          <p:cNvGrpSpPr/>
          <p:nvPr/>
        </p:nvGrpSpPr>
        <p:grpSpPr>
          <a:xfrm>
            <a:off x="6490130" y="1949350"/>
            <a:ext cx="2474358" cy="2559770"/>
            <a:chOff x="2950910" y="1206985"/>
            <a:chExt cx="3082095" cy="3188485"/>
          </a:xfrm>
        </p:grpSpPr>
        <p:sp>
          <p:nvSpPr>
            <p:cNvPr id="123" name="Oval 122"/>
            <p:cNvSpPr/>
            <p:nvPr/>
          </p:nvSpPr>
          <p:spPr>
            <a:xfrm>
              <a:off x="2950910" y="2248596"/>
              <a:ext cx="475615" cy="47561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4050137" y="1206985"/>
              <a:ext cx="478682" cy="478682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3603276" y="1401146"/>
              <a:ext cx="475615" cy="47561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3384810" y="2419788"/>
              <a:ext cx="475615" cy="47561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3686206" y="1966009"/>
              <a:ext cx="475615" cy="47561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798981" y="2542266"/>
              <a:ext cx="475615" cy="47561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3239792" y="1801416"/>
              <a:ext cx="475615" cy="47561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4592199" y="1498876"/>
              <a:ext cx="478682" cy="478682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5004047" y="1810356"/>
              <a:ext cx="478682" cy="478682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5511817" y="2079770"/>
              <a:ext cx="478682" cy="478682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4129875" y="1685667"/>
              <a:ext cx="478682" cy="478682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4581268" y="2009254"/>
              <a:ext cx="478682" cy="478682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4134570" y="2151823"/>
              <a:ext cx="478682" cy="478682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4230511" y="2673106"/>
              <a:ext cx="478682" cy="478682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5070882" y="2317170"/>
              <a:ext cx="478682" cy="478682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4624321" y="2494907"/>
              <a:ext cx="478682" cy="478682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4323722" y="3076812"/>
              <a:ext cx="563693" cy="56369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4722200" y="3401980"/>
              <a:ext cx="563694" cy="56369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5139872" y="3831777"/>
              <a:ext cx="563694" cy="56369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4894128" y="2829470"/>
              <a:ext cx="563694" cy="56369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5469311" y="2622952"/>
              <a:ext cx="563694" cy="56369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5330985" y="3234771"/>
              <a:ext cx="563694" cy="56369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363506" y="1931073"/>
            <a:ext cx="2654599" cy="2561757"/>
            <a:chOff x="3095666" y="1306023"/>
            <a:chExt cx="3337469" cy="3220746"/>
          </a:xfrm>
        </p:grpSpPr>
        <p:sp>
          <p:nvSpPr>
            <p:cNvPr id="149" name="Isosceles Triangle 148"/>
            <p:cNvSpPr/>
            <p:nvPr/>
          </p:nvSpPr>
          <p:spPr>
            <a:xfrm rot="12760346">
              <a:off x="3548635" y="1789174"/>
              <a:ext cx="2315686" cy="1533258"/>
            </a:xfrm>
            <a:prstGeom prst="triangle">
              <a:avLst>
                <a:gd name="adj" fmla="val 50628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Isosceles Triangle 149"/>
            <p:cNvSpPr/>
            <p:nvPr/>
          </p:nvSpPr>
          <p:spPr>
            <a:xfrm rot="1685591">
              <a:off x="3095666" y="1306023"/>
              <a:ext cx="1649779" cy="1601273"/>
            </a:xfrm>
            <a:prstGeom prst="triangle">
              <a:avLst>
                <a:gd name="adj" fmla="val 37997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Isosceles Triangle 150"/>
            <p:cNvSpPr/>
            <p:nvPr/>
          </p:nvSpPr>
          <p:spPr>
            <a:xfrm rot="20451568" flipV="1">
              <a:off x="4497154" y="2826073"/>
              <a:ext cx="1935981" cy="1700696"/>
            </a:xfrm>
            <a:prstGeom prst="triangle">
              <a:avLst>
                <a:gd name="adj" fmla="val 3447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0" name="Right Arrow 159"/>
          <p:cNvSpPr/>
          <p:nvPr/>
        </p:nvSpPr>
        <p:spPr>
          <a:xfrm>
            <a:off x="2730889" y="3501008"/>
            <a:ext cx="1985127" cy="1193018"/>
          </a:xfrm>
          <a:prstGeom prst="rightArrow">
            <a:avLst>
              <a:gd name="adj1" fmla="val 66657"/>
              <a:gd name="adj2" fmla="val 462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Hardware </a:t>
            </a:r>
            <a:r>
              <a:rPr lang="de-DE" sz="2400" dirty="0" err="1" smtClean="0"/>
              <a:t>tessellation</a:t>
            </a:r>
            <a:endParaRPr lang="en-US" sz="2400" dirty="0"/>
          </a:p>
        </p:txBody>
      </p:sp>
      <p:sp>
        <p:nvSpPr>
          <p:cNvPr id="166" name="Right Arrow 165"/>
          <p:cNvSpPr/>
          <p:nvPr/>
        </p:nvSpPr>
        <p:spPr>
          <a:xfrm>
            <a:off x="5724128" y="3501008"/>
            <a:ext cx="1985127" cy="1193018"/>
          </a:xfrm>
          <a:prstGeom prst="rightArrow">
            <a:avLst>
              <a:gd name="adj1" fmla="val 66657"/>
              <a:gd name="adj2" fmla="val 462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… in </a:t>
            </a:r>
            <a:r>
              <a:rPr lang="de-DE" sz="2400" dirty="0" err="1" smtClean="0"/>
              <a:t>point</a:t>
            </a:r>
            <a:r>
              <a:rPr lang="de-DE" sz="2400" dirty="0" smtClean="0"/>
              <a:t> </a:t>
            </a:r>
            <a:r>
              <a:rPr lang="de-DE" sz="2400" dirty="0" err="1" smtClean="0"/>
              <a:t>mode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677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58"/>
    </mc:Choice>
    <mc:Fallback xmlns="">
      <p:transition spd="slow" advTm="4495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Problem: </a:t>
            </a:r>
            <a:r>
              <a:rPr lang="de-DE" dirty="0" err="1" smtClean="0"/>
              <a:t>Protruding</a:t>
            </a:r>
            <a:r>
              <a:rPr lang="de-DE" dirty="0" smtClean="0"/>
              <a:t> Surfels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3/15/2014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Oliver Nalbach - Deep Screen Space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16</a:t>
            </a:fld>
            <a:endParaRPr lang="de-DE"/>
          </a:p>
        </p:txBody>
      </p:sp>
      <p:grpSp>
        <p:nvGrpSpPr>
          <p:cNvPr id="36" name="Group 35"/>
          <p:cNvGrpSpPr/>
          <p:nvPr/>
        </p:nvGrpSpPr>
        <p:grpSpPr>
          <a:xfrm rot="6300000">
            <a:off x="5694696" y="2470058"/>
            <a:ext cx="2731589" cy="2008136"/>
            <a:chOff x="3193206" y="1666388"/>
            <a:chExt cx="2530918" cy="1860612"/>
          </a:xfrm>
        </p:grpSpPr>
        <p:sp>
          <p:nvSpPr>
            <p:cNvPr id="37" name="Isosceles Triangle 36"/>
            <p:cNvSpPr/>
            <p:nvPr/>
          </p:nvSpPr>
          <p:spPr>
            <a:xfrm rot="12760346">
              <a:off x="3596415" y="2118204"/>
              <a:ext cx="2127709" cy="1408796"/>
            </a:xfrm>
            <a:prstGeom prst="triangle">
              <a:avLst>
                <a:gd name="adj" fmla="val 50628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/>
            <p:cNvSpPr/>
            <p:nvPr/>
          </p:nvSpPr>
          <p:spPr>
            <a:xfrm rot="1685591">
              <a:off x="3193206" y="1666388"/>
              <a:ext cx="1494130" cy="1472975"/>
            </a:xfrm>
            <a:prstGeom prst="triangle">
              <a:avLst>
                <a:gd name="adj" fmla="val 37997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/>
            <p:cNvSpPr/>
            <p:nvPr/>
          </p:nvSpPr>
          <p:spPr>
            <a:xfrm rot="12897164">
              <a:off x="3296601" y="2350266"/>
              <a:ext cx="769409" cy="690855"/>
            </a:xfrm>
            <a:prstGeom prst="triangle">
              <a:avLst>
                <a:gd name="adj" fmla="val 37997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 rot="9521069">
              <a:off x="4340198" y="2616583"/>
              <a:ext cx="493371" cy="643673"/>
            </a:xfrm>
            <a:prstGeom prst="triangle">
              <a:avLst>
                <a:gd name="adj" fmla="val 27482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 rot="9432428">
              <a:off x="4272716" y="2040505"/>
              <a:ext cx="480296" cy="559639"/>
            </a:xfrm>
            <a:prstGeom prst="triangle">
              <a:avLst>
                <a:gd name="adj" fmla="val 33272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/>
            <p:cNvSpPr/>
            <p:nvPr/>
          </p:nvSpPr>
          <p:spPr>
            <a:xfrm rot="9521069">
              <a:off x="4806420" y="2430736"/>
              <a:ext cx="548666" cy="655343"/>
            </a:xfrm>
            <a:prstGeom prst="triangle">
              <a:avLst>
                <a:gd name="adj" fmla="val 27482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Oval 42"/>
          <p:cNvSpPr/>
          <p:nvPr/>
        </p:nvSpPr>
        <p:spPr>
          <a:xfrm rot="6300000">
            <a:off x="7106440" y="1880148"/>
            <a:ext cx="448762" cy="44876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 rot="6300000">
            <a:off x="6730428" y="2314708"/>
            <a:ext cx="448762" cy="44876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 rot="6300000">
            <a:off x="6422993" y="2696924"/>
            <a:ext cx="448762" cy="44876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 rot="6300000">
            <a:off x="7353518" y="2410945"/>
            <a:ext cx="448762" cy="44876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 rot="6300000">
            <a:off x="6952228" y="2799302"/>
            <a:ext cx="448762" cy="44876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rot="6300000">
            <a:off x="7628260" y="2905896"/>
            <a:ext cx="448762" cy="44876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rot="6300000">
            <a:off x="7648324" y="3329178"/>
            <a:ext cx="436625" cy="43662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 rot="6300000">
            <a:off x="7223014" y="3692432"/>
            <a:ext cx="436625" cy="43662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 rot="6300000">
            <a:off x="7163096" y="3236815"/>
            <a:ext cx="436625" cy="43662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 rot="6300000">
            <a:off x="6692926" y="3169600"/>
            <a:ext cx="436625" cy="43662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 rot="6300000">
            <a:off x="6205043" y="3079877"/>
            <a:ext cx="436625" cy="43662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 rot="6300000">
            <a:off x="6767708" y="3576126"/>
            <a:ext cx="436625" cy="43662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 rot="6300000">
            <a:off x="6776790" y="4032113"/>
            <a:ext cx="436625" cy="43662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 rot="6300000">
            <a:off x="6244495" y="3598431"/>
            <a:ext cx="436625" cy="43662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 rot="6300000">
            <a:off x="6270376" y="4083811"/>
            <a:ext cx="436625" cy="43662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 rot="6300000">
            <a:off x="6285518" y="4564569"/>
            <a:ext cx="436625" cy="43662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 rot="6300000">
            <a:off x="595200" y="2462060"/>
            <a:ext cx="2731589" cy="2008136"/>
            <a:chOff x="3193206" y="1666388"/>
            <a:chExt cx="2530918" cy="1860612"/>
          </a:xfrm>
        </p:grpSpPr>
        <p:sp>
          <p:nvSpPr>
            <p:cNvPr id="7" name="Isosceles Triangle 6"/>
            <p:cNvSpPr/>
            <p:nvPr/>
          </p:nvSpPr>
          <p:spPr>
            <a:xfrm rot="12760346">
              <a:off x="3596415" y="2118204"/>
              <a:ext cx="2127709" cy="1408796"/>
            </a:xfrm>
            <a:prstGeom prst="triangle">
              <a:avLst>
                <a:gd name="adj" fmla="val 50628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1685591">
              <a:off x="3193206" y="1666388"/>
              <a:ext cx="1494130" cy="1472975"/>
            </a:xfrm>
            <a:prstGeom prst="triangle">
              <a:avLst>
                <a:gd name="adj" fmla="val 37997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2897164">
              <a:off x="3296601" y="2350266"/>
              <a:ext cx="769409" cy="690855"/>
            </a:xfrm>
            <a:prstGeom prst="triangle">
              <a:avLst>
                <a:gd name="adj" fmla="val 37997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9521069">
              <a:off x="4340198" y="2616583"/>
              <a:ext cx="493371" cy="643673"/>
            </a:xfrm>
            <a:prstGeom prst="triangle">
              <a:avLst>
                <a:gd name="adj" fmla="val 27482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9432428">
              <a:off x="4272716" y="2040505"/>
              <a:ext cx="480296" cy="559639"/>
            </a:xfrm>
            <a:prstGeom prst="triangle">
              <a:avLst>
                <a:gd name="adj" fmla="val 33272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9521069">
              <a:off x="4806420" y="2430736"/>
              <a:ext cx="548666" cy="655343"/>
            </a:xfrm>
            <a:prstGeom prst="triangle">
              <a:avLst>
                <a:gd name="adj" fmla="val 27482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 rot="6300000">
            <a:off x="2051988" y="1651924"/>
            <a:ext cx="448762" cy="44876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6300000">
            <a:off x="1538091" y="2173655"/>
            <a:ext cx="448762" cy="44876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6300000">
            <a:off x="2287973" y="3083058"/>
            <a:ext cx="436625" cy="43662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6300000">
            <a:off x="1032974" y="2847268"/>
            <a:ext cx="436625" cy="43662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6300000">
            <a:off x="2779663" y="3214805"/>
            <a:ext cx="436625" cy="43662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6300000">
            <a:off x="2409133" y="2407050"/>
            <a:ext cx="448762" cy="44876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6300000">
            <a:off x="1717554" y="2952215"/>
            <a:ext cx="436625" cy="43662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6300000">
            <a:off x="1806131" y="2965223"/>
            <a:ext cx="448762" cy="44876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6300000">
            <a:off x="2788474" y="3176655"/>
            <a:ext cx="448762" cy="44876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6300000">
            <a:off x="2369737" y="3618885"/>
            <a:ext cx="436625" cy="43662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rot="6300000">
            <a:off x="1730261" y="3499510"/>
            <a:ext cx="436625" cy="43662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6300000">
            <a:off x="1825728" y="4090363"/>
            <a:ext cx="436625" cy="43662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rot="6300000">
            <a:off x="1059580" y="3434059"/>
            <a:ext cx="436625" cy="43662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rot="6300000">
            <a:off x="1065500" y="4047577"/>
            <a:ext cx="436625" cy="43662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rot="6300000">
            <a:off x="1108984" y="4728789"/>
            <a:ext cx="436625" cy="43662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/>
          <p:nvPr/>
        </p:nvCxnSpPr>
        <p:spPr>
          <a:xfrm rot="6300000">
            <a:off x="2266561" y="2575490"/>
            <a:ext cx="89713" cy="22884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6300000" flipV="1">
            <a:off x="2093096" y="2189323"/>
            <a:ext cx="258789" cy="3017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6300000" flipV="1">
            <a:off x="1943230" y="2490697"/>
            <a:ext cx="118956" cy="22523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6300000" flipH="1">
            <a:off x="1976988" y="2862641"/>
            <a:ext cx="259221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6300000" flipH="1">
            <a:off x="2710976" y="3056036"/>
            <a:ext cx="102988" cy="24118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rot="6300000">
            <a:off x="990154" y="2797500"/>
            <a:ext cx="448762" cy="44876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1404551" y="2903150"/>
            <a:ext cx="264615" cy="5179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ight Arrow 81"/>
          <p:cNvSpPr/>
          <p:nvPr/>
        </p:nvSpPr>
        <p:spPr>
          <a:xfrm>
            <a:off x="3431681" y="2836608"/>
            <a:ext cx="2508471" cy="1193018"/>
          </a:xfrm>
          <a:prstGeom prst="rightArrow">
            <a:avLst>
              <a:gd name="adj1" fmla="val 66657"/>
              <a:gd name="adj2" fmla="val 462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Move surfels </a:t>
            </a:r>
            <a:r>
              <a:rPr lang="de-DE" sz="2400" dirty="0" err="1" smtClean="0"/>
              <a:t>towards</a:t>
            </a:r>
            <a:r>
              <a:rPr lang="de-DE" sz="2400" dirty="0" smtClean="0"/>
              <a:t> </a:t>
            </a:r>
            <a:r>
              <a:rPr lang="de-DE" sz="2400" dirty="0" err="1" smtClean="0"/>
              <a:t>center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714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99"/>
    </mc:Choice>
    <mc:Fallback xmlns="">
      <p:transition spd="slow" advTm="28199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Shell </a:t>
            </a:r>
            <a:r>
              <a:rPr lang="de-DE" dirty="0" err="1" smtClean="0"/>
              <a:t>Splatting</a:t>
            </a:r>
            <a:r>
              <a:rPr lang="de-DE" dirty="0" smtClean="0"/>
              <a:t> Implementation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3/15/2014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Oliver </a:t>
            </a:r>
            <a:r>
              <a:rPr lang="en-US" dirty="0" err="1" smtClean="0"/>
              <a:t>Nalbach</a:t>
            </a:r>
            <a:r>
              <a:rPr lang="en-US" dirty="0" smtClean="0"/>
              <a:t> - Deep Screen Space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17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1085019"/>
            <a:ext cx="252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3011"/>
            <a:ext cx="252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3011"/>
            <a:ext cx="252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3789320"/>
            <a:ext cx="252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3783011"/>
            <a:ext cx="252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83011"/>
            <a:ext cx="252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83011"/>
            <a:ext cx="252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3563888" y="1457380"/>
            <a:ext cx="1764336" cy="927644"/>
            <a:chOff x="3563888" y="1385372"/>
            <a:chExt cx="1764336" cy="927644"/>
          </a:xfrm>
        </p:grpSpPr>
        <p:sp>
          <p:nvSpPr>
            <p:cNvPr id="18" name="Oval 17"/>
            <p:cNvSpPr/>
            <p:nvPr/>
          </p:nvSpPr>
          <p:spPr>
            <a:xfrm>
              <a:off x="3563888" y="1385372"/>
              <a:ext cx="108152" cy="1081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716016" y="1844824"/>
              <a:ext cx="108152" cy="10815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220072" y="2204864"/>
              <a:ext cx="108152" cy="10815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11560" y="5933679"/>
            <a:ext cx="83689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0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02708" y="5933679"/>
            <a:ext cx="83689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1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12160" y="5939988"/>
            <a:ext cx="83689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2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31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589"/>
    </mc:Choice>
    <mc:Fallback xmlns="">
      <p:transition spd="slow" advTm="117589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Compute the Splat Size?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3861048"/>
                <a:ext cx="8219256" cy="2265115"/>
              </a:xfrm>
            </p:spPr>
            <p:txBody>
              <a:bodyPr>
                <a:normAutofit/>
              </a:bodyPr>
              <a:lstStyle/>
              <a:p>
                <a:r>
                  <a:rPr lang="de-DE" dirty="0" smtClean="0">
                    <a:ea typeface="Cambria Math"/>
                  </a:rPr>
                  <a:t>Determine (</a:t>
                </a:r>
                <a:r>
                  <a:rPr lang="de-DE" dirty="0" err="1" smtClean="0">
                    <a:ea typeface="Cambria Math"/>
                  </a:rPr>
                  <a:t>smallest</a:t>
                </a:r>
                <a:r>
                  <a:rPr lang="de-DE" dirty="0" smtClean="0">
                    <a:ea typeface="Cambria Math"/>
                  </a:rPr>
                  <a:t>) </a:t>
                </a:r>
                <a:r>
                  <a:rPr lang="en-US" dirty="0" smtClean="0"/>
                  <a:t>“effect </a:t>
                </a:r>
                <a:r>
                  <a:rPr lang="en-US" dirty="0"/>
                  <a:t>radius”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r>
                  <a:rPr lang="de-DE" dirty="0" smtClean="0">
                    <a:ea typeface="Cambria Math"/>
                  </a:rPr>
                  <a:t> s.t.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r>
                          <a:rPr lang="de-DE" i="1">
                            <a:latin typeface="Cambria Math"/>
                          </a:rPr>
                          <m:t>𝑆</m:t>
                        </m:r>
                        <m:r>
                          <a:rPr lang="de-DE" i="1">
                            <a:latin typeface="Cambria Math"/>
                          </a:rPr>
                          <m:t>,</m:t>
                        </m:r>
                        <m:r>
                          <a:rPr lang="de-DE" i="1"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de-DE" b="0" i="1" smtClean="0">
                        <a:latin typeface="Cambria Math"/>
                      </a:rPr>
                      <m:t>&lt;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𝜖</m:t>
                    </m:r>
                  </m:oMath>
                </a14:m>
                <a:r>
                  <a:rPr lang="de-DE" dirty="0" smtClean="0">
                    <a:ea typeface="Cambria Math"/>
                  </a:rPr>
                  <a:t>, </a:t>
                </a:r>
                <a:r>
                  <a:rPr lang="de-DE" dirty="0" err="1" smtClean="0">
                    <a:ea typeface="Cambria Math"/>
                  </a:rPr>
                  <a:t>for</a:t>
                </a:r>
                <a:r>
                  <a:rPr lang="de-DE" dirty="0" smtClean="0">
                    <a:ea typeface="Cambria Math"/>
                  </a:rPr>
                  <a:t> all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𝑅</m:t>
                    </m:r>
                    <m:r>
                      <a:rPr lang="de-DE" i="1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err="1" smtClean="0">
                    <a:ea typeface="Cambria Math"/>
                  </a:rPr>
                  <a:t>with</a:t>
                </a:r>
                <a:r>
                  <a:rPr lang="de-DE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𝑑𝑖𝑠𝑡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</m:d>
                    <m:r>
                      <a:rPr lang="de-DE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endParaRPr lang="de-DE" b="0" dirty="0" smtClean="0">
                  <a:ea typeface="Cambria Math"/>
                </a:endParaRPr>
              </a:p>
              <a:p>
                <a:r>
                  <a:rPr lang="de-DE" dirty="0" err="1" smtClean="0">
                    <a:ea typeface="Cambria Math"/>
                  </a:rPr>
                  <a:t>Use</a:t>
                </a:r>
                <a:r>
                  <a:rPr lang="de-DE" dirty="0" smtClean="0">
                    <a:ea typeface="Cambria Math"/>
                  </a:rPr>
                  <a:t> </a:t>
                </a:r>
                <a:r>
                  <a:rPr lang="de-DE" dirty="0" err="1" smtClean="0">
                    <a:ea typeface="Cambria Math"/>
                  </a:rPr>
                  <a:t>the</a:t>
                </a:r>
                <a:r>
                  <a:rPr lang="de-DE" dirty="0" smtClean="0">
                    <a:ea typeface="Cambria Math"/>
                  </a:rPr>
                  <a:t> </a:t>
                </a:r>
                <a:r>
                  <a:rPr lang="de-DE" dirty="0" err="1" smtClean="0">
                    <a:ea typeface="Cambria Math"/>
                  </a:rPr>
                  <a:t>projected</a:t>
                </a:r>
                <a:r>
                  <a:rPr lang="de-DE" dirty="0" smtClean="0">
                    <a:ea typeface="Cambria Math"/>
                  </a:rPr>
                  <a:t> </a:t>
                </a:r>
                <a:r>
                  <a:rPr lang="de-DE" dirty="0" err="1" smtClean="0">
                    <a:ea typeface="Cambria Math"/>
                  </a:rPr>
                  <a:t>diameter</a:t>
                </a:r>
                <a:r>
                  <a:rPr lang="de-DE" dirty="0" smtClean="0">
                    <a:ea typeface="Cambria Math"/>
                  </a:rPr>
                  <a:t> </a:t>
                </a:r>
                <a:r>
                  <a:rPr lang="de-DE" dirty="0" err="1" smtClean="0">
                    <a:ea typeface="Cambria Math"/>
                  </a:rPr>
                  <a:t>of</a:t>
                </a:r>
                <a:r>
                  <a:rPr lang="de-DE" dirty="0" smtClean="0">
                    <a:ea typeface="Cambria Math"/>
                  </a:rPr>
                  <a:t> a </a:t>
                </a:r>
                <a:r>
                  <a:rPr lang="de-DE" dirty="0" err="1" smtClean="0">
                    <a:ea typeface="Cambria Math"/>
                  </a:rPr>
                  <a:t>sphere</a:t>
                </a:r>
                <a:r>
                  <a:rPr lang="de-DE" dirty="0" smtClean="0">
                    <a:ea typeface="Cambria Math"/>
                  </a:rPr>
                  <a:t> </a:t>
                </a:r>
                <a:r>
                  <a:rPr lang="de-DE" dirty="0" err="1" smtClean="0">
                    <a:ea typeface="Cambria Math"/>
                  </a:rPr>
                  <a:t>with</a:t>
                </a:r>
                <a:r>
                  <a:rPr lang="de-DE" dirty="0" smtClean="0">
                    <a:ea typeface="Cambria Math"/>
                  </a:rPr>
                  <a:t> </a:t>
                </a:r>
                <a:r>
                  <a:rPr lang="de-DE" dirty="0" err="1" smtClean="0">
                    <a:ea typeface="Cambria Math"/>
                  </a:rPr>
                  <a:t>world</a:t>
                </a:r>
                <a:r>
                  <a:rPr lang="de-DE" dirty="0" smtClean="0">
                    <a:ea typeface="Cambria Math"/>
                  </a:rPr>
                  <a:t> </a:t>
                </a:r>
                <a:r>
                  <a:rPr lang="de-DE" dirty="0" err="1" smtClean="0">
                    <a:ea typeface="Cambria Math"/>
                  </a:rPr>
                  <a:t>space</a:t>
                </a:r>
                <a:r>
                  <a:rPr lang="de-DE" dirty="0" smtClean="0">
                    <a:ea typeface="Cambria Math"/>
                  </a:rPr>
                  <a:t> </a:t>
                </a:r>
                <a:r>
                  <a:rPr lang="de-DE" dirty="0" err="1" smtClean="0">
                    <a:ea typeface="Cambria Math"/>
                  </a:rPr>
                  <a:t>radius</a:t>
                </a:r>
                <a:r>
                  <a:rPr lang="de-DE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r>
                  <a:rPr lang="de-DE" b="0" dirty="0" smtClean="0">
                    <a:ea typeface="Cambria Math"/>
                  </a:rPr>
                  <a:t> </a:t>
                </a:r>
                <a:r>
                  <a:rPr lang="de-DE" b="0" dirty="0" err="1" smtClean="0">
                    <a:ea typeface="Cambria Math"/>
                  </a:rPr>
                  <a:t>centered</a:t>
                </a:r>
                <a:r>
                  <a:rPr lang="de-DE" b="0" dirty="0" smtClean="0">
                    <a:ea typeface="Cambria Math"/>
                  </a:rPr>
                  <a:t> at </a:t>
                </a:r>
                <a:r>
                  <a:rPr lang="de-DE" b="0" dirty="0" err="1" smtClean="0">
                    <a:ea typeface="Cambria Math"/>
                  </a:rPr>
                  <a:t>the</a:t>
                </a:r>
                <a:r>
                  <a:rPr lang="de-DE" b="0" dirty="0" smtClean="0">
                    <a:ea typeface="Cambria Math"/>
                  </a:rPr>
                  <a:t> </a:t>
                </a:r>
                <a:r>
                  <a:rPr lang="de-DE" b="0" dirty="0" err="1" smtClean="0">
                    <a:ea typeface="Cambria Math"/>
                  </a:rPr>
                  <a:t>surfel‘s</a:t>
                </a:r>
                <a:r>
                  <a:rPr lang="de-DE" b="0" dirty="0" smtClean="0">
                    <a:ea typeface="Cambria Math"/>
                  </a:rPr>
                  <a:t> </a:t>
                </a:r>
                <a:r>
                  <a:rPr lang="de-DE" b="0" dirty="0" err="1" smtClean="0">
                    <a:ea typeface="Cambria Math"/>
                  </a:rPr>
                  <a:t>center</a:t>
                </a:r>
                <a:r>
                  <a:rPr lang="de-DE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endParaRPr lang="de-DE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3861048"/>
                <a:ext cx="8219256" cy="2265115"/>
              </a:xfrm>
              <a:blipFill rotWithShape="1">
                <a:blip r:embed="rId3"/>
                <a:stretch>
                  <a:fillRect l="-1261" t="-2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3/15/2014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Oliver Nalbach - Deep Screen Space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18</a:t>
            </a:fld>
            <a:endParaRPr lang="de-DE"/>
          </a:p>
        </p:txBody>
      </p:sp>
      <p:sp>
        <p:nvSpPr>
          <p:cNvPr id="8" name="Oval 7"/>
          <p:cNvSpPr/>
          <p:nvPr/>
        </p:nvSpPr>
        <p:spPr>
          <a:xfrm rot="20888181">
            <a:off x="5510105" y="1315395"/>
            <a:ext cx="511526" cy="77313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81319" y="1902023"/>
                <a:ext cx="11011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 smtClean="0"/>
                  <a:t> (disk)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319" y="1902023"/>
                <a:ext cx="1101199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667" t="-10526" r="-777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086360" y="2939109"/>
            <a:ext cx="216024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94372" y="3155133"/>
                <a:ext cx="13000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 smtClean="0"/>
                  <a:t> (point)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372" y="3155133"/>
                <a:ext cx="1300099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939" t="-10667" r="-610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3226972" y="1875177"/>
            <a:ext cx="2224670" cy="1171079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 rot="19927486">
                <a:off x="3297870" y="1932062"/>
                <a:ext cx="20789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/>
                      </a:rPr>
                      <m:t>𝑓</m:t>
                    </m:r>
                    <m:r>
                      <a:rPr lang="de-DE" sz="2400" b="0" i="1" smtClean="0">
                        <a:latin typeface="Cambria Math"/>
                      </a:rPr>
                      <m:t>(</m:t>
                    </m:r>
                    <m:r>
                      <a:rPr lang="de-DE" sz="2400" b="0" i="1" smtClean="0">
                        <a:latin typeface="Cambria Math"/>
                      </a:rPr>
                      <m:t>𝑆</m:t>
                    </m:r>
                    <m:r>
                      <a:rPr lang="de-DE" sz="2400" b="0" i="1" smtClean="0">
                        <a:latin typeface="Cambria Math"/>
                      </a:rPr>
                      <m:t>,</m:t>
                    </m:r>
                    <m:r>
                      <a:rPr lang="de-DE" sz="2400" b="0" i="1" smtClean="0">
                        <a:latin typeface="Cambria Math"/>
                      </a:rPr>
                      <m:t>𝑅</m:t>
                    </m:r>
                    <m:r>
                      <a:rPr lang="de-DE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(effect)</a:t>
                </a:r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927486">
                <a:off x="3297870" y="1932062"/>
                <a:ext cx="2078902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187" t="-5263" r="-6231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5720388" y="1656484"/>
            <a:ext cx="90960" cy="909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18185" y="1265701"/>
                <a:ext cx="4044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185" y="1265701"/>
                <a:ext cx="404405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23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Joint Bilateral </a:t>
            </a:r>
            <a:r>
              <a:rPr lang="de-DE" dirty="0" err="1" smtClean="0"/>
              <a:t>Blurring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3/15/2014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Oliver Nalbach - Deep Screen Space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19</a:t>
            </a:fld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3016"/>
            <a:ext cx="252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1053016"/>
            <a:ext cx="252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53016"/>
            <a:ext cx="252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252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3789040"/>
            <a:ext cx="252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89040"/>
            <a:ext cx="252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611560" y="3206347"/>
            <a:ext cx="83689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dirty="0" smtClean="0"/>
              <a:t>Level 0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302708" y="3206347"/>
            <a:ext cx="83689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dirty="0" smtClean="0"/>
              <a:t>Level 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012160" y="3212656"/>
            <a:ext cx="83689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dirty="0" smtClean="0"/>
              <a:t>Level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Down Arrow Callout 24"/>
              <p:cNvSpPr/>
              <p:nvPr/>
            </p:nvSpPr>
            <p:spPr>
              <a:xfrm>
                <a:off x="1511520" y="3537152"/>
                <a:ext cx="6120680" cy="827952"/>
              </a:xfrm>
              <a:prstGeom prst="downArrowCallou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Blur in </a:t>
                </a:r>
                <a:r>
                  <a:rPr lang="en-US" sz="2400" dirty="0"/>
                  <a:t>x- </a:t>
                </a:r>
                <a:r>
                  <a:rPr lang="en-US" sz="2400" dirty="0" smtClean="0"/>
                  <a:t>and y-direction, radius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en-US" sz="2400" dirty="0" smtClean="0"/>
                  <a:t> for level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𝑙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Down Arrow Callout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520" y="3537152"/>
                <a:ext cx="6120680" cy="827952"/>
              </a:xfrm>
              <a:prstGeom prst="downArrowCallou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607871" y="5939708"/>
            <a:ext cx="83689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dirty="0" smtClean="0"/>
              <a:t>Level 0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299019" y="5939708"/>
            <a:ext cx="83689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dirty="0" smtClean="0"/>
              <a:t>Level 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008471" y="5946017"/>
            <a:ext cx="83689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dirty="0" smtClean="0"/>
              <a:t>Level 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462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66"/>
    </mc:Choice>
    <mc:Fallback xmlns="">
      <p:transition spd="slow" advTm="4586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Screen Space </a:t>
            </a:r>
            <a:r>
              <a:rPr lang="de-DE" dirty="0" err="1" smtClean="0"/>
              <a:t>Shading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3/15/2014</a:t>
            </a:r>
            <a:endParaRPr lang="de-DE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Oliver Nalbach - Deep Screen Space</a:t>
            </a:r>
            <a:endParaRPr lang="de-D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</a:t>
            </a:fld>
            <a:endParaRPr lang="de-DE"/>
          </a:p>
        </p:txBody>
      </p:sp>
      <p:grpSp>
        <p:nvGrpSpPr>
          <p:cNvPr id="4" name="Group 3"/>
          <p:cNvGrpSpPr/>
          <p:nvPr/>
        </p:nvGrpSpPr>
        <p:grpSpPr>
          <a:xfrm>
            <a:off x="558675" y="1088740"/>
            <a:ext cx="4697401" cy="2944999"/>
            <a:chOff x="287524" y="1574574"/>
            <a:chExt cx="4697401" cy="2944999"/>
          </a:xfrm>
        </p:grpSpPr>
        <p:pic>
          <p:nvPicPr>
            <p:cNvPr id="5" name="Picture 4" descr="HBAO_SIG08b.pdf - [Microsoft PowerPoint - HBAO_SIG08.pptx [Read-Only]] - SumatraPDF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7524" y="1574574"/>
              <a:ext cx="4697401" cy="261051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738160" y="4211796"/>
              <a:ext cx="14037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[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Bavoil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et al. ‘08]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56687" y="1349258"/>
            <a:ext cx="2219769" cy="2918287"/>
            <a:chOff x="5832140" y="1079452"/>
            <a:chExt cx="2219769" cy="2918287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832140" y="1079452"/>
              <a:ext cx="2219769" cy="2610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173704" y="3689962"/>
              <a:ext cx="15366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[Ritschel et al. ‘09]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829476" y="4185084"/>
            <a:ext cx="5033646" cy="1944216"/>
            <a:chOff x="2829476" y="4257091"/>
            <a:chExt cx="5033646" cy="1944216"/>
          </a:xfrm>
        </p:grpSpPr>
        <p:sp>
          <p:nvSpPr>
            <p:cNvPr id="11" name="TextBox 10"/>
            <p:cNvSpPr txBox="1"/>
            <p:nvPr/>
          </p:nvSpPr>
          <p:spPr>
            <a:xfrm>
              <a:off x="6313787" y="5892904"/>
              <a:ext cx="15493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[Jimenez et al. ‘09]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2" name="Picture 2" descr="http://www.iryoku.com/wp-content/uploads/2011/02/Screen-Space-Subsurface-Scattering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9476" y="4257091"/>
              <a:ext cx="3457299" cy="1944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26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28"/>
    </mc:Choice>
    <mc:Fallback xmlns="">
      <p:transition spd="slow" advTm="1762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3789320"/>
            <a:ext cx="252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own Arrow Callout 14"/>
          <p:cNvSpPr/>
          <p:nvPr/>
        </p:nvSpPr>
        <p:spPr>
          <a:xfrm>
            <a:off x="539552" y="980728"/>
            <a:ext cx="8064896" cy="3384376"/>
          </a:xfrm>
          <a:prstGeom prst="downArrowCallout">
            <a:avLst>
              <a:gd name="adj1" fmla="val 10197"/>
              <a:gd name="adj2" fmla="val 15371"/>
              <a:gd name="adj3" fmla="val 15352"/>
              <a:gd name="adj4" fmla="val 78784"/>
            </a:avLst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Combining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Levels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3/15/2014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Oliver Nalbach - Deep Screen Space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20</a:t>
            </a:fld>
            <a:endParaRPr lang="de-DE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252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1052736"/>
            <a:ext cx="252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52736"/>
            <a:ext cx="252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7871" y="3203404"/>
            <a:ext cx="83689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dirty="0" smtClean="0"/>
              <a:t>Level 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99019" y="3203404"/>
            <a:ext cx="83689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dirty="0" smtClean="0"/>
              <a:t>Level 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08471" y="3209713"/>
            <a:ext cx="83689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dirty="0" smtClean="0"/>
              <a:t>Level 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85286" y="3573016"/>
            <a:ext cx="573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/>
              <a:t>+</a:t>
            </a:r>
            <a:endParaRPr 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034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83"/>
    </mc:Choice>
    <mc:Fallback xmlns="">
      <p:transition spd="slow" advTm="14083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Application</a:t>
            </a:r>
            <a:r>
              <a:rPr lang="de-DE" dirty="0" smtClean="0"/>
              <a:t>: </a:t>
            </a:r>
            <a:r>
              <a:rPr lang="de-DE" dirty="0" err="1" smtClean="0"/>
              <a:t>Ambient</a:t>
            </a:r>
            <a:r>
              <a:rPr lang="de-DE" dirty="0" smtClean="0"/>
              <a:t> </a:t>
            </a:r>
            <a:r>
              <a:rPr lang="de-DE" dirty="0" err="1" smtClean="0"/>
              <a:t>Occlusion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3/15/2014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Oliver Nalbach - Deep Screen Space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21</a:t>
            </a:fld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44" y="1125200"/>
            <a:ext cx="2828578" cy="28285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29162" y="5409220"/>
            <a:ext cx="2505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Deep screen space AO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28635" y="5421994"/>
            <a:ext cx="205165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Horizon Based AO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Bavoil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2008]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9720" y="5409220"/>
            <a:ext cx="1277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Raytracing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24744"/>
            <a:ext cx="2808312" cy="2808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85" y="1124745"/>
            <a:ext cx="2829034" cy="28290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09134" y="3511220"/>
            <a:ext cx="74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10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89454" y="3511220"/>
            <a:ext cx="74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22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36300" y="3511220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&gt; 1 s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05217"/>
            <a:ext cx="1368152" cy="136815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4005217"/>
            <a:ext cx="1368000" cy="136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480" y="4005216"/>
            <a:ext cx="1368000" cy="136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749" y="4005217"/>
            <a:ext cx="1362571" cy="136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4005065"/>
            <a:ext cx="1368000" cy="136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85" y="4005066"/>
            <a:ext cx="1368150" cy="13681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2" name="Rectangle 21"/>
          <p:cNvSpPr/>
          <p:nvPr/>
        </p:nvSpPr>
        <p:spPr>
          <a:xfrm>
            <a:off x="1057106" y="2901995"/>
            <a:ext cx="491001" cy="49100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054852" y="2865991"/>
            <a:ext cx="491001" cy="49100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995936" y="2901995"/>
            <a:ext cx="491001" cy="49100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993682" y="2865991"/>
            <a:ext cx="491001" cy="49100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876256" y="2898638"/>
            <a:ext cx="491001" cy="49100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874002" y="2862634"/>
            <a:ext cx="491001" cy="49100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603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430"/>
    </mc:Choice>
    <mc:Fallback xmlns="">
      <p:transition spd="slow" advTm="6743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Application</a:t>
            </a:r>
            <a:r>
              <a:rPr lang="de-DE" dirty="0" smtClean="0"/>
              <a:t>: Sub-</a:t>
            </a:r>
            <a:r>
              <a:rPr lang="de-DE" dirty="0" err="1" smtClean="0"/>
              <a:t>surface</a:t>
            </a:r>
            <a:r>
              <a:rPr lang="de-DE" dirty="0" smtClean="0"/>
              <a:t> </a:t>
            </a:r>
            <a:r>
              <a:rPr lang="de-DE" dirty="0" err="1" smtClean="0"/>
              <a:t>Scattering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3/15/2014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Oliver Nalbach - Deep Screen Space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22</a:t>
            </a:fld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44" y="1125200"/>
            <a:ext cx="2828578" cy="28285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25154" y="5409220"/>
            <a:ext cx="2513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Deep screen space</a:t>
            </a:r>
          </a:p>
          <a:p>
            <a:pPr algn="ctr"/>
            <a:r>
              <a:rPr lang="en-US" sz="2000" dirty="0" smtClean="0"/>
              <a:t>Sub-surface Scattering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97482" y="5421994"/>
            <a:ext cx="25139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Screen Space</a:t>
            </a:r>
          </a:p>
          <a:p>
            <a:pPr algn="ctr"/>
            <a:r>
              <a:rPr lang="en-US" sz="2000" dirty="0" smtClean="0"/>
              <a:t>Sub-surface Scattering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[Jimenez et al. 2009]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14239" y="5409220"/>
            <a:ext cx="31481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Diffusion approximation</a:t>
            </a:r>
          </a:p>
          <a:p>
            <a:pPr algn="ctr"/>
            <a:r>
              <a:rPr lang="en-US" sz="2000" dirty="0" smtClean="0"/>
              <a:t>based on irradiance samples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[Jensen and Buhler 2002]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24744"/>
            <a:ext cx="2808312" cy="2808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85" y="1124745"/>
            <a:ext cx="2829034" cy="28290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16903" y="2829987"/>
            <a:ext cx="491001" cy="49100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4735"/>
            <a:ext cx="1368000" cy="136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272" y="4004735"/>
            <a:ext cx="1368000" cy="136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481" y="4004735"/>
            <a:ext cx="1362571" cy="136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05064"/>
            <a:ext cx="1368000" cy="136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422" y="4005217"/>
            <a:ext cx="1368000" cy="136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087" y="4004735"/>
            <a:ext cx="1368000" cy="136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20" name="Rectangle 19"/>
          <p:cNvSpPr/>
          <p:nvPr/>
        </p:nvSpPr>
        <p:spPr>
          <a:xfrm>
            <a:off x="287524" y="2829986"/>
            <a:ext cx="491001" cy="49100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133227" y="2829987"/>
            <a:ext cx="491001" cy="49100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189011" y="1736812"/>
            <a:ext cx="491001" cy="49100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357957" y="3537012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5 </a:t>
            </a:r>
            <a:r>
              <a:rPr lang="en-US" dirty="0" err="1" smtClean="0">
                <a:solidFill>
                  <a:schemeClr val="bg1"/>
                </a:solidFill>
              </a:rPr>
              <a:t>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79767" y="3537012"/>
            <a:ext cx="74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22 </a:t>
            </a:r>
            <a:r>
              <a:rPr lang="en-US" dirty="0" err="1" smtClean="0">
                <a:solidFill>
                  <a:schemeClr val="bg1"/>
                </a:solidFill>
              </a:rPr>
              <a:t>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26613" y="3537012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&gt; 1 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28284" y="1736812"/>
            <a:ext cx="491001" cy="49100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308691" y="1735890"/>
            <a:ext cx="491001" cy="49100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86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48"/>
    </mc:Choice>
    <mc:Fallback xmlns="">
      <p:transition spd="slow" advTm="80848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Problem: </a:t>
            </a:r>
            <a:r>
              <a:rPr lang="de-DE" dirty="0" err="1" smtClean="0"/>
              <a:t>Indirect</a:t>
            </a:r>
            <a:r>
              <a:rPr lang="de-DE" dirty="0" smtClean="0"/>
              <a:t> </a:t>
            </a:r>
            <a:r>
              <a:rPr lang="de-DE" dirty="0" err="1" smtClean="0"/>
              <a:t>Visibility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3/15/2014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Oliver Nalbach - Deep Screen Space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23</a:t>
            </a:fld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2267745" y="3264525"/>
            <a:ext cx="1314145" cy="80308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Occluder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99593" y="2242412"/>
            <a:ext cx="3723410" cy="584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  </a:t>
            </a:r>
            <a:r>
              <a:rPr lang="de-DE" dirty="0" err="1" smtClean="0"/>
              <a:t>Object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980322" y="2394181"/>
            <a:ext cx="292032" cy="29203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428850" y="4656219"/>
            <a:ext cx="447403" cy="42896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652552" y="3232208"/>
            <a:ext cx="328536" cy="163849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ot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986325" y="2662772"/>
            <a:ext cx="109512" cy="55174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Sun 14"/>
          <p:cNvSpPr/>
          <p:nvPr/>
        </p:nvSpPr>
        <p:spPr>
          <a:xfrm>
            <a:off x="4623003" y="3666069"/>
            <a:ext cx="671285" cy="671285"/>
          </a:xfrm>
          <a:prstGeom prst="sun">
            <a:avLst/>
          </a:prstGeom>
          <a:solidFill>
            <a:srgbClr val="FFFF00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3272354" y="2680462"/>
            <a:ext cx="1350649" cy="98560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00003" y="4366646"/>
            <a:ext cx="1317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C000"/>
                </a:solidFill>
              </a:rPr>
              <a:t>Light </a:t>
            </a:r>
            <a:r>
              <a:rPr lang="de-DE" dirty="0" err="1" smtClean="0">
                <a:solidFill>
                  <a:srgbClr val="FFC000"/>
                </a:solidFill>
              </a:rPr>
              <a:t>source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96236" y="6112266"/>
            <a:ext cx="1165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Raytracing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03168" y="3470374"/>
            <a:ext cx="1938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Deep</a:t>
            </a:r>
            <a:r>
              <a:rPr lang="de-DE" dirty="0" smtClean="0"/>
              <a:t> </a:t>
            </a:r>
            <a:r>
              <a:rPr lang="de-DE" dirty="0" err="1" smtClean="0"/>
              <a:t>screen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endParaRPr lang="en-US" dirty="0"/>
          </a:p>
        </p:txBody>
      </p:sp>
      <p:sp>
        <p:nvSpPr>
          <p:cNvPr id="20" name="Donut 19"/>
          <p:cNvSpPr/>
          <p:nvPr/>
        </p:nvSpPr>
        <p:spPr>
          <a:xfrm>
            <a:off x="6655769" y="2646665"/>
            <a:ext cx="513881" cy="513881"/>
          </a:xfrm>
          <a:prstGeom prst="donut">
            <a:avLst>
              <a:gd name="adj" fmla="val 8115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onut 20"/>
          <p:cNvSpPr/>
          <p:nvPr/>
        </p:nvSpPr>
        <p:spPr>
          <a:xfrm>
            <a:off x="7452321" y="1736812"/>
            <a:ext cx="513881" cy="513881"/>
          </a:xfrm>
          <a:prstGeom prst="donut">
            <a:avLst>
              <a:gd name="adj" fmla="val 8115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440" y="3911941"/>
            <a:ext cx="2520000" cy="221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440" y="1288514"/>
            <a:ext cx="2520000" cy="221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Donut 23"/>
          <p:cNvSpPr/>
          <p:nvPr/>
        </p:nvSpPr>
        <p:spPr>
          <a:xfrm>
            <a:off x="6484888" y="5094808"/>
            <a:ext cx="513881" cy="513881"/>
          </a:xfrm>
          <a:prstGeom prst="donut">
            <a:avLst>
              <a:gd name="adj" fmla="val 8115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Donut 24"/>
          <p:cNvSpPr/>
          <p:nvPr/>
        </p:nvSpPr>
        <p:spPr>
          <a:xfrm>
            <a:off x="6498657" y="2456892"/>
            <a:ext cx="513881" cy="513881"/>
          </a:xfrm>
          <a:prstGeom prst="donut">
            <a:avLst>
              <a:gd name="adj" fmla="val 8115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4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Supports arbitrarily deforming geometry</a:t>
            </a:r>
          </a:p>
          <a:p>
            <a:r>
              <a:rPr lang="en-US" dirty="0" smtClean="0"/>
              <a:t>Similar efficiency but without the strong viewing angle dependency</a:t>
            </a:r>
          </a:p>
          <a:p>
            <a:r>
              <a:rPr lang="en-US" dirty="0" smtClean="0"/>
              <a:t>Fits the rendering pipeline</a:t>
            </a:r>
          </a:p>
          <a:p>
            <a:r>
              <a:rPr lang="en-US" dirty="0" smtClean="0"/>
              <a:t>More applications seem possible</a:t>
            </a:r>
          </a:p>
          <a:p>
            <a:pPr lvl="1"/>
            <a:r>
              <a:rPr lang="en-US" dirty="0" smtClean="0"/>
              <a:t>Indirect lighting of volumes</a:t>
            </a:r>
          </a:p>
          <a:p>
            <a:pPr lvl="1"/>
            <a:r>
              <a:rPr lang="en-US" dirty="0" smtClean="0"/>
              <a:t>Motion blur</a:t>
            </a:r>
          </a:p>
          <a:p>
            <a:pPr lvl="1"/>
            <a:r>
              <a:rPr lang="en-US" dirty="0" smtClean="0"/>
              <a:t>Depth of field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3/15/2014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Oliver Nalbach - Deep Screen Space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24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902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28"/>
    </mc:Choice>
    <mc:Fallback xmlns="">
      <p:transition spd="slow" advTm="47728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792088"/>
          </a:xfrm>
        </p:spPr>
        <p:txBody>
          <a:bodyPr>
            <a:noAutofit/>
          </a:bodyPr>
          <a:lstStyle/>
          <a:p>
            <a:r>
              <a:rPr lang="de-DE" sz="6000" dirty="0" err="1" smtClean="0"/>
              <a:t>Thank</a:t>
            </a:r>
            <a:r>
              <a:rPr lang="de-DE" sz="6000" dirty="0" smtClean="0"/>
              <a:t> </a:t>
            </a:r>
            <a:r>
              <a:rPr lang="de-DE" sz="6000" dirty="0" err="1" smtClean="0"/>
              <a:t>you</a:t>
            </a:r>
            <a:r>
              <a:rPr lang="de-DE" sz="6000" dirty="0" smtClean="0"/>
              <a:t>.</a:t>
            </a:r>
            <a:endParaRPr lang="en-US" sz="6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3/15/2014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Oliver Nalbach - Deep Screen Space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25</a:t>
            </a:fld>
            <a:endParaRPr lang="de-DE"/>
          </a:p>
        </p:txBody>
      </p:sp>
      <p:sp>
        <p:nvSpPr>
          <p:cNvPr id="13" name="TextBox 12"/>
          <p:cNvSpPr txBox="1"/>
          <p:nvPr/>
        </p:nvSpPr>
        <p:spPr>
          <a:xfrm>
            <a:off x="467544" y="4881354"/>
            <a:ext cx="8163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Project </a:t>
            </a:r>
            <a:r>
              <a:rPr lang="de-DE" sz="2000" dirty="0" err="1" smtClean="0"/>
              <a:t>page</a:t>
            </a:r>
            <a:r>
              <a:rPr lang="de-DE" sz="2000" dirty="0"/>
              <a:t>: </a:t>
            </a:r>
            <a:r>
              <a:rPr lang="de-DE" sz="2000" dirty="0" smtClean="0"/>
              <a:t>	</a:t>
            </a:r>
            <a:r>
              <a:rPr lang="de-DE" sz="2000" u="sng" dirty="0" smtClean="0">
                <a:solidFill>
                  <a:srgbClr val="0070C0"/>
                </a:solidFill>
                <a:hlinkClick r:id="rId2"/>
              </a:rPr>
              <a:t>http</a:t>
            </a:r>
            <a:r>
              <a:rPr lang="de-DE" sz="2000" u="sng" dirty="0">
                <a:solidFill>
                  <a:srgbClr val="0070C0"/>
                </a:solidFill>
                <a:hlinkClick r:id="rId2"/>
              </a:rPr>
              <a:t>://www.mpi-inf.mpg.de/~onalbach/DeepScreenSpace/</a:t>
            </a:r>
            <a:endParaRPr lang="de-DE" sz="2000" u="sng" dirty="0" smtClean="0">
              <a:solidFill>
                <a:srgbClr val="0070C0"/>
              </a:solidFill>
            </a:endParaRPr>
          </a:p>
          <a:p>
            <a:r>
              <a:rPr lang="en-US" sz="2000" dirty="0"/>
              <a:t>Contact: </a:t>
            </a:r>
            <a:r>
              <a:rPr lang="en-US" sz="2000" dirty="0" smtClean="0"/>
              <a:t>	</a:t>
            </a:r>
            <a:r>
              <a:rPr lang="en-US" sz="2000" dirty="0" err="1" smtClean="0"/>
              <a:t>onalbach</a:t>
            </a:r>
            <a:r>
              <a:rPr lang="en-US" sz="2000" dirty="0" smtClean="0"/>
              <a:t>(at)mpi-inf.mpg.de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15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6"/>
    </mc:Choice>
    <mc:Fallback xmlns="">
      <p:transition spd="slow" advTm="841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Arrow Connector 56"/>
          <p:cNvCxnSpPr/>
          <p:nvPr/>
        </p:nvCxnSpPr>
        <p:spPr>
          <a:xfrm flipV="1">
            <a:off x="1869880" y="2245937"/>
            <a:ext cx="5274965" cy="1125106"/>
          </a:xfrm>
          <a:prstGeom prst="straightConnector1">
            <a:avLst/>
          </a:prstGeom>
          <a:ln>
            <a:prstDash val="sysDash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1869880" y="3162007"/>
            <a:ext cx="5994259" cy="210426"/>
          </a:xfrm>
          <a:prstGeom prst="straightConnector1">
            <a:avLst/>
          </a:prstGeom>
          <a:ln>
            <a:prstDash val="sysDash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869880" y="3372433"/>
            <a:ext cx="5579198" cy="1802748"/>
          </a:xfrm>
          <a:prstGeom prst="straightConnector1">
            <a:avLst/>
          </a:prstGeom>
          <a:ln>
            <a:prstDash val="sysDash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Gathering</a:t>
            </a:r>
            <a:r>
              <a:rPr lang="de-DE" dirty="0" smtClean="0"/>
              <a:t> in Screen Space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3/15/2014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Oliver Nalbach - Deep Screen Space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3</a:t>
            </a:fld>
            <a:endParaRPr lang="de-DE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24360"/>
            <a:ext cx="104229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rapezoid 9"/>
          <p:cNvSpPr/>
          <p:nvPr/>
        </p:nvSpPr>
        <p:spPr>
          <a:xfrm rot="16200000">
            <a:off x="2907036" y="2659744"/>
            <a:ext cx="3603178" cy="1569393"/>
          </a:xfrm>
          <a:prstGeom prst="trapezoid">
            <a:avLst>
              <a:gd name="adj" fmla="val 51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apezoid 46"/>
          <p:cNvSpPr/>
          <p:nvPr/>
        </p:nvSpPr>
        <p:spPr>
          <a:xfrm rot="16200000">
            <a:off x="4696410" y="3078187"/>
            <a:ext cx="513702" cy="360044"/>
          </a:xfrm>
          <a:prstGeom prst="trapezoid">
            <a:avLst>
              <a:gd name="adj" fmla="val 11810"/>
            </a:avLst>
          </a:prstGeom>
          <a:solidFill>
            <a:schemeClr val="accent2">
              <a:alpha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4198291" y="3941006"/>
            <a:ext cx="214908" cy="438150"/>
          </a:xfrm>
          <a:custGeom>
            <a:avLst/>
            <a:gdLst>
              <a:gd name="connsiteX0" fmla="*/ 0 w 283369"/>
              <a:gd name="connsiteY0" fmla="*/ 338138 h 438150"/>
              <a:gd name="connsiteX1" fmla="*/ 0 w 283369"/>
              <a:gd name="connsiteY1" fmla="*/ 0 h 438150"/>
              <a:gd name="connsiteX2" fmla="*/ 283369 w 283369"/>
              <a:gd name="connsiteY2" fmla="*/ 54769 h 438150"/>
              <a:gd name="connsiteX3" fmla="*/ 283369 w 283369"/>
              <a:gd name="connsiteY3" fmla="*/ 438150 h 438150"/>
              <a:gd name="connsiteX4" fmla="*/ 0 w 283369"/>
              <a:gd name="connsiteY4" fmla="*/ 338138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369" h="438150">
                <a:moveTo>
                  <a:pt x="0" y="338138"/>
                </a:moveTo>
                <a:lnTo>
                  <a:pt x="0" y="0"/>
                </a:lnTo>
                <a:lnTo>
                  <a:pt x="283369" y="54769"/>
                </a:lnTo>
                <a:lnTo>
                  <a:pt x="283369" y="438150"/>
                </a:lnTo>
                <a:lnTo>
                  <a:pt x="0" y="338138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4408337" y="2544279"/>
            <a:ext cx="292894" cy="466725"/>
          </a:xfrm>
          <a:custGeom>
            <a:avLst/>
            <a:gdLst>
              <a:gd name="connsiteX0" fmla="*/ 0 w 292894"/>
              <a:gd name="connsiteY0" fmla="*/ 466725 h 466725"/>
              <a:gd name="connsiteX1" fmla="*/ 0 w 292894"/>
              <a:gd name="connsiteY1" fmla="*/ 90488 h 466725"/>
              <a:gd name="connsiteX2" fmla="*/ 292894 w 292894"/>
              <a:gd name="connsiteY2" fmla="*/ 0 h 466725"/>
              <a:gd name="connsiteX3" fmla="*/ 292894 w 292894"/>
              <a:gd name="connsiteY3" fmla="*/ 419100 h 466725"/>
              <a:gd name="connsiteX4" fmla="*/ 0 w 292894"/>
              <a:gd name="connsiteY4" fmla="*/ 466725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894" h="466725">
                <a:moveTo>
                  <a:pt x="0" y="466725"/>
                </a:moveTo>
                <a:lnTo>
                  <a:pt x="0" y="90488"/>
                </a:lnTo>
                <a:lnTo>
                  <a:pt x="292894" y="0"/>
                </a:lnTo>
                <a:lnTo>
                  <a:pt x="292894" y="419100"/>
                </a:lnTo>
                <a:lnTo>
                  <a:pt x="0" y="466725"/>
                </a:lnTo>
                <a:close/>
              </a:path>
            </a:pathLst>
          </a:custGeom>
          <a:solidFill>
            <a:srgbClr val="F79646">
              <a:alpha val="80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7324865" y="1498835"/>
            <a:ext cx="1135567" cy="3888432"/>
          </a:xfrm>
          <a:custGeom>
            <a:avLst/>
            <a:gdLst>
              <a:gd name="connsiteX0" fmla="*/ 774040 w 1135567"/>
              <a:gd name="connsiteY0" fmla="*/ 0 h 3625850"/>
              <a:gd name="connsiteX1" fmla="*/ 5690 w 1135567"/>
              <a:gd name="connsiteY1" fmla="*/ 596900 h 3625850"/>
              <a:gd name="connsiteX2" fmla="*/ 1129640 w 1135567"/>
              <a:gd name="connsiteY2" fmla="*/ 1073150 h 3625850"/>
              <a:gd name="connsiteX3" fmla="*/ 456540 w 1135567"/>
              <a:gd name="connsiteY3" fmla="*/ 2025650 h 3625850"/>
              <a:gd name="connsiteX4" fmla="*/ 615290 w 1135567"/>
              <a:gd name="connsiteY4" fmla="*/ 2819400 h 3625850"/>
              <a:gd name="connsiteX5" fmla="*/ 418440 w 1135567"/>
              <a:gd name="connsiteY5" fmla="*/ 3625850 h 362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5567" h="3625850">
                <a:moveTo>
                  <a:pt x="774040" y="0"/>
                </a:moveTo>
                <a:cubicBezTo>
                  <a:pt x="360231" y="209021"/>
                  <a:pt x="-53577" y="418042"/>
                  <a:pt x="5690" y="596900"/>
                </a:cubicBezTo>
                <a:cubicBezTo>
                  <a:pt x="64957" y="775758"/>
                  <a:pt x="1054498" y="835025"/>
                  <a:pt x="1129640" y="1073150"/>
                </a:cubicBezTo>
                <a:cubicBezTo>
                  <a:pt x="1204782" y="1311275"/>
                  <a:pt x="542265" y="1734608"/>
                  <a:pt x="456540" y="2025650"/>
                </a:cubicBezTo>
                <a:cubicBezTo>
                  <a:pt x="370815" y="2316692"/>
                  <a:pt x="621640" y="2552700"/>
                  <a:pt x="615290" y="2819400"/>
                </a:cubicBezTo>
                <a:cubicBezTo>
                  <a:pt x="608940" y="3086100"/>
                  <a:pt x="513690" y="3355975"/>
                  <a:pt x="418440" y="3625850"/>
                </a:cubicBezTo>
              </a:path>
            </a:pathLst>
          </a:custGeom>
          <a:ln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>
            <a:off x="7144845" y="1998203"/>
            <a:ext cx="360040" cy="432048"/>
          </a:xfrm>
          <a:prstGeom prst="line">
            <a:avLst/>
          </a:prstGeom>
          <a:ln w="57150"/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7884368" y="2972916"/>
            <a:ext cx="357673" cy="398127"/>
          </a:xfrm>
          <a:prstGeom prst="line">
            <a:avLst/>
          </a:prstGeom>
          <a:ln w="57150">
            <a:solidFill>
              <a:schemeClr val="accent2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7651783" y="5011092"/>
            <a:ext cx="160577" cy="506140"/>
          </a:xfrm>
          <a:prstGeom prst="line">
            <a:avLst/>
          </a:prstGeom>
          <a:ln w="57150">
            <a:solidFill>
              <a:schemeClr val="accent4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7105512" y="2195871"/>
            <a:ext cx="216024" cy="180020"/>
          </a:xfrm>
          <a:prstGeom prst="line">
            <a:avLst/>
          </a:prstGeom>
          <a:ln>
            <a:headEnd type="none" w="med" len="med"/>
            <a:tailEnd type="arrow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7864139" y="2993141"/>
            <a:ext cx="199065" cy="178838"/>
          </a:xfrm>
          <a:prstGeom prst="line">
            <a:avLst/>
          </a:prstGeom>
          <a:ln>
            <a:solidFill>
              <a:schemeClr val="accent2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7476611" y="5175181"/>
            <a:ext cx="255460" cy="81047"/>
          </a:xfrm>
          <a:prstGeom prst="line">
            <a:avLst/>
          </a:prstGeom>
          <a:ln>
            <a:solidFill>
              <a:schemeClr val="accent4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7252857" y="2123863"/>
            <a:ext cx="144016" cy="14401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991196" y="3089999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660063" y="5184220"/>
            <a:ext cx="144016" cy="1440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4187949" y="3501008"/>
            <a:ext cx="238125" cy="383381"/>
          </a:xfrm>
          <a:custGeom>
            <a:avLst/>
            <a:gdLst>
              <a:gd name="connsiteX0" fmla="*/ 0 w 238125"/>
              <a:gd name="connsiteY0" fmla="*/ 338137 h 383381"/>
              <a:gd name="connsiteX1" fmla="*/ 0 w 238125"/>
              <a:gd name="connsiteY1" fmla="*/ 0 h 383381"/>
              <a:gd name="connsiteX2" fmla="*/ 238125 w 238125"/>
              <a:gd name="connsiteY2" fmla="*/ 16668 h 383381"/>
              <a:gd name="connsiteX3" fmla="*/ 238125 w 238125"/>
              <a:gd name="connsiteY3" fmla="*/ 383381 h 383381"/>
              <a:gd name="connsiteX4" fmla="*/ 0 w 238125"/>
              <a:gd name="connsiteY4" fmla="*/ 338137 h 38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125" h="383381">
                <a:moveTo>
                  <a:pt x="0" y="338137"/>
                </a:moveTo>
                <a:lnTo>
                  <a:pt x="0" y="0"/>
                </a:lnTo>
                <a:lnTo>
                  <a:pt x="238125" y="16668"/>
                </a:lnTo>
                <a:lnTo>
                  <a:pt x="238125" y="383381"/>
                </a:lnTo>
                <a:lnTo>
                  <a:pt x="0" y="338137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4038920" y="2785751"/>
            <a:ext cx="477370" cy="933450"/>
          </a:xfrm>
          <a:custGeom>
            <a:avLst/>
            <a:gdLst>
              <a:gd name="connsiteX0" fmla="*/ 477370 w 477370"/>
              <a:gd name="connsiteY0" fmla="*/ 0 h 933450"/>
              <a:gd name="connsiteX1" fmla="*/ 7470 w 477370"/>
              <a:gd name="connsiteY1" fmla="*/ 444500 h 933450"/>
              <a:gd name="connsiteX2" fmla="*/ 232895 w 477370"/>
              <a:gd name="connsiteY2" fmla="*/ 93345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370" h="933450">
                <a:moveTo>
                  <a:pt x="477370" y="0"/>
                </a:moveTo>
                <a:cubicBezTo>
                  <a:pt x="262793" y="144462"/>
                  <a:pt x="48216" y="288925"/>
                  <a:pt x="7470" y="444500"/>
                </a:cubicBezTo>
                <a:cubicBezTo>
                  <a:pt x="-33276" y="600075"/>
                  <a:pt x="99809" y="766762"/>
                  <a:pt x="232895" y="93345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4305424" y="3267161"/>
            <a:ext cx="635000" cy="422275"/>
          </a:xfrm>
          <a:custGeom>
            <a:avLst/>
            <a:gdLst>
              <a:gd name="connsiteX0" fmla="*/ 635000 w 635000"/>
              <a:gd name="connsiteY0" fmla="*/ 0 h 422275"/>
              <a:gd name="connsiteX1" fmla="*/ 130175 w 635000"/>
              <a:gd name="connsiteY1" fmla="*/ 79375 h 422275"/>
              <a:gd name="connsiteX2" fmla="*/ 0 w 635000"/>
              <a:gd name="connsiteY2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5000" h="422275">
                <a:moveTo>
                  <a:pt x="635000" y="0"/>
                </a:moveTo>
                <a:cubicBezTo>
                  <a:pt x="435504" y="4498"/>
                  <a:pt x="236008" y="8996"/>
                  <a:pt x="130175" y="79375"/>
                </a:cubicBezTo>
                <a:cubicBezTo>
                  <a:pt x="24342" y="149754"/>
                  <a:pt x="12171" y="286014"/>
                  <a:pt x="0" y="422275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4009516" y="3729545"/>
            <a:ext cx="292173" cy="434975"/>
          </a:xfrm>
          <a:custGeom>
            <a:avLst/>
            <a:gdLst>
              <a:gd name="connsiteX0" fmla="*/ 292173 w 292173"/>
              <a:gd name="connsiteY0" fmla="*/ 434975 h 434975"/>
              <a:gd name="connsiteX1" fmla="*/ 73 w 292173"/>
              <a:gd name="connsiteY1" fmla="*/ 215900 h 434975"/>
              <a:gd name="connsiteX2" fmla="*/ 269948 w 292173"/>
              <a:gd name="connsiteY2" fmla="*/ 0 h 43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173" h="434975">
                <a:moveTo>
                  <a:pt x="292173" y="434975"/>
                </a:moveTo>
                <a:cubicBezTo>
                  <a:pt x="147975" y="361685"/>
                  <a:pt x="3777" y="288396"/>
                  <a:pt x="73" y="215900"/>
                </a:cubicBezTo>
                <a:cubicBezTo>
                  <a:pt x="-3631" y="143404"/>
                  <a:pt x="133158" y="71702"/>
                  <a:pt x="269948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0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04"/>
    </mc:Choice>
    <mc:Fallback xmlns="">
      <p:transition spd="slow" advTm="3180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Space  Tradeoffs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dirty="0" smtClean="0"/>
              <a:t>Advantages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Fast </a:t>
            </a:r>
            <a:r>
              <a:rPr lang="de-DE" dirty="0" err="1" smtClean="0"/>
              <a:t>computation</a:t>
            </a:r>
            <a:endParaRPr lang="en-US" dirty="0" smtClean="0"/>
          </a:p>
          <a:p>
            <a:r>
              <a:rPr lang="de-DE" dirty="0" err="1" smtClean="0"/>
              <a:t>Inherently</a:t>
            </a:r>
            <a:r>
              <a:rPr lang="de-DE" dirty="0" smtClean="0"/>
              <a:t> </a:t>
            </a:r>
            <a:r>
              <a:rPr lang="de-DE" dirty="0" err="1" smtClean="0"/>
              <a:t>dynamic</a:t>
            </a:r>
            <a:endParaRPr lang="de-DE" dirty="0" smtClean="0"/>
          </a:p>
          <a:p>
            <a:r>
              <a:rPr lang="de-DE" dirty="0" smtClean="0"/>
              <a:t>Versatile</a:t>
            </a:r>
          </a:p>
          <a:p>
            <a:pPr lvl="1"/>
            <a:r>
              <a:rPr lang="de-DE" dirty="0" err="1" smtClean="0"/>
              <a:t>Ambient</a:t>
            </a:r>
            <a:r>
              <a:rPr lang="de-DE" dirty="0" smtClean="0"/>
              <a:t> </a:t>
            </a:r>
            <a:r>
              <a:rPr lang="de-DE" dirty="0" err="1" smtClean="0"/>
              <a:t>occlusion</a:t>
            </a:r>
            <a:endParaRPr lang="de-DE" dirty="0" smtClean="0"/>
          </a:p>
          <a:p>
            <a:pPr lvl="1"/>
            <a:r>
              <a:rPr lang="de-DE" dirty="0" err="1" smtClean="0"/>
              <a:t>Indirect</a:t>
            </a:r>
            <a:r>
              <a:rPr lang="de-DE" dirty="0" smtClean="0"/>
              <a:t> light</a:t>
            </a:r>
          </a:p>
          <a:p>
            <a:pPr lvl="1"/>
            <a:r>
              <a:rPr lang="de-DE" dirty="0" err="1" smtClean="0"/>
              <a:t>Scattering</a:t>
            </a:r>
            <a:endParaRPr lang="de-DE" dirty="0" smtClean="0"/>
          </a:p>
          <a:p>
            <a:pPr lvl="1"/>
            <a:r>
              <a:rPr lang="de-DE" dirty="0" err="1" smtClean="0"/>
              <a:t>Depth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endParaRPr lang="de-DE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b="0" dirty="0" err="1" smtClean="0"/>
              <a:t>Disadvantages</a:t>
            </a:r>
            <a:endParaRPr lang="en-US" b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 err="1" smtClean="0"/>
              <a:t>Typically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effect</a:t>
            </a:r>
            <a:r>
              <a:rPr lang="de-DE" dirty="0" smtClean="0"/>
              <a:t> </a:t>
            </a:r>
            <a:r>
              <a:rPr lang="de-DE" dirty="0" err="1" smtClean="0"/>
              <a:t>distances</a:t>
            </a:r>
            <a:endParaRPr lang="de-DE" dirty="0" smtClean="0"/>
          </a:p>
          <a:p>
            <a:r>
              <a:rPr lang="de-DE" dirty="0" smtClean="0"/>
              <a:t>Strong </a:t>
            </a:r>
            <a:r>
              <a:rPr lang="de-DE" dirty="0" err="1" smtClean="0"/>
              <a:t>view</a:t>
            </a:r>
            <a:r>
              <a:rPr lang="de-DE" dirty="0" smtClean="0"/>
              <a:t> </a:t>
            </a:r>
            <a:r>
              <a:rPr lang="de-DE" dirty="0" err="1" smtClean="0"/>
              <a:t>dependency</a:t>
            </a:r>
            <a:endParaRPr lang="de-DE" dirty="0" smtClean="0"/>
          </a:p>
          <a:p>
            <a:pPr lvl="1"/>
            <a:r>
              <a:rPr lang="de-DE" dirty="0" err="1" smtClean="0"/>
              <a:t>Grazing</a:t>
            </a:r>
            <a:r>
              <a:rPr lang="de-DE" dirty="0" smtClean="0"/>
              <a:t> </a:t>
            </a:r>
            <a:r>
              <a:rPr lang="de-DE" dirty="0" err="1" smtClean="0"/>
              <a:t>angles</a:t>
            </a:r>
            <a:endParaRPr lang="de-DE" dirty="0" smtClean="0"/>
          </a:p>
          <a:p>
            <a:pPr lvl="1"/>
            <a:r>
              <a:rPr lang="de-DE" dirty="0" err="1" smtClean="0"/>
              <a:t>Occlusions</a:t>
            </a:r>
            <a:endParaRPr lang="de-DE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3/15/2014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Oliver Nalbach - Deep Screen Space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4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953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88"/>
    </mc:Choice>
    <mc:Fallback xmlns="">
      <p:transition spd="slow" advTm="5658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Example</a:t>
            </a:r>
            <a:r>
              <a:rPr lang="de-DE" dirty="0" smtClean="0"/>
              <a:t>: </a:t>
            </a:r>
            <a:r>
              <a:rPr lang="de-DE" dirty="0" err="1" smtClean="0"/>
              <a:t>Missing</a:t>
            </a:r>
            <a:r>
              <a:rPr lang="de-DE" dirty="0" smtClean="0"/>
              <a:t> </a:t>
            </a:r>
            <a:r>
              <a:rPr lang="de-DE" dirty="0" err="1" smtClean="0"/>
              <a:t>Occlusions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3/15/2014</a:t>
            </a:r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Oliver </a:t>
            </a:r>
            <a:r>
              <a:rPr lang="en-US" dirty="0" err="1" smtClean="0"/>
              <a:t>Nalbach</a:t>
            </a:r>
            <a:r>
              <a:rPr lang="en-US" dirty="0" smtClean="0"/>
              <a:t> - Deep Screen Space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5</a:t>
            </a:fld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1618460" y="5566010"/>
            <a:ext cx="205165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err="1" smtClean="0"/>
              <a:t>Horizon</a:t>
            </a:r>
            <a:r>
              <a:rPr lang="de-DE" sz="2000" dirty="0" smtClean="0"/>
              <a:t> </a:t>
            </a:r>
            <a:r>
              <a:rPr lang="de-DE" sz="2000" dirty="0" err="1" smtClean="0"/>
              <a:t>Based</a:t>
            </a:r>
            <a:r>
              <a:rPr lang="de-DE" sz="2000" dirty="0" smtClean="0"/>
              <a:t> AO</a:t>
            </a:r>
          </a:p>
          <a:p>
            <a:pPr algn="ctr"/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de-DE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Bavoil</a:t>
            </a: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2008]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41608" y="5553236"/>
            <a:ext cx="1277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err="1" smtClean="0"/>
              <a:t>Raytracing</a:t>
            </a:r>
            <a:endParaRPr lang="en-US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68760"/>
            <a:ext cx="2808312" cy="2808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910" y="1268761"/>
            <a:ext cx="2829034" cy="2829034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505" y="4149233"/>
            <a:ext cx="1368152" cy="136815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368" y="4149232"/>
            <a:ext cx="1368000" cy="136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637" y="4149233"/>
            <a:ext cx="1362571" cy="136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910" y="4149082"/>
            <a:ext cx="1368150" cy="13681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0" name="Rectangle 19"/>
          <p:cNvSpPr/>
          <p:nvPr/>
        </p:nvSpPr>
        <p:spPr>
          <a:xfrm>
            <a:off x="2046931" y="3046011"/>
            <a:ext cx="491001" cy="49100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044677" y="3010007"/>
            <a:ext cx="491001" cy="49100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868144" y="3042654"/>
            <a:ext cx="491001" cy="49100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865890" y="3006650"/>
            <a:ext cx="491001" cy="49100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797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17"/>
    </mc:Choice>
    <mc:Fallback xmlns="">
      <p:transition spd="slow" advTm="4221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“Deep” Screen Space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3/15/2014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Oliver Nalbach - Deep Screen Space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6</a:t>
            </a:fld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285531" y="4221088"/>
            <a:ext cx="1480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err="1" smtClean="0"/>
              <a:t>Framebuffer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543166" y="5157192"/>
            <a:ext cx="3421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err="1" smtClean="0"/>
              <a:t>Deep</a:t>
            </a:r>
            <a:r>
              <a:rPr lang="de-DE" sz="2000" dirty="0" smtClean="0"/>
              <a:t> </a:t>
            </a:r>
            <a:r>
              <a:rPr lang="de-DE" sz="2000" dirty="0" err="1" smtClean="0"/>
              <a:t>screen</a:t>
            </a:r>
            <a:r>
              <a:rPr lang="de-DE" sz="2000" dirty="0" smtClean="0"/>
              <a:t> </a:t>
            </a:r>
            <a:r>
              <a:rPr lang="de-DE" sz="2000" dirty="0" err="1" smtClean="0"/>
              <a:t>space</a:t>
            </a:r>
            <a:r>
              <a:rPr lang="de-DE" sz="2000" dirty="0" smtClean="0"/>
              <a:t> </a:t>
            </a:r>
            <a:r>
              <a:rPr lang="de-DE" sz="2000" dirty="0" err="1"/>
              <a:t>i</a:t>
            </a:r>
            <a:r>
              <a:rPr lang="de-DE" sz="2000" dirty="0" err="1" smtClean="0"/>
              <a:t>nformation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267744" y="5157192"/>
            <a:ext cx="2833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Screen </a:t>
            </a:r>
            <a:r>
              <a:rPr lang="de-DE" sz="2000" dirty="0" err="1" smtClean="0"/>
              <a:t>space</a:t>
            </a:r>
            <a:r>
              <a:rPr lang="de-DE" sz="2000" dirty="0" smtClean="0"/>
              <a:t> </a:t>
            </a:r>
            <a:r>
              <a:rPr lang="de-DE" sz="2000" dirty="0" err="1" smtClean="0"/>
              <a:t>information</a:t>
            </a:r>
            <a:endParaRPr lang="en-US" sz="20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080" y="1557192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onut 14"/>
          <p:cNvSpPr/>
          <p:nvPr/>
        </p:nvSpPr>
        <p:spPr>
          <a:xfrm>
            <a:off x="3359299" y="2864731"/>
            <a:ext cx="1224136" cy="1224136"/>
          </a:xfrm>
          <a:prstGeom prst="donut">
            <a:avLst>
              <a:gd name="adj" fmla="val 811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96" y="1557192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06" y="2612883"/>
            <a:ext cx="1620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163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981"/>
    </mc:Choice>
    <mc:Fallback xmlns="">
      <p:transition spd="slow" advTm="6498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Necessary</a:t>
            </a:r>
            <a:r>
              <a:rPr lang="de-DE" dirty="0" smtClean="0"/>
              <a:t> </a:t>
            </a:r>
            <a:r>
              <a:rPr lang="de-DE" dirty="0" err="1" smtClean="0"/>
              <a:t>Steps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3/15/2014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Oliver Nalbach - Deep Screen Space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7</a:t>
            </a:fld>
            <a:endParaRPr lang="de-DE"/>
          </a:p>
        </p:txBody>
      </p:sp>
      <p:grpSp>
        <p:nvGrpSpPr>
          <p:cNvPr id="3" name="Group 2"/>
          <p:cNvGrpSpPr/>
          <p:nvPr/>
        </p:nvGrpSpPr>
        <p:grpSpPr>
          <a:xfrm>
            <a:off x="1691920" y="1269040"/>
            <a:ext cx="5760400" cy="2160000"/>
            <a:chOff x="1691920" y="1269040"/>
            <a:chExt cx="5760400" cy="2160000"/>
          </a:xfrm>
        </p:grpSpPr>
        <p:grpSp>
          <p:nvGrpSpPr>
            <p:cNvPr id="11" name="Group 10"/>
            <p:cNvGrpSpPr/>
            <p:nvPr/>
          </p:nvGrpSpPr>
          <p:grpSpPr>
            <a:xfrm>
              <a:off x="3995935" y="1766701"/>
              <a:ext cx="1107135" cy="1164677"/>
              <a:chOff x="2600769" y="1196512"/>
              <a:chExt cx="1107135" cy="1164677"/>
            </a:xfrm>
          </p:grpSpPr>
          <p:sp>
            <p:nvSpPr>
              <p:cNvPr id="12" name="Right Arrow 11"/>
              <p:cNvSpPr/>
              <p:nvPr/>
            </p:nvSpPr>
            <p:spPr>
              <a:xfrm>
                <a:off x="2600769" y="1196512"/>
                <a:ext cx="1107135" cy="1164677"/>
              </a:xfrm>
              <a:prstGeom prst="rightArrow">
                <a:avLst>
                  <a:gd name="adj1" fmla="val 44278"/>
                  <a:gd name="adj2" fmla="val 65013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970262" y="1363351"/>
                <a:ext cx="3681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800" dirty="0" smtClean="0"/>
                  <a:t>?</a:t>
                </a:r>
                <a:endParaRPr lang="en-US" sz="4800" dirty="0"/>
              </a:p>
            </p:txBody>
          </p:sp>
        </p:grp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920" y="1269040"/>
              <a:ext cx="2160000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320" y="1269040"/>
              <a:ext cx="2160000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1691920" y="3782884"/>
            <a:ext cx="5760400" cy="2166156"/>
            <a:chOff x="1691920" y="3782884"/>
            <a:chExt cx="5760400" cy="2166156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320" y="3789040"/>
              <a:ext cx="2160000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16"/>
            <p:cNvGrpSpPr/>
            <p:nvPr/>
          </p:nvGrpSpPr>
          <p:grpSpPr>
            <a:xfrm>
              <a:off x="3995935" y="4280547"/>
              <a:ext cx="1107135" cy="1164677"/>
              <a:chOff x="2600769" y="1196512"/>
              <a:chExt cx="1107135" cy="1164677"/>
            </a:xfrm>
          </p:grpSpPr>
          <p:sp>
            <p:nvSpPr>
              <p:cNvPr id="18" name="Right Arrow 17"/>
              <p:cNvSpPr/>
              <p:nvPr/>
            </p:nvSpPr>
            <p:spPr>
              <a:xfrm>
                <a:off x="2600769" y="1196512"/>
                <a:ext cx="1107135" cy="1164677"/>
              </a:xfrm>
              <a:prstGeom prst="rightArrow">
                <a:avLst>
                  <a:gd name="adj1" fmla="val 44278"/>
                  <a:gd name="adj2" fmla="val 65013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970262" y="1363351"/>
                <a:ext cx="3681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800" dirty="0" smtClean="0"/>
                  <a:t>?</a:t>
                </a:r>
                <a:endParaRPr lang="en-US" sz="4800" dirty="0"/>
              </a:p>
            </p:txBody>
          </p:sp>
        </p:grpSp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920" y="3782884"/>
              <a:ext cx="2160000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3407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62"/>
    </mc:Choice>
    <mc:Fallback xmlns="">
      <p:transition spd="slow" advTm="4386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Distance-dependent</a:t>
            </a:r>
            <a:r>
              <a:rPr lang="de-DE" dirty="0" smtClean="0"/>
              <a:t> </a:t>
            </a:r>
            <a:r>
              <a:rPr lang="en-US" dirty="0" smtClean="0"/>
              <a:t>Surfel Radii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3/15/2014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Oliver Nalbach - Deep Screen Space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8</a:t>
            </a:fld>
            <a:endParaRPr lang="de-DE"/>
          </a:p>
        </p:txBody>
      </p:sp>
      <p:sp>
        <p:nvSpPr>
          <p:cNvPr id="8" name="Right Brace 7"/>
          <p:cNvSpPr/>
          <p:nvPr/>
        </p:nvSpPr>
        <p:spPr>
          <a:xfrm rot="5400000">
            <a:off x="3149541" y="3592012"/>
            <a:ext cx="216024" cy="1691587"/>
          </a:xfrm>
          <a:prstGeom prst="rightBrac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83815" y="4571836"/>
                <a:ext cx="558986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815" y="4571836"/>
                <a:ext cx="55898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/>
          <p:cNvSpPr/>
          <p:nvPr/>
        </p:nvSpPr>
        <p:spPr>
          <a:xfrm rot="5400000">
            <a:off x="4292499" y="3212213"/>
            <a:ext cx="216023" cy="3943382"/>
          </a:xfrm>
          <a:prstGeom prst="rightBrac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83966" y="5291916"/>
                <a:ext cx="456766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966" y="5291916"/>
                <a:ext cx="45676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Isosceles Triangle 12"/>
          <p:cNvSpPr/>
          <p:nvPr/>
        </p:nvSpPr>
        <p:spPr>
          <a:xfrm rot="1662521">
            <a:off x="3548639" y="2071842"/>
            <a:ext cx="1524495" cy="1499177"/>
          </a:xfrm>
          <a:prstGeom prst="triangle">
            <a:avLst>
              <a:gd name="adj" fmla="val 37997"/>
            </a:avLst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12613809">
            <a:off x="4562320" y="2645842"/>
            <a:ext cx="2917713" cy="2482743"/>
          </a:xfrm>
          <a:prstGeom prst="triangle">
            <a:avLst>
              <a:gd name="adj" fmla="val 37997"/>
            </a:avLst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99695"/>
            <a:ext cx="104229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4196325" y="3286815"/>
            <a:ext cx="432048" cy="432048"/>
          </a:xfrm>
          <a:prstGeom prst="ellipse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89544" y="3070791"/>
            <a:ext cx="432048" cy="432048"/>
          </a:xfrm>
          <a:prstGeom prst="ellipse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387791" y="2831743"/>
            <a:ext cx="432048" cy="432048"/>
          </a:xfrm>
          <a:prstGeom prst="ellipse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79879" y="2785690"/>
            <a:ext cx="432048" cy="432048"/>
          </a:xfrm>
          <a:prstGeom prst="ellipse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768003" y="2569666"/>
            <a:ext cx="432048" cy="432048"/>
          </a:xfrm>
          <a:prstGeom prst="ellipse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133513" y="2250311"/>
            <a:ext cx="432048" cy="432048"/>
          </a:xfrm>
          <a:prstGeom prst="ellipse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418495" y="2466335"/>
            <a:ext cx="1140633" cy="1140633"/>
          </a:xfrm>
          <a:prstGeom prst="ellipse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16217" y="3039628"/>
            <a:ext cx="1140633" cy="1140633"/>
          </a:xfrm>
          <a:prstGeom prst="ellipse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508239" y="3664863"/>
            <a:ext cx="1140633" cy="1140633"/>
          </a:xfrm>
          <a:prstGeom prst="ellipse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2002558" y="3047767"/>
            <a:ext cx="6169842" cy="936104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013896" y="2094248"/>
            <a:ext cx="6158504" cy="95351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963855" y="1886347"/>
                <a:ext cx="385682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855" y="1886347"/>
                <a:ext cx="38568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040027" y="2060848"/>
                <a:ext cx="396069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027" y="2060848"/>
                <a:ext cx="396069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>
            <a:off x="2411760" y="1988840"/>
            <a:ext cx="0" cy="216024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411760" y="1988840"/>
            <a:ext cx="144016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411760" y="2132856"/>
            <a:ext cx="144016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411760" y="2276872"/>
            <a:ext cx="144016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411760" y="2420888"/>
            <a:ext cx="144016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411760" y="2564904"/>
            <a:ext cx="144016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411760" y="2708920"/>
            <a:ext cx="144016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411760" y="2852936"/>
            <a:ext cx="144016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411760" y="2996952"/>
            <a:ext cx="144016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411760" y="3140968"/>
            <a:ext cx="144016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411760" y="3284984"/>
            <a:ext cx="144016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411760" y="3429000"/>
            <a:ext cx="144016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411760" y="3573016"/>
            <a:ext cx="144016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411760" y="3717032"/>
            <a:ext cx="144016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411760" y="3861048"/>
            <a:ext cx="144016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411760" y="4005064"/>
            <a:ext cx="144016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411760" y="4149080"/>
            <a:ext cx="144016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51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117"/>
    </mc:Choice>
    <mc:Fallback xmlns="">
      <p:transition spd="slow" advTm="6311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Necessary</a:t>
            </a:r>
            <a:r>
              <a:rPr lang="de-DE" dirty="0" smtClean="0"/>
              <a:t> </a:t>
            </a:r>
            <a:r>
              <a:rPr lang="de-DE" dirty="0" err="1" smtClean="0"/>
              <a:t>Steps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3/15/2014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Oliver Nalbach - Deep Screen Space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9</a:t>
            </a:fld>
            <a:endParaRPr lang="de-DE"/>
          </a:p>
        </p:txBody>
      </p:sp>
      <p:grpSp>
        <p:nvGrpSpPr>
          <p:cNvPr id="3" name="Group 2"/>
          <p:cNvGrpSpPr/>
          <p:nvPr/>
        </p:nvGrpSpPr>
        <p:grpSpPr>
          <a:xfrm>
            <a:off x="1691920" y="1269040"/>
            <a:ext cx="5760400" cy="2160000"/>
            <a:chOff x="1691920" y="1269040"/>
            <a:chExt cx="5760400" cy="2160000"/>
          </a:xfrm>
        </p:grpSpPr>
        <p:sp>
          <p:nvSpPr>
            <p:cNvPr id="12" name="Right Arrow 11"/>
            <p:cNvSpPr/>
            <p:nvPr/>
          </p:nvSpPr>
          <p:spPr>
            <a:xfrm>
              <a:off x="3995935" y="1766701"/>
              <a:ext cx="1107135" cy="1164677"/>
            </a:xfrm>
            <a:prstGeom prst="rightArrow">
              <a:avLst>
                <a:gd name="adj1" fmla="val 44278"/>
                <a:gd name="adj2" fmla="val 6501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920" y="1269040"/>
              <a:ext cx="2160000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320" y="1269040"/>
              <a:ext cx="2160000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1691920" y="3782884"/>
            <a:ext cx="5760400" cy="2166156"/>
            <a:chOff x="1691920" y="3782884"/>
            <a:chExt cx="5760400" cy="2166156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320" y="3789040"/>
              <a:ext cx="2160000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16"/>
            <p:cNvGrpSpPr/>
            <p:nvPr/>
          </p:nvGrpSpPr>
          <p:grpSpPr>
            <a:xfrm>
              <a:off x="3995935" y="4280547"/>
              <a:ext cx="1107135" cy="1164677"/>
              <a:chOff x="2600769" y="1196512"/>
              <a:chExt cx="1107135" cy="1164677"/>
            </a:xfrm>
          </p:grpSpPr>
          <p:sp>
            <p:nvSpPr>
              <p:cNvPr id="18" name="Right Arrow 17"/>
              <p:cNvSpPr/>
              <p:nvPr/>
            </p:nvSpPr>
            <p:spPr>
              <a:xfrm>
                <a:off x="2600769" y="1196512"/>
                <a:ext cx="1107135" cy="1164677"/>
              </a:xfrm>
              <a:prstGeom prst="rightArrow">
                <a:avLst>
                  <a:gd name="adj1" fmla="val 44278"/>
                  <a:gd name="adj2" fmla="val 65013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970262" y="1363351"/>
                <a:ext cx="3681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800" dirty="0" smtClean="0"/>
                  <a:t>?</a:t>
                </a:r>
                <a:endParaRPr lang="en-US" sz="4800" dirty="0"/>
              </a:p>
            </p:txBody>
          </p:sp>
        </p:grpSp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920" y="3782884"/>
              <a:ext cx="2160000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7807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98"/>
    </mc:Choice>
    <mc:Fallback xmlns="">
      <p:transition spd="slow" advTm="10198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|4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.9|11.8|9.3|9.8|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4.4|14.6|7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|13.7|42.9|27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8|1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4|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7.1|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3|1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1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9|13.3|1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9.2|2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4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1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|1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665</Words>
  <Application>Microsoft Office PowerPoint</Application>
  <PresentationFormat>On-screen Show (4:3)</PresentationFormat>
  <Paragraphs>230</Paragraphs>
  <Slides>25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Deep Screen Space</vt:lpstr>
      <vt:lpstr>Screen Space Shading</vt:lpstr>
      <vt:lpstr>Gathering in Screen Space</vt:lpstr>
      <vt:lpstr>Screen Space  Tradeoffs</vt:lpstr>
      <vt:lpstr>Example: Missing Occlusions</vt:lpstr>
      <vt:lpstr>“Deep” Screen Space</vt:lpstr>
      <vt:lpstr>Two Necessary Steps</vt:lpstr>
      <vt:lpstr>Distance-dependent Surfel Radii</vt:lpstr>
      <vt:lpstr>Two Necessary Steps</vt:lpstr>
      <vt:lpstr>Distance-dependent Accuracy</vt:lpstr>
      <vt:lpstr>How to Sub-Sample?</vt:lpstr>
      <vt:lpstr>Gathering from Hierarchy?</vt:lpstr>
      <vt:lpstr>Shell Splatting Idea</vt:lpstr>
      <vt:lpstr>Our Pipeline</vt:lpstr>
      <vt:lpstr>Hardware Surfel Cloud Generation</vt:lpstr>
      <vt:lpstr>Problem: Protruding Surfels</vt:lpstr>
      <vt:lpstr>Shell Splatting Implementation</vt:lpstr>
      <vt:lpstr>How to Compute the Splat Size?</vt:lpstr>
      <vt:lpstr>Joint Bilateral Blurring</vt:lpstr>
      <vt:lpstr>Combining the Levels</vt:lpstr>
      <vt:lpstr>Application: Ambient Occlusion</vt:lpstr>
      <vt:lpstr>Application: Sub-surface Scattering</vt:lpstr>
      <vt:lpstr>Problem: Indirect Visibility</vt:lpstr>
      <vt:lpstr>Conclusion</vt:lpstr>
      <vt:lpstr>Thank you.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2014-03-20T09:57:51Z</dcterms:created>
  <dcterms:modified xsi:type="dcterms:W3CDTF">2014-03-20T09:58:00Z</dcterms:modified>
</cp:coreProperties>
</file>