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2.gif" ContentType="video/unknown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71" r:id="rId4"/>
    <p:sldId id="273" r:id="rId5"/>
    <p:sldId id="274" r:id="rId6"/>
    <p:sldId id="272" r:id="rId7"/>
    <p:sldId id="275" r:id="rId8"/>
    <p:sldId id="278" r:id="rId9"/>
    <p:sldId id="281" r:id="rId10"/>
    <p:sldId id="282" r:id="rId11"/>
    <p:sldId id="277" r:id="rId12"/>
    <p:sldId id="257" r:id="rId13"/>
    <p:sldId id="258" r:id="rId14"/>
    <p:sldId id="285" r:id="rId15"/>
    <p:sldId id="265" r:id="rId16"/>
    <p:sldId id="286" r:id="rId17"/>
    <p:sldId id="262" r:id="rId18"/>
    <p:sldId id="287" r:id="rId19"/>
    <p:sldId id="289" r:id="rId20"/>
    <p:sldId id="259" r:id="rId21"/>
    <p:sldId id="260" r:id="rId22"/>
    <p:sldId id="288" r:id="rId23"/>
    <p:sldId id="261" r:id="rId24"/>
    <p:sldId id="291" r:id="rId25"/>
    <p:sldId id="294" r:id="rId26"/>
    <p:sldId id="295" r:id="rId27"/>
    <p:sldId id="296" r:id="rId28"/>
    <p:sldId id="290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C9C176-F73D-4897-AB97-10ABD1AAED0C}">
          <p14:sldIdLst>
            <p14:sldId id="256"/>
            <p14:sldId id="266"/>
            <p14:sldId id="271"/>
            <p14:sldId id="273"/>
            <p14:sldId id="274"/>
            <p14:sldId id="272"/>
            <p14:sldId id="275"/>
            <p14:sldId id="278"/>
            <p14:sldId id="281"/>
            <p14:sldId id="282"/>
            <p14:sldId id="277"/>
            <p14:sldId id="257"/>
            <p14:sldId id="258"/>
            <p14:sldId id="285"/>
            <p14:sldId id="265"/>
            <p14:sldId id="286"/>
            <p14:sldId id="262"/>
            <p14:sldId id="287"/>
            <p14:sldId id="289"/>
            <p14:sldId id="259"/>
            <p14:sldId id="260"/>
            <p14:sldId id="288"/>
            <p14:sldId id="261"/>
            <p14:sldId id="291"/>
            <p14:sldId id="294"/>
            <p14:sldId id="295"/>
            <p14:sldId id="296"/>
            <p14:sldId id="2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D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62" autoAdjust="0"/>
    <p:restoredTop sz="88975" autoAdjust="0"/>
  </p:normalViewPr>
  <p:slideViewPr>
    <p:cSldViewPr>
      <p:cViewPr varScale="1">
        <p:scale>
          <a:sx n="160" d="100"/>
          <a:sy n="160" d="100"/>
        </p:scale>
        <p:origin x="-12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30204" pitchFamily="34" charset="0"/>
              </a:defRPr>
            </a:lvl1pPr>
          </a:lstStyle>
          <a:p>
            <a:fld id="{4CEFD003-E628-436E-A8D9-94340EA00215}" type="datetimeFigureOut">
              <a:rPr lang="en-US" smtClean="0"/>
              <a:pPr/>
              <a:t>2/18/2015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30204" pitchFamily="34" charset="0"/>
              </a:defRPr>
            </a:lvl1pPr>
          </a:lstStyle>
          <a:p>
            <a:fld id="{D658CCA2-B2F7-40EB-BD9C-185F5E063E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4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20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2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13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7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90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29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21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CCA2-B2F7-40EB-BD9C-185F5E063EE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4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8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5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9F7D8-E7A1-4667-9ECD-84CF174A93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8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8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42155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1570"/>
            <a:ext cx="8229600" cy="364305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4961780"/>
            <a:ext cx="8244408" cy="181722"/>
          </a:xfrm>
        </p:spPr>
        <p:txBody>
          <a:bodyPr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9922" y="4965620"/>
            <a:ext cx="928582" cy="147876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CE6312F-59E6-4A09-8D6C-E4FD919EFA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9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4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9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30204" pitchFamily="34" charset="0"/>
              </a:defRPr>
            </a:lvl1pPr>
          </a:lstStyle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30204" pitchFamily="34" charset="0"/>
              </a:defRPr>
            </a:lvl1pPr>
          </a:lstStyle>
          <a:p>
            <a:fld id="{4CE6312F-59E6-4A09-8D6C-E4FD919EF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" panose="020B0604020202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" panose="020B0604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anose="020B0604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2.xls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1.avi"/><Relationship Id="rId7" Type="http://schemas.openxmlformats.org/officeDocument/2006/relationships/image" Target="../media/image18.png"/><Relationship Id="rId2" Type="http://schemas.microsoft.com/office/2007/relationships/media" Target="../media/media1.avi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mpi-inf.mpg.de/TransformationAwareMetric/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45994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smtClean="0"/>
              <a:t>Transformation-Aware Perceptual Image Metric</a:t>
            </a:r>
            <a:endParaRPr lang="en-US" dirty="0">
              <a:latin typeface="Helvetica" panose="020B0604020202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36317"/>
              </p:ext>
            </p:extLst>
          </p:nvPr>
        </p:nvGraphicFramePr>
        <p:xfrm>
          <a:off x="1403648" y="2766172"/>
          <a:ext cx="6096000" cy="713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56616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Petr Kellnhofer</a:t>
                      </a:r>
                      <a:r>
                        <a:rPr lang="en-US" sz="1800" kern="1200" baseline="300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800" kern="1200" baseline="30000" dirty="0">
                        <a:solidFill>
                          <a:schemeClr val="tx1">
                            <a:tint val="75000"/>
                          </a:schemeClr>
                        </a:solidFill>
                        <a:latin typeface="Helvetica" panose="020B0604020202030204" pitchFamily="34" charset="0"/>
                        <a:ea typeface="+mn-ea"/>
                        <a:cs typeface="+mn-cs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Tobias Ritschel</a:t>
                      </a:r>
                      <a:r>
                        <a:rPr lang="en-US" sz="1800" kern="1200" baseline="300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1,2</a:t>
                      </a:r>
                      <a:endParaRPr lang="en-US" sz="1800" kern="1200" baseline="30000" dirty="0">
                        <a:solidFill>
                          <a:schemeClr val="tx1">
                            <a:tint val="75000"/>
                          </a:schemeClr>
                        </a:solidFill>
                        <a:latin typeface="Helvetica" panose="020B0604020202030204" pitchFamily="34" charset="0"/>
                        <a:ea typeface="+mn-ea"/>
                        <a:cs typeface="+mn-cs"/>
                      </a:endParaRPr>
                    </a:p>
                  </a:txBody>
                  <a:tcPr marT="41148" marB="41148"/>
                </a:tc>
              </a:tr>
              <a:tr h="356616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Karol Myszkowski</a:t>
                      </a:r>
                      <a:r>
                        <a:rPr lang="en-US" sz="1800" kern="1200" baseline="300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800" kern="1200" baseline="30000" dirty="0">
                        <a:solidFill>
                          <a:schemeClr val="tx1">
                            <a:tint val="75000"/>
                          </a:schemeClr>
                        </a:solidFill>
                        <a:latin typeface="Helvetica" panose="020B0604020202030204" pitchFamily="34" charset="0"/>
                        <a:ea typeface="+mn-ea"/>
                        <a:cs typeface="+mn-cs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Hans-Peter Seidel</a:t>
                      </a:r>
                      <a:r>
                        <a:rPr lang="en-US" sz="1800" kern="1200" baseline="300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Helvetica" panose="020B0604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US" sz="1800" kern="1200" baseline="30000" dirty="0">
                        <a:solidFill>
                          <a:schemeClr val="tx1">
                            <a:tint val="75000"/>
                          </a:schemeClr>
                        </a:solidFill>
                        <a:latin typeface="Helvetica" panose="020B0604020202030204" pitchFamily="34" charset="0"/>
                        <a:ea typeface="+mn-ea"/>
                        <a:cs typeface="+mn-cs"/>
                      </a:endParaRPr>
                    </a:p>
                  </a:txBody>
                  <a:tcPr marT="41148" marB="41148"/>
                </a:tc>
              </a:tr>
            </a:tbl>
          </a:graphicData>
        </a:graphic>
      </p:graphicFrame>
      <p:pic>
        <p:nvPicPr>
          <p:cNvPr id="11" name="Picture 8" descr="http://cebit.cs.uni-saarland.de/logos/mpilogo_inf_compac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01" y="4109180"/>
            <a:ext cx="1600200" cy="711200"/>
          </a:xfrm>
          <a:prstGeom prst="rect">
            <a:avLst/>
          </a:prstGeom>
          <a:noFill/>
          <a:effectLst/>
          <a:extLst/>
        </p:spPr>
      </p:pic>
      <p:pic>
        <p:nvPicPr>
          <p:cNvPr id="12" name="Picture 10" descr="http://www.infsec.cs.uni-saarland.de/~derr/images/ud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42" y="4085511"/>
            <a:ext cx="1733550" cy="758543"/>
          </a:xfrm>
          <a:prstGeom prst="rect">
            <a:avLst/>
          </a:prstGeom>
          <a:noFill/>
          <a:effectLst/>
          <a:extLst/>
        </p:spPr>
      </p:pic>
      <p:sp>
        <p:nvSpPr>
          <p:cNvPr id="13" name="TextBox 12"/>
          <p:cNvSpPr txBox="1"/>
          <p:nvPr/>
        </p:nvSpPr>
        <p:spPr>
          <a:xfrm>
            <a:off x="751741" y="393990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tint val="75000"/>
                  </a:schemeClr>
                </a:solidFill>
                <a:latin typeface="Helvetica" panose="020B060402020203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8218" y="393990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tint val="75000"/>
                  </a:schemeClr>
                </a:solidFill>
                <a:latin typeface="Helvetica" panose="020B0604020202030204" pitchFamily="34" charset="0"/>
              </a:rPr>
              <a:t>2</a:t>
            </a:r>
            <a:endParaRPr lang="en-US" sz="1600" dirty="0">
              <a:solidFill>
                <a:schemeClr val="tx1">
                  <a:tint val="75000"/>
                </a:schemeClr>
              </a:solidFill>
              <a:latin typeface="Helvetica" panose="020B0604020202030204" pitchFamily="34" charset="0"/>
            </a:endParaRPr>
          </a:p>
        </p:txBody>
      </p:sp>
      <p:pic>
        <p:nvPicPr>
          <p:cNvPr id="15" name="Picture 2" descr="IS&amp;T/SPIE Electronic Ima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4085509"/>
            <a:ext cx="2143125" cy="71437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6937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3"/>
    </mc:Choice>
    <mc:Fallback xmlns="">
      <p:transition spd="slow" advTm="2021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598699"/>
              </p:ext>
            </p:extLst>
          </p:nvPr>
        </p:nvGraphicFramePr>
        <p:xfrm>
          <a:off x="1573213" y="252413"/>
          <a:ext cx="5997575" cy="456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Worksheet" r:id="rId4" imgW="6591313" imgH="5019546" progId="Excel.Sheet.12">
                  <p:embed/>
                </p:oleObj>
              </mc:Choice>
              <mc:Fallback>
                <p:oleObj name="Worksheet" r:id="rId4" imgW="6591313" imgH="50195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3213" y="252413"/>
                        <a:ext cx="5997575" cy="456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131840" y="627534"/>
            <a:ext cx="2432076" cy="707886"/>
            <a:chOff x="823882" y="1905243"/>
            <a:chExt cx="2432076" cy="707884"/>
          </a:xfrm>
        </p:grpSpPr>
        <p:sp>
          <p:nvSpPr>
            <p:cNvPr id="15" name="TextBox 14"/>
            <p:cNvSpPr txBox="1"/>
            <p:nvPr/>
          </p:nvSpPr>
          <p:spPr>
            <a:xfrm>
              <a:off x="823882" y="1905243"/>
              <a:ext cx="2432076" cy="707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,     </a:t>
              </a:r>
              <a:r>
                <a:rPr lang="en-US" sz="28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)</a:t>
              </a:r>
              <a:endParaRPr lang="en-US" sz="4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34938" y="2085388"/>
              <a:ext cx="464306" cy="4643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800000">
              <a:off x="2349016" y="2086315"/>
              <a:ext cx="464306" cy="4643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64088" y="654433"/>
            <a:ext cx="2291012" cy="707886"/>
            <a:chOff x="5641324" y="1925849"/>
            <a:chExt cx="2291012" cy="707888"/>
          </a:xfrm>
        </p:grpSpPr>
        <p:sp>
          <p:nvSpPr>
            <p:cNvPr id="28" name="TextBox 27"/>
            <p:cNvSpPr txBox="1"/>
            <p:nvPr/>
          </p:nvSpPr>
          <p:spPr>
            <a:xfrm>
              <a:off x="5641324" y="1925849"/>
              <a:ext cx="2291012" cy="70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,     )</a:t>
              </a:r>
              <a:endParaRPr lang="en-US" sz="4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33412" y="2069254"/>
              <a:ext cx="485846" cy="4858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081484" y="2069254"/>
              <a:ext cx="516604" cy="482607"/>
            </a:xfrm>
            <a:custGeom>
              <a:avLst/>
              <a:gdLst>
                <a:gd name="connsiteX0" fmla="*/ 0 w 1215361"/>
                <a:gd name="connsiteY0" fmla="*/ 15240 h 1135380"/>
                <a:gd name="connsiteX1" fmla="*/ 0 w 1215361"/>
                <a:gd name="connsiteY1" fmla="*/ 1135380 h 1135380"/>
                <a:gd name="connsiteX2" fmla="*/ 1112520 w 1215361"/>
                <a:gd name="connsiteY2" fmla="*/ 1135380 h 1135380"/>
                <a:gd name="connsiteX3" fmla="*/ 1135380 w 1215361"/>
                <a:gd name="connsiteY3" fmla="*/ 1104900 h 1135380"/>
                <a:gd name="connsiteX4" fmla="*/ 1135380 w 1215361"/>
                <a:gd name="connsiteY4" fmla="*/ 853440 h 1135380"/>
                <a:gd name="connsiteX5" fmla="*/ 1181100 w 1215361"/>
                <a:gd name="connsiteY5" fmla="*/ 815340 h 1135380"/>
                <a:gd name="connsiteX6" fmla="*/ 1203960 w 1215361"/>
                <a:gd name="connsiteY6" fmla="*/ 792480 h 1135380"/>
                <a:gd name="connsiteX7" fmla="*/ 1203960 w 1215361"/>
                <a:gd name="connsiteY7" fmla="*/ 662940 h 1135380"/>
                <a:gd name="connsiteX8" fmla="*/ 1196340 w 1215361"/>
                <a:gd name="connsiteY8" fmla="*/ 640080 h 1135380"/>
                <a:gd name="connsiteX9" fmla="*/ 1181100 w 1215361"/>
                <a:gd name="connsiteY9" fmla="*/ 617220 h 1135380"/>
                <a:gd name="connsiteX10" fmla="*/ 1158240 w 1215361"/>
                <a:gd name="connsiteY10" fmla="*/ 571500 h 1135380"/>
                <a:gd name="connsiteX11" fmla="*/ 1135380 w 1215361"/>
                <a:gd name="connsiteY11" fmla="*/ 548640 h 1135380"/>
                <a:gd name="connsiteX12" fmla="*/ 1112520 w 1215361"/>
                <a:gd name="connsiteY12" fmla="*/ 502920 h 1135380"/>
                <a:gd name="connsiteX13" fmla="*/ 1097280 w 1215361"/>
                <a:gd name="connsiteY13" fmla="*/ 480060 h 1135380"/>
                <a:gd name="connsiteX14" fmla="*/ 1104900 w 1215361"/>
                <a:gd name="connsiteY14" fmla="*/ 373380 h 1135380"/>
                <a:gd name="connsiteX15" fmla="*/ 1135380 w 1215361"/>
                <a:gd name="connsiteY15" fmla="*/ 327660 h 1135380"/>
                <a:gd name="connsiteX16" fmla="*/ 1127760 w 1215361"/>
                <a:gd name="connsiteY16" fmla="*/ 182880 h 1135380"/>
                <a:gd name="connsiteX17" fmla="*/ 1104900 w 1215361"/>
                <a:gd name="connsiteY17" fmla="*/ 160020 h 1135380"/>
                <a:gd name="connsiteX18" fmla="*/ 1089660 w 1215361"/>
                <a:gd name="connsiteY18" fmla="*/ 114300 h 1135380"/>
                <a:gd name="connsiteX19" fmla="*/ 1097280 w 1215361"/>
                <a:gd name="connsiteY19" fmla="*/ 45720 h 1135380"/>
                <a:gd name="connsiteX20" fmla="*/ 1112520 w 1215361"/>
                <a:gd name="connsiteY20" fmla="*/ 22860 h 1135380"/>
                <a:gd name="connsiteX21" fmla="*/ 1120140 w 1215361"/>
                <a:gd name="connsiteY21" fmla="*/ 0 h 1135380"/>
                <a:gd name="connsiteX22" fmla="*/ 0 w 1215361"/>
                <a:gd name="connsiteY22" fmla="*/ 15240 h 1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5361" h="1135380">
                  <a:moveTo>
                    <a:pt x="0" y="15240"/>
                  </a:moveTo>
                  <a:lnTo>
                    <a:pt x="0" y="1135380"/>
                  </a:lnTo>
                  <a:lnTo>
                    <a:pt x="1112520" y="1135380"/>
                  </a:lnTo>
                  <a:lnTo>
                    <a:pt x="1135380" y="1104900"/>
                  </a:lnTo>
                  <a:cubicBezTo>
                    <a:pt x="1124867" y="999774"/>
                    <a:pt x="1119949" y="987178"/>
                    <a:pt x="1135380" y="853440"/>
                  </a:cubicBezTo>
                  <a:cubicBezTo>
                    <a:pt x="1138348" y="827714"/>
                    <a:pt x="1165465" y="826508"/>
                    <a:pt x="1181100" y="815340"/>
                  </a:cubicBezTo>
                  <a:cubicBezTo>
                    <a:pt x="1189869" y="809076"/>
                    <a:pt x="1196340" y="800100"/>
                    <a:pt x="1203960" y="792480"/>
                  </a:cubicBezTo>
                  <a:cubicBezTo>
                    <a:pt x="1221971" y="738447"/>
                    <a:pt x="1216070" y="765878"/>
                    <a:pt x="1203960" y="662940"/>
                  </a:cubicBezTo>
                  <a:cubicBezTo>
                    <a:pt x="1203022" y="654963"/>
                    <a:pt x="1199932" y="647264"/>
                    <a:pt x="1196340" y="640080"/>
                  </a:cubicBezTo>
                  <a:cubicBezTo>
                    <a:pt x="1192244" y="631889"/>
                    <a:pt x="1185196" y="625411"/>
                    <a:pt x="1181100" y="617220"/>
                  </a:cubicBezTo>
                  <a:cubicBezTo>
                    <a:pt x="1163917" y="582853"/>
                    <a:pt x="1185537" y="604257"/>
                    <a:pt x="1158240" y="571500"/>
                  </a:cubicBezTo>
                  <a:cubicBezTo>
                    <a:pt x="1151341" y="563221"/>
                    <a:pt x="1142279" y="556919"/>
                    <a:pt x="1135380" y="548640"/>
                  </a:cubicBezTo>
                  <a:cubicBezTo>
                    <a:pt x="1108083" y="515883"/>
                    <a:pt x="1129703" y="537287"/>
                    <a:pt x="1112520" y="502920"/>
                  </a:cubicBezTo>
                  <a:cubicBezTo>
                    <a:pt x="1108424" y="494729"/>
                    <a:pt x="1102360" y="487680"/>
                    <a:pt x="1097280" y="480060"/>
                  </a:cubicBezTo>
                  <a:cubicBezTo>
                    <a:pt x="1099820" y="444500"/>
                    <a:pt x="1096253" y="407966"/>
                    <a:pt x="1104900" y="373380"/>
                  </a:cubicBezTo>
                  <a:cubicBezTo>
                    <a:pt x="1109342" y="355611"/>
                    <a:pt x="1135380" y="327660"/>
                    <a:pt x="1135380" y="327660"/>
                  </a:cubicBezTo>
                  <a:cubicBezTo>
                    <a:pt x="1132840" y="279400"/>
                    <a:pt x="1136405" y="230427"/>
                    <a:pt x="1127760" y="182880"/>
                  </a:cubicBezTo>
                  <a:cubicBezTo>
                    <a:pt x="1125832" y="172278"/>
                    <a:pt x="1110133" y="169440"/>
                    <a:pt x="1104900" y="160020"/>
                  </a:cubicBezTo>
                  <a:cubicBezTo>
                    <a:pt x="1097098" y="145977"/>
                    <a:pt x="1089660" y="114300"/>
                    <a:pt x="1089660" y="114300"/>
                  </a:cubicBezTo>
                  <a:cubicBezTo>
                    <a:pt x="1092200" y="91440"/>
                    <a:pt x="1091702" y="68034"/>
                    <a:pt x="1097280" y="45720"/>
                  </a:cubicBezTo>
                  <a:cubicBezTo>
                    <a:pt x="1099501" y="36835"/>
                    <a:pt x="1108424" y="31051"/>
                    <a:pt x="1112520" y="22860"/>
                  </a:cubicBezTo>
                  <a:cubicBezTo>
                    <a:pt x="1116112" y="15676"/>
                    <a:pt x="1120140" y="0"/>
                    <a:pt x="1120140" y="0"/>
                  </a:cubicBezTo>
                  <a:lnTo>
                    <a:pt x="0" y="152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3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0"/>
    </mc:Choice>
    <mc:Fallback xmlns="">
      <p:transition spd="slow" advTm="4001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28224" y="1434138"/>
                <a:ext cx="144783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i="1" smtClean="0"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224" y="1434138"/>
                <a:ext cx="1447832" cy="15696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54523" y="3424908"/>
            <a:ext cx="283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Rigid transformation </a:t>
            </a:r>
            <a:br>
              <a:rPr lang="en-US" dirty="0"/>
            </a:br>
            <a:r>
              <a:rPr lang="en-US" dirty="0"/>
              <a:t>or perspective </a:t>
            </a:r>
            <a:r>
              <a:rPr lang="en-US" dirty="0" smtClean="0"/>
              <a:t>change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92080" y="1133331"/>
            <a:ext cx="3229411" cy="2939102"/>
            <a:chOff x="5303029" y="1133331"/>
            <a:chExt cx="3229411" cy="293910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029" y="1133331"/>
              <a:ext cx="3229411" cy="221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502369" y="3426102"/>
              <a:ext cx="28307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Random and </a:t>
              </a:r>
              <a:br>
                <a:rPr lang="en-US" dirty="0"/>
              </a:br>
              <a:r>
                <a:rPr lang="en-US" dirty="0"/>
                <a:t>incoherent flow</a:t>
              </a:r>
            </a:p>
          </p:txBody>
        </p:sp>
      </p:grpSp>
      <p:pic>
        <p:nvPicPr>
          <p:cNvPr id="2" name="mstd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3552" t="8435" r="10397" b="11698"/>
          <a:stretch/>
        </p:blipFill>
        <p:spPr>
          <a:xfrm>
            <a:off x="754523" y="1133331"/>
            <a:ext cx="2809365" cy="2212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4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3"/>
    </mc:Choice>
    <mc:Fallback xmlns="">
      <p:transition spd="slow" advTm="1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5718" objId="5"/>
        <p14:playEvt time="7155" objId="5"/>
        <p14:playEvt time="8579" objId="5"/>
        <p14:playEvt time="10002" objId="5"/>
        <p14:playEvt time="11434" objId="5"/>
        <p14:playEvt time="12849" objId="5"/>
        <p14:playEvt time="14269" objId="5"/>
        <p14:playEvt time="15693" objId="5"/>
        <p14:playEvt time="17117" objId="5"/>
        <p14:playEvt time="18543" objId="5"/>
        <p14:stopEvt time="18543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307"/>
            <a:ext cx="8229600" cy="551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Mental rotation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12</a:t>
            </a:fld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6" y="1904185"/>
            <a:ext cx="1785937" cy="184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899">
            <a:off x="834432" y="1947266"/>
            <a:ext cx="1785937" cy="184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627784" y="2336233"/>
            <a:ext cx="1008112" cy="432048"/>
            <a:chOff x="2627784" y="2549976"/>
            <a:chExt cx="1008112" cy="432048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2627784" y="2982024"/>
              <a:ext cx="10081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843808" y="25499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Easy</a:t>
              </a:r>
              <a:endParaRPr lang="en-US" dirty="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6547948" y="1947264"/>
            <a:ext cx="1785937" cy="184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580112" y="2336233"/>
            <a:ext cx="1008112" cy="432048"/>
            <a:chOff x="5580112" y="2549976"/>
            <a:chExt cx="1008112" cy="432048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580112" y="2982024"/>
              <a:ext cx="10081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735354" y="2549976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Hard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823636" y="287118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735357" y="290300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17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13</a:t>
            </a:fld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92" y="200006"/>
            <a:ext cx="2432864" cy="2973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94" y="123479"/>
            <a:ext cx="220149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3059832" y="460628"/>
            <a:ext cx="3672408" cy="2967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70909" y="1787236"/>
            <a:ext cx="3830782" cy="15932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32709" y="2653145"/>
            <a:ext cx="4080164" cy="124691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06436" y="2466109"/>
            <a:ext cx="3844637" cy="3463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26327" y="1371600"/>
            <a:ext cx="3754582" cy="16625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34906" y="3795891"/>
            <a:ext cx="4982067" cy="984052"/>
            <a:chOff x="948901" y="4251312"/>
            <a:chExt cx="4982067" cy="984050"/>
          </a:xfrm>
        </p:grpSpPr>
        <p:sp>
          <p:nvSpPr>
            <p:cNvPr id="39" name="TextBox 38"/>
            <p:cNvSpPr txBox="1"/>
            <p:nvPr/>
          </p:nvSpPr>
          <p:spPr>
            <a:xfrm>
              <a:off x="948901" y="4608237"/>
              <a:ext cx="187102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Local </a:t>
              </a:r>
              <a:r>
                <a:rPr lang="en-US" sz="1600" dirty="0" err="1" smtClean="0"/>
                <a:t>homography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208428" y="4251312"/>
                  <a:ext cx="2722540" cy="984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H</m:t>
                        </m:r>
                        <m:r>
                          <a:rPr lang="en-US" b="1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1" i="1" smtClean="0"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b="1" i="1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8428" y="4251312"/>
                  <a:ext cx="3006592" cy="108318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6012160" y="3624575"/>
            <a:ext cx="1479840" cy="1323439"/>
            <a:chOff x="6174511" y="4021200"/>
            <a:chExt cx="1479840" cy="1323439"/>
          </a:xfrm>
        </p:grpSpPr>
        <p:sp>
          <p:nvSpPr>
            <p:cNvPr id="42" name="Right Brace 41"/>
            <p:cNvSpPr/>
            <p:nvPr/>
          </p:nvSpPr>
          <p:spPr>
            <a:xfrm rot="10800000">
              <a:off x="6174511" y="4107294"/>
              <a:ext cx="216024" cy="1128074"/>
            </a:xfrm>
            <a:prstGeom prst="rightBrace">
              <a:avLst>
                <a:gd name="adj1" fmla="val 10357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90535" y="4021200"/>
              <a:ext cx="12638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Rotation</a:t>
              </a:r>
            </a:p>
            <a:p>
              <a:r>
                <a:rPr lang="en-US" sz="1600" dirty="0" smtClean="0"/>
                <a:t>Translation</a:t>
              </a:r>
            </a:p>
            <a:p>
              <a:r>
                <a:rPr lang="en-US" sz="1600" dirty="0" smtClean="0"/>
                <a:t>Scale</a:t>
              </a:r>
            </a:p>
            <a:p>
              <a:r>
                <a:rPr lang="en-US" sz="1600" dirty="0" smtClean="0"/>
                <a:t>Shear</a:t>
              </a:r>
            </a:p>
            <a:p>
              <a:r>
                <a:rPr lang="en-US" sz="1600" dirty="0" smtClean="0"/>
                <a:t>Perspective</a:t>
              </a:r>
              <a:endParaRPr lang="en-US" sz="16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419872" y="3178592"/>
            <a:ext cx="2522360" cy="545286"/>
            <a:chOff x="3419872" y="3429263"/>
            <a:chExt cx="2522360" cy="545286"/>
          </a:xfrm>
        </p:grpSpPr>
        <p:sp>
          <p:nvSpPr>
            <p:cNvPr id="45" name="Right Brace 44"/>
            <p:cNvSpPr/>
            <p:nvPr/>
          </p:nvSpPr>
          <p:spPr>
            <a:xfrm rot="5400000">
              <a:off x="4573040" y="2276095"/>
              <a:ext cx="216024" cy="2522360"/>
            </a:xfrm>
            <a:prstGeom prst="rightBrace">
              <a:avLst>
                <a:gd name="adj1" fmla="val 10357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091413" y="3605217"/>
                  <a:ext cx="10061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0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H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x</m:t>
                        </m:r>
                      </m:oMath>
                    </m:oMathPara>
                  </a14:m>
                  <a:endParaRPr lang="en-US" b="1" i="1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1413" y="3605217"/>
                  <a:ext cx="1006173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923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C:\pkellnho\OurPapers\DefromedImageMetric\Paper\Figures\Experiment\SamePerspectiv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9552" r="15804" b="18642"/>
          <a:stretch/>
        </p:blipFill>
        <p:spPr bwMode="auto">
          <a:xfrm>
            <a:off x="2411760" y="202694"/>
            <a:ext cx="3985260" cy="222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pkellnho\OurPapers\DefromedImageMetric\Paper\Figures\Experiment\DifferentShea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19552" r="15890" b="18642"/>
          <a:stretch/>
        </p:blipFill>
        <p:spPr bwMode="auto">
          <a:xfrm>
            <a:off x="2411760" y="2578958"/>
            <a:ext cx="3985260" cy="222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Transformation difficulty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1524" y="1131590"/>
            <a:ext cx="2952324" cy="1368000"/>
            <a:chOff x="251524" y="1131590"/>
            <a:chExt cx="2952324" cy="1368000"/>
          </a:xfrm>
        </p:grpSpPr>
        <p:pic>
          <p:nvPicPr>
            <p:cNvPr id="4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4" y="1131590"/>
              <a:ext cx="1832598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2216758" y="1383542"/>
              <a:ext cx="987090" cy="938460"/>
              <a:chOff x="1331640" y="118840"/>
              <a:chExt cx="987090" cy="93846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331640" y="265212"/>
                <a:ext cx="79208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2" descr="C:\pkellnho\OurPapers\DefromedImageMetric\Supplemental\Final\Experiments\Mental Transformation Stimuli\5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634" y="118840"/>
                <a:ext cx="864096" cy="864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3563888" y="1131590"/>
            <a:ext cx="2345566" cy="1368000"/>
            <a:chOff x="3563888" y="1131590"/>
            <a:chExt cx="2345566" cy="1368000"/>
          </a:xfrm>
        </p:grpSpPr>
        <p:pic>
          <p:nvPicPr>
            <p:cNvPr id="4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131590"/>
              <a:ext cx="1421966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49"/>
            <p:cNvGrpSpPr/>
            <p:nvPr/>
          </p:nvGrpSpPr>
          <p:grpSpPr>
            <a:xfrm>
              <a:off x="5045358" y="1512960"/>
              <a:ext cx="864096" cy="864096"/>
              <a:chOff x="1283767" y="248258"/>
              <a:chExt cx="864096" cy="86409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331640" y="265212"/>
                <a:ext cx="79208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C:\pkellnho\OurPapers\DefromedImageMetric\Supplemental\Final\Experiments\Mental Transformation Stimuli\5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289212">
                <a:off x="1283767" y="248258"/>
                <a:ext cx="864096" cy="864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6342521" y="1131590"/>
            <a:ext cx="2291606" cy="1669538"/>
            <a:chOff x="6342521" y="1131590"/>
            <a:chExt cx="2291606" cy="1669538"/>
          </a:xfrm>
        </p:grpSpPr>
        <p:sp>
          <p:nvSpPr>
            <p:cNvPr id="53" name="Rectangle 52"/>
            <p:cNvSpPr/>
            <p:nvPr/>
          </p:nvSpPr>
          <p:spPr>
            <a:xfrm>
              <a:off x="7842039" y="1529914"/>
              <a:ext cx="792088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521" y="1131590"/>
              <a:ext cx="1421966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12360" y="1216953"/>
              <a:ext cx="792088" cy="15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48008" y="3227797"/>
            <a:ext cx="2339820" cy="1368000"/>
            <a:chOff x="648008" y="3227797"/>
            <a:chExt cx="2339820" cy="1368000"/>
          </a:xfrm>
        </p:grpSpPr>
        <p:pic>
          <p:nvPicPr>
            <p:cNvPr id="44" name="Picture 1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48008" y="3227797"/>
              <a:ext cx="1434876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54"/>
            <p:cNvGrpSpPr/>
            <p:nvPr/>
          </p:nvGrpSpPr>
          <p:grpSpPr>
            <a:xfrm>
              <a:off x="2195740" y="3585589"/>
              <a:ext cx="792088" cy="792088"/>
              <a:chOff x="1331640" y="265212"/>
              <a:chExt cx="792088" cy="79208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331640" y="265212"/>
                <a:ext cx="79208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2" descr="C:\pkellnho\OurPapers\DefromedImageMetric\Supplemental\Final\Experiments\Mental Transformation Stimuli\5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659" y="384985"/>
                <a:ext cx="552542" cy="552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374395" y="3227797"/>
            <a:ext cx="2374069" cy="1368000"/>
            <a:chOff x="6374395" y="3227797"/>
            <a:chExt cx="2374069" cy="1368000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395" y="3227797"/>
              <a:ext cx="1419616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57"/>
            <p:cNvGrpSpPr/>
            <p:nvPr/>
          </p:nvGrpSpPr>
          <p:grpSpPr>
            <a:xfrm>
              <a:off x="7909495" y="3477577"/>
              <a:ext cx="838969" cy="1008112"/>
              <a:chOff x="1284759" y="138150"/>
              <a:chExt cx="838969" cy="1008112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331640" y="265212"/>
                <a:ext cx="79208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84759" y="138150"/>
                <a:ext cx="743236" cy="1008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563888" y="3227797"/>
            <a:ext cx="2322400" cy="1368000"/>
            <a:chOff x="3563888" y="3227797"/>
            <a:chExt cx="2322400" cy="1368000"/>
          </a:xfrm>
        </p:grpSpPr>
        <p:pic>
          <p:nvPicPr>
            <p:cNvPr id="61" name="Picture 1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563888" y="3227797"/>
              <a:ext cx="1434876" cy="13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5022192" y="3585589"/>
              <a:ext cx="864096" cy="792088"/>
              <a:chOff x="1283767" y="265212"/>
              <a:chExt cx="864096" cy="792088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331640" y="265212"/>
                <a:ext cx="79208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Picture 2" descr="C:\pkellnho\OurPapers\DefromedImageMetric\Supplemental\Final\Experiments\Mental Transformation Stimuli\5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3767" y="483332"/>
                <a:ext cx="864096" cy="360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535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16</a:t>
            </a:fld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" y="125318"/>
            <a:ext cx="3749543" cy="20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9"/>
          <a:stretch/>
        </p:blipFill>
        <p:spPr bwMode="auto">
          <a:xfrm>
            <a:off x="589652" y="2601796"/>
            <a:ext cx="2417750" cy="2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1"/>
          <a:stretch/>
        </p:blipFill>
        <p:spPr bwMode="auto">
          <a:xfrm>
            <a:off x="3536417" y="2602931"/>
            <a:ext cx="2109800" cy="2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27" y="2573590"/>
            <a:ext cx="1943973" cy="237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>
            <a:stCxn id="20" idx="3"/>
            <a:endCxn id="21" idx="1"/>
          </p:cNvCxnSpPr>
          <p:nvPr/>
        </p:nvCxnSpPr>
        <p:spPr>
          <a:xfrm>
            <a:off x="3007402" y="3747490"/>
            <a:ext cx="529015" cy="11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724371" y="3787441"/>
            <a:ext cx="423766" cy="10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475895" y="2236846"/>
            <a:ext cx="2432265" cy="547720"/>
            <a:chOff x="1475656" y="2448748"/>
            <a:chExt cx="2522360" cy="568008"/>
          </a:xfrm>
        </p:grpSpPr>
        <p:sp>
          <p:nvSpPr>
            <p:cNvPr id="26" name="Right Brace 25"/>
            <p:cNvSpPr/>
            <p:nvPr/>
          </p:nvSpPr>
          <p:spPr>
            <a:xfrm rot="5400000">
              <a:off x="2628824" y="1295580"/>
              <a:ext cx="216024" cy="2522360"/>
            </a:xfrm>
            <a:prstGeom prst="rightBrace">
              <a:avLst>
                <a:gd name="adj1" fmla="val 10357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>
              <a:off x="2736836" y="2664772"/>
              <a:ext cx="0" cy="3519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90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076"/>
            <a:ext cx="8229600" cy="857250"/>
          </a:xfrm>
        </p:spPr>
        <p:txBody>
          <a:bodyPr/>
          <a:lstStyle/>
          <a:p>
            <a:r>
              <a:rPr lang="en-US" dirty="0" smtClean="0"/>
              <a:t>Entropy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34" y="1903861"/>
            <a:ext cx="2713718" cy="12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58" y="1903861"/>
            <a:ext cx="2725606" cy="12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88037"/>
            <a:ext cx="2792952" cy="12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55" y="3488037"/>
            <a:ext cx="2741451" cy="124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85563"/>
            <a:ext cx="4713621" cy="8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6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12" y="337460"/>
            <a:ext cx="1946258" cy="1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12" y="337460"/>
            <a:ext cx="1946258" cy="1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12" y="2787774"/>
            <a:ext cx="1946258" cy="1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12" y="2787774"/>
            <a:ext cx="1946258" cy="194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01761" y="2355726"/>
            <a:ext cx="1788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Transformation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38709" y="2355725"/>
            <a:ext cx="909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Entropy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>
          <a:xfrm>
            <a:off x="3468970" y="1310589"/>
            <a:ext cx="175134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  <a:endCxn id="16" idx="1"/>
          </p:cNvCxnSpPr>
          <p:nvPr/>
        </p:nvCxnSpPr>
        <p:spPr>
          <a:xfrm>
            <a:off x="3468970" y="3760903"/>
            <a:ext cx="175134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8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51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2" descr="D:\pkellnho\Project Data Temp\Plexus\Plexus_DeformedImageMetric_r25485\Projects\DeformedImageMetric\Data\Images\Experiment2\Pairs\Boxes_v0\Noise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3558"/>
            <a:ext cx="3691177" cy="36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pkellnho\Project Data Temp\Plexus\Plexus_DeformedImageMetric_r25485\Projects\DeformedImageMetric\Data\Images\Experiment2\Pairs\Boxes_v0\Noise\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3558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059832" y="1635646"/>
            <a:ext cx="4824536" cy="158417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7588" y="4578682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Pearson’s r correlation of success rate and metric = 0.701 (p &lt; 0.05)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6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307"/>
            <a:ext cx="8229600" cy="551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difference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14" descr="C:\pkellnho\outputs\Photo Library\2012-03-02 15.31.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35646"/>
            <a:ext cx="4228527" cy="23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g Distort" descr="C:\pkellnho\outputs\Photo Library\2012-03-02 15.31.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5646"/>
            <a:ext cx="4228527" cy="23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g A 2" descr="C:\pkellnho\outputs\Photo Library\2012-03-02 15.31.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5646"/>
            <a:ext cx="4228527" cy="23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g B" descr="C:\pkellnho\outputs\Photo Library\2012-03-02 15.31.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35646"/>
            <a:ext cx="4228527" cy="23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2242592" cy="1652892"/>
          </a:xfrm>
        </p:spPr>
        <p:txBody>
          <a:bodyPr anchor="t">
            <a:normAutofit/>
          </a:bodyPr>
          <a:lstStyle/>
          <a:p>
            <a:pPr algn="l"/>
            <a:r>
              <a:rPr lang="en-US" dirty="0" smtClean="0"/>
              <a:t>Image metric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20</a:t>
            </a:fld>
            <a:endParaRPr lang="en-US"/>
          </a:p>
        </p:txBody>
      </p:sp>
      <p:pic>
        <p:nvPicPr>
          <p:cNvPr id="36" name="Picture 2" descr="C:\pkellnho\OurPapers\DefromedImageMetric\Paper\Figures\MetricResult\CDs\Sou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29795"/>
            <a:ext cx="2198629" cy="21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pkellnho\OurPapers\DefromedImageMetric\Paper\Figures\MetricResult\CDs\Tar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13" y="229795"/>
            <a:ext cx="2198629" cy="21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609195" y="2499742"/>
            <a:ext cx="2034700" cy="2286000"/>
            <a:chOff x="609195" y="2929508"/>
            <a:chExt cx="2332110" cy="2620142"/>
          </a:xfrm>
        </p:grpSpPr>
        <p:pic>
          <p:nvPicPr>
            <p:cNvPr id="43" name="Picture 5" descr="C:\pkellnho\OurPapers\DefromedImageMetric\Paper\Figures\MetricResult\CDs\NaiveSSI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95" y="3217540"/>
              <a:ext cx="2332110" cy="233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463306" y="2929508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SSIM</a:t>
              </a:r>
              <a:endParaRPr lang="en-US" sz="1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477953" y="2499742"/>
            <a:ext cx="2034700" cy="2286000"/>
            <a:chOff x="3477953" y="2929508"/>
            <a:chExt cx="2332110" cy="2620142"/>
          </a:xfrm>
        </p:grpSpPr>
        <p:grpSp>
          <p:nvGrpSpPr>
            <p:cNvPr id="46" name="Group 45"/>
            <p:cNvGrpSpPr/>
            <p:nvPr/>
          </p:nvGrpSpPr>
          <p:grpSpPr>
            <a:xfrm>
              <a:off x="3477953" y="3217540"/>
              <a:ext cx="2332110" cy="2332110"/>
              <a:chOff x="4427984" y="3626768"/>
              <a:chExt cx="2016224" cy="2016224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427984" y="3626768"/>
                <a:ext cx="2016224" cy="2016224"/>
              </a:xfrm>
              <a:prstGeom prst="rect">
                <a:avLst/>
              </a:prstGeom>
              <a:solidFill>
                <a:srgbClr val="484D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6" descr="C:\pkellnho\OurPapers\DefromedImageMetric\Paper\Figures\MetricResult\CDs\AlignedSSIM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40" b="5184"/>
              <a:stretch/>
            </p:blipFill>
            <p:spPr bwMode="auto">
              <a:xfrm>
                <a:off x="4499992" y="3626768"/>
                <a:ext cx="1944216" cy="1927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3973114" y="2929508"/>
              <a:ext cx="1226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Align + SSIM</a:t>
              </a:r>
              <a:endParaRPr lang="en-US" sz="1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00196" y="2517998"/>
            <a:ext cx="2034701" cy="2286000"/>
            <a:chOff x="6300192" y="2929508"/>
            <a:chExt cx="2332111" cy="2620142"/>
          </a:xfrm>
        </p:grpSpPr>
        <p:grpSp>
          <p:nvGrpSpPr>
            <p:cNvPr id="51" name="Group 50"/>
            <p:cNvGrpSpPr/>
            <p:nvPr/>
          </p:nvGrpSpPr>
          <p:grpSpPr>
            <a:xfrm>
              <a:off x="6300192" y="3217540"/>
              <a:ext cx="2332111" cy="2332110"/>
              <a:chOff x="6516216" y="3661028"/>
              <a:chExt cx="2016225" cy="201622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516216" y="3661028"/>
                <a:ext cx="2016224" cy="2016224"/>
              </a:xfrm>
              <a:prstGeom prst="rect">
                <a:avLst/>
              </a:prstGeom>
              <a:solidFill>
                <a:srgbClr val="484D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7" descr="C:\pkellnho\OurPapers\DefromedImageMetric\Paper\Figures\MetricResult\CDs\OurMetric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93" b="6049"/>
              <a:stretch/>
            </p:blipFill>
            <p:spPr bwMode="auto">
              <a:xfrm>
                <a:off x="6516217" y="3661028"/>
                <a:ext cx="2016224" cy="1932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/>
            <p:cNvSpPr txBox="1"/>
            <p:nvPr/>
          </p:nvSpPr>
          <p:spPr>
            <a:xfrm>
              <a:off x="7179952" y="2929508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Ours</a:t>
              </a:r>
              <a:endParaRPr lang="en-US" sz="1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067945" y="337222"/>
            <a:ext cx="4248471" cy="3706673"/>
            <a:chOff x="4046892" y="337220"/>
            <a:chExt cx="4869464" cy="4248473"/>
          </a:xfrm>
        </p:grpSpPr>
        <p:sp>
          <p:nvSpPr>
            <p:cNvPr id="56" name="Rectangle 55"/>
            <p:cNvSpPr/>
            <p:nvPr/>
          </p:nvSpPr>
          <p:spPr>
            <a:xfrm>
              <a:off x="4046892" y="337220"/>
              <a:ext cx="1155466" cy="14635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771484" y="625252"/>
              <a:ext cx="1144872" cy="1296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21186" y="3228501"/>
              <a:ext cx="1046238" cy="13571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85188" y="3228501"/>
              <a:ext cx="1047253" cy="13571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52631" y="1080316"/>
            <a:ext cx="4268358" cy="2706332"/>
            <a:chOff x="3252627" y="1062630"/>
            <a:chExt cx="4892258" cy="3101912"/>
          </a:xfrm>
        </p:grpSpPr>
        <p:sp>
          <p:nvSpPr>
            <p:cNvPr id="61" name="Rectangle 60"/>
            <p:cNvSpPr/>
            <p:nvPr/>
          </p:nvSpPr>
          <p:spPr>
            <a:xfrm>
              <a:off x="3252627" y="1062630"/>
              <a:ext cx="1068559" cy="2884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785795" y="3951182"/>
              <a:ext cx="866975" cy="21336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669530" y="3886289"/>
              <a:ext cx="866975" cy="2667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667037" y="1137660"/>
              <a:ext cx="1477848" cy="2884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00813" y="886692"/>
            <a:ext cx="4132970" cy="3110189"/>
            <a:chOff x="4084562" y="872278"/>
            <a:chExt cx="4737080" cy="3564802"/>
          </a:xfrm>
        </p:grpSpPr>
        <p:sp>
          <p:nvSpPr>
            <p:cNvPr id="66" name="Rectangle 65"/>
            <p:cNvSpPr/>
            <p:nvPr/>
          </p:nvSpPr>
          <p:spPr>
            <a:xfrm>
              <a:off x="4084562" y="1304898"/>
              <a:ext cx="1080120" cy="28848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866193" y="872278"/>
              <a:ext cx="955449" cy="30965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531086" y="4148600"/>
              <a:ext cx="955449" cy="28848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352739" y="4123623"/>
              <a:ext cx="955449" cy="28848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9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21</a:t>
            </a:fld>
            <a:endParaRPr lang="en-US"/>
          </a:p>
        </p:txBody>
      </p:sp>
      <p:pic>
        <p:nvPicPr>
          <p:cNvPr id="16" name="Picture 2" descr="C:\pkellnho\OurPapers\DefromedImageMetric\Paper\Figures\MetricResult\CDs\Sour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6156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pkellnho\OurPapers\DefromedImageMetric\Paper\Figures\MetricResult\CDs\Targ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873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707904" y="150451"/>
            <a:ext cx="1396108" cy="1839381"/>
            <a:chOff x="3635896" y="337220"/>
            <a:chExt cx="1396108" cy="1839381"/>
          </a:xfrm>
        </p:grpSpPr>
        <p:pic>
          <p:nvPicPr>
            <p:cNvPr id="20" name="Picture 4" descr="C:\pkellnho\OurPapers\DefromedImageMetric\Paper\Figures\MetricResult\CDs\OpticalFlow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69"/>
            <a:stretch/>
          </p:blipFill>
          <p:spPr bwMode="auto">
            <a:xfrm>
              <a:off x="3635896" y="337220"/>
              <a:ext cx="1396108" cy="168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842986" y="1868824"/>
              <a:ext cx="1101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Flow A to B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0870" y="2067693"/>
            <a:ext cx="2566348" cy="2801335"/>
            <a:chOff x="1640870" y="2512347"/>
            <a:chExt cx="2659702" cy="2903236"/>
          </a:xfrm>
        </p:grpSpPr>
        <p:pic>
          <p:nvPicPr>
            <p:cNvPr id="23" name="Picture 3" descr="C:\pkellnho\OurPapers\DefromedImageMetric\Paper\Figures\MetricResult\CDs\AbsoluteMoti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857500"/>
              <a:ext cx="2558082" cy="255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640870" y="2512347"/>
              <a:ext cx="2659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Total transformation magnitude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58484" y="2067694"/>
            <a:ext cx="2482250" cy="2808312"/>
            <a:chOff x="4858484" y="2512346"/>
            <a:chExt cx="2572544" cy="2910467"/>
          </a:xfrm>
        </p:grpSpPr>
        <p:pic>
          <p:nvPicPr>
            <p:cNvPr id="26" name="Picture 2" descr="C:\pkellnho\OurPapers\DefromedImageMetric\Paper\Figures\MetricResult\CDs\MotionEntropyMaskin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484" y="2850269"/>
              <a:ext cx="2572544" cy="257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934328" y="2512346"/>
              <a:ext cx="2420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Total transformation entropy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10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51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Saliency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22</a:t>
            </a:fld>
            <a:endParaRPr lang="en-US"/>
          </a:p>
        </p:txBody>
      </p:sp>
      <p:pic>
        <p:nvPicPr>
          <p:cNvPr id="18" name="Picture 2" descr="C:\pkellnho\OurPapers\DefromedImageMetric\Paper\Figures\SaliencyExample\Sour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29" y="788901"/>
            <a:ext cx="1926865" cy="19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pkellnho\OurPapers\DefromedImageMetric\Paper\Figures\SaliencyExample\Targ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93" y="802241"/>
            <a:ext cx="1905471" cy="19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53269" y="788900"/>
            <a:ext cx="2995488" cy="1917723"/>
            <a:chOff x="-57976" y="337220"/>
            <a:chExt cx="3261824" cy="2088232"/>
          </a:xfrm>
        </p:grpSpPr>
        <p:pic>
          <p:nvPicPr>
            <p:cNvPr id="21" name="Picture 4" descr="C:\pkellnho\OurPapers\DefromedImageMetric\Paper\Figures\SaliencyExample\OpticalFlo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37220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57976" y="2117675"/>
              <a:ext cx="1101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Flow A to B</a:t>
              </a:r>
              <a:endParaRPr lang="en-US" sz="1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4113" y="2859782"/>
            <a:ext cx="3164850" cy="1955358"/>
            <a:chOff x="780901" y="3237286"/>
            <a:chExt cx="3446244" cy="2129213"/>
          </a:xfrm>
        </p:grpSpPr>
        <p:pic>
          <p:nvPicPr>
            <p:cNvPr id="24" name="Picture 5" descr="C:\pkellnho\OurPapers\DefromedImageMetric\Paper\Figures\SaliencyExample\IttyMotionOnl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932" y="3237286"/>
              <a:ext cx="2129213" cy="212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0901" y="5058722"/>
              <a:ext cx="11993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Standard Itty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26750" y="2896189"/>
            <a:ext cx="2525570" cy="1955358"/>
            <a:chOff x="4803537" y="3273692"/>
            <a:chExt cx="2750124" cy="2129213"/>
          </a:xfrm>
        </p:grpSpPr>
        <p:pic>
          <p:nvPicPr>
            <p:cNvPr id="27" name="Picture 6" descr="C:\pkellnho\OurPapers\DefromedImageMetric\Paper\Figures\SaliencyExample\OursMotionOnl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537" y="3273692"/>
              <a:ext cx="2129213" cy="212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981068" y="5095128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Ours</a:t>
              </a:r>
              <a:endParaRPr lang="en-US" sz="1400" dirty="0"/>
            </a:p>
          </p:txBody>
        </p:sp>
      </p:grpSp>
      <p:pic>
        <p:nvPicPr>
          <p:cNvPr id="29" name="IttyFull" descr="C:\pkellnho\OurPapers\DefromedImageMetric\Paper\Figures\SaliencyExample\IttyComplet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05" y="2859782"/>
            <a:ext cx="1955358" cy="19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ursFull" descr="C:\pkellnho\OurPapers\DefromedImageMetric\Paper\Figures\SaliencyExample\OursComple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11017"/>
            <a:ext cx="1955358" cy="193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Transformations cannot be ignored or just removed</a:t>
            </a:r>
          </a:p>
          <a:p>
            <a:r>
              <a:rPr lang="en-US" dirty="0" smtClean="0"/>
              <a:t>We treat them as part of the problem</a:t>
            </a:r>
          </a:p>
          <a:p>
            <a:r>
              <a:rPr lang="en-US" dirty="0" smtClean="0"/>
              <a:t>The model can predict the difficulty of comparing two images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of time – side-by-side vs. video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7494"/>
            <a:ext cx="890688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93976914eab30ad30a4a7c874a948e05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3748" y="223195"/>
            <a:ext cx="4536504" cy="4536504"/>
          </a:xfrm>
        </p:spPr>
      </p:pic>
    </p:spTree>
    <p:extLst>
      <p:ext uri="{BB962C8B-B14F-4D97-AF65-F5344CB8AC3E}">
        <p14:creationId xmlns:p14="http://schemas.microsoft.com/office/powerpoint/2010/main" val="20026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of time – side-by-side vs. video</a:t>
            </a:r>
          </a:p>
          <a:p>
            <a:r>
              <a:rPr lang="en-US" dirty="0" smtClean="0"/>
              <a:t>Unclear interaction with complex image content</a:t>
            </a:r>
          </a:p>
          <a:p>
            <a:pPr lvl="1"/>
            <a:r>
              <a:rPr lang="en-US" dirty="0" smtClean="0"/>
              <a:t>Relative weight of transformation difficulty and other effects such as texture masking, image saliency etc. is to be investigated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79512" y="2182909"/>
            <a:ext cx="8712968" cy="14202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288" y="119860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Transformation-Aware Perceptual Image Metric</a:t>
            </a: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Project page: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http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://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resources.mpi-inf.mpg.de/TransformationAwareMetric/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Contact: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pkellnho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(at)mpi-inf.mpg.de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/>
          <a:stretch/>
        </p:blipFill>
        <p:spPr bwMode="auto">
          <a:xfrm>
            <a:off x="256206" y="3750788"/>
            <a:ext cx="926830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7" r="1750"/>
          <a:stretch/>
        </p:blipFill>
        <p:spPr bwMode="auto">
          <a:xfrm>
            <a:off x="1495522" y="3750788"/>
            <a:ext cx="978974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43694" b="13696"/>
          <a:stretch/>
        </p:blipFill>
        <p:spPr bwMode="auto">
          <a:xfrm>
            <a:off x="2786986" y="3752276"/>
            <a:ext cx="963891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r="22977"/>
          <a:stretch/>
        </p:blipFill>
        <p:spPr bwMode="auto">
          <a:xfrm>
            <a:off x="4063362" y="3750788"/>
            <a:ext cx="945267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1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2" descr="C:\pkellnho\OurPapers\DeformationSimilarityMetric\CGlunch\Plexus 2013 07 16 15 33 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9622"/>
            <a:ext cx="6126396" cy="344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475656" y="-22820"/>
            <a:ext cx="6088526" cy="1323439"/>
            <a:chOff x="2438400" y="990600"/>
            <a:chExt cx="6088526" cy="1323439"/>
          </a:xfrm>
        </p:grpSpPr>
        <p:sp>
          <p:nvSpPr>
            <p:cNvPr id="17" name="TextBox 16"/>
            <p:cNvSpPr txBox="1"/>
            <p:nvPr/>
          </p:nvSpPr>
          <p:spPr>
            <a:xfrm>
              <a:off x="2438400" y="990600"/>
              <a:ext cx="608852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/>
                <a:t>(       -       ) =</a:t>
              </a:r>
              <a:endParaRPr lang="en-US" sz="8000" dirty="0"/>
            </a:p>
          </p:txBody>
        </p:sp>
        <p:pic>
          <p:nvPicPr>
            <p:cNvPr id="18" name="Picture 4" descr="C:\pkellnho\OurPapers\DeformationSimilarityMetric\CGlunch\2012-03-02 15.31.5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798" y="1349051"/>
              <a:ext cx="1471998" cy="8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pkellnho\OurPapers\DeformationSimilarityMetric\CGlunch\2012-03-02 15.31.5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054" y="1349051"/>
              <a:ext cx="1472000" cy="8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12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2"/>
    </mc:Choice>
    <mc:Fallback xmlns="">
      <p:transition spd="slow" advTm="1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Re-rendering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" y="1303995"/>
            <a:ext cx="4234968" cy="293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5674"/>
            <a:ext cx="428983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55383" y="4252074"/>
            <a:ext cx="3278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Visualization of an atrium at the University of </a:t>
            </a:r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Aizu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8"/>
    </mc:Choice>
    <mc:Fallback xmlns="">
      <p:transition spd="slow" advTm="1902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Re-photography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72" y="718898"/>
            <a:ext cx="6457488" cy="401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52408" y="4679167"/>
            <a:ext cx="3287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Computational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rephotography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Bae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6294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4"/>
    </mc:Choice>
    <mc:Fallback xmlns="">
      <p:transition spd="slow" advTm="473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Retargeting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2"/>
          <a:stretch/>
        </p:blipFill>
        <p:spPr bwMode="auto">
          <a:xfrm>
            <a:off x="179512" y="1353325"/>
            <a:ext cx="8712968" cy="271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20072" y="4072337"/>
            <a:ext cx="3627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Image Retargeting Quality Assessment, Liu et. al. 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1640" y="1142336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Original image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50457" y="1131590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Seam to be deleted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524328" y="1131591"/>
            <a:ext cx="8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Retarget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26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7"/>
    </mc:Choice>
    <mc:Fallback xmlns="">
      <p:transition spd="slow" advTm="2276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Alignment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9" y="771550"/>
            <a:ext cx="7096125" cy="381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41555" y="4548958"/>
            <a:ext cx="3627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Image Retargeting Quality Assessment, Liu et. al. 2011</a:t>
            </a:r>
          </a:p>
        </p:txBody>
      </p:sp>
    </p:spTree>
    <p:extLst>
      <p:ext uri="{BB962C8B-B14F-4D97-AF65-F5344CB8AC3E}">
        <p14:creationId xmlns:p14="http://schemas.microsoft.com/office/powerpoint/2010/main" val="26086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7"/>
    </mc:Choice>
    <mc:Fallback xmlns="">
      <p:transition spd="slow" advTm="325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Kellnhofer et al.: A Transformation-aware Perceptual Image Metric. Human Vision and Electronic Imaging XX, SPIE 2015, San Francisco, USA, 8-12 Feb 2015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081044" y="1237267"/>
                <a:ext cx="97494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/>
                          <a:ea typeface="Cambria Math"/>
                        </a:rPr>
                        <m:t>&gt;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044" y="1237267"/>
                <a:ext cx="974947" cy="10156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07504" y="1203598"/>
            <a:ext cx="4139275" cy="1041781"/>
            <a:chOff x="199577" y="1962017"/>
            <a:chExt cx="4139275" cy="1041781"/>
          </a:xfrm>
        </p:grpSpPr>
        <p:sp>
          <p:nvSpPr>
            <p:cNvPr id="61" name="TextBox 60"/>
            <p:cNvSpPr txBox="1"/>
            <p:nvPr/>
          </p:nvSpPr>
          <p:spPr>
            <a:xfrm>
              <a:off x="199577" y="1988135"/>
              <a:ext cx="41392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</a:t>
              </a:r>
              <a:r>
                <a:rPr lang="en-US" sz="3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,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  )</a:t>
              </a:r>
              <a:endParaRPr lang="en-US" sz="8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331640" y="1962017"/>
              <a:ext cx="989866" cy="969773"/>
              <a:chOff x="1490117" y="1897858"/>
              <a:chExt cx="989866" cy="96977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490117" y="2211710"/>
                <a:ext cx="989866" cy="655921"/>
                <a:chOff x="1490117" y="2275868"/>
                <a:chExt cx="989866" cy="655921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560558" y="2407338"/>
                  <a:ext cx="823493" cy="388770"/>
                  <a:chOff x="2048335" y="2327157"/>
                  <a:chExt cx="1294485" cy="611125"/>
                </a:xfrm>
              </p:grpSpPr>
              <p:sp>
                <p:nvSpPr>
                  <p:cNvPr id="70" name="Oval 69"/>
                  <p:cNvSpPr/>
                  <p:nvPr/>
                </p:nvSpPr>
                <p:spPr>
                  <a:xfrm>
                    <a:off x="2048335" y="2327157"/>
                    <a:ext cx="611125" cy="61112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Latin Modern Math" pitchFamily="50" charset="0"/>
                      <a:ea typeface="Latin Modern Math" pitchFamily="50" charset="0"/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2731695" y="2327157"/>
                    <a:ext cx="611125" cy="61112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Latin Modern Math" pitchFamily="50" charset="0"/>
                      <a:ea typeface="Latin Modern Math" pitchFamily="50" charset="0"/>
                    </a:endParaRPr>
                  </a:p>
                </p:txBody>
              </p:sp>
            </p:grpSp>
            <p:sp>
              <p:nvSpPr>
                <p:cNvPr id="65" name="Rectangle 64"/>
                <p:cNvSpPr/>
                <p:nvPr/>
              </p:nvSpPr>
              <p:spPr>
                <a:xfrm>
                  <a:off x="1490117" y="2275868"/>
                  <a:ext cx="989866" cy="655921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1490117" y="1897858"/>
                <a:ext cx="9898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Image A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627784" y="1962017"/>
              <a:ext cx="1152128" cy="969773"/>
              <a:chOff x="1490117" y="1897858"/>
              <a:chExt cx="1152128" cy="969773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1490117" y="2211710"/>
                <a:ext cx="1152128" cy="655921"/>
                <a:chOff x="1490117" y="2275868"/>
                <a:chExt cx="1152128" cy="655921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1560557" y="2407338"/>
                  <a:ext cx="937672" cy="388770"/>
                  <a:chOff x="2048335" y="2327157"/>
                  <a:chExt cx="1473969" cy="611125"/>
                </a:xfrm>
              </p:grpSpPr>
              <p:sp>
                <p:nvSpPr>
                  <p:cNvPr id="89" name="Oval 88"/>
                  <p:cNvSpPr/>
                  <p:nvPr/>
                </p:nvSpPr>
                <p:spPr>
                  <a:xfrm>
                    <a:off x="2048335" y="2327157"/>
                    <a:ext cx="611125" cy="61112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Latin Modern Math" pitchFamily="50" charset="0"/>
                      <a:ea typeface="Latin Modern Math" pitchFamily="50" charset="0"/>
                    </a:endParaRPr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2911179" y="2327157"/>
                    <a:ext cx="611125" cy="611125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Latin Modern Math" pitchFamily="50" charset="0"/>
                      <a:ea typeface="Latin Modern Math" pitchFamily="50" charset="0"/>
                    </a:endParaRPr>
                  </a:p>
                </p:txBody>
              </p:sp>
            </p:grpSp>
            <p:sp>
              <p:nvSpPr>
                <p:cNvPr id="88" name="Rectangle 87"/>
                <p:cNvSpPr/>
                <p:nvPr/>
              </p:nvSpPr>
              <p:spPr>
                <a:xfrm>
                  <a:off x="1490117" y="2275868"/>
                  <a:ext cx="1152128" cy="655921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1490117" y="1897858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Image B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834130" y="1229716"/>
            <a:ext cx="4286751" cy="1015663"/>
            <a:chOff x="4926203" y="1988135"/>
            <a:chExt cx="4286751" cy="1015663"/>
          </a:xfrm>
        </p:grpSpPr>
        <p:sp>
          <p:nvSpPr>
            <p:cNvPr id="92" name="TextBox 91"/>
            <p:cNvSpPr txBox="1"/>
            <p:nvPr/>
          </p:nvSpPr>
          <p:spPr>
            <a:xfrm>
              <a:off x="4926203" y="1988135"/>
              <a:ext cx="42867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 </a:t>
              </a:r>
              <a:r>
                <a:rPr lang="en-US" sz="28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,        )</a:t>
              </a:r>
              <a:endParaRPr lang="en-US" sz="8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058266" y="2275869"/>
              <a:ext cx="2690198" cy="655921"/>
              <a:chOff x="1490117" y="2275868"/>
              <a:chExt cx="2690198" cy="655921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1560558" y="2407338"/>
                <a:ext cx="2518138" cy="388770"/>
                <a:chOff x="2048335" y="2327157"/>
                <a:chExt cx="3958375" cy="611125"/>
              </a:xfrm>
            </p:grpSpPr>
            <p:sp>
              <p:nvSpPr>
                <p:cNvPr id="105" name="Oval 104"/>
                <p:cNvSpPr/>
                <p:nvPr/>
              </p:nvSpPr>
              <p:spPr>
                <a:xfrm>
                  <a:off x="2048335" y="2327157"/>
                  <a:ext cx="611125" cy="61112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atin Modern Math" pitchFamily="50" charset="0"/>
                    <a:ea typeface="Latin Modern Math" pitchFamily="50" charset="0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3055911" y="2327157"/>
                  <a:ext cx="611125" cy="61112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atin Modern Math" pitchFamily="50" charset="0"/>
                    <a:ea typeface="Latin Modern Math" pitchFamily="50" charset="0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4206785" y="2327157"/>
                  <a:ext cx="611125" cy="61112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atin Modern Math" pitchFamily="50" charset="0"/>
                    <a:ea typeface="Latin Modern Math" pitchFamily="50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5395585" y="2327157"/>
                  <a:ext cx="611125" cy="61112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atin Modern Math" pitchFamily="50" charset="0"/>
                    <a:ea typeface="Latin Modern Math" pitchFamily="50" charset="0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1490117" y="2275868"/>
                <a:ext cx="1178030" cy="65592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892836" y="2275868"/>
                <a:ext cx="1287479" cy="65592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3989844" y="2718384"/>
                <a:ext cx="97494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/>
                          <a:ea typeface="Cambria Math"/>
                        </a:rPr>
                        <m:t>&lt;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844" y="2718384"/>
                <a:ext cx="974947" cy="10156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/>
          <p:cNvGrpSpPr/>
          <p:nvPr/>
        </p:nvGrpSpPr>
        <p:grpSpPr>
          <a:xfrm>
            <a:off x="101413" y="2715766"/>
            <a:ext cx="4182555" cy="1119062"/>
            <a:chOff x="107504" y="1344996"/>
            <a:chExt cx="4182555" cy="1119062"/>
          </a:xfrm>
        </p:grpSpPr>
        <p:grpSp>
          <p:nvGrpSpPr>
            <p:cNvPr id="115" name="Group 114"/>
            <p:cNvGrpSpPr/>
            <p:nvPr/>
          </p:nvGrpSpPr>
          <p:grpSpPr>
            <a:xfrm>
              <a:off x="1225542" y="1387767"/>
              <a:ext cx="1076291" cy="1076291"/>
              <a:chOff x="1327076" y="2065411"/>
              <a:chExt cx="1076291" cy="1076291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1509299" y="2247634"/>
                <a:ext cx="711843" cy="71184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327076" y="2065411"/>
                <a:ext cx="1076291" cy="107629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107504" y="1344996"/>
              <a:ext cx="41825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</a:t>
              </a:r>
              <a:r>
                <a:rPr lang="en-US" sz="3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,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   )</a:t>
              </a:r>
              <a:endParaRPr lang="en-US" sz="8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2612441" y="1387767"/>
              <a:ext cx="1076291" cy="1076291"/>
              <a:chOff x="1327076" y="2065411"/>
              <a:chExt cx="1076291" cy="1076291"/>
            </a:xfrm>
          </p:grpSpPr>
          <p:sp>
            <p:nvSpPr>
              <p:cNvPr id="118" name="Rectangle 117"/>
              <p:cNvSpPr/>
              <p:nvPr/>
            </p:nvSpPr>
            <p:spPr>
              <a:xfrm rot="1624697">
                <a:off x="1509299" y="2247634"/>
                <a:ext cx="711843" cy="71184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327076" y="2065411"/>
                <a:ext cx="1076291" cy="107629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4853941" y="2715766"/>
            <a:ext cx="4182555" cy="1119062"/>
            <a:chOff x="4860032" y="1344996"/>
            <a:chExt cx="4182555" cy="1119062"/>
          </a:xfrm>
        </p:grpSpPr>
        <p:sp>
          <p:nvSpPr>
            <p:cNvPr id="123" name="Freeform 122"/>
            <p:cNvSpPr/>
            <p:nvPr/>
          </p:nvSpPr>
          <p:spPr>
            <a:xfrm>
              <a:off x="7524328" y="1569990"/>
              <a:ext cx="763810" cy="713545"/>
            </a:xfrm>
            <a:custGeom>
              <a:avLst/>
              <a:gdLst>
                <a:gd name="connsiteX0" fmla="*/ 0 w 1215361"/>
                <a:gd name="connsiteY0" fmla="*/ 15240 h 1135380"/>
                <a:gd name="connsiteX1" fmla="*/ 0 w 1215361"/>
                <a:gd name="connsiteY1" fmla="*/ 1135380 h 1135380"/>
                <a:gd name="connsiteX2" fmla="*/ 1112520 w 1215361"/>
                <a:gd name="connsiteY2" fmla="*/ 1135380 h 1135380"/>
                <a:gd name="connsiteX3" fmla="*/ 1135380 w 1215361"/>
                <a:gd name="connsiteY3" fmla="*/ 1104900 h 1135380"/>
                <a:gd name="connsiteX4" fmla="*/ 1135380 w 1215361"/>
                <a:gd name="connsiteY4" fmla="*/ 853440 h 1135380"/>
                <a:gd name="connsiteX5" fmla="*/ 1181100 w 1215361"/>
                <a:gd name="connsiteY5" fmla="*/ 815340 h 1135380"/>
                <a:gd name="connsiteX6" fmla="*/ 1203960 w 1215361"/>
                <a:gd name="connsiteY6" fmla="*/ 792480 h 1135380"/>
                <a:gd name="connsiteX7" fmla="*/ 1203960 w 1215361"/>
                <a:gd name="connsiteY7" fmla="*/ 662940 h 1135380"/>
                <a:gd name="connsiteX8" fmla="*/ 1196340 w 1215361"/>
                <a:gd name="connsiteY8" fmla="*/ 640080 h 1135380"/>
                <a:gd name="connsiteX9" fmla="*/ 1181100 w 1215361"/>
                <a:gd name="connsiteY9" fmla="*/ 617220 h 1135380"/>
                <a:gd name="connsiteX10" fmla="*/ 1158240 w 1215361"/>
                <a:gd name="connsiteY10" fmla="*/ 571500 h 1135380"/>
                <a:gd name="connsiteX11" fmla="*/ 1135380 w 1215361"/>
                <a:gd name="connsiteY11" fmla="*/ 548640 h 1135380"/>
                <a:gd name="connsiteX12" fmla="*/ 1112520 w 1215361"/>
                <a:gd name="connsiteY12" fmla="*/ 502920 h 1135380"/>
                <a:gd name="connsiteX13" fmla="*/ 1097280 w 1215361"/>
                <a:gd name="connsiteY13" fmla="*/ 480060 h 1135380"/>
                <a:gd name="connsiteX14" fmla="*/ 1104900 w 1215361"/>
                <a:gd name="connsiteY14" fmla="*/ 373380 h 1135380"/>
                <a:gd name="connsiteX15" fmla="*/ 1135380 w 1215361"/>
                <a:gd name="connsiteY15" fmla="*/ 327660 h 1135380"/>
                <a:gd name="connsiteX16" fmla="*/ 1127760 w 1215361"/>
                <a:gd name="connsiteY16" fmla="*/ 182880 h 1135380"/>
                <a:gd name="connsiteX17" fmla="*/ 1104900 w 1215361"/>
                <a:gd name="connsiteY17" fmla="*/ 160020 h 1135380"/>
                <a:gd name="connsiteX18" fmla="*/ 1089660 w 1215361"/>
                <a:gd name="connsiteY18" fmla="*/ 114300 h 1135380"/>
                <a:gd name="connsiteX19" fmla="*/ 1097280 w 1215361"/>
                <a:gd name="connsiteY19" fmla="*/ 45720 h 1135380"/>
                <a:gd name="connsiteX20" fmla="*/ 1112520 w 1215361"/>
                <a:gd name="connsiteY20" fmla="*/ 22860 h 1135380"/>
                <a:gd name="connsiteX21" fmla="*/ 1120140 w 1215361"/>
                <a:gd name="connsiteY21" fmla="*/ 0 h 1135380"/>
                <a:gd name="connsiteX22" fmla="*/ 0 w 1215361"/>
                <a:gd name="connsiteY22" fmla="*/ 15240 h 1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5361" h="1135380">
                  <a:moveTo>
                    <a:pt x="0" y="15240"/>
                  </a:moveTo>
                  <a:lnTo>
                    <a:pt x="0" y="1135380"/>
                  </a:lnTo>
                  <a:lnTo>
                    <a:pt x="1112520" y="1135380"/>
                  </a:lnTo>
                  <a:lnTo>
                    <a:pt x="1135380" y="1104900"/>
                  </a:lnTo>
                  <a:cubicBezTo>
                    <a:pt x="1124867" y="999774"/>
                    <a:pt x="1119949" y="987178"/>
                    <a:pt x="1135380" y="853440"/>
                  </a:cubicBezTo>
                  <a:cubicBezTo>
                    <a:pt x="1138348" y="827714"/>
                    <a:pt x="1165465" y="826508"/>
                    <a:pt x="1181100" y="815340"/>
                  </a:cubicBezTo>
                  <a:cubicBezTo>
                    <a:pt x="1189869" y="809076"/>
                    <a:pt x="1196340" y="800100"/>
                    <a:pt x="1203960" y="792480"/>
                  </a:cubicBezTo>
                  <a:cubicBezTo>
                    <a:pt x="1221971" y="738447"/>
                    <a:pt x="1216070" y="765878"/>
                    <a:pt x="1203960" y="662940"/>
                  </a:cubicBezTo>
                  <a:cubicBezTo>
                    <a:pt x="1203022" y="654963"/>
                    <a:pt x="1199932" y="647264"/>
                    <a:pt x="1196340" y="640080"/>
                  </a:cubicBezTo>
                  <a:cubicBezTo>
                    <a:pt x="1192244" y="631889"/>
                    <a:pt x="1185196" y="625411"/>
                    <a:pt x="1181100" y="617220"/>
                  </a:cubicBezTo>
                  <a:cubicBezTo>
                    <a:pt x="1163917" y="582853"/>
                    <a:pt x="1185537" y="604257"/>
                    <a:pt x="1158240" y="571500"/>
                  </a:cubicBezTo>
                  <a:cubicBezTo>
                    <a:pt x="1151341" y="563221"/>
                    <a:pt x="1142279" y="556919"/>
                    <a:pt x="1135380" y="548640"/>
                  </a:cubicBezTo>
                  <a:cubicBezTo>
                    <a:pt x="1108083" y="515883"/>
                    <a:pt x="1129703" y="537287"/>
                    <a:pt x="1112520" y="502920"/>
                  </a:cubicBezTo>
                  <a:cubicBezTo>
                    <a:pt x="1108424" y="494729"/>
                    <a:pt x="1102360" y="487680"/>
                    <a:pt x="1097280" y="480060"/>
                  </a:cubicBezTo>
                  <a:cubicBezTo>
                    <a:pt x="1099820" y="444500"/>
                    <a:pt x="1096253" y="407966"/>
                    <a:pt x="1104900" y="373380"/>
                  </a:cubicBezTo>
                  <a:cubicBezTo>
                    <a:pt x="1109342" y="355611"/>
                    <a:pt x="1135380" y="327660"/>
                    <a:pt x="1135380" y="327660"/>
                  </a:cubicBezTo>
                  <a:cubicBezTo>
                    <a:pt x="1132840" y="279400"/>
                    <a:pt x="1136405" y="230427"/>
                    <a:pt x="1127760" y="182880"/>
                  </a:cubicBezTo>
                  <a:cubicBezTo>
                    <a:pt x="1125832" y="172278"/>
                    <a:pt x="1110133" y="169440"/>
                    <a:pt x="1104900" y="160020"/>
                  </a:cubicBezTo>
                  <a:cubicBezTo>
                    <a:pt x="1097098" y="145977"/>
                    <a:pt x="1089660" y="114300"/>
                    <a:pt x="1089660" y="114300"/>
                  </a:cubicBezTo>
                  <a:cubicBezTo>
                    <a:pt x="1092200" y="91440"/>
                    <a:pt x="1091702" y="68034"/>
                    <a:pt x="1097280" y="45720"/>
                  </a:cubicBezTo>
                  <a:cubicBezTo>
                    <a:pt x="1099501" y="36835"/>
                    <a:pt x="1108424" y="31051"/>
                    <a:pt x="1112520" y="22860"/>
                  </a:cubicBezTo>
                  <a:cubicBezTo>
                    <a:pt x="1116112" y="15676"/>
                    <a:pt x="1120140" y="0"/>
                    <a:pt x="1120140" y="0"/>
                  </a:cubicBezTo>
                  <a:lnTo>
                    <a:pt x="0" y="152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5978070" y="1387767"/>
              <a:ext cx="1076291" cy="1076291"/>
              <a:chOff x="1327076" y="2065411"/>
              <a:chExt cx="1076291" cy="1076291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1509299" y="2247634"/>
                <a:ext cx="711843" cy="71184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327076" y="2065411"/>
                <a:ext cx="1076291" cy="107629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4860032" y="1344996"/>
              <a:ext cx="41825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</a:t>
              </a:r>
              <a:r>
                <a:rPr lang="en-US" sz="3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,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   )</a:t>
              </a:r>
              <a:endParaRPr lang="en-US" sz="8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364969" y="1387767"/>
              <a:ext cx="1076291" cy="1076291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03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2"/>
    </mc:Choice>
    <mc:Fallback xmlns="">
      <p:transition spd="slow" advTm="2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Kellnhofer et al.: A Transformation-aware Perceptual Image Metric. Human Vision and Electronic Imaging XX, SPIE 2015, San Francisco, USA, 8-12 Feb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6312F-59E6-4A09-8D6C-E4FD919EFA4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14069"/>
              </p:ext>
            </p:extLst>
          </p:nvPr>
        </p:nvGraphicFramePr>
        <p:xfrm>
          <a:off x="1572953" y="252000"/>
          <a:ext cx="5998095" cy="456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Worksheet" r:id="rId4" imgW="6591313" imgH="5019546" progId="Excel.Sheet.12">
                  <p:embed/>
                </p:oleObj>
              </mc:Choice>
              <mc:Fallback>
                <p:oleObj name="Worksheet" r:id="rId4" imgW="6591313" imgH="50195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2953" y="252000"/>
                        <a:ext cx="5998095" cy="456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275856" y="339502"/>
            <a:ext cx="1856598" cy="1323439"/>
            <a:chOff x="3281564" y="1653284"/>
            <a:chExt cx="1856598" cy="1323439"/>
          </a:xfrm>
        </p:grpSpPr>
        <p:sp>
          <p:nvSpPr>
            <p:cNvPr id="29" name="TextBox 28"/>
            <p:cNvSpPr txBox="1"/>
            <p:nvPr/>
          </p:nvSpPr>
          <p:spPr>
            <a:xfrm>
              <a:off x="3281564" y="1653284"/>
              <a:ext cx="185659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, </a:t>
              </a:r>
            </a:p>
            <a:p>
              <a:r>
                <a:rPr lang="en-US" sz="4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        )</a:t>
              </a:r>
              <a:endParaRPr lang="en-US" sz="8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998214" y="1918960"/>
              <a:ext cx="654919" cy="310388"/>
              <a:chOff x="2240503" y="2094978"/>
              <a:chExt cx="1607819" cy="7620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2240503" y="2094978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086323" y="2094978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005061" y="2486647"/>
              <a:ext cx="763555" cy="313492"/>
              <a:chOff x="6897890" y="2030306"/>
              <a:chExt cx="1874519" cy="76962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897890" y="2030306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010410" y="2037926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5335196" y="339502"/>
            <a:ext cx="2305439" cy="1323439"/>
            <a:chOff x="5418718" y="202352"/>
            <a:chExt cx="2305439" cy="1323439"/>
          </a:xfrm>
        </p:grpSpPr>
        <p:sp>
          <p:nvSpPr>
            <p:cNvPr id="44" name="TextBox 43"/>
            <p:cNvSpPr txBox="1"/>
            <p:nvPr/>
          </p:nvSpPr>
          <p:spPr>
            <a:xfrm>
              <a:off x="5418718" y="202352"/>
              <a:ext cx="230543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(          , </a:t>
              </a:r>
            </a:p>
            <a:p>
              <a:r>
                <a:rPr lang="en-US" sz="4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4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            )</a:t>
              </a:r>
              <a:endParaRPr lang="en-US" sz="8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147586" y="473616"/>
              <a:ext cx="1100330" cy="304800"/>
              <a:chOff x="1207880" y="4643450"/>
              <a:chExt cx="2750820" cy="76200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207880" y="4643450"/>
                <a:ext cx="762001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96699" y="4643450"/>
                <a:ext cx="762001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169682" y="1057300"/>
              <a:ext cx="1222250" cy="304800"/>
              <a:chOff x="4347370" y="4800600"/>
              <a:chExt cx="3055620" cy="76200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347370" y="4800600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640991" y="4800600"/>
                <a:ext cx="761999" cy="76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3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5"/>
    </mc:Choice>
    <mc:Fallback xmlns="">
      <p:transition spd="slow" advTm="2529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3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4032</TotalTime>
  <Words>1077</Words>
  <Application>Microsoft Office PowerPoint</Application>
  <PresentationFormat>On-screen Show (16:9)</PresentationFormat>
  <Paragraphs>150</Paragraphs>
  <Slides>28</Slides>
  <Notes>16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Worksheet</vt:lpstr>
      <vt:lpstr>A Transformation-Aware Perceptual Image Metric</vt:lpstr>
      <vt:lpstr>Image difference</vt:lpstr>
      <vt:lpstr>PowerPoint Presentation</vt:lpstr>
      <vt:lpstr>Re-rendering</vt:lpstr>
      <vt:lpstr>Re-photography</vt:lpstr>
      <vt:lpstr>Retargeting</vt:lpstr>
      <vt:lpstr>Alignment</vt:lpstr>
      <vt:lpstr>PowerPoint Presentation</vt:lpstr>
      <vt:lpstr>PowerPoint Presentation</vt:lpstr>
      <vt:lpstr>PowerPoint Presentation</vt:lpstr>
      <vt:lpstr>PowerPoint Presentation</vt:lpstr>
      <vt:lpstr>Mental rotation</vt:lpstr>
      <vt:lpstr>PowerPoint Presentation</vt:lpstr>
      <vt:lpstr>PowerPoint Presentation</vt:lpstr>
      <vt:lpstr>Transformation difficulty</vt:lpstr>
      <vt:lpstr>PowerPoint Presentation</vt:lpstr>
      <vt:lpstr>Entropy</vt:lpstr>
      <vt:lpstr>PowerPoint Presentation</vt:lpstr>
      <vt:lpstr>Validation</vt:lpstr>
      <vt:lpstr>Image metric</vt:lpstr>
      <vt:lpstr>PowerPoint Presentation</vt:lpstr>
      <vt:lpstr>Saliency</vt:lpstr>
      <vt:lpstr>Conclusion</vt:lpstr>
      <vt:lpstr>Future work</vt:lpstr>
      <vt:lpstr>PowerPoint Presentation</vt:lpstr>
      <vt:lpstr>PowerPoint Presentation</vt:lpstr>
      <vt:lpstr>Future work</vt:lpstr>
      <vt:lpstr>PowerPoint Presentation</vt:lpstr>
    </vt:vector>
  </TitlesOfParts>
  <Company>MPI fuer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 Kellnhofer</dc:creator>
  <cp:lastModifiedBy>Petr Kellnhofer</cp:lastModifiedBy>
  <cp:revision>259</cp:revision>
  <dcterms:created xsi:type="dcterms:W3CDTF">2014-11-27T14:50:48Z</dcterms:created>
  <dcterms:modified xsi:type="dcterms:W3CDTF">2015-02-18T18:11:48Z</dcterms:modified>
</cp:coreProperties>
</file>