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64" r:id="rId4"/>
  </p:sldMasterIdLst>
  <p:notesMasterIdLst>
    <p:notesMasterId r:id="rId45"/>
  </p:notesMasterIdLst>
  <p:handoutMasterIdLst>
    <p:handoutMasterId r:id="rId46"/>
  </p:handoutMasterIdLst>
  <p:sldIdLst>
    <p:sldId id="273" r:id="rId5"/>
    <p:sldId id="257" r:id="rId6"/>
    <p:sldId id="258" r:id="rId7"/>
    <p:sldId id="259" r:id="rId8"/>
    <p:sldId id="261" r:id="rId9"/>
    <p:sldId id="260" r:id="rId10"/>
    <p:sldId id="262" r:id="rId11"/>
    <p:sldId id="275" r:id="rId12"/>
    <p:sldId id="274" r:id="rId13"/>
    <p:sldId id="276" r:id="rId14"/>
    <p:sldId id="263" r:id="rId15"/>
    <p:sldId id="264" r:id="rId16"/>
    <p:sldId id="298" r:id="rId17"/>
    <p:sldId id="278" r:id="rId18"/>
    <p:sldId id="277" r:id="rId19"/>
    <p:sldId id="266" r:id="rId20"/>
    <p:sldId id="267" r:id="rId21"/>
    <p:sldId id="279" r:id="rId22"/>
    <p:sldId id="268" r:id="rId23"/>
    <p:sldId id="280" r:id="rId24"/>
    <p:sldId id="269" r:id="rId25"/>
    <p:sldId id="281" r:id="rId26"/>
    <p:sldId id="282" r:id="rId27"/>
    <p:sldId id="299" r:id="rId28"/>
    <p:sldId id="283" r:id="rId29"/>
    <p:sldId id="284" r:id="rId30"/>
    <p:sldId id="285" r:id="rId31"/>
    <p:sldId id="286" r:id="rId32"/>
    <p:sldId id="300" r:id="rId33"/>
    <p:sldId id="287" r:id="rId34"/>
    <p:sldId id="288" r:id="rId35"/>
    <p:sldId id="289" r:id="rId36"/>
    <p:sldId id="291" r:id="rId37"/>
    <p:sldId id="292" r:id="rId38"/>
    <p:sldId id="295" r:id="rId39"/>
    <p:sldId id="296" r:id="rId40"/>
    <p:sldId id="293" r:id="rId41"/>
    <p:sldId id="294" r:id="rId42"/>
    <p:sldId id="272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4D7D"/>
    <a:srgbClr val="8E57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1408" autoAdjust="0"/>
  </p:normalViewPr>
  <p:slideViewPr>
    <p:cSldViewPr>
      <p:cViewPr varScale="1">
        <p:scale>
          <a:sx n="58" d="100"/>
          <a:sy n="58" d="100"/>
        </p:scale>
        <p:origin x="-7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A7959C71-B73A-49FF-9308-B24F710812B5}" type="datetimeFigureOut">
              <a:rPr lang="en-US" smtClean="0"/>
              <a:pPr/>
              <a:t>7/12/2011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D6790D8E-0C56-4F61-9B17-7A387442778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397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5468FC2B-D455-4AC4-9C5E-9317124768F4}" type="datetimeFigureOut">
              <a:rPr lang="en-US" smtClean="0"/>
              <a:pPr/>
              <a:t>7/12/2011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/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noProof="1" smtClean="0"/>
              <a:t>Click to edit Master text styles</a:t>
            </a:r>
            <a:endParaRPr lang="en-US"/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/>
          <a:p>
            <a:fld id="{1399807D-D128-4837-BF84-5EA633F317A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42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37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7/12/2011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noProof="0" dirty="0" smtClean="0"/>
              <a:t>Figure 2 illustrates- large number of segmentations</a:t>
            </a:r>
          </a:p>
          <a:p>
            <a:r>
              <a:rPr lang="en-US" noProof="0" dirty="0" smtClean="0"/>
              <a:t>Not enumerate top segmentations</a:t>
            </a:r>
          </a:p>
          <a:p>
            <a:r>
              <a:rPr lang="en-US" noProof="0" dirty="0" smtClean="0"/>
              <a:t>Small number of rows - &gt; approximately methods</a:t>
            </a:r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7/14/2011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583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Updates until convergences</a:t>
            </a:r>
          </a:p>
          <a:p>
            <a:r>
              <a:rPr lang="en-US" dirty="0" smtClean="0"/>
              <a:t>Local optimal value </a:t>
            </a:r>
          </a:p>
          <a:p>
            <a:r>
              <a:rPr lang="en-US" dirty="0" smtClean="0"/>
              <a:t>Y=3-7 with multiple randomly seeded of</a:t>
            </a:r>
            <a:r>
              <a:rPr lang="en-US" baseline="0" dirty="0" smtClean="0"/>
              <a:t> initial soft assignment </a:t>
            </a:r>
            <a:r>
              <a:rPr lang="en-US" dirty="0" smtClean="0"/>
              <a:t>-&gt;always reaches global value</a:t>
            </a:r>
          </a:p>
          <a:p>
            <a:r>
              <a:rPr lang="en-US" dirty="0" smtClean="0"/>
              <a:t>Good yardstick to benchmark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469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Maximize gain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252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Top-k </a:t>
            </a:r>
          </a:p>
          <a:p>
            <a:r>
              <a:rPr lang="en-US" dirty="0" smtClean="0"/>
              <a:t>Same # of parameters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7973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Multi-row by </a:t>
            </a:r>
            <a:r>
              <a:rPr lang="en-US" dirty="0" err="1" smtClean="0"/>
              <a:t>struct+merg</a:t>
            </a:r>
            <a:r>
              <a:rPr lang="en-US" dirty="0" smtClean="0"/>
              <a:t> -&gt; much fewer parameters</a:t>
            </a:r>
          </a:p>
          <a:p>
            <a:r>
              <a:rPr lang="en-US" dirty="0" smtClean="0"/>
              <a:t>Mo –number of initial partitions ;</a:t>
            </a:r>
          </a:p>
          <a:p>
            <a:r>
              <a:rPr lang="en-US" dirty="0" smtClean="0"/>
              <a:t>K –smallest where using to-k has </a:t>
            </a:r>
            <a:r>
              <a:rPr lang="en-US" dirty="0" err="1" smtClean="0"/>
              <a:t>smaaler</a:t>
            </a:r>
            <a:r>
              <a:rPr lang="en-US" dirty="0" smtClean="0"/>
              <a:t> KL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9161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7/13/2011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Tuple-independent database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Each tuple t annotated with a unique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boolean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variable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</a:t>
            </a:r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We write P ( t ) = P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Boolean query Q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With lineage Q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We write P (Q ) = P (Q 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Goal: compute P (Q ) when Q is tractable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Evaluation process guided by query expression q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 I.e., without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rst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computing lineage!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015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Rectangle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468FC2B-D455-4AC4-9C5E-9317124768F4}" type="datetimeFigureOut">
              <a:rPr lang="en-US" smtClean="0"/>
              <a:pPr/>
              <a:t>7/16/2011</a:t>
            </a:fld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9807D-D128-4837-BF84-5EA633F317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515100" cy="685800"/>
          </a:xfrm>
        </p:spPr>
        <p:txBody>
          <a:bodyPr anchor="ctr"/>
          <a:lstStyle>
            <a:lvl1pPr marL="0" indent="0" algn="l">
              <a:buNone/>
              <a:defRPr sz="28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746E7714-ED4B-47D5-B75D-18A63D6F749A}" type="datetime1">
              <a:rPr lang="en-US" smtClean="0">
                <a:solidFill>
                  <a:srgbClr val="FFFFFF"/>
                </a:solidFill>
              </a:rPr>
              <a:t>7/12/2011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82E0A0-C266-4798-8C8F-B9F91E9DA37E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C4712-3BEA-49AC-9A9F-9DC6425A57CD}" type="datetime1">
              <a:rPr lang="en-US" smtClean="0"/>
              <a:t>7/12/2011</a:t>
            </a:fld>
            <a:endParaRPr lang="en-US" dirty="0"/>
          </a:p>
        </p:txBody>
      </p:sp>
      <p:sp>
        <p:nvSpPr>
          <p:cNvPr id="28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35222-B196-4F9B-9AEC-1292459A75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2CDEC7-3692-4A9D-9FBD-7E1D5DADF380}" type="datetime1">
              <a:rPr lang="en-US" smtClean="0"/>
              <a:t>7/12/2011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51527-04F1-437B-94A8-49568FAFB896}" type="datetime1">
              <a:rPr lang="en-US" smtClean="0"/>
              <a:t>7/12/2011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BC13-97AD-4A5D-BD57-0AFFFEC1C4F3}" type="datetime1">
              <a:rPr lang="en-US" smtClean="0"/>
              <a:t>7/12/2011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3F7CB7D-F184-43C7-B6FD-03D728E1BBFF}" type="slidenum">
              <a:rPr lang="en-US" smtClean="0">
                <a:solidFill>
                  <a:schemeClr val="tx2"/>
                </a:solidFill>
              </a:rPr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EF948-70C1-43F3-89A5-20DF3F322CE6}" type="datetime1">
              <a:rPr lang="en-US" smtClean="0"/>
              <a:t>7/12/2011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noProof="1" smtClean="0"/>
              <a:t>Образец текста</a:t>
            </a:r>
          </a:p>
          <a:p>
            <a:pPr lvl="1"/>
            <a:r>
              <a:rPr lang="ru-RU" noProof="1" smtClean="0"/>
              <a:t>Второй уровень</a:t>
            </a:r>
          </a:p>
          <a:p>
            <a:pPr lvl="2"/>
            <a:r>
              <a:rPr lang="ru-RU" noProof="1" smtClean="0"/>
              <a:t>Третий уровень</a:t>
            </a:r>
          </a:p>
          <a:p>
            <a:pPr lvl="3"/>
            <a:r>
              <a:rPr lang="ru-RU" noProof="1" smtClean="0"/>
              <a:t>Четвертый уровень</a:t>
            </a:r>
          </a:p>
          <a:p>
            <a:pPr lvl="4"/>
            <a:r>
              <a:rPr lang="ru-RU" noProof="1" smtClean="0"/>
              <a:t>Пятый уровень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DA53A-59D6-4E4B-9ECF-5A1CA090BC6E}" type="datetime1">
              <a:rPr lang="en-US" smtClean="0"/>
              <a:t>7/12/2011</a:t>
            </a:fld>
            <a:endParaRPr lang="en-US" dirty="0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D475A-FCA3-4B41-B368-0F71602C96B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FD0CCDD6-FEC3-47D7-931E-47D2287528E1}" type="datetime1">
              <a:rPr lang="en-US" smtClean="0"/>
              <a:t>7/12/2011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8F82E0A0-C266-4798-8C8F-B9F91E9DA37E}" type="slidenum">
              <a:rPr lang="en-US" sz="1400" b="1" smtClean="0">
                <a:solidFill>
                  <a:srgbClr val="FFFFFF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6.png"/><Relationship Id="rId4" Type="http://schemas.microsoft.com/office/2007/relationships/hdphoto" Target="../media/hdphoto4.wdp"/><Relationship Id="rId9" Type="http://schemas.microsoft.com/office/2007/relationships/hdphoto" Target="../media/hdphoto6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microsoft.com/office/2007/relationships/hdphoto" Target="../media/hdphoto8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7.wdp"/><Relationship Id="rId4" Type="http://schemas.openxmlformats.org/officeDocument/2006/relationships/image" Target="../media/image32.png"/><Relationship Id="rId9" Type="http://schemas.microsoft.com/office/2007/relationships/hdphoto" Target="../media/hdphoto9.wdp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1.wdp"/><Relationship Id="rId5" Type="http://schemas.openxmlformats.org/officeDocument/2006/relationships/image" Target="../media/image56.png"/><Relationship Id="rId4" Type="http://schemas.microsoft.com/office/2007/relationships/hdphoto" Target="../media/hdphoto10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48872" cy="2016224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chemeClr val="tx1">
                    <a:lumMod val="95000"/>
                  </a:schemeClr>
                </a:solidFill>
                <a:effectLst/>
              </a:rPr>
              <a:t>Creating Probabilistic Databases </a:t>
            </a:r>
            <a:r>
              <a:rPr lang="en-US" cap="none" dirty="0" smtClean="0">
                <a:solidFill>
                  <a:schemeClr val="tx1">
                    <a:lumMod val="95000"/>
                  </a:schemeClr>
                </a:solidFill>
                <a:effectLst/>
                <a:latin typeface="+mn-lt"/>
              </a:rPr>
              <a:t>from</a:t>
            </a:r>
            <a:r>
              <a:rPr lang="en-US" cap="none" dirty="0" smtClean="0">
                <a:solidFill>
                  <a:schemeClr val="tx1">
                    <a:lumMod val="95000"/>
                  </a:schemeClr>
                </a:solidFill>
                <a:effectLst/>
              </a:rPr>
              <a:t> IE Models  </a:t>
            </a:r>
            <a:endParaRPr lang="uk-UA" cap="none" dirty="0">
              <a:solidFill>
                <a:schemeClr val="tx1">
                  <a:lumMod val="9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 smtClean="0"/>
              <a:t>Olga </a:t>
            </a:r>
            <a:r>
              <a:rPr lang="en-US" dirty="0" err="1" smtClean="0"/>
              <a:t>Mykytiuk</a:t>
            </a:r>
            <a:r>
              <a:rPr lang="en-US" dirty="0" smtClean="0"/>
              <a:t>, 21 July 2011</a:t>
            </a:r>
            <a:endParaRPr lang="uk-UA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0" y="6055568"/>
            <a:ext cx="2267744" cy="685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sz="2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M.Theobald</a:t>
            </a:r>
            <a:endParaRPr lang="uk-UA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84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Outline 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Motivation for probabilistic databases</a:t>
            </a:r>
          </a:p>
          <a:p>
            <a:r>
              <a:rPr lang="en-US" dirty="0" smtClean="0"/>
              <a:t>Model for automatic extraction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Different representation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800" kern="1200" dirty="0" smtClean="0">
                <a:solidFill>
                  <a:schemeClr val="bg1">
                    <a:lumMod val="50000"/>
                  </a:schemeClr>
                </a:solidFill>
              </a:rPr>
              <a:t>One-row model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Multi-row model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Approximation 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One-row model approximation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Enumeration-based approach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Structural approach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Merging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Evaluation </a:t>
            </a:r>
            <a:endParaRPr lang="en-US" sz="2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33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Semi-CRF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Input: sequence of tokens  </a:t>
            </a:r>
          </a:p>
          <a:p>
            <a:r>
              <a:rPr lang="en-US" dirty="0" smtClean="0"/>
              <a:t>Output: segmentation s </a:t>
            </a:r>
          </a:p>
          <a:p>
            <a:pPr marL="0" indent="0">
              <a:buNone/>
            </a:pPr>
            <a:r>
              <a:rPr lang="en-US" dirty="0" smtClean="0"/>
              <a:t>With a label </a:t>
            </a:r>
          </a:p>
          <a:p>
            <a:r>
              <a:rPr lang="en-US" dirty="0" smtClean="0"/>
              <a:t>Y consists of  K attribute labels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And a special “Other”</a:t>
            </a:r>
          </a:p>
          <a:p>
            <a:pPr marL="0" indent="0">
              <a:buNone/>
            </a:pPr>
            <a:r>
              <a:rPr lang="en-US" dirty="0" smtClean="0"/>
              <a:t>A probability distribution over </a:t>
            </a:r>
            <a:r>
              <a:rPr lang="en-US" i="1" dirty="0" smtClean="0"/>
              <a:t>s: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654570"/>
            <a:ext cx="2948527" cy="622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2127292"/>
            <a:ext cx="1944216" cy="589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590479"/>
            <a:ext cx="1224136" cy="622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89040"/>
            <a:ext cx="1908212" cy="58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74" y="5445224"/>
            <a:ext cx="6866599" cy="9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Semi-CRF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67216" y="1628800"/>
            <a:ext cx="7928677" cy="6138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“</a:t>
            </a:r>
            <a:r>
              <a:rPr lang="en-US" sz="2400" dirty="0" smtClean="0"/>
              <a:t>52-A </a:t>
            </a:r>
            <a:r>
              <a:rPr lang="en-US" sz="2400" dirty="0" err="1" smtClean="0"/>
              <a:t>Goregaon</a:t>
            </a:r>
            <a:r>
              <a:rPr lang="en-US" sz="2400" dirty="0" smtClean="0"/>
              <a:t> West Mumbai PIN 400 062”</a:t>
            </a: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102143"/>
            <a:ext cx="7502625" cy="894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38" name="Группа 137"/>
          <p:cNvGrpSpPr/>
          <p:nvPr/>
        </p:nvGrpSpPr>
        <p:grpSpPr>
          <a:xfrm>
            <a:off x="138908" y="4150604"/>
            <a:ext cx="9041604" cy="2590764"/>
            <a:chOff x="138908" y="4005064"/>
            <a:chExt cx="9041604" cy="2590764"/>
          </a:xfrm>
        </p:grpSpPr>
        <p:sp>
          <p:nvSpPr>
            <p:cNvPr id="12" name="Овал 11"/>
            <p:cNvSpPr/>
            <p:nvPr/>
          </p:nvSpPr>
          <p:spPr>
            <a:xfrm>
              <a:off x="7524328" y="5639121"/>
              <a:ext cx="1656184" cy="954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400 062</a:t>
              </a:r>
              <a:endParaRPr lang="uk-UA" dirty="0"/>
            </a:p>
          </p:txBody>
        </p:sp>
        <p:sp>
          <p:nvSpPr>
            <p:cNvPr id="5" name="Овал 4"/>
            <p:cNvSpPr/>
            <p:nvPr/>
          </p:nvSpPr>
          <p:spPr>
            <a:xfrm>
              <a:off x="138908" y="5606544"/>
              <a:ext cx="1008112" cy="954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52</a:t>
              </a:r>
              <a:endParaRPr lang="uk-UA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2332994" y="5606544"/>
              <a:ext cx="1766354" cy="954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Goregaon</a:t>
              </a:r>
              <a:endParaRPr lang="uk-UA" dirty="0"/>
            </a:p>
          </p:txBody>
        </p:sp>
        <p:sp>
          <p:nvSpPr>
            <p:cNvPr id="10" name="Овал 9"/>
            <p:cNvSpPr/>
            <p:nvPr/>
          </p:nvSpPr>
          <p:spPr>
            <a:xfrm>
              <a:off x="5107460" y="5589240"/>
              <a:ext cx="1512168" cy="954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Mumbai</a:t>
              </a:r>
              <a:endParaRPr lang="uk-UA" dirty="0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6691636" y="5585454"/>
              <a:ext cx="1008112" cy="954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PIN</a:t>
              </a:r>
              <a:endParaRPr lang="uk-UA" dirty="0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169435" y="4021764"/>
              <a:ext cx="977585" cy="9544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Y1</a:t>
              </a:r>
              <a:endParaRPr lang="uk-UA" dirty="0"/>
            </a:p>
          </p:txBody>
        </p:sp>
        <p:sp>
          <p:nvSpPr>
            <p:cNvPr id="15" name="Овал 14"/>
            <p:cNvSpPr/>
            <p:nvPr/>
          </p:nvSpPr>
          <p:spPr>
            <a:xfrm>
              <a:off x="3955332" y="4009695"/>
              <a:ext cx="936104" cy="92916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Y4</a:t>
              </a:r>
              <a:endParaRPr lang="uk-UA" dirty="0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5251476" y="4005064"/>
              <a:ext cx="1008112" cy="9544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Y5</a:t>
              </a:r>
              <a:endParaRPr lang="uk-UA" dirty="0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6680641" y="4009695"/>
              <a:ext cx="947099" cy="9544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Y6</a:t>
              </a:r>
              <a:endParaRPr lang="uk-UA" dirty="0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7915771" y="4009695"/>
              <a:ext cx="904701" cy="9544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Y7</a:t>
              </a:r>
              <a:endParaRPr lang="uk-UA" dirty="0"/>
            </a:p>
          </p:txBody>
        </p:sp>
        <p:cxnSp>
          <p:nvCxnSpPr>
            <p:cNvPr id="20" name="Прямая соединительная линия 19"/>
            <p:cNvCxnSpPr>
              <a:stCxn id="14" idx="4"/>
              <a:endCxn id="5" idx="0"/>
            </p:cNvCxnSpPr>
            <p:nvPr/>
          </p:nvCxnSpPr>
          <p:spPr>
            <a:xfrm flipH="1">
              <a:off x="642964" y="4976209"/>
              <a:ext cx="15264" cy="630335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>
              <a:stCxn id="157" idx="4"/>
            </p:cNvCxnSpPr>
            <p:nvPr/>
          </p:nvCxnSpPr>
          <p:spPr>
            <a:xfrm>
              <a:off x="3091236" y="4959509"/>
              <a:ext cx="0" cy="647035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>
              <a:stCxn id="16" idx="4"/>
            </p:cNvCxnSpPr>
            <p:nvPr/>
          </p:nvCxnSpPr>
          <p:spPr>
            <a:xfrm>
              <a:off x="5755532" y="4959509"/>
              <a:ext cx="0" cy="629731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>
              <a:stCxn id="17" idx="4"/>
              <a:endCxn id="11" idx="0"/>
            </p:cNvCxnSpPr>
            <p:nvPr/>
          </p:nvCxnSpPr>
          <p:spPr>
            <a:xfrm>
              <a:off x="7154191" y="4964140"/>
              <a:ext cx="41501" cy="621314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>
              <a:stCxn id="18" idx="4"/>
              <a:endCxn id="12" idx="0"/>
            </p:cNvCxnSpPr>
            <p:nvPr/>
          </p:nvCxnSpPr>
          <p:spPr>
            <a:xfrm flipH="1">
              <a:off x="8352420" y="4964140"/>
              <a:ext cx="15702" cy="674981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/>
            <p:cNvCxnSpPr>
              <a:stCxn id="14" idx="6"/>
              <a:endCxn id="15" idx="2"/>
            </p:cNvCxnSpPr>
            <p:nvPr/>
          </p:nvCxnSpPr>
          <p:spPr>
            <a:xfrm flipV="1">
              <a:off x="1147020" y="4474276"/>
              <a:ext cx="2808312" cy="247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>
              <a:stCxn id="15" idx="6"/>
              <a:endCxn id="16" idx="2"/>
            </p:cNvCxnSpPr>
            <p:nvPr/>
          </p:nvCxnSpPr>
          <p:spPr>
            <a:xfrm>
              <a:off x="4891436" y="4474276"/>
              <a:ext cx="360040" cy="801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>
              <a:stCxn id="16" idx="6"/>
              <a:endCxn id="17" idx="2"/>
            </p:cNvCxnSpPr>
            <p:nvPr/>
          </p:nvCxnSpPr>
          <p:spPr>
            <a:xfrm>
              <a:off x="6259588" y="4482287"/>
              <a:ext cx="421053" cy="4631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17" idx="6"/>
              <a:endCxn id="18" idx="2"/>
            </p:cNvCxnSpPr>
            <p:nvPr/>
          </p:nvCxnSpPr>
          <p:spPr>
            <a:xfrm>
              <a:off x="7627740" y="4486918"/>
              <a:ext cx="288031" cy="0"/>
            </a:xfrm>
            <a:prstGeom prst="line">
              <a:avLst/>
            </a:prstGeom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Прямоугольник 57"/>
            <p:cNvSpPr/>
            <p:nvPr/>
          </p:nvSpPr>
          <p:spPr>
            <a:xfrm>
              <a:off x="498948" y="5119755"/>
              <a:ext cx="288032" cy="288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9" name="Прямоугольник 58"/>
            <p:cNvSpPr/>
            <p:nvPr/>
          </p:nvSpPr>
          <p:spPr>
            <a:xfrm>
              <a:off x="8275812" y="5141049"/>
              <a:ext cx="288032" cy="288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7010175" y="5117428"/>
              <a:ext cx="288032" cy="288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1" name="Прямоугольник 60"/>
            <p:cNvSpPr/>
            <p:nvPr/>
          </p:nvSpPr>
          <p:spPr>
            <a:xfrm>
              <a:off x="5611516" y="5158687"/>
              <a:ext cx="288032" cy="288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7" name="Овал 66"/>
            <p:cNvSpPr/>
            <p:nvPr/>
          </p:nvSpPr>
          <p:spPr>
            <a:xfrm>
              <a:off x="3955332" y="5641383"/>
              <a:ext cx="1008112" cy="954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West</a:t>
              </a:r>
              <a:endParaRPr lang="uk-UA" dirty="0"/>
            </a:p>
          </p:txBody>
        </p:sp>
        <p:sp>
          <p:nvSpPr>
            <p:cNvPr id="68" name="Овал 67"/>
            <p:cNvSpPr/>
            <p:nvPr/>
          </p:nvSpPr>
          <p:spPr>
            <a:xfrm>
              <a:off x="1363044" y="5585453"/>
              <a:ext cx="1008112" cy="95444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</a:t>
              </a:r>
              <a:endParaRPr lang="uk-UA" dirty="0"/>
            </a:p>
          </p:txBody>
        </p:sp>
        <p:cxnSp>
          <p:nvCxnSpPr>
            <p:cNvPr id="4108" name="Прямая соединительная линия 4107"/>
            <p:cNvCxnSpPr>
              <a:stCxn id="136" idx="4"/>
            </p:cNvCxnSpPr>
            <p:nvPr/>
          </p:nvCxnSpPr>
          <p:spPr>
            <a:xfrm>
              <a:off x="1867100" y="4970174"/>
              <a:ext cx="0" cy="755054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0" name="Прямая соединительная линия 4109"/>
            <p:cNvCxnSpPr>
              <a:stCxn id="15" idx="4"/>
              <a:endCxn id="67" idx="0"/>
            </p:cNvCxnSpPr>
            <p:nvPr/>
          </p:nvCxnSpPr>
          <p:spPr>
            <a:xfrm>
              <a:off x="4423384" y="4938856"/>
              <a:ext cx="36004" cy="702527"/>
            </a:xfrm>
            <a:prstGeom prst="line">
              <a:avLst/>
            </a:prstGeom>
            <a:ln w="28575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Прямоугольник 83"/>
            <p:cNvSpPr/>
            <p:nvPr/>
          </p:nvSpPr>
          <p:spPr>
            <a:xfrm>
              <a:off x="1723084" y="5120631"/>
              <a:ext cx="288032" cy="288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85" name="Прямоугольник 84"/>
            <p:cNvSpPr/>
            <p:nvPr/>
          </p:nvSpPr>
          <p:spPr>
            <a:xfrm>
              <a:off x="2947220" y="5145826"/>
              <a:ext cx="288032" cy="288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2" name="Прямоугольник 61"/>
            <p:cNvSpPr/>
            <p:nvPr/>
          </p:nvSpPr>
          <p:spPr>
            <a:xfrm>
              <a:off x="4297370" y="5158687"/>
              <a:ext cx="288032" cy="28858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36" name="Овал 135"/>
            <p:cNvSpPr/>
            <p:nvPr/>
          </p:nvSpPr>
          <p:spPr>
            <a:xfrm>
              <a:off x="1363044" y="4015729"/>
              <a:ext cx="1008112" cy="9544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Y2</a:t>
              </a:r>
              <a:endParaRPr lang="uk-UA" dirty="0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2587180" y="4005064"/>
              <a:ext cx="1008112" cy="95444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Y3</a:t>
              </a:r>
              <a:endParaRPr lang="uk-UA" dirty="0"/>
            </a:p>
          </p:txBody>
        </p:sp>
        <p:sp>
          <p:nvSpPr>
            <p:cNvPr id="100" name="Прямоугольник 99"/>
            <p:cNvSpPr/>
            <p:nvPr/>
          </p:nvSpPr>
          <p:spPr>
            <a:xfrm>
              <a:off x="1197966" y="4426979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7" name="Прямоугольник 196"/>
            <p:cNvSpPr/>
            <p:nvPr/>
          </p:nvSpPr>
          <p:spPr>
            <a:xfrm>
              <a:off x="2407160" y="4383445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8" name="Прямоугольник 197"/>
            <p:cNvSpPr/>
            <p:nvPr/>
          </p:nvSpPr>
          <p:spPr>
            <a:xfrm>
              <a:off x="7699748" y="4414623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99" name="Прямоугольник 198"/>
            <p:cNvSpPr/>
            <p:nvPr/>
          </p:nvSpPr>
          <p:spPr>
            <a:xfrm>
              <a:off x="6398106" y="440226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0" name="Прямоугольник 199"/>
            <p:cNvSpPr/>
            <p:nvPr/>
          </p:nvSpPr>
          <p:spPr>
            <a:xfrm>
              <a:off x="4999448" y="4410278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201" name="Прямоугольник 200"/>
            <p:cNvSpPr/>
            <p:nvPr/>
          </p:nvSpPr>
          <p:spPr>
            <a:xfrm>
              <a:off x="3739308" y="4383445"/>
              <a:ext cx="144016" cy="14401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grpSp>
        <p:nvGrpSpPr>
          <p:cNvPr id="142" name="Группа 141"/>
          <p:cNvGrpSpPr/>
          <p:nvPr/>
        </p:nvGrpSpPr>
        <p:grpSpPr>
          <a:xfrm>
            <a:off x="246920" y="3458943"/>
            <a:ext cx="8527449" cy="546121"/>
            <a:chOff x="246920" y="3458943"/>
            <a:chExt cx="8527449" cy="546121"/>
          </a:xfrm>
        </p:grpSpPr>
        <p:sp>
          <p:nvSpPr>
            <p:cNvPr id="141" name="Двойные круглые скобки 140"/>
            <p:cNvSpPr/>
            <p:nvPr/>
          </p:nvSpPr>
          <p:spPr>
            <a:xfrm>
              <a:off x="5251476" y="3458943"/>
              <a:ext cx="1080120" cy="508702"/>
            </a:xfrm>
            <a:prstGeom prst="bracketPair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City</a:t>
              </a:r>
              <a:endParaRPr lang="uk-UA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2" name="Двойные круглые скобки 211"/>
            <p:cNvSpPr/>
            <p:nvPr/>
          </p:nvSpPr>
          <p:spPr>
            <a:xfrm>
              <a:off x="2587180" y="3458943"/>
              <a:ext cx="2304256" cy="508702"/>
            </a:xfrm>
            <a:prstGeom prst="bracketPair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Area</a:t>
              </a:r>
              <a:endParaRPr lang="uk-UA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3" name="Двойные круглые скобки 212"/>
            <p:cNvSpPr/>
            <p:nvPr/>
          </p:nvSpPr>
          <p:spPr>
            <a:xfrm>
              <a:off x="246920" y="3458943"/>
              <a:ext cx="2232248" cy="508702"/>
            </a:xfrm>
            <a:prstGeom prst="bracketPair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chemeClr val="accent1">
                      <a:lumMod val="75000"/>
                    </a:schemeClr>
                  </a:solidFill>
                </a:rPr>
                <a:t>House_no</a:t>
              </a:r>
              <a:endParaRPr lang="uk-UA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4" name="Двойные круглые скобки 213"/>
            <p:cNvSpPr/>
            <p:nvPr/>
          </p:nvSpPr>
          <p:spPr>
            <a:xfrm>
              <a:off x="7915770" y="3496362"/>
              <a:ext cx="858599" cy="508702"/>
            </a:xfrm>
            <a:prstGeom prst="bracketPair">
              <a:avLst/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Zip</a:t>
              </a:r>
              <a:endParaRPr lang="uk-UA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5" name="Двойные круглые скобки 214"/>
            <p:cNvSpPr/>
            <p:nvPr/>
          </p:nvSpPr>
          <p:spPr>
            <a:xfrm>
              <a:off x="6665729" y="3458943"/>
              <a:ext cx="858599" cy="508702"/>
            </a:xfrm>
            <a:prstGeom prst="bracketPair">
              <a:avLst>
                <a:gd name="adj" fmla="val 7038"/>
              </a:avLst>
            </a:prstGeom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accent1">
                      <a:lumMod val="75000"/>
                    </a:schemeClr>
                  </a:solidFill>
                </a:rPr>
                <a:t>Other</a:t>
              </a:r>
              <a:endParaRPr lang="uk-UA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Semi-CRF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249348"/>
              </p:ext>
            </p:extLst>
          </p:nvPr>
        </p:nvGraphicFramePr>
        <p:xfrm>
          <a:off x="618876" y="1772816"/>
          <a:ext cx="7860704" cy="185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7896"/>
                <a:gridCol w="1368152"/>
                <a:gridCol w="1872208"/>
                <a:gridCol w="1728192"/>
                <a:gridCol w="144016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400 062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 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West Mumbai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7" name="Группа 66"/>
          <p:cNvGrpSpPr/>
          <p:nvPr/>
        </p:nvGrpSpPr>
        <p:grpSpPr>
          <a:xfrm>
            <a:off x="1454391" y="4052350"/>
            <a:ext cx="7273688" cy="2658708"/>
            <a:chOff x="1454391" y="4052350"/>
            <a:chExt cx="7273688" cy="265870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526114" y="5141395"/>
              <a:ext cx="6326564" cy="1569663"/>
              <a:chOff x="138908" y="4005064"/>
              <a:chExt cx="9041604" cy="2590764"/>
            </a:xfrm>
          </p:grpSpPr>
          <p:sp>
            <p:nvSpPr>
              <p:cNvPr id="6" name="Овал 5"/>
              <p:cNvSpPr/>
              <p:nvPr/>
            </p:nvSpPr>
            <p:spPr>
              <a:xfrm>
                <a:off x="7524328" y="5639121"/>
                <a:ext cx="1656184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400 062</a:t>
                </a:r>
                <a:endParaRPr lang="uk-UA" sz="1200" dirty="0"/>
              </a:p>
            </p:txBody>
          </p:sp>
          <p:sp>
            <p:nvSpPr>
              <p:cNvPr id="7" name="Овал 6"/>
              <p:cNvSpPr/>
              <p:nvPr/>
            </p:nvSpPr>
            <p:spPr>
              <a:xfrm>
                <a:off x="138908" y="560654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52</a:t>
                </a:r>
                <a:endParaRPr lang="uk-UA" sz="1200" dirty="0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332994" y="5606544"/>
                <a:ext cx="1766354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Goregaon</a:t>
                </a:r>
                <a:endParaRPr lang="uk-UA" sz="1200" dirty="0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5107460" y="5589240"/>
                <a:ext cx="1512168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Mumbai</a:t>
                </a:r>
                <a:endParaRPr lang="uk-UA" sz="12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6691636" y="558545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PIN</a:t>
                </a:r>
                <a:endParaRPr lang="uk-UA" sz="1200" dirty="0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169435" y="4021764"/>
                <a:ext cx="977585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Y1</a:t>
                </a:r>
                <a:endParaRPr lang="uk-UA" sz="120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955332" y="4009695"/>
                <a:ext cx="936104" cy="92916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Y4</a:t>
                </a:r>
                <a:endParaRPr lang="uk-UA" sz="1200" dirty="0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5251476" y="400506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Y5</a:t>
                </a:r>
                <a:endParaRPr lang="uk-UA" sz="1200" dirty="0"/>
              </a:p>
            </p:txBody>
          </p:sp>
          <p:sp>
            <p:nvSpPr>
              <p:cNvPr id="14" name="Овал 13"/>
              <p:cNvSpPr/>
              <p:nvPr/>
            </p:nvSpPr>
            <p:spPr>
              <a:xfrm>
                <a:off x="6680641" y="4009695"/>
                <a:ext cx="947099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Y6</a:t>
                </a:r>
                <a:endParaRPr lang="uk-UA" sz="1200" dirty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7915771" y="4009695"/>
                <a:ext cx="904701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Y7</a:t>
                </a:r>
                <a:endParaRPr lang="uk-UA" sz="1200" dirty="0"/>
              </a:p>
            </p:txBody>
          </p:sp>
          <p:cxnSp>
            <p:nvCxnSpPr>
              <p:cNvPr id="16" name="Прямая соединительная линия 15"/>
              <p:cNvCxnSpPr>
                <a:stCxn id="11" idx="4"/>
                <a:endCxn id="7" idx="0"/>
              </p:cNvCxnSpPr>
              <p:nvPr/>
            </p:nvCxnSpPr>
            <p:spPr>
              <a:xfrm flipH="1">
                <a:off x="642964" y="4976209"/>
                <a:ext cx="15264" cy="630335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/>
              <p:cNvCxnSpPr>
                <a:stCxn id="37" idx="4"/>
              </p:cNvCxnSpPr>
              <p:nvPr/>
            </p:nvCxnSpPr>
            <p:spPr>
              <a:xfrm>
                <a:off x="3091236" y="4959509"/>
                <a:ext cx="0" cy="647035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>
                <a:stCxn id="13" idx="4"/>
              </p:cNvCxnSpPr>
              <p:nvPr/>
            </p:nvCxnSpPr>
            <p:spPr>
              <a:xfrm>
                <a:off x="5755532" y="4959509"/>
                <a:ext cx="0" cy="629731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/>
              <p:cNvCxnSpPr>
                <a:stCxn id="14" idx="4"/>
                <a:endCxn id="10" idx="0"/>
              </p:cNvCxnSpPr>
              <p:nvPr/>
            </p:nvCxnSpPr>
            <p:spPr>
              <a:xfrm>
                <a:off x="7154191" y="4964140"/>
                <a:ext cx="41501" cy="621314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>
                <a:stCxn id="15" idx="4"/>
                <a:endCxn id="6" idx="0"/>
              </p:cNvCxnSpPr>
              <p:nvPr/>
            </p:nvCxnSpPr>
            <p:spPr>
              <a:xfrm flipH="1">
                <a:off x="8352420" y="4964140"/>
                <a:ext cx="15702" cy="674981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>
                <a:stCxn id="11" idx="6"/>
                <a:endCxn id="12" idx="2"/>
              </p:cNvCxnSpPr>
              <p:nvPr/>
            </p:nvCxnSpPr>
            <p:spPr>
              <a:xfrm flipV="1">
                <a:off x="1147020" y="4474276"/>
                <a:ext cx="2808312" cy="2471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>
                <a:stCxn id="12" idx="6"/>
                <a:endCxn id="13" idx="2"/>
              </p:cNvCxnSpPr>
              <p:nvPr/>
            </p:nvCxnSpPr>
            <p:spPr>
              <a:xfrm>
                <a:off x="4891436" y="4474276"/>
                <a:ext cx="360040" cy="801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>
                <a:stCxn id="13" idx="6"/>
                <a:endCxn id="14" idx="2"/>
              </p:cNvCxnSpPr>
              <p:nvPr/>
            </p:nvCxnSpPr>
            <p:spPr>
              <a:xfrm>
                <a:off x="6259588" y="4482287"/>
                <a:ext cx="421053" cy="463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stCxn id="14" idx="6"/>
                <a:endCxn id="15" idx="2"/>
              </p:cNvCxnSpPr>
              <p:nvPr/>
            </p:nvCxnSpPr>
            <p:spPr>
              <a:xfrm>
                <a:off x="7627740" y="4486918"/>
                <a:ext cx="288031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Прямоугольник 24"/>
              <p:cNvSpPr/>
              <p:nvPr/>
            </p:nvSpPr>
            <p:spPr>
              <a:xfrm>
                <a:off x="498948" y="5119755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275812" y="5141049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27" name="Прямоугольник 26"/>
              <p:cNvSpPr/>
              <p:nvPr/>
            </p:nvSpPr>
            <p:spPr>
              <a:xfrm>
                <a:off x="7010175" y="5117428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5611516" y="5158687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955332" y="5641383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West</a:t>
                </a:r>
                <a:endParaRPr lang="uk-UA" sz="1200" dirty="0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363044" y="5585453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A</a:t>
                </a:r>
                <a:endParaRPr lang="uk-UA" sz="1200" dirty="0"/>
              </a:p>
            </p:txBody>
          </p:sp>
          <p:cxnSp>
            <p:nvCxnSpPr>
              <p:cNvPr id="31" name="Прямая соединительная линия 30"/>
              <p:cNvCxnSpPr>
                <a:stCxn id="36" idx="4"/>
              </p:cNvCxnSpPr>
              <p:nvPr/>
            </p:nvCxnSpPr>
            <p:spPr>
              <a:xfrm>
                <a:off x="1867100" y="4970174"/>
                <a:ext cx="0" cy="755054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stCxn id="12" idx="4"/>
                <a:endCxn id="29" idx="0"/>
              </p:cNvCxnSpPr>
              <p:nvPr/>
            </p:nvCxnSpPr>
            <p:spPr>
              <a:xfrm>
                <a:off x="4423384" y="4938856"/>
                <a:ext cx="36004" cy="702527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Прямоугольник 32"/>
              <p:cNvSpPr/>
              <p:nvPr/>
            </p:nvSpPr>
            <p:spPr>
              <a:xfrm>
                <a:off x="1723084" y="5120631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2947220" y="5145826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297370" y="5158687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36" name="Овал 35"/>
              <p:cNvSpPr/>
              <p:nvPr/>
            </p:nvSpPr>
            <p:spPr>
              <a:xfrm>
                <a:off x="1363044" y="4015729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Y2</a:t>
                </a:r>
                <a:endParaRPr lang="uk-UA" sz="1200" dirty="0"/>
              </a:p>
            </p:txBody>
          </p:sp>
          <p:sp>
            <p:nvSpPr>
              <p:cNvPr id="37" name="Овал 36"/>
              <p:cNvSpPr/>
              <p:nvPr/>
            </p:nvSpPr>
            <p:spPr>
              <a:xfrm>
                <a:off x="2587180" y="400506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Y3</a:t>
                </a:r>
                <a:endParaRPr lang="uk-UA" sz="1200" dirty="0"/>
              </a:p>
            </p:txBody>
          </p:sp>
          <p:sp>
            <p:nvSpPr>
              <p:cNvPr id="38" name="Прямоугольник 37"/>
              <p:cNvSpPr/>
              <p:nvPr/>
            </p:nvSpPr>
            <p:spPr>
              <a:xfrm>
                <a:off x="1197966" y="4426979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39" name="Прямоугольник 38"/>
              <p:cNvSpPr/>
              <p:nvPr/>
            </p:nvSpPr>
            <p:spPr>
              <a:xfrm>
                <a:off x="2407160" y="4383445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0" name="Прямоугольник 39"/>
              <p:cNvSpPr/>
              <p:nvPr/>
            </p:nvSpPr>
            <p:spPr>
              <a:xfrm>
                <a:off x="7699748" y="4414623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1" name="Прямоугольник 40"/>
              <p:cNvSpPr/>
              <p:nvPr/>
            </p:nvSpPr>
            <p:spPr>
              <a:xfrm>
                <a:off x="6398106" y="4402268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2" name="Прямоугольник 41"/>
              <p:cNvSpPr/>
              <p:nvPr/>
            </p:nvSpPr>
            <p:spPr>
              <a:xfrm>
                <a:off x="4999448" y="4410278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3" name="Прямоугольник 42"/>
              <p:cNvSpPr/>
              <p:nvPr/>
            </p:nvSpPr>
            <p:spPr>
              <a:xfrm>
                <a:off x="3739308" y="4383445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</p:grpSp>
        <p:grpSp>
          <p:nvGrpSpPr>
            <p:cNvPr id="44" name="Группа 43"/>
            <p:cNvGrpSpPr/>
            <p:nvPr/>
          </p:nvGrpSpPr>
          <p:grpSpPr>
            <a:xfrm>
              <a:off x="1454391" y="4745135"/>
              <a:ext cx="6366022" cy="291770"/>
              <a:chOff x="246920" y="3458943"/>
              <a:chExt cx="8527449" cy="546121"/>
            </a:xfrm>
          </p:grpSpPr>
          <p:sp>
            <p:nvSpPr>
              <p:cNvPr id="45" name="Двойные круглые скобки 44"/>
              <p:cNvSpPr/>
              <p:nvPr/>
            </p:nvSpPr>
            <p:spPr>
              <a:xfrm>
                <a:off x="5251476" y="3458943"/>
                <a:ext cx="1080120" cy="508702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City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6" name="Двойные круглые скобки 45"/>
              <p:cNvSpPr/>
              <p:nvPr/>
            </p:nvSpPr>
            <p:spPr>
              <a:xfrm>
                <a:off x="2587180" y="3496361"/>
                <a:ext cx="2123956" cy="47128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Area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7" name="Двойные круглые скобки 46"/>
              <p:cNvSpPr/>
              <p:nvPr/>
            </p:nvSpPr>
            <p:spPr>
              <a:xfrm>
                <a:off x="246920" y="3458943"/>
                <a:ext cx="2232248" cy="508702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House_no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8" name="Двойные круглые скобки 47"/>
              <p:cNvSpPr/>
              <p:nvPr/>
            </p:nvSpPr>
            <p:spPr>
              <a:xfrm>
                <a:off x="7915770" y="3496362"/>
                <a:ext cx="858599" cy="508702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Zip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49" name="Двойные круглые скобки 48"/>
              <p:cNvSpPr/>
              <p:nvPr/>
            </p:nvSpPr>
            <p:spPr>
              <a:xfrm>
                <a:off x="6665729" y="3458943"/>
                <a:ext cx="858599" cy="508702"/>
              </a:xfrm>
              <a:prstGeom prst="bracketPair">
                <a:avLst>
                  <a:gd name="adj" fmla="val 7038"/>
                </a:avLst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Other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64" name="Группа 63"/>
            <p:cNvGrpSpPr/>
            <p:nvPr/>
          </p:nvGrpSpPr>
          <p:grpSpPr>
            <a:xfrm>
              <a:off x="1454391" y="4329735"/>
              <a:ext cx="6366022" cy="307149"/>
              <a:chOff x="1636309" y="3554394"/>
              <a:chExt cx="5943073" cy="271779"/>
            </a:xfrm>
          </p:grpSpPr>
          <p:sp>
            <p:nvSpPr>
              <p:cNvPr id="57" name="Двойные круглые скобки 56"/>
              <p:cNvSpPr/>
              <p:nvPr/>
            </p:nvSpPr>
            <p:spPr>
              <a:xfrm>
                <a:off x="4297302" y="3554394"/>
                <a:ext cx="1579628" cy="253157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City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8" name="Двойные круглые скобки 57"/>
              <p:cNvSpPr/>
              <p:nvPr/>
            </p:nvSpPr>
            <p:spPr>
              <a:xfrm>
                <a:off x="3267316" y="3554394"/>
                <a:ext cx="929215" cy="24201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Area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Двойные круглые скобки 58"/>
              <p:cNvSpPr/>
              <p:nvPr/>
            </p:nvSpPr>
            <p:spPr>
              <a:xfrm>
                <a:off x="1636309" y="3573016"/>
                <a:ext cx="817564" cy="23453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House_no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0" name="Двойные круглые скобки 59"/>
              <p:cNvSpPr/>
              <p:nvPr/>
            </p:nvSpPr>
            <p:spPr>
              <a:xfrm>
                <a:off x="6980995" y="3573016"/>
                <a:ext cx="598387" cy="253157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Zip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1" name="Двойные круглые скобки 60"/>
              <p:cNvSpPr/>
              <p:nvPr/>
            </p:nvSpPr>
            <p:spPr>
              <a:xfrm>
                <a:off x="6109798" y="3554394"/>
                <a:ext cx="598387" cy="253157"/>
              </a:xfrm>
              <a:prstGeom prst="bracketPair">
                <a:avLst>
                  <a:gd name="adj" fmla="val 7038"/>
                </a:avLst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Other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63" name="Двойные круглые скобки 62"/>
              <p:cNvSpPr/>
              <p:nvPr/>
            </p:nvSpPr>
            <p:spPr>
              <a:xfrm>
                <a:off x="2497657" y="3554394"/>
                <a:ext cx="634183" cy="24201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other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65" name="Овал 64"/>
            <p:cNvSpPr/>
            <p:nvPr/>
          </p:nvSpPr>
          <p:spPr>
            <a:xfrm>
              <a:off x="8080007" y="4745135"/>
              <a:ext cx="648072" cy="517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0.5</a:t>
              </a:r>
              <a:endParaRPr lang="uk-UA" sz="1400" dirty="0"/>
            </a:p>
          </p:txBody>
        </p:sp>
        <p:sp>
          <p:nvSpPr>
            <p:cNvPr id="66" name="Овал 65"/>
            <p:cNvSpPr/>
            <p:nvPr/>
          </p:nvSpPr>
          <p:spPr>
            <a:xfrm>
              <a:off x="8080007" y="4052350"/>
              <a:ext cx="648072" cy="5547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/>
                <a:t>0.2</a:t>
              </a:r>
              <a:endParaRPr lang="uk-UA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067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Number of segmentation required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9498"/>
            <a:ext cx="8739231" cy="4365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704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Outline 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Motivation for probabilistic databases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 for automatic extraction</a:t>
            </a:r>
          </a:p>
          <a:p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Different representation </a:t>
            </a:r>
            <a:endParaRPr lang="en-US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1"/>
            <a:r>
              <a:rPr lang="en-US" sz="2800" kern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One-row model</a:t>
            </a:r>
          </a:p>
          <a:p>
            <a:pPr lvl="1"/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Multi-row mode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 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Approximation 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One-row model approximation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Enumeration-based approach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Structural approach</a:t>
            </a:r>
          </a:p>
          <a:p>
            <a:pPr lvl="1"/>
            <a:r>
              <a:rPr lang="en-US" sz="2800" dirty="0">
                <a:solidFill>
                  <a:schemeClr val="bg1">
                    <a:lumMod val="50000"/>
                  </a:schemeClr>
                </a:solidFill>
              </a:rPr>
              <a:t>Merging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Evaluation </a:t>
            </a:r>
            <a:endParaRPr lang="en-US" sz="2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4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Segmentation per row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00" y="1556792"/>
            <a:ext cx="5568776" cy="443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884889"/>
            <a:ext cx="6120680" cy="1072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8552102"/>
              </p:ext>
            </p:extLst>
          </p:nvPr>
        </p:nvGraphicFramePr>
        <p:xfrm>
          <a:off x="607786" y="1988840"/>
          <a:ext cx="7860704" cy="185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7896"/>
                <a:gridCol w="1368152"/>
                <a:gridCol w="1872208"/>
                <a:gridCol w="1728192"/>
                <a:gridCol w="144016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400 062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0.1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 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West Mumbai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406374" y="3867233"/>
            <a:ext cx="6117954" cy="1945932"/>
            <a:chOff x="1454391" y="4052350"/>
            <a:chExt cx="7273688" cy="2658708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1526114" y="5141395"/>
              <a:ext cx="6326564" cy="1569663"/>
              <a:chOff x="138908" y="4005064"/>
              <a:chExt cx="9041604" cy="2590764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7524328" y="5639121"/>
                <a:ext cx="1656184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400 062</a:t>
                </a:r>
                <a:endParaRPr lang="uk-UA" sz="1200" dirty="0"/>
              </a:p>
            </p:txBody>
          </p:sp>
          <p:sp>
            <p:nvSpPr>
              <p:cNvPr id="26" name="Овал 25"/>
              <p:cNvSpPr/>
              <p:nvPr/>
            </p:nvSpPr>
            <p:spPr>
              <a:xfrm>
                <a:off x="138908" y="560654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52</a:t>
                </a:r>
                <a:endParaRPr lang="uk-UA" sz="1200" dirty="0"/>
              </a:p>
            </p:txBody>
          </p:sp>
          <p:sp>
            <p:nvSpPr>
              <p:cNvPr id="27" name="Овал 26"/>
              <p:cNvSpPr/>
              <p:nvPr/>
            </p:nvSpPr>
            <p:spPr>
              <a:xfrm>
                <a:off x="2332994" y="5606544"/>
                <a:ext cx="1766354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err="1" smtClean="0"/>
                  <a:t>Goregaon</a:t>
                </a:r>
                <a:endParaRPr lang="uk-UA" sz="1200" dirty="0"/>
              </a:p>
            </p:txBody>
          </p:sp>
          <p:sp>
            <p:nvSpPr>
              <p:cNvPr id="28" name="Овал 27"/>
              <p:cNvSpPr/>
              <p:nvPr/>
            </p:nvSpPr>
            <p:spPr>
              <a:xfrm>
                <a:off x="5107460" y="5589240"/>
                <a:ext cx="1512168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Mumbai</a:t>
                </a:r>
                <a:endParaRPr lang="uk-UA" sz="1200" dirty="0"/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6691636" y="558545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PIN</a:t>
                </a:r>
                <a:endParaRPr lang="uk-UA" sz="1200" dirty="0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169435" y="4021764"/>
                <a:ext cx="977585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Y1</a:t>
                </a:r>
                <a:endParaRPr lang="uk-UA" sz="1200" dirty="0"/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3955332" y="4009695"/>
                <a:ext cx="936104" cy="929161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Y4</a:t>
                </a:r>
                <a:endParaRPr lang="uk-UA" sz="1200" dirty="0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5251476" y="400506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Y5</a:t>
                </a:r>
                <a:endParaRPr lang="uk-UA" sz="1200" dirty="0"/>
              </a:p>
            </p:txBody>
          </p:sp>
          <p:sp>
            <p:nvSpPr>
              <p:cNvPr id="33" name="Овал 32"/>
              <p:cNvSpPr/>
              <p:nvPr/>
            </p:nvSpPr>
            <p:spPr>
              <a:xfrm>
                <a:off x="6680641" y="4009695"/>
                <a:ext cx="947099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Y6</a:t>
                </a:r>
                <a:endParaRPr lang="uk-UA" sz="1200" dirty="0"/>
              </a:p>
            </p:txBody>
          </p:sp>
          <p:sp>
            <p:nvSpPr>
              <p:cNvPr id="34" name="Овал 33"/>
              <p:cNvSpPr/>
              <p:nvPr/>
            </p:nvSpPr>
            <p:spPr>
              <a:xfrm>
                <a:off x="7915771" y="4009695"/>
                <a:ext cx="904701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Y7</a:t>
                </a:r>
                <a:endParaRPr lang="uk-UA" sz="1200" dirty="0"/>
              </a:p>
            </p:txBody>
          </p:sp>
          <p:cxnSp>
            <p:nvCxnSpPr>
              <p:cNvPr id="35" name="Прямая соединительная линия 34"/>
              <p:cNvCxnSpPr>
                <a:stCxn id="30" idx="4"/>
                <a:endCxn id="26" idx="0"/>
              </p:cNvCxnSpPr>
              <p:nvPr/>
            </p:nvCxnSpPr>
            <p:spPr>
              <a:xfrm flipH="1">
                <a:off x="642964" y="4976209"/>
                <a:ext cx="15264" cy="630335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Прямая соединительная линия 35"/>
              <p:cNvCxnSpPr>
                <a:stCxn id="56" idx="4"/>
              </p:cNvCxnSpPr>
              <p:nvPr/>
            </p:nvCxnSpPr>
            <p:spPr>
              <a:xfrm>
                <a:off x="3091236" y="4959509"/>
                <a:ext cx="0" cy="647035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/>
              <p:cNvCxnSpPr>
                <a:stCxn id="32" idx="4"/>
              </p:cNvCxnSpPr>
              <p:nvPr/>
            </p:nvCxnSpPr>
            <p:spPr>
              <a:xfrm>
                <a:off x="5755532" y="4959509"/>
                <a:ext cx="0" cy="629731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/>
              <p:cNvCxnSpPr>
                <a:stCxn id="33" idx="4"/>
                <a:endCxn id="29" idx="0"/>
              </p:cNvCxnSpPr>
              <p:nvPr/>
            </p:nvCxnSpPr>
            <p:spPr>
              <a:xfrm>
                <a:off x="7154191" y="4964140"/>
                <a:ext cx="41501" cy="621314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/>
              <p:cNvCxnSpPr>
                <a:stCxn id="34" idx="4"/>
                <a:endCxn id="25" idx="0"/>
              </p:cNvCxnSpPr>
              <p:nvPr/>
            </p:nvCxnSpPr>
            <p:spPr>
              <a:xfrm flipH="1">
                <a:off x="8352420" y="4964140"/>
                <a:ext cx="15702" cy="674981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39"/>
              <p:cNvCxnSpPr>
                <a:stCxn id="30" idx="6"/>
                <a:endCxn id="31" idx="2"/>
              </p:cNvCxnSpPr>
              <p:nvPr/>
            </p:nvCxnSpPr>
            <p:spPr>
              <a:xfrm flipV="1">
                <a:off x="1147020" y="4474276"/>
                <a:ext cx="2808312" cy="2471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>
                <a:stCxn id="31" idx="6"/>
                <a:endCxn id="32" idx="2"/>
              </p:cNvCxnSpPr>
              <p:nvPr/>
            </p:nvCxnSpPr>
            <p:spPr>
              <a:xfrm>
                <a:off x="4891436" y="4474276"/>
                <a:ext cx="360040" cy="801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единительная линия 41"/>
              <p:cNvCxnSpPr>
                <a:stCxn id="32" idx="6"/>
                <a:endCxn id="33" idx="2"/>
              </p:cNvCxnSpPr>
              <p:nvPr/>
            </p:nvCxnSpPr>
            <p:spPr>
              <a:xfrm>
                <a:off x="6259588" y="4482287"/>
                <a:ext cx="421053" cy="4631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>
                <a:stCxn id="33" idx="6"/>
                <a:endCxn id="34" idx="2"/>
              </p:cNvCxnSpPr>
              <p:nvPr/>
            </p:nvCxnSpPr>
            <p:spPr>
              <a:xfrm>
                <a:off x="7627740" y="4486918"/>
                <a:ext cx="288031" cy="0"/>
              </a:xfrm>
              <a:prstGeom prst="line">
                <a:avLst/>
              </a:prstGeom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Прямоугольник 43"/>
              <p:cNvSpPr/>
              <p:nvPr/>
            </p:nvSpPr>
            <p:spPr>
              <a:xfrm>
                <a:off x="498948" y="5119755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8275812" y="5141049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6" name="Прямоугольник 45"/>
              <p:cNvSpPr/>
              <p:nvPr/>
            </p:nvSpPr>
            <p:spPr>
              <a:xfrm>
                <a:off x="7010175" y="5117428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7" name="Прямоугольник 46"/>
              <p:cNvSpPr/>
              <p:nvPr/>
            </p:nvSpPr>
            <p:spPr>
              <a:xfrm>
                <a:off x="5611516" y="5158687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48" name="Овал 47"/>
              <p:cNvSpPr/>
              <p:nvPr/>
            </p:nvSpPr>
            <p:spPr>
              <a:xfrm>
                <a:off x="3955332" y="5641383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West</a:t>
                </a:r>
                <a:endParaRPr lang="uk-UA" sz="1200" dirty="0"/>
              </a:p>
            </p:txBody>
          </p:sp>
          <p:sp>
            <p:nvSpPr>
              <p:cNvPr id="49" name="Овал 48"/>
              <p:cNvSpPr/>
              <p:nvPr/>
            </p:nvSpPr>
            <p:spPr>
              <a:xfrm>
                <a:off x="1363044" y="5585453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A</a:t>
                </a:r>
                <a:endParaRPr lang="uk-UA" sz="1200" dirty="0"/>
              </a:p>
            </p:txBody>
          </p:sp>
          <p:cxnSp>
            <p:nvCxnSpPr>
              <p:cNvPr id="50" name="Прямая соединительная линия 49"/>
              <p:cNvCxnSpPr>
                <a:stCxn id="55" idx="4"/>
                <a:endCxn id="49" idx="0"/>
              </p:cNvCxnSpPr>
              <p:nvPr/>
            </p:nvCxnSpPr>
            <p:spPr>
              <a:xfrm>
                <a:off x="1867101" y="4970174"/>
                <a:ext cx="0" cy="615280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>
                <a:stCxn id="31" idx="4"/>
                <a:endCxn id="48" idx="0"/>
              </p:cNvCxnSpPr>
              <p:nvPr/>
            </p:nvCxnSpPr>
            <p:spPr>
              <a:xfrm>
                <a:off x="4423384" y="4938856"/>
                <a:ext cx="36004" cy="702527"/>
              </a:xfrm>
              <a:prstGeom prst="line">
                <a:avLst/>
              </a:prstGeom>
              <a:ln w="28575"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Прямоугольник 51"/>
              <p:cNvSpPr/>
              <p:nvPr/>
            </p:nvSpPr>
            <p:spPr>
              <a:xfrm>
                <a:off x="1723084" y="5120631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53" name="Прямоугольник 52"/>
              <p:cNvSpPr/>
              <p:nvPr/>
            </p:nvSpPr>
            <p:spPr>
              <a:xfrm>
                <a:off x="2947220" y="5145826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4297370" y="5158687"/>
                <a:ext cx="288032" cy="2885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1363044" y="4015729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Y2</a:t>
                </a:r>
                <a:endParaRPr lang="uk-UA" sz="1200" dirty="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587180" y="4005064"/>
                <a:ext cx="1008112" cy="954445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 smtClean="0"/>
                  <a:t>Y3</a:t>
                </a:r>
                <a:endParaRPr lang="uk-UA" sz="1200" dirty="0"/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197966" y="4426979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58" name="Прямоугольник 57"/>
              <p:cNvSpPr/>
              <p:nvPr/>
            </p:nvSpPr>
            <p:spPr>
              <a:xfrm>
                <a:off x="2407160" y="4383445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7699748" y="4414623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60" name="Прямоугольник 59"/>
              <p:cNvSpPr/>
              <p:nvPr/>
            </p:nvSpPr>
            <p:spPr>
              <a:xfrm>
                <a:off x="6398106" y="4402268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61" name="Прямоугольник 60"/>
              <p:cNvSpPr/>
              <p:nvPr/>
            </p:nvSpPr>
            <p:spPr>
              <a:xfrm>
                <a:off x="4999448" y="4410278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  <p:sp>
            <p:nvSpPr>
              <p:cNvPr id="62" name="Прямоугольник 61"/>
              <p:cNvSpPr/>
              <p:nvPr/>
            </p:nvSpPr>
            <p:spPr>
              <a:xfrm>
                <a:off x="3739308" y="4383445"/>
                <a:ext cx="144016" cy="14401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sz="120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1454391" y="4745135"/>
              <a:ext cx="6366022" cy="291770"/>
              <a:chOff x="246920" y="3458943"/>
              <a:chExt cx="8527449" cy="546121"/>
            </a:xfrm>
          </p:grpSpPr>
          <p:sp>
            <p:nvSpPr>
              <p:cNvPr id="20" name="Двойные круглые скобки 19"/>
              <p:cNvSpPr/>
              <p:nvPr/>
            </p:nvSpPr>
            <p:spPr>
              <a:xfrm>
                <a:off x="5251476" y="3458943"/>
                <a:ext cx="1080120" cy="508702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City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" name="Двойные круглые скобки 20"/>
              <p:cNvSpPr/>
              <p:nvPr/>
            </p:nvSpPr>
            <p:spPr>
              <a:xfrm>
                <a:off x="2587180" y="3496361"/>
                <a:ext cx="2123956" cy="47128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Area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2" name="Двойные круглые скобки 21"/>
              <p:cNvSpPr/>
              <p:nvPr/>
            </p:nvSpPr>
            <p:spPr>
              <a:xfrm>
                <a:off x="246920" y="3458943"/>
                <a:ext cx="2232248" cy="508702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House_no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3" name="Двойные круглые скобки 22"/>
              <p:cNvSpPr/>
              <p:nvPr/>
            </p:nvSpPr>
            <p:spPr>
              <a:xfrm>
                <a:off x="7915770" y="3496362"/>
                <a:ext cx="858599" cy="508702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Zip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4" name="Двойные круглые скобки 23"/>
              <p:cNvSpPr/>
              <p:nvPr/>
            </p:nvSpPr>
            <p:spPr>
              <a:xfrm>
                <a:off x="6665729" y="3458943"/>
                <a:ext cx="858599" cy="508702"/>
              </a:xfrm>
              <a:prstGeom prst="bracketPair">
                <a:avLst>
                  <a:gd name="adj" fmla="val 7038"/>
                </a:avLst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Other</a:t>
                </a:r>
                <a:endParaRPr lang="uk-UA" sz="1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1" name="Группа 10"/>
            <p:cNvGrpSpPr/>
            <p:nvPr/>
          </p:nvGrpSpPr>
          <p:grpSpPr>
            <a:xfrm>
              <a:off x="1454391" y="4329735"/>
              <a:ext cx="6366022" cy="307149"/>
              <a:chOff x="1636309" y="3554394"/>
              <a:chExt cx="5943073" cy="271779"/>
            </a:xfrm>
          </p:grpSpPr>
          <p:sp>
            <p:nvSpPr>
              <p:cNvPr id="14" name="Двойные круглые скобки 13"/>
              <p:cNvSpPr/>
              <p:nvPr/>
            </p:nvSpPr>
            <p:spPr>
              <a:xfrm>
                <a:off x="4297302" y="3554394"/>
                <a:ext cx="1579628" cy="253157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City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5" name="Двойные круглые скобки 14"/>
              <p:cNvSpPr/>
              <p:nvPr/>
            </p:nvSpPr>
            <p:spPr>
              <a:xfrm>
                <a:off x="3267316" y="3554394"/>
                <a:ext cx="929215" cy="24201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Area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6" name="Двойные круглые скобки 15"/>
              <p:cNvSpPr/>
              <p:nvPr/>
            </p:nvSpPr>
            <p:spPr>
              <a:xfrm>
                <a:off x="1636309" y="3573016"/>
                <a:ext cx="817564" cy="23453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House_no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7" name="Двойные круглые скобки 16"/>
              <p:cNvSpPr/>
              <p:nvPr/>
            </p:nvSpPr>
            <p:spPr>
              <a:xfrm>
                <a:off x="6980995" y="3573016"/>
                <a:ext cx="598387" cy="253157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Zip</a:t>
                </a:r>
                <a:endParaRPr lang="uk-UA" sz="14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8" name="Двойные круглые скобки 17"/>
              <p:cNvSpPr/>
              <p:nvPr/>
            </p:nvSpPr>
            <p:spPr>
              <a:xfrm>
                <a:off x="6109798" y="3554394"/>
                <a:ext cx="598387" cy="253157"/>
              </a:xfrm>
              <a:prstGeom prst="bracketPair">
                <a:avLst>
                  <a:gd name="adj" fmla="val 7038"/>
                </a:avLst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Other</a:t>
                </a:r>
                <a:endParaRPr lang="uk-UA" sz="1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9" name="Двойные круглые скобки 18"/>
              <p:cNvSpPr/>
              <p:nvPr/>
            </p:nvSpPr>
            <p:spPr>
              <a:xfrm>
                <a:off x="2497657" y="3554394"/>
                <a:ext cx="634183" cy="242015"/>
              </a:xfrm>
              <a:prstGeom prst="bracketPair">
                <a:avLst/>
              </a:prstGeom>
              <a:ln w="28575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other</a:t>
                </a:r>
                <a:endParaRPr lang="uk-UA" sz="1000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2" name="Овал 11"/>
            <p:cNvSpPr/>
            <p:nvPr/>
          </p:nvSpPr>
          <p:spPr>
            <a:xfrm>
              <a:off x="8080007" y="4745135"/>
              <a:ext cx="648072" cy="51725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0.5</a:t>
              </a:r>
              <a:endParaRPr lang="uk-UA" sz="1000" dirty="0"/>
            </a:p>
          </p:txBody>
        </p:sp>
        <p:sp>
          <p:nvSpPr>
            <p:cNvPr id="13" name="Овал 12"/>
            <p:cNvSpPr/>
            <p:nvPr/>
          </p:nvSpPr>
          <p:spPr>
            <a:xfrm>
              <a:off x="8080007" y="4052350"/>
              <a:ext cx="648072" cy="55477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dirty="0" smtClean="0"/>
                <a:t>0.2</a:t>
              </a:r>
              <a:endParaRPr lang="uk-UA" sz="1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One Row Model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107503" y="3141920"/>
            <a:ext cx="8762789" cy="35274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Let                   be probability for segment</a:t>
            </a:r>
          </a:p>
          <a:p>
            <a:pPr marL="0" indent="0">
              <a:buNone/>
            </a:pPr>
            <a:r>
              <a:rPr lang="en-US" sz="2000" dirty="0" smtClean="0"/>
              <a:t>Probability of the query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Pr</a:t>
            </a:r>
            <a:r>
              <a:rPr lang="en-US" sz="2000" dirty="0" smtClean="0"/>
              <a:t>((Area=‘</a:t>
            </a:r>
            <a:r>
              <a:rPr lang="en-US" sz="2000" dirty="0" err="1"/>
              <a:t>Goregaon</a:t>
            </a:r>
            <a:r>
              <a:rPr lang="en-US" sz="2000" dirty="0"/>
              <a:t> West</a:t>
            </a:r>
            <a:r>
              <a:rPr lang="en-US" sz="2000" dirty="0" smtClean="0"/>
              <a:t>’),City=‘Mumbai’) = 0.6×0.6 = 0.36</a:t>
            </a:r>
            <a:r>
              <a:rPr lang="en-US" sz="2000" dirty="0" smtClean="0"/>
              <a:t>  </a:t>
            </a:r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6534723"/>
              </p:ext>
            </p:extLst>
          </p:nvPr>
        </p:nvGraphicFramePr>
        <p:xfrm>
          <a:off x="611560" y="1700808"/>
          <a:ext cx="8064896" cy="128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040"/>
                <a:gridCol w="1296144"/>
                <a:gridCol w="237626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52(0.3)</a:t>
                      </a:r>
                    </a:p>
                    <a:p>
                      <a:r>
                        <a:rPr lang="en-US" dirty="0" smtClean="0"/>
                        <a:t>52-A</a:t>
                      </a:r>
                      <a:r>
                        <a:rPr lang="en-US" baseline="0" dirty="0" smtClean="0"/>
                        <a:t> (0.7)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West(0.6)</a:t>
                      </a:r>
                    </a:p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 (0.6)</a:t>
                      </a:r>
                    </a:p>
                    <a:p>
                      <a:r>
                        <a:rPr lang="en-US" dirty="0" smtClean="0"/>
                        <a:t>Mumbai West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400 062 (1.0)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1375"/>
            <a:ext cx="936104" cy="41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067587"/>
            <a:ext cx="576100" cy="433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8915" y="3501008"/>
            <a:ext cx="4802349" cy="50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152" y="4050852"/>
            <a:ext cx="3566984" cy="838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284540"/>
              </p:ext>
            </p:extLst>
          </p:nvPr>
        </p:nvGraphicFramePr>
        <p:xfrm>
          <a:off x="467544" y="5533216"/>
          <a:ext cx="8064896" cy="128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040"/>
                <a:gridCol w="1296144"/>
                <a:gridCol w="237626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52(0.3)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52-A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(0.7)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Goregaon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West(0.6)</a:t>
                      </a:r>
                    </a:p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Mumbai (0.6)</a:t>
                      </a:r>
                    </a:p>
                    <a:p>
                      <a:r>
                        <a:rPr lang="en-US" dirty="0" smtClean="0"/>
                        <a:t>Mumbai West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400 062 (1.0)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One Row Model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67544" y="4005064"/>
            <a:ext cx="8496944" cy="9361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 smtClean="0"/>
              <a:t>Pr</a:t>
            </a:r>
            <a:r>
              <a:rPr lang="en-US" sz="2000" dirty="0"/>
              <a:t>((Area=‘</a:t>
            </a:r>
            <a:r>
              <a:rPr lang="en-US" sz="2000" dirty="0" err="1" smtClean="0"/>
              <a:t>Goregaon</a:t>
            </a:r>
            <a:r>
              <a:rPr lang="en-US" sz="2000" dirty="0" smtClean="0"/>
              <a:t> West</a:t>
            </a:r>
            <a:r>
              <a:rPr lang="en-US" sz="2000" dirty="0"/>
              <a:t>’),City=‘Mumbai’)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= </a:t>
            </a:r>
            <a:r>
              <a:rPr lang="en-US" sz="2000" dirty="0" smtClean="0"/>
              <a:t>0.5 + 0.1 = 0.6</a:t>
            </a:r>
            <a:endParaRPr lang="en-US" sz="20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7621"/>
              </p:ext>
            </p:extLst>
          </p:nvPr>
        </p:nvGraphicFramePr>
        <p:xfrm>
          <a:off x="539552" y="1790824"/>
          <a:ext cx="7860704" cy="18542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587896"/>
                <a:gridCol w="1368152"/>
                <a:gridCol w="1872208"/>
                <a:gridCol w="1728192"/>
                <a:gridCol w="1440160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Prob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400 062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0.1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West 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0.5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West Mumbai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601415"/>
              </p:ext>
            </p:extLst>
          </p:nvPr>
        </p:nvGraphicFramePr>
        <p:xfrm>
          <a:off x="611560" y="5085184"/>
          <a:ext cx="8064896" cy="128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040"/>
                <a:gridCol w="1296144"/>
                <a:gridCol w="237626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52(0.3)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52-A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</a:rPr>
                        <a:t> (0.7)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C00000"/>
                          </a:solidFill>
                        </a:rPr>
                        <a:t>Goregaon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 West(0.6)</a:t>
                      </a:r>
                    </a:p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Mumbai (0.6)</a:t>
                      </a:r>
                    </a:p>
                    <a:p>
                      <a:r>
                        <a:rPr lang="en-US" dirty="0" smtClean="0"/>
                        <a:t>Mumbai West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400 062 (1.0)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6643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Multi-row Model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r>
              <a:rPr lang="en-US" sz="2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Let          denote the row probability of        row</a:t>
            </a:r>
          </a:p>
          <a:p>
            <a:r>
              <a:rPr lang="en-US" sz="2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               - multinomial parameter for the segment          for column y of the        row </a:t>
            </a:r>
          </a:p>
          <a:p>
            <a:endParaRPr lang="en-US" dirty="0"/>
          </a:p>
          <a:p>
            <a:endParaRPr lang="en-US" sz="2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endParaRPr lang="en-US" sz="2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Pr</a:t>
            </a:r>
            <a:r>
              <a:rPr lang="en-US" sz="2000" dirty="0"/>
              <a:t>((Area=‘</a:t>
            </a:r>
            <a:r>
              <a:rPr lang="en-US" sz="2000" dirty="0" err="1"/>
              <a:t>Goregaon</a:t>
            </a:r>
            <a:r>
              <a:rPr lang="en-US" sz="2000" dirty="0"/>
              <a:t> West’),City=‘Mumbai’) </a:t>
            </a:r>
            <a:r>
              <a:rPr lang="en-US" sz="2000" dirty="0" smtClean="0"/>
              <a:t>= 1*1*0.6+0*0*0.4 = 0.6</a:t>
            </a:r>
            <a:endParaRPr lang="en-US" sz="2000" dirty="0"/>
          </a:p>
          <a:p>
            <a:pPr marL="0" indent="0">
              <a:buNone/>
            </a:pPr>
            <a:endParaRPr lang="en-US" sz="29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9" y="1697956"/>
            <a:ext cx="648072" cy="506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628800"/>
            <a:ext cx="504056" cy="4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2929"/>
            <a:ext cx="1488480" cy="65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12" y="2615959"/>
            <a:ext cx="833652" cy="582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12895"/>
            <a:ext cx="504056" cy="43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9" y="3134628"/>
            <a:ext cx="3960440" cy="1007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114934"/>
              </p:ext>
            </p:extLst>
          </p:nvPr>
        </p:nvGraphicFramePr>
        <p:xfrm>
          <a:off x="683568" y="4226272"/>
          <a:ext cx="8064895" cy="16510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21176"/>
                <a:gridCol w="1451032"/>
                <a:gridCol w="1473230"/>
                <a:gridCol w="1971419"/>
                <a:gridCol w="2171975"/>
                <a:gridCol w="57606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52(0.167)</a:t>
                      </a:r>
                    </a:p>
                    <a:p>
                      <a:r>
                        <a:rPr lang="en-US" dirty="0" smtClean="0"/>
                        <a:t>52-A</a:t>
                      </a:r>
                      <a:r>
                        <a:rPr lang="en-US" baseline="0" dirty="0" smtClean="0"/>
                        <a:t> (0.833)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West(1.0)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 (1.0)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400 062 (1.0)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0.6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554359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52(0.5)</a:t>
                      </a:r>
                    </a:p>
                    <a:p>
                      <a:r>
                        <a:rPr lang="en-US" dirty="0" smtClean="0"/>
                        <a:t>52-A</a:t>
                      </a:r>
                      <a:r>
                        <a:rPr lang="en-US" baseline="0" dirty="0" smtClean="0"/>
                        <a:t> (0.5)</a:t>
                      </a:r>
                      <a:endParaRPr lang="uk-UA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(1.0)</a:t>
                      </a:r>
                      <a:endParaRPr lang="uk-UA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Mumbai West (1.0)</a:t>
                      </a:r>
                      <a:endParaRPr lang="uk-UA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400 062 (1.0)</a:t>
                      </a:r>
                      <a:endParaRPr lang="uk-UA" dirty="0" smtClean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  <a:p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0.4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Outline 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9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Motivation for probabilistic databases</a:t>
            </a:r>
          </a:p>
          <a:p>
            <a:r>
              <a:rPr lang="en-US" dirty="0" smtClean="0"/>
              <a:t>Model for automatic extraction</a:t>
            </a:r>
          </a:p>
          <a:p>
            <a:r>
              <a:rPr lang="en-US" dirty="0" smtClean="0"/>
              <a:t>Different representation </a:t>
            </a:r>
            <a:endParaRPr lang="en-US" dirty="0" smtClean="0"/>
          </a:p>
          <a:p>
            <a:pPr lvl="1"/>
            <a:r>
              <a:rPr lang="en-US" sz="2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One-row model</a:t>
            </a:r>
          </a:p>
          <a:p>
            <a:pPr lvl="1"/>
            <a:r>
              <a:rPr lang="en-US" dirty="0" smtClean="0"/>
              <a:t>Multi-row model </a:t>
            </a:r>
            <a:endParaRPr lang="en-US" dirty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Approximation </a:t>
            </a:r>
            <a:r>
              <a:rPr lang="en-US" sz="2900" dirty="0" smtClean="0"/>
              <a:t>methods</a:t>
            </a:r>
          </a:p>
          <a:p>
            <a:pPr lvl="1"/>
            <a:r>
              <a:rPr lang="en-US" dirty="0" smtClean="0"/>
              <a:t>One-row model approximation</a:t>
            </a:r>
          </a:p>
          <a:p>
            <a:pPr lvl="1"/>
            <a:r>
              <a:rPr lang="en-US" dirty="0" smtClean="0"/>
              <a:t>Enumeration-based approach</a:t>
            </a:r>
          </a:p>
          <a:p>
            <a:pPr lvl="1"/>
            <a:r>
              <a:rPr lang="en-US" dirty="0" smtClean="0"/>
              <a:t>Structural approach</a:t>
            </a:r>
          </a:p>
          <a:p>
            <a:pPr lvl="1"/>
            <a:r>
              <a:rPr lang="en-US" dirty="0" smtClean="0"/>
              <a:t>Merging </a:t>
            </a:r>
            <a:endParaRPr lang="en-US" sz="2900" dirty="0" smtClean="0"/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Evaluation </a:t>
            </a:r>
            <a:endParaRPr lang="en-US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Outline 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Motivation for probabilistic databases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 for automatic extraction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Different representation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sz="2800" kern="1200" dirty="0" smtClean="0">
                <a:solidFill>
                  <a:schemeClr val="bg1">
                    <a:lumMod val="50000"/>
                  </a:schemeClr>
                </a:solidFill>
              </a:rPr>
              <a:t>One-row model</a:t>
            </a:r>
          </a:p>
          <a:p>
            <a:pPr lvl="1"/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Multi-row model 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/>
              <a:t>Approximation </a:t>
            </a:r>
            <a:r>
              <a:rPr lang="en-US" sz="2900" dirty="0" smtClean="0"/>
              <a:t>methods</a:t>
            </a:r>
          </a:p>
          <a:p>
            <a:pPr lvl="1"/>
            <a:r>
              <a:rPr lang="en-US" sz="2800" dirty="0"/>
              <a:t>One-row model approximation</a:t>
            </a:r>
          </a:p>
          <a:p>
            <a:pPr lvl="1"/>
            <a:r>
              <a:rPr lang="en-US" sz="2800" dirty="0"/>
              <a:t>Enumeration-based approach</a:t>
            </a:r>
          </a:p>
          <a:p>
            <a:pPr lvl="1"/>
            <a:r>
              <a:rPr lang="en-US" sz="2800" dirty="0"/>
              <a:t>Structural approach</a:t>
            </a:r>
          </a:p>
          <a:p>
            <a:pPr lvl="1"/>
            <a:r>
              <a:rPr lang="en-US" sz="2800" dirty="0"/>
              <a:t>Merging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Evaluation </a:t>
            </a:r>
            <a:endParaRPr lang="en-US" sz="2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Approximation Quality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</a:t>
            </a:r>
            <a:r>
              <a:rPr lang="en-US" dirty="0" smtClean="0"/>
              <a:t>divergence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parameters for One-Row model: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104" y="2204864"/>
            <a:ext cx="4896544" cy="102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61048"/>
            <a:ext cx="5928663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653138"/>
            <a:ext cx="4968552" cy="89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733256"/>
            <a:ext cx="4392488" cy="817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Parameters for One Row Model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Probability of segmentation s in model: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 marginal </a:t>
            </a:r>
            <a:r>
              <a:rPr lang="en-US" dirty="0" err="1" smtClean="0"/>
              <a:t>probabilityof</a:t>
            </a:r>
            <a:r>
              <a:rPr lang="en-US" dirty="0" smtClean="0"/>
              <a:t> segment s: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374" y="2271998"/>
            <a:ext cx="6866599" cy="94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33056"/>
            <a:ext cx="763933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094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Marginals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Forward pass: let          be 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Backward pass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Computing </a:t>
            </a:r>
            <a:r>
              <a:rPr lang="en-US" dirty="0" err="1" smtClean="0"/>
              <a:t>marginals</a:t>
            </a:r>
            <a:r>
              <a:rPr lang="en-US" dirty="0" smtClean="0"/>
              <a:t>: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20735"/>
            <a:ext cx="75247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18017"/>
            <a:ext cx="3111624" cy="80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05" y="4221088"/>
            <a:ext cx="7307642" cy="1124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856940"/>
            <a:ext cx="7309298" cy="1028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230" y="2348880"/>
            <a:ext cx="6087315" cy="12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702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</a:t>
            </a:r>
            <a:r>
              <a:rPr lang="en-US" dirty="0" err="1"/>
              <a:t>Marginals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24</a:t>
            </a:fld>
            <a:endParaRPr lang="en-US" dirty="0"/>
          </a:p>
        </p:txBody>
      </p:sp>
      <p:grpSp>
        <p:nvGrpSpPr>
          <p:cNvPr id="116" name="Группа 115"/>
          <p:cNvGrpSpPr/>
          <p:nvPr/>
        </p:nvGrpSpPr>
        <p:grpSpPr>
          <a:xfrm>
            <a:off x="411594" y="2014235"/>
            <a:ext cx="7848872" cy="4127147"/>
            <a:chOff x="683568" y="2213985"/>
            <a:chExt cx="7848872" cy="4127147"/>
          </a:xfrm>
        </p:grpSpPr>
        <p:sp>
          <p:nvSpPr>
            <p:cNvPr id="5" name="Овал 4"/>
            <p:cNvSpPr/>
            <p:nvPr/>
          </p:nvSpPr>
          <p:spPr>
            <a:xfrm>
              <a:off x="683568" y="4077072"/>
              <a:ext cx="432048" cy="432048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</a:t>
              </a:r>
              <a:endParaRPr lang="uk-UA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8100392" y="4077072"/>
              <a:ext cx="432048" cy="432048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uk-UA" dirty="0"/>
            </a:p>
          </p:txBody>
        </p:sp>
        <p:grpSp>
          <p:nvGrpSpPr>
            <p:cNvPr id="12" name="Группа 11"/>
            <p:cNvGrpSpPr/>
            <p:nvPr/>
          </p:nvGrpSpPr>
          <p:grpSpPr>
            <a:xfrm>
              <a:off x="1761761" y="2245060"/>
              <a:ext cx="772142" cy="4096072"/>
              <a:chOff x="2195736" y="2069232"/>
              <a:chExt cx="772142" cy="4096072"/>
            </a:xfrm>
          </p:grpSpPr>
          <p:sp>
            <p:nvSpPr>
              <p:cNvPr id="7" name="Овал 6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8" name="Овал 7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9" name="Овал 8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grpSp>
          <p:nvGrpSpPr>
            <p:cNvPr id="13" name="Группа 12"/>
            <p:cNvGrpSpPr/>
            <p:nvPr/>
          </p:nvGrpSpPr>
          <p:grpSpPr>
            <a:xfrm>
              <a:off x="3563888" y="2245060"/>
              <a:ext cx="772142" cy="4096072"/>
              <a:chOff x="2195736" y="2069232"/>
              <a:chExt cx="772142" cy="4096072"/>
            </a:xfrm>
          </p:grpSpPr>
          <p:sp>
            <p:nvSpPr>
              <p:cNvPr id="14" name="Овал 13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15" name="Овал 14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16" name="Овал 15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18" name="Овал 17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grpSp>
          <p:nvGrpSpPr>
            <p:cNvPr id="19" name="Группа 18"/>
            <p:cNvGrpSpPr/>
            <p:nvPr/>
          </p:nvGrpSpPr>
          <p:grpSpPr>
            <a:xfrm>
              <a:off x="6660232" y="2245060"/>
              <a:ext cx="772142" cy="4096072"/>
              <a:chOff x="2195736" y="2069232"/>
              <a:chExt cx="772142" cy="4096072"/>
            </a:xfrm>
          </p:grpSpPr>
          <p:sp>
            <p:nvSpPr>
              <p:cNvPr id="20" name="Овал 19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23" name="Овал 22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24" name="Овал 23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cxnSp>
          <p:nvCxnSpPr>
            <p:cNvPr id="26" name="Прямая со стрелкой 25"/>
            <p:cNvCxnSpPr>
              <a:stCxn id="5" idx="6"/>
              <a:endCxn id="7" idx="3"/>
            </p:cNvCxnSpPr>
            <p:nvPr/>
          </p:nvCxnSpPr>
          <p:spPr>
            <a:xfrm flipV="1">
              <a:off x="1115616" y="2798224"/>
              <a:ext cx="751598" cy="14948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5" idx="6"/>
              <a:endCxn id="11" idx="3"/>
            </p:cNvCxnSpPr>
            <p:nvPr/>
          </p:nvCxnSpPr>
          <p:spPr>
            <a:xfrm flipV="1">
              <a:off x="1115616" y="3725944"/>
              <a:ext cx="751598" cy="567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5" idx="6"/>
              <a:endCxn id="8" idx="2"/>
            </p:cNvCxnSpPr>
            <p:nvPr/>
          </p:nvCxnSpPr>
          <p:spPr>
            <a:xfrm>
              <a:off x="1115616" y="4293096"/>
              <a:ext cx="654664" cy="13982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5" idx="6"/>
              <a:endCxn id="9" idx="2"/>
            </p:cNvCxnSpPr>
            <p:nvPr/>
          </p:nvCxnSpPr>
          <p:spPr>
            <a:xfrm>
              <a:off x="1115616" y="4293096"/>
              <a:ext cx="698207" cy="931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stCxn id="5" idx="6"/>
              <a:endCxn id="10" idx="2"/>
            </p:cNvCxnSpPr>
            <p:nvPr/>
          </p:nvCxnSpPr>
          <p:spPr>
            <a:xfrm>
              <a:off x="1115616" y="4293096"/>
              <a:ext cx="698207" cy="172400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>
              <a:stCxn id="7" idx="6"/>
              <a:endCxn id="14" idx="2"/>
            </p:cNvCxnSpPr>
            <p:nvPr/>
          </p:nvCxnSpPr>
          <p:spPr>
            <a:xfrm>
              <a:off x="2481841" y="2569096"/>
              <a:ext cx="1082047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 стрелкой 42"/>
            <p:cNvCxnSpPr>
              <a:stCxn id="7" idx="6"/>
              <a:endCxn id="18" idx="2"/>
            </p:cNvCxnSpPr>
            <p:nvPr/>
          </p:nvCxnSpPr>
          <p:spPr>
            <a:xfrm>
              <a:off x="2481841" y="2569096"/>
              <a:ext cx="1082047" cy="92772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stCxn id="7" idx="6"/>
              <a:endCxn id="15" idx="2"/>
            </p:cNvCxnSpPr>
            <p:nvPr/>
          </p:nvCxnSpPr>
          <p:spPr>
            <a:xfrm>
              <a:off x="2481841" y="2569096"/>
              <a:ext cx="1090566" cy="1863824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/>
            <p:cNvCxnSpPr>
              <a:stCxn id="7" idx="6"/>
              <a:endCxn id="16" idx="3"/>
            </p:cNvCxnSpPr>
            <p:nvPr/>
          </p:nvCxnSpPr>
          <p:spPr>
            <a:xfrm>
              <a:off x="2481841" y="2569096"/>
              <a:ext cx="1239562" cy="288504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/>
            <p:cNvCxnSpPr>
              <a:stCxn id="7" idx="6"/>
              <a:endCxn id="17" idx="2"/>
            </p:cNvCxnSpPr>
            <p:nvPr/>
          </p:nvCxnSpPr>
          <p:spPr>
            <a:xfrm>
              <a:off x="2481841" y="2569096"/>
              <a:ext cx="1134109" cy="344800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>
              <a:stCxn id="11" idx="6"/>
              <a:endCxn id="14" idx="2"/>
            </p:cNvCxnSpPr>
            <p:nvPr/>
          </p:nvCxnSpPr>
          <p:spPr>
            <a:xfrm flipV="1">
              <a:off x="2481841" y="2569096"/>
              <a:ext cx="1082047" cy="9277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>
              <a:stCxn id="11" idx="6"/>
              <a:endCxn id="18" idx="2"/>
            </p:cNvCxnSpPr>
            <p:nvPr/>
          </p:nvCxnSpPr>
          <p:spPr>
            <a:xfrm>
              <a:off x="2481841" y="3496816"/>
              <a:ext cx="1082047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>
              <a:stCxn id="11" idx="6"/>
              <a:endCxn id="15" idx="2"/>
            </p:cNvCxnSpPr>
            <p:nvPr/>
          </p:nvCxnSpPr>
          <p:spPr>
            <a:xfrm>
              <a:off x="2481841" y="3496816"/>
              <a:ext cx="1090566" cy="936104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Прямая со стрелкой 61"/>
            <p:cNvCxnSpPr>
              <a:stCxn id="11" idx="6"/>
              <a:endCxn id="16" idx="2"/>
            </p:cNvCxnSpPr>
            <p:nvPr/>
          </p:nvCxnSpPr>
          <p:spPr>
            <a:xfrm>
              <a:off x="2481841" y="3496816"/>
              <a:ext cx="1134109" cy="17281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Прямая со стрелкой 63"/>
            <p:cNvCxnSpPr>
              <a:stCxn id="11" idx="6"/>
              <a:endCxn id="17" idx="2"/>
            </p:cNvCxnSpPr>
            <p:nvPr/>
          </p:nvCxnSpPr>
          <p:spPr>
            <a:xfrm>
              <a:off x="2481841" y="3496816"/>
              <a:ext cx="1134109" cy="252028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Прямая со стрелкой 65"/>
            <p:cNvCxnSpPr>
              <a:stCxn id="8" idx="6"/>
              <a:endCxn id="14" idx="2"/>
            </p:cNvCxnSpPr>
            <p:nvPr/>
          </p:nvCxnSpPr>
          <p:spPr>
            <a:xfrm flipV="1">
              <a:off x="2490360" y="2569096"/>
              <a:ext cx="1073528" cy="186382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Прямая со стрелкой 67"/>
            <p:cNvCxnSpPr>
              <a:stCxn id="8" idx="6"/>
              <a:endCxn id="15" idx="2"/>
            </p:cNvCxnSpPr>
            <p:nvPr/>
          </p:nvCxnSpPr>
          <p:spPr>
            <a:xfrm>
              <a:off x="2490360" y="4432920"/>
              <a:ext cx="1082047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 стрелкой 69"/>
            <p:cNvCxnSpPr>
              <a:stCxn id="8" idx="6"/>
              <a:endCxn id="17" idx="2"/>
            </p:cNvCxnSpPr>
            <p:nvPr/>
          </p:nvCxnSpPr>
          <p:spPr>
            <a:xfrm>
              <a:off x="2490360" y="4432920"/>
              <a:ext cx="1125590" cy="15841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 стрелкой 71"/>
            <p:cNvCxnSpPr>
              <a:stCxn id="9" idx="6"/>
              <a:endCxn id="14" idx="2"/>
            </p:cNvCxnSpPr>
            <p:nvPr/>
          </p:nvCxnSpPr>
          <p:spPr>
            <a:xfrm flipV="1">
              <a:off x="2533903" y="2569096"/>
              <a:ext cx="1029985" cy="2655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 стрелкой 73"/>
            <p:cNvCxnSpPr>
              <a:stCxn id="9" idx="6"/>
            </p:cNvCxnSpPr>
            <p:nvPr/>
          </p:nvCxnSpPr>
          <p:spPr>
            <a:xfrm>
              <a:off x="2533903" y="5225008"/>
              <a:ext cx="1390025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 стрелкой 75"/>
            <p:cNvCxnSpPr>
              <a:stCxn id="10" idx="6"/>
              <a:endCxn id="15" idx="2"/>
            </p:cNvCxnSpPr>
            <p:nvPr/>
          </p:nvCxnSpPr>
          <p:spPr>
            <a:xfrm flipV="1">
              <a:off x="2533903" y="4432920"/>
              <a:ext cx="1038504" cy="1584176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 стрелкой 77"/>
            <p:cNvCxnSpPr>
              <a:stCxn id="10" idx="6"/>
              <a:endCxn id="17" idx="2"/>
            </p:cNvCxnSpPr>
            <p:nvPr/>
          </p:nvCxnSpPr>
          <p:spPr>
            <a:xfrm>
              <a:off x="2533903" y="6017096"/>
              <a:ext cx="1082047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Прямая со стрелкой 79"/>
            <p:cNvCxnSpPr>
              <a:endCxn id="18" idx="2"/>
            </p:cNvCxnSpPr>
            <p:nvPr/>
          </p:nvCxnSpPr>
          <p:spPr>
            <a:xfrm flipV="1">
              <a:off x="2533903" y="3496816"/>
              <a:ext cx="1029985" cy="252028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Прямая со стрелкой 81"/>
            <p:cNvCxnSpPr>
              <a:stCxn id="10" idx="6"/>
            </p:cNvCxnSpPr>
            <p:nvPr/>
          </p:nvCxnSpPr>
          <p:spPr>
            <a:xfrm flipV="1">
              <a:off x="2533903" y="5155096"/>
              <a:ext cx="1187500" cy="86200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 стрелкой 84"/>
            <p:cNvCxnSpPr>
              <a:stCxn id="20" idx="5"/>
              <a:endCxn id="6" idx="1"/>
            </p:cNvCxnSpPr>
            <p:nvPr/>
          </p:nvCxnSpPr>
          <p:spPr>
            <a:xfrm>
              <a:off x="7274859" y="2798224"/>
              <a:ext cx="888805" cy="13421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Прямая со стрелкой 87"/>
            <p:cNvCxnSpPr>
              <a:stCxn id="24" idx="6"/>
              <a:endCxn id="6" idx="1"/>
            </p:cNvCxnSpPr>
            <p:nvPr/>
          </p:nvCxnSpPr>
          <p:spPr>
            <a:xfrm>
              <a:off x="7380312" y="3496816"/>
              <a:ext cx="783352" cy="643528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Прямая со стрелкой 89"/>
            <p:cNvCxnSpPr>
              <a:stCxn id="21" idx="6"/>
              <a:endCxn id="6" idx="2"/>
            </p:cNvCxnSpPr>
            <p:nvPr/>
          </p:nvCxnSpPr>
          <p:spPr>
            <a:xfrm flipV="1">
              <a:off x="7388831" y="4293096"/>
              <a:ext cx="711561" cy="13982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Прямая со стрелкой 91"/>
            <p:cNvCxnSpPr>
              <a:stCxn id="22" idx="7"/>
              <a:endCxn id="6" idx="3"/>
            </p:cNvCxnSpPr>
            <p:nvPr/>
          </p:nvCxnSpPr>
          <p:spPr>
            <a:xfrm flipV="1">
              <a:off x="7326921" y="4445848"/>
              <a:ext cx="836743" cy="55003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 стрелкой 93"/>
            <p:cNvCxnSpPr>
              <a:stCxn id="23" idx="6"/>
              <a:endCxn id="6" idx="3"/>
            </p:cNvCxnSpPr>
            <p:nvPr/>
          </p:nvCxnSpPr>
          <p:spPr>
            <a:xfrm flipV="1">
              <a:off x="7432374" y="4445848"/>
              <a:ext cx="731290" cy="1571248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6" name="Группа 95"/>
            <p:cNvGrpSpPr/>
            <p:nvPr/>
          </p:nvGrpSpPr>
          <p:grpSpPr>
            <a:xfrm>
              <a:off x="5461553" y="2213985"/>
              <a:ext cx="772142" cy="4096072"/>
              <a:chOff x="2195736" y="2069232"/>
              <a:chExt cx="772142" cy="4096072"/>
            </a:xfrm>
          </p:grpSpPr>
          <p:sp>
            <p:nvSpPr>
              <p:cNvPr id="97" name="Овал 96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98" name="Овал 97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99" name="Овал 98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100" name="Овал 99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101" name="Овал 100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304354" y="4164883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…</a:t>
              </a:r>
              <a:endParaRPr lang="uk-UA" sz="4800" dirty="0"/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3228915" y="3734035"/>
              <a:ext cx="1460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∑(</a:t>
              </a:r>
              <a:r>
                <a:rPr lang="en-US" sz="2400" dirty="0" err="1" smtClean="0"/>
                <a:t>Pr</a:t>
              </a:r>
              <a:r>
                <a:rPr lang="en-US" sz="2400" dirty="0" smtClean="0"/>
                <a:t>) = </a:t>
              </a:r>
              <a:r>
                <a:rPr lang="el-GR" sz="2400" dirty="0" smtClean="0"/>
                <a:t>α</a:t>
              </a:r>
              <a:endParaRPr lang="uk-UA" sz="2400" dirty="0"/>
            </a:p>
          </p:txBody>
        </p:sp>
        <p:cxnSp>
          <p:nvCxnSpPr>
            <p:cNvPr id="105" name="Прямая соединительная линия 104"/>
            <p:cNvCxnSpPr>
              <a:stCxn id="98" idx="6"/>
              <a:endCxn id="20" idx="2"/>
            </p:cNvCxnSpPr>
            <p:nvPr/>
          </p:nvCxnSpPr>
          <p:spPr>
            <a:xfrm flipV="1">
              <a:off x="6190152" y="2569096"/>
              <a:ext cx="470080" cy="183274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Прямая соединительная линия 106"/>
            <p:cNvCxnSpPr>
              <a:stCxn id="98" idx="6"/>
              <a:endCxn id="24" idx="3"/>
            </p:cNvCxnSpPr>
            <p:nvPr/>
          </p:nvCxnSpPr>
          <p:spPr>
            <a:xfrm flipV="1">
              <a:off x="6190152" y="3725944"/>
              <a:ext cx="575533" cy="67590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>
              <a:stCxn id="98" idx="6"/>
              <a:endCxn id="21" idx="2"/>
            </p:cNvCxnSpPr>
            <p:nvPr/>
          </p:nvCxnSpPr>
          <p:spPr>
            <a:xfrm>
              <a:off x="6190152" y="4401845"/>
              <a:ext cx="478599" cy="3107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>
              <a:stCxn id="98" idx="6"/>
              <a:endCxn id="22" idx="2"/>
            </p:cNvCxnSpPr>
            <p:nvPr/>
          </p:nvCxnSpPr>
          <p:spPr>
            <a:xfrm>
              <a:off x="6190152" y="4401845"/>
              <a:ext cx="522142" cy="823163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Прямая соединительная линия 112"/>
            <p:cNvCxnSpPr>
              <a:stCxn id="98" idx="6"/>
              <a:endCxn id="23" idx="2"/>
            </p:cNvCxnSpPr>
            <p:nvPr/>
          </p:nvCxnSpPr>
          <p:spPr>
            <a:xfrm>
              <a:off x="6190152" y="4401845"/>
              <a:ext cx="522142" cy="161525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5282822" y="3587409"/>
              <a:ext cx="1460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∑(</a:t>
              </a:r>
              <a:r>
                <a:rPr lang="en-US" sz="2400" dirty="0" err="1" smtClean="0"/>
                <a:t>Pr</a:t>
              </a:r>
              <a:r>
                <a:rPr lang="en-US" sz="2400" dirty="0" smtClean="0"/>
                <a:t>) = </a:t>
              </a:r>
              <a:r>
                <a:rPr lang="el-GR" sz="2400" dirty="0" smtClean="0"/>
                <a:t>β</a:t>
              </a:r>
              <a:endParaRPr lang="uk-UA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546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Parameters for Multi-Row model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m</a:t>
            </a:r>
            <a:r>
              <a:rPr lang="en-US" dirty="0" smtClean="0"/>
              <a:t> – number of rows</a:t>
            </a:r>
          </a:p>
          <a:p>
            <a:r>
              <a:rPr lang="en-US" dirty="0" smtClean="0"/>
              <a:t>Compute:</a:t>
            </a:r>
          </a:p>
          <a:p>
            <a:pPr lvl="1"/>
            <a:r>
              <a:rPr lang="en-US" dirty="0"/>
              <a:t>Row probabilities </a:t>
            </a:r>
            <a:endParaRPr lang="en-US" dirty="0" smtClean="0"/>
          </a:p>
          <a:p>
            <a:pPr lvl="1"/>
            <a:r>
              <a:rPr lang="en-US" dirty="0" smtClean="0"/>
              <a:t>Distribution parameters</a:t>
            </a:r>
          </a:p>
          <a:p>
            <a:pPr marL="365760" lvl="1" indent="0">
              <a:buNone/>
            </a:pPr>
            <a:r>
              <a:rPr lang="en-US" dirty="0" smtClean="0"/>
              <a:t>Where objective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805" y="2633923"/>
            <a:ext cx="718945" cy="50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963315"/>
            <a:ext cx="1301874" cy="753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114907"/>
            <a:ext cx="4392488" cy="1042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168" y="5517232"/>
            <a:ext cx="3862024" cy="973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23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Enumeration-based Approach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Let                         be an enumeration of all segments</a:t>
            </a:r>
          </a:p>
          <a:p>
            <a:r>
              <a:rPr lang="en-US" dirty="0" smtClean="0"/>
              <a:t>Objective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Expectation-Minimization algorithm</a:t>
            </a:r>
          </a:p>
          <a:p>
            <a:r>
              <a:rPr lang="en-US" dirty="0" smtClean="0"/>
              <a:t>E step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M step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70" y="1586145"/>
            <a:ext cx="2346002" cy="568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" t="19778"/>
          <a:stretch/>
        </p:blipFill>
        <p:spPr bwMode="auto">
          <a:xfrm>
            <a:off x="3080797" y="2418556"/>
            <a:ext cx="4659555" cy="1100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4109287"/>
            <a:ext cx="3240360" cy="90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25606"/>
            <a:ext cx="4859529" cy="98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5" y="5913445"/>
            <a:ext cx="3384376" cy="86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922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Structural Approach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Components cover disjoint sets of segmentation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Binary decision tree</a:t>
            </a:r>
          </a:p>
          <a:p>
            <a:r>
              <a:rPr lang="en-US" dirty="0" smtClean="0"/>
              <a:t>Each segmentation – one of the path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802425"/>
              </p:ext>
            </p:extLst>
          </p:nvPr>
        </p:nvGraphicFramePr>
        <p:xfrm>
          <a:off x="683568" y="2636912"/>
          <a:ext cx="8064896" cy="12801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60040"/>
                <a:gridCol w="1296144"/>
                <a:gridCol w="2376264"/>
                <a:gridCol w="2376264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52(0.3)</a:t>
                      </a:r>
                    </a:p>
                    <a:p>
                      <a:r>
                        <a:rPr lang="en-US" dirty="0" smtClean="0"/>
                        <a:t>52-A</a:t>
                      </a:r>
                      <a:r>
                        <a:rPr lang="en-US" baseline="0" dirty="0" smtClean="0"/>
                        <a:t> (0.7)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West(0.6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 (0.6)</a:t>
                      </a:r>
                    </a:p>
                    <a:p>
                      <a:r>
                        <a:rPr lang="en-US" dirty="0" smtClean="0"/>
                        <a:t>Mumbai </a:t>
                      </a:r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West (0.4)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400 062 (1.0)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4226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Approach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Three kinds of variables: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a given condition </a:t>
            </a:r>
            <a:r>
              <a:rPr lang="en-US" i="1" dirty="0" smtClean="0"/>
              <a:t>c </a:t>
            </a:r>
            <a:r>
              <a:rPr lang="de-DE" dirty="0" err="1" smtClean="0"/>
              <a:t>entropy</a:t>
            </a:r>
            <a:r>
              <a:rPr lang="de-DE" dirty="0" smtClean="0"/>
              <a:t> </a:t>
            </a:r>
            <a:r>
              <a:rPr lang="en-US" dirty="0" smtClean="0"/>
              <a:t>measure:</a:t>
            </a:r>
            <a:endParaRPr lang="en-US" i="1" dirty="0" smtClean="0"/>
          </a:p>
          <a:p>
            <a:endParaRPr lang="en-US" dirty="0" smtClean="0"/>
          </a:p>
          <a:p>
            <a:r>
              <a:rPr lang="en-US" dirty="0" smtClean="0"/>
              <a:t>Information gain for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0" y="2132857"/>
            <a:ext cx="4878288" cy="4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881" y="2600959"/>
            <a:ext cx="2966720" cy="46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13" y="3212976"/>
            <a:ext cx="3525111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027" y="4221088"/>
            <a:ext cx="5942620" cy="69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913" y="5568652"/>
            <a:ext cx="6830455" cy="63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1133780"/>
            <a:ext cx="1728192" cy="71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151" y="4797152"/>
            <a:ext cx="2459161" cy="52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45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Computing </a:t>
            </a:r>
            <a:r>
              <a:rPr lang="de-DE" dirty="0" err="1" smtClean="0"/>
              <a:t>parameters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Овал 5"/>
          <p:cNvSpPr/>
          <p:nvPr/>
        </p:nvSpPr>
        <p:spPr>
          <a:xfrm>
            <a:off x="627618" y="3764646"/>
            <a:ext cx="432048" cy="432048"/>
          </a:xfrm>
          <a:prstGeom prst="ellipse">
            <a:avLst/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uk-UA" dirty="0"/>
          </a:p>
        </p:txBody>
      </p:sp>
      <p:grpSp>
        <p:nvGrpSpPr>
          <p:cNvPr id="70" name="Группа 69"/>
          <p:cNvGrpSpPr/>
          <p:nvPr/>
        </p:nvGrpSpPr>
        <p:grpSpPr>
          <a:xfrm>
            <a:off x="1059666" y="1901559"/>
            <a:ext cx="7416824" cy="4127147"/>
            <a:chOff x="1059666" y="1901559"/>
            <a:chExt cx="7416824" cy="4127147"/>
          </a:xfrm>
        </p:grpSpPr>
        <p:sp>
          <p:nvSpPr>
            <p:cNvPr id="7" name="Овал 6"/>
            <p:cNvSpPr/>
            <p:nvPr/>
          </p:nvSpPr>
          <p:spPr>
            <a:xfrm>
              <a:off x="8044442" y="3764646"/>
              <a:ext cx="432048" cy="432048"/>
            </a:xfrm>
            <a:prstGeom prst="ellips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E</a:t>
              </a:r>
              <a:endParaRPr lang="uk-UA" dirty="0"/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1705811" y="1932634"/>
              <a:ext cx="772142" cy="4096072"/>
              <a:chOff x="2195736" y="2069232"/>
              <a:chExt cx="772142" cy="4096072"/>
            </a:xfrm>
          </p:grpSpPr>
          <p:sp>
            <p:nvSpPr>
              <p:cNvPr id="64" name="Овал 63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65" name="Овал 64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66" name="Овал 65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67" name="Овал 66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68" name="Овал 67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3507938" y="1932634"/>
              <a:ext cx="772142" cy="4096072"/>
              <a:chOff x="2195736" y="2069232"/>
              <a:chExt cx="772142" cy="4096072"/>
            </a:xfrm>
          </p:grpSpPr>
          <p:sp>
            <p:nvSpPr>
              <p:cNvPr id="59" name="Овал 58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62" name="Овал 61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63" name="Овал 62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grpSp>
          <p:nvGrpSpPr>
            <p:cNvPr id="10" name="Группа 9"/>
            <p:cNvGrpSpPr/>
            <p:nvPr/>
          </p:nvGrpSpPr>
          <p:grpSpPr>
            <a:xfrm>
              <a:off x="6604282" y="1932634"/>
              <a:ext cx="772142" cy="4096072"/>
              <a:chOff x="2195736" y="2069232"/>
              <a:chExt cx="772142" cy="4096072"/>
            </a:xfrm>
          </p:grpSpPr>
          <p:sp>
            <p:nvSpPr>
              <p:cNvPr id="54" name="Овал 53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57" name="Овал 56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58" name="Овал 57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cxnSp>
          <p:nvCxnSpPr>
            <p:cNvPr id="11" name="Прямая со стрелкой 10"/>
            <p:cNvCxnSpPr>
              <a:stCxn id="6" idx="6"/>
              <a:endCxn id="64" idx="3"/>
            </p:cNvCxnSpPr>
            <p:nvPr/>
          </p:nvCxnSpPr>
          <p:spPr>
            <a:xfrm flipV="1">
              <a:off x="1059666" y="2485798"/>
              <a:ext cx="751598" cy="149487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>
              <a:stCxn id="6" idx="6"/>
              <a:endCxn id="68" idx="3"/>
            </p:cNvCxnSpPr>
            <p:nvPr/>
          </p:nvCxnSpPr>
          <p:spPr>
            <a:xfrm flipV="1">
              <a:off x="1059666" y="3413518"/>
              <a:ext cx="751598" cy="56715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6" idx="6"/>
              <a:endCxn id="65" idx="2"/>
            </p:cNvCxnSpPr>
            <p:nvPr/>
          </p:nvCxnSpPr>
          <p:spPr>
            <a:xfrm>
              <a:off x="1059666" y="3980670"/>
              <a:ext cx="654664" cy="13982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/>
            <p:cNvCxnSpPr>
              <a:stCxn id="6" idx="6"/>
              <a:endCxn id="66" idx="2"/>
            </p:cNvCxnSpPr>
            <p:nvPr/>
          </p:nvCxnSpPr>
          <p:spPr>
            <a:xfrm>
              <a:off x="1059666" y="3980670"/>
              <a:ext cx="698207" cy="931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>
              <a:stCxn id="6" idx="6"/>
              <a:endCxn id="67" idx="2"/>
            </p:cNvCxnSpPr>
            <p:nvPr/>
          </p:nvCxnSpPr>
          <p:spPr>
            <a:xfrm>
              <a:off x="1059666" y="3980670"/>
              <a:ext cx="698207" cy="172400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/>
            <p:cNvCxnSpPr>
              <a:stCxn id="64" idx="6"/>
              <a:endCxn id="59" idx="2"/>
            </p:cNvCxnSpPr>
            <p:nvPr/>
          </p:nvCxnSpPr>
          <p:spPr>
            <a:xfrm>
              <a:off x="2425891" y="2256670"/>
              <a:ext cx="1082047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 стрелкой 16"/>
            <p:cNvCxnSpPr>
              <a:stCxn id="64" idx="6"/>
              <a:endCxn id="63" idx="2"/>
            </p:cNvCxnSpPr>
            <p:nvPr/>
          </p:nvCxnSpPr>
          <p:spPr>
            <a:xfrm>
              <a:off x="2425891" y="2256670"/>
              <a:ext cx="1082047" cy="92772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/>
            <p:cNvCxnSpPr>
              <a:stCxn id="64" idx="6"/>
              <a:endCxn id="60" idx="2"/>
            </p:cNvCxnSpPr>
            <p:nvPr/>
          </p:nvCxnSpPr>
          <p:spPr>
            <a:xfrm>
              <a:off x="2425891" y="2256670"/>
              <a:ext cx="1090566" cy="1863824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 стрелкой 18"/>
            <p:cNvCxnSpPr>
              <a:stCxn id="64" idx="6"/>
              <a:endCxn id="61" idx="3"/>
            </p:cNvCxnSpPr>
            <p:nvPr/>
          </p:nvCxnSpPr>
          <p:spPr>
            <a:xfrm>
              <a:off x="2425891" y="2256670"/>
              <a:ext cx="1239562" cy="288504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/>
            <p:cNvCxnSpPr>
              <a:stCxn id="64" idx="6"/>
              <a:endCxn id="62" idx="2"/>
            </p:cNvCxnSpPr>
            <p:nvPr/>
          </p:nvCxnSpPr>
          <p:spPr>
            <a:xfrm>
              <a:off x="2425891" y="2256670"/>
              <a:ext cx="1134109" cy="344800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 стрелкой 20"/>
            <p:cNvCxnSpPr>
              <a:stCxn id="68" idx="6"/>
              <a:endCxn id="59" idx="2"/>
            </p:cNvCxnSpPr>
            <p:nvPr/>
          </p:nvCxnSpPr>
          <p:spPr>
            <a:xfrm flipV="1">
              <a:off x="2425891" y="2256670"/>
              <a:ext cx="1082047" cy="9277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>
              <a:stCxn id="68" idx="6"/>
              <a:endCxn id="63" idx="2"/>
            </p:cNvCxnSpPr>
            <p:nvPr/>
          </p:nvCxnSpPr>
          <p:spPr>
            <a:xfrm>
              <a:off x="2425891" y="3184390"/>
              <a:ext cx="1082047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>
              <a:stCxn id="68" idx="6"/>
              <a:endCxn id="60" idx="2"/>
            </p:cNvCxnSpPr>
            <p:nvPr/>
          </p:nvCxnSpPr>
          <p:spPr>
            <a:xfrm>
              <a:off x="2425891" y="3184390"/>
              <a:ext cx="1090566" cy="936104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>
              <a:stCxn id="68" idx="6"/>
              <a:endCxn id="61" idx="2"/>
            </p:cNvCxnSpPr>
            <p:nvPr/>
          </p:nvCxnSpPr>
          <p:spPr>
            <a:xfrm>
              <a:off x="2425891" y="3184390"/>
              <a:ext cx="1134109" cy="172819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/>
            <p:cNvCxnSpPr>
              <a:stCxn id="68" idx="6"/>
              <a:endCxn id="62" idx="2"/>
            </p:cNvCxnSpPr>
            <p:nvPr/>
          </p:nvCxnSpPr>
          <p:spPr>
            <a:xfrm>
              <a:off x="2425891" y="3184390"/>
              <a:ext cx="1134109" cy="252028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>
              <a:stCxn id="65" idx="6"/>
              <a:endCxn id="59" idx="2"/>
            </p:cNvCxnSpPr>
            <p:nvPr/>
          </p:nvCxnSpPr>
          <p:spPr>
            <a:xfrm flipV="1">
              <a:off x="2434410" y="2256670"/>
              <a:ext cx="1073528" cy="1863824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>
              <a:stCxn id="65" idx="6"/>
              <a:endCxn id="60" idx="2"/>
            </p:cNvCxnSpPr>
            <p:nvPr/>
          </p:nvCxnSpPr>
          <p:spPr>
            <a:xfrm>
              <a:off x="2434410" y="4120494"/>
              <a:ext cx="1082047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/>
            <p:cNvCxnSpPr>
              <a:stCxn id="65" idx="6"/>
              <a:endCxn id="62" idx="2"/>
            </p:cNvCxnSpPr>
            <p:nvPr/>
          </p:nvCxnSpPr>
          <p:spPr>
            <a:xfrm>
              <a:off x="2434410" y="4120494"/>
              <a:ext cx="1125590" cy="1584176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/>
            <p:cNvCxnSpPr>
              <a:stCxn id="66" idx="6"/>
              <a:endCxn id="59" idx="2"/>
            </p:cNvCxnSpPr>
            <p:nvPr/>
          </p:nvCxnSpPr>
          <p:spPr>
            <a:xfrm flipV="1">
              <a:off x="2477953" y="2256670"/>
              <a:ext cx="1029985" cy="2655912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 стрелкой 29"/>
            <p:cNvCxnSpPr>
              <a:stCxn id="66" idx="6"/>
            </p:cNvCxnSpPr>
            <p:nvPr/>
          </p:nvCxnSpPr>
          <p:spPr>
            <a:xfrm>
              <a:off x="2477953" y="4912582"/>
              <a:ext cx="1390025" cy="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/>
            <p:cNvCxnSpPr>
              <a:stCxn id="67" idx="6"/>
              <a:endCxn id="60" idx="2"/>
            </p:cNvCxnSpPr>
            <p:nvPr/>
          </p:nvCxnSpPr>
          <p:spPr>
            <a:xfrm flipV="1">
              <a:off x="2477953" y="4120494"/>
              <a:ext cx="1038504" cy="1584176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 стрелкой 31"/>
            <p:cNvCxnSpPr>
              <a:stCxn id="67" idx="6"/>
              <a:endCxn id="62" idx="2"/>
            </p:cNvCxnSpPr>
            <p:nvPr/>
          </p:nvCxnSpPr>
          <p:spPr>
            <a:xfrm>
              <a:off x="2477953" y="5704670"/>
              <a:ext cx="1082047" cy="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/>
            <p:cNvCxnSpPr>
              <a:endCxn id="63" idx="2"/>
            </p:cNvCxnSpPr>
            <p:nvPr/>
          </p:nvCxnSpPr>
          <p:spPr>
            <a:xfrm flipV="1">
              <a:off x="2477953" y="3184390"/>
              <a:ext cx="1029985" cy="252028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 стрелкой 33"/>
            <p:cNvCxnSpPr>
              <a:stCxn id="67" idx="6"/>
            </p:cNvCxnSpPr>
            <p:nvPr/>
          </p:nvCxnSpPr>
          <p:spPr>
            <a:xfrm flipV="1">
              <a:off x="2477953" y="4842670"/>
              <a:ext cx="1187500" cy="862000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 стрелкой 34"/>
            <p:cNvCxnSpPr>
              <a:stCxn id="54" idx="5"/>
              <a:endCxn id="7" idx="1"/>
            </p:cNvCxnSpPr>
            <p:nvPr/>
          </p:nvCxnSpPr>
          <p:spPr>
            <a:xfrm>
              <a:off x="7218909" y="2485798"/>
              <a:ext cx="888805" cy="1342120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 стрелкой 35"/>
            <p:cNvCxnSpPr>
              <a:stCxn id="58" idx="6"/>
              <a:endCxn id="7" idx="1"/>
            </p:cNvCxnSpPr>
            <p:nvPr/>
          </p:nvCxnSpPr>
          <p:spPr>
            <a:xfrm>
              <a:off x="7324362" y="3184390"/>
              <a:ext cx="783352" cy="643528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>
              <a:stCxn id="55" idx="6"/>
              <a:endCxn id="7" idx="2"/>
            </p:cNvCxnSpPr>
            <p:nvPr/>
          </p:nvCxnSpPr>
          <p:spPr>
            <a:xfrm flipV="1">
              <a:off x="7332881" y="3980670"/>
              <a:ext cx="711561" cy="139824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/>
            <p:cNvCxnSpPr>
              <a:stCxn id="56" idx="7"/>
              <a:endCxn id="7" idx="3"/>
            </p:cNvCxnSpPr>
            <p:nvPr/>
          </p:nvCxnSpPr>
          <p:spPr>
            <a:xfrm flipV="1">
              <a:off x="7270971" y="4133422"/>
              <a:ext cx="836743" cy="550032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/>
            <p:cNvCxnSpPr>
              <a:stCxn id="57" idx="6"/>
              <a:endCxn id="7" idx="3"/>
            </p:cNvCxnSpPr>
            <p:nvPr/>
          </p:nvCxnSpPr>
          <p:spPr>
            <a:xfrm flipV="1">
              <a:off x="7376424" y="4133422"/>
              <a:ext cx="731290" cy="1571248"/>
            </a:xfrm>
            <a:prstGeom prst="straightConnector1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Группа 39"/>
            <p:cNvGrpSpPr/>
            <p:nvPr/>
          </p:nvGrpSpPr>
          <p:grpSpPr>
            <a:xfrm>
              <a:off x="5405603" y="1901559"/>
              <a:ext cx="772142" cy="4096072"/>
              <a:chOff x="2195736" y="2069232"/>
              <a:chExt cx="772142" cy="4096072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2195736" y="2069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dirty="0" err="1" smtClean="0"/>
                  <a:t>H_no</a:t>
                </a:r>
                <a:endParaRPr lang="uk-UA" sz="1000" dirty="0"/>
              </a:p>
            </p:txBody>
          </p:sp>
          <p:sp>
            <p:nvSpPr>
              <p:cNvPr id="50" name="Овал 49"/>
              <p:cNvSpPr/>
              <p:nvPr/>
            </p:nvSpPr>
            <p:spPr>
              <a:xfrm>
                <a:off x="2204255" y="3933056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city</a:t>
                </a:r>
                <a:endParaRPr lang="uk-UA" sz="1600" dirty="0"/>
              </a:p>
            </p:txBody>
          </p:sp>
          <p:sp>
            <p:nvSpPr>
              <p:cNvPr id="51" name="Овал 50"/>
              <p:cNvSpPr/>
              <p:nvPr/>
            </p:nvSpPr>
            <p:spPr>
              <a:xfrm>
                <a:off x="2247798" y="4725144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 smtClean="0"/>
                  <a:t>Zi</a:t>
                </a:r>
                <a:r>
                  <a:rPr lang="en-US" sz="1600" dirty="0"/>
                  <a:t>p</a:t>
                </a:r>
                <a:endParaRPr lang="uk-UA" sz="1600" dirty="0"/>
              </a:p>
            </p:txBody>
          </p:sp>
          <p:sp>
            <p:nvSpPr>
              <p:cNvPr id="52" name="Овал 51"/>
              <p:cNvSpPr/>
              <p:nvPr/>
            </p:nvSpPr>
            <p:spPr>
              <a:xfrm>
                <a:off x="2247798" y="551723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100" dirty="0" smtClean="0"/>
                  <a:t>other</a:t>
                </a:r>
                <a:endParaRPr lang="uk-UA" sz="1100" dirty="0"/>
              </a:p>
            </p:txBody>
          </p:sp>
          <p:sp>
            <p:nvSpPr>
              <p:cNvPr id="53" name="Овал 52"/>
              <p:cNvSpPr/>
              <p:nvPr/>
            </p:nvSpPr>
            <p:spPr>
              <a:xfrm>
                <a:off x="2195736" y="2996952"/>
                <a:ext cx="720080" cy="648072"/>
              </a:xfrm>
              <a:prstGeom prst="ellipse">
                <a:avLst/>
              </a:prstGeom>
              <a:ln w="28575"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200" dirty="0"/>
                  <a:t>a</a:t>
                </a:r>
                <a:r>
                  <a:rPr lang="en-US" sz="1200" dirty="0" smtClean="0"/>
                  <a:t>rea</a:t>
                </a:r>
                <a:endParaRPr lang="uk-UA" sz="1200" dirty="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4248404" y="3852457"/>
              <a:ext cx="9361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 smtClean="0"/>
                <a:t>…</a:t>
              </a:r>
              <a:endParaRPr lang="uk-UA" sz="48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172965" y="3421609"/>
              <a:ext cx="1460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∑(</a:t>
              </a:r>
              <a:r>
                <a:rPr lang="en-US" sz="2400" dirty="0" err="1" smtClean="0"/>
                <a:t>Pr</a:t>
              </a:r>
              <a:r>
                <a:rPr lang="en-US" sz="2400" dirty="0" smtClean="0"/>
                <a:t>) = </a:t>
              </a:r>
              <a:r>
                <a:rPr lang="el-GR" sz="2400" dirty="0" smtClean="0"/>
                <a:t>α</a:t>
              </a:r>
              <a:endParaRPr lang="uk-UA" sz="2400" dirty="0"/>
            </a:p>
          </p:txBody>
        </p:sp>
        <p:cxnSp>
          <p:nvCxnSpPr>
            <p:cNvPr id="43" name="Прямая соединительная линия 42"/>
            <p:cNvCxnSpPr>
              <a:stCxn id="50" idx="6"/>
              <a:endCxn id="54" idx="2"/>
            </p:cNvCxnSpPr>
            <p:nvPr/>
          </p:nvCxnSpPr>
          <p:spPr>
            <a:xfrm flipV="1">
              <a:off x="6134202" y="2256670"/>
              <a:ext cx="470080" cy="1832749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/>
            <p:cNvCxnSpPr>
              <a:stCxn id="50" idx="6"/>
              <a:endCxn id="58" idx="3"/>
            </p:cNvCxnSpPr>
            <p:nvPr/>
          </p:nvCxnSpPr>
          <p:spPr>
            <a:xfrm flipV="1">
              <a:off x="6134202" y="3413518"/>
              <a:ext cx="575533" cy="675901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stCxn id="50" idx="6"/>
              <a:endCxn id="55" idx="2"/>
            </p:cNvCxnSpPr>
            <p:nvPr/>
          </p:nvCxnSpPr>
          <p:spPr>
            <a:xfrm>
              <a:off x="6134202" y="4089419"/>
              <a:ext cx="478599" cy="31075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>
              <a:stCxn id="50" idx="6"/>
              <a:endCxn id="56" idx="2"/>
            </p:cNvCxnSpPr>
            <p:nvPr/>
          </p:nvCxnSpPr>
          <p:spPr>
            <a:xfrm>
              <a:off x="6134202" y="4089419"/>
              <a:ext cx="522142" cy="823163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>
              <a:stCxn id="50" idx="6"/>
              <a:endCxn id="57" idx="2"/>
            </p:cNvCxnSpPr>
            <p:nvPr/>
          </p:nvCxnSpPr>
          <p:spPr>
            <a:xfrm>
              <a:off x="6134202" y="4089419"/>
              <a:ext cx="522142" cy="161525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226872" y="3274983"/>
              <a:ext cx="146067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∑(</a:t>
              </a:r>
              <a:r>
                <a:rPr lang="en-US" sz="2400" dirty="0" err="1" smtClean="0"/>
                <a:t>Pr</a:t>
              </a:r>
              <a:r>
                <a:rPr lang="en-US" sz="2400" dirty="0" smtClean="0"/>
                <a:t>) = </a:t>
              </a:r>
              <a:r>
                <a:rPr lang="el-GR" sz="2400" dirty="0" smtClean="0"/>
                <a:t>β</a:t>
              </a:r>
              <a:endParaRPr lang="uk-UA" sz="2400" dirty="0"/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559999" y="6237312"/>
            <a:ext cx="304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 smtClean="0"/>
              <a:t>Under</a:t>
            </a:r>
            <a:r>
              <a:rPr lang="de-DE" sz="2400" dirty="0" smtClean="0"/>
              <a:t> </a:t>
            </a:r>
            <a:r>
              <a:rPr lang="de-DE" sz="2400" dirty="0" err="1" smtClean="0"/>
              <a:t>condition</a:t>
            </a:r>
            <a:r>
              <a:rPr lang="de-DE" sz="2400" dirty="0" smtClean="0"/>
              <a:t> c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58217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Motivation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539552" y="3429000"/>
            <a:ext cx="8226496" cy="269748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Ambiguity</a:t>
            </a:r>
            <a:r>
              <a:rPr lang="en-US" dirty="0" smtClean="0"/>
              <a:t>:</a:t>
            </a:r>
          </a:p>
          <a:p>
            <a:r>
              <a:rPr lang="en-US" dirty="0" smtClean="0"/>
              <a:t>Is Smith single or married?</a:t>
            </a:r>
          </a:p>
          <a:p>
            <a:r>
              <a:rPr lang="en-US" dirty="0" smtClean="0"/>
              <a:t>What is the marital status of Brown?</a:t>
            </a:r>
          </a:p>
          <a:p>
            <a:r>
              <a:rPr lang="en-US" dirty="0"/>
              <a:t>What is Smith's social security number: 185 or 785?</a:t>
            </a:r>
          </a:p>
          <a:p>
            <a:r>
              <a:rPr lang="en-US" dirty="0"/>
              <a:t>What is Brown's social security number: 185 or 186?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2" t="14464" r="1209" b="20357"/>
          <a:stretch/>
        </p:blipFill>
        <p:spPr bwMode="auto">
          <a:xfrm>
            <a:off x="343268" y="1628800"/>
            <a:ext cx="3998374" cy="16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1" t="16428" r="1209" b="18393"/>
          <a:stretch/>
        </p:blipFill>
        <p:spPr bwMode="auto">
          <a:xfrm>
            <a:off x="4572000" y="1616267"/>
            <a:ext cx="4028578" cy="162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Approach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3985910" y="1844824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uk-UA" dirty="0"/>
          </a:p>
        </p:txBody>
      </p:sp>
      <p:sp>
        <p:nvSpPr>
          <p:cNvPr id="6" name="Овал 5"/>
          <p:cNvSpPr/>
          <p:nvPr/>
        </p:nvSpPr>
        <p:spPr>
          <a:xfrm>
            <a:off x="5735513" y="3197736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  <a:endParaRPr lang="uk-UA" dirty="0"/>
          </a:p>
        </p:txBody>
      </p:sp>
      <p:sp>
        <p:nvSpPr>
          <p:cNvPr id="7" name="Овал 6"/>
          <p:cNvSpPr/>
          <p:nvPr/>
        </p:nvSpPr>
        <p:spPr>
          <a:xfrm>
            <a:off x="937033" y="4776449"/>
            <a:ext cx="597768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/>
          </a:p>
        </p:txBody>
      </p:sp>
      <p:sp>
        <p:nvSpPr>
          <p:cNvPr id="10" name="Овал 9"/>
          <p:cNvSpPr/>
          <p:nvPr/>
        </p:nvSpPr>
        <p:spPr>
          <a:xfrm>
            <a:off x="4694379" y="4860812"/>
            <a:ext cx="597768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/>
          </a:p>
        </p:txBody>
      </p:sp>
      <p:sp>
        <p:nvSpPr>
          <p:cNvPr id="11" name="Овал 10"/>
          <p:cNvSpPr/>
          <p:nvPr/>
        </p:nvSpPr>
        <p:spPr>
          <a:xfrm>
            <a:off x="7370286" y="4721264"/>
            <a:ext cx="597768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/>
          </a:p>
        </p:txBody>
      </p:sp>
      <p:cxnSp>
        <p:nvCxnSpPr>
          <p:cNvPr id="15" name="Прямая соединительная линия 14"/>
          <p:cNvCxnSpPr>
            <a:stCxn id="5" idx="3"/>
            <a:endCxn id="7" idx="7"/>
          </p:cNvCxnSpPr>
          <p:nvPr/>
        </p:nvCxnSpPr>
        <p:spPr>
          <a:xfrm flipH="1">
            <a:off x="1447260" y="2643839"/>
            <a:ext cx="2675739" cy="2216973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5" idx="5"/>
            <a:endCxn id="6" idx="1"/>
          </p:cNvCxnSpPr>
          <p:nvPr/>
        </p:nvCxnSpPr>
        <p:spPr>
          <a:xfrm>
            <a:off x="4784925" y="2643839"/>
            <a:ext cx="1087677" cy="69098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6" idx="3"/>
            <a:endCxn id="10" idx="7"/>
          </p:cNvCxnSpPr>
          <p:nvPr/>
        </p:nvCxnSpPr>
        <p:spPr>
          <a:xfrm flipH="1">
            <a:off x="5204606" y="3996751"/>
            <a:ext cx="667996" cy="94842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6" idx="5"/>
            <a:endCxn id="11" idx="1"/>
          </p:cNvCxnSpPr>
          <p:nvPr/>
        </p:nvCxnSpPr>
        <p:spPr>
          <a:xfrm>
            <a:off x="6534528" y="3996751"/>
            <a:ext cx="923299" cy="80887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635052" y="5397476"/>
            <a:ext cx="483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      </a:t>
            </a:r>
            <a:endParaRPr lang="uk-UA" sz="2400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5598778" y="5297328"/>
            <a:ext cx="93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2</a:t>
            </a:r>
            <a:endParaRPr lang="uk-UA" sz="2400" baseline="-25000" dirty="0"/>
          </a:p>
        </p:txBody>
      </p:sp>
      <p:sp>
        <p:nvSpPr>
          <p:cNvPr id="38" name="TextBox 37"/>
          <p:cNvSpPr txBox="1"/>
          <p:nvPr/>
        </p:nvSpPr>
        <p:spPr>
          <a:xfrm>
            <a:off x="7635356" y="5369324"/>
            <a:ext cx="154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3</a:t>
            </a:r>
            <a:endParaRPr lang="uk-UA" sz="24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5204951" y="2122160"/>
            <a:ext cx="261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’52-A’, </a:t>
            </a:r>
            <a:r>
              <a:rPr lang="en-US" sz="2400" dirty="0" err="1" smtClean="0"/>
              <a:t>House_no</a:t>
            </a:r>
            <a:endParaRPr lang="uk-UA" sz="2400" baseline="-25000" dirty="0"/>
          </a:p>
        </p:txBody>
      </p:sp>
      <p:sp>
        <p:nvSpPr>
          <p:cNvPr id="40" name="TextBox 39"/>
          <p:cNvSpPr txBox="1"/>
          <p:nvPr/>
        </p:nvSpPr>
        <p:spPr>
          <a:xfrm>
            <a:off x="7048992" y="3442614"/>
            <a:ext cx="15451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‘West’,_</a:t>
            </a:r>
            <a:endParaRPr lang="uk-UA" sz="2400" baseline="-25000" dirty="0"/>
          </a:p>
        </p:txBody>
      </p:sp>
      <p:sp>
        <p:nvSpPr>
          <p:cNvPr id="42" name="TextBox 41"/>
          <p:cNvSpPr txBox="1"/>
          <p:nvPr/>
        </p:nvSpPr>
        <p:spPr>
          <a:xfrm>
            <a:off x="5552745" y="2652239"/>
            <a:ext cx="77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uk-UA" baseline="-250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7185957" y="4031857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yes</a:t>
            </a:r>
            <a:endParaRPr lang="uk-UA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4739354" y="4031857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uk-UA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3017089" y="263380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uk-UA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033" y="5830989"/>
            <a:ext cx="1750231" cy="61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Овал 49"/>
          <p:cNvSpPr/>
          <p:nvPr/>
        </p:nvSpPr>
        <p:spPr>
          <a:xfrm>
            <a:off x="2317077" y="3095753"/>
            <a:ext cx="93610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uk-UA" dirty="0"/>
          </a:p>
        </p:txBody>
      </p:sp>
      <p:sp>
        <p:nvSpPr>
          <p:cNvPr id="51" name="Овал 50"/>
          <p:cNvSpPr/>
          <p:nvPr/>
        </p:nvSpPr>
        <p:spPr>
          <a:xfrm>
            <a:off x="3525231" y="4821412"/>
            <a:ext cx="597768" cy="57606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1518149" y="5297328"/>
            <a:ext cx="507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</a:t>
            </a:r>
            <a:r>
              <a:rPr lang="en-US" sz="2400" baseline="-25000" dirty="0" smtClean="0"/>
              <a:t>4</a:t>
            </a:r>
            <a:endParaRPr lang="uk-UA" sz="2400" baseline="-25000" dirty="0"/>
          </a:p>
        </p:txBody>
      </p:sp>
      <p:cxnSp>
        <p:nvCxnSpPr>
          <p:cNvPr id="54" name="Прямая соединительная линия 53"/>
          <p:cNvCxnSpPr>
            <a:stCxn id="50" idx="5"/>
            <a:endCxn id="51" idx="0"/>
          </p:cNvCxnSpPr>
          <p:nvPr/>
        </p:nvCxnSpPr>
        <p:spPr>
          <a:xfrm>
            <a:off x="3116092" y="3894768"/>
            <a:ext cx="708023" cy="926644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386903" y="3930579"/>
            <a:ext cx="772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</a:t>
            </a:r>
            <a:endParaRPr lang="uk-UA" baseline="-25000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1199838" y="4216523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8874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C 0.00399 0.00879 0.00642 0.01759 0.01076 0.02615 C 0.01493 0.04328 0.01111 0.03773 0.01962 0.04513 C 0.02795 0.06157 0.03993 0.07407 0.04826 0.0905 C 0.0533 0.08819 0.05607 0.08796 0.05903 0.08078 C 0.06076 0.07638 0.0625 0.06666 0.0625 0.06666 " pathEditMode="relative" ptsTypes="fffff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5 -4.44444E-6 C 0.00694 0.02315 0.01093 0.03565 -0.00764 0.04283 C -0.00903 0.04514 -0.01233 0.04723 -0.01146 0.05 C -0.00973 0.0551 -0.00504 0.05811 -0.00157 0.06181 C 0.00156 0.06505 0.0125 0.072 0.01458 0.07385 C 0.02673 0.0845 0.01458 0.07825 0.02691 0.08334 C 0.0276 0.08565 0.03021 0.08843 0.02882 0.09051 C 0.02343 0.09931 0.01614 0.10024 0.0085 0.10232 C -0.00365 0.10024 -0.00382 0.10093 -0.01372 0.09746 C -0.01754 0.09607 -0.02587 0.09283 -0.02587 0.09306 C -0.03577 0.07547 -0.02257 0.05024 -0.04202 0.04283 C -0.04618 0.04352 -0.05087 0.04213 -0.054 0.04514 C -0.06962 0.06112 -0.04063 0.05718 -0.06632 0.05718 " pathEditMode="relative" rAng="0" ptsTypes="ffffffffffff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30" y="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Merging structures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628800"/>
            <a:ext cx="8153400" cy="4526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Use E-M algorithm for all paths until converges:</a:t>
            </a:r>
          </a:p>
          <a:p>
            <a:r>
              <a:rPr lang="en-US" dirty="0" smtClean="0"/>
              <a:t>M-step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E-step</a:t>
            </a:r>
          </a:p>
          <a:p>
            <a:pPr lvl="1"/>
            <a:r>
              <a:rPr lang="en-US" sz="2400" dirty="0"/>
              <a:t>Column of row are </a:t>
            </a:r>
            <a:r>
              <a:rPr lang="en-US" sz="2400" dirty="0" smtClean="0"/>
              <a:t>independent</a:t>
            </a:r>
          </a:p>
          <a:p>
            <a:pPr lvl="1"/>
            <a:r>
              <a:rPr lang="en-US" sz="2400" dirty="0" smtClean="0"/>
              <a:t>Each label defines a multinomial distribution over it’s possible segments </a:t>
            </a:r>
            <a:r>
              <a:rPr lang="en-US" sz="2400" dirty="0"/>
              <a:t>→ generate one MD from another</a:t>
            </a: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6429330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338" y="5575200"/>
            <a:ext cx="5111304" cy="911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1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Merging </a:t>
            </a:r>
            <a:r>
              <a:rPr lang="en-US" dirty="0" smtClean="0"/>
              <a:t>structures example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For disjoint segmentation: </a:t>
            </a:r>
          </a:p>
          <a:p>
            <a:pPr marL="0" indent="0">
              <a:buNone/>
            </a:pPr>
            <a:r>
              <a:rPr lang="en-US" sz="2000" dirty="0" smtClean="0"/>
              <a:t>s1</a:t>
            </a:r>
            <a:r>
              <a:rPr lang="en-US" sz="2000" dirty="0"/>
              <a:t>= </a:t>
            </a:r>
            <a:r>
              <a:rPr lang="en-US" sz="2000" dirty="0" smtClean="0"/>
              <a:t>{‘52-A’, ‘</a:t>
            </a:r>
            <a:r>
              <a:rPr lang="en-US" sz="2000" dirty="0" err="1" smtClean="0"/>
              <a:t>Goregaon</a:t>
            </a:r>
            <a:r>
              <a:rPr lang="en-US" sz="2000" dirty="0" smtClean="0"/>
              <a:t> West’, ‘Mumbai’, 400062}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s2= </a:t>
            </a:r>
            <a:r>
              <a:rPr lang="en-US" sz="2000" dirty="0" smtClean="0"/>
              <a:t>{’52’, ‘</a:t>
            </a:r>
            <a:r>
              <a:rPr lang="en-US" sz="2000" dirty="0" err="1" smtClean="0"/>
              <a:t>Goregaon</a:t>
            </a:r>
            <a:r>
              <a:rPr lang="en-US" sz="2000" dirty="0" smtClean="0"/>
              <a:t>’, ‘West Mumbai’, 400062}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...</a:t>
            </a:r>
          </a:p>
          <a:p>
            <a:pPr marL="0" indent="0">
              <a:buNone/>
            </a:pPr>
            <a:r>
              <a:rPr lang="en-US" sz="2000" dirty="0" smtClean="0"/>
              <a:t>For m=2 rows: </a:t>
            </a:r>
          </a:p>
          <a:p>
            <a:pPr marL="0" indent="0">
              <a:buNone/>
            </a:pPr>
            <a:r>
              <a:rPr lang="pt-BR" sz="2000" dirty="0"/>
              <a:t>R[1,s1] =</a:t>
            </a:r>
            <a:r>
              <a:rPr lang="pt-BR" sz="2000" dirty="0" smtClean="0"/>
              <a:t>0.2  </a:t>
            </a:r>
            <a:r>
              <a:rPr lang="pt-BR" sz="2000" dirty="0"/>
              <a:t>R[1,s2] =0.1</a:t>
            </a:r>
            <a:br>
              <a:rPr lang="pt-BR" sz="2000" dirty="0"/>
            </a:br>
            <a:r>
              <a:rPr lang="pt-BR" sz="2000" dirty="0"/>
              <a:t>R[2,s2] =</a:t>
            </a:r>
            <a:r>
              <a:rPr lang="pt-BR" sz="2000" dirty="0" smtClean="0"/>
              <a:t>0.9  R[2,s1</a:t>
            </a:r>
            <a:r>
              <a:rPr lang="pt-BR" sz="2000" dirty="0"/>
              <a:t>] =</a:t>
            </a:r>
            <a:r>
              <a:rPr lang="pt-BR" sz="2000" dirty="0" smtClean="0"/>
              <a:t>0.8</a:t>
            </a:r>
          </a:p>
          <a:p>
            <a:pPr marL="0" indent="0">
              <a:buNone/>
            </a:pPr>
            <a:r>
              <a:rPr lang="pt-BR" sz="2000" dirty="0"/>
              <a:t>s1, s2 → row 2 </a:t>
            </a:r>
            <a:endParaRPr lang="uk-UA" sz="2000" dirty="0"/>
          </a:p>
          <a:p>
            <a:pPr marL="0" indent="0">
              <a:buNone/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32</a:t>
            </a:fld>
            <a:endParaRPr lang="en-US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586432"/>
              </p:ext>
            </p:extLst>
          </p:nvPr>
        </p:nvGraphicFramePr>
        <p:xfrm>
          <a:off x="467544" y="4907136"/>
          <a:ext cx="8064896" cy="100584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432048"/>
                <a:gridCol w="1296144"/>
                <a:gridCol w="2304256"/>
                <a:gridCol w="2376264"/>
                <a:gridCol w="1656184"/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House_no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Area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City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Pincode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52-A(0.3)</a:t>
                      </a:r>
                    </a:p>
                    <a:p>
                      <a:r>
                        <a:rPr lang="en-US" dirty="0" smtClean="0"/>
                        <a:t>52</a:t>
                      </a:r>
                      <a:r>
                        <a:rPr lang="en-US" baseline="0" dirty="0" smtClean="0"/>
                        <a:t> (0.7)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Goregaon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West(0.6)</a:t>
                      </a:r>
                    </a:p>
                    <a:p>
                      <a:r>
                        <a:rPr lang="en-US" dirty="0" err="1" smtClean="0"/>
                        <a:t>Goregaon</a:t>
                      </a:r>
                      <a:r>
                        <a:rPr lang="en-US" dirty="0" smtClean="0"/>
                        <a:t> (0.4)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Mumbai (0.6)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West Mumbai (0.4)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400 062 (1.0)</a:t>
                      </a:r>
                      <a:endParaRPr lang="uk-UA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30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Outline 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900" kern="12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Motivation for probabilistic databases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Model for automatic extraction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Different representation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kern="1200" dirty="0" smtClean="0">
                <a:solidFill>
                  <a:schemeClr val="bg1">
                    <a:lumMod val="50000"/>
                  </a:schemeClr>
                </a:solidFill>
              </a:rPr>
              <a:t>One-row model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Multi-row model 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>
                <a:solidFill>
                  <a:schemeClr val="bg1">
                    <a:lumMod val="50000"/>
                  </a:schemeClr>
                </a:solidFill>
              </a:rPr>
              <a:t>Approximation </a:t>
            </a:r>
            <a:r>
              <a:rPr lang="en-US" sz="2900" dirty="0" smtClean="0">
                <a:solidFill>
                  <a:schemeClr val="bg1">
                    <a:lumMod val="50000"/>
                  </a:schemeClr>
                </a:solidFill>
              </a:rPr>
              <a:t>methods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One-row model approximation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Enumeration-based approach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Structural approach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Merging 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Evaluation </a:t>
            </a:r>
            <a:endParaRPr lang="en-US" sz="2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5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35816" cy="138007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Two datasets</a:t>
            </a:r>
          </a:p>
          <a:p>
            <a:pPr lvl="1"/>
            <a:r>
              <a:rPr lang="en-US" sz="2400" dirty="0"/>
              <a:t>Cora</a:t>
            </a:r>
          </a:p>
          <a:p>
            <a:pPr lvl="1"/>
            <a:r>
              <a:rPr lang="en-US" sz="2400" dirty="0" smtClean="0"/>
              <a:t>Address dataset</a:t>
            </a:r>
            <a:endParaRPr lang="en-US" sz="2400" dirty="0"/>
          </a:p>
          <a:p>
            <a:r>
              <a:rPr lang="en-US" dirty="0" smtClean="0"/>
              <a:t>Strong(30%, 50%), Weak CRF (10%)</a:t>
            </a:r>
          </a:p>
          <a:p>
            <a:pPr marL="365760" lvl="1" indent="0">
              <a:buNone/>
            </a:pPr>
            <a:endParaRPr lang="en-US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08266"/>
            <a:ext cx="7344816" cy="404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050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Models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5949280"/>
            <a:ext cx="8298504" cy="5372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dirty="0" smtClean="0"/>
              <a:t>Comparing divergence of 2 models with the same number of parameters </a:t>
            </a:r>
            <a:endParaRPr lang="uk-UA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35</a:t>
            </a:fld>
            <a:endParaRPr lang="en-US" dirty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8" y="2075202"/>
            <a:ext cx="4482930" cy="351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209306" cy="36121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344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Comparing Models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597812"/>
            <a:ext cx="5360000" cy="449548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  <a:effectLst/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564382" y="6204128"/>
            <a:ext cx="8082480" cy="6092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/>
              <a:buNone/>
            </a:pPr>
            <a:r>
              <a:rPr lang="en-US" sz="1800" dirty="0" smtClean="0"/>
              <a:t>Variation of k with m_0, </a:t>
            </a:r>
          </a:p>
          <a:p>
            <a:pPr marL="0" indent="0" algn="ctr">
              <a:buFont typeface="Wingdings"/>
              <a:buNone/>
            </a:pPr>
            <a:r>
              <a:rPr lang="en-US" sz="1800" dirty="0" smtClean="0"/>
              <a:t> </a:t>
            </a:r>
            <a:r>
              <a:rPr lang="el-GR" sz="1800" dirty="0" smtClean="0">
                <a:latin typeface="Times New Roman"/>
                <a:cs typeface="Times New Roman"/>
              </a:rPr>
              <a:t>ξ</a:t>
            </a:r>
            <a:r>
              <a:rPr lang="en-US" sz="1800" dirty="0" smtClean="0">
                <a:latin typeface="Times New Roman"/>
                <a:cs typeface="Times New Roman"/>
              </a:rPr>
              <a:t> = 0.005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143930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Impact on Query Result 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624736" cy="4903843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06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on Query Result 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4382" y="6093296"/>
            <a:ext cx="8082480" cy="60924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1800" dirty="0" smtClean="0"/>
              <a:t>Correlation between KL and inversion score. For </a:t>
            </a:r>
            <a:r>
              <a:rPr lang="en-US" sz="1800" dirty="0" err="1" smtClean="0"/>
              <a:t>StructMerge</a:t>
            </a:r>
            <a:r>
              <a:rPr lang="en-US" sz="1800" dirty="0" smtClean="0"/>
              <a:t> approach, </a:t>
            </a:r>
          </a:p>
          <a:p>
            <a:pPr marL="0" indent="0" algn="ctr">
              <a:buNone/>
            </a:pPr>
            <a:r>
              <a:rPr lang="en-US" sz="1800" dirty="0" smtClean="0"/>
              <a:t>m=2, </a:t>
            </a:r>
            <a:r>
              <a:rPr lang="el-GR" sz="1800" dirty="0" smtClean="0">
                <a:latin typeface="Times New Roman"/>
                <a:cs typeface="Times New Roman"/>
              </a:rPr>
              <a:t>ξ</a:t>
            </a:r>
            <a:r>
              <a:rPr lang="en-US" sz="1800" dirty="0" smtClean="0">
                <a:latin typeface="Times New Roman"/>
                <a:cs typeface="Times New Roman"/>
              </a:rPr>
              <a:t> = 0.005</a:t>
            </a:r>
            <a:endParaRPr lang="uk-UA" sz="1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0" y="2015085"/>
            <a:ext cx="9005764" cy="3934195"/>
          </a:xfrm>
          <a:prstGeom prst="rect">
            <a:avLst/>
          </a:prstGeom>
          <a:noFill/>
          <a:ln w="952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34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563630" y="6237312"/>
            <a:ext cx="4536504" cy="504056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://dilbert.com/strips/comic/2000-02-27/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58" y="2204864"/>
            <a:ext cx="8648622" cy="3891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Probabilistic database</a:t>
            </a:r>
            <a:r>
              <a:rPr lang="en-US" dirty="0" smtClean="0"/>
              <a:t>:</a:t>
            </a:r>
          </a:p>
          <a:p>
            <a:r>
              <a:rPr lang="en-US" dirty="0"/>
              <a:t>Here: 2 </a:t>
            </a:r>
            <a:r>
              <a:rPr lang="en-US" dirty="0" smtClean="0"/>
              <a:t>× 4 × 2 </a:t>
            </a:r>
            <a:r>
              <a:rPr lang="en-US" dirty="0"/>
              <a:t>×</a:t>
            </a:r>
            <a:r>
              <a:rPr lang="en-US" dirty="0" smtClean="0"/>
              <a:t> </a:t>
            </a:r>
            <a:r>
              <a:rPr lang="en-US" dirty="0"/>
              <a:t>2 = 32 possible readings </a:t>
            </a: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/>
              <a:t>can </a:t>
            </a:r>
            <a:r>
              <a:rPr lang="en-US" dirty="0"/>
              <a:t>easily store all of </a:t>
            </a:r>
            <a:r>
              <a:rPr lang="en-US" dirty="0" smtClean="0"/>
              <a:t>them</a:t>
            </a:r>
          </a:p>
          <a:p>
            <a:r>
              <a:rPr lang="en-US" dirty="0"/>
              <a:t>200M people, 50 questions, 1 in 10000 ambiguous (2 options)</a:t>
            </a:r>
          </a:p>
          <a:p>
            <a:pPr marL="0" indent="0">
              <a:buNone/>
            </a:pPr>
            <a:r>
              <a:rPr lang="en-US" dirty="0">
                <a:latin typeface="Times New Roman"/>
                <a:cs typeface="Times New Roman"/>
              </a:rPr>
              <a:t>→ </a:t>
            </a:r>
            <a:r>
              <a:rPr lang="en-US" dirty="0" smtClean="0">
                <a:latin typeface="Times New Roman"/>
                <a:cs typeface="Times New Roman"/>
              </a:rPr>
              <a:t>      </a:t>
            </a:r>
            <a:r>
              <a:rPr lang="en-US" dirty="0" smtClean="0"/>
              <a:t>possible readings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95663"/>
            <a:ext cx="28575" cy="6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993" y="4030173"/>
            <a:ext cx="648072" cy="56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400" dirty="0" smtClean="0"/>
              <a:t>Rahul Gupta, </a:t>
            </a:r>
            <a:r>
              <a:rPr lang="en-US" sz="2400" dirty="0" err="1" smtClean="0"/>
              <a:t>Sunita</a:t>
            </a:r>
            <a:r>
              <a:rPr lang="en-US" sz="2400" dirty="0" smtClean="0"/>
              <a:t> </a:t>
            </a:r>
            <a:r>
              <a:rPr lang="en-US" sz="2400" dirty="0" err="1" smtClean="0"/>
              <a:t>Sarawagi</a:t>
            </a:r>
            <a:r>
              <a:rPr lang="en-US" sz="2400" dirty="0"/>
              <a:t> </a:t>
            </a:r>
            <a:r>
              <a:rPr lang="en-US" sz="2400" dirty="0" smtClean="0"/>
              <a:t>“</a:t>
            </a:r>
            <a:r>
              <a:rPr lang="en-US" sz="2400" dirty="0" smtClean="0">
                <a:solidFill>
                  <a:schemeClr val="tx1">
                    <a:lumMod val="95000"/>
                  </a:schemeClr>
                </a:solidFill>
              </a:rPr>
              <a:t>Creating </a:t>
            </a:r>
            <a:r>
              <a:rPr lang="en-US" sz="2400" dirty="0">
                <a:solidFill>
                  <a:schemeClr val="tx1">
                    <a:lumMod val="95000"/>
                  </a:schemeClr>
                </a:solidFill>
              </a:rPr>
              <a:t>Probabilistic Databases from IE Models</a:t>
            </a:r>
            <a:r>
              <a:rPr lang="en-US" sz="2400" dirty="0" smtClean="0"/>
              <a:t>”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400" dirty="0" smtClean="0"/>
              <a:t>Reiner </a:t>
            </a:r>
            <a:r>
              <a:rPr lang="en-US" sz="2400" dirty="0" err="1" smtClean="0"/>
              <a:t>Gemulla</a:t>
            </a:r>
            <a:r>
              <a:rPr lang="en-US" sz="2400" dirty="0" smtClean="0"/>
              <a:t>, Lecture Notes of Scalable Uncertainty Management.</a:t>
            </a:r>
          </a:p>
          <a:p>
            <a:pPr marL="514350" indent="-514350">
              <a:buClrTx/>
              <a:buSzPct val="100000"/>
              <a:buFont typeface="+mj-lt"/>
              <a:buAutoNum type="arabicPeriod"/>
            </a:pPr>
            <a:r>
              <a:rPr lang="en-US" sz="2400" dirty="0" smtClean="0"/>
              <a:t>Wikipedia http</a:t>
            </a:r>
            <a:r>
              <a:rPr lang="en-US" sz="2400" dirty="0"/>
              <a:t>://en.wikipedia.org/wiki/Kullback%E2%80%93Leibler_divergence</a:t>
            </a:r>
            <a:endParaRPr lang="uk-UA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kern="1200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Sources</a:t>
            </a:r>
            <a:r>
              <a:rPr lang="de-DE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4400" kern="1200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of</a:t>
            </a:r>
            <a:r>
              <a:rPr lang="de-DE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de-DE" sz="4400" kern="1200" dirty="0" err="1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uncertinity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695129"/>
              </p:ext>
            </p:extLst>
          </p:nvPr>
        </p:nvGraphicFramePr>
        <p:xfrm>
          <a:off x="107504" y="1628799"/>
          <a:ext cx="7128792" cy="504056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564396"/>
                <a:gridCol w="3564396"/>
              </a:tblGrid>
              <a:tr h="384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Certain Data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Uncertain Data</a:t>
                      </a:r>
                      <a:endParaRPr lang="uk-UA" dirty="0"/>
                    </a:p>
                  </a:txBody>
                  <a:tcPr anchor="ctr"/>
                </a:tc>
              </a:tr>
              <a:tr h="664342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The temperature is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/>
                        <a:t>25.634589 C.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Sensor reported 25 +/- 1 C.</a:t>
                      </a:r>
                      <a:endParaRPr lang="uk-UA" dirty="0"/>
                    </a:p>
                  </a:txBody>
                  <a:tcPr anchor="ctr"/>
                </a:tc>
              </a:tr>
              <a:tr h="664342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Bob works for Yahoo.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Bob works for Yahoo or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/>
                        <a:t>Microsoft.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664342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UDS is located in</a:t>
                      </a:r>
                    </a:p>
                    <a:p>
                      <a:pPr algn="ctr"/>
                      <a:r>
                        <a:rPr lang="en-US" sz="1800" u="none" strike="noStrike" kern="1200" baseline="0" dirty="0" err="1" smtClean="0"/>
                        <a:t>Saarbr</a:t>
                      </a:r>
                      <a:r>
                        <a:rPr lang="de-DE" sz="1800" u="none" strike="noStrike" kern="1200" baseline="0" dirty="0" smtClean="0"/>
                        <a:t>ü</a:t>
                      </a:r>
                      <a:r>
                        <a:rPr lang="en-US" sz="1800" u="none" strike="noStrike" kern="1200" baseline="0" dirty="0" err="1" smtClean="0"/>
                        <a:t>cken</a:t>
                      </a:r>
                      <a:r>
                        <a:rPr lang="en-US" sz="1800" u="none" strike="noStrike" kern="1200" baseline="0" dirty="0" smtClean="0"/>
                        <a:t>.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UDS is located in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/>
                        <a:t>Saarland.</a:t>
                      </a:r>
                      <a:endParaRPr lang="uk-UA" dirty="0"/>
                    </a:p>
                  </a:txBody>
                  <a:tcPr anchor="ctr"/>
                </a:tc>
              </a:tr>
              <a:tr h="664342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Mary sighted a crow.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Mary sighted either a crow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/>
                        <a:t>(80%) or a raven(20%).</a:t>
                      </a:r>
                      <a:endParaRPr lang="uk-UA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  <a:tr h="94905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 will rain in </a:t>
                      </a:r>
                      <a:r>
                        <a:rPr lang="en-US" sz="1800" u="none" strike="noStrike" kern="1200" baseline="0" dirty="0" err="1" smtClean="0"/>
                        <a:t>Saarbr</a:t>
                      </a:r>
                      <a:r>
                        <a:rPr lang="de-DE" sz="1800" u="none" strike="noStrike" kern="1200" baseline="0" dirty="0" smtClean="0"/>
                        <a:t>ü</a:t>
                      </a:r>
                      <a:r>
                        <a:rPr lang="en-US" sz="1800" u="none" strike="noStrike" kern="1200" baseline="0" dirty="0" err="1" smtClean="0"/>
                        <a:t>cken</a:t>
                      </a:r>
                      <a:endParaRPr lang="uk-UA" dirty="0" smtClean="0"/>
                    </a:p>
                    <a:p>
                      <a:pPr algn="ctr"/>
                      <a:r>
                        <a:rPr lang="en-US" dirty="0" smtClean="0"/>
                        <a:t>tomorrow.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There is a 60% chance of</a:t>
                      </a:r>
                    </a:p>
                    <a:p>
                      <a:pPr algn="ctr"/>
                      <a:r>
                        <a:rPr lang="en-US" sz="1800" u="none" strike="noStrike" kern="1200" baseline="0" dirty="0" smtClean="0"/>
                        <a:t>rain in </a:t>
                      </a:r>
                      <a:r>
                        <a:rPr lang="en-US" sz="1800" u="none" strike="noStrike" kern="1200" baseline="0" dirty="0" err="1" smtClean="0"/>
                        <a:t>Saarbrücken</a:t>
                      </a:r>
                      <a:endParaRPr lang="en-US" sz="1800" u="none" strike="noStrike" kern="1200" baseline="0" dirty="0" smtClean="0"/>
                    </a:p>
                    <a:p>
                      <a:pPr algn="ctr"/>
                      <a:r>
                        <a:rPr lang="en-US" sz="1800" u="none" strike="noStrike" kern="1200" baseline="0" dirty="0" smtClean="0"/>
                        <a:t>tomorrow.</a:t>
                      </a:r>
                      <a:endParaRPr lang="uk-UA" dirty="0"/>
                    </a:p>
                  </a:txBody>
                  <a:tcPr anchor="ctr"/>
                </a:tc>
              </a:tr>
              <a:tr h="38489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Olga's age is 18.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Olga's age is in [10,30].</a:t>
                      </a:r>
                      <a:endParaRPr lang="uk-UA" dirty="0"/>
                    </a:p>
                  </a:txBody>
                  <a:tcPr anchor="ctr"/>
                </a:tc>
              </a:tr>
              <a:tr h="664342"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Paul is married to Amy.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u="none" strike="noStrike" kern="1200" baseline="0" dirty="0" smtClean="0"/>
                        <a:t>Paul is married to Amy.</a:t>
                      </a:r>
                    </a:p>
                    <a:p>
                      <a:pPr algn="ctr"/>
                      <a:r>
                        <a:rPr lang="en-US" dirty="0" smtClean="0"/>
                        <a:t>Amy is married to Frank.</a:t>
                      </a:r>
                      <a:endParaRPr lang="en-US" dirty="0" smtClean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7312632" y="2054424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dirty="0" smtClean="0"/>
              <a:t>Precision</a:t>
            </a:r>
            <a:endParaRPr lang="uk-UA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297452" y="4005064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Ambiguity</a:t>
            </a:r>
            <a:endParaRPr lang="uk-UA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312632" y="4725144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Uncertainty about</a:t>
            </a:r>
          </a:p>
          <a:p>
            <a:pPr algn="ctr"/>
            <a:r>
              <a:rPr lang="en-US" sz="1200" dirty="0"/>
              <a:t>future</a:t>
            </a:r>
            <a:endParaRPr lang="uk-UA" sz="12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297452" y="5589240"/>
            <a:ext cx="1595028" cy="4139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Anonymization</a:t>
            </a:r>
            <a:endParaRPr lang="uk-UA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312632" y="6165304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 err="1"/>
              <a:t>Inconsistent</a:t>
            </a:r>
            <a:r>
              <a:rPr lang="de-DE" sz="1600" dirty="0"/>
              <a:t> </a:t>
            </a:r>
            <a:r>
              <a:rPr lang="de-DE" sz="1600" dirty="0" err="1"/>
              <a:t>data</a:t>
            </a:r>
            <a:endParaRPr lang="uk-UA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312632" y="3356992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Coarse-grained</a:t>
            </a:r>
          </a:p>
          <a:p>
            <a:pPr algn="ctr"/>
            <a:r>
              <a:rPr lang="en-US" sz="1200" dirty="0"/>
              <a:t>information</a:t>
            </a:r>
            <a:endParaRPr lang="uk-UA" sz="1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7312632" y="2708920"/>
            <a:ext cx="1368152" cy="57606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Lack of information</a:t>
            </a:r>
            <a:endParaRPr lang="uk-UA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of uncertainty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 </a:t>
            </a:r>
            <a:r>
              <a:rPr lang="en-US" dirty="0"/>
              <a:t>Information extraction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from probabilistic models</a:t>
            </a:r>
          </a:p>
          <a:p>
            <a:r>
              <a:rPr lang="en-US" dirty="0" smtClean="0"/>
              <a:t> </a:t>
            </a:r>
            <a:r>
              <a:rPr lang="en-US" dirty="0"/>
              <a:t>Data integration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from background knowledge &amp; expert feedback</a:t>
            </a:r>
          </a:p>
          <a:p>
            <a:r>
              <a:rPr lang="en-US" dirty="0" smtClean="0"/>
              <a:t> </a:t>
            </a:r>
            <a:r>
              <a:rPr lang="en-US" dirty="0"/>
              <a:t>Moving objects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from particle </a:t>
            </a:r>
            <a:r>
              <a:rPr lang="en-US" dirty="0" err="1"/>
              <a:t>lters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Predictive analytics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from statistical models</a:t>
            </a:r>
          </a:p>
          <a:p>
            <a:r>
              <a:rPr lang="en-US" dirty="0" smtClean="0"/>
              <a:t> Scientific </a:t>
            </a:r>
            <a:r>
              <a:rPr lang="en-US" dirty="0"/>
              <a:t>data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from measurement uncertainty</a:t>
            </a:r>
          </a:p>
          <a:p>
            <a:r>
              <a:rPr lang="en-US" dirty="0" smtClean="0"/>
              <a:t> </a:t>
            </a:r>
            <a:r>
              <a:rPr lang="en-US" dirty="0"/>
              <a:t>Fill in missing data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from data mining</a:t>
            </a:r>
          </a:p>
          <a:p>
            <a:r>
              <a:rPr lang="en-US" dirty="0" smtClean="0"/>
              <a:t> </a:t>
            </a:r>
            <a:r>
              <a:rPr lang="en-US" dirty="0"/>
              <a:t>Online applications </a:t>
            </a:r>
            <a:r>
              <a:rPr lang="en-US" dirty="0">
                <a:latin typeface="Times New Roman"/>
                <a:cs typeface="Times New Roman"/>
              </a:rPr>
              <a:t>→</a:t>
            </a:r>
            <a:r>
              <a:rPr lang="en-US" dirty="0" smtClean="0"/>
              <a:t> </a:t>
            </a:r>
            <a:r>
              <a:rPr lang="en-US" dirty="0"/>
              <a:t>from user feedback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 smtClean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Or-set tables 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1047510"/>
              </p:ext>
            </p:extLst>
          </p:nvPr>
        </p:nvGraphicFramePr>
        <p:xfrm>
          <a:off x="395536" y="1988840"/>
          <a:ext cx="7008440" cy="14833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2000"/>
                <a:gridCol w="992336"/>
                <a:gridCol w="3984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Name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Besnik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Bird-1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Finch: 0.8 || Toucan: 0.2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Niket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Bird-2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Nightingale: 0.65 ||  Toucan: 0.35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Stephan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Bird-3</a:t>
                      </a:r>
                      <a:endParaRPr lang="uk-UA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Humming bird: 0.55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|| </a:t>
                      </a:r>
                      <a:r>
                        <a:rPr lang="en-US" dirty="0" smtClean="0"/>
                        <a:t>Toucan: 0.45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524328" y="2348880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t1</a:t>
            </a:r>
            <a:endParaRPr lang="uk-UA" dirty="0"/>
          </a:p>
        </p:txBody>
      </p:sp>
      <p:sp>
        <p:nvSpPr>
          <p:cNvPr id="7" name="TextBox 6"/>
          <p:cNvSpPr txBox="1"/>
          <p:nvPr/>
        </p:nvSpPr>
        <p:spPr>
          <a:xfrm>
            <a:off x="7524328" y="26672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t2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7524328" y="3059668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t3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611560" y="371703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Observed Species</a:t>
            </a:r>
            <a:endParaRPr lang="uk-UA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3489273"/>
              </p:ext>
            </p:extLst>
          </p:nvPr>
        </p:nvGraphicFramePr>
        <p:xfrm>
          <a:off x="467544" y="4086364"/>
          <a:ext cx="6096000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Species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Finch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(t1,1)</a:t>
                      </a:r>
                      <a:endParaRPr lang="uk-UA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Toucan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(t1,2)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˅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(t2,2)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˅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(t3,2)</a:t>
                      </a:r>
                      <a:r>
                        <a:rPr lang="uk-UA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Nightingale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(t2,1)</a:t>
                      </a:r>
                      <a:endParaRPr lang="uk-UA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Humming bird</a:t>
                      </a:r>
                      <a:endParaRPr lang="uk-UA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(t3,1)</a:t>
                      </a:r>
                      <a:endParaRPr lang="uk-UA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Pc-table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>
                <a:latin typeface="+mj-lt"/>
              </a:rPr>
              <a:pPr/>
              <a:t>8</a:t>
            </a:fld>
            <a:endParaRPr lang="en-US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197546"/>
              </p:ext>
            </p:extLst>
          </p:nvPr>
        </p:nvGraphicFramePr>
        <p:xfrm>
          <a:off x="395536" y="1700808"/>
          <a:ext cx="6096000" cy="185917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58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FID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SSN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Name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185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Smith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X=1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785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Smith</a:t>
                      </a:r>
                      <a:endParaRPr lang="uk-UA" dirty="0" smtClean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X≠1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185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Brown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Y=1˄ 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X≠1</a:t>
                      </a:r>
                      <a:endParaRPr lang="uk-UA" dirty="0" smtClean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2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186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Brown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Y </a:t>
                      </a:r>
                      <a:r>
                        <a:rPr lang="en-US" dirty="0" smtClean="0">
                          <a:latin typeface="+mj-lt"/>
                          <a:cs typeface="Arial" pitchFamily="34" charset="0"/>
                        </a:rPr>
                        <a:t>≠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1 </a:t>
                      </a:r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˅</a:t>
                      </a:r>
                      <a:r>
                        <a:rPr lang="es-E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Arial" pitchFamily="34" charset="0"/>
                        </a:rPr>
                        <a:t> X = 1</a:t>
                      </a:r>
                      <a:endParaRPr lang="uk-UA" dirty="0">
                        <a:latin typeface="+mj-lt"/>
                        <a:cs typeface="Arial" pitchFamily="34" charset="0"/>
                      </a:endParaRPr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074571"/>
              </p:ext>
            </p:extLst>
          </p:nvPr>
        </p:nvGraphicFramePr>
        <p:xfrm>
          <a:off x="6588224" y="1628800"/>
          <a:ext cx="2039888" cy="18542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71736"/>
                <a:gridCol w="648072"/>
                <a:gridCol w="7200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V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0.2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0.3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Y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0.7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3640649"/>
              </p:ext>
            </p:extLst>
          </p:nvPr>
        </p:nvGraphicFramePr>
        <p:xfrm>
          <a:off x="683568" y="3717032"/>
          <a:ext cx="2232248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576064"/>
                <a:gridCol w="792088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3292191"/>
              </p:ext>
            </p:extLst>
          </p:nvPr>
        </p:nvGraphicFramePr>
        <p:xfrm>
          <a:off x="3120008" y="3722112"/>
          <a:ext cx="2604120" cy="114704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59904"/>
                <a:gridCol w="792088"/>
                <a:gridCol w="1152128"/>
              </a:tblGrid>
              <a:tr h="410448">
                <a:tc>
                  <a:txBody>
                    <a:bodyPr/>
                    <a:lstStyle/>
                    <a:p>
                      <a:r>
                        <a:rPr lang="en-US" dirty="0" smtClean="0"/>
                        <a:t>FID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uk-UA" dirty="0"/>
                    </a:p>
                  </a:txBody>
                  <a:tcPr/>
                </a:tc>
              </a:tr>
              <a:tr h="298832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978654"/>
              </p:ext>
            </p:extLst>
          </p:nvPr>
        </p:nvGraphicFramePr>
        <p:xfrm>
          <a:off x="5940152" y="3717032"/>
          <a:ext cx="2327920" cy="111252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71736"/>
                <a:gridCol w="792088"/>
                <a:gridCol w="86409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SSN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Brown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44" y="5013176"/>
            <a:ext cx="2497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{X→1, Y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→1 }</a:t>
            </a:r>
          </a:p>
          <a:p>
            <a:r>
              <a:rPr lang="en-US" dirty="0">
                <a:latin typeface="+mj-lt"/>
                <a:cs typeface="Arial" pitchFamily="34" charset="0"/>
              </a:rPr>
              <a:t>{X→1, Y </a:t>
            </a:r>
            <a:r>
              <a:rPr lang="en-US" dirty="0" smtClean="0">
                <a:latin typeface="+mj-lt"/>
                <a:cs typeface="Arial" pitchFamily="34" charset="0"/>
              </a:rPr>
              <a:t>→2 }</a:t>
            </a:r>
          </a:p>
          <a:p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0.2×0.3+</a:t>
            </a:r>
            <a:r>
              <a:rPr lang="en-US" dirty="0">
                <a:solidFill>
                  <a:srgbClr val="C00000"/>
                </a:solidFill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0.2×0.7=0.2</a:t>
            </a:r>
            <a:endParaRPr lang="uk-UA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5856" y="5013176"/>
            <a:ext cx="2497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{X→2, Y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→1 }</a:t>
            </a:r>
          </a:p>
          <a:p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0.8×0.3=0.24</a:t>
            </a:r>
            <a:endParaRPr lang="uk-UA" dirty="0">
              <a:solidFill>
                <a:srgbClr val="C0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40152" y="5013176"/>
            <a:ext cx="2497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  <a:cs typeface="Arial" pitchFamily="34" charset="0"/>
              </a:rPr>
              <a:t>{X→2, Y</a:t>
            </a:r>
            <a:r>
              <a:rPr lang="en-US" dirty="0">
                <a:latin typeface="+mj-lt"/>
                <a:cs typeface="Arial" pitchFamily="34" charset="0"/>
              </a:rPr>
              <a:t> </a:t>
            </a:r>
            <a:r>
              <a:rPr lang="en-US" dirty="0" smtClean="0">
                <a:latin typeface="+mj-lt"/>
                <a:cs typeface="Arial" pitchFamily="34" charset="0"/>
              </a:rPr>
              <a:t>→2 }</a:t>
            </a:r>
          </a:p>
          <a:p>
            <a:r>
              <a:rPr lang="en-US" dirty="0" smtClean="0">
                <a:solidFill>
                  <a:srgbClr val="C00000"/>
                </a:solidFill>
                <a:latin typeface="+mj-lt"/>
                <a:cs typeface="Arial" pitchFamily="34" charset="0"/>
              </a:rPr>
              <a:t>0.8×0.7=0.56</a:t>
            </a:r>
            <a:endParaRPr lang="uk-UA" dirty="0">
              <a:solidFill>
                <a:srgbClr val="C00000"/>
              </a:solidFill>
              <a:latin typeface="+mj-lt"/>
              <a:cs typeface="Arial" pitchFamily="34" charset="0"/>
            </a:endParaRPr>
          </a:p>
          <a:p>
            <a:endParaRPr lang="en-US" dirty="0" smtClean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385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Tuple-independent databases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50935222-B196-4F9B-9AEC-1292459A754A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953274"/>
              </p:ext>
            </p:extLst>
          </p:nvPr>
        </p:nvGraphicFramePr>
        <p:xfrm>
          <a:off x="395536" y="2179724"/>
          <a:ext cx="3456384" cy="198382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872208"/>
                <a:gridCol w="1080120"/>
                <a:gridCol w="5040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Species</a:t>
                      </a:r>
                      <a:endParaRPr lang="uk-UA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/>
                        <a:t>P</a:t>
                      </a:r>
                      <a:endParaRPr lang="uk-UA" b="0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Finch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0.80</a:t>
                      </a:r>
                      <a:endParaRPr lang="uk-UA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X1</a:t>
                      </a:r>
                      <a:endParaRPr lang="uk-UA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44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Toucan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0.71</a:t>
                      </a:r>
                      <a:endParaRPr lang="uk-UA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X2</a:t>
                      </a:r>
                      <a:endParaRPr lang="uk-UA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Nightingale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0.65</a:t>
                      </a:r>
                      <a:endParaRPr lang="uk-UA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X3</a:t>
                      </a:r>
                      <a:endParaRPr lang="uk-UA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6085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Humming bird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0.55</a:t>
                      </a:r>
                      <a:endParaRPr lang="uk-UA" dirty="0"/>
                    </a:p>
                  </a:txBody>
                  <a:tcPr>
                    <a:lnR>
                      <a:noFill/>
                    </a:ln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X4</a:t>
                      </a:r>
                      <a:endParaRPr lang="uk-UA" dirty="0"/>
                    </a:p>
                  </a:txBody>
                  <a:tcPr>
                    <a:lnL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4915" y="1635683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Birds</a:t>
            </a:r>
            <a:endParaRPr lang="uk-UA" sz="2800" dirty="0"/>
          </a:p>
        </p:txBody>
      </p:sp>
      <p:sp>
        <p:nvSpPr>
          <p:cNvPr id="7" name="Rectangle 3"/>
          <p:cNvSpPr>
            <a:spLocks noGrp="1"/>
          </p:cNvSpPr>
          <p:nvPr>
            <p:ph type="body" idx="1"/>
          </p:nvPr>
        </p:nvSpPr>
        <p:spPr>
          <a:xfrm>
            <a:off x="3779912" y="1635682"/>
            <a:ext cx="4464496" cy="4817654"/>
          </a:xfrm>
        </p:spPr>
        <p:txBody>
          <a:bodyPr>
            <a:noAutofit/>
          </a:bodyPr>
          <a:lstStyle/>
          <a:p>
            <a:r>
              <a:rPr lang="en-US" sz="2400" dirty="0"/>
              <a:t>P </a:t>
            </a:r>
            <a:r>
              <a:rPr lang="en-US" sz="2400" dirty="0" smtClean="0"/>
              <a:t>(Finch) </a:t>
            </a:r>
            <a:r>
              <a:rPr lang="en-US" sz="2400" dirty="0"/>
              <a:t>= </a:t>
            </a:r>
            <a:r>
              <a:rPr lang="en-US" sz="2400" dirty="0" smtClean="0"/>
              <a:t>P(X1) </a:t>
            </a:r>
            <a:r>
              <a:rPr lang="en-US" sz="2400" dirty="0"/>
              <a:t>= </a:t>
            </a:r>
            <a:r>
              <a:rPr lang="en-US" sz="2400" dirty="0" smtClean="0"/>
              <a:t>0.8</a:t>
            </a:r>
          </a:p>
          <a:p>
            <a:r>
              <a:rPr lang="en-US" sz="2400" dirty="0" smtClean="0"/>
              <a:t>Is </a:t>
            </a:r>
            <a:r>
              <a:rPr lang="en-US" sz="2400" dirty="0"/>
              <a:t>there a </a:t>
            </a:r>
            <a:r>
              <a:rPr lang="en-US" sz="2400" dirty="0" smtClean="0"/>
              <a:t>finch? </a:t>
            </a:r>
          </a:p>
          <a:p>
            <a:pPr lvl="1"/>
            <a:r>
              <a:rPr lang="en-US" sz="2400" dirty="0" smtClean="0"/>
              <a:t>Q </a:t>
            </a:r>
            <a:r>
              <a:rPr lang="en-US" sz="2400" dirty="0" smtClean="0">
                <a:cs typeface="Times New Roman"/>
              </a:rPr>
              <a:t>←</a:t>
            </a:r>
            <a:r>
              <a:rPr lang="en-US" sz="2400" dirty="0"/>
              <a:t> Birds(Finch) </a:t>
            </a:r>
            <a:endParaRPr lang="en-US" sz="2400" dirty="0" smtClean="0"/>
          </a:p>
          <a:p>
            <a:pPr lvl="1"/>
            <a:r>
              <a:rPr lang="en-US" sz="2400" dirty="0" smtClean="0"/>
              <a:t>P </a:t>
            </a:r>
            <a:r>
              <a:rPr lang="en-US" sz="2400" dirty="0"/>
              <a:t>(Q ) = </a:t>
            </a:r>
            <a:r>
              <a:rPr lang="en-US" sz="2400" dirty="0" smtClean="0"/>
              <a:t>0.8</a:t>
            </a:r>
          </a:p>
          <a:p>
            <a:r>
              <a:rPr lang="en-US" sz="2400" dirty="0"/>
              <a:t>Is there some bird? </a:t>
            </a:r>
            <a:endParaRPr lang="en-US" sz="2400" dirty="0" smtClean="0"/>
          </a:p>
          <a:p>
            <a:pPr lvl="1"/>
            <a:r>
              <a:rPr lang="en-US" sz="2400" dirty="0"/>
              <a:t>Q </a:t>
            </a:r>
            <a:r>
              <a:rPr lang="en-US" sz="2400" dirty="0">
                <a:cs typeface="Times New Roman"/>
              </a:rPr>
              <a:t>←</a:t>
            </a:r>
            <a:r>
              <a:rPr lang="en-US" sz="2400" dirty="0" smtClean="0"/>
              <a:t> </a:t>
            </a:r>
            <a:r>
              <a:rPr lang="en-US" sz="2400" dirty="0"/>
              <a:t>Birds(s)?</a:t>
            </a:r>
          </a:p>
          <a:p>
            <a:pPr lvl="1"/>
            <a:r>
              <a:rPr lang="nn-NO" sz="2400" dirty="0" smtClean="0"/>
              <a:t> </a:t>
            </a:r>
            <a:r>
              <a:rPr lang="nn-NO" sz="2400" dirty="0"/>
              <a:t>Q = X1 </a:t>
            </a:r>
            <a:r>
              <a:rPr lang="nn-NO" sz="2400" dirty="0"/>
              <a:t>˅ </a:t>
            </a:r>
            <a:r>
              <a:rPr lang="nn-NO" sz="2400" dirty="0"/>
              <a:t>X2 ˅</a:t>
            </a:r>
            <a:r>
              <a:rPr lang="nn-NO" sz="2400" dirty="0"/>
              <a:t> </a:t>
            </a:r>
            <a:r>
              <a:rPr lang="nn-NO" sz="2400" dirty="0"/>
              <a:t>X3 ˅</a:t>
            </a:r>
            <a:r>
              <a:rPr lang="nn-NO" sz="2400" dirty="0"/>
              <a:t> </a:t>
            </a:r>
            <a:r>
              <a:rPr lang="nn-NO" sz="2400" dirty="0"/>
              <a:t>X4</a:t>
            </a:r>
          </a:p>
          <a:p>
            <a:pPr lvl="1"/>
            <a:r>
              <a:rPr lang="en-US" sz="2400" dirty="0"/>
              <a:t> </a:t>
            </a:r>
            <a:r>
              <a:rPr lang="en-US" sz="2400" dirty="0"/>
              <a:t>P (Q )  </a:t>
            </a:r>
            <a:r>
              <a:rPr lang="en-US" sz="2400" dirty="0"/>
              <a:t>= 99,1%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822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rketingPl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F7915"/>
      </a:hlink>
      <a:folHlink>
        <a:srgbClr val="9966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JhengHei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PMingLiu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</a:minorFont>
    </a:fontScheme>
    <a:fmtScheme name="Office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40000">
              <a:schemeClr val="phClr">
                <a:shade val="70000"/>
                <a:satMod val="145000"/>
              </a:schemeClr>
            </a:gs>
            <a:gs pos="100000">
              <a:schemeClr val="phClr">
                <a:tint val="85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28" ma:contentTypeDescription="Create a new document." ma:contentTypeScope="" ma:versionID="91c327331e5971e62f2a5301ad123600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30F7157-FFD2-4D79-B579-B73718C1E6C2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F73563CE-A9D3-4DCB-B4D2-1F1C8B26045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90AF484-822D-42AA-8061-72F250ED81D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MarketingPlan</Template>
  <TotalTime>0</TotalTime>
  <Words>1779</Words>
  <Application>Microsoft Office PowerPoint</Application>
  <PresentationFormat>Экран (4:3)</PresentationFormat>
  <Paragraphs>774</Paragraphs>
  <Slides>40</Slides>
  <Notes>25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MarketingPlan</vt:lpstr>
      <vt:lpstr>Creating Probabilistic Databases from IE Models  </vt:lpstr>
      <vt:lpstr>Outline </vt:lpstr>
      <vt:lpstr>Motivation</vt:lpstr>
      <vt:lpstr>Motivation </vt:lpstr>
      <vt:lpstr>Sources of uncertinity</vt:lpstr>
      <vt:lpstr>Sources of uncertainty</vt:lpstr>
      <vt:lpstr>Or-set tables </vt:lpstr>
      <vt:lpstr>Pc-table</vt:lpstr>
      <vt:lpstr>Tuple-independent databases</vt:lpstr>
      <vt:lpstr>Outline </vt:lpstr>
      <vt:lpstr>Semi-CRF</vt:lpstr>
      <vt:lpstr>Semi-CRF</vt:lpstr>
      <vt:lpstr>Semi-CRF</vt:lpstr>
      <vt:lpstr>Number of segmentation required</vt:lpstr>
      <vt:lpstr>Outline </vt:lpstr>
      <vt:lpstr>Segmentation per row</vt:lpstr>
      <vt:lpstr>One Row Model</vt:lpstr>
      <vt:lpstr>One Row Model</vt:lpstr>
      <vt:lpstr>Multi-row Model</vt:lpstr>
      <vt:lpstr>Outline </vt:lpstr>
      <vt:lpstr>Approximation Quality</vt:lpstr>
      <vt:lpstr>Parameters for One Row Model</vt:lpstr>
      <vt:lpstr>Computing Marginals</vt:lpstr>
      <vt:lpstr>Computing Marginals</vt:lpstr>
      <vt:lpstr>Parameters for Multi-Row model</vt:lpstr>
      <vt:lpstr>Enumeration-based Approach</vt:lpstr>
      <vt:lpstr>Structural Approach</vt:lpstr>
      <vt:lpstr>Structural Approach</vt:lpstr>
      <vt:lpstr>Computing parameters</vt:lpstr>
      <vt:lpstr>Structural Approach</vt:lpstr>
      <vt:lpstr>Merging structures </vt:lpstr>
      <vt:lpstr>Merging structures example </vt:lpstr>
      <vt:lpstr>Outline </vt:lpstr>
      <vt:lpstr>Evaluation </vt:lpstr>
      <vt:lpstr>Comparing Models</vt:lpstr>
      <vt:lpstr>Comparing Models</vt:lpstr>
      <vt:lpstr>Impact on Query Result </vt:lpstr>
      <vt:lpstr>Impact on Query Result </vt:lpstr>
      <vt:lpstr>Questions?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2011-07-10T12:37:00Z</dcterms:created>
  <dcterms:modified xsi:type="dcterms:W3CDTF">2011-07-16T13:57:02Z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TC101079699990</vt:lpwstr>
  </property>
</Properties>
</file>