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69" r:id="rId2"/>
    <p:sldId id="261" r:id="rId3"/>
    <p:sldId id="262" r:id="rId4"/>
    <p:sldId id="263" r:id="rId5"/>
    <p:sldId id="354" r:id="rId6"/>
    <p:sldId id="264" r:id="rId7"/>
    <p:sldId id="266" r:id="rId8"/>
    <p:sldId id="267" r:id="rId9"/>
    <p:sldId id="268" r:id="rId10"/>
    <p:sldId id="344" r:id="rId11"/>
    <p:sldId id="256" r:id="rId12"/>
    <p:sldId id="270" r:id="rId13"/>
    <p:sldId id="271" r:id="rId14"/>
    <p:sldId id="329" r:id="rId15"/>
    <p:sldId id="276" r:id="rId16"/>
    <p:sldId id="342" r:id="rId17"/>
    <p:sldId id="343" r:id="rId18"/>
    <p:sldId id="331" r:id="rId19"/>
    <p:sldId id="332" r:id="rId20"/>
    <p:sldId id="333" r:id="rId21"/>
    <p:sldId id="340" r:id="rId22"/>
    <p:sldId id="335" r:id="rId23"/>
    <p:sldId id="336" r:id="rId24"/>
    <p:sldId id="337" r:id="rId25"/>
    <p:sldId id="338" r:id="rId26"/>
    <p:sldId id="339" r:id="rId27"/>
    <p:sldId id="279" r:id="rId28"/>
    <p:sldId id="280" r:id="rId29"/>
    <p:sldId id="282" r:id="rId30"/>
    <p:sldId id="285" r:id="rId31"/>
    <p:sldId id="286" r:id="rId32"/>
    <p:sldId id="300" r:id="rId33"/>
    <p:sldId id="301" r:id="rId34"/>
    <p:sldId id="311" r:id="rId35"/>
    <p:sldId id="346" r:id="rId36"/>
    <p:sldId id="350" r:id="rId37"/>
    <p:sldId id="347" r:id="rId38"/>
    <p:sldId id="351" r:id="rId39"/>
    <p:sldId id="353" r:id="rId40"/>
    <p:sldId id="312" r:id="rId41"/>
    <p:sldId id="314" r:id="rId42"/>
    <p:sldId id="315" r:id="rId43"/>
    <p:sldId id="348" r:id="rId44"/>
    <p:sldId id="349" r:id="rId45"/>
    <p:sldId id="320" r:id="rId46"/>
    <p:sldId id="321" r:id="rId47"/>
    <p:sldId id="324" r:id="rId48"/>
    <p:sldId id="328" r:id="rId49"/>
  </p:sldIdLst>
  <p:sldSz cx="9144000" cy="6858000" type="screen4x3"/>
  <p:notesSz cx="6921500" cy="10083800"/>
  <p:embeddedFontLst>
    <p:embeddedFont>
      <p:font typeface="Calibri" pitchFamily="34" charset="0"/>
      <p:regular r:id="rId52"/>
      <p:bold r:id="rId53"/>
      <p:italic r:id="rId54"/>
      <p:boldItalic r:id="rId55"/>
    </p:embeddedFont>
    <p:embeddedFont>
      <p:font typeface="Century Gothic" pitchFamily="34" charset="0"/>
      <p:regular r:id="rId56"/>
      <p:bold r:id="rId57"/>
      <p:italic r:id="rId58"/>
      <p:boldItalic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C0504D"/>
    <a:srgbClr val="4F81B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131" d="100"/>
          <a:sy n="131" d="100"/>
        </p:scale>
        <p:origin x="-104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04" d="100"/>
          <a:sy n="104" d="100"/>
        </p:scale>
        <p:origin x="-3510" y="-102"/>
      </p:cViewPr>
      <p:guideLst>
        <p:guide orient="horz" pos="3176"/>
        <p:guide pos="218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4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5" Type="http://schemas.openxmlformats.org/officeDocument/2006/relationships/image" Target="../media/image16.wmf"/><Relationship Id="rId4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4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4" Type="http://schemas.openxmlformats.org/officeDocument/2006/relationships/image" Target="../media/image3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99316" cy="504190"/>
          </a:xfrm>
          <a:prstGeom prst="rect">
            <a:avLst/>
          </a:prstGeom>
        </p:spPr>
        <p:txBody>
          <a:bodyPr vert="horz" lIns="92967" tIns="46484" rIns="92967" bIns="464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0583" y="0"/>
            <a:ext cx="2999316" cy="504190"/>
          </a:xfrm>
          <a:prstGeom prst="rect">
            <a:avLst/>
          </a:prstGeom>
        </p:spPr>
        <p:txBody>
          <a:bodyPr vert="horz" lIns="92967" tIns="46484" rIns="92967" bIns="46484" rtlCol="0"/>
          <a:lstStyle>
            <a:lvl1pPr algn="r">
              <a:defRPr sz="1200"/>
            </a:lvl1pPr>
          </a:lstStyle>
          <a:p>
            <a:fld id="{DA707CFB-7EBB-4473-92D5-308545BB61DE}" type="datetimeFigureOut">
              <a:rPr lang="en-US" smtClean="0"/>
              <a:pPr/>
              <a:t>10/20/2011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577861"/>
            <a:ext cx="2999316" cy="504190"/>
          </a:xfrm>
          <a:prstGeom prst="rect">
            <a:avLst/>
          </a:prstGeom>
        </p:spPr>
        <p:txBody>
          <a:bodyPr vert="horz" lIns="92967" tIns="46484" rIns="92967" bIns="464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0583" y="9577861"/>
            <a:ext cx="2999316" cy="504190"/>
          </a:xfrm>
          <a:prstGeom prst="rect">
            <a:avLst/>
          </a:prstGeom>
        </p:spPr>
        <p:txBody>
          <a:bodyPr vert="horz" lIns="92967" tIns="46484" rIns="92967" bIns="46484" rtlCol="0" anchor="b"/>
          <a:lstStyle>
            <a:lvl1pPr algn="r">
              <a:defRPr sz="1200"/>
            </a:lvl1pPr>
          </a:lstStyle>
          <a:p>
            <a:fld id="{46C9BAF5-A4C7-4E64-99EC-407D292F187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99316" cy="504190"/>
          </a:xfrm>
          <a:prstGeom prst="rect">
            <a:avLst/>
          </a:prstGeom>
        </p:spPr>
        <p:txBody>
          <a:bodyPr vert="horz" lIns="92967" tIns="46484" rIns="92967" bIns="464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0583" y="0"/>
            <a:ext cx="2999316" cy="504190"/>
          </a:xfrm>
          <a:prstGeom prst="rect">
            <a:avLst/>
          </a:prstGeom>
        </p:spPr>
        <p:txBody>
          <a:bodyPr vert="horz" lIns="92967" tIns="46484" rIns="92967" bIns="46484" rtlCol="0"/>
          <a:lstStyle>
            <a:lvl1pPr algn="r">
              <a:defRPr sz="1200"/>
            </a:lvl1pPr>
          </a:lstStyle>
          <a:p>
            <a:fld id="{3EA09558-938F-475B-895F-608F760EF1F6}" type="datetimeFigureOut">
              <a:rPr lang="en-US" smtClean="0"/>
              <a:pPr/>
              <a:t>10/20/2011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5650"/>
            <a:ext cx="5041900" cy="37814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67" tIns="46484" rIns="92967" bIns="4648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2151" y="4789806"/>
            <a:ext cx="5537200" cy="4537710"/>
          </a:xfrm>
          <a:prstGeom prst="rect">
            <a:avLst/>
          </a:prstGeom>
        </p:spPr>
        <p:txBody>
          <a:bodyPr vert="horz" lIns="92967" tIns="46484" rIns="92967" bIns="4648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577861"/>
            <a:ext cx="2999316" cy="504190"/>
          </a:xfrm>
          <a:prstGeom prst="rect">
            <a:avLst/>
          </a:prstGeom>
        </p:spPr>
        <p:txBody>
          <a:bodyPr vert="horz" lIns="92967" tIns="46484" rIns="92967" bIns="464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0583" y="9577861"/>
            <a:ext cx="2999316" cy="504190"/>
          </a:xfrm>
          <a:prstGeom prst="rect">
            <a:avLst/>
          </a:prstGeom>
        </p:spPr>
        <p:txBody>
          <a:bodyPr vert="horz" lIns="92967" tIns="46484" rIns="92967" bIns="46484" rtlCol="0" anchor="b"/>
          <a:lstStyle>
            <a:lvl1pPr algn="r">
              <a:defRPr sz="1200"/>
            </a:lvl1pPr>
          </a:lstStyle>
          <a:p>
            <a:fld id="{7CF5226C-A008-4E9C-B913-5693EA1627D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5226C-A008-4E9C-B913-5693EA1627D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3221C8-B3B7-44AC-8E02-6E1621403C7F}" type="slidenum">
              <a:rPr lang="de-DE"/>
              <a:pPr/>
              <a:t>34</a:t>
            </a:fld>
            <a:endParaRPr lang="de-DE"/>
          </a:p>
        </p:txBody>
      </p:sp>
      <p:sp>
        <p:nvSpPr>
          <p:cNvPr id="330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9325" y="766763"/>
            <a:ext cx="5021263" cy="3765550"/>
          </a:xfrm>
          <a:ln/>
        </p:spPr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2054" y="4807281"/>
            <a:ext cx="4914135" cy="4562952"/>
          </a:xfrm>
        </p:spPr>
        <p:txBody>
          <a:bodyPr/>
          <a:lstStyle/>
          <a:p>
            <a:pPr defTabSz="806425"/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5226C-A008-4E9C-B913-5693EA1627D7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5226C-A008-4E9C-B913-5693EA1627D7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5226C-A008-4E9C-B913-5693EA1627D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D309AB-7178-4EA8-8ACC-B65392ED699A}" type="slidenum">
              <a:rPr lang="de-DE"/>
              <a:pPr/>
              <a:t>24</a:t>
            </a:fld>
            <a:endParaRPr lang="de-DE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7238"/>
            <a:ext cx="5037138" cy="3778250"/>
          </a:xfrm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2215" y="4789481"/>
            <a:ext cx="5077070" cy="4537063"/>
          </a:xfrm>
        </p:spPr>
        <p:txBody>
          <a:bodyPr/>
          <a:lstStyle/>
          <a:p>
            <a:endParaRPr lang="de-DE" sz="16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7A76FF-AB0D-465A-8C06-B66C1277E7C0}" type="slidenum">
              <a:rPr lang="de-DE"/>
              <a:pPr/>
              <a:t>25</a:t>
            </a:fld>
            <a:endParaRPr lang="de-DE"/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7238"/>
            <a:ext cx="5037138" cy="3778250"/>
          </a:xfrm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2215" y="4789481"/>
            <a:ext cx="5077070" cy="4537063"/>
          </a:xfrm>
        </p:spPr>
        <p:txBody>
          <a:bodyPr/>
          <a:lstStyle/>
          <a:p>
            <a:endParaRPr lang="de-DE" sz="16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1B803B-4942-4E0A-8F7B-0577C6EF6537}" type="slidenum">
              <a:rPr lang="de-DE"/>
              <a:pPr/>
              <a:t>29</a:t>
            </a:fld>
            <a:endParaRPr lang="de-DE"/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9325" y="766763"/>
            <a:ext cx="5021263" cy="3765550"/>
          </a:xfrm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2054" y="4807281"/>
            <a:ext cx="4914135" cy="4562952"/>
          </a:xfrm>
        </p:spPr>
        <p:txBody>
          <a:bodyPr/>
          <a:lstStyle/>
          <a:p>
            <a:pPr defTabSz="806425"/>
            <a:endParaRPr lang="en-GB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CB1C5E-D690-4760-83F9-AB85865FFFFB}" type="slidenum">
              <a:rPr lang="de-DE"/>
              <a:pPr/>
              <a:t>32</a:t>
            </a:fld>
            <a:endParaRPr lang="de-DE"/>
          </a:p>
        </p:txBody>
      </p:sp>
      <p:sp>
        <p:nvSpPr>
          <p:cNvPr id="30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9325" y="766763"/>
            <a:ext cx="5021263" cy="3765550"/>
          </a:xfrm>
          <a:ln/>
        </p:spPr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2054" y="4807281"/>
            <a:ext cx="4914135" cy="4562952"/>
          </a:xfrm>
        </p:spPr>
        <p:txBody>
          <a:bodyPr/>
          <a:lstStyle/>
          <a:p>
            <a:pPr defTabSz="806425"/>
            <a:endParaRPr lang="en-GB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8CBB02-2DC6-4024-B592-52E3896C0A71}" type="slidenum">
              <a:rPr lang="de-DE"/>
              <a:pPr/>
              <a:t>33</a:t>
            </a:fld>
            <a:endParaRPr lang="de-DE"/>
          </a:p>
        </p:txBody>
      </p:sp>
      <p:sp>
        <p:nvSpPr>
          <p:cNvPr id="30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9325" y="766763"/>
            <a:ext cx="5021263" cy="3765550"/>
          </a:xfrm>
          <a:ln/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2054" y="4807281"/>
            <a:ext cx="4914135" cy="4562952"/>
          </a:xfrm>
        </p:spPr>
        <p:txBody>
          <a:bodyPr/>
          <a:lstStyle/>
          <a:p>
            <a:pPr defTabSz="806425"/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IR&amp;DM, WS'11/12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I.</a:t>
            </a:r>
            <a:fld id="{8DFBADF9-590B-46A3-B334-BA8F8DA717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2400" y="6553200"/>
            <a:ext cx="27432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IR&amp;DM, WS'11/12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19812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I.</a:t>
            </a:r>
            <a:fld id="{8DFBADF9-590B-46A3-B334-BA8F8DA717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685800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IR&amp;DM, WS'11/12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I.</a:t>
            </a:r>
            <a:fld id="{8DFBADF9-590B-46A3-B334-BA8F8DA717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</p:spPr>
        <p:txBody>
          <a:bodyPr/>
          <a:lstStyle>
            <a:lvl1pPr algn="l"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IR&amp;DM, WS'11/12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I.</a:t>
            </a:r>
            <a:fld id="{8DFBADF9-590B-46A3-B334-BA8F8DA717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410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</p:spPr>
        <p:txBody>
          <a:bodyPr/>
          <a:lstStyle>
            <a:lvl1pPr algn="l"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3505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553200"/>
            <a:ext cx="27432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IR&amp;DM, WS'11/12</a:t>
            </a:r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19812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I.</a:t>
            </a:r>
            <a:fld id="{8DFBADF9-590B-46A3-B334-BA8F8DA717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410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</p:spPr>
        <p:txBody>
          <a:bodyPr/>
          <a:lstStyle>
            <a:lvl1pPr algn="l"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3505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553200"/>
            <a:ext cx="27432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IR&amp;DM, WS'11/12</a:t>
            </a:r>
            <a:endParaRPr 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19812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I.</a:t>
            </a:r>
            <a:fld id="{8DFBADF9-590B-46A3-B334-BA8F8DA717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410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914400"/>
            <a:ext cx="88392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553200"/>
            <a:ext cx="2133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mtClean="0"/>
              <a:t>October 18,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6553200"/>
            <a:ext cx="27432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mtClean="0"/>
              <a:t>IR&amp;DM, WS'11/12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553200"/>
            <a:ext cx="19812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 smtClean="0"/>
              <a:t>I.</a:t>
            </a:r>
            <a:fld id="{8DFBADF9-590B-46A3-B334-BA8F8DA717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rgbClr val="002060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rdle.net/create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hyperlink" Target="http://www.wordle.net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google.com/press/zeitgeist2010/regions/de.html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mailto:fmakari@mpii.de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12" Type="http://schemas.openxmlformats.org/officeDocument/2006/relationships/hyperlink" Target="mailto:tmeiser@mpii.d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hyperlink" Target="mailto:stylenda@mpii.de" TargetMode="External"/><Relationship Id="rId5" Type="http://schemas.openxmlformats.org/officeDocument/2006/relationships/image" Target="../media/image3.jpeg"/><Relationship Id="rId10" Type="http://schemas.openxmlformats.org/officeDocument/2006/relationships/image" Target="../media/image7.jpeg"/><Relationship Id="rId4" Type="http://schemas.openxmlformats.org/officeDocument/2006/relationships/hyperlink" Target="mailto:martin.theobald@mpi-inf.mpg.de" TargetMode="External"/><Relationship Id="rId9" Type="http://schemas.openxmlformats.org/officeDocument/2006/relationships/hyperlink" Target="mailto:skondred@mpii.de" TargetMode="External"/><Relationship Id="rId1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3.bin"/><Relationship Id="rId5" Type="http://schemas.openxmlformats.org/officeDocument/2006/relationships/oleObject" Target="../embeddings/oleObject12.bin"/><Relationship Id="rId4" Type="http://schemas.openxmlformats.org/officeDocument/2006/relationships/oleObject" Target="../embeddings/oleObject11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14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8.bin"/><Relationship Id="rId5" Type="http://schemas.openxmlformats.org/officeDocument/2006/relationships/oleObject" Target="../embeddings/oleObject17.bin"/><Relationship Id="rId4" Type="http://schemas.openxmlformats.org/officeDocument/2006/relationships/oleObject" Target="../embeddings/oleObject16.bin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skyserver.sdss.org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www.archive.org/" TargetMode="Externa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hyperlink" Target="http://www.wolframalpha.com/" TargetMode="External"/><Relationship Id="rId4" Type="http://schemas.openxmlformats.org/officeDocument/2006/relationships/oleObject" Target="../embeddings/oleObject19.bin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pi-inf.mpg.de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pi-inf.mpg.de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urdf.mpi-inf.mpg.de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richard.cyganiak.de/2007/10/lod/imagemap.html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bpedia.org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richard.cyganiak.de/2007/10/lod/imagemap.html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bpedia.org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www.bing.com/images/" TargetMode="Externa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wang.ist.psu.edu/IMAGE/" TargetMode="Externa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hyperlink" Target="http://www.ibm.com/innovation/us/watson/index.htm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pi-inf.mpg.de/departments/d5/teaching/ws11_12/irdm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-csli.stanford.edu/~hinrich/information-retrieval-book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earsonhighered.com/croft1epreview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-users.cs.umn.edu/~kumar/dmbook/index.php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.cmu.edu/~larry/all-of-statistics/" TargetMode="External"/><Relationship Id="rId2" Type="http://schemas.openxmlformats.org/officeDocument/2006/relationships/hyperlink" Target="http://www.cs.sfu.ca/~han/dmbook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086600" cy="17526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Information Retrieval &amp; Data Mining</a:t>
            </a:r>
          </a:p>
          <a:p>
            <a:pPr algn="l"/>
            <a:r>
              <a:rPr lang="de-DE" dirty="0" smtClean="0">
                <a:solidFill>
                  <a:srgbClr val="002060"/>
                </a:solidFill>
              </a:rPr>
              <a:t>Universität des Saarlandes, Saarbrücken</a:t>
            </a:r>
          </a:p>
          <a:p>
            <a:pPr algn="l"/>
            <a:r>
              <a:rPr lang="en-US" dirty="0" smtClean="0">
                <a:solidFill>
                  <a:srgbClr val="002060"/>
                </a:solidFill>
              </a:rPr>
              <a:t>Winter Semester 2011/12</a:t>
            </a:r>
          </a:p>
          <a:p>
            <a:pPr algn="l"/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Quiz Time!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458200" cy="5410200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Please answer the </a:t>
            </a:r>
            <a:r>
              <a:rPr lang="en-US" b="1" dirty="0" smtClean="0">
                <a:solidFill>
                  <a:srgbClr val="002060"/>
                </a:solidFill>
              </a:rPr>
              <a:t>20 quiz questions</a:t>
            </a:r>
            <a:r>
              <a:rPr lang="en-US" dirty="0" smtClean="0"/>
              <a:t> during the rest of the lecture.</a:t>
            </a:r>
          </a:p>
          <a:p>
            <a:endParaRPr lang="en-US" dirty="0" smtClean="0"/>
          </a:p>
          <a:p>
            <a:r>
              <a:rPr lang="en-US" dirty="0" smtClean="0"/>
              <a:t>The quiz is completely </a:t>
            </a:r>
            <a:r>
              <a:rPr lang="en-US" b="1" dirty="0" smtClean="0">
                <a:solidFill>
                  <a:srgbClr val="002060"/>
                </a:solidFill>
              </a:rPr>
              <a:t>anonymous</a:t>
            </a:r>
            <a:r>
              <a:rPr lang="en-US" dirty="0" smtClean="0"/>
              <a:t>, but keep your id on the top-right corner. There will be a </a:t>
            </a:r>
            <a:r>
              <a:rPr lang="en-US" b="1" dirty="0" smtClean="0">
                <a:solidFill>
                  <a:srgbClr val="002060"/>
                </a:solidFill>
              </a:rPr>
              <a:t>prize for the 3 best answer</a:t>
            </a:r>
            <a:r>
              <a:rPr lang="en-US" dirty="0" smtClean="0"/>
              <a:t> sheets.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IR&amp;DM, WS'11/12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I.</a:t>
            </a:r>
            <a:fld id="{8DFBADF9-590B-46A3-B334-BA8F8DA717BB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600200"/>
            <a:ext cx="86106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Chapter I:</a:t>
            </a:r>
            <a:br>
              <a:rPr lang="en-US" b="1" dirty="0" smtClean="0"/>
            </a:br>
            <a:r>
              <a:rPr lang="en-US" b="1" dirty="0" smtClean="0"/>
              <a:t>Introduction – IRDM Applications &amp; System Architectures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086600" cy="1752600"/>
          </a:xfrm>
        </p:spPr>
        <p:txBody>
          <a:bodyPr/>
          <a:lstStyle/>
          <a:p>
            <a:pPr algn="l"/>
            <a:r>
              <a:rPr lang="en-US" dirty="0" smtClean="0"/>
              <a:t>Information Retrieval &amp; Data Mining</a:t>
            </a:r>
          </a:p>
          <a:p>
            <a:pPr algn="l"/>
            <a:r>
              <a:rPr lang="de-DE" dirty="0" smtClean="0"/>
              <a:t>Universität des Saarlandes, Saarbrücken</a:t>
            </a:r>
          </a:p>
          <a:p>
            <a:pPr algn="l"/>
            <a:r>
              <a:rPr lang="en-US" dirty="0" smtClean="0"/>
              <a:t>Winter Semester 2011/12</a:t>
            </a:r>
          </a:p>
          <a:p>
            <a:pPr algn="l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381000" y="228600"/>
            <a:ext cx="8305800" cy="1066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457200"/>
            <a:ext cx="8839200" cy="6858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Chapter I: IRDM Applications</a:t>
            </a:r>
            <a:br>
              <a:rPr lang="en-US" sz="3200" b="1" dirty="0" smtClean="0"/>
            </a:br>
            <a:r>
              <a:rPr lang="en-US" sz="3200" b="1" dirty="0" smtClean="0"/>
              <a:t>and System Architectures</a:t>
            </a:r>
            <a:endParaRPr lang="en-US" sz="3200" b="1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IR&amp;DM, WS'11/12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I.</a:t>
            </a:r>
            <a:fld id="{8DFBADF9-590B-46A3-B334-BA8F8DA717B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304800" y="1447800"/>
            <a:ext cx="8839200" cy="5410200"/>
          </a:xfrm>
        </p:spPr>
        <p:txBody>
          <a:bodyPr>
            <a:normAutofit/>
          </a:bodyPr>
          <a:lstStyle/>
          <a:p>
            <a:pPr eaLnBrk="0" hangingPunct="0">
              <a:lnSpc>
                <a:spcPct val="120000"/>
              </a:lnSpc>
            </a:pPr>
            <a:r>
              <a:rPr lang="en-US" sz="2400" b="1" dirty="0" smtClean="0"/>
              <a:t>1.1 Overview of IRDM Technologies &amp; Applications</a:t>
            </a:r>
          </a:p>
          <a:p>
            <a:pPr eaLnBrk="0" hangingPunct="0">
              <a:lnSpc>
                <a:spcPct val="120000"/>
              </a:lnSpc>
            </a:pPr>
            <a:r>
              <a:rPr lang="en-US" sz="2400" b="1" dirty="0" smtClean="0"/>
              <a:t>1.2 Search Engines – </a:t>
            </a:r>
            <a:r>
              <a:rPr lang="en-US" sz="2400" b="1" smtClean="0"/>
              <a:t>IR in a Nutshell</a:t>
            </a:r>
            <a:endParaRPr lang="en-US" sz="2400" b="1" dirty="0" smtClean="0"/>
          </a:p>
          <a:p>
            <a:pPr lvl="1" eaLnBrk="0" hangingPunct="0">
              <a:lnSpc>
                <a:spcPct val="120000"/>
              </a:lnSpc>
            </a:pPr>
            <a:r>
              <a:rPr lang="en-US" sz="2400" dirty="0" smtClean="0"/>
              <a:t>Deep Web / Hidden Web, Semantic Web, Multimodal Web, Social Web (Web 2.0)</a:t>
            </a:r>
          </a:p>
          <a:p>
            <a:pPr eaLnBrk="0" hangingPunct="0">
              <a:lnSpc>
                <a:spcPct val="120000"/>
              </a:lnSpc>
            </a:pPr>
            <a:r>
              <a:rPr lang="en-US" sz="2400" b="1" dirty="0" smtClean="0"/>
              <a:t>1.3 Data Mining in a Nutshell</a:t>
            </a:r>
          </a:p>
          <a:p>
            <a:pPr lvl="1" eaLnBrk="0" hangingPunct="0">
              <a:lnSpc>
                <a:spcPct val="120000"/>
              </a:lnSpc>
            </a:pPr>
            <a:r>
              <a:rPr lang="en-US" sz="2400" dirty="0" smtClean="0"/>
              <a:t>Real-world DM applications</a:t>
            </a:r>
          </a:p>
          <a:p>
            <a:endParaRPr lang="en-US" sz="2400" dirty="0"/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2700338" y="5194300"/>
            <a:ext cx="45909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„We are drowning in information, </a:t>
            </a:r>
          </a:p>
          <a:p>
            <a:pPr eaLnBrk="0" hangingPunct="0"/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and starved for knowledge.“ </a:t>
            </a:r>
          </a:p>
          <a:p>
            <a:pPr eaLnBrk="0" hangingPunct="0"/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	                  -- John </a:t>
            </a:r>
            <a:r>
              <a:rPr lang="en-US" sz="2400" b="1" i="1" dirty="0" err="1" smtClean="0">
                <a:solidFill>
                  <a:srgbClr val="002060"/>
                </a:solidFill>
                <a:latin typeface="Times New Roman" pitchFamily="18" charset="0"/>
              </a:rPr>
              <a:t>Naisbitt</a:t>
            </a:r>
            <a:endParaRPr lang="en-US" sz="2400" b="1" i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20495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50" y="5049838"/>
            <a:ext cx="1209675" cy="142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5"/>
          <p:cNvSpPr>
            <a:spLocks noChangeArrowheads="1"/>
          </p:cNvSpPr>
          <p:nvPr/>
        </p:nvSpPr>
        <p:spPr bwMode="auto">
          <a:xfrm>
            <a:off x="0" y="762000"/>
            <a:ext cx="9144000" cy="762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0" y="6205538"/>
            <a:ext cx="9144000" cy="34766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831" name="Rectangle 15"/>
          <p:cNvSpPr>
            <a:spLocks noChangeArrowheads="1"/>
          </p:cNvSpPr>
          <p:nvPr/>
        </p:nvSpPr>
        <p:spPr bwMode="auto">
          <a:xfrm>
            <a:off x="71437" y="1557339"/>
            <a:ext cx="4500563" cy="461486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832" name="Rectangle 16"/>
          <p:cNvSpPr>
            <a:spLocks noChangeArrowheads="1"/>
          </p:cNvSpPr>
          <p:nvPr/>
        </p:nvSpPr>
        <p:spPr bwMode="auto">
          <a:xfrm>
            <a:off x="4572000" y="1557339"/>
            <a:ext cx="4495800" cy="461486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1"/>
            <a:ext cx="9144000" cy="685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396413" cy="609600"/>
          </a:xfrm>
        </p:spPr>
        <p:txBody>
          <a:bodyPr/>
          <a:lstStyle/>
          <a:p>
            <a:r>
              <a:rPr lang="en-US" sz="3200" b="1" dirty="0" smtClean="0"/>
              <a:t>I.1 Overview of Applications &amp; Technologies</a:t>
            </a:r>
            <a:endParaRPr lang="en-US" sz="3200" b="1" dirty="0"/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71437" y="1557338"/>
            <a:ext cx="3773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latin typeface="Times New Roman" pitchFamily="18" charset="0"/>
              </a:rPr>
              <a:t>Information Retrieval (IR):</a:t>
            </a:r>
            <a:endParaRPr lang="en-US" sz="2400" b="1">
              <a:latin typeface="Times New Roman" pitchFamily="18" charset="0"/>
            </a:endParaRP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4500563" y="1557338"/>
            <a:ext cx="272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latin typeface="Times New Roman" pitchFamily="18" charset="0"/>
              </a:rPr>
              <a:t>Data Mining (DM):</a:t>
            </a:r>
            <a:endParaRPr lang="en-US" sz="2400" b="1">
              <a:latin typeface="Times New Roman" pitchFamily="18" charset="0"/>
            </a:endParaRP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71437" y="1917700"/>
            <a:ext cx="4459288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</a:pPr>
            <a:r>
              <a:rPr lang="en-US" sz="2000" dirty="0" smtClean="0">
                <a:latin typeface="Times New Roman" pitchFamily="18" charset="0"/>
              </a:rPr>
              <a:t> document content &amp; structure analysis</a:t>
            </a:r>
          </a:p>
          <a:p>
            <a:pPr eaLnBrk="0" hangingPunct="0">
              <a:buFontTx/>
              <a:buChar char="•"/>
            </a:pPr>
            <a:r>
              <a:rPr lang="en-US" sz="2000" dirty="0" smtClean="0">
                <a:latin typeface="Times New Roman" pitchFamily="18" charset="0"/>
              </a:rPr>
              <a:t> indexing, search, relevance ranking</a:t>
            </a:r>
          </a:p>
          <a:p>
            <a:pPr eaLnBrk="0" hangingPunct="0">
              <a:buFontTx/>
              <a:buChar char="•"/>
            </a:pPr>
            <a:r>
              <a:rPr lang="en-US" sz="2000" dirty="0" smtClean="0">
                <a:latin typeface="Times New Roman" pitchFamily="18" charset="0"/>
              </a:rPr>
              <a:t> classification, grouping, segmentation</a:t>
            </a:r>
          </a:p>
          <a:p>
            <a:pPr eaLnBrk="0" hangingPunct="0">
              <a:buFontTx/>
              <a:buChar char="•"/>
            </a:pPr>
            <a:r>
              <a:rPr lang="en-US" sz="2000" dirty="0" smtClean="0">
                <a:latin typeface="Times New Roman" pitchFamily="18" charset="0"/>
              </a:rPr>
              <a:t> interaction with knowledge bases</a:t>
            </a:r>
          </a:p>
          <a:p>
            <a:pPr eaLnBrk="0" hangingPunct="0">
              <a:buFontTx/>
              <a:buChar char="•"/>
            </a:pPr>
            <a:r>
              <a:rPr lang="en-US" sz="2000" dirty="0" smtClean="0">
                <a:latin typeface="Times New Roman" pitchFamily="18" charset="0"/>
              </a:rPr>
              <a:t> annotation, summarization, visualization</a:t>
            </a:r>
          </a:p>
          <a:p>
            <a:pPr eaLnBrk="0" hangingPunct="0">
              <a:buFontTx/>
              <a:buChar char="•"/>
            </a:pPr>
            <a:r>
              <a:rPr lang="en-US" sz="2000" dirty="0" smtClean="0">
                <a:latin typeface="Times New Roman" pitchFamily="18" charset="0"/>
              </a:rPr>
              <a:t> personalized interaction &amp; collaboration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76200" y="835025"/>
            <a:ext cx="8675773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2400" i="1" dirty="0" smtClean="0">
                <a:latin typeface="Times New Roman" pitchFamily="18" charset="0"/>
              </a:rPr>
              <a:t>Objective: Satisfy information demand &amp; curiosity of human users – </a:t>
            </a:r>
          </a:p>
          <a:p>
            <a:pPr eaLnBrk="0" hangingPunct="0">
              <a:lnSpc>
                <a:spcPct val="80000"/>
              </a:lnSpc>
            </a:pPr>
            <a:r>
              <a:rPr lang="en-US" sz="2400" i="1" dirty="0" smtClean="0">
                <a:latin typeface="Times New Roman" pitchFamily="18" charset="0"/>
              </a:rPr>
              <a:t>                 and eliminate the (expensive) bottleneck of human time !</a:t>
            </a:r>
            <a:endParaRPr lang="en-US" sz="2400" i="1" dirty="0">
              <a:latin typeface="Times New Roman" pitchFamily="18" charset="0"/>
            </a:endParaRPr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0" y="6248400"/>
            <a:ext cx="920809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2000" i="1" dirty="0" smtClean="0">
                <a:latin typeface="Times New Roman" pitchFamily="18" charset="0"/>
              </a:rPr>
              <a:t>Connected to natural language processing (NLP) and statistical machine learning (ML)</a:t>
            </a:r>
            <a:endParaRPr lang="en-US" sz="2000" i="1" dirty="0">
              <a:latin typeface="Times New Roman" pitchFamily="18" charset="0"/>
            </a:endParaRPr>
          </a:p>
        </p:txBody>
      </p:sp>
      <p:sp>
        <p:nvSpPr>
          <p:cNvPr id="34828" name="Text Box 12"/>
          <p:cNvSpPr txBox="1">
            <a:spLocks noChangeArrowheads="1"/>
          </p:cNvSpPr>
          <p:nvPr/>
        </p:nvSpPr>
        <p:spPr bwMode="auto">
          <a:xfrm>
            <a:off x="4541838" y="1917700"/>
            <a:ext cx="441007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</a:pPr>
            <a:r>
              <a:rPr lang="en-US" sz="2000" smtClean="0">
                <a:latin typeface="Times New Roman" pitchFamily="18" charset="0"/>
              </a:rPr>
              <a:t> learning predictive models from data</a:t>
            </a:r>
          </a:p>
          <a:p>
            <a:pPr eaLnBrk="0" hangingPunct="0">
              <a:buFontTx/>
              <a:buChar char="•"/>
            </a:pPr>
            <a:r>
              <a:rPr lang="en-US" sz="2000" smtClean="0">
                <a:latin typeface="Times New Roman" pitchFamily="18" charset="0"/>
              </a:rPr>
              <a:t> pattern, rule, trend, outlier detection</a:t>
            </a:r>
          </a:p>
          <a:p>
            <a:pPr eaLnBrk="0" hangingPunct="0">
              <a:buFontTx/>
              <a:buChar char="•"/>
            </a:pPr>
            <a:r>
              <a:rPr lang="en-US" sz="2000" smtClean="0">
                <a:latin typeface="Times New Roman" pitchFamily="18" charset="0"/>
              </a:rPr>
              <a:t> classification, grouping, segmentation</a:t>
            </a:r>
          </a:p>
          <a:p>
            <a:pPr eaLnBrk="0" hangingPunct="0">
              <a:buFontTx/>
              <a:buChar char="•"/>
            </a:pPr>
            <a:r>
              <a:rPr lang="en-US" sz="2000" smtClean="0">
                <a:latin typeface="Times New Roman" pitchFamily="18" charset="0"/>
              </a:rPr>
              <a:t> knowledge discovery in data collections</a:t>
            </a:r>
          </a:p>
          <a:p>
            <a:pPr eaLnBrk="0" hangingPunct="0">
              <a:buFontTx/>
              <a:buChar char="•"/>
            </a:pPr>
            <a:r>
              <a:rPr lang="en-US" sz="2000" smtClean="0">
                <a:latin typeface="Times New Roman" pitchFamily="18" charset="0"/>
              </a:rPr>
              <a:t> information extraction from text &amp; Web</a:t>
            </a:r>
          </a:p>
          <a:p>
            <a:pPr eaLnBrk="0" hangingPunct="0">
              <a:buFontTx/>
              <a:buChar char="•"/>
            </a:pPr>
            <a:r>
              <a:rPr lang="en-US" sz="2000" smtClean="0">
                <a:latin typeface="Times New Roman" pitchFamily="18" charset="0"/>
              </a:rPr>
              <a:t> graph mining (e.g. on Web graph)</a:t>
            </a:r>
            <a:endParaRPr lang="en-US" sz="2000">
              <a:latin typeface="Times New Roman" pitchFamily="18" charset="0"/>
            </a:endParaRPr>
          </a:p>
        </p:txBody>
      </p:sp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71437" y="3886200"/>
            <a:ext cx="4141788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2000" b="1" i="1" u="sng" dirty="0" smtClean="0">
                <a:latin typeface="Times New Roman" pitchFamily="18" charset="0"/>
              </a:rPr>
              <a:t>application areas:</a:t>
            </a:r>
          </a:p>
          <a:p>
            <a:pPr eaLnBrk="0" hangingPunct="0">
              <a:lnSpc>
                <a:spcPct val="90000"/>
              </a:lnSpc>
              <a:buFontTx/>
              <a:buChar char="•"/>
            </a:pPr>
            <a:r>
              <a:rPr lang="en-US" sz="2000" dirty="0" smtClean="0">
                <a:latin typeface="Times New Roman" pitchFamily="18" charset="0"/>
              </a:rPr>
              <a:t> Web &amp; Deep Web search</a:t>
            </a:r>
          </a:p>
          <a:p>
            <a:pPr eaLnBrk="0" hangingPunct="0">
              <a:lnSpc>
                <a:spcPct val="90000"/>
              </a:lnSpc>
              <a:buFontTx/>
              <a:buChar char="•"/>
            </a:pPr>
            <a:r>
              <a:rPr lang="en-US" sz="2000" dirty="0" smtClean="0">
                <a:latin typeface="Times New Roman" pitchFamily="18" charset="0"/>
              </a:rPr>
              <a:t> digital libraries &amp; enterprise search</a:t>
            </a:r>
          </a:p>
          <a:p>
            <a:pPr eaLnBrk="0" hangingPunct="0">
              <a:lnSpc>
                <a:spcPct val="90000"/>
              </a:lnSpc>
              <a:buFontTx/>
              <a:buChar char="•"/>
            </a:pPr>
            <a:r>
              <a:rPr lang="en-US" sz="2000" dirty="0" smtClean="0">
                <a:latin typeface="Times New Roman" pitchFamily="18" charset="0"/>
              </a:rPr>
              <a:t> XML &amp; text integration</a:t>
            </a:r>
          </a:p>
          <a:p>
            <a:pPr eaLnBrk="0" hangingPunct="0">
              <a:lnSpc>
                <a:spcPct val="90000"/>
              </a:lnSpc>
              <a:buFontTx/>
              <a:buChar char="•"/>
            </a:pPr>
            <a:r>
              <a:rPr lang="en-US" sz="2000" dirty="0" smtClean="0">
                <a:latin typeface="Times New Roman" pitchFamily="18" charset="0"/>
              </a:rPr>
              <a:t> multimedia information</a:t>
            </a:r>
          </a:p>
          <a:p>
            <a:pPr eaLnBrk="0" hangingPunct="0">
              <a:lnSpc>
                <a:spcPct val="90000"/>
              </a:lnSpc>
              <a:buFontTx/>
              <a:buChar char="•"/>
            </a:pPr>
            <a:r>
              <a:rPr lang="en-US" sz="2000" dirty="0" smtClean="0">
                <a:latin typeface="Times New Roman" pitchFamily="18" charset="0"/>
              </a:rPr>
              <a:t> Web 2.0 and social networks</a:t>
            </a:r>
          </a:p>
          <a:p>
            <a:pPr eaLnBrk="0" hangingPunct="0">
              <a:lnSpc>
                <a:spcPct val="90000"/>
              </a:lnSpc>
              <a:buFontTx/>
              <a:buChar char="•"/>
            </a:pPr>
            <a:r>
              <a:rPr lang="en-US" sz="2000" dirty="0" smtClean="0">
                <a:latin typeface="Times New Roman" pitchFamily="18" charset="0"/>
              </a:rPr>
              <a:t> personalized &amp; collaborative filtering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4500563" y="3886200"/>
            <a:ext cx="4643437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2000" b="1" i="1" u="sng" dirty="0" smtClean="0">
                <a:latin typeface="Times New Roman" pitchFamily="18" charset="0"/>
              </a:rPr>
              <a:t>application areas:</a:t>
            </a:r>
          </a:p>
          <a:p>
            <a:pPr eaLnBrk="0" hangingPunct="0">
              <a:lnSpc>
                <a:spcPct val="90000"/>
              </a:lnSpc>
              <a:buFontTx/>
              <a:buChar char="•"/>
            </a:pPr>
            <a:r>
              <a:rPr lang="en-US" sz="2000" dirty="0" smtClean="0">
                <a:latin typeface="Times New Roman" pitchFamily="18" charset="0"/>
              </a:rPr>
              <a:t> bioinformatics, e.g.: protein folding,</a:t>
            </a:r>
          </a:p>
          <a:p>
            <a:pPr eaLnBrk="0" hangingPunct="0">
              <a:lnSpc>
                <a:spcPct val="90000"/>
              </a:lnSpc>
            </a:pPr>
            <a:r>
              <a:rPr lang="en-US" sz="2000" dirty="0" smtClean="0">
                <a:latin typeface="Times New Roman" pitchFamily="18" charset="0"/>
              </a:rPr>
              <a:t>  medical therapies, gene co-regulation</a:t>
            </a:r>
          </a:p>
          <a:p>
            <a:pPr eaLnBrk="0" hangingPunct="0">
              <a:lnSpc>
                <a:spcPct val="90000"/>
              </a:lnSpc>
              <a:buFontTx/>
              <a:buChar char="•"/>
            </a:pPr>
            <a:r>
              <a:rPr lang="en-US" sz="2000" dirty="0" smtClean="0">
                <a:latin typeface="Times New Roman" pitchFamily="18" charset="0"/>
              </a:rPr>
              <a:t> business intelligence, e.g.: market baskets,</a:t>
            </a:r>
          </a:p>
          <a:p>
            <a:pPr eaLnBrk="0" hangingPunct="0">
              <a:lnSpc>
                <a:spcPct val="90000"/>
              </a:lnSpc>
            </a:pPr>
            <a:r>
              <a:rPr lang="en-US" sz="2000" dirty="0" smtClean="0">
                <a:latin typeface="Times New Roman" pitchFamily="18" charset="0"/>
              </a:rPr>
              <a:t>  CRM, loan or insurance risks</a:t>
            </a:r>
          </a:p>
          <a:p>
            <a:pPr eaLnBrk="0" hangingPunct="0">
              <a:lnSpc>
                <a:spcPct val="90000"/>
              </a:lnSpc>
              <a:buFontTx/>
              <a:buChar char="•"/>
            </a:pPr>
            <a:r>
              <a:rPr lang="en-US" sz="2000" dirty="0" smtClean="0">
                <a:latin typeface="Times New Roman" pitchFamily="18" charset="0"/>
              </a:rPr>
              <a:t> scientific observatories, e.g.: astrophysics,</a:t>
            </a:r>
          </a:p>
          <a:p>
            <a:pPr eaLnBrk="0" hangingPunct="0">
              <a:lnSpc>
                <a:spcPct val="90000"/>
              </a:lnSpc>
            </a:pPr>
            <a:r>
              <a:rPr lang="en-US" sz="2000" dirty="0" smtClean="0">
                <a:latin typeface="Times New Roman" pitchFamily="18" charset="0"/>
              </a:rPr>
              <a:t>   Internet traffic (incl. fraud, spam, </a:t>
            </a:r>
            <a:r>
              <a:rPr lang="en-US" sz="2000" dirty="0" err="1" smtClean="0">
                <a:latin typeface="Times New Roman" pitchFamily="18" charset="0"/>
              </a:rPr>
              <a:t>DoS</a:t>
            </a:r>
            <a:r>
              <a:rPr lang="en-US" sz="2000" dirty="0" smtClean="0">
                <a:latin typeface="Times New Roman" pitchFamily="18" charset="0"/>
              </a:rPr>
              <a:t>)</a:t>
            </a:r>
          </a:p>
          <a:p>
            <a:pPr eaLnBrk="0" hangingPunct="0">
              <a:lnSpc>
                <a:spcPct val="90000"/>
              </a:lnSpc>
              <a:buFontTx/>
              <a:buChar char="•"/>
            </a:pPr>
            <a:r>
              <a:rPr lang="en-US" sz="2000" dirty="0" smtClean="0">
                <a:latin typeface="Times New Roman" pitchFamily="18" charset="0"/>
              </a:rPr>
              <a:t> Web mining &amp; knowledge harvesting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I.</a:t>
            </a:r>
            <a:fld id="{8DFBADF9-590B-46A3-B334-BA8F8DA717B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IR&amp;DM, WS'11/12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4831" grpId="0" animBg="1"/>
      <p:bldP spid="34832" grpId="0" animBg="1"/>
      <p:bldP spid="3483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09600"/>
            <a:ext cx="84582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Tag Clouds – Retrieval or Mining?</a:t>
            </a:r>
            <a:endParaRPr lang="en-US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IR&amp;DM, WS'11/12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I.</a:t>
            </a:r>
            <a:fld id="{8DFBADF9-590B-46A3-B334-BA8F8DA717B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Rectangle 7">
            <a:hlinkClick r:id="rId3"/>
          </p:cNvPr>
          <p:cNvSpPr/>
          <p:nvPr/>
        </p:nvSpPr>
        <p:spPr>
          <a:xfrm rot="16200000">
            <a:off x="-813315" y="5130285"/>
            <a:ext cx="2324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http://www.wordle.net/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5029200"/>
            <a:ext cx="5661074" cy="15142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ChangeArrowheads="1"/>
          </p:cNvSpPr>
          <p:nvPr/>
        </p:nvSpPr>
        <p:spPr bwMode="auto">
          <a:xfrm>
            <a:off x="0" y="5486400"/>
            <a:ext cx="9144000" cy="4206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0227" name="Rectangle 3"/>
          <p:cNvSpPr>
            <a:spLocks noChangeArrowheads="1"/>
          </p:cNvSpPr>
          <p:nvPr/>
        </p:nvSpPr>
        <p:spPr bwMode="auto">
          <a:xfrm>
            <a:off x="0" y="5951538"/>
            <a:ext cx="9144000" cy="5746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0228" name="Rectangle 4"/>
          <p:cNvSpPr>
            <a:spLocks noChangeArrowheads="1"/>
          </p:cNvSpPr>
          <p:nvPr/>
        </p:nvSpPr>
        <p:spPr bwMode="auto">
          <a:xfrm>
            <a:off x="0" y="4941888"/>
            <a:ext cx="9144000" cy="5032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0229" name="Picture 5" descr="google-cartoon-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1438" y="765175"/>
            <a:ext cx="3600451" cy="3600450"/>
          </a:xfrm>
          <a:prstGeom prst="rect">
            <a:avLst/>
          </a:prstGeom>
          <a:noFill/>
        </p:spPr>
      </p:pic>
      <p:pic>
        <p:nvPicPr>
          <p:cNvPr id="180230" name="Picture 6" descr="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063" y="836613"/>
            <a:ext cx="4356100" cy="3279775"/>
          </a:xfrm>
          <a:prstGeom prst="rect">
            <a:avLst/>
          </a:prstGeom>
          <a:noFill/>
        </p:spPr>
      </p:pic>
      <p:sp>
        <p:nvSpPr>
          <p:cNvPr id="180231" name="Rectangle 7"/>
          <p:cNvSpPr>
            <a:spLocks noChangeArrowheads="1"/>
          </p:cNvSpPr>
          <p:nvPr/>
        </p:nvSpPr>
        <p:spPr bwMode="auto">
          <a:xfrm rot="-5400000">
            <a:off x="7774466" y="2316083"/>
            <a:ext cx="249459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>
                <a:latin typeface="Times New Roman" pitchFamily="18" charset="0"/>
                <a:cs typeface="Times New Roman" pitchFamily="18" charset="0"/>
              </a:rPr>
              <a:t>© 2003 Verity Intellectual Properties Pty </a:t>
            </a:r>
            <a:r>
              <a:rPr lang="en-US" sz="1000" smtClean="0">
                <a:latin typeface="Times New Roman" pitchFamily="18" charset="0"/>
                <a:cs typeface="Times New Roman" pitchFamily="18" charset="0"/>
              </a:rPr>
              <a:t>Ltd</a:t>
            </a:r>
            <a:endParaRPr lang="en-US" sz="1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0232" name="Picture 8" descr="google-cartoon-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40050" y="476250"/>
            <a:ext cx="3432175" cy="3960813"/>
          </a:xfrm>
          <a:prstGeom prst="rect">
            <a:avLst/>
          </a:prstGeom>
          <a:noFill/>
        </p:spPr>
      </p:pic>
      <p:sp>
        <p:nvSpPr>
          <p:cNvPr id="180233" name="Text Box 9"/>
          <p:cNvSpPr txBox="1">
            <a:spLocks noChangeArrowheads="1"/>
          </p:cNvSpPr>
          <p:nvPr/>
        </p:nvSpPr>
        <p:spPr bwMode="auto">
          <a:xfrm>
            <a:off x="608013" y="5446713"/>
            <a:ext cx="86276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superb scalability &amp; throughput (&gt; 20 Bio. docs, &gt; 1000 queries/sec)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0234" name="AutoShape 10"/>
          <p:cNvSpPr>
            <a:spLocks noChangeArrowheads="1"/>
          </p:cNvSpPr>
          <p:nvPr/>
        </p:nvSpPr>
        <p:spPr bwMode="auto">
          <a:xfrm>
            <a:off x="76200" y="5527675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0235" name="AutoShape 11"/>
          <p:cNvSpPr>
            <a:spLocks noChangeArrowheads="1"/>
          </p:cNvSpPr>
          <p:nvPr/>
        </p:nvSpPr>
        <p:spPr bwMode="auto">
          <a:xfrm>
            <a:off x="76200" y="502285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0236" name="Text Box 12"/>
          <p:cNvSpPr txBox="1">
            <a:spLocks noChangeArrowheads="1"/>
          </p:cNvSpPr>
          <p:nvPr/>
        </p:nvSpPr>
        <p:spPr bwMode="auto">
          <a:xfrm>
            <a:off x="608013" y="4943475"/>
            <a:ext cx="52388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high-precision results for simple queries 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0237" name="Text Box 13"/>
          <p:cNvSpPr txBox="1">
            <a:spLocks noChangeArrowheads="1"/>
          </p:cNvSpPr>
          <p:nvPr/>
        </p:nvSpPr>
        <p:spPr bwMode="auto">
          <a:xfrm>
            <a:off x="608013" y="5878513"/>
            <a:ext cx="8573694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continuously enhanced: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GoogleScholar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GoogleEarth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Google+,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multilingual for &gt;100 languages, calendar, query auto-completion,…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0238" name="AutoShape 14"/>
          <p:cNvSpPr>
            <a:spLocks noChangeArrowheads="1"/>
          </p:cNvSpPr>
          <p:nvPr/>
        </p:nvSpPr>
        <p:spPr bwMode="auto">
          <a:xfrm>
            <a:off x="76200" y="60325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0239" name="Rectangle 15"/>
          <p:cNvSpPr>
            <a:spLocks noGrp="1" noChangeArrowheads="1"/>
          </p:cNvSpPr>
          <p:nvPr>
            <p:ph type="title"/>
          </p:nvPr>
        </p:nvSpPr>
        <p:spPr>
          <a:xfrm>
            <a:off x="68263" y="0"/>
            <a:ext cx="7704137" cy="47625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The Google Revolution</a:t>
            </a:r>
            <a:endParaRPr lang="en-US" sz="4000" b="1" dirty="0"/>
          </a:p>
        </p:txBody>
      </p:sp>
      <p:sp>
        <p:nvSpPr>
          <p:cNvPr id="180243" name="Rectangle 19"/>
          <p:cNvSpPr>
            <a:spLocks noChangeArrowheads="1"/>
          </p:cNvSpPr>
          <p:nvPr/>
        </p:nvSpPr>
        <p:spPr bwMode="auto">
          <a:xfrm>
            <a:off x="0" y="4438650"/>
            <a:ext cx="9144000" cy="5032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0244" name="Text Box 20"/>
          <p:cNvSpPr txBox="1">
            <a:spLocks noChangeArrowheads="1"/>
          </p:cNvSpPr>
          <p:nvPr/>
        </p:nvSpPr>
        <p:spPr bwMode="auto">
          <a:xfrm>
            <a:off x="609600" y="4438650"/>
            <a:ext cx="72864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great for e-shopping, school kids, scientists, doctors, etc.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0245" name="AutoShape 21"/>
          <p:cNvSpPr>
            <a:spLocks noChangeArrowheads="1"/>
          </p:cNvSpPr>
          <p:nvPr/>
        </p:nvSpPr>
        <p:spPr bwMode="auto">
          <a:xfrm>
            <a:off x="76200" y="4592638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I.</a:t>
            </a:r>
            <a:fld id="{8DFBADF9-590B-46A3-B334-BA8F8DA717B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IR&amp;DM, WS'11/12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6" grpId="0" animBg="1"/>
      <p:bldP spid="180227" grpId="0" animBg="1"/>
      <p:bldP spid="180228" grpId="0" animBg="1"/>
      <p:bldP spid="1802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763814"/>
            <a:ext cx="8534400" cy="575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3302" name="Text Box 6"/>
          <p:cNvSpPr txBox="1">
            <a:spLocks noChangeArrowheads="1"/>
          </p:cNvSpPr>
          <p:nvPr/>
        </p:nvSpPr>
        <p:spPr bwMode="auto">
          <a:xfrm>
            <a:off x="115887" y="5791200"/>
            <a:ext cx="3770313" cy="76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 smtClean="0">
                <a:latin typeface="Times New Roman" pitchFamily="18" charset="0"/>
              </a:rPr>
              <a:t>People who can‘t spell!</a:t>
            </a:r>
          </a:p>
          <a:p>
            <a:pPr eaLnBrk="0" hangingPunct="0"/>
            <a:r>
              <a:rPr lang="en-US" sz="2000" dirty="0" smtClean="0">
                <a:latin typeface="Times New Roman" pitchFamily="18" charset="0"/>
              </a:rPr>
              <a:t>[</a:t>
            </a:r>
            <a:r>
              <a:rPr lang="en-US" sz="2000" dirty="0" err="1" smtClean="0">
                <a:latin typeface="Times New Roman" pitchFamily="18" charset="0"/>
              </a:rPr>
              <a:t>Amit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</a:rPr>
              <a:t>Singhal</a:t>
            </a:r>
            <a:r>
              <a:rPr lang="en-US" sz="2000" dirty="0" smtClean="0">
                <a:latin typeface="Times New Roman" pitchFamily="18" charset="0"/>
              </a:rPr>
              <a:t>: SIGIR’05 Keynote]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183304" name="Text Box 8"/>
          <p:cNvSpPr txBox="1">
            <a:spLocks noChangeArrowheads="1"/>
          </p:cNvSpPr>
          <p:nvPr/>
        </p:nvSpPr>
        <p:spPr bwMode="auto">
          <a:xfrm>
            <a:off x="1676400" y="803275"/>
            <a:ext cx="3667125" cy="19812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457200" indent="-457200" eaLnBrk="0" hangingPunct="0"/>
            <a:r>
              <a:rPr lang="en-US" sz="2400" b="1" dirty="0" smtClean="0">
                <a:latin typeface="Times New Roman" pitchFamily="18" charset="0"/>
              </a:rPr>
              <a:t>Google.com  2008 (U.S.)    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</a:p>
          <a:p>
            <a:pPr marL="457200" indent="-457200" eaLnBrk="0" hangingPunct="0"/>
            <a:r>
              <a:rPr lang="en-US" sz="2000" b="1" dirty="0" smtClean="0">
                <a:latin typeface="Times New Roman" pitchFamily="18" charset="0"/>
              </a:rPr>
              <a:t>1. </a:t>
            </a:r>
            <a:r>
              <a:rPr lang="en-US" sz="2000" b="1" dirty="0" err="1" smtClean="0">
                <a:latin typeface="Times New Roman" pitchFamily="18" charset="0"/>
              </a:rPr>
              <a:t>obama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</a:p>
          <a:p>
            <a:pPr marL="457200" indent="-457200" eaLnBrk="0" hangingPunct="0"/>
            <a:r>
              <a:rPr lang="en-US" sz="2000" b="1" dirty="0" smtClean="0">
                <a:latin typeface="Times New Roman" pitchFamily="18" charset="0"/>
              </a:rPr>
              <a:t>2. </a:t>
            </a:r>
            <a:r>
              <a:rPr lang="en-US" sz="2000" b="1" dirty="0" err="1" smtClean="0">
                <a:latin typeface="Times New Roman" pitchFamily="18" charset="0"/>
              </a:rPr>
              <a:t>facebook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</a:p>
          <a:p>
            <a:pPr marL="457200" indent="-457200" eaLnBrk="0" hangingPunct="0"/>
            <a:r>
              <a:rPr lang="en-US" sz="2000" b="1" dirty="0" smtClean="0">
                <a:latin typeface="Times New Roman" pitchFamily="18" charset="0"/>
              </a:rPr>
              <a:t>3. </a:t>
            </a:r>
            <a:r>
              <a:rPr lang="en-US" sz="2000" b="1" dirty="0" err="1" smtClean="0">
                <a:latin typeface="Times New Roman" pitchFamily="18" charset="0"/>
              </a:rPr>
              <a:t>att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</a:p>
          <a:p>
            <a:pPr marL="457200" indent="-457200" eaLnBrk="0" hangingPunct="0"/>
            <a:r>
              <a:rPr lang="en-US" sz="2000" b="1" dirty="0" smtClean="0">
                <a:latin typeface="Times New Roman" pitchFamily="18" charset="0"/>
              </a:rPr>
              <a:t>4. </a:t>
            </a:r>
            <a:r>
              <a:rPr lang="en-US" sz="2000" b="1" dirty="0" err="1" smtClean="0">
                <a:latin typeface="Times New Roman" pitchFamily="18" charset="0"/>
              </a:rPr>
              <a:t>iphone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</a:p>
          <a:p>
            <a:pPr marL="457200" indent="-457200" eaLnBrk="0" hangingPunct="0"/>
            <a:r>
              <a:rPr lang="en-US" sz="2000" b="1" dirty="0" smtClean="0">
                <a:latin typeface="Times New Roman" pitchFamily="18" charset="0"/>
              </a:rPr>
              <a:t>5. </a:t>
            </a:r>
            <a:r>
              <a:rPr lang="en-US" sz="2000" b="1" dirty="0" err="1" smtClean="0">
                <a:latin typeface="Times New Roman" pitchFamily="18" charset="0"/>
              </a:rPr>
              <a:t>youtube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endParaRPr lang="en-US" sz="2000" b="1" dirty="0">
              <a:latin typeface="Times New Roman" pitchFamily="18" charset="0"/>
            </a:endParaRPr>
          </a:p>
        </p:txBody>
      </p:sp>
      <p:sp>
        <p:nvSpPr>
          <p:cNvPr id="183305" name="Text Box 9"/>
          <p:cNvSpPr txBox="1">
            <a:spLocks noChangeArrowheads="1"/>
          </p:cNvSpPr>
          <p:nvPr/>
        </p:nvSpPr>
        <p:spPr bwMode="auto">
          <a:xfrm>
            <a:off x="5399086" y="803275"/>
            <a:ext cx="3821113" cy="19812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indent="-457200" eaLnBrk="0" hangingPunct="0"/>
            <a:r>
              <a:rPr lang="en-US" sz="2400" b="1" dirty="0" smtClean="0">
                <a:latin typeface="Times New Roman" pitchFamily="18" charset="0"/>
              </a:rPr>
              <a:t>Google news  2008 (U.S.)   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</a:p>
          <a:p>
            <a:pPr marL="457200" indent="-457200" eaLnBrk="0" hangingPunct="0"/>
            <a:r>
              <a:rPr lang="en-US" sz="2000" b="1" dirty="0" smtClean="0">
                <a:latin typeface="Times New Roman" pitchFamily="18" charset="0"/>
              </a:rPr>
              <a:t>1. </a:t>
            </a:r>
            <a:r>
              <a:rPr lang="en-US" sz="2000" b="1" dirty="0" err="1" smtClean="0">
                <a:latin typeface="Times New Roman" pitchFamily="18" charset="0"/>
              </a:rPr>
              <a:t>sarah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palin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</a:p>
          <a:p>
            <a:pPr marL="457200" indent="-457200" eaLnBrk="0" hangingPunct="0"/>
            <a:r>
              <a:rPr lang="en-US" sz="2000" b="1" dirty="0" smtClean="0">
                <a:latin typeface="Times New Roman" pitchFamily="18" charset="0"/>
              </a:rPr>
              <a:t>2. </a:t>
            </a:r>
            <a:r>
              <a:rPr lang="en-US" sz="2000" b="1" dirty="0" err="1" smtClean="0">
                <a:latin typeface="Times New Roman" pitchFamily="18" charset="0"/>
              </a:rPr>
              <a:t>american</a:t>
            </a:r>
            <a:r>
              <a:rPr lang="en-US" sz="2000" b="1" dirty="0" smtClean="0">
                <a:latin typeface="Times New Roman" pitchFamily="18" charset="0"/>
              </a:rPr>
              <a:t> idol </a:t>
            </a:r>
          </a:p>
          <a:p>
            <a:pPr marL="457200" indent="-457200" eaLnBrk="0" hangingPunct="0"/>
            <a:r>
              <a:rPr lang="en-US" sz="2000" b="1" dirty="0" smtClean="0">
                <a:latin typeface="Times New Roman" pitchFamily="18" charset="0"/>
              </a:rPr>
              <a:t>3. </a:t>
            </a:r>
            <a:r>
              <a:rPr lang="en-US" sz="2000" b="1" dirty="0" err="1" smtClean="0">
                <a:latin typeface="Times New Roman" pitchFamily="18" charset="0"/>
              </a:rPr>
              <a:t>mccain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</a:p>
          <a:p>
            <a:pPr marL="457200" indent="-457200" eaLnBrk="0" hangingPunct="0"/>
            <a:r>
              <a:rPr lang="en-US" sz="2000" b="1" dirty="0" smtClean="0">
                <a:latin typeface="Times New Roman" pitchFamily="18" charset="0"/>
              </a:rPr>
              <a:t>4. </a:t>
            </a:r>
            <a:r>
              <a:rPr lang="en-US" sz="2000" b="1" dirty="0" err="1" smtClean="0">
                <a:latin typeface="Times New Roman" pitchFamily="18" charset="0"/>
              </a:rPr>
              <a:t>olympics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</a:p>
          <a:p>
            <a:pPr marL="457200" indent="-457200" eaLnBrk="0" hangingPunct="0"/>
            <a:r>
              <a:rPr lang="en-US" sz="2000" b="1" dirty="0" smtClean="0">
                <a:latin typeface="Times New Roman" pitchFamily="18" charset="0"/>
              </a:rPr>
              <a:t>5. </a:t>
            </a:r>
            <a:r>
              <a:rPr lang="en-US" sz="2000" b="1" dirty="0" err="1" smtClean="0">
                <a:latin typeface="Times New Roman" pitchFamily="18" charset="0"/>
              </a:rPr>
              <a:t>ike</a:t>
            </a:r>
            <a:r>
              <a:rPr lang="en-US" sz="2000" b="1" dirty="0" smtClean="0">
                <a:latin typeface="Times New Roman" pitchFamily="18" charset="0"/>
              </a:rPr>
              <a:t> (hurricane) </a:t>
            </a:r>
            <a:endParaRPr lang="en-US" sz="2000" b="1" dirty="0">
              <a:latin typeface="Times New Roman" pitchFamily="18" charset="0"/>
            </a:endParaRPr>
          </a:p>
        </p:txBody>
      </p:sp>
      <p:sp>
        <p:nvSpPr>
          <p:cNvPr id="183306" name="Text Box 10"/>
          <p:cNvSpPr txBox="1">
            <a:spLocks noChangeArrowheads="1"/>
          </p:cNvSpPr>
          <p:nvPr/>
        </p:nvSpPr>
        <p:spPr bwMode="auto">
          <a:xfrm>
            <a:off x="1676400" y="2819400"/>
            <a:ext cx="3675062" cy="19812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457200" indent="-457200" eaLnBrk="0" hangingPunct="0"/>
            <a:r>
              <a:rPr lang="en-US" sz="2400" b="1" dirty="0" smtClean="0">
                <a:latin typeface="Times New Roman" pitchFamily="18" charset="0"/>
              </a:rPr>
              <a:t>Google image  2008 (U.S.) 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</a:p>
          <a:p>
            <a:pPr marL="457200" indent="-457200" eaLnBrk="0" hangingPunct="0"/>
            <a:r>
              <a:rPr lang="en-US" sz="2000" b="1" dirty="0" smtClean="0">
                <a:latin typeface="Times New Roman" pitchFamily="18" charset="0"/>
              </a:rPr>
              <a:t>1. </a:t>
            </a:r>
            <a:r>
              <a:rPr lang="en-US" sz="2000" b="1" dirty="0" err="1" smtClean="0">
                <a:latin typeface="Times New Roman" pitchFamily="18" charset="0"/>
              </a:rPr>
              <a:t>sarah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palin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</a:p>
          <a:p>
            <a:pPr marL="457200" indent="-457200" eaLnBrk="0" hangingPunct="0"/>
            <a:r>
              <a:rPr lang="en-US" sz="2000" b="1" dirty="0" smtClean="0">
                <a:latin typeface="Times New Roman" pitchFamily="18" charset="0"/>
              </a:rPr>
              <a:t>2. </a:t>
            </a:r>
            <a:r>
              <a:rPr lang="en-US" sz="2000" b="1" dirty="0" err="1" smtClean="0">
                <a:latin typeface="Times New Roman" pitchFamily="18" charset="0"/>
              </a:rPr>
              <a:t>obama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</a:p>
          <a:p>
            <a:pPr marL="457200" indent="-457200" eaLnBrk="0" hangingPunct="0"/>
            <a:r>
              <a:rPr lang="en-US" sz="2000" b="1" dirty="0" smtClean="0">
                <a:latin typeface="Times New Roman" pitchFamily="18" charset="0"/>
              </a:rPr>
              <a:t>3. twilight </a:t>
            </a:r>
          </a:p>
          <a:p>
            <a:pPr marL="457200" indent="-457200" eaLnBrk="0" hangingPunct="0"/>
            <a:r>
              <a:rPr lang="en-US" sz="2000" b="1" dirty="0" smtClean="0">
                <a:latin typeface="Times New Roman" pitchFamily="18" charset="0"/>
              </a:rPr>
              <a:t>4. </a:t>
            </a:r>
            <a:r>
              <a:rPr lang="en-US" sz="2000" b="1" dirty="0" err="1" smtClean="0">
                <a:latin typeface="Times New Roman" pitchFamily="18" charset="0"/>
              </a:rPr>
              <a:t>miley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cyrus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</a:p>
          <a:p>
            <a:pPr marL="457200" indent="-457200" eaLnBrk="0" hangingPunct="0"/>
            <a:r>
              <a:rPr lang="en-US" sz="2000" b="1" dirty="0" smtClean="0">
                <a:latin typeface="Times New Roman" pitchFamily="18" charset="0"/>
              </a:rPr>
              <a:t>5. joker </a:t>
            </a:r>
            <a:endParaRPr lang="en-US" sz="2000" b="1" dirty="0">
              <a:latin typeface="Times New Roman" pitchFamily="18" charset="0"/>
            </a:endParaRPr>
          </a:p>
        </p:txBody>
      </p:sp>
      <p:sp>
        <p:nvSpPr>
          <p:cNvPr id="183307" name="Text Box 11"/>
          <p:cNvSpPr txBox="1">
            <a:spLocks noChangeArrowheads="1"/>
          </p:cNvSpPr>
          <p:nvPr/>
        </p:nvSpPr>
        <p:spPr bwMode="auto">
          <a:xfrm>
            <a:off x="5399087" y="2819400"/>
            <a:ext cx="3832225" cy="19812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457200" indent="-457200" eaLnBrk="0" hangingPunct="0"/>
            <a:r>
              <a:rPr lang="en-US" sz="2400" b="1" dirty="0" smtClean="0">
                <a:latin typeface="Times New Roman" pitchFamily="18" charset="0"/>
              </a:rPr>
              <a:t>Google translate 2008 (U.S.)</a:t>
            </a:r>
            <a:endParaRPr lang="en-US" sz="2000" b="1" dirty="0" smtClean="0">
              <a:latin typeface="Times New Roman" pitchFamily="18" charset="0"/>
            </a:endParaRPr>
          </a:p>
          <a:p>
            <a:pPr marL="457200" indent="-457200" eaLnBrk="0" hangingPunct="0"/>
            <a:r>
              <a:rPr lang="en-US" sz="2000" b="1" dirty="0" smtClean="0">
                <a:latin typeface="Times New Roman" pitchFamily="18" charset="0"/>
              </a:rPr>
              <a:t>1. you </a:t>
            </a:r>
          </a:p>
          <a:p>
            <a:pPr marL="457200" indent="-457200" eaLnBrk="0" hangingPunct="0"/>
            <a:r>
              <a:rPr lang="en-US" sz="2000" b="1" dirty="0" smtClean="0">
                <a:latin typeface="Times New Roman" pitchFamily="18" charset="0"/>
              </a:rPr>
              <a:t>2. what </a:t>
            </a:r>
          </a:p>
          <a:p>
            <a:pPr marL="457200" indent="-457200" eaLnBrk="0" hangingPunct="0"/>
            <a:r>
              <a:rPr lang="en-US" sz="2000" b="1" dirty="0" smtClean="0">
                <a:latin typeface="Times New Roman" pitchFamily="18" charset="0"/>
              </a:rPr>
              <a:t>3. thank you </a:t>
            </a:r>
          </a:p>
          <a:p>
            <a:pPr marL="457200" indent="-457200" eaLnBrk="0" hangingPunct="0"/>
            <a:r>
              <a:rPr lang="en-US" sz="2000" b="1" dirty="0" smtClean="0">
                <a:latin typeface="Times New Roman" pitchFamily="18" charset="0"/>
              </a:rPr>
              <a:t>4. please </a:t>
            </a:r>
          </a:p>
          <a:p>
            <a:pPr marL="457200" indent="-457200" eaLnBrk="0" hangingPunct="0"/>
            <a:r>
              <a:rPr lang="en-US" sz="2000" b="1" dirty="0" smtClean="0">
                <a:latin typeface="Times New Roman" pitchFamily="18" charset="0"/>
              </a:rPr>
              <a:t>5. love </a:t>
            </a:r>
            <a:endParaRPr lang="en-US" sz="2000" b="1" dirty="0">
              <a:latin typeface="Times New Roman" pitchFamily="18" charset="0"/>
            </a:endParaRP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en-US" sz="3600" b="1" smtClean="0"/>
              <a:t>Search Engine Users</a:t>
            </a:r>
            <a:endParaRPr lang="en-US" sz="3600" b="1"/>
          </a:p>
        </p:txBody>
      </p:sp>
      <p:sp>
        <p:nvSpPr>
          <p:cNvPr id="183308" name="Text Box 12"/>
          <p:cNvSpPr txBox="1">
            <a:spLocks noChangeArrowheads="1"/>
          </p:cNvSpPr>
          <p:nvPr/>
        </p:nvSpPr>
        <p:spPr bwMode="auto">
          <a:xfrm>
            <a:off x="6904038" y="3352800"/>
            <a:ext cx="2239962" cy="35052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457200" indent="-457200" eaLnBrk="0" hangingPunct="0"/>
            <a:r>
              <a:rPr lang="en-US" sz="2400" b="1" dirty="0" smtClean="0">
                <a:latin typeface="Times New Roman" pitchFamily="18" charset="0"/>
              </a:rPr>
              <a:t>Google.de 2008 </a:t>
            </a:r>
            <a:endParaRPr lang="en-US" sz="2000" b="1" dirty="0" smtClean="0">
              <a:latin typeface="Times New Roman" pitchFamily="18" charset="0"/>
            </a:endParaRPr>
          </a:p>
          <a:p>
            <a:pPr marL="457200" indent="-457200" eaLnBrk="0" hangingPunct="0"/>
            <a:r>
              <a:rPr lang="en-US" sz="2000" b="1" dirty="0" smtClean="0">
                <a:latin typeface="Times New Roman" pitchFamily="18" charset="0"/>
              </a:rPr>
              <a:t>1. </a:t>
            </a:r>
            <a:r>
              <a:rPr lang="en-US" sz="2000" b="1" dirty="0" err="1" smtClean="0">
                <a:latin typeface="Times New Roman" pitchFamily="18" charset="0"/>
              </a:rPr>
              <a:t>wer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kennt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wen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</a:p>
          <a:p>
            <a:pPr marL="457200" indent="-457200" eaLnBrk="0" hangingPunct="0"/>
            <a:r>
              <a:rPr lang="en-US" sz="2000" b="1" dirty="0" smtClean="0">
                <a:latin typeface="Times New Roman" pitchFamily="18" charset="0"/>
              </a:rPr>
              <a:t>2. </a:t>
            </a:r>
            <a:r>
              <a:rPr lang="en-US" sz="2000" b="1" dirty="0" err="1" smtClean="0">
                <a:latin typeface="Times New Roman" pitchFamily="18" charset="0"/>
              </a:rPr>
              <a:t>juegos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</a:p>
          <a:p>
            <a:pPr marL="457200" indent="-457200" eaLnBrk="0" hangingPunct="0"/>
            <a:r>
              <a:rPr lang="en-US" sz="2000" b="1" dirty="0" smtClean="0">
                <a:latin typeface="Times New Roman" pitchFamily="18" charset="0"/>
              </a:rPr>
              <a:t>3. </a:t>
            </a:r>
            <a:r>
              <a:rPr lang="en-US" sz="2000" b="1" dirty="0" err="1" smtClean="0">
                <a:latin typeface="Times New Roman" pitchFamily="18" charset="0"/>
              </a:rPr>
              <a:t>facebook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</a:p>
          <a:p>
            <a:pPr marL="457200" indent="-457200" eaLnBrk="0" hangingPunct="0"/>
            <a:r>
              <a:rPr lang="en-US" sz="2000" b="1" dirty="0" smtClean="0">
                <a:latin typeface="Times New Roman" pitchFamily="18" charset="0"/>
              </a:rPr>
              <a:t>4. </a:t>
            </a:r>
            <a:r>
              <a:rPr lang="en-US" sz="2000" b="1" dirty="0" err="1" smtClean="0">
                <a:latin typeface="Times New Roman" pitchFamily="18" charset="0"/>
              </a:rPr>
              <a:t>schüler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vz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</a:p>
          <a:p>
            <a:pPr marL="457200" indent="-457200" eaLnBrk="0" hangingPunct="0"/>
            <a:r>
              <a:rPr lang="en-US" sz="2000" b="1" dirty="0" smtClean="0">
                <a:latin typeface="Times New Roman" pitchFamily="18" charset="0"/>
              </a:rPr>
              <a:t>5. </a:t>
            </a:r>
            <a:r>
              <a:rPr lang="en-US" sz="2000" b="1" dirty="0" err="1" smtClean="0">
                <a:latin typeface="Times New Roman" pitchFamily="18" charset="0"/>
              </a:rPr>
              <a:t>studi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vz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</a:p>
          <a:p>
            <a:pPr marL="457200" indent="-457200" eaLnBrk="0" hangingPunct="0"/>
            <a:r>
              <a:rPr lang="en-US" sz="2000" b="1" dirty="0" smtClean="0">
                <a:latin typeface="Times New Roman" pitchFamily="18" charset="0"/>
              </a:rPr>
              <a:t>6. </a:t>
            </a:r>
            <a:r>
              <a:rPr lang="en-US" sz="2000" b="1" dirty="0" err="1" smtClean="0">
                <a:latin typeface="Times New Roman" pitchFamily="18" charset="0"/>
              </a:rPr>
              <a:t>jappy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</a:p>
          <a:p>
            <a:pPr marL="457200" indent="-457200" eaLnBrk="0" hangingPunct="0"/>
            <a:r>
              <a:rPr lang="en-US" sz="2000" b="1" dirty="0" smtClean="0">
                <a:latin typeface="Times New Roman" pitchFamily="18" charset="0"/>
              </a:rPr>
              <a:t>7. </a:t>
            </a:r>
            <a:r>
              <a:rPr lang="en-US" sz="2000" b="1" dirty="0" err="1" smtClean="0">
                <a:latin typeface="Times New Roman" pitchFamily="18" charset="0"/>
              </a:rPr>
              <a:t>youtube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</a:p>
          <a:p>
            <a:pPr marL="457200" indent="-457200" eaLnBrk="0" hangingPunct="0"/>
            <a:r>
              <a:rPr lang="en-US" sz="2000" b="1" dirty="0" smtClean="0">
                <a:latin typeface="Times New Roman" pitchFamily="18" charset="0"/>
              </a:rPr>
              <a:t>8 </a:t>
            </a:r>
            <a:r>
              <a:rPr lang="en-US" sz="2000" b="1" dirty="0" err="1" smtClean="0">
                <a:latin typeface="Times New Roman" pitchFamily="18" charset="0"/>
              </a:rPr>
              <a:t>yasni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</a:p>
          <a:p>
            <a:pPr marL="457200" indent="-457200" eaLnBrk="0" hangingPunct="0"/>
            <a:r>
              <a:rPr lang="en-US" sz="2000" b="1" dirty="0" smtClean="0">
                <a:latin typeface="Times New Roman" pitchFamily="18" charset="0"/>
              </a:rPr>
              <a:t>9. </a:t>
            </a:r>
            <a:r>
              <a:rPr lang="en-US" sz="2000" b="1" dirty="0" err="1" smtClean="0">
                <a:latin typeface="Times New Roman" pitchFamily="18" charset="0"/>
              </a:rPr>
              <a:t>obama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</a:p>
          <a:p>
            <a:pPr marL="457200" indent="-457200" eaLnBrk="0" hangingPunct="0"/>
            <a:r>
              <a:rPr lang="en-US" sz="2000" b="1" dirty="0" smtClean="0">
                <a:latin typeface="Times New Roman" pitchFamily="18" charset="0"/>
              </a:rPr>
              <a:t>10. euro 2008</a:t>
            </a:r>
            <a:endParaRPr lang="en-US" sz="2000" b="1" dirty="0">
              <a:latin typeface="Times New Roman" pitchFamily="18" charset="0"/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I.</a:t>
            </a:r>
            <a:fld id="{8DFBADF9-590B-46A3-B334-BA8F8DA717B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IR&amp;DM, WS'11/12</a:t>
            </a: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191000" y="54114"/>
            <a:ext cx="525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http://www.google.com/press/zeitgeist2010/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4"/>
              </a:rPr>
              <a:t>regions/de.html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04" grpId="0" animBg="1"/>
      <p:bldP spid="183305" grpId="0" animBg="1"/>
      <p:bldP spid="183306" grpId="0" animBg="1"/>
      <p:bldP spid="183307" grpId="0" animBg="1"/>
      <p:bldP spid="18330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en-US" sz="3600" b="1" smtClean="0"/>
              <a:t>Web Search Patterns </a:t>
            </a:r>
            <a:r>
              <a:rPr lang="en-US" sz="2000" b="1" smtClean="0"/>
              <a:t>[Rose/Levinson: WWW 2004]</a:t>
            </a:r>
            <a:endParaRPr lang="en-US" sz="3600" b="1"/>
          </a:p>
        </p:txBody>
      </p:sp>
      <p:sp>
        <p:nvSpPr>
          <p:cNvPr id="185347" name="Text Box 3"/>
          <p:cNvSpPr txBox="1">
            <a:spLocks noChangeArrowheads="1"/>
          </p:cNvSpPr>
          <p:nvPr/>
        </p:nvSpPr>
        <p:spPr bwMode="auto">
          <a:xfrm>
            <a:off x="152400" y="509588"/>
            <a:ext cx="8916223" cy="617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</a:pP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</a:rPr>
              <a:t>navigational</a:t>
            </a:r>
            <a:r>
              <a:rPr lang="en-US" sz="2400" b="1" dirty="0" smtClean="0">
                <a:latin typeface="Times New Roman" pitchFamily="18" charset="0"/>
              </a:rPr>
              <a:t>: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</a:rPr>
              <a:t>find </a:t>
            </a:r>
            <a:r>
              <a:rPr lang="en-US" sz="2000" u="sng" dirty="0" smtClean="0">
                <a:latin typeface="Times New Roman" pitchFamily="18" charset="0"/>
              </a:rPr>
              <a:t>specific homepage</a:t>
            </a:r>
            <a:r>
              <a:rPr lang="en-US" sz="2000" dirty="0" smtClean="0">
                <a:latin typeface="Times New Roman" pitchFamily="18" charset="0"/>
              </a:rPr>
              <a:t> with unknown URL, e.g. Cirrus Airlines</a:t>
            </a:r>
          </a:p>
          <a:p>
            <a:pPr eaLnBrk="0" hangingPunct="0">
              <a:buFontTx/>
              <a:buChar char="•"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</a:rPr>
              <a:t> transactional</a:t>
            </a:r>
            <a:r>
              <a:rPr lang="en-US" sz="2400" b="1" dirty="0" smtClean="0">
                <a:latin typeface="Times New Roman" pitchFamily="18" charset="0"/>
              </a:rPr>
              <a:t>: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</a:rPr>
              <a:t>find </a:t>
            </a:r>
            <a:r>
              <a:rPr lang="en-US" sz="2000" u="sng" dirty="0" smtClean="0">
                <a:latin typeface="Times New Roman" pitchFamily="18" charset="0"/>
              </a:rPr>
              <a:t>specific resource</a:t>
            </a:r>
            <a:r>
              <a:rPr lang="en-US" sz="2000" dirty="0" smtClean="0">
                <a:latin typeface="Times New Roman" pitchFamily="18" charset="0"/>
              </a:rPr>
              <a:t>, e.g. download </a:t>
            </a:r>
            <a:r>
              <a:rPr lang="en-US" sz="2000" dirty="0" err="1" smtClean="0">
                <a:latin typeface="Times New Roman" pitchFamily="18" charset="0"/>
              </a:rPr>
              <a:t>Lucene</a:t>
            </a:r>
            <a:r>
              <a:rPr lang="en-US" sz="2000" dirty="0" smtClean="0">
                <a:latin typeface="Times New Roman" pitchFamily="18" charset="0"/>
              </a:rPr>
              <a:t> source code, </a:t>
            </a:r>
          </a:p>
          <a:p>
            <a:pPr eaLnBrk="0" hangingPunct="0"/>
            <a:r>
              <a:rPr lang="en-US" sz="2000" dirty="0" smtClean="0">
                <a:latin typeface="Times New Roman" pitchFamily="18" charset="0"/>
              </a:rPr>
              <a:t>   Sony </a:t>
            </a:r>
            <a:r>
              <a:rPr lang="en-US" sz="2000" dirty="0" err="1" smtClean="0">
                <a:latin typeface="Times New Roman" pitchFamily="18" charset="0"/>
              </a:rPr>
              <a:t>Cybershot</a:t>
            </a:r>
            <a:r>
              <a:rPr lang="en-US" sz="2000" dirty="0" smtClean="0">
                <a:latin typeface="Times New Roman" pitchFamily="18" charset="0"/>
              </a:rPr>
              <a:t> DSC-W5, Mars surface images, hotel beach south Crete August</a:t>
            </a:r>
            <a:endParaRPr lang="en-US" sz="2400" dirty="0" smtClean="0">
              <a:latin typeface="Times New Roman" pitchFamily="18" charset="0"/>
            </a:endParaRPr>
          </a:p>
          <a:p>
            <a:pPr eaLnBrk="0" hangingPunct="0">
              <a:buFontTx/>
              <a:buChar char="•"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</a:rPr>
              <a:t>informational</a:t>
            </a:r>
            <a:r>
              <a:rPr lang="en-US" sz="2400" b="1" dirty="0" smtClean="0">
                <a:latin typeface="Times New Roman" pitchFamily="18" charset="0"/>
              </a:rPr>
              <a:t>: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000" u="sng" dirty="0" smtClean="0">
                <a:latin typeface="Times New Roman" pitchFamily="18" charset="0"/>
              </a:rPr>
              <a:t>learn about topic</a:t>
            </a:r>
          </a:p>
          <a:p>
            <a:pPr lvl="1" eaLnBrk="0" hangingPunct="0">
              <a:buFontTx/>
              <a:buChar char="•"/>
            </a:pPr>
            <a:r>
              <a:rPr lang="en-US" sz="2400" dirty="0" smtClean="0">
                <a:latin typeface="Times New Roman" pitchFamily="18" charset="0"/>
              </a:rPr>
              <a:t> focused, </a:t>
            </a:r>
            <a:r>
              <a:rPr lang="en-US" sz="2000" dirty="0" smtClean="0">
                <a:latin typeface="Times New Roman" pitchFamily="18" charset="0"/>
              </a:rPr>
              <a:t>e.g. </a:t>
            </a:r>
            <a:r>
              <a:rPr lang="en-US" sz="2000" dirty="0" err="1" smtClean="0">
                <a:latin typeface="Times New Roman" pitchFamily="18" charset="0"/>
              </a:rPr>
              <a:t>Chernoff</a:t>
            </a:r>
            <a:r>
              <a:rPr lang="en-US" sz="2000" dirty="0" smtClean="0">
                <a:latin typeface="Times New Roman" pitchFamily="18" charset="0"/>
              </a:rPr>
              <a:t> bounds, soccer world championship qualification</a:t>
            </a:r>
          </a:p>
          <a:p>
            <a:pPr lvl="1" eaLnBrk="0" hangingPunct="0">
              <a:buFontTx/>
              <a:buChar char="•"/>
            </a:pPr>
            <a:r>
              <a:rPr lang="en-US" sz="2400" dirty="0" smtClean="0">
                <a:latin typeface="Times New Roman" pitchFamily="18" charset="0"/>
              </a:rPr>
              <a:t> unfocused, </a:t>
            </a:r>
            <a:r>
              <a:rPr lang="en-US" sz="2000" dirty="0" smtClean="0">
                <a:latin typeface="Times New Roman" pitchFamily="18" charset="0"/>
              </a:rPr>
              <a:t>e.g. undergraduate statistics, dark matter, Internet spam</a:t>
            </a:r>
          </a:p>
          <a:p>
            <a:pPr lvl="1" eaLnBrk="0" hangingPunct="0">
              <a:buFontTx/>
              <a:buChar char="•"/>
            </a:pPr>
            <a:r>
              <a:rPr lang="en-US" sz="2400" dirty="0" smtClean="0">
                <a:latin typeface="Times New Roman" pitchFamily="18" charset="0"/>
              </a:rPr>
              <a:t> seeking advice, </a:t>
            </a:r>
            <a:r>
              <a:rPr lang="en-US" sz="2000" dirty="0" smtClean="0">
                <a:latin typeface="Times New Roman" pitchFamily="18" charset="0"/>
              </a:rPr>
              <a:t>e.g. help losing weight, low-fat food, marathon training tips</a:t>
            </a:r>
          </a:p>
          <a:p>
            <a:pPr lvl="1" eaLnBrk="0" hangingPunct="0">
              <a:buFontTx/>
              <a:buChar char="•"/>
            </a:pPr>
            <a:r>
              <a:rPr lang="en-US" sz="2400" dirty="0" smtClean="0">
                <a:latin typeface="Times New Roman" pitchFamily="18" charset="0"/>
              </a:rPr>
              <a:t> locating service, </a:t>
            </a:r>
            <a:r>
              <a:rPr lang="en-US" sz="2000" dirty="0" smtClean="0">
                <a:latin typeface="Times New Roman" pitchFamily="18" charset="0"/>
              </a:rPr>
              <a:t>e.g. 6M pixel digital camera, taxi service </a:t>
            </a:r>
            <a:r>
              <a:rPr lang="en-US" sz="2000" dirty="0" err="1" smtClean="0">
                <a:latin typeface="Times New Roman" pitchFamily="18" charset="0"/>
              </a:rPr>
              <a:t>Saarbrücken</a:t>
            </a:r>
            <a:endParaRPr lang="en-US" sz="2000" dirty="0" smtClean="0">
              <a:latin typeface="Times New Roman" pitchFamily="18" charset="0"/>
            </a:endParaRPr>
          </a:p>
          <a:p>
            <a:pPr lvl="1" eaLnBrk="0" hangingPunct="0">
              <a:buFontTx/>
              <a:buChar char="•"/>
            </a:pPr>
            <a:r>
              <a:rPr lang="en-US" sz="2400" dirty="0" smtClean="0">
                <a:latin typeface="Times New Roman" pitchFamily="18" charset="0"/>
              </a:rPr>
              <a:t> exhaustive, </a:t>
            </a:r>
            <a:r>
              <a:rPr lang="en-US" sz="2000" dirty="0" smtClean="0">
                <a:latin typeface="Times New Roman" pitchFamily="18" charset="0"/>
              </a:rPr>
              <a:t>e.g. Dutch universities, hotel reviews Crete, MP3 players</a:t>
            </a:r>
          </a:p>
          <a:p>
            <a:pPr eaLnBrk="0" hangingPunct="0">
              <a:buFontTx/>
              <a:buChar char="•"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</a:rPr>
              <a:t>embedded in business workflow </a:t>
            </a:r>
            <a:r>
              <a:rPr lang="en-US" sz="2000" dirty="0" smtClean="0">
                <a:latin typeface="Times New Roman" pitchFamily="18" charset="0"/>
              </a:rPr>
              <a:t>(e.g. CRM, business intelligence)</a:t>
            </a:r>
            <a:r>
              <a:rPr lang="en-US" sz="2400" dirty="0" smtClean="0">
                <a:latin typeface="Times New Roman" pitchFamily="18" charset="0"/>
              </a:rPr>
              <a:t> or</a:t>
            </a:r>
          </a:p>
          <a:p>
            <a:pPr eaLnBrk="0" hangingPunct="0"/>
            <a:r>
              <a:rPr lang="en-US" sz="2400" dirty="0" smtClean="0">
                <a:latin typeface="Times New Roman" pitchFamily="18" charset="0"/>
              </a:rPr>
              <a:t>  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</a:rPr>
              <a:t>personal agent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</a:rPr>
              <a:t>(in cell phone, MP3 player, or ambient intelligence at home)</a:t>
            </a:r>
          </a:p>
          <a:p>
            <a:pPr eaLnBrk="0" hangingPunct="0"/>
            <a:r>
              <a:rPr lang="en-US" sz="2400" dirty="0" smtClean="0">
                <a:latin typeface="Times New Roman" pitchFamily="18" charset="0"/>
              </a:rPr>
              <a:t>        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</a:rPr>
              <a:t>with automatically generated queries</a:t>
            </a:r>
          </a:p>
          <a:p>
            <a:pPr eaLnBrk="0" hangingPunct="0">
              <a:buFontTx/>
              <a:buChar char="•"/>
            </a:pP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</a:rPr>
              <a:t>natural-language question answering (QA)</a:t>
            </a:r>
            <a:r>
              <a:rPr lang="en-US" sz="2400" b="1" dirty="0" smtClean="0">
                <a:latin typeface="Times New Roman" pitchFamily="18" charset="0"/>
              </a:rPr>
              <a:t>:</a:t>
            </a:r>
          </a:p>
          <a:p>
            <a:pPr lvl="1" eaLnBrk="0" hangingPunct="0">
              <a:buFontTx/>
              <a:buChar char="•"/>
            </a:pP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</a:rPr>
              <a:t>factoids</a:t>
            </a:r>
            <a:r>
              <a:rPr lang="en-US" sz="2400" dirty="0" smtClean="0">
                <a:latin typeface="Times New Roman" pitchFamily="18" charset="0"/>
              </a:rPr>
              <a:t>, </a:t>
            </a:r>
            <a:r>
              <a:rPr lang="en-US" sz="2000" dirty="0" smtClean="0">
                <a:latin typeface="Times New Roman" pitchFamily="18" charset="0"/>
              </a:rPr>
              <a:t>e.g. when was Johnny </a:t>
            </a:r>
            <a:r>
              <a:rPr lang="en-US" sz="2000" dirty="0" err="1" smtClean="0">
                <a:latin typeface="Times New Roman" pitchFamily="18" charset="0"/>
              </a:rPr>
              <a:t>Depp</a:t>
            </a:r>
            <a:r>
              <a:rPr lang="en-US" sz="2000" dirty="0" smtClean="0">
                <a:latin typeface="Times New Roman" pitchFamily="18" charset="0"/>
              </a:rPr>
              <a:t> born, where is the Louvre, </a:t>
            </a:r>
          </a:p>
          <a:p>
            <a:pPr eaLnBrk="0" hangingPunct="0"/>
            <a:r>
              <a:rPr lang="en-US" sz="2000" dirty="0" smtClean="0">
                <a:latin typeface="Times New Roman" pitchFamily="18" charset="0"/>
              </a:rPr>
              <a:t>           who is the CEO of Google, what kind of particles are quarks, etc.</a:t>
            </a:r>
          </a:p>
          <a:p>
            <a:pPr lvl="1" eaLnBrk="0" hangingPunct="0">
              <a:lnSpc>
                <a:spcPct val="90000"/>
              </a:lnSpc>
              <a:buFontTx/>
              <a:buChar char="•"/>
            </a:pP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</a:rPr>
              <a:t>list queries</a:t>
            </a:r>
            <a:r>
              <a:rPr lang="en-US" sz="2400" dirty="0" smtClean="0">
                <a:latin typeface="Times New Roman" pitchFamily="18" charset="0"/>
              </a:rPr>
              <a:t>, </a:t>
            </a:r>
            <a:r>
              <a:rPr lang="en-US" sz="2000" dirty="0" smtClean="0">
                <a:latin typeface="Times New Roman" pitchFamily="18" charset="0"/>
              </a:rPr>
              <a:t>e.g. in which movies did Johnny </a:t>
            </a:r>
            <a:r>
              <a:rPr lang="en-US" sz="2000" dirty="0" err="1" smtClean="0">
                <a:latin typeface="Times New Roman" pitchFamily="18" charset="0"/>
              </a:rPr>
              <a:t>Depp</a:t>
            </a:r>
            <a:r>
              <a:rPr lang="en-US" sz="2000" dirty="0" smtClean="0">
                <a:latin typeface="Times New Roman" pitchFamily="18" charset="0"/>
              </a:rPr>
              <a:t> play</a:t>
            </a:r>
          </a:p>
          <a:p>
            <a:pPr lvl="1" eaLnBrk="0" hangingPunct="0">
              <a:lnSpc>
                <a:spcPct val="90000"/>
              </a:lnSpc>
              <a:buFontTx/>
              <a:buChar char="•"/>
            </a:pP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</a:rPr>
              <a:t>opinions</a:t>
            </a:r>
            <a:r>
              <a:rPr lang="en-US" sz="2000" dirty="0" smtClean="0">
                <a:latin typeface="Times New Roman" pitchFamily="18" charset="0"/>
              </a:rPr>
              <a:t>, e.g. Barack Obama, should Germany leave Afghanistan, etc.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I.</a:t>
            </a:r>
            <a:fld id="{8DFBADF9-590B-46A3-B334-BA8F8DA717B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IR&amp;DM, WS'11/12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5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5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5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85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85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5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85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853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853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853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853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853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853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8534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8534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Rectangle 2"/>
          <p:cNvSpPr>
            <a:spLocks noChangeArrowheads="1"/>
          </p:cNvSpPr>
          <p:nvPr/>
        </p:nvSpPr>
        <p:spPr bwMode="auto">
          <a:xfrm>
            <a:off x="0" y="1"/>
            <a:ext cx="9144000" cy="685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7772400" cy="609600"/>
          </a:xfrm>
        </p:spPr>
        <p:txBody>
          <a:bodyPr/>
          <a:lstStyle/>
          <a:p>
            <a:r>
              <a:rPr lang="en-US" sz="3200" b="1" dirty="0" smtClean="0"/>
              <a:t>I.2 Search Engines (IR in a Nutshell)</a:t>
            </a:r>
            <a:endParaRPr lang="en-US" sz="3200" b="1" dirty="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15900" y="836613"/>
            <a:ext cx="3213100" cy="1231900"/>
            <a:chOff x="97" y="436"/>
            <a:chExt cx="2024" cy="776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57704" name="AutoShape 8" descr="Dachplatten"/>
            <p:cNvSpPr>
              <a:spLocks noChangeArrowheads="1"/>
            </p:cNvSpPr>
            <p:nvPr/>
          </p:nvSpPr>
          <p:spPr bwMode="auto">
            <a:xfrm flipH="1">
              <a:off x="250" y="436"/>
              <a:ext cx="1871" cy="776"/>
            </a:xfrm>
            <a:prstGeom prst="cloudCallout">
              <a:avLst>
                <a:gd name="adj1" fmla="val -2806"/>
                <a:gd name="adj2" fmla="val 6431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eaLnBrk="0" hangingPunct="0"/>
              <a:endParaRPr lang="en-US" sz="2400" b="1">
                <a:latin typeface="Times New Roman" pitchFamily="18" charset="0"/>
              </a:endParaRPr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 rot="21103525" flipH="1">
              <a:off x="97" y="604"/>
              <a:ext cx="458" cy="506"/>
              <a:chOff x="1455" y="2364"/>
              <a:chExt cx="709" cy="983"/>
            </a:xfrm>
            <a:grpFill/>
          </p:grpSpPr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>
                <a:off x="1466" y="2371"/>
                <a:ext cx="590" cy="590"/>
                <a:chOff x="1466" y="2371"/>
                <a:chExt cx="590" cy="590"/>
              </a:xfrm>
              <a:grpFill/>
            </p:grpSpPr>
            <p:grpSp>
              <p:nvGrpSpPr>
                <p:cNvPr id="5" name="Group 11"/>
                <p:cNvGrpSpPr>
                  <a:grpSpLocks/>
                </p:cNvGrpSpPr>
                <p:nvPr/>
              </p:nvGrpSpPr>
              <p:grpSpPr bwMode="auto">
                <a:xfrm>
                  <a:off x="1466" y="2371"/>
                  <a:ext cx="590" cy="590"/>
                  <a:chOff x="1466" y="2371"/>
                  <a:chExt cx="590" cy="590"/>
                </a:xfrm>
                <a:grpFill/>
              </p:grpSpPr>
              <p:sp>
                <p:nvSpPr>
                  <p:cNvPr id="157708" name="Freeform 12"/>
                  <p:cNvSpPr>
                    <a:spLocks/>
                  </p:cNvSpPr>
                  <p:nvPr/>
                </p:nvSpPr>
                <p:spPr bwMode="auto">
                  <a:xfrm>
                    <a:off x="1466" y="2371"/>
                    <a:ext cx="501" cy="343"/>
                  </a:xfrm>
                  <a:custGeom>
                    <a:avLst/>
                    <a:gdLst/>
                    <a:ahLst/>
                    <a:cxnLst>
                      <a:cxn ang="0">
                        <a:pos x="21" y="685"/>
                      </a:cxn>
                      <a:cxn ang="0">
                        <a:pos x="6" y="604"/>
                      </a:cxn>
                      <a:cxn ang="0">
                        <a:pos x="0" y="526"/>
                      </a:cxn>
                      <a:cxn ang="0">
                        <a:pos x="3" y="472"/>
                      </a:cxn>
                      <a:cxn ang="0">
                        <a:pos x="12" y="423"/>
                      </a:cxn>
                      <a:cxn ang="0">
                        <a:pos x="27" y="369"/>
                      </a:cxn>
                      <a:cxn ang="0">
                        <a:pos x="51" y="315"/>
                      </a:cxn>
                      <a:cxn ang="0">
                        <a:pos x="81" y="258"/>
                      </a:cxn>
                      <a:cxn ang="0">
                        <a:pos x="111" y="213"/>
                      </a:cxn>
                      <a:cxn ang="0">
                        <a:pos x="147" y="168"/>
                      </a:cxn>
                      <a:cxn ang="0">
                        <a:pos x="189" y="129"/>
                      </a:cxn>
                      <a:cxn ang="0">
                        <a:pos x="231" y="96"/>
                      </a:cxn>
                      <a:cxn ang="0">
                        <a:pos x="276" y="69"/>
                      </a:cxn>
                      <a:cxn ang="0">
                        <a:pos x="331" y="45"/>
                      </a:cxn>
                      <a:cxn ang="0">
                        <a:pos x="394" y="24"/>
                      </a:cxn>
                      <a:cxn ang="0">
                        <a:pos x="448" y="9"/>
                      </a:cxn>
                      <a:cxn ang="0">
                        <a:pos x="514" y="0"/>
                      </a:cxn>
                      <a:cxn ang="0">
                        <a:pos x="598" y="0"/>
                      </a:cxn>
                      <a:cxn ang="0">
                        <a:pos x="661" y="12"/>
                      </a:cxn>
                      <a:cxn ang="0">
                        <a:pos x="737" y="30"/>
                      </a:cxn>
                      <a:cxn ang="0">
                        <a:pos x="812" y="63"/>
                      </a:cxn>
                      <a:cxn ang="0">
                        <a:pos x="878" y="102"/>
                      </a:cxn>
                      <a:cxn ang="0">
                        <a:pos x="923" y="141"/>
                      </a:cxn>
                      <a:cxn ang="0">
                        <a:pos x="968" y="186"/>
                      </a:cxn>
                      <a:cxn ang="0">
                        <a:pos x="1004" y="231"/>
                      </a:cxn>
                      <a:cxn ang="0">
                        <a:pos x="908" y="159"/>
                      </a:cxn>
                      <a:cxn ang="0">
                        <a:pos x="857" y="129"/>
                      </a:cxn>
                      <a:cxn ang="0">
                        <a:pos x="803" y="108"/>
                      </a:cxn>
                      <a:cxn ang="0">
                        <a:pos x="734" y="87"/>
                      </a:cxn>
                      <a:cxn ang="0">
                        <a:pos x="667" y="78"/>
                      </a:cxn>
                      <a:cxn ang="0">
                        <a:pos x="595" y="75"/>
                      </a:cxn>
                      <a:cxn ang="0">
                        <a:pos x="541" y="78"/>
                      </a:cxn>
                      <a:cxn ang="0">
                        <a:pos x="484" y="87"/>
                      </a:cxn>
                      <a:cxn ang="0">
                        <a:pos x="427" y="102"/>
                      </a:cxn>
                      <a:cxn ang="0">
                        <a:pos x="373" y="120"/>
                      </a:cxn>
                      <a:cxn ang="0">
                        <a:pos x="313" y="150"/>
                      </a:cxn>
                      <a:cxn ang="0">
                        <a:pos x="267" y="177"/>
                      </a:cxn>
                      <a:cxn ang="0">
                        <a:pos x="228" y="210"/>
                      </a:cxn>
                      <a:cxn ang="0">
                        <a:pos x="183" y="246"/>
                      </a:cxn>
                      <a:cxn ang="0">
                        <a:pos x="147" y="285"/>
                      </a:cxn>
                      <a:cxn ang="0">
                        <a:pos x="111" y="339"/>
                      </a:cxn>
                      <a:cxn ang="0">
                        <a:pos x="78" y="396"/>
                      </a:cxn>
                      <a:cxn ang="0">
                        <a:pos x="57" y="450"/>
                      </a:cxn>
                      <a:cxn ang="0">
                        <a:pos x="39" y="514"/>
                      </a:cxn>
                      <a:cxn ang="0">
                        <a:pos x="27" y="592"/>
                      </a:cxn>
                      <a:cxn ang="0">
                        <a:pos x="21" y="685"/>
                      </a:cxn>
                    </a:cxnLst>
                    <a:rect l="0" t="0" r="r" b="b"/>
                    <a:pathLst>
                      <a:path w="1004" h="685">
                        <a:moveTo>
                          <a:pt x="21" y="685"/>
                        </a:moveTo>
                        <a:lnTo>
                          <a:pt x="6" y="604"/>
                        </a:lnTo>
                        <a:lnTo>
                          <a:pt x="0" y="526"/>
                        </a:lnTo>
                        <a:lnTo>
                          <a:pt x="3" y="472"/>
                        </a:lnTo>
                        <a:lnTo>
                          <a:pt x="12" y="423"/>
                        </a:lnTo>
                        <a:lnTo>
                          <a:pt x="27" y="369"/>
                        </a:lnTo>
                        <a:lnTo>
                          <a:pt x="51" y="315"/>
                        </a:lnTo>
                        <a:lnTo>
                          <a:pt x="81" y="258"/>
                        </a:lnTo>
                        <a:lnTo>
                          <a:pt x="111" y="213"/>
                        </a:lnTo>
                        <a:lnTo>
                          <a:pt x="147" y="168"/>
                        </a:lnTo>
                        <a:lnTo>
                          <a:pt x="189" y="129"/>
                        </a:lnTo>
                        <a:lnTo>
                          <a:pt x="231" y="96"/>
                        </a:lnTo>
                        <a:lnTo>
                          <a:pt x="276" y="69"/>
                        </a:lnTo>
                        <a:lnTo>
                          <a:pt x="331" y="45"/>
                        </a:lnTo>
                        <a:lnTo>
                          <a:pt x="394" y="24"/>
                        </a:lnTo>
                        <a:lnTo>
                          <a:pt x="448" y="9"/>
                        </a:lnTo>
                        <a:lnTo>
                          <a:pt x="514" y="0"/>
                        </a:lnTo>
                        <a:lnTo>
                          <a:pt x="598" y="0"/>
                        </a:lnTo>
                        <a:lnTo>
                          <a:pt x="661" y="12"/>
                        </a:lnTo>
                        <a:lnTo>
                          <a:pt x="737" y="30"/>
                        </a:lnTo>
                        <a:lnTo>
                          <a:pt x="812" y="63"/>
                        </a:lnTo>
                        <a:lnTo>
                          <a:pt x="878" y="102"/>
                        </a:lnTo>
                        <a:lnTo>
                          <a:pt x="923" y="141"/>
                        </a:lnTo>
                        <a:lnTo>
                          <a:pt x="968" y="186"/>
                        </a:lnTo>
                        <a:lnTo>
                          <a:pt x="1004" y="231"/>
                        </a:lnTo>
                        <a:lnTo>
                          <a:pt x="908" y="159"/>
                        </a:lnTo>
                        <a:lnTo>
                          <a:pt x="857" y="129"/>
                        </a:lnTo>
                        <a:lnTo>
                          <a:pt x="803" y="108"/>
                        </a:lnTo>
                        <a:lnTo>
                          <a:pt x="734" y="87"/>
                        </a:lnTo>
                        <a:lnTo>
                          <a:pt x="667" y="78"/>
                        </a:lnTo>
                        <a:lnTo>
                          <a:pt x="595" y="75"/>
                        </a:lnTo>
                        <a:lnTo>
                          <a:pt x="541" y="78"/>
                        </a:lnTo>
                        <a:lnTo>
                          <a:pt x="484" y="87"/>
                        </a:lnTo>
                        <a:lnTo>
                          <a:pt x="427" y="102"/>
                        </a:lnTo>
                        <a:lnTo>
                          <a:pt x="373" y="120"/>
                        </a:lnTo>
                        <a:lnTo>
                          <a:pt x="313" y="150"/>
                        </a:lnTo>
                        <a:lnTo>
                          <a:pt x="267" y="177"/>
                        </a:lnTo>
                        <a:lnTo>
                          <a:pt x="228" y="210"/>
                        </a:lnTo>
                        <a:lnTo>
                          <a:pt x="183" y="246"/>
                        </a:lnTo>
                        <a:lnTo>
                          <a:pt x="147" y="285"/>
                        </a:lnTo>
                        <a:lnTo>
                          <a:pt x="111" y="339"/>
                        </a:lnTo>
                        <a:lnTo>
                          <a:pt x="78" y="396"/>
                        </a:lnTo>
                        <a:lnTo>
                          <a:pt x="57" y="450"/>
                        </a:lnTo>
                        <a:lnTo>
                          <a:pt x="39" y="514"/>
                        </a:lnTo>
                        <a:lnTo>
                          <a:pt x="27" y="592"/>
                        </a:lnTo>
                        <a:lnTo>
                          <a:pt x="21" y="685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7709" name="Freeform 13"/>
                  <p:cNvSpPr>
                    <a:spLocks/>
                  </p:cNvSpPr>
                  <p:nvPr/>
                </p:nvSpPr>
                <p:spPr bwMode="auto">
                  <a:xfrm>
                    <a:off x="1503" y="2541"/>
                    <a:ext cx="553" cy="420"/>
                  </a:xfrm>
                  <a:custGeom>
                    <a:avLst/>
                    <a:gdLst/>
                    <a:ahLst/>
                    <a:cxnLst>
                      <a:cxn ang="0">
                        <a:pos x="0" y="511"/>
                      </a:cxn>
                      <a:cxn ang="0">
                        <a:pos x="63" y="583"/>
                      </a:cxn>
                      <a:cxn ang="0">
                        <a:pos x="132" y="647"/>
                      </a:cxn>
                      <a:cxn ang="0">
                        <a:pos x="195" y="683"/>
                      </a:cxn>
                      <a:cxn ang="0">
                        <a:pos x="286" y="722"/>
                      </a:cxn>
                      <a:cxn ang="0">
                        <a:pos x="358" y="743"/>
                      </a:cxn>
                      <a:cxn ang="0">
                        <a:pos x="424" y="752"/>
                      </a:cxn>
                      <a:cxn ang="0">
                        <a:pos x="502" y="752"/>
                      </a:cxn>
                      <a:cxn ang="0">
                        <a:pos x="559" y="746"/>
                      </a:cxn>
                      <a:cxn ang="0">
                        <a:pos x="629" y="734"/>
                      </a:cxn>
                      <a:cxn ang="0">
                        <a:pos x="698" y="713"/>
                      </a:cxn>
                      <a:cxn ang="0">
                        <a:pos x="755" y="683"/>
                      </a:cxn>
                      <a:cxn ang="0">
                        <a:pos x="809" y="650"/>
                      </a:cxn>
                      <a:cxn ang="0">
                        <a:pos x="857" y="616"/>
                      </a:cxn>
                      <a:cxn ang="0">
                        <a:pos x="905" y="568"/>
                      </a:cxn>
                      <a:cxn ang="0">
                        <a:pos x="953" y="514"/>
                      </a:cxn>
                      <a:cxn ang="0">
                        <a:pos x="990" y="463"/>
                      </a:cxn>
                      <a:cxn ang="0">
                        <a:pos x="1011" y="412"/>
                      </a:cxn>
                      <a:cxn ang="0">
                        <a:pos x="1038" y="331"/>
                      </a:cxn>
                      <a:cxn ang="0">
                        <a:pos x="1056" y="247"/>
                      </a:cxn>
                      <a:cxn ang="0">
                        <a:pos x="1059" y="172"/>
                      </a:cxn>
                      <a:cxn ang="0">
                        <a:pos x="1047" y="90"/>
                      </a:cxn>
                      <a:cxn ang="0">
                        <a:pos x="1020" y="0"/>
                      </a:cxn>
                      <a:cxn ang="0">
                        <a:pos x="1047" y="48"/>
                      </a:cxn>
                      <a:cxn ang="0">
                        <a:pos x="1077" y="117"/>
                      </a:cxn>
                      <a:cxn ang="0">
                        <a:pos x="1092" y="181"/>
                      </a:cxn>
                      <a:cxn ang="0">
                        <a:pos x="1107" y="241"/>
                      </a:cxn>
                      <a:cxn ang="0">
                        <a:pos x="1104" y="292"/>
                      </a:cxn>
                      <a:cxn ang="0">
                        <a:pos x="1101" y="361"/>
                      </a:cxn>
                      <a:cxn ang="0">
                        <a:pos x="1065" y="493"/>
                      </a:cxn>
                      <a:cxn ang="0">
                        <a:pos x="1029" y="565"/>
                      </a:cxn>
                      <a:cxn ang="0">
                        <a:pos x="984" y="629"/>
                      </a:cxn>
                      <a:cxn ang="0">
                        <a:pos x="935" y="683"/>
                      </a:cxn>
                      <a:cxn ang="0">
                        <a:pos x="887" y="722"/>
                      </a:cxn>
                      <a:cxn ang="0">
                        <a:pos x="821" y="767"/>
                      </a:cxn>
                      <a:cxn ang="0">
                        <a:pos x="755" y="797"/>
                      </a:cxn>
                      <a:cxn ang="0">
                        <a:pos x="692" y="818"/>
                      </a:cxn>
                      <a:cxn ang="0">
                        <a:pos x="611" y="839"/>
                      </a:cxn>
                      <a:cxn ang="0">
                        <a:pos x="550" y="842"/>
                      </a:cxn>
                      <a:cxn ang="0">
                        <a:pos x="484" y="842"/>
                      </a:cxn>
                      <a:cxn ang="0">
                        <a:pos x="418" y="830"/>
                      </a:cxn>
                      <a:cxn ang="0">
                        <a:pos x="346" y="815"/>
                      </a:cxn>
                      <a:cxn ang="0">
                        <a:pos x="298" y="797"/>
                      </a:cxn>
                      <a:cxn ang="0">
                        <a:pos x="234" y="764"/>
                      </a:cxn>
                      <a:cxn ang="0">
                        <a:pos x="180" y="734"/>
                      </a:cxn>
                      <a:cxn ang="0">
                        <a:pos x="129" y="692"/>
                      </a:cxn>
                      <a:cxn ang="0">
                        <a:pos x="75" y="635"/>
                      </a:cxn>
                      <a:cxn ang="0">
                        <a:pos x="24" y="562"/>
                      </a:cxn>
                      <a:cxn ang="0">
                        <a:pos x="0" y="511"/>
                      </a:cxn>
                    </a:cxnLst>
                    <a:rect l="0" t="0" r="r" b="b"/>
                    <a:pathLst>
                      <a:path w="1107" h="842">
                        <a:moveTo>
                          <a:pt x="0" y="511"/>
                        </a:moveTo>
                        <a:lnTo>
                          <a:pt x="63" y="583"/>
                        </a:lnTo>
                        <a:lnTo>
                          <a:pt x="132" y="647"/>
                        </a:lnTo>
                        <a:lnTo>
                          <a:pt x="195" y="683"/>
                        </a:lnTo>
                        <a:lnTo>
                          <a:pt x="286" y="722"/>
                        </a:lnTo>
                        <a:lnTo>
                          <a:pt x="358" y="743"/>
                        </a:lnTo>
                        <a:lnTo>
                          <a:pt x="424" y="752"/>
                        </a:lnTo>
                        <a:lnTo>
                          <a:pt x="502" y="752"/>
                        </a:lnTo>
                        <a:lnTo>
                          <a:pt x="559" y="746"/>
                        </a:lnTo>
                        <a:lnTo>
                          <a:pt x="629" y="734"/>
                        </a:lnTo>
                        <a:lnTo>
                          <a:pt x="698" y="713"/>
                        </a:lnTo>
                        <a:lnTo>
                          <a:pt x="755" y="683"/>
                        </a:lnTo>
                        <a:lnTo>
                          <a:pt x="809" y="650"/>
                        </a:lnTo>
                        <a:lnTo>
                          <a:pt x="857" y="616"/>
                        </a:lnTo>
                        <a:lnTo>
                          <a:pt x="905" y="568"/>
                        </a:lnTo>
                        <a:lnTo>
                          <a:pt x="953" y="514"/>
                        </a:lnTo>
                        <a:lnTo>
                          <a:pt x="990" y="463"/>
                        </a:lnTo>
                        <a:lnTo>
                          <a:pt x="1011" y="412"/>
                        </a:lnTo>
                        <a:lnTo>
                          <a:pt x="1038" y="331"/>
                        </a:lnTo>
                        <a:lnTo>
                          <a:pt x="1056" y="247"/>
                        </a:lnTo>
                        <a:lnTo>
                          <a:pt x="1059" y="172"/>
                        </a:lnTo>
                        <a:lnTo>
                          <a:pt x="1047" y="90"/>
                        </a:lnTo>
                        <a:lnTo>
                          <a:pt x="1020" y="0"/>
                        </a:lnTo>
                        <a:lnTo>
                          <a:pt x="1047" y="48"/>
                        </a:lnTo>
                        <a:lnTo>
                          <a:pt x="1077" y="117"/>
                        </a:lnTo>
                        <a:lnTo>
                          <a:pt x="1092" y="181"/>
                        </a:lnTo>
                        <a:lnTo>
                          <a:pt x="1107" y="241"/>
                        </a:lnTo>
                        <a:lnTo>
                          <a:pt x="1104" y="292"/>
                        </a:lnTo>
                        <a:lnTo>
                          <a:pt x="1101" y="361"/>
                        </a:lnTo>
                        <a:lnTo>
                          <a:pt x="1065" y="493"/>
                        </a:lnTo>
                        <a:lnTo>
                          <a:pt x="1029" y="565"/>
                        </a:lnTo>
                        <a:lnTo>
                          <a:pt x="984" y="629"/>
                        </a:lnTo>
                        <a:lnTo>
                          <a:pt x="935" y="683"/>
                        </a:lnTo>
                        <a:lnTo>
                          <a:pt x="887" y="722"/>
                        </a:lnTo>
                        <a:lnTo>
                          <a:pt x="821" y="767"/>
                        </a:lnTo>
                        <a:lnTo>
                          <a:pt x="755" y="797"/>
                        </a:lnTo>
                        <a:lnTo>
                          <a:pt x="692" y="818"/>
                        </a:lnTo>
                        <a:lnTo>
                          <a:pt x="611" y="839"/>
                        </a:lnTo>
                        <a:lnTo>
                          <a:pt x="550" y="842"/>
                        </a:lnTo>
                        <a:lnTo>
                          <a:pt x="484" y="842"/>
                        </a:lnTo>
                        <a:lnTo>
                          <a:pt x="418" y="830"/>
                        </a:lnTo>
                        <a:lnTo>
                          <a:pt x="346" y="815"/>
                        </a:lnTo>
                        <a:lnTo>
                          <a:pt x="298" y="797"/>
                        </a:lnTo>
                        <a:lnTo>
                          <a:pt x="234" y="764"/>
                        </a:lnTo>
                        <a:lnTo>
                          <a:pt x="180" y="734"/>
                        </a:lnTo>
                        <a:lnTo>
                          <a:pt x="129" y="692"/>
                        </a:lnTo>
                        <a:lnTo>
                          <a:pt x="75" y="635"/>
                        </a:lnTo>
                        <a:lnTo>
                          <a:pt x="24" y="562"/>
                        </a:lnTo>
                        <a:lnTo>
                          <a:pt x="0" y="511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" name="Group 14"/>
                <p:cNvGrpSpPr>
                  <a:grpSpLocks/>
                </p:cNvGrpSpPr>
                <p:nvPr/>
              </p:nvGrpSpPr>
              <p:grpSpPr bwMode="auto">
                <a:xfrm>
                  <a:off x="1469" y="2379"/>
                  <a:ext cx="586" cy="557"/>
                  <a:chOff x="1469" y="2379"/>
                  <a:chExt cx="586" cy="557"/>
                </a:xfrm>
                <a:grpFill/>
              </p:grpSpPr>
              <p:sp>
                <p:nvSpPr>
                  <p:cNvPr id="157711" name="Freeform 15"/>
                  <p:cNvSpPr>
                    <a:spLocks/>
                  </p:cNvSpPr>
                  <p:nvPr/>
                </p:nvSpPr>
                <p:spPr bwMode="auto">
                  <a:xfrm>
                    <a:off x="1502" y="2797"/>
                    <a:ext cx="144" cy="13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0" y="56"/>
                      </a:cxn>
                      <a:cxn ang="0">
                        <a:pos x="59" y="99"/>
                      </a:cxn>
                      <a:cxn ang="0">
                        <a:pos x="90" y="139"/>
                      </a:cxn>
                      <a:cxn ang="0">
                        <a:pos x="138" y="186"/>
                      </a:cxn>
                      <a:cxn ang="0">
                        <a:pos x="174" y="216"/>
                      </a:cxn>
                      <a:cxn ang="0">
                        <a:pos x="220" y="245"/>
                      </a:cxn>
                      <a:cxn ang="0">
                        <a:pos x="287" y="279"/>
                      </a:cxn>
                      <a:cxn ang="0">
                        <a:pos x="212" y="177"/>
                      </a:cxn>
                      <a:cxn ang="0">
                        <a:pos x="170" y="153"/>
                      </a:cxn>
                      <a:cxn ang="0">
                        <a:pos x="140" y="132"/>
                      </a:cxn>
                      <a:cxn ang="0">
                        <a:pos x="96" y="101"/>
                      </a:cxn>
                      <a:cxn ang="0">
                        <a:pos x="62" y="69"/>
                      </a:cxn>
                      <a:cxn ang="0">
                        <a:pos x="35" y="4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87" h="279">
                        <a:moveTo>
                          <a:pt x="0" y="0"/>
                        </a:moveTo>
                        <a:lnTo>
                          <a:pt x="30" y="56"/>
                        </a:lnTo>
                        <a:lnTo>
                          <a:pt x="59" y="99"/>
                        </a:lnTo>
                        <a:lnTo>
                          <a:pt x="90" y="139"/>
                        </a:lnTo>
                        <a:lnTo>
                          <a:pt x="138" y="186"/>
                        </a:lnTo>
                        <a:lnTo>
                          <a:pt x="174" y="216"/>
                        </a:lnTo>
                        <a:lnTo>
                          <a:pt x="220" y="245"/>
                        </a:lnTo>
                        <a:lnTo>
                          <a:pt x="287" y="279"/>
                        </a:lnTo>
                        <a:lnTo>
                          <a:pt x="212" y="177"/>
                        </a:lnTo>
                        <a:lnTo>
                          <a:pt x="170" y="153"/>
                        </a:lnTo>
                        <a:lnTo>
                          <a:pt x="140" y="132"/>
                        </a:lnTo>
                        <a:lnTo>
                          <a:pt x="96" y="101"/>
                        </a:lnTo>
                        <a:lnTo>
                          <a:pt x="62" y="69"/>
                        </a:lnTo>
                        <a:lnTo>
                          <a:pt x="35" y="4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7712" name="Freeform 16"/>
                  <p:cNvSpPr>
                    <a:spLocks/>
                  </p:cNvSpPr>
                  <p:nvPr/>
                </p:nvSpPr>
                <p:spPr bwMode="auto">
                  <a:xfrm>
                    <a:off x="2004" y="2538"/>
                    <a:ext cx="51" cy="273"/>
                  </a:xfrm>
                  <a:custGeom>
                    <a:avLst/>
                    <a:gdLst/>
                    <a:ahLst/>
                    <a:cxnLst>
                      <a:cxn ang="0">
                        <a:pos x="19" y="0"/>
                      </a:cxn>
                      <a:cxn ang="0">
                        <a:pos x="39" y="37"/>
                      </a:cxn>
                      <a:cxn ang="0">
                        <a:pos x="52" y="69"/>
                      </a:cxn>
                      <a:cxn ang="0">
                        <a:pos x="66" y="102"/>
                      </a:cxn>
                      <a:cxn ang="0">
                        <a:pos x="76" y="134"/>
                      </a:cxn>
                      <a:cxn ang="0">
                        <a:pos x="84" y="164"/>
                      </a:cxn>
                      <a:cxn ang="0">
                        <a:pos x="99" y="217"/>
                      </a:cxn>
                      <a:cxn ang="0">
                        <a:pos x="103" y="269"/>
                      </a:cxn>
                      <a:cxn ang="0">
                        <a:pos x="100" y="349"/>
                      </a:cxn>
                      <a:cxn ang="0">
                        <a:pos x="93" y="403"/>
                      </a:cxn>
                      <a:cxn ang="0">
                        <a:pos x="82" y="447"/>
                      </a:cxn>
                      <a:cxn ang="0">
                        <a:pos x="65" y="493"/>
                      </a:cxn>
                      <a:cxn ang="0">
                        <a:pos x="42" y="546"/>
                      </a:cxn>
                      <a:cxn ang="0">
                        <a:pos x="0" y="443"/>
                      </a:cxn>
                      <a:cxn ang="0">
                        <a:pos x="19" y="398"/>
                      </a:cxn>
                      <a:cxn ang="0">
                        <a:pos x="28" y="374"/>
                      </a:cxn>
                      <a:cxn ang="0">
                        <a:pos x="39" y="343"/>
                      </a:cxn>
                      <a:cxn ang="0">
                        <a:pos x="46" y="311"/>
                      </a:cxn>
                      <a:cxn ang="0">
                        <a:pos x="52" y="262"/>
                      </a:cxn>
                      <a:cxn ang="0">
                        <a:pos x="55" y="221"/>
                      </a:cxn>
                      <a:cxn ang="0">
                        <a:pos x="55" y="160"/>
                      </a:cxn>
                      <a:cxn ang="0">
                        <a:pos x="46" y="105"/>
                      </a:cxn>
                      <a:cxn ang="0">
                        <a:pos x="36" y="60"/>
                      </a:cxn>
                      <a:cxn ang="0">
                        <a:pos x="30" y="36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103" h="546">
                        <a:moveTo>
                          <a:pt x="19" y="0"/>
                        </a:moveTo>
                        <a:lnTo>
                          <a:pt x="39" y="37"/>
                        </a:lnTo>
                        <a:lnTo>
                          <a:pt x="52" y="69"/>
                        </a:lnTo>
                        <a:lnTo>
                          <a:pt x="66" y="102"/>
                        </a:lnTo>
                        <a:lnTo>
                          <a:pt x="76" y="134"/>
                        </a:lnTo>
                        <a:lnTo>
                          <a:pt x="84" y="164"/>
                        </a:lnTo>
                        <a:lnTo>
                          <a:pt x="99" y="217"/>
                        </a:lnTo>
                        <a:lnTo>
                          <a:pt x="103" y="269"/>
                        </a:lnTo>
                        <a:lnTo>
                          <a:pt x="100" y="349"/>
                        </a:lnTo>
                        <a:lnTo>
                          <a:pt x="93" y="403"/>
                        </a:lnTo>
                        <a:lnTo>
                          <a:pt x="82" y="447"/>
                        </a:lnTo>
                        <a:lnTo>
                          <a:pt x="65" y="493"/>
                        </a:lnTo>
                        <a:lnTo>
                          <a:pt x="42" y="546"/>
                        </a:lnTo>
                        <a:lnTo>
                          <a:pt x="0" y="443"/>
                        </a:lnTo>
                        <a:lnTo>
                          <a:pt x="19" y="398"/>
                        </a:lnTo>
                        <a:lnTo>
                          <a:pt x="28" y="374"/>
                        </a:lnTo>
                        <a:lnTo>
                          <a:pt x="39" y="343"/>
                        </a:lnTo>
                        <a:lnTo>
                          <a:pt x="46" y="311"/>
                        </a:lnTo>
                        <a:lnTo>
                          <a:pt x="52" y="262"/>
                        </a:lnTo>
                        <a:lnTo>
                          <a:pt x="55" y="221"/>
                        </a:lnTo>
                        <a:lnTo>
                          <a:pt x="55" y="160"/>
                        </a:lnTo>
                        <a:lnTo>
                          <a:pt x="46" y="105"/>
                        </a:lnTo>
                        <a:lnTo>
                          <a:pt x="36" y="60"/>
                        </a:lnTo>
                        <a:lnTo>
                          <a:pt x="30" y="36"/>
                        </a:lnTo>
                        <a:lnTo>
                          <a:pt x="19" y="0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7713" name="Freeform 17"/>
                  <p:cNvSpPr>
                    <a:spLocks/>
                  </p:cNvSpPr>
                  <p:nvPr/>
                </p:nvSpPr>
                <p:spPr bwMode="auto">
                  <a:xfrm>
                    <a:off x="1735" y="2379"/>
                    <a:ext cx="204" cy="8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1" y="60"/>
                      </a:cxn>
                      <a:cxn ang="0">
                        <a:pos x="79" y="57"/>
                      </a:cxn>
                      <a:cxn ang="0">
                        <a:pos x="123" y="60"/>
                      </a:cxn>
                      <a:cxn ang="0">
                        <a:pos x="165" y="66"/>
                      </a:cxn>
                      <a:cxn ang="0">
                        <a:pos x="203" y="73"/>
                      </a:cxn>
                      <a:cxn ang="0">
                        <a:pos x="241" y="83"/>
                      </a:cxn>
                      <a:cxn ang="0">
                        <a:pos x="267" y="91"/>
                      </a:cxn>
                      <a:cxn ang="0">
                        <a:pos x="301" y="105"/>
                      </a:cxn>
                      <a:cxn ang="0">
                        <a:pos x="340" y="124"/>
                      </a:cxn>
                      <a:cxn ang="0">
                        <a:pos x="409" y="165"/>
                      </a:cxn>
                      <a:cxn ang="0">
                        <a:pos x="369" y="123"/>
                      </a:cxn>
                      <a:cxn ang="0">
                        <a:pos x="341" y="102"/>
                      </a:cxn>
                      <a:cxn ang="0">
                        <a:pos x="304" y="78"/>
                      </a:cxn>
                      <a:cxn ang="0">
                        <a:pos x="281" y="64"/>
                      </a:cxn>
                      <a:cxn ang="0">
                        <a:pos x="230" y="40"/>
                      </a:cxn>
                      <a:cxn ang="0">
                        <a:pos x="197" y="28"/>
                      </a:cxn>
                      <a:cxn ang="0">
                        <a:pos x="170" y="19"/>
                      </a:cxn>
                      <a:cxn ang="0">
                        <a:pos x="145" y="13"/>
                      </a:cxn>
                      <a:cxn ang="0">
                        <a:pos x="105" y="6"/>
                      </a:cxn>
                      <a:cxn ang="0">
                        <a:pos x="64" y="1"/>
                      </a:cxn>
                      <a:cxn ang="0">
                        <a:pos x="18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409" h="165">
                        <a:moveTo>
                          <a:pt x="0" y="0"/>
                        </a:moveTo>
                        <a:lnTo>
                          <a:pt x="31" y="60"/>
                        </a:lnTo>
                        <a:lnTo>
                          <a:pt x="79" y="57"/>
                        </a:lnTo>
                        <a:lnTo>
                          <a:pt x="123" y="60"/>
                        </a:lnTo>
                        <a:lnTo>
                          <a:pt x="165" y="66"/>
                        </a:lnTo>
                        <a:lnTo>
                          <a:pt x="203" y="73"/>
                        </a:lnTo>
                        <a:lnTo>
                          <a:pt x="241" y="83"/>
                        </a:lnTo>
                        <a:lnTo>
                          <a:pt x="267" y="91"/>
                        </a:lnTo>
                        <a:lnTo>
                          <a:pt x="301" y="105"/>
                        </a:lnTo>
                        <a:lnTo>
                          <a:pt x="340" y="124"/>
                        </a:lnTo>
                        <a:lnTo>
                          <a:pt x="409" y="165"/>
                        </a:lnTo>
                        <a:lnTo>
                          <a:pt x="369" y="123"/>
                        </a:lnTo>
                        <a:lnTo>
                          <a:pt x="341" y="102"/>
                        </a:lnTo>
                        <a:lnTo>
                          <a:pt x="304" y="78"/>
                        </a:lnTo>
                        <a:lnTo>
                          <a:pt x="281" y="64"/>
                        </a:lnTo>
                        <a:lnTo>
                          <a:pt x="230" y="40"/>
                        </a:lnTo>
                        <a:lnTo>
                          <a:pt x="197" y="28"/>
                        </a:lnTo>
                        <a:lnTo>
                          <a:pt x="170" y="19"/>
                        </a:lnTo>
                        <a:lnTo>
                          <a:pt x="145" y="13"/>
                        </a:lnTo>
                        <a:lnTo>
                          <a:pt x="105" y="6"/>
                        </a:lnTo>
                        <a:lnTo>
                          <a:pt x="64" y="1"/>
                        </a:lnTo>
                        <a:lnTo>
                          <a:pt x="18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7714" name="Freeform 18"/>
                  <p:cNvSpPr>
                    <a:spLocks/>
                  </p:cNvSpPr>
                  <p:nvPr/>
                </p:nvSpPr>
                <p:spPr bwMode="auto">
                  <a:xfrm>
                    <a:off x="1469" y="2495"/>
                    <a:ext cx="65" cy="194"/>
                  </a:xfrm>
                  <a:custGeom>
                    <a:avLst/>
                    <a:gdLst/>
                    <a:ahLst/>
                    <a:cxnLst>
                      <a:cxn ang="0">
                        <a:pos x="0" y="297"/>
                      </a:cxn>
                      <a:cxn ang="0">
                        <a:pos x="3" y="267"/>
                      </a:cxn>
                      <a:cxn ang="0">
                        <a:pos x="5" y="234"/>
                      </a:cxn>
                      <a:cxn ang="0">
                        <a:pos x="14" y="181"/>
                      </a:cxn>
                      <a:cxn ang="0">
                        <a:pos x="24" y="139"/>
                      </a:cxn>
                      <a:cxn ang="0">
                        <a:pos x="38" y="101"/>
                      </a:cxn>
                      <a:cxn ang="0">
                        <a:pos x="56" y="62"/>
                      </a:cxn>
                      <a:cxn ang="0">
                        <a:pos x="72" y="32"/>
                      </a:cxn>
                      <a:cxn ang="0">
                        <a:pos x="92" y="0"/>
                      </a:cxn>
                      <a:cxn ang="0">
                        <a:pos x="130" y="50"/>
                      </a:cxn>
                      <a:cxn ang="0">
                        <a:pos x="108" y="80"/>
                      </a:cxn>
                      <a:cxn ang="0">
                        <a:pos x="92" y="107"/>
                      </a:cxn>
                      <a:cxn ang="0">
                        <a:pos x="79" y="132"/>
                      </a:cxn>
                      <a:cxn ang="0">
                        <a:pos x="60" y="167"/>
                      </a:cxn>
                      <a:cxn ang="0">
                        <a:pos x="48" y="198"/>
                      </a:cxn>
                      <a:cxn ang="0">
                        <a:pos x="41" y="228"/>
                      </a:cxn>
                      <a:cxn ang="0">
                        <a:pos x="32" y="258"/>
                      </a:cxn>
                      <a:cxn ang="0">
                        <a:pos x="26" y="291"/>
                      </a:cxn>
                      <a:cxn ang="0">
                        <a:pos x="21" y="331"/>
                      </a:cxn>
                      <a:cxn ang="0">
                        <a:pos x="17" y="371"/>
                      </a:cxn>
                      <a:cxn ang="0">
                        <a:pos x="10" y="387"/>
                      </a:cxn>
                      <a:cxn ang="0">
                        <a:pos x="0" y="297"/>
                      </a:cxn>
                    </a:cxnLst>
                    <a:rect l="0" t="0" r="r" b="b"/>
                    <a:pathLst>
                      <a:path w="130" h="387">
                        <a:moveTo>
                          <a:pt x="0" y="297"/>
                        </a:moveTo>
                        <a:lnTo>
                          <a:pt x="3" y="267"/>
                        </a:lnTo>
                        <a:lnTo>
                          <a:pt x="5" y="234"/>
                        </a:lnTo>
                        <a:lnTo>
                          <a:pt x="14" y="181"/>
                        </a:lnTo>
                        <a:lnTo>
                          <a:pt x="24" y="139"/>
                        </a:lnTo>
                        <a:lnTo>
                          <a:pt x="38" y="101"/>
                        </a:lnTo>
                        <a:lnTo>
                          <a:pt x="56" y="62"/>
                        </a:lnTo>
                        <a:lnTo>
                          <a:pt x="72" y="32"/>
                        </a:lnTo>
                        <a:lnTo>
                          <a:pt x="92" y="0"/>
                        </a:lnTo>
                        <a:lnTo>
                          <a:pt x="130" y="50"/>
                        </a:lnTo>
                        <a:lnTo>
                          <a:pt x="108" y="80"/>
                        </a:lnTo>
                        <a:lnTo>
                          <a:pt x="92" y="107"/>
                        </a:lnTo>
                        <a:lnTo>
                          <a:pt x="79" y="132"/>
                        </a:lnTo>
                        <a:lnTo>
                          <a:pt x="60" y="167"/>
                        </a:lnTo>
                        <a:lnTo>
                          <a:pt x="48" y="198"/>
                        </a:lnTo>
                        <a:lnTo>
                          <a:pt x="41" y="228"/>
                        </a:lnTo>
                        <a:lnTo>
                          <a:pt x="32" y="258"/>
                        </a:lnTo>
                        <a:lnTo>
                          <a:pt x="26" y="291"/>
                        </a:lnTo>
                        <a:lnTo>
                          <a:pt x="21" y="331"/>
                        </a:lnTo>
                        <a:lnTo>
                          <a:pt x="17" y="371"/>
                        </a:lnTo>
                        <a:lnTo>
                          <a:pt x="10" y="387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7" name="Group 19"/>
              <p:cNvGrpSpPr>
                <a:grpSpLocks/>
              </p:cNvGrpSpPr>
              <p:nvPr/>
            </p:nvGrpSpPr>
            <p:grpSpPr bwMode="auto">
              <a:xfrm>
                <a:off x="1455" y="2364"/>
                <a:ext cx="577" cy="553"/>
                <a:chOff x="1455" y="2364"/>
                <a:chExt cx="577" cy="553"/>
              </a:xfrm>
              <a:grpFill/>
            </p:grpSpPr>
            <p:sp>
              <p:nvSpPr>
                <p:cNvPr id="157716" name="Oval 20" descr="Große Konfetti"/>
                <p:cNvSpPr>
                  <a:spLocks noChangeArrowheads="1"/>
                </p:cNvSpPr>
                <p:nvPr/>
              </p:nvSpPr>
              <p:spPr bwMode="auto">
                <a:xfrm>
                  <a:off x="1461" y="2372"/>
                  <a:ext cx="564" cy="539"/>
                </a:xfrm>
                <a:prstGeom prst="ellipse">
                  <a:avLst/>
                </a:prstGeom>
                <a:grp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7717" name="Oval 21" descr="Große Konfetti"/>
                <p:cNvSpPr>
                  <a:spLocks noChangeArrowheads="1"/>
                </p:cNvSpPr>
                <p:nvPr/>
              </p:nvSpPr>
              <p:spPr bwMode="auto">
                <a:xfrm>
                  <a:off x="1455" y="2364"/>
                  <a:ext cx="577" cy="553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7718" name="Oval 22" descr="Große Konfetti"/>
                <p:cNvSpPr>
                  <a:spLocks noChangeArrowheads="1"/>
                </p:cNvSpPr>
                <p:nvPr/>
              </p:nvSpPr>
              <p:spPr bwMode="auto">
                <a:xfrm>
                  <a:off x="1471" y="2379"/>
                  <a:ext cx="545" cy="523"/>
                </a:xfrm>
                <a:prstGeom prst="ellipse">
                  <a:avLst/>
                </a:prstGeom>
                <a:grp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" name="Group 23"/>
              <p:cNvGrpSpPr>
                <a:grpSpLocks/>
              </p:cNvGrpSpPr>
              <p:nvPr/>
            </p:nvGrpSpPr>
            <p:grpSpPr bwMode="auto">
              <a:xfrm>
                <a:off x="1868" y="2885"/>
                <a:ext cx="296" cy="462"/>
                <a:chOff x="1868" y="2885"/>
                <a:chExt cx="296" cy="462"/>
              </a:xfrm>
              <a:grpFill/>
            </p:grpSpPr>
            <p:sp>
              <p:nvSpPr>
                <p:cNvPr id="157720" name="Freeform 24"/>
                <p:cNvSpPr>
                  <a:spLocks/>
                </p:cNvSpPr>
                <p:nvPr/>
              </p:nvSpPr>
              <p:spPr bwMode="auto">
                <a:xfrm>
                  <a:off x="1871" y="2909"/>
                  <a:ext cx="282" cy="404"/>
                </a:xfrm>
                <a:custGeom>
                  <a:avLst/>
                  <a:gdLst/>
                  <a:ahLst/>
                  <a:cxnLst>
                    <a:cxn ang="0">
                      <a:pos x="0" y="60"/>
                    </a:cxn>
                    <a:cxn ang="0">
                      <a:pos x="400" y="808"/>
                    </a:cxn>
                    <a:cxn ang="0">
                      <a:pos x="564" y="725"/>
                    </a:cxn>
                    <a:cxn ang="0">
                      <a:pos x="162" y="0"/>
                    </a:cxn>
                    <a:cxn ang="0">
                      <a:pos x="0" y="60"/>
                    </a:cxn>
                  </a:cxnLst>
                  <a:rect l="0" t="0" r="r" b="b"/>
                  <a:pathLst>
                    <a:path w="564" h="808">
                      <a:moveTo>
                        <a:pt x="0" y="60"/>
                      </a:moveTo>
                      <a:lnTo>
                        <a:pt x="400" y="808"/>
                      </a:lnTo>
                      <a:lnTo>
                        <a:pt x="564" y="725"/>
                      </a:lnTo>
                      <a:lnTo>
                        <a:pt x="162" y="0"/>
                      </a:lnTo>
                      <a:lnTo>
                        <a:pt x="0" y="6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7721" name="Arc 25"/>
                <p:cNvSpPr>
                  <a:spLocks/>
                </p:cNvSpPr>
                <p:nvPr/>
              </p:nvSpPr>
              <p:spPr bwMode="auto">
                <a:xfrm>
                  <a:off x="1869" y="2885"/>
                  <a:ext cx="85" cy="53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929 w 42228"/>
                    <a:gd name="T1" fmla="*/ 27866 h 27866"/>
                    <a:gd name="T2" fmla="*/ 42228 w 42228"/>
                    <a:gd name="T3" fmla="*/ 15194 h 27866"/>
                    <a:gd name="T4" fmla="*/ 21600 w 42228"/>
                    <a:gd name="T5" fmla="*/ 21600 h 278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2228" h="27866" fill="none" extrusionOk="0">
                      <a:moveTo>
                        <a:pt x="928" y="27866"/>
                      </a:moveTo>
                      <a:cubicBezTo>
                        <a:pt x="312" y="25834"/>
                        <a:pt x="0" y="23722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061" y="-1"/>
                        <a:pt x="39422" y="6157"/>
                        <a:pt x="42228" y="15193"/>
                      </a:cubicBezTo>
                    </a:path>
                    <a:path w="42228" h="27866" stroke="0" extrusionOk="0">
                      <a:moveTo>
                        <a:pt x="928" y="27866"/>
                      </a:moveTo>
                      <a:cubicBezTo>
                        <a:pt x="312" y="25834"/>
                        <a:pt x="0" y="23722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061" y="-1"/>
                        <a:pt x="39422" y="6157"/>
                        <a:pt x="42228" y="15193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7722" name="Arc 26"/>
                <p:cNvSpPr>
                  <a:spLocks/>
                </p:cNvSpPr>
                <p:nvPr/>
              </p:nvSpPr>
              <p:spPr bwMode="auto">
                <a:xfrm>
                  <a:off x="1871" y="2891"/>
                  <a:ext cx="87" cy="50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138 w 42041"/>
                    <a:gd name="T1" fmla="*/ 24039 h 24039"/>
                    <a:gd name="T2" fmla="*/ 42041 w 42041"/>
                    <a:gd name="T3" fmla="*/ 14620 h 24039"/>
                    <a:gd name="T4" fmla="*/ 21600 w 42041"/>
                    <a:gd name="T5" fmla="*/ 21600 h 240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2041" h="24039" fill="none" extrusionOk="0">
                      <a:moveTo>
                        <a:pt x="138" y="24038"/>
                      </a:moveTo>
                      <a:cubicBezTo>
                        <a:pt x="46" y="23229"/>
                        <a:pt x="0" y="2241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0839" y="-1"/>
                        <a:pt x="39055" y="5876"/>
                        <a:pt x="42041" y="14619"/>
                      </a:cubicBezTo>
                    </a:path>
                    <a:path w="42041" h="24039" stroke="0" extrusionOk="0">
                      <a:moveTo>
                        <a:pt x="138" y="24038"/>
                      </a:moveTo>
                      <a:cubicBezTo>
                        <a:pt x="46" y="23229"/>
                        <a:pt x="0" y="2241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0839" y="-1"/>
                        <a:pt x="39055" y="5876"/>
                        <a:pt x="42041" y="14619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7723" name="Freeform 27"/>
                <p:cNvSpPr>
                  <a:spLocks/>
                </p:cNvSpPr>
                <p:nvPr/>
              </p:nvSpPr>
              <p:spPr bwMode="auto">
                <a:xfrm>
                  <a:off x="1868" y="2891"/>
                  <a:ext cx="54" cy="104"/>
                </a:xfrm>
                <a:custGeom>
                  <a:avLst/>
                  <a:gdLst/>
                  <a:ahLst/>
                  <a:cxnLst>
                    <a:cxn ang="0">
                      <a:pos x="3" y="96"/>
                    </a:cxn>
                    <a:cxn ang="0">
                      <a:pos x="0" y="82"/>
                    </a:cxn>
                    <a:cxn ang="0">
                      <a:pos x="0" y="69"/>
                    </a:cxn>
                    <a:cxn ang="0">
                      <a:pos x="2" y="58"/>
                    </a:cxn>
                    <a:cxn ang="0">
                      <a:pos x="6" y="42"/>
                    </a:cxn>
                    <a:cxn ang="0">
                      <a:pos x="12" y="29"/>
                    </a:cxn>
                    <a:cxn ang="0">
                      <a:pos x="21" y="17"/>
                    </a:cxn>
                    <a:cxn ang="0">
                      <a:pos x="31" y="7"/>
                    </a:cxn>
                    <a:cxn ang="0">
                      <a:pos x="41" y="0"/>
                    </a:cxn>
                    <a:cxn ang="0">
                      <a:pos x="107" y="112"/>
                    </a:cxn>
                    <a:cxn ang="0">
                      <a:pos x="95" y="119"/>
                    </a:cxn>
                    <a:cxn ang="0">
                      <a:pos x="87" y="127"/>
                    </a:cxn>
                    <a:cxn ang="0">
                      <a:pos x="79" y="135"/>
                    </a:cxn>
                    <a:cxn ang="0">
                      <a:pos x="73" y="145"/>
                    </a:cxn>
                    <a:cxn ang="0">
                      <a:pos x="66" y="163"/>
                    </a:cxn>
                    <a:cxn ang="0">
                      <a:pos x="62" y="187"/>
                    </a:cxn>
                    <a:cxn ang="0">
                      <a:pos x="62" y="207"/>
                    </a:cxn>
                    <a:cxn ang="0">
                      <a:pos x="3" y="96"/>
                    </a:cxn>
                  </a:cxnLst>
                  <a:rect l="0" t="0" r="r" b="b"/>
                  <a:pathLst>
                    <a:path w="107" h="207">
                      <a:moveTo>
                        <a:pt x="3" y="96"/>
                      </a:moveTo>
                      <a:lnTo>
                        <a:pt x="0" y="82"/>
                      </a:lnTo>
                      <a:lnTo>
                        <a:pt x="0" y="69"/>
                      </a:lnTo>
                      <a:lnTo>
                        <a:pt x="2" y="58"/>
                      </a:lnTo>
                      <a:lnTo>
                        <a:pt x="6" y="42"/>
                      </a:lnTo>
                      <a:lnTo>
                        <a:pt x="12" y="29"/>
                      </a:lnTo>
                      <a:lnTo>
                        <a:pt x="21" y="17"/>
                      </a:lnTo>
                      <a:lnTo>
                        <a:pt x="31" y="7"/>
                      </a:lnTo>
                      <a:lnTo>
                        <a:pt x="41" y="0"/>
                      </a:lnTo>
                      <a:lnTo>
                        <a:pt x="107" y="112"/>
                      </a:lnTo>
                      <a:lnTo>
                        <a:pt x="95" y="119"/>
                      </a:lnTo>
                      <a:lnTo>
                        <a:pt x="87" y="127"/>
                      </a:lnTo>
                      <a:lnTo>
                        <a:pt x="79" y="135"/>
                      </a:lnTo>
                      <a:lnTo>
                        <a:pt x="73" y="145"/>
                      </a:lnTo>
                      <a:lnTo>
                        <a:pt x="66" y="163"/>
                      </a:lnTo>
                      <a:lnTo>
                        <a:pt x="62" y="187"/>
                      </a:lnTo>
                      <a:lnTo>
                        <a:pt x="62" y="207"/>
                      </a:lnTo>
                      <a:lnTo>
                        <a:pt x="3" y="9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7724" name="Arc 28"/>
                <p:cNvSpPr>
                  <a:spLocks/>
                </p:cNvSpPr>
                <p:nvPr/>
              </p:nvSpPr>
              <p:spPr bwMode="auto">
                <a:xfrm>
                  <a:off x="1869" y="2888"/>
                  <a:ext cx="44" cy="49"/>
                </a:xfrm>
                <a:custGeom>
                  <a:avLst/>
                  <a:gdLst>
                    <a:gd name="G0" fmla="+- 21600 0 0"/>
                    <a:gd name="G1" fmla="+- 20077 0 0"/>
                    <a:gd name="G2" fmla="+- 21600 0 0"/>
                    <a:gd name="T0" fmla="*/ 789 w 21600"/>
                    <a:gd name="T1" fmla="*/ 25860 h 25860"/>
                    <a:gd name="T2" fmla="*/ 13632 w 21600"/>
                    <a:gd name="T3" fmla="*/ 0 h 25860"/>
                    <a:gd name="T4" fmla="*/ 21600 w 21600"/>
                    <a:gd name="T5" fmla="*/ 20077 h 25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5860" fill="none" extrusionOk="0">
                      <a:moveTo>
                        <a:pt x="788" y="25860"/>
                      </a:moveTo>
                      <a:cubicBezTo>
                        <a:pt x="265" y="23976"/>
                        <a:pt x="0" y="22031"/>
                        <a:pt x="0" y="20077"/>
                      </a:cubicBezTo>
                      <a:cubicBezTo>
                        <a:pt x="-1" y="11223"/>
                        <a:pt x="5402" y="3266"/>
                        <a:pt x="13632" y="0"/>
                      </a:cubicBezTo>
                    </a:path>
                    <a:path w="21600" h="25860" stroke="0" extrusionOk="0">
                      <a:moveTo>
                        <a:pt x="788" y="25860"/>
                      </a:moveTo>
                      <a:cubicBezTo>
                        <a:pt x="265" y="23976"/>
                        <a:pt x="0" y="22031"/>
                        <a:pt x="0" y="20077"/>
                      </a:cubicBezTo>
                      <a:cubicBezTo>
                        <a:pt x="-1" y="11223"/>
                        <a:pt x="5402" y="3266"/>
                        <a:pt x="13632" y="0"/>
                      </a:cubicBezTo>
                      <a:lnTo>
                        <a:pt x="21600" y="20077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7725" name="Arc 29"/>
                <p:cNvSpPr>
                  <a:spLocks/>
                </p:cNvSpPr>
                <p:nvPr/>
              </p:nvSpPr>
              <p:spPr bwMode="auto">
                <a:xfrm>
                  <a:off x="1900" y="2942"/>
                  <a:ext cx="86" cy="51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672 w 42207"/>
                    <a:gd name="T1" fmla="*/ 26947 h 26947"/>
                    <a:gd name="T2" fmla="*/ 42207 w 42207"/>
                    <a:gd name="T3" fmla="*/ 15127 h 26947"/>
                    <a:gd name="T4" fmla="*/ 21600 w 42207"/>
                    <a:gd name="T5" fmla="*/ 21600 h 26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2207" h="26947" fill="none" extrusionOk="0">
                      <a:moveTo>
                        <a:pt x="672" y="26946"/>
                      </a:moveTo>
                      <a:cubicBezTo>
                        <a:pt x="225" y="25199"/>
                        <a:pt x="0" y="23403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035" y="-1"/>
                        <a:pt x="39379" y="6124"/>
                        <a:pt x="42207" y="15126"/>
                      </a:cubicBezTo>
                    </a:path>
                    <a:path w="42207" h="26947" stroke="0" extrusionOk="0">
                      <a:moveTo>
                        <a:pt x="672" y="26946"/>
                      </a:moveTo>
                      <a:cubicBezTo>
                        <a:pt x="225" y="25199"/>
                        <a:pt x="0" y="23403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035" y="-1"/>
                        <a:pt x="39379" y="6124"/>
                        <a:pt x="42207" y="15126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9" name="Group 30"/>
                <p:cNvGrpSpPr>
                  <a:grpSpLocks/>
                </p:cNvGrpSpPr>
                <p:nvPr/>
              </p:nvGrpSpPr>
              <p:grpSpPr bwMode="auto">
                <a:xfrm>
                  <a:off x="1903" y="2950"/>
                  <a:ext cx="91" cy="59"/>
                  <a:chOff x="1903" y="2950"/>
                  <a:chExt cx="91" cy="59"/>
                </a:xfrm>
                <a:grpFill/>
              </p:grpSpPr>
              <p:grpSp>
                <p:nvGrpSpPr>
                  <p:cNvPr id="10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1903" y="2950"/>
                    <a:ext cx="87" cy="50"/>
                    <a:chOff x="1903" y="2950"/>
                    <a:chExt cx="87" cy="50"/>
                  </a:xfrm>
                  <a:grpFill/>
                </p:grpSpPr>
                <p:sp>
                  <p:nvSpPr>
                    <p:cNvPr id="157728" name="Arc 32"/>
                    <p:cNvSpPr>
                      <a:spLocks/>
                    </p:cNvSpPr>
                    <p:nvPr/>
                  </p:nvSpPr>
                  <p:spPr bwMode="auto">
                    <a:xfrm>
                      <a:off x="1903" y="2950"/>
                      <a:ext cx="87" cy="50"/>
                    </a:xfrm>
                    <a:custGeom>
                      <a:avLst/>
                      <a:gdLst>
                        <a:gd name="G0" fmla="+- 21600 0 0"/>
                        <a:gd name="G1" fmla="+- 21600 0 0"/>
                        <a:gd name="G2" fmla="+- 21600 0 0"/>
                        <a:gd name="T0" fmla="*/ 549 w 42528"/>
                        <a:gd name="T1" fmla="*/ 26441 h 26441"/>
                        <a:gd name="T2" fmla="*/ 42528 w 42528"/>
                        <a:gd name="T3" fmla="*/ 16253 h 26441"/>
                        <a:gd name="T4" fmla="*/ 21600 w 42528"/>
                        <a:gd name="T5" fmla="*/ 21600 h 2644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2528" h="26441" fill="none" extrusionOk="0">
                          <a:moveTo>
                            <a:pt x="549" y="26440"/>
                          </a:moveTo>
                          <a:cubicBezTo>
                            <a:pt x="184" y="24853"/>
                            <a:pt x="0" y="23229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1469" y="-1"/>
                            <a:pt x="40084" y="6690"/>
                            <a:pt x="42527" y="16253"/>
                          </a:cubicBezTo>
                        </a:path>
                        <a:path w="42528" h="26441" stroke="0" extrusionOk="0">
                          <a:moveTo>
                            <a:pt x="549" y="26440"/>
                          </a:moveTo>
                          <a:cubicBezTo>
                            <a:pt x="184" y="24853"/>
                            <a:pt x="0" y="23229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1469" y="-1"/>
                            <a:pt x="40084" y="6690"/>
                            <a:pt x="42527" y="16253"/>
                          </a:cubicBezTo>
                          <a:lnTo>
                            <a:pt x="21600" y="21600"/>
                          </a:lnTo>
                          <a:close/>
                        </a:path>
                      </a:pathLst>
                    </a:custGeom>
                    <a:grp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7729" name="Arc 33"/>
                    <p:cNvSpPr>
                      <a:spLocks/>
                    </p:cNvSpPr>
                    <p:nvPr/>
                  </p:nvSpPr>
                  <p:spPr bwMode="auto">
                    <a:xfrm>
                      <a:off x="1903" y="2955"/>
                      <a:ext cx="44" cy="45"/>
                    </a:xfrm>
                    <a:custGeom>
                      <a:avLst/>
                      <a:gdLst>
                        <a:gd name="G0" fmla="+- 21600 0 0"/>
                        <a:gd name="G1" fmla="+- 18978 0 0"/>
                        <a:gd name="G2" fmla="+- 21600 0 0"/>
                        <a:gd name="T0" fmla="*/ 549 w 21600"/>
                        <a:gd name="T1" fmla="*/ 23819 h 23819"/>
                        <a:gd name="T2" fmla="*/ 11285 w 21600"/>
                        <a:gd name="T3" fmla="*/ 0 h 23819"/>
                        <a:gd name="T4" fmla="*/ 21600 w 21600"/>
                        <a:gd name="T5" fmla="*/ 18978 h 2381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3819" fill="none" extrusionOk="0">
                          <a:moveTo>
                            <a:pt x="549" y="23818"/>
                          </a:moveTo>
                          <a:cubicBezTo>
                            <a:pt x="184" y="22231"/>
                            <a:pt x="0" y="20607"/>
                            <a:pt x="0" y="18978"/>
                          </a:cubicBezTo>
                          <a:cubicBezTo>
                            <a:pt x="-1" y="11062"/>
                            <a:pt x="4330" y="3780"/>
                            <a:pt x="11285" y="0"/>
                          </a:cubicBezTo>
                        </a:path>
                        <a:path w="21600" h="23819" stroke="0" extrusionOk="0">
                          <a:moveTo>
                            <a:pt x="549" y="23818"/>
                          </a:moveTo>
                          <a:cubicBezTo>
                            <a:pt x="184" y="22231"/>
                            <a:pt x="0" y="20607"/>
                            <a:pt x="0" y="18978"/>
                          </a:cubicBezTo>
                          <a:cubicBezTo>
                            <a:pt x="-1" y="11062"/>
                            <a:pt x="4330" y="3780"/>
                            <a:pt x="11285" y="0"/>
                          </a:cubicBezTo>
                          <a:lnTo>
                            <a:pt x="21600" y="18978"/>
                          </a:lnTo>
                          <a:close/>
                        </a:path>
                      </a:pathLst>
                    </a:custGeom>
                    <a:grp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7730" name="Arc 34"/>
                    <p:cNvSpPr>
                      <a:spLocks/>
                    </p:cNvSpPr>
                    <p:nvPr/>
                  </p:nvSpPr>
                  <p:spPr bwMode="auto">
                    <a:xfrm>
                      <a:off x="1904" y="2950"/>
                      <a:ext cx="85" cy="50"/>
                    </a:xfrm>
                    <a:custGeom>
                      <a:avLst/>
                      <a:gdLst>
                        <a:gd name="G0" fmla="+- 21600 0 0"/>
                        <a:gd name="G1" fmla="+- 21600 0 0"/>
                        <a:gd name="G2" fmla="+- 21600 0 0"/>
                        <a:gd name="T0" fmla="*/ 537 w 42375"/>
                        <a:gd name="T1" fmla="*/ 26389 h 26389"/>
                        <a:gd name="T2" fmla="*/ 42375 w 42375"/>
                        <a:gd name="T3" fmla="*/ 15686 h 26389"/>
                        <a:gd name="T4" fmla="*/ 21600 w 42375"/>
                        <a:gd name="T5" fmla="*/ 21600 h 263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2375" h="26389" fill="none" extrusionOk="0">
                          <a:moveTo>
                            <a:pt x="537" y="26388"/>
                          </a:moveTo>
                          <a:cubicBezTo>
                            <a:pt x="180" y="24817"/>
                            <a:pt x="0" y="23211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1251" y="-1"/>
                            <a:pt x="39732" y="6403"/>
                            <a:pt x="42374" y="15686"/>
                          </a:cubicBezTo>
                        </a:path>
                        <a:path w="42375" h="26389" stroke="0" extrusionOk="0">
                          <a:moveTo>
                            <a:pt x="537" y="26388"/>
                          </a:moveTo>
                          <a:cubicBezTo>
                            <a:pt x="180" y="24817"/>
                            <a:pt x="0" y="23211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1251" y="-1"/>
                            <a:pt x="39732" y="6403"/>
                            <a:pt x="42374" y="15686"/>
                          </a:cubicBezTo>
                          <a:lnTo>
                            <a:pt x="21600" y="21600"/>
                          </a:lnTo>
                          <a:close/>
                        </a:path>
                      </a:pathLst>
                    </a:custGeom>
                    <a:grpFill/>
                    <a:ln w="63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57731" name="Arc 35"/>
                  <p:cNvSpPr>
                    <a:spLocks/>
                  </p:cNvSpPr>
                  <p:nvPr/>
                </p:nvSpPr>
                <p:spPr bwMode="auto">
                  <a:xfrm>
                    <a:off x="1908" y="2959"/>
                    <a:ext cx="86" cy="50"/>
                  </a:xfrm>
                  <a:custGeom>
                    <a:avLst/>
                    <a:gdLst>
                      <a:gd name="G0" fmla="+- 21600 0 0"/>
                      <a:gd name="G1" fmla="+- 21600 0 0"/>
                      <a:gd name="G2" fmla="+- 21600 0 0"/>
                      <a:gd name="T0" fmla="*/ 549 w 42394"/>
                      <a:gd name="T1" fmla="*/ 26441 h 26441"/>
                      <a:gd name="T2" fmla="*/ 42394 w 42394"/>
                      <a:gd name="T3" fmla="*/ 15755 h 26441"/>
                      <a:gd name="T4" fmla="*/ 21600 w 42394"/>
                      <a:gd name="T5" fmla="*/ 21600 h 264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2394" h="26441" fill="none" extrusionOk="0">
                        <a:moveTo>
                          <a:pt x="549" y="26440"/>
                        </a:moveTo>
                        <a:cubicBezTo>
                          <a:pt x="184" y="24853"/>
                          <a:pt x="0" y="23229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278" y="-1"/>
                          <a:pt x="39775" y="6437"/>
                          <a:pt x="42394" y="15754"/>
                        </a:cubicBezTo>
                      </a:path>
                      <a:path w="42394" h="26441" stroke="0" extrusionOk="0">
                        <a:moveTo>
                          <a:pt x="549" y="26440"/>
                        </a:moveTo>
                        <a:cubicBezTo>
                          <a:pt x="184" y="24853"/>
                          <a:pt x="0" y="23229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278" y="-1"/>
                          <a:pt x="39775" y="6437"/>
                          <a:pt x="42394" y="15754"/>
                        </a:cubicBezTo>
                        <a:lnTo>
                          <a:pt x="21600" y="21600"/>
                        </a:lnTo>
                        <a:close/>
                      </a:path>
                    </a:pathLst>
                  </a:custGeom>
                  <a:grpFill/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" name="Group 36"/>
                <p:cNvGrpSpPr>
                  <a:grpSpLocks/>
                </p:cNvGrpSpPr>
                <p:nvPr/>
              </p:nvGrpSpPr>
              <p:grpSpPr bwMode="auto">
                <a:xfrm>
                  <a:off x="1912" y="2967"/>
                  <a:ext cx="91" cy="59"/>
                  <a:chOff x="1912" y="2967"/>
                  <a:chExt cx="91" cy="59"/>
                </a:xfrm>
                <a:grpFill/>
              </p:grpSpPr>
              <p:grpSp>
                <p:nvGrpSpPr>
                  <p:cNvPr id="12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1912" y="2967"/>
                    <a:ext cx="87" cy="50"/>
                    <a:chOff x="1912" y="2967"/>
                    <a:chExt cx="87" cy="50"/>
                  </a:xfrm>
                  <a:grpFill/>
                </p:grpSpPr>
                <p:sp>
                  <p:nvSpPr>
                    <p:cNvPr id="157734" name="Arc 38"/>
                    <p:cNvSpPr>
                      <a:spLocks/>
                    </p:cNvSpPr>
                    <p:nvPr/>
                  </p:nvSpPr>
                  <p:spPr bwMode="auto">
                    <a:xfrm>
                      <a:off x="1912" y="2967"/>
                      <a:ext cx="86" cy="49"/>
                    </a:xfrm>
                    <a:custGeom>
                      <a:avLst/>
                      <a:gdLst>
                        <a:gd name="G0" fmla="+- 21600 0 0"/>
                        <a:gd name="G1" fmla="+- 21600 0 0"/>
                        <a:gd name="G2" fmla="+- 21600 0 0"/>
                        <a:gd name="T0" fmla="*/ 409 w 42511"/>
                        <a:gd name="T1" fmla="*/ 25783 h 25783"/>
                        <a:gd name="T2" fmla="*/ 42511 w 42511"/>
                        <a:gd name="T3" fmla="*/ 16189 h 25783"/>
                        <a:gd name="T4" fmla="*/ 21600 w 42511"/>
                        <a:gd name="T5" fmla="*/ 21600 h 2578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2511" h="25783" fill="none" extrusionOk="0">
                          <a:moveTo>
                            <a:pt x="408" y="25783"/>
                          </a:moveTo>
                          <a:cubicBezTo>
                            <a:pt x="136" y="24405"/>
                            <a:pt x="0" y="23004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1445" y="-1"/>
                            <a:pt x="40044" y="6657"/>
                            <a:pt x="42511" y="16188"/>
                          </a:cubicBezTo>
                        </a:path>
                        <a:path w="42511" h="25783" stroke="0" extrusionOk="0">
                          <a:moveTo>
                            <a:pt x="408" y="25783"/>
                          </a:moveTo>
                          <a:cubicBezTo>
                            <a:pt x="136" y="24405"/>
                            <a:pt x="0" y="23004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1445" y="-1"/>
                            <a:pt x="40044" y="6657"/>
                            <a:pt x="42511" y="16188"/>
                          </a:cubicBezTo>
                          <a:lnTo>
                            <a:pt x="21600" y="21600"/>
                          </a:lnTo>
                          <a:close/>
                        </a:path>
                      </a:pathLst>
                    </a:custGeom>
                    <a:grp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7735" name="Arc 39"/>
                    <p:cNvSpPr>
                      <a:spLocks/>
                    </p:cNvSpPr>
                    <p:nvPr/>
                  </p:nvSpPr>
                  <p:spPr bwMode="auto">
                    <a:xfrm>
                      <a:off x="1912" y="2972"/>
                      <a:ext cx="44" cy="44"/>
                    </a:xfrm>
                    <a:custGeom>
                      <a:avLst/>
                      <a:gdLst>
                        <a:gd name="G0" fmla="+- 21600 0 0"/>
                        <a:gd name="G1" fmla="+- 18928 0 0"/>
                        <a:gd name="G2" fmla="+- 21600 0 0"/>
                        <a:gd name="T0" fmla="*/ 409 w 21600"/>
                        <a:gd name="T1" fmla="*/ 23111 h 23111"/>
                        <a:gd name="T2" fmla="*/ 11193 w 21600"/>
                        <a:gd name="T3" fmla="*/ 0 h 23111"/>
                        <a:gd name="T4" fmla="*/ 21600 w 21600"/>
                        <a:gd name="T5" fmla="*/ 18928 h 2311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3111" fill="none" extrusionOk="0">
                          <a:moveTo>
                            <a:pt x="408" y="23111"/>
                          </a:moveTo>
                          <a:cubicBezTo>
                            <a:pt x="136" y="21733"/>
                            <a:pt x="0" y="20332"/>
                            <a:pt x="0" y="18928"/>
                          </a:cubicBezTo>
                          <a:cubicBezTo>
                            <a:pt x="-1" y="11049"/>
                            <a:pt x="4289" y="3796"/>
                            <a:pt x="11193" y="0"/>
                          </a:cubicBezTo>
                        </a:path>
                        <a:path w="21600" h="23111" stroke="0" extrusionOk="0">
                          <a:moveTo>
                            <a:pt x="408" y="23111"/>
                          </a:moveTo>
                          <a:cubicBezTo>
                            <a:pt x="136" y="21733"/>
                            <a:pt x="0" y="20332"/>
                            <a:pt x="0" y="18928"/>
                          </a:cubicBezTo>
                          <a:cubicBezTo>
                            <a:pt x="-1" y="11049"/>
                            <a:pt x="4289" y="3796"/>
                            <a:pt x="11193" y="0"/>
                          </a:cubicBezTo>
                          <a:lnTo>
                            <a:pt x="21600" y="18928"/>
                          </a:lnTo>
                          <a:close/>
                        </a:path>
                      </a:pathLst>
                    </a:custGeom>
                    <a:grp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7736" name="Arc 40"/>
                    <p:cNvSpPr>
                      <a:spLocks/>
                    </p:cNvSpPr>
                    <p:nvPr/>
                  </p:nvSpPr>
                  <p:spPr bwMode="auto">
                    <a:xfrm>
                      <a:off x="1912" y="2967"/>
                      <a:ext cx="87" cy="50"/>
                    </a:xfrm>
                    <a:custGeom>
                      <a:avLst/>
                      <a:gdLst>
                        <a:gd name="G0" fmla="+- 21600 0 0"/>
                        <a:gd name="G1" fmla="+- 21600 0 0"/>
                        <a:gd name="G2" fmla="+- 21600 0 0"/>
                        <a:gd name="T0" fmla="*/ 549 w 42528"/>
                        <a:gd name="T1" fmla="*/ 26441 h 26441"/>
                        <a:gd name="T2" fmla="*/ 42528 w 42528"/>
                        <a:gd name="T3" fmla="*/ 16253 h 26441"/>
                        <a:gd name="T4" fmla="*/ 21600 w 42528"/>
                        <a:gd name="T5" fmla="*/ 21600 h 2644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2528" h="26441" fill="none" extrusionOk="0">
                          <a:moveTo>
                            <a:pt x="549" y="26440"/>
                          </a:moveTo>
                          <a:cubicBezTo>
                            <a:pt x="184" y="24853"/>
                            <a:pt x="0" y="23229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1469" y="-1"/>
                            <a:pt x="40084" y="6690"/>
                            <a:pt x="42527" y="16253"/>
                          </a:cubicBezTo>
                        </a:path>
                        <a:path w="42528" h="26441" stroke="0" extrusionOk="0">
                          <a:moveTo>
                            <a:pt x="549" y="26440"/>
                          </a:moveTo>
                          <a:cubicBezTo>
                            <a:pt x="184" y="24853"/>
                            <a:pt x="0" y="23229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1469" y="-1"/>
                            <a:pt x="40084" y="6690"/>
                            <a:pt x="42527" y="16253"/>
                          </a:cubicBezTo>
                          <a:lnTo>
                            <a:pt x="21600" y="21600"/>
                          </a:lnTo>
                          <a:close/>
                        </a:path>
                      </a:pathLst>
                    </a:custGeom>
                    <a:grpFill/>
                    <a:ln w="63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57737" name="Arc 41"/>
                  <p:cNvSpPr>
                    <a:spLocks/>
                  </p:cNvSpPr>
                  <p:nvPr/>
                </p:nvSpPr>
                <p:spPr bwMode="auto">
                  <a:xfrm>
                    <a:off x="1917" y="2976"/>
                    <a:ext cx="86" cy="50"/>
                  </a:xfrm>
                  <a:custGeom>
                    <a:avLst/>
                    <a:gdLst>
                      <a:gd name="G0" fmla="+- 21600 0 0"/>
                      <a:gd name="G1" fmla="+- 21600 0 0"/>
                      <a:gd name="G2" fmla="+- 21600 0 0"/>
                      <a:gd name="T0" fmla="*/ 514 w 42511"/>
                      <a:gd name="T1" fmla="*/ 26283 h 26283"/>
                      <a:gd name="T2" fmla="*/ 42511 w 42511"/>
                      <a:gd name="T3" fmla="*/ 16189 h 26283"/>
                      <a:gd name="T4" fmla="*/ 21600 w 42511"/>
                      <a:gd name="T5" fmla="*/ 21600 h 262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2511" h="26283" fill="none" extrusionOk="0">
                        <a:moveTo>
                          <a:pt x="513" y="26283"/>
                        </a:moveTo>
                        <a:cubicBezTo>
                          <a:pt x="172" y="24745"/>
                          <a:pt x="0" y="23175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445" y="-1"/>
                          <a:pt x="40044" y="6657"/>
                          <a:pt x="42511" y="16188"/>
                        </a:cubicBezTo>
                      </a:path>
                      <a:path w="42511" h="26283" stroke="0" extrusionOk="0">
                        <a:moveTo>
                          <a:pt x="513" y="26283"/>
                        </a:moveTo>
                        <a:cubicBezTo>
                          <a:pt x="172" y="24745"/>
                          <a:pt x="0" y="23175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445" y="-1"/>
                          <a:pt x="40044" y="6657"/>
                          <a:pt x="42511" y="16188"/>
                        </a:cubicBezTo>
                        <a:lnTo>
                          <a:pt x="21600" y="21600"/>
                        </a:lnTo>
                        <a:close/>
                      </a:path>
                    </a:pathLst>
                  </a:custGeom>
                  <a:grpFill/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" name="Group 42"/>
                <p:cNvGrpSpPr>
                  <a:grpSpLocks/>
                </p:cNvGrpSpPr>
                <p:nvPr/>
              </p:nvGrpSpPr>
              <p:grpSpPr bwMode="auto">
                <a:xfrm>
                  <a:off x="1921" y="2983"/>
                  <a:ext cx="86" cy="49"/>
                  <a:chOff x="1921" y="2983"/>
                  <a:chExt cx="86" cy="49"/>
                </a:xfrm>
                <a:grpFill/>
              </p:grpSpPr>
              <p:sp>
                <p:nvSpPr>
                  <p:cNvPr id="157739" name="Arc 43"/>
                  <p:cNvSpPr>
                    <a:spLocks/>
                  </p:cNvSpPr>
                  <p:nvPr/>
                </p:nvSpPr>
                <p:spPr bwMode="auto">
                  <a:xfrm>
                    <a:off x="1921" y="2983"/>
                    <a:ext cx="86" cy="49"/>
                  </a:xfrm>
                  <a:custGeom>
                    <a:avLst/>
                    <a:gdLst>
                      <a:gd name="G0" fmla="+- 21600 0 0"/>
                      <a:gd name="G1" fmla="+- 21600 0 0"/>
                      <a:gd name="G2" fmla="+- 21600 0 0"/>
                      <a:gd name="T0" fmla="*/ 409 w 42663"/>
                      <a:gd name="T1" fmla="*/ 25783 h 25783"/>
                      <a:gd name="T2" fmla="*/ 42663 w 42663"/>
                      <a:gd name="T3" fmla="*/ 16811 h 25783"/>
                      <a:gd name="T4" fmla="*/ 21600 w 42663"/>
                      <a:gd name="T5" fmla="*/ 21600 h 257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2663" h="25783" fill="none" extrusionOk="0">
                        <a:moveTo>
                          <a:pt x="408" y="25783"/>
                        </a:moveTo>
                        <a:cubicBezTo>
                          <a:pt x="136" y="24405"/>
                          <a:pt x="0" y="23004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684" y="-1"/>
                          <a:pt x="40426" y="6977"/>
                          <a:pt x="42662" y="16811"/>
                        </a:cubicBezTo>
                      </a:path>
                      <a:path w="42663" h="25783" stroke="0" extrusionOk="0">
                        <a:moveTo>
                          <a:pt x="408" y="25783"/>
                        </a:moveTo>
                        <a:cubicBezTo>
                          <a:pt x="136" y="24405"/>
                          <a:pt x="0" y="23004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684" y="-1"/>
                          <a:pt x="40426" y="6977"/>
                          <a:pt x="42662" y="16811"/>
                        </a:cubicBezTo>
                        <a:lnTo>
                          <a:pt x="21600" y="21600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7740" name="Arc 44"/>
                  <p:cNvSpPr>
                    <a:spLocks/>
                  </p:cNvSpPr>
                  <p:nvPr/>
                </p:nvSpPr>
                <p:spPr bwMode="auto">
                  <a:xfrm>
                    <a:off x="1921" y="2988"/>
                    <a:ext cx="44" cy="44"/>
                  </a:xfrm>
                  <a:custGeom>
                    <a:avLst/>
                    <a:gdLst>
                      <a:gd name="G0" fmla="+- 21600 0 0"/>
                      <a:gd name="G1" fmla="+- 18928 0 0"/>
                      <a:gd name="G2" fmla="+- 21600 0 0"/>
                      <a:gd name="T0" fmla="*/ 409 w 21600"/>
                      <a:gd name="T1" fmla="*/ 23111 h 23111"/>
                      <a:gd name="T2" fmla="*/ 11193 w 21600"/>
                      <a:gd name="T3" fmla="*/ 0 h 23111"/>
                      <a:gd name="T4" fmla="*/ 21600 w 21600"/>
                      <a:gd name="T5" fmla="*/ 18928 h 23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3111" fill="none" extrusionOk="0">
                        <a:moveTo>
                          <a:pt x="408" y="23111"/>
                        </a:moveTo>
                        <a:cubicBezTo>
                          <a:pt x="136" y="21733"/>
                          <a:pt x="0" y="20332"/>
                          <a:pt x="0" y="18928"/>
                        </a:cubicBezTo>
                        <a:cubicBezTo>
                          <a:pt x="-1" y="11049"/>
                          <a:pt x="4289" y="3796"/>
                          <a:pt x="11193" y="0"/>
                        </a:cubicBezTo>
                      </a:path>
                      <a:path w="21600" h="23111" stroke="0" extrusionOk="0">
                        <a:moveTo>
                          <a:pt x="408" y="23111"/>
                        </a:moveTo>
                        <a:cubicBezTo>
                          <a:pt x="136" y="21733"/>
                          <a:pt x="0" y="20332"/>
                          <a:pt x="0" y="18928"/>
                        </a:cubicBezTo>
                        <a:cubicBezTo>
                          <a:pt x="-1" y="11049"/>
                          <a:pt x="4289" y="3796"/>
                          <a:pt x="11193" y="0"/>
                        </a:cubicBezTo>
                        <a:lnTo>
                          <a:pt x="21600" y="18928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" name="Group 45"/>
                <p:cNvGrpSpPr>
                  <a:grpSpLocks/>
                </p:cNvGrpSpPr>
                <p:nvPr/>
              </p:nvGrpSpPr>
              <p:grpSpPr bwMode="auto">
                <a:xfrm>
                  <a:off x="1921" y="2983"/>
                  <a:ext cx="91" cy="58"/>
                  <a:chOff x="1921" y="2983"/>
                  <a:chExt cx="91" cy="58"/>
                </a:xfrm>
                <a:grpFill/>
              </p:grpSpPr>
              <p:sp>
                <p:nvSpPr>
                  <p:cNvPr id="157742" name="Arc 46"/>
                  <p:cNvSpPr>
                    <a:spLocks/>
                  </p:cNvSpPr>
                  <p:nvPr/>
                </p:nvSpPr>
                <p:spPr bwMode="auto">
                  <a:xfrm>
                    <a:off x="1921" y="2983"/>
                    <a:ext cx="87" cy="49"/>
                  </a:xfrm>
                  <a:custGeom>
                    <a:avLst/>
                    <a:gdLst>
                      <a:gd name="G0" fmla="+- 21600 0 0"/>
                      <a:gd name="G1" fmla="+- 21600 0 0"/>
                      <a:gd name="G2" fmla="+- 21600 0 0"/>
                      <a:gd name="T0" fmla="*/ 438 w 42528"/>
                      <a:gd name="T1" fmla="*/ 25926 h 25926"/>
                      <a:gd name="T2" fmla="*/ 42528 w 42528"/>
                      <a:gd name="T3" fmla="*/ 16253 h 25926"/>
                      <a:gd name="T4" fmla="*/ 21600 w 42528"/>
                      <a:gd name="T5" fmla="*/ 21600 h 259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2528" h="25926" fill="none" extrusionOk="0">
                        <a:moveTo>
                          <a:pt x="437" y="25926"/>
                        </a:moveTo>
                        <a:cubicBezTo>
                          <a:pt x="146" y="24502"/>
                          <a:pt x="0" y="23053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469" y="-1"/>
                          <a:pt x="40084" y="6690"/>
                          <a:pt x="42527" y="16253"/>
                        </a:cubicBezTo>
                      </a:path>
                      <a:path w="42528" h="25926" stroke="0" extrusionOk="0">
                        <a:moveTo>
                          <a:pt x="437" y="25926"/>
                        </a:moveTo>
                        <a:cubicBezTo>
                          <a:pt x="146" y="24502"/>
                          <a:pt x="0" y="23053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469" y="-1"/>
                          <a:pt x="40084" y="6690"/>
                          <a:pt x="42527" y="16253"/>
                        </a:cubicBezTo>
                        <a:lnTo>
                          <a:pt x="21600" y="21600"/>
                        </a:lnTo>
                        <a:close/>
                      </a:path>
                    </a:pathLst>
                  </a:custGeom>
                  <a:grpFill/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7743" name="Arc 47"/>
                  <p:cNvSpPr>
                    <a:spLocks/>
                  </p:cNvSpPr>
                  <p:nvPr/>
                </p:nvSpPr>
                <p:spPr bwMode="auto">
                  <a:xfrm>
                    <a:off x="1926" y="2992"/>
                    <a:ext cx="86" cy="49"/>
                  </a:xfrm>
                  <a:custGeom>
                    <a:avLst/>
                    <a:gdLst>
                      <a:gd name="G0" fmla="+- 21600 0 0"/>
                      <a:gd name="G1" fmla="+- 21600 0 0"/>
                      <a:gd name="G2" fmla="+- 21600 0 0"/>
                      <a:gd name="T0" fmla="*/ 409 w 42511"/>
                      <a:gd name="T1" fmla="*/ 25783 h 25783"/>
                      <a:gd name="T2" fmla="*/ 42511 w 42511"/>
                      <a:gd name="T3" fmla="*/ 16189 h 25783"/>
                      <a:gd name="T4" fmla="*/ 21600 w 42511"/>
                      <a:gd name="T5" fmla="*/ 21600 h 257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2511" h="25783" fill="none" extrusionOk="0">
                        <a:moveTo>
                          <a:pt x="408" y="25783"/>
                        </a:moveTo>
                        <a:cubicBezTo>
                          <a:pt x="136" y="24405"/>
                          <a:pt x="0" y="23004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445" y="-1"/>
                          <a:pt x="40044" y="6657"/>
                          <a:pt x="42511" y="16188"/>
                        </a:cubicBezTo>
                      </a:path>
                      <a:path w="42511" h="25783" stroke="0" extrusionOk="0">
                        <a:moveTo>
                          <a:pt x="408" y="25783"/>
                        </a:moveTo>
                        <a:cubicBezTo>
                          <a:pt x="136" y="24405"/>
                          <a:pt x="0" y="23004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445" y="-1"/>
                          <a:pt x="40044" y="6657"/>
                          <a:pt x="42511" y="16188"/>
                        </a:cubicBezTo>
                        <a:lnTo>
                          <a:pt x="21600" y="21600"/>
                        </a:lnTo>
                        <a:close/>
                      </a:path>
                    </a:pathLst>
                  </a:custGeom>
                  <a:grpFill/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" name="Group 48"/>
                <p:cNvGrpSpPr>
                  <a:grpSpLocks/>
                </p:cNvGrpSpPr>
                <p:nvPr/>
              </p:nvGrpSpPr>
              <p:grpSpPr bwMode="auto">
                <a:xfrm>
                  <a:off x="1871" y="2910"/>
                  <a:ext cx="283" cy="406"/>
                  <a:chOff x="1871" y="2910"/>
                  <a:chExt cx="283" cy="406"/>
                </a:xfrm>
                <a:grpFill/>
              </p:grpSpPr>
              <p:sp>
                <p:nvSpPr>
                  <p:cNvPr id="157745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1953" y="2910"/>
                    <a:ext cx="201" cy="361"/>
                  </a:xfrm>
                  <a:prstGeom prst="line">
                    <a:avLst/>
                  </a:prstGeom>
                  <a:grpFill/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7746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1871" y="2939"/>
                    <a:ext cx="201" cy="377"/>
                  </a:xfrm>
                  <a:prstGeom prst="line">
                    <a:avLst/>
                  </a:prstGeom>
                  <a:grpFill/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" name="Group 51"/>
                <p:cNvGrpSpPr>
                  <a:grpSpLocks/>
                </p:cNvGrpSpPr>
                <p:nvPr/>
              </p:nvGrpSpPr>
              <p:grpSpPr bwMode="auto">
                <a:xfrm>
                  <a:off x="1930" y="2999"/>
                  <a:ext cx="91" cy="58"/>
                  <a:chOff x="1930" y="2999"/>
                  <a:chExt cx="91" cy="58"/>
                </a:xfrm>
                <a:grpFill/>
              </p:grpSpPr>
              <p:grpSp>
                <p:nvGrpSpPr>
                  <p:cNvPr id="17" name="Group 52"/>
                  <p:cNvGrpSpPr>
                    <a:grpSpLocks/>
                  </p:cNvGrpSpPr>
                  <p:nvPr/>
                </p:nvGrpSpPr>
                <p:grpSpPr bwMode="auto">
                  <a:xfrm>
                    <a:off x="1930" y="2999"/>
                    <a:ext cx="86" cy="48"/>
                    <a:chOff x="1930" y="2999"/>
                    <a:chExt cx="86" cy="48"/>
                  </a:xfrm>
                  <a:grpFill/>
                </p:grpSpPr>
                <p:sp>
                  <p:nvSpPr>
                    <p:cNvPr id="157749" name="Arc 53"/>
                    <p:cNvSpPr>
                      <a:spLocks/>
                    </p:cNvSpPr>
                    <p:nvPr/>
                  </p:nvSpPr>
                  <p:spPr bwMode="auto">
                    <a:xfrm>
                      <a:off x="1930" y="2999"/>
                      <a:ext cx="86" cy="48"/>
                    </a:xfrm>
                    <a:custGeom>
                      <a:avLst/>
                      <a:gdLst>
                        <a:gd name="G0" fmla="+- 21600 0 0"/>
                        <a:gd name="G1" fmla="+- 21600 0 0"/>
                        <a:gd name="G2" fmla="+- 21600 0 0"/>
                        <a:gd name="T0" fmla="*/ 315 w 42663"/>
                        <a:gd name="T1" fmla="*/ 25276 h 25276"/>
                        <a:gd name="T2" fmla="*/ 42663 w 42663"/>
                        <a:gd name="T3" fmla="*/ 16811 h 25276"/>
                        <a:gd name="T4" fmla="*/ 21600 w 42663"/>
                        <a:gd name="T5" fmla="*/ 21600 h 2527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2663" h="25276" fill="none" extrusionOk="0">
                          <a:moveTo>
                            <a:pt x="315" y="25275"/>
                          </a:moveTo>
                          <a:cubicBezTo>
                            <a:pt x="105" y="24061"/>
                            <a:pt x="0" y="22832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1684" y="-1"/>
                            <a:pt x="40426" y="6977"/>
                            <a:pt x="42662" y="16811"/>
                          </a:cubicBezTo>
                        </a:path>
                        <a:path w="42663" h="25276" stroke="0" extrusionOk="0">
                          <a:moveTo>
                            <a:pt x="315" y="25275"/>
                          </a:moveTo>
                          <a:cubicBezTo>
                            <a:pt x="105" y="24061"/>
                            <a:pt x="0" y="22832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1684" y="-1"/>
                            <a:pt x="40426" y="6977"/>
                            <a:pt x="42662" y="16811"/>
                          </a:cubicBezTo>
                          <a:lnTo>
                            <a:pt x="21600" y="21600"/>
                          </a:lnTo>
                          <a:close/>
                        </a:path>
                      </a:pathLst>
                    </a:custGeom>
                    <a:grp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7750" name="Arc 54"/>
                    <p:cNvSpPr>
                      <a:spLocks/>
                    </p:cNvSpPr>
                    <p:nvPr/>
                  </p:nvSpPr>
                  <p:spPr bwMode="auto">
                    <a:xfrm>
                      <a:off x="1930" y="3004"/>
                      <a:ext cx="44" cy="43"/>
                    </a:xfrm>
                    <a:custGeom>
                      <a:avLst/>
                      <a:gdLst>
                        <a:gd name="G0" fmla="+- 21600 0 0"/>
                        <a:gd name="G1" fmla="+- 18928 0 0"/>
                        <a:gd name="G2" fmla="+- 21600 0 0"/>
                        <a:gd name="T0" fmla="*/ 315 w 21600"/>
                        <a:gd name="T1" fmla="*/ 22604 h 22604"/>
                        <a:gd name="T2" fmla="*/ 11193 w 21600"/>
                        <a:gd name="T3" fmla="*/ 0 h 22604"/>
                        <a:gd name="T4" fmla="*/ 21600 w 21600"/>
                        <a:gd name="T5" fmla="*/ 18928 h 226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2604" fill="none" extrusionOk="0">
                          <a:moveTo>
                            <a:pt x="315" y="22603"/>
                          </a:moveTo>
                          <a:cubicBezTo>
                            <a:pt x="105" y="21389"/>
                            <a:pt x="0" y="20160"/>
                            <a:pt x="0" y="18928"/>
                          </a:cubicBezTo>
                          <a:cubicBezTo>
                            <a:pt x="-1" y="11049"/>
                            <a:pt x="4289" y="3796"/>
                            <a:pt x="11193" y="0"/>
                          </a:cubicBezTo>
                        </a:path>
                        <a:path w="21600" h="22604" stroke="0" extrusionOk="0">
                          <a:moveTo>
                            <a:pt x="315" y="22603"/>
                          </a:moveTo>
                          <a:cubicBezTo>
                            <a:pt x="105" y="21389"/>
                            <a:pt x="0" y="20160"/>
                            <a:pt x="0" y="18928"/>
                          </a:cubicBezTo>
                          <a:cubicBezTo>
                            <a:pt x="-1" y="11049"/>
                            <a:pt x="4289" y="3796"/>
                            <a:pt x="11193" y="0"/>
                          </a:cubicBezTo>
                          <a:lnTo>
                            <a:pt x="21600" y="18928"/>
                          </a:lnTo>
                          <a:close/>
                        </a:path>
                      </a:pathLst>
                    </a:custGeom>
                    <a:grp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57751" name="Arc 55"/>
                  <p:cNvSpPr>
                    <a:spLocks/>
                  </p:cNvSpPr>
                  <p:nvPr/>
                </p:nvSpPr>
                <p:spPr bwMode="auto">
                  <a:xfrm>
                    <a:off x="1930" y="2999"/>
                    <a:ext cx="87" cy="49"/>
                  </a:xfrm>
                  <a:custGeom>
                    <a:avLst/>
                    <a:gdLst>
                      <a:gd name="G0" fmla="+- 21600 0 0"/>
                      <a:gd name="G1" fmla="+- 21600 0 0"/>
                      <a:gd name="G2" fmla="+- 21600 0 0"/>
                      <a:gd name="T0" fmla="*/ 438 w 42651"/>
                      <a:gd name="T1" fmla="*/ 25926 h 25926"/>
                      <a:gd name="T2" fmla="*/ 42651 w 42651"/>
                      <a:gd name="T3" fmla="*/ 16759 h 25926"/>
                      <a:gd name="T4" fmla="*/ 21600 w 42651"/>
                      <a:gd name="T5" fmla="*/ 21600 h 259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2651" h="25926" fill="none" extrusionOk="0">
                        <a:moveTo>
                          <a:pt x="437" y="25926"/>
                        </a:moveTo>
                        <a:cubicBezTo>
                          <a:pt x="146" y="24502"/>
                          <a:pt x="0" y="23053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664" y="-1"/>
                          <a:pt x="40394" y="6950"/>
                          <a:pt x="42650" y="16759"/>
                        </a:cubicBezTo>
                      </a:path>
                      <a:path w="42651" h="25926" stroke="0" extrusionOk="0">
                        <a:moveTo>
                          <a:pt x="437" y="25926"/>
                        </a:moveTo>
                        <a:cubicBezTo>
                          <a:pt x="146" y="24502"/>
                          <a:pt x="0" y="23053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664" y="-1"/>
                          <a:pt x="40394" y="6950"/>
                          <a:pt x="42650" y="16759"/>
                        </a:cubicBezTo>
                        <a:lnTo>
                          <a:pt x="21600" y="21600"/>
                        </a:lnTo>
                        <a:close/>
                      </a:path>
                    </a:pathLst>
                  </a:custGeom>
                  <a:grpFill/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7752" name="Arc 56"/>
                  <p:cNvSpPr>
                    <a:spLocks/>
                  </p:cNvSpPr>
                  <p:nvPr/>
                </p:nvSpPr>
                <p:spPr bwMode="auto">
                  <a:xfrm>
                    <a:off x="1934" y="3006"/>
                    <a:ext cx="87" cy="51"/>
                  </a:xfrm>
                  <a:custGeom>
                    <a:avLst/>
                    <a:gdLst>
                      <a:gd name="G0" fmla="+- 21600 0 0"/>
                      <a:gd name="G1" fmla="+- 21600 0 0"/>
                      <a:gd name="G2" fmla="+- 21600 0 0"/>
                      <a:gd name="T0" fmla="*/ 672 w 42528"/>
                      <a:gd name="T1" fmla="*/ 26947 h 26947"/>
                      <a:gd name="T2" fmla="*/ 42528 w 42528"/>
                      <a:gd name="T3" fmla="*/ 16253 h 26947"/>
                      <a:gd name="T4" fmla="*/ 21600 w 42528"/>
                      <a:gd name="T5" fmla="*/ 21600 h 269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2528" h="26947" fill="none" extrusionOk="0">
                        <a:moveTo>
                          <a:pt x="672" y="26946"/>
                        </a:moveTo>
                        <a:cubicBezTo>
                          <a:pt x="225" y="25199"/>
                          <a:pt x="0" y="23403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469" y="-1"/>
                          <a:pt x="40084" y="6690"/>
                          <a:pt x="42527" y="16253"/>
                        </a:cubicBezTo>
                      </a:path>
                      <a:path w="42528" h="26947" stroke="0" extrusionOk="0">
                        <a:moveTo>
                          <a:pt x="672" y="26946"/>
                        </a:moveTo>
                        <a:cubicBezTo>
                          <a:pt x="225" y="25199"/>
                          <a:pt x="0" y="23403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469" y="-1"/>
                          <a:pt x="40084" y="6690"/>
                          <a:pt x="42527" y="16253"/>
                        </a:cubicBezTo>
                        <a:lnTo>
                          <a:pt x="21600" y="21600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57753" name="Freeform 57"/>
                <p:cNvSpPr>
                  <a:spLocks/>
                </p:cNvSpPr>
                <p:nvPr/>
              </p:nvSpPr>
              <p:spPr bwMode="auto">
                <a:xfrm>
                  <a:off x="1932" y="3008"/>
                  <a:ext cx="174" cy="299"/>
                </a:xfrm>
                <a:custGeom>
                  <a:avLst/>
                  <a:gdLst/>
                  <a:ahLst/>
                  <a:cxnLst>
                    <a:cxn ang="0">
                      <a:pos x="44" y="0"/>
                    </a:cxn>
                    <a:cxn ang="0">
                      <a:pos x="31" y="8"/>
                    </a:cxn>
                    <a:cxn ang="0">
                      <a:pos x="21" y="16"/>
                    </a:cxn>
                    <a:cxn ang="0">
                      <a:pos x="12" y="26"/>
                    </a:cxn>
                    <a:cxn ang="0">
                      <a:pos x="8" y="36"/>
                    </a:cxn>
                    <a:cxn ang="0">
                      <a:pos x="4" y="47"/>
                    </a:cxn>
                    <a:cxn ang="0">
                      <a:pos x="1" y="58"/>
                    </a:cxn>
                    <a:cxn ang="0">
                      <a:pos x="0" y="71"/>
                    </a:cxn>
                    <a:cxn ang="0">
                      <a:pos x="0" y="86"/>
                    </a:cxn>
                    <a:cxn ang="0">
                      <a:pos x="270" y="597"/>
                    </a:cxn>
                    <a:cxn ang="0">
                      <a:pos x="348" y="543"/>
                    </a:cxn>
                    <a:cxn ang="0">
                      <a:pos x="44" y="0"/>
                    </a:cxn>
                  </a:cxnLst>
                  <a:rect l="0" t="0" r="r" b="b"/>
                  <a:pathLst>
                    <a:path w="348" h="597">
                      <a:moveTo>
                        <a:pt x="44" y="0"/>
                      </a:moveTo>
                      <a:lnTo>
                        <a:pt x="31" y="8"/>
                      </a:lnTo>
                      <a:lnTo>
                        <a:pt x="21" y="16"/>
                      </a:lnTo>
                      <a:lnTo>
                        <a:pt x="12" y="26"/>
                      </a:lnTo>
                      <a:lnTo>
                        <a:pt x="8" y="36"/>
                      </a:lnTo>
                      <a:lnTo>
                        <a:pt x="4" y="47"/>
                      </a:lnTo>
                      <a:lnTo>
                        <a:pt x="1" y="58"/>
                      </a:lnTo>
                      <a:lnTo>
                        <a:pt x="0" y="71"/>
                      </a:lnTo>
                      <a:lnTo>
                        <a:pt x="0" y="86"/>
                      </a:lnTo>
                      <a:lnTo>
                        <a:pt x="270" y="597"/>
                      </a:lnTo>
                      <a:lnTo>
                        <a:pt x="348" y="543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7754" name="Oval 58"/>
                <p:cNvSpPr>
                  <a:spLocks noChangeArrowheads="1"/>
                </p:cNvSpPr>
                <p:nvPr/>
              </p:nvSpPr>
              <p:spPr bwMode="auto">
                <a:xfrm>
                  <a:off x="2069" y="3256"/>
                  <a:ext cx="95" cy="91"/>
                </a:xfrm>
                <a:prstGeom prst="ellipse">
                  <a:avLst/>
                </a:prstGeom>
                <a:grp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57755" name="Oval 59"/>
              <p:cNvSpPr>
                <a:spLocks noChangeArrowheads="1"/>
              </p:cNvSpPr>
              <p:nvPr/>
            </p:nvSpPr>
            <p:spPr bwMode="auto">
              <a:xfrm>
                <a:off x="1479" y="2409"/>
                <a:ext cx="577" cy="553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7756" name="AutoShape 60"/>
            <p:cNvSpPr>
              <a:spLocks noChangeArrowheads="1"/>
            </p:cNvSpPr>
            <p:nvPr/>
          </p:nvSpPr>
          <p:spPr bwMode="auto">
            <a:xfrm>
              <a:off x="1740" y="740"/>
              <a:ext cx="152" cy="202"/>
            </a:xfrm>
            <a:prstGeom prst="flowChartPunchedCard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57" name="AutoShape 61"/>
            <p:cNvSpPr>
              <a:spLocks noChangeArrowheads="1"/>
            </p:cNvSpPr>
            <p:nvPr/>
          </p:nvSpPr>
          <p:spPr bwMode="auto">
            <a:xfrm>
              <a:off x="1395" y="874"/>
              <a:ext cx="153" cy="203"/>
            </a:xfrm>
            <a:prstGeom prst="flowChartPunchedCard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58" name="AutoShape 62"/>
            <p:cNvSpPr>
              <a:spLocks noChangeArrowheads="1"/>
            </p:cNvSpPr>
            <p:nvPr/>
          </p:nvSpPr>
          <p:spPr bwMode="auto">
            <a:xfrm>
              <a:off x="1128" y="740"/>
              <a:ext cx="153" cy="202"/>
            </a:xfrm>
            <a:prstGeom prst="flowChartPunchedCard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59" name="AutoShape 63"/>
            <p:cNvSpPr>
              <a:spLocks noChangeArrowheads="1"/>
            </p:cNvSpPr>
            <p:nvPr/>
          </p:nvSpPr>
          <p:spPr bwMode="auto">
            <a:xfrm>
              <a:off x="784" y="840"/>
              <a:ext cx="153" cy="204"/>
            </a:xfrm>
            <a:prstGeom prst="flowChartPunchedCard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60" name="AutoShape 64"/>
            <p:cNvSpPr>
              <a:spLocks noChangeArrowheads="1"/>
            </p:cNvSpPr>
            <p:nvPr/>
          </p:nvSpPr>
          <p:spPr bwMode="auto">
            <a:xfrm>
              <a:off x="670" y="571"/>
              <a:ext cx="153" cy="203"/>
            </a:xfrm>
            <a:prstGeom prst="flowChartPunchedCard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61" name="AutoShape 65"/>
            <p:cNvSpPr>
              <a:spLocks noChangeArrowheads="1"/>
            </p:cNvSpPr>
            <p:nvPr/>
          </p:nvSpPr>
          <p:spPr bwMode="auto">
            <a:xfrm>
              <a:off x="288" y="672"/>
              <a:ext cx="115" cy="168"/>
            </a:xfrm>
            <a:prstGeom prst="flowChartPunchedCard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62" name="Text Box 66"/>
            <p:cNvSpPr txBox="1">
              <a:spLocks noChangeArrowheads="1"/>
            </p:cNvSpPr>
            <p:nvPr/>
          </p:nvSpPr>
          <p:spPr bwMode="auto">
            <a:xfrm flipH="1">
              <a:off x="1704" y="672"/>
              <a:ext cx="212" cy="27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70000"/>
                </a:lnSpc>
              </a:pPr>
              <a:r>
                <a:rPr lang="en-US" sz="800" smtClean="0">
                  <a:latin typeface="Times New Roman" pitchFamily="18" charset="0"/>
                </a:rPr>
                <a:t>......</a:t>
              </a:r>
            </a:p>
            <a:p>
              <a:pPr eaLnBrk="0" hangingPunct="0">
                <a:lnSpc>
                  <a:spcPct val="70000"/>
                </a:lnSpc>
              </a:pPr>
              <a:r>
                <a:rPr lang="en-US" sz="800" smtClean="0">
                  <a:latin typeface="Times New Roman" pitchFamily="18" charset="0"/>
                </a:rPr>
                <a:t>.....</a:t>
              </a:r>
            </a:p>
            <a:p>
              <a:pPr eaLnBrk="0" hangingPunct="0">
                <a:lnSpc>
                  <a:spcPct val="70000"/>
                </a:lnSpc>
              </a:pPr>
              <a:r>
                <a:rPr lang="en-US" sz="800" smtClean="0">
                  <a:latin typeface="Times New Roman" pitchFamily="18" charset="0"/>
                </a:rPr>
                <a:t>......</a:t>
              </a:r>
            </a:p>
            <a:p>
              <a:pPr eaLnBrk="0" hangingPunct="0">
                <a:lnSpc>
                  <a:spcPct val="70000"/>
                </a:lnSpc>
              </a:pPr>
              <a:r>
                <a:rPr lang="en-US" sz="800" smtClean="0">
                  <a:latin typeface="Times New Roman" pitchFamily="18" charset="0"/>
                </a:rPr>
                <a:t>.....</a:t>
              </a:r>
              <a:endParaRPr lang="en-US" sz="800">
                <a:latin typeface="Times New Roman" pitchFamily="18" charset="0"/>
              </a:endParaRPr>
            </a:p>
          </p:txBody>
        </p:sp>
        <p:cxnSp>
          <p:nvCxnSpPr>
            <p:cNvPr id="157763" name="AutoShape 67"/>
            <p:cNvCxnSpPr>
              <a:cxnSpLocks noChangeShapeType="1"/>
              <a:stCxn id="157755" idx="2"/>
              <a:endCxn id="157760" idx="1"/>
            </p:cNvCxnSpPr>
            <p:nvPr/>
          </p:nvCxnSpPr>
          <p:spPr bwMode="auto">
            <a:xfrm flipV="1">
              <a:off x="524" y="672"/>
              <a:ext cx="146" cy="69"/>
            </a:xfrm>
            <a:prstGeom prst="curvedConnector3">
              <a:avLst>
                <a:gd name="adj1" fmla="val 57046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57764" name="AutoShape 68"/>
            <p:cNvCxnSpPr>
              <a:cxnSpLocks noChangeShapeType="1"/>
              <a:stCxn id="157755" idx="3"/>
              <a:endCxn id="157759" idx="1"/>
            </p:cNvCxnSpPr>
            <p:nvPr/>
          </p:nvCxnSpPr>
          <p:spPr bwMode="auto">
            <a:xfrm rot="16200000" flipH="1">
              <a:off x="587" y="745"/>
              <a:ext cx="94" cy="300"/>
            </a:xfrm>
            <a:prstGeom prst="curvedConnector2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57765" name="AutoShape 69"/>
            <p:cNvCxnSpPr>
              <a:cxnSpLocks noChangeShapeType="1"/>
              <a:stCxn id="157759" idx="3"/>
              <a:endCxn id="157758" idx="1"/>
            </p:cNvCxnSpPr>
            <p:nvPr/>
          </p:nvCxnSpPr>
          <p:spPr bwMode="auto">
            <a:xfrm flipV="1">
              <a:off x="937" y="841"/>
              <a:ext cx="191" cy="101"/>
            </a:xfrm>
            <a:prstGeom prst="curvedConnector3">
              <a:avLst>
                <a:gd name="adj1" fmla="val 50000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57766" name="AutoShape 70"/>
            <p:cNvCxnSpPr>
              <a:cxnSpLocks noChangeShapeType="1"/>
              <a:stCxn id="157758" idx="3"/>
              <a:endCxn id="157757" idx="1"/>
            </p:cNvCxnSpPr>
            <p:nvPr/>
          </p:nvCxnSpPr>
          <p:spPr bwMode="auto">
            <a:xfrm>
              <a:off x="1281" y="841"/>
              <a:ext cx="114" cy="135"/>
            </a:xfrm>
            <a:prstGeom prst="curvedConnector3">
              <a:avLst>
                <a:gd name="adj1" fmla="val 49574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57767" name="AutoShape 71"/>
            <p:cNvCxnSpPr>
              <a:cxnSpLocks noChangeShapeType="1"/>
              <a:stCxn id="157757" idx="2"/>
              <a:endCxn id="157759" idx="2"/>
            </p:cNvCxnSpPr>
            <p:nvPr/>
          </p:nvCxnSpPr>
          <p:spPr bwMode="auto">
            <a:xfrm rot="16200000" flipV="1">
              <a:off x="1150" y="755"/>
              <a:ext cx="33" cy="611"/>
            </a:xfrm>
            <a:prstGeom prst="curvedConnector3">
              <a:avLst>
                <a:gd name="adj1" fmla="val -236111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57768" name="AutoShape 72"/>
            <p:cNvCxnSpPr>
              <a:cxnSpLocks noChangeShapeType="1"/>
              <a:stCxn id="157760" idx="3"/>
              <a:endCxn id="157758" idx="0"/>
            </p:cNvCxnSpPr>
            <p:nvPr/>
          </p:nvCxnSpPr>
          <p:spPr bwMode="auto">
            <a:xfrm>
              <a:off x="823" y="672"/>
              <a:ext cx="381" cy="68"/>
            </a:xfrm>
            <a:prstGeom prst="curvedConnector2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57769" name="AutoShape 73"/>
            <p:cNvCxnSpPr>
              <a:cxnSpLocks noChangeShapeType="1"/>
              <a:stCxn id="157758" idx="3"/>
              <a:endCxn id="157756" idx="1"/>
            </p:cNvCxnSpPr>
            <p:nvPr/>
          </p:nvCxnSpPr>
          <p:spPr bwMode="auto">
            <a:xfrm>
              <a:off x="1281" y="841"/>
              <a:ext cx="459" cy="0"/>
            </a:xfrm>
            <a:prstGeom prst="straightConnector1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57770" name="AutoShape 74"/>
            <p:cNvCxnSpPr>
              <a:cxnSpLocks noChangeShapeType="1"/>
              <a:stCxn id="157756" idx="0"/>
              <a:endCxn id="157758" idx="0"/>
            </p:cNvCxnSpPr>
            <p:nvPr/>
          </p:nvCxnSpPr>
          <p:spPr bwMode="auto">
            <a:xfrm rot="16200000" flipH="1" flipV="1">
              <a:off x="1509" y="435"/>
              <a:ext cx="1" cy="612"/>
            </a:xfrm>
            <a:prstGeom prst="curvedConnector3">
              <a:avLst>
                <a:gd name="adj1" fmla="val -14400000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18" name="Group 75"/>
          <p:cNvGrpSpPr>
            <a:grpSpLocks/>
          </p:cNvGrpSpPr>
          <p:nvPr/>
        </p:nvGrpSpPr>
        <p:grpSpPr bwMode="auto">
          <a:xfrm flipH="1">
            <a:off x="8610600" y="981075"/>
            <a:ext cx="381000" cy="914400"/>
            <a:chOff x="1824" y="2976"/>
            <a:chExt cx="288" cy="624"/>
          </a:xfrm>
        </p:grpSpPr>
        <p:sp>
          <p:nvSpPr>
            <p:cNvPr id="157772" name="Oval 76"/>
            <p:cNvSpPr>
              <a:spLocks noChangeArrowheads="1"/>
            </p:cNvSpPr>
            <p:nvPr/>
          </p:nvSpPr>
          <p:spPr bwMode="auto">
            <a:xfrm>
              <a:off x="1848" y="2976"/>
              <a:ext cx="240" cy="19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73" name="Line 77"/>
            <p:cNvSpPr>
              <a:spLocks noChangeShapeType="1"/>
            </p:cNvSpPr>
            <p:nvPr/>
          </p:nvSpPr>
          <p:spPr bwMode="auto">
            <a:xfrm flipH="1">
              <a:off x="1968" y="3168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74" name="Line 78"/>
            <p:cNvSpPr>
              <a:spLocks noChangeShapeType="1"/>
            </p:cNvSpPr>
            <p:nvPr/>
          </p:nvSpPr>
          <p:spPr bwMode="auto">
            <a:xfrm>
              <a:off x="1968" y="3408"/>
              <a:ext cx="144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75" name="Line 79"/>
            <p:cNvSpPr>
              <a:spLocks noChangeShapeType="1"/>
            </p:cNvSpPr>
            <p:nvPr/>
          </p:nvSpPr>
          <p:spPr bwMode="auto">
            <a:xfrm flipH="1">
              <a:off x="1872" y="3408"/>
              <a:ext cx="96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76" name="Line 80"/>
            <p:cNvSpPr>
              <a:spLocks noChangeShapeType="1"/>
            </p:cNvSpPr>
            <p:nvPr/>
          </p:nvSpPr>
          <p:spPr bwMode="auto">
            <a:xfrm flipV="1">
              <a:off x="1968" y="3264"/>
              <a:ext cx="144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77" name="Line 81"/>
            <p:cNvSpPr>
              <a:spLocks noChangeShapeType="1"/>
            </p:cNvSpPr>
            <p:nvPr/>
          </p:nvSpPr>
          <p:spPr bwMode="auto">
            <a:xfrm flipH="1" flipV="1">
              <a:off x="1824" y="3264"/>
              <a:ext cx="144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" name="Group 82"/>
          <p:cNvGrpSpPr>
            <a:grpSpLocks/>
          </p:cNvGrpSpPr>
          <p:nvPr/>
        </p:nvGrpSpPr>
        <p:grpSpPr bwMode="auto">
          <a:xfrm flipH="1">
            <a:off x="8458200" y="1057275"/>
            <a:ext cx="381000" cy="914400"/>
            <a:chOff x="1824" y="2976"/>
            <a:chExt cx="288" cy="624"/>
          </a:xfrm>
        </p:grpSpPr>
        <p:sp>
          <p:nvSpPr>
            <p:cNvPr id="157779" name="Oval 83"/>
            <p:cNvSpPr>
              <a:spLocks noChangeArrowheads="1"/>
            </p:cNvSpPr>
            <p:nvPr/>
          </p:nvSpPr>
          <p:spPr bwMode="auto">
            <a:xfrm>
              <a:off x="1848" y="2976"/>
              <a:ext cx="240" cy="19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80" name="Line 84"/>
            <p:cNvSpPr>
              <a:spLocks noChangeShapeType="1"/>
            </p:cNvSpPr>
            <p:nvPr/>
          </p:nvSpPr>
          <p:spPr bwMode="auto">
            <a:xfrm flipH="1">
              <a:off x="1968" y="3168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81" name="Line 85"/>
            <p:cNvSpPr>
              <a:spLocks noChangeShapeType="1"/>
            </p:cNvSpPr>
            <p:nvPr/>
          </p:nvSpPr>
          <p:spPr bwMode="auto">
            <a:xfrm>
              <a:off x="1968" y="3408"/>
              <a:ext cx="144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82" name="Line 86"/>
            <p:cNvSpPr>
              <a:spLocks noChangeShapeType="1"/>
            </p:cNvSpPr>
            <p:nvPr/>
          </p:nvSpPr>
          <p:spPr bwMode="auto">
            <a:xfrm flipH="1">
              <a:off x="1872" y="3408"/>
              <a:ext cx="96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83" name="Line 87"/>
            <p:cNvSpPr>
              <a:spLocks noChangeShapeType="1"/>
            </p:cNvSpPr>
            <p:nvPr/>
          </p:nvSpPr>
          <p:spPr bwMode="auto">
            <a:xfrm flipV="1">
              <a:off x="1968" y="3264"/>
              <a:ext cx="144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84" name="Line 88"/>
            <p:cNvSpPr>
              <a:spLocks noChangeShapeType="1"/>
            </p:cNvSpPr>
            <p:nvPr/>
          </p:nvSpPr>
          <p:spPr bwMode="auto">
            <a:xfrm flipH="1" flipV="1">
              <a:off x="1824" y="3264"/>
              <a:ext cx="144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" name="Group 89"/>
          <p:cNvGrpSpPr>
            <a:grpSpLocks/>
          </p:cNvGrpSpPr>
          <p:nvPr/>
        </p:nvGrpSpPr>
        <p:grpSpPr bwMode="auto">
          <a:xfrm flipH="1">
            <a:off x="8305800" y="1133475"/>
            <a:ext cx="381000" cy="914400"/>
            <a:chOff x="1824" y="2976"/>
            <a:chExt cx="288" cy="624"/>
          </a:xfrm>
        </p:grpSpPr>
        <p:sp>
          <p:nvSpPr>
            <p:cNvPr id="157786" name="Oval 90"/>
            <p:cNvSpPr>
              <a:spLocks noChangeArrowheads="1"/>
            </p:cNvSpPr>
            <p:nvPr/>
          </p:nvSpPr>
          <p:spPr bwMode="auto">
            <a:xfrm>
              <a:off x="1848" y="2976"/>
              <a:ext cx="240" cy="19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87" name="Line 91"/>
            <p:cNvSpPr>
              <a:spLocks noChangeShapeType="1"/>
            </p:cNvSpPr>
            <p:nvPr/>
          </p:nvSpPr>
          <p:spPr bwMode="auto">
            <a:xfrm flipH="1">
              <a:off x="1968" y="3168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88" name="Line 92"/>
            <p:cNvSpPr>
              <a:spLocks noChangeShapeType="1"/>
            </p:cNvSpPr>
            <p:nvPr/>
          </p:nvSpPr>
          <p:spPr bwMode="auto">
            <a:xfrm>
              <a:off x="1968" y="3408"/>
              <a:ext cx="144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89" name="Line 93"/>
            <p:cNvSpPr>
              <a:spLocks noChangeShapeType="1"/>
            </p:cNvSpPr>
            <p:nvPr/>
          </p:nvSpPr>
          <p:spPr bwMode="auto">
            <a:xfrm flipH="1">
              <a:off x="1872" y="3408"/>
              <a:ext cx="96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90" name="Line 94"/>
            <p:cNvSpPr>
              <a:spLocks noChangeShapeType="1"/>
            </p:cNvSpPr>
            <p:nvPr/>
          </p:nvSpPr>
          <p:spPr bwMode="auto">
            <a:xfrm flipV="1">
              <a:off x="1968" y="3264"/>
              <a:ext cx="144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91" name="Line 95"/>
            <p:cNvSpPr>
              <a:spLocks noChangeShapeType="1"/>
            </p:cNvSpPr>
            <p:nvPr/>
          </p:nvSpPr>
          <p:spPr bwMode="auto">
            <a:xfrm flipH="1" flipV="1">
              <a:off x="1824" y="3264"/>
              <a:ext cx="144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7792" name="AutoShape 96"/>
          <p:cNvSpPr>
            <a:spLocks noChangeArrowheads="1"/>
          </p:cNvSpPr>
          <p:nvPr/>
        </p:nvSpPr>
        <p:spPr bwMode="auto">
          <a:xfrm>
            <a:off x="539750" y="2132013"/>
            <a:ext cx="8351838" cy="647700"/>
          </a:xfrm>
          <a:prstGeom prst="rightArrow">
            <a:avLst>
              <a:gd name="adj1" fmla="val 50120"/>
              <a:gd name="adj2" fmla="val 95456"/>
            </a:avLst>
          </a:prstGeom>
          <a:gradFill rotWithShape="1">
            <a:gsLst>
              <a:gs pos="0">
                <a:srgbClr val="DDDDDD">
                  <a:gamma/>
                  <a:shade val="46275"/>
                  <a:invGamma/>
                </a:srgbClr>
              </a:gs>
              <a:gs pos="100000">
                <a:srgbClr val="DDDDDD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793" name="Rectangle 97"/>
          <p:cNvSpPr>
            <a:spLocks noChangeArrowheads="1"/>
          </p:cNvSpPr>
          <p:nvPr/>
        </p:nvSpPr>
        <p:spPr bwMode="auto">
          <a:xfrm>
            <a:off x="971550" y="2132013"/>
            <a:ext cx="863600" cy="7207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794" name="Text Box 98"/>
          <p:cNvSpPr txBox="1">
            <a:spLocks noChangeArrowheads="1"/>
          </p:cNvSpPr>
          <p:nvPr/>
        </p:nvSpPr>
        <p:spPr bwMode="auto">
          <a:xfrm>
            <a:off x="971550" y="2325688"/>
            <a:ext cx="790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dirty="0" smtClean="0">
                <a:latin typeface="Times New Roman" pitchFamily="18" charset="0"/>
              </a:rPr>
              <a:t>crawl</a:t>
            </a:r>
            <a:endParaRPr lang="en-US" sz="2000" b="1" dirty="0">
              <a:latin typeface="Times New Roman" pitchFamily="18" charset="0"/>
            </a:endParaRPr>
          </a:p>
        </p:txBody>
      </p:sp>
      <p:sp>
        <p:nvSpPr>
          <p:cNvPr id="157795" name="Rectangle 99"/>
          <p:cNvSpPr>
            <a:spLocks noChangeArrowheads="1"/>
          </p:cNvSpPr>
          <p:nvPr/>
        </p:nvSpPr>
        <p:spPr bwMode="auto">
          <a:xfrm>
            <a:off x="2124075" y="2132013"/>
            <a:ext cx="1008063" cy="7207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796" name="Text Box 100"/>
          <p:cNvSpPr txBox="1">
            <a:spLocks noChangeArrowheads="1"/>
          </p:cNvSpPr>
          <p:nvPr/>
        </p:nvSpPr>
        <p:spPr bwMode="auto">
          <a:xfrm>
            <a:off x="2124075" y="2205038"/>
            <a:ext cx="10223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2000" b="1" smtClean="0">
                <a:latin typeface="Times New Roman" pitchFamily="18" charset="0"/>
              </a:rPr>
              <a:t>extract</a:t>
            </a:r>
          </a:p>
          <a:p>
            <a:pPr eaLnBrk="0" hangingPunct="0">
              <a:lnSpc>
                <a:spcPct val="80000"/>
              </a:lnSpc>
            </a:pPr>
            <a:r>
              <a:rPr lang="en-US" sz="2000" b="1" smtClean="0">
                <a:latin typeface="Times New Roman" pitchFamily="18" charset="0"/>
              </a:rPr>
              <a:t>&amp; clean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157797" name="Rectangle 101"/>
          <p:cNvSpPr>
            <a:spLocks noChangeArrowheads="1"/>
          </p:cNvSpPr>
          <p:nvPr/>
        </p:nvSpPr>
        <p:spPr bwMode="auto">
          <a:xfrm>
            <a:off x="3419475" y="2132013"/>
            <a:ext cx="1008063" cy="7207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798" name="Text Box 102"/>
          <p:cNvSpPr txBox="1">
            <a:spLocks noChangeArrowheads="1"/>
          </p:cNvSpPr>
          <p:nvPr/>
        </p:nvSpPr>
        <p:spPr bwMode="auto">
          <a:xfrm>
            <a:off x="3492500" y="2276475"/>
            <a:ext cx="7762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2000" b="1" smtClean="0">
                <a:latin typeface="Times New Roman" pitchFamily="18" charset="0"/>
              </a:rPr>
              <a:t>index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157799" name="Rectangle 103"/>
          <p:cNvSpPr>
            <a:spLocks noChangeArrowheads="1"/>
          </p:cNvSpPr>
          <p:nvPr/>
        </p:nvSpPr>
        <p:spPr bwMode="auto">
          <a:xfrm>
            <a:off x="4714875" y="2132013"/>
            <a:ext cx="1008063" cy="7207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800" name="Text Box 104"/>
          <p:cNvSpPr txBox="1">
            <a:spLocks noChangeArrowheads="1"/>
          </p:cNvSpPr>
          <p:nvPr/>
        </p:nvSpPr>
        <p:spPr bwMode="auto">
          <a:xfrm>
            <a:off x="4787900" y="2276475"/>
            <a:ext cx="889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2000" b="1" smtClean="0">
                <a:latin typeface="Times New Roman" pitchFamily="18" charset="0"/>
              </a:rPr>
              <a:t>search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157801" name="Rectangle 105"/>
          <p:cNvSpPr>
            <a:spLocks noChangeArrowheads="1"/>
          </p:cNvSpPr>
          <p:nvPr/>
        </p:nvSpPr>
        <p:spPr bwMode="auto">
          <a:xfrm>
            <a:off x="5938838" y="2132013"/>
            <a:ext cx="865187" cy="7207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802" name="Text Box 106"/>
          <p:cNvSpPr txBox="1">
            <a:spLocks noChangeArrowheads="1"/>
          </p:cNvSpPr>
          <p:nvPr/>
        </p:nvSpPr>
        <p:spPr bwMode="auto">
          <a:xfrm>
            <a:off x="6011863" y="2276475"/>
            <a:ext cx="7064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2000" b="1" smtClean="0">
                <a:latin typeface="Times New Roman" pitchFamily="18" charset="0"/>
              </a:rPr>
              <a:t>rank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157803" name="Rectangle 107"/>
          <p:cNvSpPr>
            <a:spLocks noChangeArrowheads="1"/>
          </p:cNvSpPr>
          <p:nvPr/>
        </p:nvSpPr>
        <p:spPr bwMode="auto">
          <a:xfrm>
            <a:off x="7092950" y="2132013"/>
            <a:ext cx="935038" cy="7207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7804" name="Text Box 108"/>
          <p:cNvSpPr txBox="1">
            <a:spLocks noChangeArrowheads="1"/>
          </p:cNvSpPr>
          <p:nvPr/>
        </p:nvSpPr>
        <p:spPr bwMode="auto">
          <a:xfrm>
            <a:off x="7092950" y="2276475"/>
            <a:ext cx="987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2000" b="1" smtClean="0">
                <a:latin typeface="Times New Roman" pitchFamily="18" charset="0"/>
              </a:rPr>
              <a:t>present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157805" name="Line 109"/>
          <p:cNvSpPr>
            <a:spLocks noChangeShapeType="1"/>
          </p:cNvSpPr>
          <p:nvPr/>
        </p:nvSpPr>
        <p:spPr bwMode="auto">
          <a:xfrm>
            <a:off x="1258888" y="2852738"/>
            <a:ext cx="0" cy="129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7806" name="Text Box 110"/>
          <p:cNvSpPr txBox="1">
            <a:spLocks noChangeArrowheads="1"/>
          </p:cNvSpPr>
          <p:nvPr/>
        </p:nvSpPr>
        <p:spPr bwMode="auto">
          <a:xfrm>
            <a:off x="466725" y="4175125"/>
            <a:ext cx="2128838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2000" smtClean="0">
                <a:latin typeface="Times New Roman" pitchFamily="18" charset="0"/>
              </a:rPr>
              <a:t>strategies for</a:t>
            </a:r>
          </a:p>
          <a:p>
            <a:pPr eaLnBrk="0" hangingPunct="0">
              <a:lnSpc>
                <a:spcPct val="80000"/>
              </a:lnSpc>
            </a:pPr>
            <a:r>
              <a:rPr lang="en-US" sz="2000" smtClean="0">
                <a:latin typeface="Times New Roman" pitchFamily="18" charset="0"/>
              </a:rPr>
              <a:t>crawl schedule and</a:t>
            </a:r>
          </a:p>
          <a:p>
            <a:pPr eaLnBrk="0" hangingPunct="0">
              <a:lnSpc>
                <a:spcPct val="80000"/>
              </a:lnSpc>
            </a:pPr>
            <a:r>
              <a:rPr lang="en-US" sz="2000" smtClean="0">
                <a:latin typeface="Times New Roman" pitchFamily="18" charset="0"/>
              </a:rPr>
              <a:t>priority queue for </a:t>
            </a:r>
          </a:p>
          <a:p>
            <a:pPr eaLnBrk="0" hangingPunct="0">
              <a:lnSpc>
                <a:spcPct val="80000"/>
              </a:lnSpc>
            </a:pPr>
            <a:r>
              <a:rPr lang="en-US" sz="2000" smtClean="0">
                <a:latin typeface="Times New Roman" pitchFamily="18" charset="0"/>
              </a:rPr>
              <a:t>crawl frontier</a:t>
            </a:r>
            <a:endParaRPr lang="en-US" sz="2000">
              <a:latin typeface="Times New Roman" pitchFamily="18" charset="0"/>
            </a:endParaRPr>
          </a:p>
        </p:txBody>
      </p:sp>
      <p:sp>
        <p:nvSpPr>
          <p:cNvPr id="157807" name="Line 111"/>
          <p:cNvSpPr>
            <a:spLocks noChangeShapeType="1"/>
          </p:cNvSpPr>
          <p:nvPr/>
        </p:nvSpPr>
        <p:spPr bwMode="auto">
          <a:xfrm>
            <a:off x="2700338" y="28527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7808" name="Text Box 112"/>
          <p:cNvSpPr txBox="1">
            <a:spLocks noChangeArrowheads="1"/>
          </p:cNvSpPr>
          <p:nvPr/>
        </p:nvSpPr>
        <p:spPr bwMode="auto">
          <a:xfrm>
            <a:off x="1763713" y="3022600"/>
            <a:ext cx="19431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2000" smtClean="0">
                <a:latin typeface="Times New Roman" pitchFamily="18" charset="0"/>
              </a:rPr>
              <a:t>handle </a:t>
            </a:r>
          </a:p>
          <a:p>
            <a:pPr eaLnBrk="0" hangingPunct="0">
              <a:lnSpc>
                <a:spcPct val="80000"/>
              </a:lnSpc>
            </a:pPr>
            <a:r>
              <a:rPr lang="en-US" sz="2000" smtClean="0">
                <a:latin typeface="Times New Roman" pitchFamily="18" charset="0"/>
              </a:rPr>
              <a:t>dynamic pages,</a:t>
            </a:r>
          </a:p>
          <a:p>
            <a:pPr eaLnBrk="0" hangingPunct="0">
              <a:lnSpc>
                <a:spcPct val="80000"/>
              </a:lnSpc>
            </a:pPr>
            <a:r>
              <a:rPr lang="en-US" sz="2000" smtClean="0">
                <a:latin typeface="Times New Roman" pitchFamily="18" charset="0"/>
              </a:rPr>
              <a:t>detect duplicates,</a:t>
            </a:r>
          </a:p>
          <a:p>
            <a:pPr eaLnBrk="0" hangingPunct="0">
              <a:lnSpc>
                <a:spcPct val="80000"/>
              </a:lnSpc>
            </a:pPr>
            <a:r>
              <a:rPr lang="en-US" sz="2000" smtClean="0">
                <a:latin typeface="Times New Roman" pitchFamily="18" charset="0"/>
              </a:rPr>
              <a:t>detect spam </a:t>
            </a:r>
            <a:endParaRPr lang="en-US" sz="2000">
              <a:latin typeface="Times New Roman" pitchFamily="18" charset="0"/>
            </a:endParaRPr>
          </a:p>
        </p:txBody>
      </p:sp>
      <p:sp>
        <p:nvSpPr>
          <p:cNvPr id="157809" name="Line 113"/>
          <p:cNvSpPr>
            <a:spLocks noChangeShapeType="1"/>
          </p:cNvSpPr>
          <p:nvPr/>
        </p:nvSpPr>
        <p:spPr bwMode="auto">
          <a:xfrm>
            <a:off x="3995738" y="2852738"/>
            <a:ext cx="0" cy="129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7810" name="Text Box 114"/>
          <p:cNvSpPr txBox="1">
            <a:spLocks noChangeArrowheads="1"/>
          </p:cNvSpPr>
          <p:nvPr/>
        </p:nvSpPr>
        <p:spPr bwMode="auto">
          <a:xfrm>
            <a:off x="2843213" y="4175125"/>
            <a:ext cx="1973262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2000" smtClean="0">
                <a:latin typeface="Times New Roman" pitchFamily="18" charset="0"/>
              </a:rPr>
              <a:t>build and analyze</a:t>
            </a:r>
          </a:p>
          <a:p>
            <a:pPr eaLnBrk="0" hangingPunct="0">
              <a:lnSpc>
                <a:spcPct val="80000"/>
              </a:lnSpc>
            </a:pPr>
            <a:r>
              <a:rPr lang="en-US" sz="2000" smtClean="0">
                <a:latin typeface="Times New Roman" pitchFamily="18" charset="0"/>
              </a:rPr>
              <a:t>Web graph,</a:t>
            </a:r>
          </a:p>
          <a:p>
            <a:pPr eaLnBrk="0" hangingPunct="0">
              <a:lnSpc>
                <a:spcPct val="80000"/>
              </a:lnSpc>
            </a:pPr>
            <a:r>
              <a:rPr lang="en-US" sz="2000" smtClean="0">
                <a:latin typeface="Times New Roman" pitchFamily="18" charset="0"/>
              </a:rPr>
              <a:t>index all tokens</a:t>
            </a:r>
          </a:p>
          <a:p>
            <a:pPr eaLnBrk="0" hangingPunct="0">
              <a:lnSpc>
                <a:spcPct val="80000"/>
              </a:lnSpc>
            </a:pPr>
            <a:r>
              <a:rPr lang="en-US" sz="2000" smtClean="0">
                <a:latin typeface="Times New Roman" pitchFamily="18" charset="0"/>
              </a:rPr>
              <a:t>or word stems</a:t>
            </a:r>
            <a:endParaRPr lang="en-US" sz="2000">
              <a:latin typeface="Times New Roman" pitchFamily="18" charset="0"/>
            </a:endParaRPr>
          </a:p>
        </p:txBody>
      </p:sp>
      <p:grpSp>
        <p:nvGrpSpPr>
          <p:cNvPr id="21" name="Group 115"/>
          <p:cNvGrpSpPr>
            <a:grpSpLocks/>
          </p:cNvGrpSpPr>
          <p:nvPr/>
        </p:nvGrpSpPr>
        <p:grpSpPr bwMode="auto">
          <a:xfrm>
            <a:off x="539750" y="5300661"/>
            <a:ext cx="8220078" cy="1190624"/>
            <a:chOff x="204" y="3203"/>
            <a:chExt cx="5178" cy="750"/>
          </a:xfrm>
        </p:grpSpPr>
        <p:sp>
          <p:nvSpPr>
            <p:cNvPr id="157812" name="Text Box 116"/>
            <p:cNvSpPr txBox="1">
              <a:spLocks noChangeArrowheads="1"/>
            </p:cNvSpPr>
            <p:nvPr/>
          </p:nvSpPr>
          <p:spPr bwMode="auto">
            <a:xfrm>
              <a:off x="344" y="3430"/>
              <a:ext cx="5038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80000"/>
                </a:lnSpc>
              </a:pPr>
              <a:r>
                <a:rPr lang="en-US" sz="2000" b="1" dirty="0" smtClean="0">
                  <a:solidFill>
                    <a:srgbClr val="002060"/>
                  </a:solidFill>
                  <a:latin typeface="Times New Roman" pitchFamily="18" charset="0"/>
                </a:rPr>
                <a:t>Server farms </a:t>
              </a:r>
              <a:r>
                <a:rPr lang="en-US" sz="2000" dirty="0" smtClean="0">
                  <a:latin typeface="Times New Roman" pitchFamily="18" charset="0"/>
                </a:rPr>
                <a:t>with </a:t>
              </a:r>
              <a:r>
                <a:rPr lang="en-US" sz="2000" b="1" dirty="0" smtClean="0">
                  <a:solidFill>
                    <a:srgbClr val="002060"/>
                  </a:solidFill>
                  <a:latin typeface="Times New Roman" pitchFamily="18" charset="0"/>
                </a:rPr>
                <a:t>10 000‘s</a:t>
              </a:r>
              <a:r>
                <a:rPr lang="en-US" sz="2000" dirty="0" smtClean="0">
                  <a:latin typeface="Times New Roman" pitchFamily="18" charset="0"/>
                </a:rPr>
                <a:t> (2002) – </a:t>
              </a:r>
              <a:r>
                <a:rPr lang="en-US" sz="2000" b="1" dirty="0" smtClean="0">
                  <a:solidFill>
                    <a:srgbClr val="002060"/>
                  </a:solidFill>
                  <a:latin typeface="Times New Roman" pitchFamily="18" charset="0"/>
                </a:rPr>
                <a:t>100,000’s </a:t>
              </a:r>
              <a:r>
                <a:rPr lang="en-US" sz="2000" dirty="0" smtClean="0">
                  <a:latin typeface="Times New Roman" pitchFamily="18" charset="0"/>
                </a:rPr>
                <a:t>(2010) computers,</a:t>
              </a:r>
            </a:p>
            <a:p>
              <a:pPr eaLnBrk="0" hangingPunct="0">
                <a:lnSpc>
                  <a:spcPct val="80000"/>
                </a:lnSpc>
              </a:pPr>
              <a:r>
                <a:rPr lang="en-US" sz="2000" dirty="0" smtClean="0">
                  <a:latin typeface="Times New Roman" pitchFamily="18" charset="0"/>
                </a:rPr>
                <a:t>distributed/replicated data in high-performance file system (</a:t>
              </a:r>
              <a:r>
                <a:rPr lang="en-US" sz="2000" b="1" dirty="0" smtClean="0">
                  <a:solidFill>
                    <a:srgbClr val="002060"/>
                  </a:solidFill>
                  <a:latin typeface="Times New Roman" pitchFamily="18" charset="0"/>
                </a:rPr>
                <a:t>GFS</a:t>
              </a:r>
              <a:r>
                <a:rPr lang="en-US" sz="2000" dirty="0" smtClean="0">
                  <a:latin typeface="Times New Roman" pitchFamily="18" charset="0"/>
                </a:rPr>
                <a:t>,</a:t>
              </a:r>
              <a:r>
                <a:rPr lang="en-US" sz="2000" b="1" dirty="0" smtClean="0">
                  <a:solidFill>
                    <a:srgbClr val="002060"/>
                  </a:solidFill>
                  <a:latin typeface="Times New Roman" pitchFamily="18" charset="0"/>
                </a:rPr>
                <a:t>HDFS</a:t>
              </a:r>
              <a:r>
                <a:rPr lang="en-US" sz="2000" dirty="0" smtClean="0">
                  <a:latin typeface="Times New Roman" pitchFamily="18" charset="0"/>
                </a:rPr>
                <a:t>,…),</a:t>
              </a:r>
            </a:p>
            <a:p>
              <a:pPr eaLnBrk="0" hangingPunct="0">
                <a:lnSpc>
                  <a:spcPct val="80000"/>
                </a:lnSpc>
              </a:pPr>
              <a:r>
                <a:rPr lang="en-US" sz="2000" dirty="0" smtClean="0">
                  <a:latin typeface="Times New Roman" pitchFamily="18" charset="0"/>
                </a:rPr>
                <a:t>massive parallelism for query processing (</a:t>
              </a:r>
              <a:r>
                <a:rPr lang="en-US" sz="2000" b="1" dirty="0" err="1" smtClean="0">
                  <a:solidFill>
                    <a:srgbClr val="002060"/>
                  </a:solidFill>
                  <a:latin typeface="Times New Roman" pitchFamily="18" charset="0"/>
                </a:rPr>
                <a:t>MapReduce</a:t>
              </a:r>
              <a:r>
                <a:rPr lang="en-US" sz="2000" dirty="0" smtClean="0">
                  <a:latin typeface="Times New Roman" pitchFamily="18" charset="0"/>
                </a:rPr>
                <a:t>, </a:t>
              </a:r>
              <a:r>
                <a:rPr lang="en-US" sz="2000" b="1" dirty="0" err="1" smtClean="0">
                  <a:solidFill>
                    <a:srgbClr val="002060"/>
                  </a:solidFill>
                  <a:latin typeface="Times New Roman" pitchFamily="18" charset="0"/>
                </a:rPr>
                <a:t>Hadoop</a:t>
              </a:r>
              <a:r>
                <a:rPr lang="en-US" sz="2000" dirty="0" smtClean="0">
                  <a:latin typeface="Times New Roman" pitchFamily="18" charset="0"/>
                </a:rPr>
                <a:t>,…)</a:t>
              </a:r>
              <a:endParaRPr lang="en-US" sz="2000" dirty="0">
                <a:latin typeface="Times New Roman" pitchFamily="18" charset="0"/>
              </a:endParaRPr>
            </a:p>
          </p:txBody>
        </p:sp>
        <p:sp>
          <p:nvSpPr>
            <p:cNvPr id="157813" name="AutoShape 117"/>
            <p:cNvSpPr>
              <a:spLocks/>
            </p:cNvSpPr>
            <p:nvPr/>
          </p:nvSpPr>
          <p:spPr bwMode="auto">
            <a:xfrm rot="5400000">
              <a:off x="2540" y="867"/>
              <a:ext cx="228" cy="4899"/>
            </a:xfrm>
            <a:prstGeom prst="rightBrace">
              <a:avLst>
                <a:gd name="adj1" fmla="val 179057"/>
                <a:gd name="adj2" fmla="val 50000"/>
              </a:avLst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7814" name="Text Box 118"/>
          <p:cNvSpPr txBox="1">
            <a:spLocks noChangeArrowheads="1"/>
          </p:cNvSpPr>
          <p:nvPr/>
        </p:nvSpPr>
        <p:spPr bwMode="auto">
          <a:xfrm>
            <a:off x="4211638" y="3213100"/>
            <a:ext cx="20066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2000" smtClean="0">
                <a:latin typeface="Times New Roman" pitchFamily="18" charset="0"/>
              </a:rPr>
              <a:t>fast top-k queries,</a:t>
            </a:r>
          </a:p>
          <a:p>
            <a:pPr eaLnBrk="0" hangingPunct="0">
              <a:lnSpc>
                <a:spcPct val="80000"/>
              </a:lnSpc>
            </a:pPr>
            <a:r>
              <a:rPr lang="en-US" sz="2000" smtClean="0">
                <a:latin typeface="Times New Roman" pitchFamily="18" charset="0"/>
              </a:rPr>
              <a:t>query logging,</a:t>
            </a:r>
          </a:p>
          <a:p>
            <a:pPr eaLnBrk="0" hangingPunct="0">
              <a:lnSpc>
                <a:spcPct val="80000"/>
              </a:lnSpc>
            </a:pPr>
            <a:r>
              <a:rPr lang="en-US" sz="2000" smtClean="0">
                <a:latin typeface="Times New Roman" pitchFamily="18" charset="0"/>
              </a:rPr>
              <a:t>auto-completion</a:t>
            </a:r>
            <a:endParaRPr lang="en-US" sz="2000">
              <a:latin typeface="Times New Roman" pitchFamily="18" charset="0"/>
            </a:endParaRPr>
          </a:p>
        </p:txBody>
      </p:sp>
      <p:sp>
        <p:nvSpPr>
          <p:cNvPr id="157815" name="Line 119"/>
          <p:cNvSpPr>
            <a:spLocks noChangeShapeType="1"/>
          </p:cNvSpPr>
          <p:nvPr/>
        </p:nvSpPr>
        <p:spPr bwMode="auto">
          <a:xfrm>
            <a:off x="5075238" y="2852738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7816" name="Text Box 120"/>
          <p:cNvSpPr txBox="1">
            <a:spLocks noChangeArrowheads="1"/>
          </p:cNvSpPr>
          <p:nvPr/>
        </p:nvSpPr>
        <p:spPr bwMode="auto">
          <a:xfrm>
            <a:off x="5364163" y="4149725"/>
            <a:ext cx="21399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2000" smtClean="0">
                <a:latin typeface="Times New Roman" pitchFamily="18" charset="0"/>
              </a:rPr>
              <a:t>scoring function</a:t>
            </a:r>
          </a:p>
          <a:p>
            <a:pPr eaLnBrk="0" hangingPunct="0">
              <a:lnSpc>
                <a:spcPct val="80000"/>
              </a:lnSpc>
            </a:pPr>
            <a:r>
              <a:rPr lang="en-US" sz="2000" smtClean="0">
                <a:latin typeface="Times New Roman" pitchFamily="18" charset="0"/>
              </a:rPr>
              <a:t>over many data</a:t>
            </a:r>
          </a:p>
          <a:p>
            <a:pPr eaLnBrk="0" hangingPunct="0">
              <a:lnSpc>
                <a:spcPct val="80000"/>
              </a:lnSpc>
            </a:pPr>
            <a:r>
              <a:rPr lang="en-US" sz="2000" smtClean="0">
                <a:latin typeface="Times New Roman" pitchFamily="18" charset="0"/>
              </a:rPr>
              <a:t>and context criteria</a:t>
            </a:r>
            <a:endParaRPr lang="en-US" sz="2000">
              <a:latin typeface="Times New Roman" pitchFamily="18" charset="0"/>
            </a:endParaRPr>
          </a:p>
        </p:txBody>
      </p:sp>
      <p:sp>
        <p:nvSpPr>
          <p:cNvPr id="157817" name="Line 121"/>
          <p:cNvSpPr>
            <a:spLocks noChangeShapeType="1"/>
          </p:cNvSpPr>
          <p:nvPr/>
        </p:nvSpPr>
        <p:spPr bwMode="auto">
          <a:xfrm>
            <a:off x="6443663" y="2852738"/>
            <a:ext cx="0" cy="129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7818" name="Line 122"/>
          <p:cNvSpPr>
            <a:spLocks noChangeShapeType="1"/>
          </p:cNvSpPr>
          <p:nvPr/>
        </p:nvSpPr>
        <p:spPr bwMode="auto">
          <a:xfrm>
            <a:off x="7596188" y="2852738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7819" name="Text Box 123"/>
          <p:cNvSpPr txBox="1">
            <a:spLocks noChangeArrowheads="1"/>
          </p:cNvSpPr>
          <p:nvPr/>
        </p:nvSpPr>
        <p:spPr bwMode="auto">
          <a:xfrm>
            <a:off x="6804025" y="3213100"/>
            <a:ext cx="22288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2000" smtClean="0">
                <a:latin typeface="Times New Roman" pitchFamily="18" charset="0"/>
              </a:rPr>
              <a:t>GUI, user guidance,</a:t>
            </a:r>
          </a:p>
          <a:p>
            <a:pPr eaLnBrk="0" hangingPunct="0">
              <a:lnSpc>
                <a:spcPct val="80000"/>
              </a:lnSpc>
            </a:pPr>
            <a:r>
              <a:rPr lang="en-US" sz="2000" smtClean="0">
                <a:latin typeface="Times New Roman" pitchFamily="18" charset="0"/>
              </a:rPr>
              <a:t>personalization</a:t>
            </a:r>
            <a:endParaRPr lang="en-US" sz="2000">
              <a:latin typeface="Times New Roman" pitchFamily="18" charset="0"/>
            </a:endParaRPr>
          </a:p>
        </p:txBody>
      </p:sp>
      <p:sp>
        <p:nvSpPr>
          <p:cNvPr id="124" name="Date Placeholder 1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125" name="Slide Number Placeholder 1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I.</a:t>
            </a:r>
            <a:fld id="{8DFBADF9-590B-46A3-B334-BA8F8DA717B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26" name="Footer Placeholder 1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IR&amp;DM, WS'11/12</a:t>
            </a:r>
            <a:endParaRPr lang="en-US"/>
          </a:p>
        </p:txBody>
      </p:sp>
      <p:sp>
        <p:nvSpPr>
          <p:cNvPr id="128" name="TextBox 127"/>
          <p:cNvSpPr txBox="1"/>
          <p:nvPr/>
        </p:nvSpPr>
        <p:spPr>
          <a:xfrm>
            <a:off x="3352800" y="838200"/>
            <a:ext cx="502624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Web, intranet, digital libraries, desktop search</a:t>
            </a:r>
          </a:p>
          <a:p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Unstructured/</a:t>
            </a:r>
            <a:r>
              <a:rPr lang="en-US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semistructured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data</a:t>
            </a:r>
          </a:p>
          <a:p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7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7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7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7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7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7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7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7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57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57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7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57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805" grpId="0" animBg="1"/>
      <p:bldP spid="157806" grpId="0"/>
      <p:bldP spid="157807" grpId="0" animBg="1"/>
      <p:bldP spid="157808" grpId="0"/>
      <p:bldP spid="157809" grpId="0" animBg="1"/>
      <p:bldP spid="157810" grpId="0"/>
      <p:bldP spid="157814" grpId="0"/>
      <p:bldP spid="157815" grpId="0" animBg="1"/>
      <p:bldP spid="157816" grpId="0"/>
      <p:bldP spid="157817" grpId="0" animBg="1"/>
      <p:bldP spid="157818" grpId="0" animBg="1"/>
      <p:bldP spid="1578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7772400" cy="609600"/>
          </a:xfrm>
        </p:spPr>
        <p:txBody>
          <a:bodyPr>
            <a:noAutofit/>
          </a:bodyPr>
          <a:lstStyle/>
          <a:p>
            <a:r>
              <a:rPr lang="en-US" sz="3600" dirty="0" smtClean="0"/>
              <a:t>Content Gathering and Indexing</a:t>
            </a:r>
            <a:endParaRPr lang="en-US" sz="3600" dirty="0"/>
          </a:p>
        </p:txBody>
      </p:sp>
      <p:sp>
        <p:nvSpPr>
          <p:cNvPr id="36870" name="Documents"/>
          <p:cNvSpPr>
            <a:spLocks noEditPoints="1" noChangeArrowheads="1"/>
          </p:cNvSpPr>
          <p:nvPr/>
        </p:nvSpPr>
        <p:spPr bwMode="auto">
          <a:xfrm>
            <a:off x="303213" y="2211388"/>
            <a:ext cx="1982787" cy="2055812"/>
          </a:xfrm>
          <a:custGeom>
            <a:avLst/>
            <a:gdLst>
              <a:gd name="T0" fmla="*/ 0 w 21600"/>
              <a:gd name="T1" fmla="*/ 2800 h 21600"/>
              <a:gd name="T2" fmla="*/ 3468 w 21600"/>
              <a:gd name="T3" fmla="*/ 0 h 21600"/>
              <a:gd name="T4" fmla="*/ 21653 w 21600"/>
              <a:gd name="T5" fmla="*/ 18828 h 21600"/>
              <a:gd name="T6" fmla="*/ 19954 w 21600"/>
              <a:gd name="T7" fmla="*/ 20214 h 21600"/>
              <a:gd name="T8" fmla="*/ 18256 w 21600"/>
              <a:gd name="T9" fmla="*/ 21628 h 21600"/>
              <a:gd name="T10" fmla="*/ 19954 w 21600"/>
              <a:gd name="T11" fmla="*/ 1428 h 21600"/>
              <a:gd name="T12" fmla="*/ 18256 w 21600"/>
              <a:gd name="T13" fmla="*/ 2800 h 21600"/>
              <a:gd name="T14" fmla="*/ 1645 w 21600"/>
              <a:gd name="T15" fmla="*/ 1428 h 21600"/>
              <a:gd name="T16" fmla="*/ 21600 w 21600"/>
              <a:gd name="T17" fmla="*/ 0 h 21600"/>
              <a:gd name="T18" fmla="*/ 10800 w 21600"/>
              <a:gd name="T19" fmla="*/ 0 h 21600"/>
              <a:gd name="T20" fmla="*/ 0 w 21600"/>
              <a:gd name="T21" fmla="*/ 10800 h 21600"/>
              <a:gd name="T22" fmla="*/ 21600 w 21600"/>
              <a:gd name="T23" fmla="*/ 10800 h 21600"/>
              <a:gd name="T24" fmla="*/ 1645 w 21600"/>
              <a:gd name="T25" fmla="*/ 4171 h 21600"/>
              <a:gd name="T26" fmla="*/ 16522 w 21600"/>
              <a:gd name="T27" fmla="*/ 1731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T24" t="T25" r="T26" b="T27"/>
            <a:pathLst>
              <a:path w="21600" h="21600" extrusionOk="0">
                <a:moveTo>
                  <a:pt x="0" y="18014"/>
                </a:moveTo>
                <a:lnTo>
                  <a:pt x="0" y="2800"/>
                </a:lnTo>
                <a:lnTo>
                  <a:pt x="1645" y="2800"/>
                </a:lnTo>
                <a:lnTo>
                  <a:pt x="1645" y="1428"/>
                </a:lnTo>
                <a:lnTo>
                  <a:pt x="3468" y="1428"/>
                </a:lnTo>
                <a:lnTo>
                  <a:pt x="3468" y="0"/>
                </a:lnTo>
                <a:lnTo>
                  <a:pt x="21653" y="0"/>
                </a:lnTo>
                <a:lnTo>
                  <a:pt x="21653" y="18828"/>
                </a:lnTo>
                <a:lnTo>
                  <a:pt x="19954" y="18828"/>
                </a:lnTo>
                <a:lnTo>
                  <a:pt x="19954" y="20214"/>
                </a:lnTo>
                <a:lnTo>
                  <a:pt x="18256" y="20214"/>
                </a:lnTo>
                <a:lnTo>
                  <a:pt x="18256" y="21600"/>
                </a:lnTo>
                <a:lnTo>
                  <a:pt x="4434" y="21600"/>
                </a:lnTo>
                <a:lnTo>
                  <a:pt x="0" y="18014"/>
                </a:lnTo>
                <a:close/>
              </a:path>
              <a:path w="21600" h="21600" extrusionOk="0">
                <a:moveTo>
                  <a:pt x="3486" y="1428"/>
                </a:moveTo>
                <a:lnTo>
                  <a:pt x="19954" y="1428"/>
                </a:lnTo>
                <a:lnTo>
                  <a:pt x="19954" y="20214"/>
                </a:lnTo>
                <a:lnTo>
                  <a:pt x="18256" y="20214"/>
                </a:lnTo>
                <a:lnTo>
                  <a:pt x="18256" y="2800"/>
                </a:lnTo>
                <a:lnTo>
                  <a:pt x="1645" y="2800"/>
                </a:lnTo>
                <a:lnTo>
                  <a:pt x="1645" y="1428"/>
                </a:lnTo>
                <a:lnTo>
                  <a:pt x="3486" y="1428"/>
                </a:lnTo>
                <a:close/>
              </a:path>
              <a:path w="21600" h="21600" extrusionOk="0">
                <a:moveTo>
                  <a:pt x="0" y="18014"/>
                </a:moveTo>
                <a:lnTo>
                  <a:pt x="4434" y="18000"/>
                </a:lnTo>
                <a:lnTo>
                  <a:pt x="4434" y="21600"/>
                </a:lnTo>
                <a:lnTo>
                  <a:pt x="0" y="18014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377825" y="4503738"/>
            <a:ext cx="1571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smtClean="0">
                <a:latin typeface="Times New Roman" pitchFamily="18" charset="0"/>
              </a:rPr>
              <a:t>Documents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381000" y="2454295"/>
            <a:ext cx="178814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 smtClean="0">
                <a:latin typeface="Times New Roman" pitchFamily="18" charset="0"/>
              </a:rPr>
              <a:t>Web Surfing:</a:t>
            </a:r>
          </a:p>
          <a:p>
            <a:pPr eaLnBrk="0" hangingPunct="0"/>
            <a:r>
              <a:rPr lang="en-US" b="1" dirty="0" smtClean="0">
                <a:latin typeface="Times New Roman" pitchFamily="18" charset="0"/>
              </a:rPr>
              <a:t>In Internet </a:t>
            </a:r>
          </a:p>
          <a:p>
            <a:pPr eaLnBrk="0" hangingPunct="0"/>
            <a:r>
              <a:rPr lang="en-US" b="1" dirty="0" smtClean="0">
                <a:latin typeface="Times New Roman" pitchFamily="18" charset="0"/>
              </a:rPr>
              <a:t>cafes with or </a:t>
            </a:r>
          </a:p>
          <a:p>
            <a:pPr eaLnBrk="0" hangingPunct="0"/>
            <a:r>
              <a:rPr lang="en-US" b="1" dirty="0" smtClean="0">
                <a:latin typeface="Times New Roman" pitchFamily="18" charset="0"/>
              </a:rPr>
              <a:t>without</a:t>
            </a:r>
          </a:p>
          <a:p>
            <a:pPr eaLnBrk="0" hangingPunct="0"/>
            <a:r>
              <a:rPr lang="en-US" b="1" dirty="0" smtClean="0">
                <a:latin typeface="Times New Roman" pitchFamily="18" charset="0"/>
              </a:rPr>
              <a:t>Web Suit ...</a:t>
            </a:r>
            <a:endParaRPr lang="en-US" b="1" dirty="0"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693988" y="1565275"/>
            <a:ext cx="1743075" cy="2698090"/>
            <a:chOff x="1632" y="1017"/>
            <a:chExt cx="1120" cy="1807"/>
          </a:xfrm>
        </p:grpSpPr>
        <p:sp>
          <p:nvSpPr>
            <p:cNvPr id="36874" name="Text Box 10"/>
            <p:cNvSpPr txBox="1">
              <a:spLocks noChangeArrowheads="1"/>
            </p:cNvSpPr>
            <p:nvPr/>
          </p:nvSpPr>
          <p:spPr bwMode="auto">
            <a:xfrm>
              <a:off x="2064" y="1017"/>
              <a:ext cx="688" cy="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smtClean="0">
                  <a:latin typeface="Times New Roman" pitchFamily="18" charset="0"/>
                </a:rPr>
                <a:t>Surfing</a:t>
              </a:r>
            </a:p>
            <a:p>
              <a:pPr eaLnBrk="0" hangingPunct="0"/>
              <a:r>
                <a:rPr lang="en-US" sz="2000" b="1" smtClean="0">
                  <a:latin typeface="Times New Roman" pitchFamily="18" charset="0"/>
                </a:rPr>
                <a:t>Internet</a:t>
              </a:r>
            </a:p>
            <a:p>
              <a:pPr eaLnBrk="0" hangingPunct="0"/>
              <a:r>
                <a:rPr lang="en-US" sz="2000" b="1" smtClean="0">
                  <a:latin typeface="Times New Roman" pitchFamily="18" charset="0"/>
                </a:rPr>
                <a:t>Cafes</a:t>
              </a:r>
            </a:p>
            <a:p>
              <a:pPr eaLnBrk="0" hangingPunct="0"/>
              <a:r>
                <a:rPr lang="en-US" sz="2000" b="1" smtClean="0">
                  <a:latin typeface="Times New Roman" pitchFamily="18" charset="0"/>
                </a:rPr>
                <a:t>...</a:t>
              </a:r>
              <a:endParaRPr lang="en-US" sz="2000" b="1">
                <a:latin typeface="Times New Roman" pitchFamily="18" charset="0"/>
              </a:endParaRPr>
            </a:p>
          </p:txBody>
        </p:sp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1632" y="1401"/>
              <a:ext cx="1020" cy="1423"/>
              <a:chOff x="1632" y="1248"/>
              <a:chExt cx="1020" cy="1423"/>
            </a:xfrm>
          </p:grpSpPr>
          <p:sp>
            <p:nvSpPr>
              <p:cNvPr id="36876" name="AutoShape 12"/>
              <p:cNvSpPr>
                <a:spLocks noChangeArrowheads="1"/>
              </p:cNvSpPr>
              <p:nvPr/>
            </p:nvSpPr>
            <p:spPr bwMode="auto">
              <a:xfrm>
                <a:off x="1728" y="1248"/>
                <a:ext cx="336" cy="240"/>
              </a:xfrm>
              <a:prstGeom prst="rightArrow">
                <a:avLst>
                  <a:gd name="adj1" fmla="val 50000"/>
                  <a:gd name="adj2" fmla="val 35000"/>
                </a:avLst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77" name="Text Box 13"/>
              <p:cNvSpPr txBox="1">
                <a:spLocks noChangeArrowheads="1"/>
              </p:cNvSpPr>
              <p:nvPr/>
            </p:nvSpPr>
            <p:spPr bwMode="auto">
              <a:xfrm>
                <a:off x="1632" y="2016"/>
                <a:ext cx="1020" cy="6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lnSpc>
                    <a:spcPct val="80000"/>
                  </a:lnSpc>
                </a:pPr>
                <a:r>
                  <a:rPr lang="en-US" sz="2400" dirty="0" smtClean="0">
                    <a:latin typeface="Times New Roman" pitchFamily="18" charset="0"/>
                  </a:rPr>
                  <a:t>Extraction</a:t>
                </a:r>
              </a:p>
              <a:p>
                <a:pPr eaLnBrk="0" hangingPunct="0">
                  <a:lnSpc>
                    <a:spcPct val="80000"/>
                  </a:lnSpc>
                </a:pPr>
                <a:r>
                  <a:rPr lang="en-US" sz="2400" dirty="0" smtClean="0">
                    <a:latin typeface="Times New Roman" pitchFamily="18" charset="0"/>
                  </a:rPr>
                  <a:t>of </a:t>
                </a:r>
                <a:r>
                  <a:rPr lang="en-US" sz="2400" b="1" dirty="0" smtClean="0">
                    <a:solidFill>
                      <a:srgbClr val="002060"/>
                    </a:solidFill>
                    <a:latin typeface="Times New Roman" pitchFamily="18" charset="0"/>
                  </a:rPr>
                  <a:t>relevant</a:t>
                </a:r>
              </a:p>
              <a:p>
                <a:pPr eaLnBrk="0" hangingPunct="0">
                  <a:lnSpc>
                    <a:spcPct val="80000"/>
                  </a:lnSpc>
                </a:pPr>
                <a:r>
                  <a:rPr lang="en-US" sz="2400" b="1" dirty="0" smtClean="0">
                    <a:solidFill>
                      <a:srgbClr val="002060"/>
                    </a:solidFill>
                    <a:latin typeface="Times New Roman" pitchFamily="18" charset="0"/>
                  </a:rPr>
                  <a:t>words</a:t>
                </a:r>
                <a:endParaRPr lang="en-US" sz="2400" b="1" dirty="0">
                  <a:solidFill>
                    <a:srgbClr val="00206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878" name="Line 14"/>
              <p:cNvSpPr>
                <a:spLocks noChangeShapeType="1"/>
              </p:cNvSpPr>
              <p:nvPr/>
            </p:nvSpPr>
            <p:spPr bwMode="auto">
              <a:xfrm>
                <a:off x="1872" y="1440"/>
                <a:ext cx="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4187825" y="1565275"/>
            <a:ext cx="2266950" cy="2993730"/>
            <a:chOff x="2592" y="1017"/>
            <a:chExt cx="1456" cy="2005"/>
          </a:xfrm>
        </p:grpSpPr>
        <p:sp>
          <p:nvSpPr>
            <p:cNvPr id="36880" name="Text Box 16"/>
            <p:cNvSpPr txBox="1">
              <a:spLocks noChangeArrowheads="1"/>
            </p:cNvSpPr>
            <p:nvPr/>
          </p:nvSpPr>
          <p:spPr bwMode="auto">
            <a:xfrm>
              <a:off x="3360" y="1017"/>
              <a:ext cx="688" cy="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smtClean="0">
                  <a:latin typeface="Times New Roman" pitchFamily="18" charset="0"/>
                </a:rPr>
                <a:t>Surf</a:t>
              </a:r>
            </a:p>
            <a:p>
              <a:pPr eaLnBrk="0" hangingPunct="0"/>
              <a:r>
                <a:rPr lang="en-US" sz="2000" b="1" smtClean="0">
                  <a:latin typeface="Times New Roman" pitchFamily="18" charset="0"/>
                </a:rPr>
                <a:t>Internet</a:t>
              </a:r>
            </a:p>
            <a:p>
              <a:pPr eaLnBrk="0" hangingPunct="0"/>
              <a:r>
                <a:rPr lang="en-US" sz="2000" b="1" smtClean="0">
                  <a:latin typeface="Times New Roman" pitchFamily="18" charset="0"/>
                </a:rPr>
                <a:t>Cafe</a:t>
              </a:r>
            </a:p>
            <a:p>
              <a:pPr eaLnBrk="0" hangingPunct="0"/>
              <a:r>
                <a:rPr lang="en-US" sz="2000" b="1" smtClean="0">
                  <a:latin typeface="Times New Roman" pitchFamily="18" charset="0"/>
                </a:rPr>
                <a:t>...</a:t>
              </a:r>
              <a:endParaRPr lang="en-US" sz="2000" b="1">
                <a:latin typeface="Times New Roman" pitchFamily="18" charset="0"/>
              </a:endParaRPr>
            </a:p>
          </p:txBody>
        </p: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2592" y="1401"/>
              <a:ext cx="992" cy="1621"/>
              <a:chOff x="2592" y="1248"/>
              <a:chExt cx="992" cy="1621"/>
            </a:xfrm>
          </p:grpSpPr>
          <p:sp>
            <p:nvSpPr>
              <p:cNvPr id="36882" name="AutoShape 18"/>
              <p:cNvSpPr>
                <a:spLocks noChangeArrowheads="1"/>
              </p:cNvSpPr>
              <p:nvPr/>
            </p:nvSpPr>
            <p:spPr bwMode="auto">
              <a:xfrm>
                <a:off x="2928" y="1248"/>
                <a:ext cx="336" cy="240"/>
              </a:xfrm>
              <a:prstGeom prst="rightArrow">
                <a:avLst>
                  <a:gd name="adj1" fmla="val 50000"/>
                  <a:gd name="adj2" fmla="val 35000"/>
                </a:avLst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83" name="Text Box 19"/>
              <p:cNvSpPr txBox="1">
                <a:spLocks noChangeArrowheads="1"/>
              </p:cNvSpPr>
              <p:nvPr/>
            </p:nvSpPr>
            <p:spPr bwMode="auto">
              <a:xfrm>
                <a:off x="2592" y="2016"/>
                <a:ext cx="992" cy="8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lnSpc>
                    <a:spcPct val="80000"/>
                  </a:lnSpc>
                </a:pPr>
                <a:r>
                  <a:rPr lang="en-US" sz="2400" dirty="0" smtClean="0">
                    <a:latin typeface="Times New Roman" pitchFamily="18" charset="0"/>
                  </a:rPr>
                  <a:t>Linguistic</a:t>
                </a:r>
              </a:p>
              <a:p>
                <a:pPr eaLnBrk="0" hangingPunct="0">
                  <a:lnSpc>
                    <a:spcPct val="80000"/>
                  </a:lnSpc>
                </a:pPr>
                <a:r>
                  <a:rPr lang="en-US" sz="2400" dirty="0" smtClean="0">
                    <a:latin typeface="Times New Roman" pitchFamily="18" charset="0"/>
                  </a:rPr>
                  <a:t>methods:</a:t>
                </a:r>
              </a:p>
              <a:p>
                <a:pPr eaLnBrk="0" hangingPunct="0">
                  <a:lnSpc>
                    <a:spcPct val="80000"/>
                  </a:lnSpc>
                </a:pPr>
                <a:r>
                  <a:rPr lang="en-US" sz="2400" b="1" dirty="0" smtClean="0">
                    <a:solidFill>
                      <a:srgbClr val="002060"/>
                    </a:solidFill>
                    <a:latin typeface="Times New Roman" pitchFamily="18" charset="0"/>
                  </a:rPr>
                  <a:t>stemming</a:t>
                </a:r>
                <a:r>
                  <a:rPr lang="en-US" sz="2400" dirty="0" smtClean="0">
                    <a:latin typeface="Times New Roman" pitchFamily="18" charset="0"/>
                  </a:rPr>
                  <a:t>,</a:t>
                </a:r>
              </a:p>
              <a:p>
                <a:pPr eaLnBrk="0" hangingPunct="0">
                  <a:lnSpc>
                    <a:spcPct val="80000"/>
                  </a:lnSpc>
                </a:pPr>
                <a:r>
                  <a:rPr lang="en-US" sz="2400" b="1" dirty="0" smtClean="0">
                    <a:solidFill>
                      <a:srgbClr val="002060"/>
                    </a:solidFill>
                    <a:latin typeface="Times New Roman" pitchFamily="18" charset="0"/>
                  </a:rPr>
                  <a:t>lemmas</a:t>
                </a:r>
                <a:endParaRPr lang="en-US" sz="2400" b="1" dirty="0">
                  <a:solidFill>
                    <a:srgbClr val="00206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884" name="Line 20"/>
              <p:cNvSpPr>
                <a:spLocks noChangeShapeType="1"/>
              </p:cNvSpPr>
              <p:nvPr/>
            </p:nvSpPr>
            <p:spPr bwMode="auto">
              <a:xfrm flipV="1">
                <a:off x="3072" y="1440"/>
                <a:ext cx="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5607050" y="1565275"/>
            <a:ext cx="2954338" cy="2996269"/>
            <a:chOff x="3504" y="1017"/>
            <a:chExt cx="1898" cy="2005"/>
          </a:xfrm>
        </p:grpSpPr>
        <p:sp>
          <p:nvSpPr>
            <p:cNvPr id="36886" name="Text Box 22"/>
            <p:cNvSpPr txBox="1">
              <a:spLocks noChangeArrowheads="1"/>
            </p:cNvSpPr>
            <p:nvPr/>
          </p:nvSpPr>
          <p:spPr bwMode="auto">
            <a:xfrm>
              <a:off x="4704" y="1017"/>
              <a:ext cx="698" cy="1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dirty="0" smtClean="0">
                  <a:latin typeface="Times New Roman" pitchFamily="18" charset="0"/>
                </a:rPr>
                <a:t>Surf</a:t>
              </a:r>
            </a:p>
            <a:p>
              <a:pPr eaLnBrk="0" hangingPunct="0"/>
              <a:r>
                <a:rPr lang="en-US" sz="2000" b="1" dirty="0" smtClean="0">
                  <a:latin typeface="Times New Roman" pitchFamily="18" charset="0"/>
                </a:rPr>
                <a:t>Wave</a:t>
              </a:r>
            </a:p>
            <a:p>
              <a:pPr eaLnBrk="0" hangingPunct="0"/>
              <a:r>
                <a:rPr lang="en-US" sz="2000" b="1" dirty="0" smtClean="0">
                  <a:latin typeface="Times New Roman" pitchFamily="18" charset="0"/>
                </a:rPr>
                <a:t>Internet</a:t>
              </a:r>
            </a:p>
            <a:p>
              <a:pPr eaLnBrk="0" hangingPunct="0"/>
              <a:r>
                <a:rPr lang="en-US" sz="2000" b="1" dirty="0" smtClean="0">
                  <a:latin typeface="Times New Roman" pitchFamily="18" charset="0"/>
                </a:rPr>
                <a:t>WWW</a:t>
              </a:r>
            </a:p>
            <a:p>
              <a:pPr eaLnBrk="0" hangingPunct="0"/>
              <a:r>
                <a:rPr lang="en-US" sz="2000" b="1" dirty="0" smtClean="0">
                  <a:latin typeface="Times New Roman" pitchFamily="18" charset="0"/>
                </a:rPr>
                <a:t>eService</a:t>
              </a:r>
            </a:p>
            <a:p>
              <a:pPr eaLnBrk="0" hangingPunct="0"/>
              <a:r>
                <a:rPr lang="en-US" sz="2000" b="1" dirty="0" smtClean="0">
                  <a:latin typeface="Times New Roman" pitchFamily="18" charset="0"/>
                </a:rPr>
                <a:t>Cafe</a:t>
              </a:r>
            </a:p>
            <a:p>
              <a:pPr eaLnBrk="0" hangingPunct="0"/>
              <a:r>
                <a:rPr lang="en-US" sz="2000" b="1" dirty="0" smtClean="0">
                  <a:latin typeface="Times New Roman" pitchFamily="18" charset="0"/>
                </a:rPr>
                <a:t>Bistro</a:t>
              </a:r>
            </a:p>
            <a:p>
              <a:pPr eaLnBrk="0" hangingPunct="0">
                <a:lnSpc>
                  <a:spcPct val="50000"/>
                </a:lnSpc>
              </a:pPr>
              <a:r>
                <a:rPr lang="en-US" sz="2000" b="1" dirty="0" smtClean="0">
                  <a:latin typeface="Times New Roman" pitchFamily="18" charset="0"/>
                </a:rPr>
                <a:t>...</a:t>
              </a:r>
              <a:endParaRPr lang="en-US" sz="2000" b="1" dirty="0">
                <a:latin typeface="Times New Roman" pitchFamily="18" charset="0"/>
              </a:endParaRPr>
            </a:p>
          </p:txBody>
        </p:sp>
        <p:grpSp>
          <p:nvGrpSpPr>
            <p:cNvPr id="7" name="Group 23"/>
            <p:cNvGrpSpPr>
              <a:grpSpLocks/>
            </p:cNvGrpSpPr>
            <p:nvPr/>
          </p:nvGrpSpPr>
          <p:grpSpPr bwMode="auto">
            <a:xfrm>
              <a:off x="3504" y="1401"/>
              <a:ext cx="1104" cy="1621"/>
              <a:chOff x="3504" y="1248"/>
              <a:chExt cx="1104" cy="1621"/>
            </a:xfrm>
          </p:grpSpPr>
          <p:sp>
            <p:nvSpPr>
              <p:cNvPr id="36888" name="AutoShape 24"/>
              <p:cNvSpPr>
                <a:spLocks noChangeArrowheads="1"/>
              </p:cNvSpPr>
              <p:nvPr/>
            </p:nvSpPr>
            <p:spPr bwMode="auto">
              <a:xfrm>
                <a:off x="4272" y="1248"/>
                <a:ext cx="336" cy="240"/>
              </a:xfrm>
              <a:prstGeom prst="rightArrow">
                <a:avLst>
                  <a:gd name="adj1" fmla="val 50000"/>
                  <a:gd name="adj2" fmla="val 35000"/>
                </a:avLst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89" name="Text Box 25"/>
              <p:cNvSpPr txBox="1">
                <a:spLocks noChangeArrowheads="1"/>
              </p:cNvSpPr>
              <p:nvPr/>
            </p:nvSpPr>
            <p:spPr bwMode="auto">
              <a:xfrm>
                <a:off x="3504" y="2016"/>
                <a:ext cx="1050" cy="8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lnSpc>
                    <a:spcPct val="80000"/>
                  </a:lnSpc>
                </a:pPr>
                <a:r>
                  <a:rPr lang="en-US" sz="2400" dirty="0" smtClean="0">
                    <a:latin typeface="Times New Roman" pitchFamily="18" charset="0"/>
                  </a:rPr>
                  <a:t>Statistically</a:t>
                </a:r>
              </a:p>
              <a:p>
                <a:pPr eaLnBrk="0" hangingPunct="0">
                  <a:lnSpc>
                    <a:spcPct val="80000"/>
                  </a:lnSpc>
                </a:pPr>
                <a:r>
                  <a:rPr lang="en-US" sz="2400" b="1" dirty="0" smtClean="0">
                    <a:solidFill>
                      <a:srgbClr val="002060"/>
                    </a:solidFill>
                    <a:latin typeface="Times New Roman" pitchFamily="18" charset="0"/>
                  </a:rPr>
                  <a:t>weighted</a:t>
                </a:r>
              </a:p>
              <a:p>
                <a:pPr eaLnBrk="0" hangingPunct="0">
                  <a:lnSpc>
                    <a:spcPct val="80000"/>
                  </a:lnSpc>
                </a:pPr>
                <a:r>
                  <a:rPr lang="en-US" sz="2400" b="1" dirty="0" smtClean="0">
                    <a:solidFill>
                      <a:srgbClr val="002060"/>
                    </a:solidFill>
                    <a:latin typeface="Times New Roman" pitchFamily="18" charset="0"/>
                  </a:rPr>
                  <a:t>features</a:t>
                </a:r>
              </a:p>
              <a:p>
                <a:pPr eaLnBrk="0" hangingPunct="0">
                  <a:lnSpc>
                    <a:spcPct val="80000"/>
                  </a:lnSpc>
                </a:pPr>
                <a:r>
                  <a:rPr lang="en-US" sz="2400" dirty="0" smtClean="0">
                    <a:latin typeface="Times New Roman" pitchFamily="18" charset="0"/>
                  </a:rPr>
                  <a:t>(terms)</a:t>
                </a:r>
                <a:endParaRPr lang="en-US" sz="2400" dirty="0">
                  <a:latin typeface="Times New Roman" pitchFamily="18" charset="0"/>
                </a:endParaRPr>
              </a:p>
            </p:txBody>
          </p:sp>
          <p:sp>
            <p:nvSpPr>
              <p:cNvPr id="36890" name="Line 26"/>
              <p:cNvSpPr>
                <a:spLocks noChangeShapeType="1"/>
              </p:cNvSpPr>
              <p:nvPr/>
            </p:nvSpPr>
            <p:spPr bwMode="auto">
              <a:xfrm flipV="1">
                <a:off x="4176" y="1440"/>
                <a:ext cx="192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6130922" y="3955273"/>
            <a:ext cx="3013074" cy="2569351"/>
            <a:chOff x="3840" y="2617"/>
            <a:chExt cx="1936" cy="1721"/>
          </a:xfrm>
        </p:grpSpPr>
        <p:grpSp>
          <p:nvGrpSpPr>
            <p:cNvPr id="9" name="Group 28"/>
            <p:cNvGrpSpPr>
              <a:grpSpLocks/>
            </p:cNvGrpSpPr>
            <p:nvPr/>
          </p:nvGrpSpPr>
          <p:grpSpPr bwMode="auto">
            <a:xfrm>
              <a:off x="3840" y="3081"/>
              <a:ext cx="1920" cy="1257"/>
              <a:chOff x="3648" y="2832"/>
              <a:chExt cx="1968" cy="1452"/>
            </a:xfrm>
          </p:grpSpPr>
          <p:sp>
            <p:nvSpPr>
              <p:cNvPr id="36893" name="AutoShape 29"/>
              <p:cNvSpPr>
                <a:spLocks noChangeArrowheads="1"/>
              </p:cNvSpPr>
              <p:nvPr/>
            </p:nvSpPr>
            <p:spPr bwMode="auto">
              <a:xfrm>
                <a:off x="3648" y="2832"/>
                <a:ext cx="1968" cy="672"/>
              </a:xfrm>
              <a:prstGeom prst="triangle">
                <a:avLst>
                  <a:gd name="adj" fmla="val 50000"/>
                </a:avLst>
              </a:prstGeom>
              <a:solidFill>
                <a:schemeClr val="accent1">
                  <a:lumMod val="40000"/>
                  <a:lumOff val="6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3600" b="1">
                  <a:latin typeface="Times New Roman" pitchFamily="18" charset="0"/>
                </a:endParaRPr>
              </a:p>
            </p:txBody>
          </p:sp>
          <p:sp>
            <p:nvSpPr>
              <p:cNvPr id="36894" name="Rectangle 30"/>
              <p:cNvSpPr>
                <a:spLocks noChangeArrowheads="1"/>
              </p:cNvSpPr>
              <p:nvPr/>
            </p:nvSpPr>
            <p:spPr bwMode="auto">
              <a:xfrm>
                <a:off x="3648" y="3504"/>
                <a:ext cx="1968" cy="33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895" name="Text Box 31"/>
              <p:cNvSpPr txBox="1">
                <a:spLocks noChangeArrowheads="1"/>
              </p:cNvSpPr>
              <p:nvPr/>
            </p:nvSpPr>
            <p:spPr bwMode="auto">
              <a:xfrm>
                <a:off x="4192" y="2976"/>
                <a:ext cx="85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2400" b="1" i="1" smtClean="0">
                    <a:latin typeface="Times New Roman" pitchFamily="18" charset="0"/>
                  </a:rPr>
                  <a:t>Index</a:t>
                </a:r>
              </a:p>
              <a:p>
                <a:pPr algn="ctr" eaLnBrk="0" hangingPunct="0"/>
                <a:r>
                  <a:rPr lang="en-US" sz="2400" b="1" i="1" smtClean="0">
                    <a:latin typeface="Times New Roman" pitchFamily="18" charset="0"/>
                  </a:rPr>
                  <a:t>(B</a:t>
                </a:r>
                <a:r>
                  <a:rPr lang="en-US" sz="2400" b="1" i="1" baseline="30000" smtClean="0">
                    <a:latin typeface="Times New Roman" pitchFamily="18" charset="0"/>
                  </a:rPr>
                  <a:t>+</a:t>
                </a:r>
                <a:r>
                  <a:rPr lang="en-US" sz="2400" b="1" i="1" smtClean="0">
                    <a:latin typeface="Times New Roman" pitchFamily="18" charset="0"/>
                  </a:rPr>
                  <a:t>-tree)</a:t>
                </a:r>
                <a:endParaRPr lang="en-US" sz="2400" b="1" i="1">
                  <a:latin typeface="Times New Roman" pitchFamily="18" charset="0"/>
                </a:endParaRPr>
              </a:p>
            </p:txBody>
          </p:sp>
          <p:sp>
            <p:nvSpPr>
              <p:cNvPr id="36896" name="Text Box 32"/>
              <p:cNvSpPr txBox="1">
                <a:spLocks noChangeArrowheads="1"/>
              </p:cNvSpPr>
              <p:nvPr/>
            </p:nvSpPr>
            <p:spPr bwMode="auto">
              <a:xfrm>
                <a:off x="3696" y="3586"/>
                <a:ext cx="529" cy="3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smtClean="0">
                    <a:latin typeface="Times New Roman" pitchFamily="18" charset="0"/>
                  </a:rPr>
                  <a:t>Bistro</a:t>
                </a:r>
                <a:endParaRPr lang="en-US" sz="2000">
                  <a:latin typeface="Times New Roman" pitchFamily="18" charset="0"/>
                </a:endParaRPr>
              </a:p>
            </p:txBody>
          </p:sp>
          <p:sp>
            <p:nvSpPr>
              <p:cNvPr id="36897" name="Text Box 33"/>
              <p:cNvSpPr txBox="1">
                <a:spLocks noChangeArrowheads="1"/>
              </p:cNvSpPr>
              <p:nvPr/>
            </p:nvSpPr>
            <p:spPr bwMode="auto">
              <a:xfrm>
                <a:off x="4416" y="3586"/>
                <a:ext cx="437" cy="3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dirty="0" smtClean="0">
                    <a:latin typeface="Times New Roman" pitchFamily="18" charset="0"/>
                  </a:rPr>
                  <a:t>Cafe</a:t>
                </a:r>
                <a:endParaRPr lang="en-US" sz="2000" dirty="0">
                  <a:latin typeface="Times New Roman" pitchFamily="18" charset="0"/>
                </a:endParaRPr>
              </a:p>
            </p:txBody>
          </p:sp>
          <p:sp>
            <p:nvSpPr>
              <p:cNvPr id="36898" name="Line 34"/>
              <p:cNvSpPr>
                <a:spLocks noChangeShapeType="1"/>
              </p:cNvSpPr>
              <p:nvPr/>
            </p:nvSpPr>
            <p:spPr bwMode="auto">
              <a:xfrm>
                <a:off x="4176" y="3696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99" name="Line 35"/>
              <p:cNvSpPr>
                <a:spLocks noChangeShapeType="1"/>
              </p:cNvSpPr>
              <p:nvPr/>
            </p:nvSpPr>
            <p:spPr bwMode="auto">
              <a:xfrm>
                <a:off x="4272" y="3696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00" name="Line 36"/>
              <p:cNvSpPr>
                <a:spLocks noChangeShapeType="1"/>
              </p:cNvSpPr>
              <p:nvPr/>
            </p:nvSpPr>
            <p:spPr bwMode="auto">
              <a:xfrm>
                <a:off x="4368" y="3696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01" name="Line 37"/>
              <p:cNvSpPr>
                <a:spLocks noChangeShapeType="1"/>
              </p:cNvSpPr>
              <p:nvPr/>
            </p:nvSpPr>
            <p:spPr bwMode="auto">
              <a:xfrm>
                <a:off x="4800" y="3696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02" name="Line 38"/>
              <p:cNvSpPr>
                <a:spLocks noChangeShapeType="1"/>
              </p:cNvSpPr>
              <p:nvPr/>
            </p:nvSpPr>
            <p:spPr bwMode="auto">
              <a:xfrm>
                <a:off x="4896" y="3696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03" name="Line 39"/>
              <p:cNvSpPr>
                <a:spLocks noChangeShapeType="1"/>
              </p:cNvSpPr>
              <p:nvPr/>
            </p:nvSpPr>
            <p:spPr bwMode="auto">
              <a:xfrm>
                <a:off x="4992" y="3696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04" name="Line 40"/>
              <p:cNvSpPr>
                <a:spLocks noChangeShapeType="1"/>
              </p:cNvSpPr>
              <p:nvPr/>
            </p:nvSpPr>
            <p:spPr bwMode="auto">
              <a:xfrm>
                <a:off x="5088" y="3696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05" name="Text Box 41"/>
              <p:cNvSpPr txBox="1">
                <a:spLocks noChangeArrowheads="1"/>
              </p:cNvSpPr>
              <p:nvPr/>
            </p:nvSpPr>
            <p:spPr bwMode="auto">
              <a:xfrm>
                <a:off x="5136" y="3489"/>
                <a:ext cx="299" cy="4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800" b="1" dirty="0" smtClean="0">
                    <a:latin typeface="Times New Roman" pitchFamily="18" charset="0"/>
                  </a:rPr>
                  <a:t>...</a:t>
                </a:r>
                <a:endParaRPr lang="en-US" sz="2800" b="1" dirty="0">
                  <a:latin typeface="Times New Roman" pitchFamily="18" charset="0"/>
                </a:endParaRPr>
              </a:p>
            </p:txBody>
          </p:sp>
          <p:sp>
            <p:nvSpPr>
              <p:cNvPr id="36906" name="Text Box 42"/>
              <p:cNvSpPr txBox="1">
                <a:spLocks noChangeArrowheads="1"/>
              </p:cNvSpPr>
              <p:nvPr/>
            </p:nvSpPr>
            <p:spPr bwMode="auto">
              <a:xfrm>
                <a:off x="3936" y="3930"/>
                <a:ext cx="601" cy="3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400" b="1" i="1" smtClean="0">
                    <a:latin typeface="Times New Roman" pitchFamily="18" charset="0"/>
                  </a:rPr>
                  <a:t>URLs</a:t>
                </a:r>
                <a:endParaRPr lang="en-US" sz="2400" b="1" i="1">
                  <a:latin typeface="Times New Roman" pitchFamily="18" charset="0"/>
                </a:endParaRPr>
              </a:p>
            </p:txBody>
          </p:sp>
        </p:grpSp>
        <p:grpSp>
          <p:nvGrpSpPr>
            <p:cNvPr id="10" name="Group 43"/>
            <p:cNvGrpSpPr>
              <a:grpSpLocks/>
            </p:cNvGrpSpPr>
            <p:nvPr/>
          </p:nvGrpSpPr>
          <p:grpSpPr bwMode="auto">
            <a:xfrm>
              <a:off x="4688" y="2617"/>
              <a:ext cx="1088" cy="407"/>
              <a:chOff x="4688" y="2617"/>
              <a:chExt cx="1088" cy="407"/>
            </a:xfrm>
          </p:grpSpPr>
          <p:sp>
            <p:nvSpPr>
              <p:cNvPr id="36908" name="AutoShape 44"/>
              <p:cNvSpPr>
                <a:spLocks noChangeArrowheads="1"/>
              </p:cNvSpPr>
              <p:nvPr/>
            </p:nvSpPr>
            <p:spPr bwMode="auto">
              <a:xfrm>
                <a:off x="4688" y="2640"/>
                <a:ext cx="240" cy="384"/>
              </a:xfrm>
              <a:prstGeom prst="downArrow">
                <a:avLst>
                  <a:gd name="adj1" fmla="val 50000"/>
                  <a:gd name="adj2" fmla="val 40000"/>
                </a:avLst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909" name="Text Box 45"/>
              <p:cNvSpPr txBox="1">
                <a:spLocks noChangeArrowheads="1"/>
              </p:cNvSpPr>
              <p:nvPr/>
            </p:nvSpPr>
            <p:spPr bwMode="auto">
              <a:xfrm>
                <a:off x="4910" y="2617"/>
                <a:ext cx="866" cy="2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lnSpc>
                    <a:spcPct val="80000"/>
                  </a:lnSpc>
                </a:pPr>
                <a:r>
                  <a:rPr lang="en-US" sz="2400" b="1" dirty="0" smtClean="0">
                    <a:solidFill>
                      <a:srgbClr val="002060"/>
                    </a:solidFill>
                    <a:latin typeface="Times New Roman" pitchFamily="18" charset="0"/>
                  </a:rPr>
                  <a:t>Indexing</a:t>
                </a:r>
                <a:endParaRPr lang="en-US" sz="2400" b="1" dirty="0">
                  <a:solidFill>
                    <a:srgbClr val="00206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910" name="Line 46"/>
              <p:cNvSpPr>
                <a:spLocks noChangeShapeType="1"/>
              </p:cNvSpPr>
              <p:nvPr/>
            </p:nvSpPr>
            <p:spPr bwMode="auto">
              <a:xfrm>
                <a:off x="4880" y="2736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1" name="Group 47"/>
          <p:cNvGrpSpPr>
            <a:grpSpLocks/>
          </p:cNvGrpSpPr>
          <p:nvPr/>
        </p:nvGrpSpPr>
        <p:grpSpPr bwMode="auto">
          <a:xfrm>
            <a:off x="3276600" y="4503738"/>
            <a:ext cx="2854325" cy="1846875"/>
            <a:chOff x="2160" y="2985"/>
            <a:chExt cx="1680" cy="1104"/>
          </a:xfrm>
        </p:grpSpPr>
        <p:grpSp>
          <p:nvGrpSpPr>
            <p:cNvPr id="12" name="Group 48"/>
            <p:cNvGrpSpPr>
              <a:grpSpLocks/>
            </p:cNvGrpSpPr>
            <p:nvPr/>
          </p:nvGrpSpPr>
          <p:grpSpPr bwMode="auto">
            <a:xfrm>
              <a:off x="2160" y="3033"/>
              <a:ext cx="1008" cy="1056"/>
              <a:chOff x="1488" y="2832"/>
              <a:chExt cx="1008" cy="1056"/>
            </a:xfrm>
          </p:grpSpPr>
          <p:sp>
            <p:nvSpPr>
              <p:cNvPr id="36913" name="AutoShape 49"/>
              <p:cNvSpPr>
                <a:spLocks noChangeArrowheads="1"/>
              </p:cNvSpPr>
              <p:nvPr/>
            </p:nvSpPr>
            <p:spPr bwMode="auto">
              <a:xfrm>
                <a:off x="1488" y="2832"/>
                <a:ext cx="1008" cy="1056"/>
              </a:xfrm>
              <a:prstGeom prst="can">
                <a:avLst>
                  <a:gd name="adj" fmla="val 52381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914" name="Text Box 50"/>
              <p:cNvSpPr txBox="1">
                <a:spLocks noChangeArrowheads="1"/>
              </p:cNvSpPr>
              <p:nvPr/>
            </p:nvSpPr>
            <p:spPr bwMode="auto">
              <a:xfrm>
                <a:off x="1561" y="2917"/>
                <a:ext cx="913" cy="4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lnSpc>
                    <a:spcPct val="80000"/>
                  </a:lnSpc>
                </a:pPr>
                <a:r>
                  <a:rPr lang="en-US" sz="2400" b="1" i="1" dirty="0" smtClean="0">
                    <a:latin typeface="Times New Roman" pitchFamily="18" charset="0"/>
                  </a:rPr>
                  <a:t>Thesaurus</a:t>
                </a:r>
              </a:p>
              <a:p>
                <a:pPr eaLnBrk="0" hangingPunct="0">
                  <a:lnSpc>
                    <a:spcPct val="80000"/>
                  </a:lnSpc>
                </a:pPr>
                <a:r>
                  <a:rPr lang="en-US" sz="2400" i="1" dirty="0" smtClean="0">
                    <a:latin typeface="Times New Roman" pitchFamily="18" charset="0"/>
                  </a:rPr>
                  <a:t>(Ontology)</a:t>
                </a:r>
                <a:endParaRPr lang="en-US" sz="2400" i="1" dirty="0">
                  <a:latin typeface="Times New Roman" pitchFamily="18" charset="0"/>
                </a:endParaRPr>
              </a:p>
            </p:txBody>
          </p:sp>
          <p:sp>
            <p:nvSpPr>
              <p:cNvPr id="36915" name="Text Box 51"/>
              <p:cNvSpPr txBox="1">
                <a:spLocks noChangeArrowheads="1"/>
              </p:cNvSpPr>
              <p:nvPr/>
            </p:nvSpPr>
            <p:spPr bwMode="auto">
              <a:xfrm>
                <a:off x="1623" y="3365"/>
                <a:ext cx="834" cy="4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>
                  <a:lnSpc>
                    <a:spcPct val="80000"/>
                  </a:lnSpc>
                </a:pPr>
                <a:r>
                  <a:rPr lang="en-US" sz="2000" dirty="0" smtClean="0">
                    <a:latin typeface="Times New Roman" pitchFamily="18" charset="0"/>
                  </a:rPr>
                  <a:t>Synonyms,</a:t>
                </a:r>
              </a:p>
              <a:p>
                <a:pPr eaLnBrk="0" hangingPunct="0">
                  <a:lnSpc>
                    <a:spcPct val="80000"/>
                  </a:lnSpc>
                </a:pPr>
                <a:r>
                  <a:rPr lang="en-US" sz="2000" dirty="0" smtClean="0">
                    <a:latin typeface="Times New Roman" pitchFamily="18" charset="0"/>
                  </a:rPr>
                  <a:t>Sub-/Super-</a:t>
                </a:r>
              </a:p>
              <a:p>
                <a:pPr eaLnBrk="0" hangingPunct="0">
                  <a:lnSpc>
                    <a:spcPct val="80000"/>
                  </a:lnSpc>
                </a:pPr>
                <a:r>
                  <a:rPr lang="en-US" sz="2000" dirty="0" smtClean="0">
                    <a:latin typeface="Times New Roman" pitchFamily="18" charset="0"/>
                  </a:rPr>
                  <a:t>Concepts</a:t>
                </a:r>
                <a:endParaRPr lang="en-US" sz="2000" dirty="0">
                  <a:latin typeface="Times New Roman" pitchFamily="18" charset="0"/>
                </a:endParaRPr>
              </a:p>
            </p:txBody>
          </p:sp>
        </p:grpSp>
        <p:sp>
          <p:nvSpPr>
            <p:cNvPr id="36916" name="Line 52"/>
            <p:cNvSpPr>
              <a:spLocks noChangeShapeType="1"/>
            </p:cNvSpPr>
            <p:nvPr/>
          </p:nvSpPr>
          <p:spPr bwMode="auto">
            <a:xfrm flipV="1">
              <a:off x="3168" y="2985"/>
              <a:ext cx="672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986" name="AutoShape 122"/>
          <p:cNvSpPr>
            <a:spLocks noChangeArrowheads="1"/>
          </p:cNvSpPr>
          <p:nvPr/>
        </p:nvSpPr>
        <p:spPr bwMode="auto">
          <a:xfrm>
            <a:off x="377825" y="1624013"/>
            <a:ext cx="373063" cy="573087"/>
          </a:xfrm>
          <a:prstGeom prst="downArrow">
            <a:avLst>
              <a:gd name="adj1" fmla="val 50000"/>
              <a:gd name="adj2" fmla="val 38404"/>
            </a:avLst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987" name="Text Box 123"/>
          <p:cNvSpPr txBox="1">
            <a:spLocks noChangeArrowheads="1"/>
          </p:cNvSpPr>
          <p:nvPr/>
        </p:nvSpPr>
        <p:spPr bwMode="auto">
          <a:xfrm>
            <a:off x="827088" y="1838325"/>
            <a:ext cx="1317625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2400" smtClean="0">
                <a:latin typeface="Times New Roman" pitchFamily="18" charset="0"/>
              </a:rPr>
              <a:t>Crawling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36988" name="Line 124"/>
          <p:cNvSpPr>
            <a:spLocks noChangeShapeType="1"/>
          </p:cNvSpPr>
          <p:nvPr/>
        </p:nvSpPr>
        <p:spPr bwMode="auto">
          <a:xfrm>
            <a:off x="676275" y="1982788"/>
            <a:ext cx="1508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989" name="Text Box 125"/>
          <p:cNvSpPr txBox="1">
            <a:spLocks noChangeArrowheads="1"/>
          </p:cNvSpPr>
          <p:nvPr/>
        </p:nvSpPr>
        <p:spPr bwMode="auto">
          <a:xfrm>
            <a:off x="3851275" y="908050"/>
            <a:ext cx="412115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</a:rPr>
              <a:t>Bag-of-Words representations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26" name="Date Placeholder 1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127" name="Slide Number Placeholder 1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I.</a:t>
            </a:r>
            <a:fld id="{8DFBADF9-590B-46A3-B334-BA8F8DA717B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28" name="Footer Placeholder 1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IR&amp;DM, WS'11/12</a:t>
            </a:r>
            <a:endParaRPr lang="en-US"/>
          </a:p>
        </p:txBody>
      </p:sp>
      <p:grpSp>
        <p:nvGrpSpPr>
          <p:cNvPr id="129" name="Group 7"/>
          <p:cNvGrpSpPr>
            <a:grpSpLocks/>
          </p:cNvGrpSpPr>
          <p:nvPr/>
        </p:nvGrpSpPr>
        <p:grpSpPr bwMode="auto">
          <a:xfrm>
            <a:off x="152400" y="609600"/>
            <a:ext cx="3213100" cy="1231900"/>
            <a:chOff x="97" y="436"/>
            <a:chExt cx="2024" cy="776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30" name="AutoShape 8" descr="Dachplatten"/>
            <p:cNvSpPr>
              <a:spLocks noChangeArrowheads="1"/>
            </p:cNvSpPr>
            <p:nvPr/>
          </p:nvSpPr>
          <p:spPr bwMode="auto">
            <a:xfrm flipH="1">
              <a:off x="250" y="436"/>
              <a:ext cx="1871" cy="776"/>
            </a:xfrm>
            <a:prstGeom prst="cloudCallout">
              <a:avLst>
                <a:gd name="adj1" fmla="val -2806"/>
                <a:gd name="adj2" fmla="val 6431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eaLnBrk="0" hangingPunct="0"/>
              <a:endParaRPr lang="en-US" sz="2400" b="1">
                <a:latin typeface="Times New Roman" pitchFamily="18" charset="0"/>
              </a:endParaRPr>
            </a:p>
          </p:txBody>
        </p:sp>
        <p:grpSp>
          <p:nvGrpSpPr>
            <p:cNvPr id="131" name="Group 9"/>
            <p:cNvGrpSpPr>
              <a:grpSpLocks/>
            </p:cNvGrpSpPr>
            <p:nvPr/>
          </p:nvGrpSpPr>
          <p:grpSpPr bwMode="auto">
            <a:xfrm rot="21103525" flipH="1">
              <a:off x="97" y="604"/>
              <a:ext cx="458" cy="506"/>
              <a:chOff x="1455" y="2364"/>
              <a:chExt cx="709" cy="983"/>
            </a:xfrm>
            <a:grpFill/>
          </p:grpSpPr>
          <p:grpSp>
            <p:nvGrpSpPr>
              <p:cNvPr id="147" name="Group 10"/>
              <p:cNvGrpSpPr>
                <a:grpSpLocks/>
              </p:cNvGrpSpPr>
              <p:nvPr/>
            </p:nvGrpSpPr>
            <p:grpSpPr bwMode="auto">
              <a:xfrm>
                <a:off x="1466" y="2371"/>
                <a:ext cx="590" cy="590"/>
                <a:chOff x="1466" y="2371"/>
                <a:chExt cx="590" cy="590"/>
              </a:xfrm>
              <a:grpFill/>
            </p:grpSpPr>
            <p:grpSp>
              <p:nvGrpSpPr>
                <p:cNvPr id="189" name="Group 11"/>
                <p:cNvGrpSpPr>
                  <a:grpSpLocks/>
                </p:cNvGrpSpPr>
                <p:nvPr/>
              </p:nvGrpSpPr>
              <p:grpSpPr bwMode="auto">
                <a:xfrm>
                  <a:off x="1466" y="2371"/>
                  <a:ext cx="590" cy="590"/>
                  <a:chOff x="1466" y="2371"/>
                  <a:chExt cx="590" cy="590"/>
                </a:xfrm>
                <a:grpFill/>
              </p:grpSpPr>
              <p:sp>
                <p:nvSpPr>
                  <p:cNvPr id="195" name="Freeform 12"/>
                  <p:cNvSpPr>
                    <a:spLocks/>
                  </p:cNvSpPr>
                  <p:nvPr/>
                </p:nvSpPr>
                <p:spPr bwMode="auto">
                  <a:xfrm>
                    <a:off x="1466" y="2371"/>
                    <a:ext cx="501" cy="343"/>
                  </a:xfrm>
                  <a:custGeom>
                    <a:avLst/>
                    <a:gdLst/>
                    <a:ahLst/>
                    <a:cxnLst>
                      <a:cxn ang="0">
                        <a:pos x="21" y="685"/>
                      </a:cxn>
                      <a:cxn ang="0">
                        <a:pos x="6" y="604"/>
                      </a:cxn>
                      <a:cxn ang="0">
                        <a:pos x="0" y="526"/>
                      </a:cxn>
                      <a:cxn ang="0">
                        <a:pos x="3" y="472"/>
                      </a:cxn>
                      <a:cxn ang="0">
                        <a:pos x="12" y="423"/>
                      </a:cxn>
                      <a:cxn ang="0">
                        <a:pos x="27" y="369"/>
                      </a:cxn>
                      <a:cxn ang="0">
                        <a:pos x="51" y="315"/>
                      </a:cxn>
                      <a:cxn ang="0">
                        <a:pos x="81" y="258"/>
                      </a:cxn>
                      <a:cxn ang="0">
                        <a:pos x="111" y="213"/>
                      </a:cxn>
                      <a:cxn ang="0">
                        <a:pos x="147" y="168"/>
                      </a:cxn>
                      <a:cxn ang="0">
                        <a:pos x="189" y="129"/>
                      </a:cxn>
                      <a:cxn ang="0">
                        <a:pos x="231" y="96"/>
                      </a:cxn>
                      <a:cxn ang="0">
                        <a:pos x="276" y="69"/>
                      </a:cxn>
                      <a:cxn ang="0">
                        <a:pos x="331" y="45"/>
                      </a:cxn>
                      <a:cxn ang="0">
                        <a:pos x="394" y="24"/>
                      </a:cxn>
                      <a:cxn ang="0">
                        <a:pos x="448" y="9"/>
                      </a:cxn>
                      <a:cxn ang="0">
                        <a:pos x="514" y="0"/>
                      </a:cxn>
                      <a:cxn ang="0">
                        <a:pos x="598" y="0"/>
                      </a:cxn>
                      <a:cxn ang="0">
                        <a:pos x="661" y="12"/>
                      </a:cxn>
                      <a:cxn ang="0">
                        <a:pos x="737" y="30"/>
                      </a:cxn>
                      <a:cxn ang="0">
                        <a:pos x="812" y="63"/>
                      </a:cxn>
                      <a:cxn ang="0">
                        <a:pos x="878" y="102"/>
                      </a:cxn>
                      <a:cxn ang="0">
                        <a:pos x="923" y="141"/>
                      </a:cxn>
                      <a:cxn ang="0">
                        <a:pos x="968" y="186"/>
                      </a:cxn>
                      <a:cxn ang="0">
                        <a:pos x="1004" y="231"/>
                      </a:cxn>
                      <a:cxn ang="0">
                        <a:pos x="908" y="159"/>
                      </a:cxn>
                      <a:cxn ang="0">
                        <a:pos x="857" y="129"/>
                      </a:cxn>
                      <a:cxn ang="0">
                        <a:pos x="803" y="108"/>
                      </a:cxn>
                      <a:cxn ang="0">
                        <a:pos x="734" y="87"/>
                      </a:cxn>
                      <a:cxn ang="0">
                        <a:pos x="667" y="78"/>
                      </a:cxn>
                      <a:cxn ang="0">
                        <a:pos x="595" y="75"/>
                      </a:cxn>
                      <a:cxn ang="0">
                        <a:pos x="541" y="78"/>
                      </a:cxn>
                      <a:cxn ang="0">
                        <a:pos x="484" y="87"/>
                      </a:cxn>
                      <a:cxn ang="0">
                        <a:pos x="427" y="102"/>
                      </a:cxn>
                      <a:cxn ang="0">
                        <a:pos x="373" y="120"/>
                      </a:cxn>
                      <a:cxn ang="0">
                        <a:pos x="313" y="150"/>
                      </a:cxn>
                      <a:cxn ang="0">
                        <a:pos x="267" y="177"/>
                      </a:cxn>
                      <a:cxn ang="0">
                        <a:pos x="228" y="210"/>
                      </a:cxn>
                      <a:cxn ang="0">
                        <a:pos x="183" y="246"/>
                      </a:cxn>
                      <a:cxn ang="0">
                        <a:pos x="147" y="285"/>
                      </a:cxn>
                      <a:cxn ang="0">
                        <a:pos x="111" y="339"/>
                      </a:cxn>
                      <a:cxn ang="0">
                        <a:pos x="78" y="396"/>
                      </a:cxn>
                      <a:cxn ang="0">
                        <a:pos x="57" y="450"/>
                      </a:cxn>
                      <a:cxn ang="0">
                        <a:pos x="39" y="514"/>
                      </a:cxn>
                      <a:cxn ang="0">
                        <a:pos x="27" y="592"/>
                      </a:cxn>
                      <a:cxn ang="0">
                        <a:pos x="21" y="685"/>
                      </a:cxn>
                    </a:cxnLst>
                    <a:rect l="0" t="0" r="r" b="b"/>
                    <a:pathLst>
                      <a:path w="1004" h="685">
                        <a:moveTo>
                          <a:pt x="21" y="685"/>
                        </a:moveTo>
                        <a:lnTo>
                          <a:pt x="6" y="604"/>
                        </a:lnTo>
                        <a:lnTo>
                          <a:pt x="0" y="526"/>
                        </a:lnTo>
                        <a:lnTo>
                          <a:pt x="3" y="472"/>
                        </a:lnTo>
                        <a:lnTo>
                          <a:pt x="12" y="423"/>
                        </a:lnTo>
                        <a:lnTo>
                          <a:pt x="27" y="369"/>
                        </a:lnTo>
                        <a:lnTo>
                          <a:pt x="51" y="315"/>
                        </a:lnTo>
                        <a:lnTo>
                          <a:pt x="81" y="258"/>
                        </a:lnTo>
                        <a:lnTo>
                          <a:pt x="111" y="213"/>
                        </a:lnTo>
                        <a:lnTo>
                          <a:pt x="147" y="168"/>
                        </a:lnTo>
                        <a:lnTo>
                          <a:pt x="189" y="129"/>
                        </a:lnTo>
                        <a:lnTo>
                          <a:pt x="231" y="96"/>
                        </a:lnTo>
                        <a:lnTo>
                          <a:pt x="276" y="69"/>
                        </a:lnTo>
                        <a:lnTo>
                          <a:pt x="331" y="45"/>
                        </a:lnTo>
                        <a:lnTo>
                          <a:pt x="394" y="24"/>
                        </a:lnTo>
                        <a:lnTo>
                          <a:pt x="448" y="9"/>
                        </a:lnTo>
                        <a:lnTo>
                          <a:pt x="514" y="0"/>
                        </a:lnTo>
                        <a:lnTo>
                          <a:pt x="598" y="0"/>
                        </a:lnTo>
                        <a:lnTo>
                          <a:pt x="661" y="12"/>
                        </a:lnTo>
                        <a:lnTo>
                          <a:pt x="737" y="30"/>
                        </a:lnTo>
                        <a:lnTo>
                          <a:pt x="812" y="63"/>
                        </a:lnTo>
                        <a:lnTo>
                          <a:pt x="878" y="102"/>
                        </a:lnTo>
                        <a:lnTo>
                          <a:pt x="923" y="141"/>
                        </a:lnTo>
                        <a:lnTo>
                          <a:pt x="968" y="186"/>
                        </a:lnTo>
                        <a:lnTo>
                          <a:pt x="1004" y="231"/>
                        </a:lnTo>
                        <a:lnTo>
                          <a:pt x="908" y="159"/>
                        </a:lnTo>
                        <a:lnTo>
                          <a:pt x="857" y="129"/>
                        </a:lnTo>
                        <a:lnTo>
                          <a:pt x="803" y="108"/>
                        </a:lnTo>
                        <a:lnTo>
                          <a:pt x="734" y="87"/>
                        </a:lnTo>
                        <a:lnTo>
                          <a:pt x="667" y="78"/>
                        </a:lnTo>
                        <a:lnTo>
                          <a:pt x="595" y="75"/>
                        </a:lnTo>
                        <a:lnTo>
                          <a:pt x="541" y="78"/>
                        </a:lnTo>
                        <a:lnTo>
                          <a:pt x="484" y="87"/>
                        </a:lnTo>
                        <a:lnTo>
                          <a:pt x="427" y="102"/>
                        </a:lnTo>
                        <a:lnTo>
                          <a:pt x="373" y="120"/>
                        </a:lnTo>
                        <a:lnTo>
                          <a:pt x="313" y="150"/>
                        </a:lnTo>
                        <a:lnTo>
                          <a:pt x="267" y="177"/>
                        </a:lnTo>
                        <a:lnTo>
                          <a:pt x="228" y="210"/>
                        </a:lnTo>
                        <a:lnTo>
                          <a:pt x="183" y="246"/>
                        </a:lnTo>
                        <a:lnTo>
                          <a:pt x="147" y="285"/>
                        </a:lnTo>
                        <a:lnTo>
                          <a:pt x="111" y="339"/>
                        </a:lnTo>
                        <a:lnTo>
                          <a:pt x="78" y="396"/>
                        </a:lnTo>
                        <a:lnTo>
                          <a:pt x="57" y="450"/>
                        </a:lnTo>
                        <a:lnTo>
                          <a:pt x="39" y="514"/>
                        </a:lnTo>
                        <a:lnTo>
                          <a:pt x="27" y="592"/>
                        </a:lnTo>
                        <a:lnTo>
                          <a:pt x="21" y="685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" name="Freeform 13"/>
                  <p:cNvSpPr>
                    <a:spLocks/>
                  </p:cNvSpPr>
                  <p:nvPr/>
                </p:nvSpPr>
                <p:spPr bwMode="auto">
                  <a:xfrm>
                    <a:off x="1503" y="2541"/>
                    <a:ext cx="553" cy="420"/>
                  </a:xfrm>
                  <a:custGeom>
                    <a:avLst/>
                    <a:gdLst/>
                    <a:ahLst/>
                    <a:cxnLst>
                      <a:cxn ang="0">
                        <a:pos x="0" y="511"/>
                      </a:cxn>
                      <a:cxn ang="0">
                        <a:pos x="63" y="583"/>
                      </a:cxn>
                      <a:cxn ang="0">
                        <a:pos x="132" y="647"/>
                      </a:cxn>
                      <a:cxn ang="0">
                        <a:pos x="195" y="683"/>
                      </a:cxn>
                      <a:cxn ang="0">
                        <a:pos x="286" y="722"/>
                      </a:cxn>
                      <a:cxn ang="0">
                        <a:pos x="358" y="743"/>
                      </a:cxn>
                      <a:cxn ang="0">
                        <a:pos x="424" y="752"/>
                      </a:cxn>
                      <a:cxn ang="0">
                        <a:pos x="502" y="752"/>
                      </a:cxn>
                      <a:cxn ang="0">
                        <a:pos x="559" y="746"/>
                      </a:cxn>
                      <a:cxn ang="0">
                        <a:pos x="629" y="734"/>
                      </a:cxn>
                      <a:cxn ang="0">
                        <a:pos x="698" y="713"/>
                      </a:cxn>
                      <a:cxn ang="0">
                        <a:pos x="755" y="683"/>
                      </a:cxn>
                      <a:cxn ang="0">
                        <a:pos x="809" y="650"/>
                      </a:cxn>
                      <a:cxn ang="0">
                        <a:pos x="857" y="616"/>
                      </a:cxn>
                      <a:cxn ang="0">
                        <a:pos x="905" y="568"/>
                      </a:cxn>
                      <a:cxn ang="0">
                        <a:pos x="953" y="514"/>
                      </a:cxn>
                      <a:cxn ang="0">
                        <a:pos x="990" y="463"/>
                      </a:cxn>
                      <a:cxn ang="0">
                        <a:pos x="1011" y="412"/>
                      </a:cxn>
                      <a:cxn ang="0">
                        <a:pos x="1038" y="331"/>
                      </a:cxn>
                      <a:cxn ang="0">
                        <a:pos x="1056" y="247"/>
                      </a:cxn>
                      <a:cxn ang="0">
                        <a:pos x="1059" y="172"/>
                      </a:cxn>
                      <a:cxn ang="0">
                        <a:pos x="1047" y="90"/>
                      </a:cxn>
                      <a:cxn ang="0">
                        <a:pos x="1020" y="0"/>
                      </a:cxn>
                      <a:cxn ang="0">
                        <a:pos x="1047" y="48"/>
                      </a:cxn>
                      <a:cxn ang="0">
                        <a:pos x="1077" y="117"/>
                      </a:cxn>
                      <a:cxn ang="0">
                        <a:pos x="1092" y="181"/>
                      </a:cxn>
                      <a:cxn ang="0">
                        <a:pos x="1107" y="241"/>
                      </a:cxn>
                      <a:cxn ang="0">
                        <a:pos x="1104" y="292"/>
                      </a:cxn>
                      <a:cxn ang="0">
                        <a:pos x="1101" y="361"/>
                      </a:cxn>
                      <a:cxn ang="0">
                        <a:pos x="1065" y="493"/>
                      </a:cxn>
                      <a:cxn ang="0">
                        <a:pos x="1029" y="565"/>
                      </a:cxn>
                      <a:cxn ang="0">
                        <a:pos x="984" y="629"/>
                      </a:cxn>
                      <a:cxn ang="0">
                        <a:pos x="935" y="683"/>
                      </a:cxn>
                      <a:cxn ang="0">
                        <a:pos x="887" y="722"/>
                      </a:cxn>
                      <a:cxn ang="0">
                        <a:pos x="821" y="767"/>
                      </a:cxn>
                      <a:cxn ang="0">
                        <a:pos x="755" y="797"/>
                      </a:cxn>
                      <a:cxn ang="0">
                        <a:pos x="692" y="818"/>
                      </a:cxn>
                      <a:cxn ang="0">
                        <a:pos x="611" y="839"/>
                      </a:cxn>
                      <a:cxn ang="0">
                        <a:pos x="550" y="842"/>
                      </a:cxn>
                      <a:cxn ang="0">
                        <a:pos x="484" y="842"/>
                      </a:cxn>
                      <a:cxn ang="0">
                        <a:pos x="418" y="830"/>
                      </a:cxn>
                      <a:cxn ang="0">
                        <a:pos x="346" y="815"/>
                      </a:cxn>
                      <a:cxn ang="0">
                        <a:pos x="298" y="797"/>
                      </a:cxn>
                      <a:cxn ang="0">
                        <a:pos x="234" y="764"/>
                      </a:cxn>
                      <a:cxn ang="0">
                        <a:pos x="180" y="734"/>
                      </a:cxn>
                      <a:cxn ang="0">
                        <a:pos x="129" y="692"/>
                      </a:cxn>
                      <a:cxn ang="0">
                        <a:pos x="75" y="635"/>
                      </a:cxn>
                      <a:cxn ang="0">
                        <a:pos x="24" y="562"/>
                      </a:cxn>
                      <a:cxn ang="0">
                        <a:pos x="0" y="511"/>
                      </a:cxn>
                    </a:cxnLst>
                    <a:rect l="0" t="0" r="r" b="b"/>
                    <a:pathLst>
                      <a:path w="1107" h="842">
                        <a:moveTo>
                          <a:pt x="0" y="511"/>
                        </a:moveTo>
                        <a:lnTo>
                          <a:pt x="63" y="583"/>
                        </a:lnTo>
                        <a:lnTo>
                          <a:pt x="132" y="647"/>
                        </a:lnTo>
                        <a:lnTo>
                          <a:pt x="195" y="683"/>
                        </a:lnTo>
                        <a:lnTo>
                          <a:pt x="286" y="722"/>
                        </a:lnTo>
                        <a:lnTo>
                          <a:pt x="358" y="743"/>
                        </a:lnTo>
                        <a:lnTo>
                          <a:pt x="424" y="752"/>
                        </a:lnTo>
                        <a:lnTo>
                          <a:pt x="502" y="752"/>
                        </a:lnTo>
                        <a:lnTo>
                          <a:pt x="559" y="746"/>
                        </a:lnTo>
                        <a:lnTo>
                          <a:pt x="629" y="734"/>
                        </a:lnTo>
                        <a:lnTo>
                          <a:pt x="698" y="713"/>
                        </a:lnTo>
                        <a:lnTo>
                          <a:pt x="755" y="683"/>
                        </a:lnTo>
                        <a:lnTo>
                          <a:pt x="809" y="650"/>
                        </a:lnTo>
                        <a:lnTo>
                          <a:pt x="857" y="616"/>
                        </a:lnTo>
                        <a:lnTo>
                          <a:pt x="905" y="568"/>
                        </a:lnTo>
                        <a:lnTo>
                          <a:pt x="953" y="514"/>
                        </a:lnTo>
                        <a:lnTo>
                          <a:pt x="990" y="463"/>
                        </a:lnTo>
                        <a:lnTo>
                          <a:pt x="1011" y="412"/>
                        </a:lnTo>
                        <a:lnTo>
                          <a:pt x="1038" y="331"/>
                        </a:lnTo>
                        <a:lnTo>
                          <a:pt x="1056" y="247"/>
                        </a:lnTo>
                        <a:lnTo>
                          <a:pt x="1059" y="172"/>
                        </a:lnTo>
                        <a:lnTo>
                          <a:pt x="1047" y="90"/>
                        </a:lnTo>
                        <a:lnTo>
                          <a:pt x="1020" y="0"/>
                        </a:lnTo>
                        <a:lnTo>
                          <a:pt x="1047" y="48"/>
                        </a:lnTo>
                        <a:lnTo>
                          <a:pt x="1077" y="117"/>
                        </a:lnTo>
                        <a:lnTo>
                          <a:pt x="1092" y="181"/>
                        </a:lnTo>
                        <a:lnTo>
                          <a:pt x="1107" y="241"/>
                        </a:lnTo>
                        <a:lnTo>
                          <a:pt x="1104" y="292"/>
                        </a:lnTo>
                        <a:lnTo>
                          <a:pt x="1101" y="361"/>
                        </a:lnTo>
                        <a:lnTo>
                          <a:pt x="1065" y="493"/>
                        </a:lnTo>
                        <a:lnTo>
                          <a:pt x="1029" y="565"/>
                        </a:lnTo>
                        <a:lnTo>
                          <a:pt x="984" y="629"/>
                        </a:lnTo>
                        <a:lnTo>
                          <a:pt x="935" y="683"/>
                        </a:lnTo>
                        <a:lnTo>
                          <a:pt x="887" y="722"/>
                        </a:lnTo>
                        <a:lnTo>
                          <a:pt x="821" y="767"/>
                        </a:lnTo>
                        <a:lnTo>
                          <a:pt x="755" y="797"/>
                        </a:lnTo>
                        <a:lnTo>
                          <a:pt x="692" y="818"/>
                        </a:lnTo>
                        <a:lnTo>
                          <a:pt x="611" y="839"/>
                        </a:lnTo>
                        <a:lnTo>
                          <a:pt x="550" y="842"/>
                        </a:lnTo>
                        <a:lnTo>
                          <a:pt x="484" y="842"/>
                        </a:lnTo>
                        <a:lnTo>
                          <a:pt x="418" y="830"/>
                        </a:lnTo>
                        <a:lnTo>
                          <a:pt x="346" y="815"/>
                        </a:lnTo>
                        <a:lnTo>
                          <a:pt x="298" y="797"/>
                        </a:lnTo>
                        <a:lnTo>
                          <a:pt x="234" y="764"/>
                        </a:lnTo>
                        <a:lnTo>
                          <a:pt x="180" y="734"/>
                        </a:lnTo>
                        <a:lnTo>
                          <a:pt x="129" y="692"/>
                        </a:lnTo>
                        <a:lnTo>
                          <a:pt x="75" y="635"/>
                        </a:lnTo>
                        <a:lnTo>
                          <a:pt x="24" y="562"/>
                        </a:lnTo>
                        <a:lnTo>
                          <a:pt x="0" y="511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0" name="Group 14"/>
                <p:cNvGrpSpPr>
                  <a:grpSpLocks/>
                </p:cNvGrpSpPr>
                <p:nvPr/>
              </p:nvGrpSpPr>
              <p:grpSpPr bwMode="auto">
                <a:xfrm>
                  <a:off x="1469" y="2379"/>
                  <a:ext cx="586" cy="557"/>
                  <a:chOff x="1469" y="2379"/>
                  <a:chExt cx="586" cy="557"/>
                </a:xfrm>
                <a:grpFill/>
              </p:grpSpPr>
              <p:sp>
                <p:nvSpPr>
                  <p:cNvPr id="191" name="Freeform 15"/>
                  <p:cNvSpPr>
                    <a:spLocks/>
                  </p:cNvSpPr>
                  <p:nvPr/>
                </p:nvSpPr>
                <p:spPr bwMode="auto">
                  <a:xfrm>
                    <a:off x="1502" y="2797"/>
                    <a:ext cx="144" cy="13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0" y="56"/>
                      </a:cxn>
                      <a:cxn ang="0">
                        <a:pos x="59" y="99"/>
                      </a:cxn>
                      <a:cxn ang="0">
                        <a:pos x="90" y="139"/>
                      </a:cxn>
                      <a:cxn ang="0">
                        <a:pos x="138" y="186"/>
                      </a:cxn>
                      <a:cxn ang="0">
                        <a:pos x="174" y="216"/>
                      </a:cxn>
                      <a:cxn ang="0">
                        <a:pos x="220" y="245"/>
                      </a:cxn>
                      <a:cxn ang="0">
                        <a:pos x="287" y="279"/>
                      </a:cxn>
                      <a:cxn ang="0">
                        <a:pos x="212" y="177"/>
                      </a:cxn>
                      <a:cxn ang="0">
                        <a:pos x="170" y="153"/>
                      </a:cxn>
                      <a:cxn ang="0">
                        <a:pos x="140" y="132"/>
                      </a:cxn>
                      <a:cxn ang="0">
                        <a:pos x="96" y="101"/>
                      </a:cxn>
                      <a:cxn ang="0">
                        <a:pos x="62" y="69"/>
                      </a:cxn>
                      <a:cxn ang="0">
                        <a:pos x="35" y="4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87" h="279">
                        <a:moveTo>
                          <a:pt x="0" y="0"/>
                        </a:moveTo>
                        <a:lnTo>
                          <a:pt x="30" y="56"/>
                        </a:lnTo>
                        <a:lnTo>
                          <a:pt x="59" y="99"/>
                        </a:lnTo>
                        <a:lnTo>
                          <a:pt x="90" y="139"/>
                        </a:lnTo>
                        <a:lnTo>
                          <a:pt x="138" y="186"/>
                        </a:lnTo>
                        <a:lnTo>
                          <a:pt x="174" y="216"/>
                        </a:lnTo>
                        <a:lnTo>
                          <a:pt x="220" y="245"/>
                        </a:lnTo>
                        <a:lnTo>
                          <a:pt x="287" y="279"/>
                        </a:lnTo>
                        <a:lnTo>
                          <a:pt x="212" y="177"/>
                        </a:lnTo>
                        <a:lnTo>
                          <a:pt x="170" y="153"/>
                        </a:lnTo>
                        <a:lnTo>
                          <a:pt x="140" y="132"/>
                        </a:lnTo>
                        <a:lnTo>
                          <a:pt x="96" y="101"/>
                        </a:lnTo>
                        <a:lnTo>
                          <a:pt x="62" y="69"/>
                        </a:lnTo>
                        <a:lnTo>
                          <a:pt x="35" y="4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2" name="Freeform 16"/>
                  <p:cNvSpPr>
                    <a:spLocks/>
                  </p:cNvSpPr>
                  <p:nvPr/>
                </p:nvSpPr>
                <p:spPr bwMode="auto">
                  <a:xfrm>
                    <a:off x="2004" y="2538"/>
                    <a:ext cx="51" cy="273"/>
                  </a:xfrm>
                  <a:custGeom>
                    <a:avLst/>
                    <a:gdLst/>
                    <a:ahLst/>
                    <a:cxnLst>
                      <a:cxn ang="0">
                        <a:pos x="19" y="0"/>
                      </a:cxn>
                      <a:cxn ang="0">
                        <a:pos x="39" y="37"/>
                      </a:cxn>
                      <a:cxn ang="0">
                        <a:pos x="52" y="69"/>
                      </a:cxn>
                      <a:cxn ang="0">
                        <a:pos x="66" y="102"/>
                      </a:cxn>
                      <a:cxn ang="0">
                        <a:pos x="76" y="134"/>
                      </a:cxn>
                      <a:cxn ang="0">
                        <a:pos x="84" y="164"/>
                      </a:cxn>
                      <a:cxn ang="0">
                        <a:pos x="99" y="217"/>
                      </a:cxn>
                      <a:cxn ang="0">
                        <a:pos x="103" y="269"/>
                      </a:cxn>
                      <a:cxn ang="0">
                        <a:pos x="100" y="349"/>
                      </a:cxn>
                      <a:cxn ang="0">
                        <a:pos x="93" y="403"/>
                      </a:cxn>
                      <a:cxn ang="0">
                        <a:pos x="82" y="447"/>
                      </a:cxn>
                      <a:cxn ang="0">
                        <a:pos x="65" y="493"/>
                      </a:cxn>
                      <a:cxn ang="0">
                        <a:pos x="42" y="546"/>
                      </a:cxn>
                      <a:cxn ang="0">
                        <a:pos x="0" y="443"/>
                      </a:cxn>
                      <a:cxn ang="0">
                        <a:pos x="19" y="398"/>
                      </a:cxn>
                      <a:cxn ang="0">
                        <a:pos x="28" y="374"/>
                      </a:cxn>
                      <a:cxn ang="0">
                        <a:pos x="39" y="343"/>
                      </a:cxn>
                      <a:cxn ang="0">
                        <a:pos x="46" y="311"/>
                      </a:cxn>
                      <a:cxn ang="0">
                        <a:pos x="52" y="262"/>
                      </a:cxn>
                      <a:cxn ang="0">
                        <a:pos x="55" y="221"/>
                      </a:cxn>
                      <a:cxn ang="0">
                        <a:pos x="55" y="160"/>
                      </a:cxn>
                      <a:cxn ang="0">
                        <a:pos x="46" y="105"/>
                      </a:cxn>
                      <a:cxn ang="0">
                        <a:pos x="36" y="60"/>
                      </a:cxn>
                      <a:cxn ang="0">
                        <a:pos x="30" y="36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103" h="546">
                        <a:moveTo>
                          <a:pt x="19" y="0"/>
                        </a:moveTo>
                        <a:lnTo>
                          <a:pt x="39" y="37"/>
                        </a:lnTo>
                        <a:lnTo>
                          <a:pt x="52" y="69"/>
                        </a:lnTo>
                        <a:lnTo>
                          <a:pt x="66" y="102"/>
                        </a:lnTo>
                        <a:lnTo>
                          <a:pt x="76" y="134"/>
                        </a:lnTo>
                        <a:lnTo>
                          <a:pt x="84" y="164"/>
                        </a:lnTo>
                        <a:lnTo>
                          <a:pt x="99" y="217"/>
                        </a:lnTo>
                        <a:lnTo>
                          <a:pt x="103" y="269"/>
                        </a:lnTo>
                        <a:lnTo>
                          <a:pt x="100" y="349"/>
                        </a:lnTo>
                        <a:lnTo>
                          <a:pt x="93" y="403"/>
                        </a:lnTo>
                        <a:lnTo>
                          <a:pt x="82" y="447"/>
                        </a:lnTo>
                        <a:lnTo>
                          <a:pt x="65" y="493"/>
                        </a:lnTo>
                        <a:lnTo>
                          <a:pt x="42" y="546"/>
                        </a:lnTo>
                        <a:lnTo>
                          <a:pt x="0" y="443"/>
                        </a:lnTo>
                        <a:lnTo>
                          <a:pt x="19" y="398"/>
                        </a:lnTo>
                        <a:lnTo>
                          <a:pt x="28" y="374"/>
                        </a:lnTo>
                        <a:lnTo>
                          <a:pt x="39" y="343"/>
                        </a:lnTo>
                        <a:lnTo>
                          <a:pt x="46" y="311"/>
                        </a:lnTo>
                        <a:lnTo>
                          <a:pt x="52" y="262"/>
                        </a:lnTo>
                        <a:lnTo>
                          <a:pt x="55" y="221"/>
                        </a:lnTo>
                        <a:lnTo>
                          <a:pt x="55" y="160"/>
                        </a:lnTo>
                        <a:lnTo>
                          <a:pt x="46" y="105"/>
                        </a:lnTo>
                        <a:lnTo>
                          <a:pt x="36" y="60"/>
                        </a:lnTo>
                        <a:lnTo>
                          <a:pt x="30" y="36"/>
                        </a:lnTo>
                        <a:lnTo>
                          <a:pt x="19" y="0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3" name="Freeform 17"/>
                  <p:cNvSpPr>
                    <a:spLocks/>
                  </p:cNvSpPr>
                  <p:nvPr/>
                </p:nvSpPr>
                <p:spPr bwMode="auto">
                  <a:xfrm>
                    <a:off x="1735" y="2379"/>
                    <a:ext cx="204" cy="8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1" y="60"/>
                      </a:cxn>
                      <a:cxn ang="0">
                        <a:pos x="79" y="57"/>
                      </a:cxn>
                      <a:cxn ang="0">
                        <a:pos x="123" y="60"/>
                      </a:cxn>
                      <a:cxn ang="0">
                        <a:pos x="165" y="66"/>
                      </a:cxn>
                      <a:cxn ang="0">
                        <a:pos x="203" y="73"/>
                      </a:cxn>
                      <a:cxn ang="0">
                        <a:pos x="241" y="83"/>
                      </a:cxn>
                      <a:cxn ang="0">
                        <a:pos x="267" y="91"/>
                      </a:cxn>
                      <a:cxn ang="0">
                        <a:pos x="301" y="105"/>
                      </a:cxn>
                      <a:cxn ang="0">
                        <a:pos x="340" y="124"/>
                      </a:cxn>
                      <a:cxn ang="0">
                        <a:pos x="409" y="165"/>
                      </a:cxn>
                      <a:cxn ang="0">
                        <a:pos x="369" y="123"/>
                      </a:cxn>
                      <a:cxn ang="0">
                        <a:pos x="341" y="102"/>
                      </a:cxn>
                      <a:cxn ang="0">
                        <a:pos x="304" y="78"/>
                      </a:cxn>
                      <a:cxn ang="0">
                        <a:pos x="281" y="64"/>
                      </a:cxn>
                      <a:cxn ang="0">
                        <a:pos x="230" y="40"/>
                      </a:cxn>
                      <a:cxn ang="0">
                        <a:pos x="197" y="28"/>
                      </a:cxn>
                      <a:cxn ang="0">
                        <a:pos x="170" y="19"/>
                      </a:cxn>
                      <a:cxn ang="0">
                        <a:pos x="145" y="13"/>
                      </a:cxn>
                      <a:cxn ang="0">
                        <a:pos x="105" y="6"/>
                      </a:cxn>
                      <a:cxn ang="0">
                        <a:pos x="64" y="1"/>
                      </a:cxn>
                      <a:cxn ang="0">
                        <a:pos x="18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409" h="165">
                        <a:moveTo>
                          <a:pt x="0" y="0"/>
                        </a:moveTo>
                        <a:lnTo>
                          <a:pt x="31" y="60"/>
                        </a:lnTo>
                        <a:lnTo>
                          <a:pt x="79" y="57"/>
                        </a:lnTo>
                        <a:lnTo>
                          <a:pt x="123" y="60"/>
                        </a:lnTo>
                        <a:lnTo>
                          <a:pt x="165" y="66"/>
                        </a:lnTo>
                        <a:lnTo>
                          <a:pt x="203" y="73"/>
                        </a:lnTo>
                        <a:lnTo>
                          <a:pt x="241" y="83"/>
                        </a:lnTo>
                        <a:lnTo>
                          <a:pt x="267" y="91"/>
                        </a:lnTo>
                        <a:lnTo>
                          <a:pt x="301" y="105"/>
                        </a:lnTo>
                        <a:lnTo>
                          <a:pt x="340" y="124"/>
                        </a:lnTo>
                        <a:lnTo>
                          <a:pt x="409" y="165"/>
                        </a:lnTo>
                        <a:lnTo>
                          <a:pt x="369" y="123"/>
                        </a:lnTo>
                        <a:lnTo>
                          <a:pt x="341" y="102"/>
                        </a:lnTo>
                        <a:lnTo>
                          <a:pt x="304" y="78"/>
                        </a:lnTo>
                        <a:lnTo>
                          <a:pt x="281" y="64"/>
                        </a:lnTo>
                        <a:lnTo>
                          <a:pt x="230" y="40"/>
                        </a:lnTo>
                        <a:lnTo>
                          <a:pt x="197" y="28"/>
                        </a:lnTo>
                        <a:lnTo>
                          <a:pt x="170" y="19"/>
                        </a:lnTo>
                        <a:lnTo>
                          <a:pt x="145" y="13"/>
                        </a:lnTo>
                        <a:lnTo>
                          <a:pt x="105" y="6"/>
                        </a:lnTo>
                        <a:lnTo>
                          <a:pt x="64" y="1"/>
                        </a:lnTo>
                        <a:lnTo>
                          <a:pt x="18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4" name="Freeform 18"/>
                  <p:cNvSpPr>
                    <a:spLocks/>
                  </p:cNvSpPr>
                  <p:nvPr/>
                </p:nvSpPr>
                <p:spPr bwMode="auto">
                  <a:xfrm>
                    <a:off x="1469" y="2495"/>
                    <a:ext cx="65" cy="194"/>
                  </a:xfrm>
                  <a:custGeom>
                    <a:avLst/>
                    <a:gdLst/>
                    <a:ahLst/>
                    <a:cxnLst>
                      <a:cxn ang="0">
                        <a:pos x="0" y="297"/>
                      </a:cxn>
                      <a:cxn ang="0">
                        <a:pos x="3" y="267"/>
                      </a:cxn>
                      <a:cxn ang="0">
                        <a:pos x="5" y="234"/>
                      </a:cxn>
                      <a:cxn ang="0">
                        <a:pos x="14" y="181"/>
                      </a:cxn>
                      <a:cxn ang="0">
                        <a:pos x="24" y="139"/>
                      </a:cxn>
                      <a:cxn ang="0">
                        <a:pos x="38" y="101"/>
                      </a:cxn>
                      <a:cxn ang="0">
                        <a:pos x="56" y="62"/>
                      </a:cxn>
                      <a:cxn ang="0">
                        <a:pos x="72" y="32"/>
                      </a:cxn>
                      <a:cxn ang="0">
                        <a:pos x="92" y="0"/>
                      </a:cxn>
                      <a:cxn ang="0">
                        <a:pos x="130" y="50"/>
                      </a:cxn>
                      <a:cxn ang="0">
                        <a:pos x="108" y="80"/>
                      </a:cxn>
                      <a:cxn ang="0">
                        <a:pos x="92" y="107"/>
                      </a:cxn>
                      <a:cxn ang="0">
                        <a:pos x="79" y="132"/>
                      </a:cxn>
                      <a:cxn ang="0">
                        <a:pos x="60" y="167"/>
                      </a:cxn>
                      <a:cxn ang="0">
                        <a:pos x="48" y="198"/>
                      </a:cxn>
                      <a:cxn ang="0">
                        <a:pos x="41" y="228"/>
                      </a:cxn>
                      <a:cxn ang="0">
                        <a:pos x="32" y="258"/>
                      </a:cxn>
                      <a:cxn ang="0">
                        <a:pos x="26" y="291"/>
                      </a:cxn>
                      <a:cxn ang="0">
                        <a:pos x="21" y="331"/>
                      </a:cxn>
                      <a:cxn ang="0">
                        <a:pos x="17" y="371"/>
                      </a:cxn>
                      <a:cxn ang="0">
                        <a:pos x="10" y="387"/>
                      </a:cxn>
                      <a:cxn ang="0">
                        <a:pos x="0" y="297"/>
                      </a:cxn>
                    </a:cxnLst>
                    <a:rect l="0" t="0" r="r" b="b"/>
                    <a:pathLst>
                      <a:path w="130" h="387">
                        <a:moveTo>
                          <a:pt x="0" y="297"/>
                        </a:moveTo>
                        <a:lnTo>
                          <a:pt x="3" y="267"/>
                        </a:lnTo>
                        <a:lnTo>
                          <a:pt x="5" y="234"/>
                        </a:lnTo>
                        <a:lnTo>
                          <a:pt x="14" y="181"/>
                        </a:lnTo>
                        <a:lnTo>
                          <a:pt x="24" y="139"/>
                        </a:lnTo>
                        <a:lnTo>
                          <a:pt x="38" y="101"/>
                        </a:lnTo>
                        <a:lnTo>
                          <a:pt x="56" y="62"/>
                        </a:lnTo>
                        <a:lnTo>
                          <a:pt x="72" y="32"/>
                        </a:lnTo>
                        <a:lnTo>
                          <a:pt x="92" y="0"/>
                        </a:lnTo>
                        <a:lnTo>
                          <a:pt x="130" y="50"/>
                        </a:lnTo>
                        <a:lnTo>
                          <a:pt x="108" y="80"/>
                        </a:lnTo>
                        <a:lnTo>
                          <a:pt x="92" y="107"/>
                        </a:lnTo>
                        <a:lnTo>
                          <a:pt x="79" y="132"/>
                        </a:lnTo>
                        <a:lnTo>
                          <a:pt x="60" y="167"/>
                        </a:lnTo>
                        <a:lnTo>
                          <a:pt x="48" y="198"/>
                        </a:lnTo>
                        <a:lnTo>
                          <a:pt x="41" y="228"/>
                        </a:lnTo>
                        <a:lnTo>
                          <a:pt x="32" y="258"/>
                        </a:lnTo>
                        <a:lnTo>
                          <a:pt x="26" y="291"/>
                        </a:lnTo>
                        <a:lnTo>
                          <a:pt x="21" y="331"/>
                        </a:lnTo>
                        <a:lnTo>
                          <a:pt x="17" y="371"/>
                        </a:lnTo>
                        <a:lnTo>
                          <a:pt x="10" y="387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48" name="Group 19"/>
              <p:cNvGrpSpPr>
                <a:grpSpLocks/>
              </p:cNvGrpSpPr>
              <p:nvPr/>
            </p:nvGrpSpPr>
            <p:grpSpPr bwMode="auto">
              <a:xfrm>
                <a:off x="1455" y="2364"/>
                <a:ext cx="577" cy="553"/>
                <a:chOff x="1455" y="2364"/>
                <a:chExt cx="577" cy="553"/>
              </a:xfrm>
              <a:grpFill/>
            </p:grpSpPr>
            <p:sp>
              <p:nvSpPr>
                <p:cNvPr id="186" name="Oval 20" descr="Große Konfetti"/>
                <p:cNvSpPr>
                  <a:spLocks noChangeArrowheads="1"/>
                </p:cNvSpPr>
                <p:nvPr/>
              </p:nvSpPr>
              <p:spPr bwMode="auto">
                <a:xfrm>
                  <a:off x="1461" y="2372"/>
                  <a:ext cx="564" cy="539"/>
                </a:xfrm>
                <a:prstGeom prst="ellipse">
                  <a:avLst/>
                </a:prstGeom>
                <a:grpFill/>
                <a:ln w="317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7" name="Oval 21" descr="Große Konfetti"/>
                <p:cNvSpPr>
                  <a:spLocks noChangeArrowheads="1"/>
                </p:cNvSpPr>
                <p:nvPr/>
              </p:nvSpPr>
              <p:spPr bwMode="auto">
                <a:xfrm>
                  <a:off x="1455" y="2364"/>
                  <a:ext cx="577" cy="553"/>
                </a:xfrm>
                <a:prstGeom prst="ellipse">
                  <a:avLst/>
                </a:prstGeom>
                <a:grp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8" name="Oval 22" descr="Große Konfetti"/>
                <p:cNvSpPr>
                  <a:spLocks noChangeArrowheads="1"/>
                </p:cNvSpPr>
                <p:nvPr/>
              </p:nvSpPr>
              <p:spPr bwMode="auto">
                <a:xfrm>
                  <a:off x="1471" y="2379"/>
                  <a:ext cx="545" cy="523"/>
                </a:xfrm>
                <a:prstGeom prst="ellipse">
                  <a:avLst/>
                </a:prstGeom>
                <a:grp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9" name="Group 23"/>
              <p:cNvGrpSpPr>
                <a:grpSpLocks/>
              </p:cNvGrpSpPr>
              <p:nvPr/>
            </p:nvGrpSpPr>
            <p:grpSpPr bwMode="auto">
              <a:xfrm>
                <a:off x="1868" y="2885"/>
                <a:ext cx="296" cy="462"/>
                <a:chOff x="1868" y="2885"/>
                <a:chExt cx="296" cy="462"/>
              </a:xfrm>
              <a:grpFill/>
            </p:grpSpPr>
            <p:sp>
              <p:nvSpPr>
                <p:cNvPr id="151" name="Freeform 24"/>
                <p:cNvSpPr>
                  <a:spLocks/>
                </p:cNvSpPr>
                <p:nvPr/>
              </p:nvSpPr>
              <p:spPr bwMode="auto">
                <a:xfrm>
                  <a:off x="1871" y="2909"/>
                  <a:ext cx="282" cy="404"/>
                </a:xfrm>
                <a:custGeom>
                  <a:avLst/>
                  <a:gdLst/>
                  <a:ahLst/>
                  <a:cxnLst>
                    <a:cxn ang="0">
                      <a:pos x="0" y="60"/>
                    </a:cxn>
                    <a:cxn ang="0">
                      <a:pos x="400" y="808"/>
                    </a:cxn>
                    <a:cxn ang="0">
                      <a:pos x="564" y="725"/>
                    </a:cxn>
                    <a:cxn ang="0">
                      <a:pos x="162" y="0"/>
                    </a:cxn>
                    <a:cxn ang="0">
                      <a:pos x="0" y="60"/>
                    </a:cxn>
                  </a:cxnLst>
                  <a:rect l="0" t="0" r="r" b="b"/>
                  <a:pathLst>
                    <a:path w="564" h="808">
                      <a:moveTo>
                        <a:pt x="0" y="60"/>
                      </a:moveTo>
                      <a:lnTo>
                        <a:pt x="400" y="808"/>
                      </a:lnTo>
                      <a:lnTo>
                        <a:pt x="564" y="725"/>
                      </a:lnTo>
                      <a:lnTo>
                        <a:pt x="162" y="0"/>
                      </a:lnTo>
                      <a:lnTo>
                        <a:pt x="0" y="6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2" name="Arc 25"/>
                <p:cNvSpPr>
                  <a:spLocks/>
                </p:cNvSpPr>
                <p:nvPr/>
              </p:nvSpPr>
              <p:spPr bwMode="auto">
                <a:xfrm>
                  <a:off x="1869" y="2885"/>
                  <a:ext cx="85" cy="53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929 w 42228"/>
                    <a:gd name="T1" fmla="*/ 27866 h 27866"/>
                    <a:gd name="T2" fmla="*/ 42228 w 42228"/>
                    <a:gd name="T3" fmla="*/ 15194 h 27866"/>
                    <a:gd name="T4" fmla="*/ 21600 w 42228"/>
                    <a:gd name="T5" fmla="*/ 21600 h 278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2228" h="27866" fill="none" extrusionOk="0">
                      <a:moveTo>
                        <a:pt x="928" y="27866"/>
                      </a:moveTo>
                      <a:cubicBezTo>
                        <a:pt x="312" y="25834"/>
                        <a:pt x="0" y="23722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061" y="-1"/>
                        <a:pt x="39422" y="6157"/>
                        <a:pt x="42228" y="15193"/>
                      </a:cubicBezTo>
                    </a:path>
                    <a:path w="42228" h="27866" stroke="0" extrusionOk="0">
                      <a:moveTo>
                        <a:pt x="928" y="27866"/>
                      </a:moveTo>
                      <a:cubicBezTo>
                        <a:pt x="312" y="25834"/>
                        <a:pt x="0" y="23722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061" y="-1"/>
                        <a:pt x="39422" y="6157"/>
                        <a:pt x="42228" y="15193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" name="Arc 26"/>
                <p:cNvSpPr>
                  <a:spLocks/>
                </p:cNvSpPr>
                <p:nvPr/>
              </p:nvSpPr>
              <p:spPr bwMode="auto">
                <a:xfrm>
                  <a:off x="1871" y="2891"/>
                  <a:ext cx="87" cy="50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138 w 42041"/>
                    <a:gd name="T1" fmla="*/ 24039 h 24039"/>
                    <a:gd name="T2" fmla="*/ 42041 w 42041"/>
                    <a:gd name="T3" fmla="*/ 14620 h 24039"/>
                    <a:gd name="T4" fmla="*/ 21600 w 42041"/>
                    <a:gd name="T5" fmla="*/ 21600 h 240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2041" h="24039" fill="none" extrusionOk="0">
                      <a:moveTo>
                        <a:pt x="138" y="24038"/>
                      </a:moveTo>
                      <a:cubicBezTo>
                        <a:pt x="46" y="23229"/>
                        <a:pt x="0" y="2241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0839" y="-1"/>
                        <a:pt x="39055" y="5876"/>
                        <a:pt x="42041" y="14619"/>
                      </a:cubicBezTo>
                    </a:path>
                    <a:path w="42041" h="24039" stroke="0" extrusionOk="0">
                      <a:moveTo>
                        <a:pt x="138" y="24038"/>
                      </a:moveTo>
                      <a:cubicBezTo>
                        <a:pt x="46" y="23229"/>
                        <a:pt x="0" y="2241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0839" y="-1"/>
                        <a:pt x="39055" y="5876"/>
                        <a:pt x="42041" y="14619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" name="Freeform 27"/>
                <p:cNvSpPr>
                  <a:spLocks/>
                </p:cNvSpPr>
                <p:nvPr/>
              </p:nvSpPr>
              <p:spPr bwMode="auto">
                <a:xfrm>
                  <a:off x="1868" y="2891"/>
                  <a:ext cx="54" cy="104"/>
                </a:xfrm>
                <a:custGeom>
                  <a:avLst/>
                  <a:gdLst/>
                  <a:ahLst/>
                  <a:cxnLst>
                    <a:cxn ang="0">
                      <a:pos x="3" y="96"/>
                    </a:cxn>
                    <a:cxn ang="0">
                      <a:pos x="0" y="82"/>
                    </a:cxn>
                    <a:cxn ang="0">
                      <a:pos x="0" y="69"/>
                    </a:cxn>
                    <a:cxn ang="0">
                      <a:pos x="2" y="58"/>
                    </a:cxn>
                    <a:cxn ang="0">
                      <a:pos x="6" y="42"/>
                    </a:cxn>
                    <a:cxn ang="0">
                      <a:pos x="12" y="29"/>
                    </a:cxn>
                    <a:cxn ang="0">
                      <a:pos x="21" y="17"/>
                    </a:cxn>
                    <a:cxn ang="0">
                      <a:pos x="31" y="7"/>
                    </a:cxn>
                    <a:cxn ang="0">
                      <a:pos x="41" y="0"/>
                    </a:cxn>
                    <a:cxn ang="0">
                      <a:pos x="107" y="112"/>
                    </a:cxn>
                    <a:cxn ang="0">
                      <a:pos x="95" y="119"/>
                    </a:cxn>
                    <a:cxn ang="0">
                      <a:pos x="87" y="127"/>
                    </a:cxn>
                    <a:cxn ang="0">
                      <a:pos x="79" y="135"/>
                    </a:cxn>
                    <a:cxn ang="0">
                      <a:pos x="73" y="145"/>
                    </a:cxn>
                    <a:cxn ang="0">
                      <a:pos x="66" y="163"/>
                    </a:cxn>
                    <a:cxn ang="0">
                      <a:pos x="62" y="187"/>
                    </a:cxn>
                    <a:cxn ang="0">
                      <a:pos x="62" y="207"/>
                    </a:cxn>
                    <a:cxn ang="0">
                      <a:pos x="3" y="96"/>
                    </a:cxn>
                  </a:cxnLst>
                  <a:rect l="0" t="0" r="r" b="b"/>
                  <a:pathLst>
                    <a:path w="107" h="207">
                      <a:moveTo>
                        <a:pt x="3" y="96"/>
                      </a:moveTo>
                      <a:lnTo>
                        <a:pt x="0" y="82"/>
                      </a:lnTo>
                      <a:lnTo>
                        <a:pt x="0" y="69"/>
                      </a:lnTo>
                      <a:lnTo>
                        <a:pt x="2" y="58"/>
                      </a:lnTo>
                      <a:lnTo>
                        <a:pt x="6" y="42"/>
                      </a:lnTo>
                      <a:lnTo>
                        <a:pt x="12" y="29"/>
                      </a:lnTo>
                      <a:lnTo>
                        <a:pt x="21" y="17"/>
                      </a:lnTo>
                      <a:lnTo>
                        <a:pt x="31" y="7"/>
                      </a:lnTo>
                      <a:lnTo>
                        <a:pt x="41" y="0"/>
                      </a:lnTo>
                      <a:lnTo>
                        <a:pt x="107" y="112"/>
                      </a:lnTo>
                      <a:lnTo>
                        <a:pt x="95" y="119"/>
                      </a:lnTo>
                      <a:lnTo>
                        <a:pt x="87" y="127"/>
                      </a:lnTo>
                      <a:lnTo>
                        <a:pt x="79" y="135"/>
                      </a:lnTo>
                      <a:lnTo>
                        <a:pt x="73" y="145"/>
                      </a:lnTo>
                      <a:lnTo>
                        <a:pt x="66" y="163"/>
                      </a:lnTo>
                      <a:lnTo>
                        <a:pt x="62" y="187"/>
                      </a:lnTo>
                      <a:lnTo>
                        <a:pt x="62" y="207"/>
                      </a:lnTo>
                      <a:lnTo>
                        <a:pt x="3" y="9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5" name="Arc 28"/>
                <p:cNvSpPr>
                  <a:spLocks/>
                </p:cNvSpPr>
                <p:nvPr/>
              </p:nvSpPr>
              <p:spPr bwMode="auto">
                <a:xfrm>
                  <a:off x="1869" y="2888"/>
                  <a:ext cx="44" cy="49"/>
                </a:xfrm>
                <a:custGeom>
                  <a:avLst/>
                  <a:gdLst>
                    <a:gd name="G0" fmla="+- 21600 0 0"/>
                    <a:gd name="G1" fmla="+- 20077 0 0"/>
                    <a:gd name="G2" fmla="+- 21600 0 0"/>
                    <a:gd name="T0" fmla="*/ 789 w 21600"/>
                    <a:gd name="T1" fmla="*/ 25860 h 25860"/>
                    <a:gd name="T2" fmla="*/ 13632 w 21600"/>
                    <a:gd name="T3" fmla="*/ 0 h 25860"/>
                    <a:gd name="T4" fmla="*/ 21600 w 21600"/>
                    <a:gd name="T5" fmla="*/ 20077 h 25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5860" fill="none" extrusionOk="0">
                      <a:moveTo>
                        <a:pt x="788" y="25860"/>
                      </a:moveTo>
                      <a:cubicBezTo>
                        <a:pt x="265" y="23976"/>
                        <a:pt x="0" y="22031"/>
                        <a:pt x="0" y="20077"/>
                      </a:cubicBezTo>
                      <a:cubicBezTo>
                        <a:pt x="-1" y="11223"/>
                        <a:pt x="5402" y="3266"/>
                        <a:pt x="13632" y="0"/>
                      </a:cubicBezTo>
                    </a:path>
                    <a:path w="21600" h="25860" stroke="0" extrusionOk="0">
                      <a:moveTo>
                        <a:pt x="788" y="25860"/>
                      </a:moveTo>
                      <a:cubicBezTo>
                        <a:pt x="265" y="23976"/>
                        <a:pt x="0" y="22031"/>
                        <a:pt x="0" y="20077"/>
                      </a:cubicBezTo>
                      <a:cubicBezTo>
                        <a:pt x="-1" y="11223"/>
                        <a:pt x="5402" y="3266"/>
                        <a:pt x="13632" y="0"/>
                      </a:cubicBezTo>
                      <a:lnTo>
                        <a:pt x="21600" y="20077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6" name="Arc 29"/>
                <p:cNvSpPr>
                  <a:spLocks/>
                </p:cNvSpPr>
                <p:nvPr/>
              </p:nvSpPr>
              <p:spPr bwMode="auto">
                <a:xfrm>
                  <a:off x="1900" y="2942"/>
                  <a:ext cx="86" cy="51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672 w 42207"/>
                    <a:gd name="T1" fmla="*/ 26947 h 26947"/>
                    <a:gd name="T2" fmla="*/ 42207 w 42207"/>
                    <a:gd name="T3" fmla="*/ 15127 h 26947"/>
                    <a:gd name="T4" fmla="*/ 21600 w 42207"/>
                    <a:gd name="T5" fmla="*/ 21600 h 26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2207" h="26947" fill="none" extrusionOk="0">
                      <a:moveTo>
                        <a:pt x="672" y="26946"/>
                      </a:moveTo>
                      <a:cubicBezTo>
                        <a:pt x="225" y="25199"/>
                        <a:pt x="0" y="23403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035" y="-1"/>
                        <a:pt x="39379" y="6124"/>
                        <a:pt x="42207" y="15126"/>
                      </a:cubicBezTo>
                    </a:path>
                    <a:path w="42207" h="26947" stroke="0" extrusionOk="0">
                      <a:moveTo>
                        <a:pt x="672" y="26946"/>
                      </a:moveTo>
                      <a:cubicBezTo>
                        <a:pt x="225" y="25199"/>
                        <a:pt x="0" y="23403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035" y="-1"/>
                        <a:pt x="39379" y="6124"/>
                        <a:pt x="42207" y="15126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grp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57" name="Group 30"/>
                <p:cNvGrpSpPr>
                  <a:grpSpLocks/>
                </p:cNvGrpSpPr>
                <p:nvPr/>
              </p:nvGrpSpPr>
              <p:grpSpPr bwMode="auto">
                <a:xfrm>
                  <a:off x="1903" y="2950"/>
                  <a:ext cx="91" cy="59"/>
                  <a:chOff x="1903" y="2950"/>
                  <a:chExt cx="91" cy="59"/>
                </a:xfrm>
                <a:grpFill/>
              </p:grpSpPr>
              <p:grpSp>
                <p:nvGrpSpPr>
                  <p:cNvPr id="181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1903" y="2950"/>
                    <a:ext cx="87" cy="50"/>
                    <a:chOff x="1903" y="2950"/>
                    <a:chExt cx="87" cy="50"/>
                  </a:xfrm>
                  <a:grpFill/>
                </p:grpSpPr>
                <p:sp>
                  <p:nvSpPr>
                    <p:cNvPr id="183" name="Arc 32"/>
                    <p:cNvSpPr>
                      <a:spLocks/>
                    </p:cNvSpPr>
                    <p:nvPr/>
                  </p:nvSpPr>
                  <p:spPr bwMode="auto">
                    <a:xfrm>
                      <a:off x="1903" y="2950"/>
                      <a:ext cx="87" cy="50"/>
                    </a:xfrm>
                    <a:custGeom>
                      <a:avLst/>
                      <a:gdLst>
                        <a:gd name="G0" fmla="+- 21600 0 0"/>
                        <a:gd name="G1" fmla="+- 21600 0 0"/>
                        <a:gd name="G2" fmla="+- 21600 0 0"/>
                        <a:gd name="T0" fmla="*/ 549 w 42528"/>
                        <a:gd name="T1" fmla="*/ 26441 h 26441"/>
                        <a:gd name="T2" fmla="*/ 42528 w 42528"/>
                        <a:gd name="T3" fmla="*/ 16253 h 26441"/>
                        <a:gd name="T4" fmla="*/ 21600 w 42528"/>
                        <a:gd name="T5" fmla="*/ 21600 h 2644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2528" h="26441" fill="none" extrusionOk="0">
                          <a:moveTo>
                            <a:pt x="549" y="26440"/>
                          </a:moveTo>
                          <a:cubicBezTo>
                            <a:pt x="184" y="24853"/>
                            <a:pt x="0" y="23229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1469" y="-1"/>
                            <a:pt x="40084" y="6690"/>
                            <a:pt x="42527" y="16253"/>
                          </a:cubicBezTo>
                        </a:path>
                        <a:path w="42528" h="26441" stroke="0" extrusionOk="0">
                          <a:moveTo>
                            <a:pt x="549" y="26440"/>
                          </a:moveTo>
                          <a:cubicBezTo>
                            <a:pt x="184" y="24853"/>
                            <a:pt x="0" y="23229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1469" y="-1"/>
                            <a:pt x="40084" y="6690"/>
                            <a:pt x="42527" y="16253"/>
                          </a:cubicBezTo>
                          <a:lnTo>
                            <a:pt x="21600" y="21600"/>
                          </a:lnTo>
                          <a:close/>
                        </a:path>
                      </a:pathLst>
                    </a:custGeom>
                    <a:grp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4" name="Arc 33"/>
                    <p:cNvSpPr>
                      <a:spLocks/>
                    </p:cNvSpPr>
                    <p:nvPr/>
                  </p:nvSpPr>
                  <p:spPr bwMode="auto">
                    <a:xfrm>
                      <a:off x="1903" y="2955"/>
                      <a:ext cx="44" cy="45"/>
                    </a:xfrm>
                    <a:custGeom>
                      <a:avLst/>
                      <a:gdLst>
                        <a:gd name="G0" fmla="+- 21600 0 0"/>
                        <a:gd name="G1" fmla="+- 18978 0 0"/>
                        <a:gd name="G2" fmla="+- 21600 0 0"/>
                        <a:gd name="T0" fmla="*/ 549 w 21600"/>
                        <a:gd name="T1" fmla="*/ 23819 h 23819"/>
                        <a:gd name="T2" fmla="*/ 11285 w 21600"/>
                        <a:gd name="T3" fmla="*/ 0 h 23819"/>
                        <a:gd name="T4" fmla="*/ 21600 w 21600"/>
                        <a:gd name="T5" fmla="*/ 18978 h 2381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3819" fill="none" extrusionOk="0">
                          <a:moveTo>
                            <a:pt x="549" y="23818"/>
                          </a:moveTo>
                          <a:cubicBezTo>
                            <a:pt x="184" y="22231"/>
                            <a:pt x="0" y="20607"/>
                            <a:pt x="0" y="18978"/>
                          </a:cubicBezTo>
                          <a:cubicBezTo>
                            <a:pt x="-1" y="11062"/>
                            <a:pt x="4330" y="3780"/>
                            <a:pt x="11285" y="0"/>
                          </a:cubicBezTo>
                        </a:path>
                        <a:path w="21600" h="23819" stroke="0" extrusionOk="0">
                          <a:moveTo>
                            <a:pt x="549" y="23818"/>
                          </a:moveTo>
                          <a:cubicBezTo>
                            <a:pt x="184" y="22231"/>
                            <a:pt x="0" y="20607"/>
                            <a:pt x="0" y="18978"/>
                          </a:cubicBezTo>
                          <a:cubicBezTo>
                            <a:pt x="-1" y="11062"/>
                            <a:pt x="4330" y="3780"/>
                            <a:pt x="11285" y="0"/>
                          </a:cubicBezTo>
                          <a:lnTo>
                            <a:pt x="21600" y="18978"/>
                          </a:lnTo>
                          <a:close/>
                        </a:path>
                      </a:pathLst>
                    </a:custGeom>
                    <a:grp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5" name="Arc 34"/>
                    <p:cNvSpPr>
                      <a:spLocks/>
                    </p:cNvSpPr>
                    <p:nvPr/>
                  </p:nvSpPr>
                  <p:spPr bwMode="auto">
                    <a:xfrm>
                      <a:off x="1904" y="2950"/>
                      <a:ext cx="85" cy="50"/>
                    </a:xfrm>
                    <a:custGeom>
                      <a:avLst/>
                      <a:gdLst>
                        <a:gd name="G0" fmla="+- 21600 0 0"/>
                        <a:gd name="G1" fmla="+- 21600 0 0"/>
                        <a:gd name="G2" fmla="+- 21600 0 0"/>
                        <a:gd name="T0" fmla="*/ 537 w 42375"/>
                        <a:gd name="T1" fmla="*/ 26389 h 26389"/>
                        <a:gd name="T2" fmla="*/ 42375 w 42375"/>
                        <a:gd name="T3" fmla="*/ 15686 h 26389"/>
                        <a:gd name="T4" fmla="*/ 21600 w 42375"/>
                        <a:gd name="T5" fmla="*/ 21600 h 2638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2375" h="26389" fill="none" extrusionOk="0">
                          <a:moveTo>
                            <a:pt x="537" y="26388"/>
                          </a:moveTo>
                          <a:cubicBezTo>
                            <a:pt x="180" y="24817"/>
                            <a:pt x="0" y="23211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1251" y="-1"/>
                            <a:pt x="39732" y="6403"/>
                            <a:pt x="42374" y="15686"/>
                          </a:cubicBezTo>
                        </a:path>
                        <a:path w="42375" h="26389" stroke="0" extrusionOk="0">
                          <a:moveTo>
                            <a:pt x="537" y="26388"/>
                          </a:moveTo>
                          <a:cubicBezTo>
                            <a:pt x="180" y="24817"/>
                            <a:pt x="0" y="23211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1251" y="-1"/>
                            <a:pt x="39732" y="6403"/>
                            <a:pt x="42374" y="15686"/>
                          </a:cubicBezTo>
                          <a:lnTo>
                            <a:pt x="21600" y="21600"/>
                          </a:lnTo>
                          <a:close/>
                        </a:path>
                      </a:pathLst>
                    </a:custGeom>
                    <a:grpFill/>
                    <a:ln w="63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82" name="Arc 35"/>
                  <p:cNvSpPr>
                    <a:spLocks/>
                  </p:cNvSpPr>
                  <p:nvPr/>
                </p:nvSpPr>
                <p:spPr bwMode="auto">
                  <a:xfrm>
                    <a:off x="1908" y="2959"/>
                    <a:ext cx="86" cy="50"/>
                  </a:xfrm>
                  <a:custGeom>
                    <a:avLst/>
                    <a:gdLst>
                      <a:gd name="G0" fmla="+- 21600 0 0"/>
                      <a:gd name="G1" fmla="+- 21600 0 0"/>
                      <a:gd name="G2" fmla="+- 21600 0 0"/>
                      <a:gd name="T0" fmla="*/ 549 w 42394"/>
                      <a:gd name="T1" fmla="*/ 26441 h 26441"/>
                      <a:gd name="T2" fmla="*/ 42394 w 42394"/>
                      <a:gd name="T3" fmla="*/ 15755 h 26441"/>
                      <a:gd name="T4" fmla="*/ 21600 w 42394"/>
                      <a:gd name="T5" fmla="*/ 21600 h 264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2394" h="26441" fill="none" extrusionOk="0">
                        <a:moveTo>
                          <a:pt x="549" y="26440"/>
                        </a:moveTo>
                        <a:cubicBezTo>
                          <a:pt x="184" y="24853"/>
                          <a:pt x="0" y="23229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278" y="-1"/>
                          <a:pt x="39775" y="6437"/>
                          <a:pt x="42394" y="15754"/>
                        </a:cubicBezTo>
                      </a:path>
                      <a:path w="42394" h="26441" stroke="0" extrusionOk="0">
                        <a:moveTo>
                          <a:pt x="549" y="26440"/>
                        </a:moveTo>
                        <a:cubicBezTo>
                          <a:pt x="184" y="24853"/>
                          <a:pt x="0" y="23229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278" y="-1"/>
                          <a:pt x="39775" y="6437"/>
                          <a:pt x="42394" y="15754"/>
                        </a:cubicBezTo>
                        <a:lnTo>
                          <a:pt x="21600" y="21600"/>
                        </a:lnTo>
                        <a:close/>
                      </a:path>
                    </a:pathLst>
                  </a:custGeom>
                  <a:grpFill/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8" name="Group 36"/>
                <p:cNvGrpSpPr>
                  <a:grpSpLocks/>
                </p:cNvGrpSpPr>
                <p:nvPr/>
              </p:nvGrpSpPr>
              <p:grpSpPr bwMode="auto">
                <a:xfrm>
                  <a:off x="1912" y="2967"/>
                  <a:ext cx="91" cy="59"/>
                  <a:chOff x="1912" y="2967"/>
                  <a:chExt cx="91" cy="59"/>
                </a:xfrm>
                <a:grpFill/>
              </p:grpSpPr>
              <p:grpSp>
                <p:nvGrpSpPr>
                  <p:cNvPr id="176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1912" y="2967"/>
                    <a:ext cx="87" cy="50"/>
                    <a:chOff x="1912" y="2967"/>
                    <a:chExt cx="87" cy="50"/>
                  </a:xfrm>
                  <a:grpFill/>
                </p:grpSpPr>
                <p:sp>
                  <p:nvSpPr>
                    <p:cNvPr id="178" name="Arc 38"/>
                    <p:cNvSpPr>
                      <a:spLocks/>
                    </p:cNvSpPr>
                    <p:nvPr/>
                  </p:nvSpPr>
                  <p:spPr bwMode="auto">
                    <a:xfrm>
                      <a:off x="1912" y="2967"/>
                      <a:ext cx="86" cy="49"/>
                    </a:xfrm>
                    <a:custGeom>
                      <a:avLst/>
                      <a:gdLst>
                        <a:gd name="G0" fmla="+- 21600 0 0"/>
                        <a:gd name="G1" fmla="+- 21600 0 0"/>
                        <a:gd name="G2" fmla="+- 21600 0 0"/>
                        <a:gd name="T0" fmla="*/ 409 w 42511"/>
                        <a:gd name="T1" fmla="*/ 25783 h 25783"/>
                        <a:gd name="T2" fmla="*/ 42511 w 42511"/>
                        <a:gd name="T3" fmla="*/ 16189 h 25783"/>
                        <a:gd name="T4" fmla="*/ 21600 w 42511"/>
                        <a:gd name="T5" fmla="*/ 21600 h 2578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2511" h="25783" fill="none" extrusionOk="0">
                          <a:moveTo>
                            <a:pt x="408" y="25783"/>
                          </a:moveTo>
                          <a:cubicBezTo>
                            <a:pt x="136" y="24405"/>
                            <a:pt x="0" y="23004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1445" y="-1"/>
                            <a:pt x="40044" y="6657"/>
                            <a:pt x="42511" y="16188"/>
                          </a:cubicBezTo>
                        </a:path>
                        <a:path w="42511" h="25783" stroke="0" extrusionOk="0">
                          <a:moveTo>
                            <a:pt x="408" y="25783"/>
                          </a:moveTo>
                          <a:cubicBezTo>
                            <a:pt x="136" y="24405"/>
                            <a:pt x="0" y="23004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1445" y="-1"/>
                            <a:pt x="40044" y="6657"/>
                            <a:pt x="42511" y="16188"/>
                          </a:cubicBezTo>
                          <a:lnTo>
                            <a:pt x="21600" y="21600"/>
                          </a:lnTo>
                          <a:close/>
                        </a:path>
                      </a:pathLst>
                    </a:custGeom>
                    <a:grp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9" name="Arc 39"/>
                    <p:cNvSpPr>
                      <a:spLocks/>
                    </p:cNvSpPr>
                    <p:nvPr/>
                  </p:nvSpPr>
                  <p:spPr bwMode="auto">
                    <a:xfrm>
                      <a:off x="1912" y="2972"/>
                      <a:ext cx="44" cy="44"/>
                    </a:xfrm>
                    <a:custGeom>
                      <a:avLst/>
                      <a:gdLst>
                        <a:gd name="G0" fmla="+- 21600 0 0"/>
                        <a:gd name="G1" fmla="+- 18928 0 0"/>
                        <a:gd name="G2" fmla="+- 21600 0 0"/>
                        <a:gd name="T0" fmla="*/ 409 w 21600"/>
                        <a:gd name="T1" fmla="*/ 23111 h 23111"/>
                        <a:gd name="T2" fmla="*/ 11193 w 21600"/>
                        <a:gd name="T3" fmla="*/ 0 h 23111"/>
                        <a:gd name="T4" fmla="*/ 21600 w 21600"/>
                        <a:gd name="T5" fmla="*/ 18928 h 2311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3111" fill="none" extrusionOk="0">
                          <a:moveTo>
                            <a:pt x="408" y="23111"/>
                          </a:moveTo>
                          <a:cubicBezTo>
                            <a:pt x="136" y="21733"/>
                            <a:pt x="0" y="20332"/>
                            <a:pt x="0" y="18928"/>
                          </a:cubicBezTo>
                          <a:cubicBezTo>
                            <a:pt x="-1" y="11049"/>
                            <a:pt x="4289" y="3796"/>
                            <a:pt x="11193" y="0"/>
                          </a:cubicBezTo>
                        </a:path>
                        <a:path w="21600" h="23111" stroke="0" extrusionOk="0">
                          <a:moveTo>
                            <a:pt x="408" y="23111"/>
                          </a:moveTo>
                          <a:cubicBezTo>
                            <a:pt x="136" y="21733"/>
                            <a:pt x="0" y="20332"/>
                            <a:pt x="0" y="18928"/>
                          </a:cubicBezTo>
                          <a:cubicBezTo>
                            <a:pt x="-1" y="11049"/>
                            <a:pt x="4289" y="3796"/>
                            <a:pt x="11193" y="0"/>
                          </a:cubicBezTo>
                          <a:lnTo>
                            <a:pt x="21600" y="18928"/>
                          </a:lnTo>
                          <a:close/>
                        </a:path>
                      </a:pathLst>
                    </a:custGeom>
                    <a:grp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0" name="Arc 40"/>
                    <p:cNvSpPr>
                      <a:spLocks/>
                    </p:cNvSpPr>
                    <p:nvPr/>
                  </p:nvSpPr>
                  <p:spPr bwMode="auto">
                    <a:xfrm>
                      <a:off x="1912" y="2967"/>
                      <a:ext cx="87" cy="50"/>
                    </a:xfrm>
                    <a:custGeom>
                      <a:avLst/>
                      <a:gdLst>
                        <a:gd name="G0" fmla="+- 21600 0 0"/>
                        <a:gd name="G1" fmla="+- 21600 0 0"/>
                        <a:gd name="G2" fmla="+- 21600 0 0"/>
                        <a:gd name="T0" fmla="*/ 549 w 42528"/>
                        <a:gd name="T1" fmla="*/ 26441 h 26441"/>
                        <a:gd name="T2" fmla="*/ 42528 w 42528"/>
                        <a:gd name="T3" fmla="*/ 16253 h 26441"/>
                        <a:gd name="T4" fmla="*/ 21600 w 42528"/>
                        <a:gd name="T5" fmla="*/ 21600 h 2644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2528" h="26441" fill="none" extrusionOk="0">
                          <a:moveTo>
                            <a:pt x="549" y="26440"/>
                          </a:moveTo>
                          <a:cubicBezTo>
                            <a:pt x="184" y="24853"/>
                            <a:pt x="0" y="23229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1469" y="-1"/>
                            <a:pt x="40084" y="6690"/>
                            <a:pt x="42527" y="16253"/>
                          </a:cubicBezTo>
                        </a:path>
                        <a:path w="42528" h="26441" stroke="0" extrusionOk="0">
                          <a:moveTo>
                            <a:pt x="549" y="26440"/>
                          </a:moveTo>
                          <a:cubicBezTo>
                            <a:pt x="184" y="24853"/>
                            <a:pt x="0" y="23229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1469" y="-1"/>
                            <a:pt x="40084" y="6690"/>
                            <a:pt x="42527" y="16253"/>
                          </a:cubicBezTo>
                          <a:lnTo>
                            <a:pt x="21600" y="21600"/>
                          </a:lnTo>
                          <a:close/>
                        </a:path>
                      </a:pathLst>
                    </a:custGeom>
                    <a:grpFill/>
                    <a:ln w="6350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77" name="Arc 41"/>
                  <p:cNvSpPr>
                    <a:spLocks/>
                  </p:cNvSpPr>
                  <p:nvPr/>
                </p:nvSpPr>
                <p:spPr bwMode="auto">
                  <a:xfrm>
                    <a:off x="1917" y="2976"/>
                    <a:ext cx="86" cy="50"/>
                  </a:xfrm>
                  <a:custGeom>
                    <a:avLst/>
                    <a:gdLst>
                      <a:gd name="G0" fmla="+- 21600 0 0"/>
                      <a:gd name="G1" fmla="+- 21600 0 0"/>
                      <a:gd name="G2" fmla="+- 21600 0 0"/>
                      <a:gd name="T0" fmla="*/ 514 w 42511"/>
                      <a:gd name="T1" fmla="*/ 26283 h 26283"/>
                      <a:gd name="T2" fmla="*/ 42511 w 42511"/>
                      <a:gd name="T3" fmla="*/ 16189 h 26283"/>
                      <a:gd name="T4" fmla="*/ 21600 w 42511"/>
                      <a:gd name="T5" fmla="*/ 21600 h 262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2511" h="26283" fill="none" extrusionOk="0">
                        <a:moveTo>
                          <a:pt x="513" y="26283"/>
                        </a:moveTo>
                        <a:cubicBezTo>
                          <a:pt x="172" y="24745"/>
                          <a:pt x="0" y="23175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445" y="-1"/>
                          <a:pt x="40044" y="6657"/>
                          <a:pt x="42511" y="16188"/>
                        </a:cubicBezTo>
                      </a:path>
                      <a:path w="42511" h="26283" stroke="0" extrusionOk="0">
                        <a:moveTo>
                          <a:pt x="513" y="26283"/>
                        </a:moveTo>
                        <a:cubicBezTo>
                          <a:pt x="172" y="24745"/>
                          <a:pt x="0" y="23175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445" y="-1"/>
                          <a:pt x="40044" y="6657"/>
                          <a:pt x="42511" y="16188"/>
                        </a:cubicBezTo>
                        <a:lnTo>
                          <a:pt x="21600" y="21600"/>
                        </a:lnTo>
                        <a:close/>
                      </a:path>
                    </a:pathLst>
                  </a:custGeom>
                  <a:grpFill/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9" name="Group 42"/>
                <p:cNvGrpSpPr>
                  <a:grpSpLocks/>
                </p:cNvGrpSpPr>
                <p:nvPr/>
              </p:nvGrpSpPr>
              <p:grpSpPr bwMode="auto">
                <a:xfrm>
                  <a:off x="1921" y="2983"/>
                  <a:ext cx="86" cy="49"/>
                  <a:chOff x="1921" y="2983"/>
                  <a:chExt cx="86" cy="49"/>
                </a:xfrm>
                <a:grpFill/>
              </p:grpSpPr>
              <p:sp>
                <p:nvSpPr>
                  <p:cNvPr id="174" name="Arc 43"/>
                  <p:cNvSpPr>
                    <a:spLocks/>
                  </p:cNvSpPr>
                  <p:nvPr/>
                </p:nvSpPr>
                <p:spPr bwMode="auto">
                  <a:xfrm>
                    <a:off x="1921" y="2983"/>
                    <a:ext cx="86" cy="49"/>
                  </a:xfrm>
                  <a:custGeom>
                    <a:avLst/>
                    <a:gdLst>
                      <a:gd name="G0" fmla="+- 21600 0 0"/>
                      <a:gd name="G1" fmla="+- 21600 0 0"/>
                      <a:gd name="G2" fmla="+- 21600 0 0"/>
                      <a:gd name="T0" fmla="*/ 409 w 42663"/>
                      <a:gd name="T1" fmla="*/ 25783 h 25783"/>
                      <a:gd name="T2" fmla="*/ 42663 w 42663"/>
                      <a:gd name="T3" fmla="*/ 16811 h 25783"/>
                      <a:gd name="T4" fmla="*/ 21600 w 42663"/>
                      <a:gd name="T5" fmla="*/ 21600 h 257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2663" h="25783" fill="none" extrusionOk="0">
                        <a:moveTo>
                          <a:pt x="408" y="25783"/>
                        </a:moveTo>
                        <a:cubicBezTo>
                          <a:pt x="136" y="24405"/>
                          <a:pt x="0" y="23004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684" y="-1"/>
                          <a:pt x="40426" y="6977"/>
                          <a:pt x="42662" y="16811"/>
                        </a:cubicBezTo>
                      </a:path>
                      <a:path w="42663" h="25783" stroke="0" extrusionOk="0">
                        <a:moveTo>
                          <a:pt x="408" y="25783"/>
                        </a:moveTo>
                        <a:cubicBezTo>
                          <a:pt x="136" y="24405"/>
                          <a:pt x="0" y="23004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684" y="-1"/>
                          <a:pt x="40426" y="6977"/>
                          <a:pt x="42662" y="16811"/>
                        </a:cubicBezTo>
                        <a:lnTo>
                          <a:pt x="21600" y="21600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5" name="Arc 44"/>
                  <p:cNvSpPr>
                    <a:spLocks/>
                  </p:cNvSpPr>
                  <p:nvPr/>
                </p:nvSpPr>
                <p:spPr bwMode="auto">
                  <a:xfrm>
                    <a:off x="1921" y="2988"/>
                    <a:ext cx="44" cy="44"/>
                  </a:xfrm>
                  <a:custGeom>
                    <a:avLst/>
                    <a:gdLst>
                      <a:gd name="G0" fmla="+- 21600 0 0"/>
                      <a:gd name="G1" fmla="+- 18928 0 0"/>
                      <a:gd name="G2" fmla="+- 21600 0 0"/>
                      <a:gd name="T0" fmla="*/ 409 w 21600"/>
                      <a:gd name="T1" fmla="*/ 23111 h 23111"/>
                      <a:gd name="T2" fmla="*/ 11193 w 21600"/>
                      <a:gd name="T3" fmla="*/ 0 h 23111"/>
                      <a:gd name="T4" fmla="*/ 21600 w 21600"/>
                      <a:gd name="T5" fmla="*/ 18928 h 23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3111" fill="none" extrusionOk="0">
                        <a:moveTo>
                          <a:pt x="408" y="23111"/>
                        </a:moveTo>
                        <a:cubicBezTo>
                          <a:pt x="136" y="21733"/>
                          <a:pt x="0" y="20332"/>
                          <a:pt x="0" y="18928"/>
                        </a:cubicBezTo>
                        <a:cubicBezTo>
                          <a:pt x="-1" y="11049"/>
                          <a:pt x="4289" y="3796"/>
                          <a:pt x="11193" y="0"/>
                        </a:cubicBezTo>
                      </a:path>
                      <a:path w="21600" h="23111" stroke="0" extrusionOk="0">
                        <a:moveTo>
                          <a:pt x="408" y="23111"/>
                        </a:moveTo>
                        <a:cubicBezTo>
                          <a:pt x="136" y="21733"/>
                          <a:pt x="0" y="20332"/>
                          <a:pt x="0" y="18928"/>
                        </a:cubicBezTo>
                        <a:cubicBezTo>
                          <a:pt x="-1" y="11049"/>
                          <a:pt x="4289" y="3796"/>
                          <a:pt x="11193" y="0"/>
                        </a:cubicBezTo>
                        <a:lnTo>
                          <a:pt x="21600" y="18928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0" name="Group 45"/>
                <p:cNvGrpSpPr>
                  <a:grpSpLocks/>
                </p:cNvGrpSpPr>
                <p:nvPr/>
              </p:nvGrpSpPr>
              <p:grpSpPr bwMode="auto">
                <a:xfrm>
                  <a:off x="1921" y="2983"/>
                  <a:ext cx="91" cy="58"/>
                  <a:chOff x="1921" y="2983"/>
                  <a:chExt cx="91" cy="58"/>
                </a:xfrm>
                <a:grpFill/>
              </p:grpSpPr>
              <p:sp>
                <p:nvSpPr>
                  <p:cNvPr id="172" name="Arc 46"/>
                  <p:cNvSpPr>
                    <a:spLocks/>
                  </p:cNvSpPr>
                  <p:nvPr/>
                </p:nvSpPr>
                <p:spPr bwMode="auto">
                  <a:xfrm>
                    <a:off x="1921" y="2983"/>
                    <a:ext cx="87" cy="49"/>
                  </a:xfrm>
                  <a:custGeom>
                    <a:avLst/>
                    <a:gdLst>
                      <a:gd name="G0" fmla="+- 21600 0 0"/>
                      <a:gd name="G1" fmla="+- 21600 0 0"/>
                      <a:gd name="G2" fmla="+- 21600 0 0"/>
                      <a:gd name="T0" fmla="*/ 438 w 42528"/>
                      <a:gd name="T1" fmla="*/ 25926 h 25926"/>
                      <a:gd name="T2" fmla="*/ 42528 w 42528"/>
                      <a:gd name="T3" fmla="*/ 16253 h 25926"/>
                      <a:gd name="T4" fmla="*/ 21600 w 42528"/>
                      <a:gd name="T5" fmla="*/ 21600 h 259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2528" h="25926" fill="none" extrusionOk="0">
                        <a:moveTo>
                          <a:pt x="437" y="25926"/>
                        </a:moveTo>
                        <a:cubicBezTo>
                          <a:pt x="146" y="24502"/>
                          <a:pt x="0" y="23053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469" y="-1"/>
                          <a:pt x="40084" y="6690"/>
                          <a:pt x="42527" y="16253"/>
                        </a:cubicBezTo>
                      </a:path>
                      <a:path w="42528" h="25926" stroke="0" extrusionOk="0">
                        <a:moveTo>
                          <a:pt x="437" y="25926"/>
                        </a:moveTo>
                        <a:cubicBezTo>
                          <a:pt x="146" y="24502"/>
                          <a:pt x="0" y="23053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469" y="-1"/>
                          <a:pt x="40084" y="6690"/>
                          <a:pt x="42527" y="16253"/>
                        </a:cubicBezTo>
                        <a:lnTo>
                          <a:pt x="21600" y="21600"/>
                        </a:lnTo>
                        <a:close/>
                      </a:path>
                    </a:pathLst>
                  </a:custGeom>
                  <a:grpFill/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3" name="Arc 47"/>
                  <p:cNvSpPr>
                    <a:spLocks/>
                  </p:cNvSpPr>
                  <p:nvPr/>
                </p:nvSpPr>
                <p:spPr bwMode="auto">
                  <a:xfrm>
                    <a:off x="1926" y="2992"/>
                    <a:ext cx="86" cy="49"/>
                  </a:xfrm>
                  <a:custGeom>
                    <a:avLst/>
                    <a:gdLst>
                      <a:gd name="G0" fmla="+- 21600 0 0"/>
                      <a:gd name="G1" fmla="+- 21600 0 0"/>
                      <a:gd name="G2" fmla="+- 21600 0 0"/>
                      <a:gd name="T0" fmla="*/ 409 w 42511"/>
                      <a:gd name="T1" fmla="*/ 25783 h 25783"/>
                      <a:gd name="T2" fmla="*/ 42511 w 42511"/>
                      <a:gd name="T3" fmla="*/ 16189 h 25783"/>
                      <a:gd name="T4" fmla="*/ 21600 w 42511"/>
                      <a:gd name="T5" fmla="*/ 21600 h 257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2511" h="25783" fill="none" extrusionOk="0">
                        <a:moveTo>
                          <a:pt x="408" y="25783"/>
                        </a:moveTo>
                        <a:cubicBezTo>
                          <a:pt x="136" y="24405"/>
                          <a:pt x="0" y="23004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445" y="-1"/>
                          <a:pt x="40044" y="6657"/>
                          <a:pt x="42511" y="16188"/>
                        </a:cubicBezTo>
                      </a:path>
                      <a:path w="42511" h="25783" stroke="0" extrusionOk="0">
                        <a:moveTo>
                          <a:pt x="408" y="25783"/>
                        </a:moveTo>
                        <a:cubicBezTo>
                          <a:pt x="136" y="24405"/>
                          <a:pt x="0" y="23004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445" y="-1"/>
                          <a:pt x="40044" y="6657"/>
                          <a:pt x="42511" y="16188"/>
                        </a:cubicBezTo>
                        <a:lnTo>
                          <a:pt x="21600" y="21600"/>
                        </a:lnTo>
                        <a:close/>
                      </a:path>
                    </a:pathLst>
                  </a:custGeom>
                  <a:grpFill/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1" name="Group 48"/>
                <p:cNvGrpSpPr>
                  <a:grpSpLocks/>
                </p:cNvGrpSpPr>
                <p:nvPr/>
              </p:nvGrpSpPr>
              <p:grpSpPr bwMode="auto">
                <a:xfrm>
                  <a:off x="1871" y="2910"/>
                  <a:ext cx="283" cy="406"/>
                  <a:chOff x="1871" y="2910"/>
                  <a:chExt cx="283" cy="406"/>
                </a:xfrm>
                <a:grpFill/>
              </p:grpSpPr>
              <p:sp>
                <p:nvSpPr>
                  <p:cNvPr id="170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1953" y="2910"/>
                    <a:ext cx="201" cy="361"/>
                  </a:xfrm>
                  <a:prstGeom prst="line">
                    <a:avLst/>
                  </a:prstGeom>
                  <a:grpFill/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1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1871" y="2939"/>
                    <a:ext cx="201" cy="377"/>
                  </a:xfrm>
                  <a:prstGeom prst="line">
                    <a:avLst/>
                  </a:prstGeom>
                  <a:grpFill/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2" name="Group 51"/>
                <p:cNvGrpSpPr>
                  <a:grpSpLocks/>
                </p:cNvGrpSpPr>
                <p:nvPr/>
              </p:nvGrpSpPr>
              <p:grpSpPr bwMode="auto">
                <a:xfrm>
                  <a:off x="1930" y="2999"/>
                  <a:ext cx="91" cy="58"/>
                  <a:chOff x="1930" y="2999"/>
                  <a:chExt cx="91" cy="58"/>
                </a:xfrm>
                <a:grpFill/>
              </p:grpSpPr>
              <p:grpSp>
                <p:nvGrpSpPr>
                  <p:cNvPr id="165" name="Group 52"/>
                  <p:cNvGrpSpPr>
                    <a:grpSpLocks/>
                  </p:cNvGrpSpPr>
                  <p:nvPr/>
                </p:nvGrpSpPr>
                <p:grpSpPr bwMode="auto">
                  <a:xfrm>
                    <a:off x="1930" y="2999"/>
                    <a:ext cx="86" cy="48"/>
                    <a:chOff x="1930" y="2999"/>
                    <a:chExt cx="86" cy="48"/>
                  </a:xfrm>
                  <a:grpFill/>
                </p:grpSpPr>
                <p:sp>
                  <p:nvSpPr>
                    <p:cNvPr id="168" name="Arc 53"/>
                    <p:cNvSpPr>
                      <a:spLocks/>
                    </p:cNvSpPr>
                    <p:nvPr/>
                  </p:nvSpPr>
                  <p:spPr bwMode="auto">
                    <a:xfrm>
                      <a:off x="1930" y="2999"/>
                      <a:ext cx="86" cy="48"/>
                    </a:xfrm>
                    <a:custGeom>
                      <a:avLst/>
                      <a:gdLst>
                        <a:gd name="G0" fmla="+- 21600 0 0"/>
                        <a:gd name="G1" fmla="+- 21600 0 0"/>
                        <a:gd name="G2" fmla="+- 21600 0 0"/>
                        <a:gd name="T0" fmla="*/ 315 w 42663"/>
                        <a:gd name="T1" fmla="*/ 25276 h 25276"/>
                        <a:gd name="T2" fmla="*/ 42663 w 42663"/>
                        <a:gd name="T3" fmla="*/ 16811 h 25276"/>
                        <a:gd name="T4" fmla="*/ 21600 w 42663"/>
                        <a:gd name="T5" fmla="*/ 21600 h 2527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2663" h="25276" fill="none" extrusionOk="0">
                          <a:moveTo>
                            <a:pt x="315" y="25275"/>
                          </a:moveTo>
                          <a:cubicBezTo>
                            <a:pt x="105" y="24061"/>
                            <a:pt x="0" y="22832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1684" y="-1"/>
                            <a:pt x="40426" y="6977"/>
                            <a:pt x="42662" y="16811"/>
                          </a:cubicBezTo>
                        </a:path>
                        <a:path w="42663" h="25276" stroke="0" extrusionOk="0">
                          <a:moveTo>
                            <a:pt x="315" y="25275"/>
                          </a:moveTo>
                          <a:cubicBezTo>
                            <a:pt x="105" y="24061"/>
                            <a:pt x="0" y="22832"/>
                            <a:pt x="0" y="21600"/>
                          </a:cubicBezTo>
                          <a:cubicBezTo>
                            <a:pt x="0" y="9670"/>
                            <a:pt x="9670" y="0"/>
                            <a:pt x="21600" y="0"/>
                          </a:cubicBezTo>
                          <a:cubicBezTo>
                            <a:pt x="31684" y="-1"/>
                            <a:pt x="40426" y="6977"/>
                            <a:pt x="42662" y="16811"/>
                          </a:cubicBezTo>
                          <a:lnTo>
                            <a:pt x="21600" y="21600"/>
                          </a:lnTo>
                          <a:close/>
                        </a:path>
                      </a:pathLst>
                    </a:custGeom>
                    <a:grp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9" name="Arc 54"/>
                    <p:cNvSpPr>
                      <a:spLocks/>
                    </p:cNvSpPr>
                    <p:nvPr/>
                  </p:nvSpPr>
                  <p:spPr bwMode="auto">
                    <a:xfrm>
                      <a:off x="1930" y="3004"/>
                      <a:ext cx="44" cy="43"/>
                    </a:xfrm>
                    <a:custGeom>
                      <a:avLst/>
                      <a:gdLst>
                        <a:gd name="G0" fmla="+- 21600 0 0"/>
                        <a:gd name="G1" fmla="+- 18928 0 0"/>
                        <a:gd name="G2" fmla="+- 21600 0 0"/>
                        <a:gd name="T0" fmla="*/ 315 w 21600"/>
                        <a:gd name="T1" fmla="*/ 22604 h 22604"/>
                        <a:gd name="T2" fmla="*/ 11193 w 21600"/>
                        <a:gd name="T3" fmla="*/ 0 h 22604"/>
                        <a:gd name="T4" fmla="*/ 21600 w 21600"/>
                        <a:gd name="T5" fmla="*/ 18928 h 2260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1600" h="22604" fill="none" extrusionOk="0">
                          <a:moveTo>
                            <a:pt x="315" y="22603"/>
                          </a:moveTo>
                          <a:cubicBezTo>
                            <a:pt x="105" y="21389"/>
                            <a:pt x="0" y="20160"/>
                            <a:pt x="0" y="18928"/>
                          </a:cubicBezTo>
                          <a:cubicBezTo>
                            <a:pt x="-1" y="11049"/>
                            <a:pt x="4289" y="3796"/>
                            <a:pt x="11193" y="0"/>
                          </a:cubicBezTo>
                        </a:path>
                        <a:path w="21600" h="22604" stroke="0" extrusionOk="0">
                          <a:moveTo>
                            <a:pt x="315" y="22603"/>
                          </a:moveTo>
                          <a:cubicBezTo>
                            <a:pt x="105" y="21389"/>
                            <a:pt x="0" y="20160"/>
                            <a:pt x="0" y="18928"/>
                          </a:cubicBezTo>
                          <a:cubicBezTo>
                            <a:pt x="-1" y="11049"/>
                            <a:pt x="4289" y="3796"/>
                            <a:pt x="11193" y="0"/>
                          </a:cubicBezTo>
                          <a:lnTo>
                            <a:pt x="21600" y="18928"/>
                          </a:lnTo>
                          <a:close/>
                        </a:path>
                      </a:pathLst>
                    </a:custGeom>
                    <a:grp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166" name="Arc 55"/>
                  <p:cNvSpPr>
                    <a:spLocks/>
                  </p:cNvSpPr>
                  <p:nvPr/>
                </p:nvSpPr>
                <p:spPr bwMode="auto">
                  <a:xfrm>
                    <a:off x="1930" y="2999"/>
                    <a:ext cx="87" cy="49"/>
                  </a:xfrm>
                  <a:custGeom>
                    <a:avLst/>
                    <a:gdLst>
                      <a:gd name="G0" fmla="+- 21600 0 0"/>
                      <a:gd name="G1" fmla="+- 21600 0 0"/>
                      <a:gd name="G2" fmla="+- 21600 0 0"/>
                      <a:gd name="T0" fmla="*/ 438 w 42651"/>
                      <a:gd name="T1" fmla="*/ 25926 h 25926"/>
                      <a:gd name="T2" fmla="*/ 42651 w 42651"/>
                      <a:gd name="T3" fmla="*/ 16759 h 25926"/>
                      <a:gd name="T4" fmla="*/ 21600 w 42651"/>
                      <a:gd name="T5" fmla="*/ 21600 h 259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2651" h="25926" fill="none" extrusionOk="0">
                        <a:moveTo>
                          <a:pt x="437" y="25926"/>
                        </a:moveTo>
                        <a:cubicBezTo>
                          <a:pt x="146" y="24502"/>
                          <a:pt x="0" y="23053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664" y="-1"/>
                          <a:pt x="40394" y="6950"/>
                          <a:pt x="42650" y="16759"/>
                        </a:cubicBezTo>
                      </a:path>
                      <a:path w="42651" h="25926" stroke="0" extrusionOk="0">
                        <a:moveTo>
                          <a:pt x="437" y="25926"/>
                        </a:moveTo>
                        <a:cubicBezTo>
                          <a:pt x="146" y="24502"/>
                          <a:pt x="0" y="23053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664" y="-1"/>
                          <a:pt x="40394" y="6950"/>
                          <a:pt x="42650" y="16759"/>
                        </a:cubicBezTo>
                        <a:lnTo>
                          <a:pt x="21600" y="21600"/>
                        </a:lnTo>
                        <a:close/>
                      </a:path>
                    </a:pathLst>
                  </a:custGeom>
                  <a:grpFill/>
                  <a:ln w="63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7" name="Arc 56"/>
                  <p:cNvSpPr>
                    <a:spLocks/>
                  </p:cNvSpPr>
                  <p:nvPr/>
                </p:nvSpPr>
                <p:spPr bwMode="auto">
                  <a:xfrm>
                    <a:off x="1934" y="3006"/>
                    <a:ext cx="87" cy="51"/>
                  </a:xfrm>
                  <a:custGeom>
                    <a:avLst/>
                    <a:gdLst>
                      <a:gd name="G0" fmla="+- 21600 0 0"/>
                      <a:gd name="G1" fmla="+- 21600 0 0"/>
                      <a:gd name="G2" fmla="+- 21600 0 0"/>
                      <a:gd name="T0" fmla="*/ 672 w 42528"/>
                      <a:gd name="T1" fmla="*/ 26947 h 26947"/>
                      <a:gd name="T2" fmla="*/ 42528 w 42528"/>
                      <a:gd name="T3" fmla="*/ 16253 h 26947"/>
                      <a:gd name="T4" fmla="*/ 21600 w 42528"/>
                      <a:gd name="T5" fmla="*/ 21600 h 269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2528" h="26947" fill="none" extrusionOk="0">
                        <a:moveTo>
                          <a:pt x="672" y="26946"/>
                        </a:moveTo>
                        <a:cubicBezTo>
                          <a:pt x="225" y="25199"/>
                          <a:pt x="0" y="23403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469" y="-1"/>
                          <a:pt x="40084" y="6690"/>
                          <a:pt x="42527" y="16253"/>
                        </a:cubicBezTo>
                      </a:path>
                      <a:path w="42528" h="26947" stroke="0" extrusionOk="0">
                        <a:moveTo>
                          <a:pt x="672" y="26946"/>
                        </a:moveTo>
                        <a:cubicBezTo>
                          <a:pt x="225" y="25199"/>
                          <a:pt x="0" y="23403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469" y="-1"/>
                          <a:pt x="40084" y="6690"/>
                          <a:pt x="42527" y="16253"/>
                        </a:cubicBezTo>
                        <a:lnTo>
                          <a:pt x="21600" y="21600"/>
                        </a:lnTo>
                        <a:close/>
                      </a:path>
                    </a:pathLst>
                  </a:custGeom>
                  <a:grp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63" name="Freeform 57"/>
                <p:cNvSpPr>
                  <a:spLocks/>
                </p:cNvSpPr>
                <p:nvPr/>
              </p:nvSpPr>
              <p:spPr bwMode="auto">
                <a:xfrm>
                  <a:off x="1932" y="3008"/>
                  <a:ext cx="174" cy="299"/>
                </a:xfrm>
                <a:custGeom>
                  <a:avLst/>
                  <a:gdLst/>
                  <a:ahLst/>
                  <a:cxnLst>
                    <a:cxn ang="0">
                      <a:pos x="44" y="0"/>
                    </a:cxn>
                    <a:cxn ang="0">
                      <a:pos x="31" y="8"/>
                    </a:cxn>
                    <a:cxn ang="0">
                      <a:pos x="21" y="16"/>
                    </a:cxn>
                    <a:cxn ang="0">
                      <a:pos x="12" y="26"/>
                    </a:cxn>
                    <a:cxn ang="0">
                      <a:pos x="8" y="36"/>
                    </a:cxn>
                    <a:cxn ang="0">
                      <a:pos x="4" y="47"/>
                    </a:cxn>
                    <a:cxn ang="0">
                      <a:pos x="1" y="58"/>
                    </a:cxn>
                    <a:cxn ang="0">
                      <a:pos x="0" y="71"/>
                    </a:cxn>
                    <a:cxn ang="0">
                      <a:pos x="0" y="86"/>
                    </a:cxn>
                    <a:cxn ang="0">
                      <a:pos x="270" y="597"/>
                    </a:cxn>
                    <a:cxn ang="0">
                      <a:pos x="348" y="543"/>
                    </a:cxn>
                    <a:cxn ang="0">
                      <a:pos x="44" y="0"/>
                    </a:cxn>
                  </a:cxnLst>
                  <a:rect l="0" t="0" r="r" b="b"/>
                  <a:pathLst>
                    <a:path w="348" h="597">
                      <a:moveTo>
                        <a:pt x="44" y="0"/>
                      </a:moveTo>
                      <a:lnTo>
                        <a:pt x="31" y="8"/>
                      </a:lnTo>
                      <a:lnTo>
                        <a:pt x="21" y="16"/>
                      </a:lnTo>
                      <a:lnTo>
                        <a:pt x="12" y="26"/>
                      </a:lnTo>
                      <a:lnTo>
                        <a:pt x="8" y="36"/>
                      </a:lnTo>
                      <a:lnTo>
                        <a:pt x="4" y="47"/>
                      </a:lnTo>
                      <a:lnTo>
                        <a:pt x="1" y="58"/>
                      </a:lnTo>
                      <a:lnTo>
                        <a:pt x="0" y="71"/>
                      </a:lnTo>
                      <a:lnTo>
                        <a:pt x="0" y="86"/>
                      </a:lnTo>
                      <a:lnTo>
                        <a:pt x="270" y="597"/>
                      </a:lnTo>
                      <a:lnTo>
                        <a:pt x="348" y="543"/>
                      </a:lnTo>
                      <a:lnTo>
                        <a:pt x="4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64" name="Oval 58"/>
                <p:cNvSpPr>
                  <a:spLocks noChangeArrowheads="1"/>
                </p:cNvSpPr>
                <p:nvPr/>
              </p:nvSpPr>
              <p:spPr bwMode="auto">
                <a:xfrm>
                  <a:off x="2069" y="3256"/>
                  <a:ext cx="95" cy="91"/>
                </a:xfrm>
                <a:prstGeom prst="ellipse">
                  <a:avLst/>
                </a:prstGeom>
                <a:grp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50" name="Oval 59"/>
              <p:cNvSpPr>
                <a:spLocks noChangeArrowheads="1"/>
              </p:cNvSpPr>
              <p:nvPr/>
            </p:nvSpPr>
            <p:spPr bwMode="auto">
              <a:xfrm>
                <a:off x="1479" y="2409"/>
                <a:ext cx="577" cy="553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2" name="AutoShape 60"/>
            <p:cNvSpPr>
              <a:spLocks noChangeArrowheads="1"/>
            </p:cNvSpPr>
            <p:nvPr/>
          </p:nvSpPr>
          <p:spPr bwMode="auto">
            <a:xfrm>
              <a:off x="1740" y="740"/>
              <a:ext cx="152" cy="202"/>
            </a:xfrm>
            <a:prstGeom prst="flowChartPunchedCard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" name="AutoShape 61"/>
            <p:cNvSpPr>
              <a:spLocks noChangeArrowheads="1"/>
            </p:cNvSpPr>
            <p:nvPr/>
          </p:nvSpPr>
          <p:spPr bwMode="auto">
            <a:xfrm>
              <a:off x="1395" y="874"/>
              <a:ext cx="153" cy="203"/>
            </a:xfrm>
            <a:prstGeom prst="flowChartPunchedCard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" name="AutoShape 62"/>
            <p:cNvSpPr>
              <a:spLocks noChangeArrowheads="1"/>
            </p:cNvSpPr>
            <p:nvPr/>
          </p:nvSpPr>
          <p:spPr bwMode="auto">
            <a:xfrm>
              <a:off x="1128" y="740"/>
              <a:ext cx="153" cy="202"/>
            </a:xfrm>
            <a:prstGeom prst="flowChartPunchedCard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" name="AutoShape 63"/>
            <p:cNvSpPr>
              <a:spLocks noChangeArrowheads="1"/>
            </p:cNvSpPr>
            <p:nvPr/>
          </p:nvSpPr>
          <p:spPr bwMode="auto">
            <a:xfrm>
              <a:off x="784" y="840"/>
              <a:ext cx="153" cy="204"/>
            </a:xfrm>
            <a:prstGeom prst="flowChartPunchedCard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AutoShape 64"/>
            <p:cNvSpPr>
              <a:spLocks noChangeArrowheads="1"/>
            </p:cNvSpPr>
            <p:nvPr/>
          </p:nvSpPr>
          <p:spPr bwMode="auto">
            <a:xfrm>
              <a:off x="670" y="571"/>
              <a:ext cx="153" cy="203"/>
            </a:xfrm>
            <a:prstGeom prst="flowChartPunchedCard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" name="AutoShape 65"/>
            <p:cNvSpPr>
              <a:spLocks noChangeArrowheads="1"/>
            </p:cNvSpPr>
            <p:nvPr/>
          </p:nvSpPr>
          <p:spPr bwMode="auto">
            <a:xfrm>
              <a:off x="288" y="672"/>
              <a:ext cx="115" cy="168"/>
            </a:xfrm>
            <a:prstGeom prst="flowChartPunchedCard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" name="Text Box 66"/>
            <p:cNvSpPr txBox="1">
              <a:spLocks noChangeArrowheads="1"/>
            </p:cNvSpPr>
            <p:nvPr/>
          </p:nvSpPr>
          <p:spPr bwMode="auto">
            <a:xfrm flipH="1">
              <a:off x="1704" y="672"/>
              <a:ext cx="212" cy="27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70000"/>
                </a:lnSpc>
              </a:pPr>
              <a:r>
                <a:rPr lang="en-US" sz="800" smtClean="0">
                  <a:latin typeface="Times New Roman" pitchFamily="18" charset="0"/>
                </a:rPr>
                <a:t>......</a:t>
              </a:r>
            </a:p>
            <a:p>
              <a:pPr eaLnBrk="0" hangingPunct="0">
                <a:lnSpc>
                  <a:spcPct val="70000"/>
                </a:lnSpc>
              </a:pPr>
              <a:r>
                <a:rPr lang="en-US" sz="800" smtClean="0">
                  <a:latin typeface="Times New Roman" pitchFamily="18" charset="0"/>
                </a:rPr>
                <a:t>.....</a:t>
              </a:r>
            </a:p>
            <a:p>
              <a:pPr eaLnBrk="0" hangingPunct="0">
                <a:lnSpc>
                  <a:spcPct val="70000"/>
                </a:lnSpc>
              </a:pPr>
              <a:r>
                <a:rPr lang="en-US" sz="800" smtClean="0">
                  <a:latin typeface="Times New Roman" pitchFamily="18" charset="0"/>
                </a:rPr>
                <a:t>......</a:t>
              </a:r>
            </a:p>
            <a:p>
              <a:pPr eaLnBrk="0" hangingPunct="0">
                <a:lnSpc>
                  <a:spcPct val="70000"/>
                </a:lnSpc>
              </a:pPr>
              <a:r>
                <a:rPr lang="en-US" sz="800" smtClean="0">
                  <a:latin typeface="Times New Roman" pitchFamily="18" charset="0"/>
                </a:rPr>
                <a:t>.....</a:t>
              </a:r>
              <a:endParaRPr lang="en-US" sz="800">
                <a:latin typeface="Times New Roman" pitchFamily="18" charset="0"/>
              </a:endParaRPr>
            </a:p>
          </p:txBody>
        </p:sp>
        <p:cxnSp>
          <p:nvCxnSpPr>
            <p:cNvPr id="139" name="AutoShape 67"/>
            <p:cNvCxnSpPr>
              <a:cxnSpLocks noChangeShapeType="1"/>
              <a:stCxn id="150" idx="2"/>
              <a:endCxn id="136" idx="1"/>
            </p:cNvCxnSpPr>
            <p:nvPr/>
          </p:nvCxnSpPr>
          <p:spPr bwMode="auto">
            <a:xfrm flipV="1">
              <a:off x="524" y="672"/>
              <a:ext cx="146" cy="69"/>
            </a:xfrm>
            <a:prstGeom prst="curvedConnector3">
              <a:avLst>
                <a:gd name="adj1" fmla="val 57046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40" name="AutoShape 68"/>
            <p:cNvCxnSpPr>
              <a:cxnSpLocks noChangeShapeType="1"/>
              <a:stCxn id="150" idx="3"/>
              <a:endCxn id="135" idx="1"/>
            </p:cNvCxnSpPr>
            <p:nvPr/>
          </p:nvCxnSpPr>
          <p:spPr bwMode="auto">
            <a:xfrm rot="16200000" flipH="1">
              <a:off x="587" y="745"/>
              <a:ext cx="94" cy="300"/>
            </a:xfrm>
            <a:prstGeom prst="curvedConnector2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41" name="AutoShape 69"/>
            <p:cNvCxnSpPr>
              <a:cxnSpLocks noChangeShapeType="1"/>
              <a:stCxn id="135" idx="3"/>
              <a:endCxn id="134" idx="1"/>
            </p:cNvCxnSpPr>
            <p:nvPr/>
          </p:nvCxnSpPr>
          <p:spPr bwMode="auto">
            <a:xfrm flipV="1">
              <a:off x="937" y="841"/>
              <a:ext cx="191" cy="101"/>
            </a:xfrm>
            <a:prstGeom prst="curvedConnector3">
              <a:avLst>
                <a:gd name="adj1" fmla="val 50000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42" name="AutoShape 70"/>
            <p:cNvCxnSpPr>
              <a:cxnSpLocks noChangeShapeType="1"/>
              <a:stCxn id="134" idx="3"/>
              <a:endCxn id="133" idx="1"/>
            </p:cNvCxnSpPr>
            <p:nvPr/>
          </p:nvCxnSpPr>
          <p:spPr bwMode="auto">
            <a:xfrm>
              <a:off x="1281" y="841"/>
              <a:ext cx="114" cy="135"/>
            </a:xfrm>
            <a:prstGeom prst="curvedConnector3">
              <a:avLst>
                <a:gd name="adj1" fmla="val 49574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43" name="AutoShape 71"/>
            <p:cNvCxnSpPr>
              <a:cxnSpLocks noChangeShapeType="1"/>
              <a:stCxn id="133" idx="2"/>
              <a:endCxn id="135" idx="2"/>
            </p:cNvCxnSpPr>
            <p:nvPr/>
          </p:nvCxnSpPr>
          <p:spPr bwMode="auto">
            <a:xfrm rot="16200000" flipV="1">
              <a:off x="1150" y="755"/>
              <a:ext cx="33" cy="611"/>
            </a:xfrm>
            <a:prstGeom prst="curvedConnector3">
              <a:avLst>
                <a:gd name="adj1" fmla="val -236111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44" name="AutoShape 72"/>
            <p:cNvCxnSpPr>
              <a:cxnSpLocks noChangeShapeType="1"/>
              <a:stCxn id="136" idx="3"/>
              <a:endCxn id="134" idx="0"/>
            </p:cNvCxnSpPr>
            <p:nvPr/>
          </p:nvCxnSpPr>
          <p:spPr bwMode="auto">
            <a:xfrm>
              <a:off x="823" y="672"/>
              <a:ext cx="381" cy="68"/>
            </a:xfrm>
            <a:prstGeom prst="curvedConnector2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45" name="AutoShape 73"/>
            <p:cNvCxnSpPr>
              <a:cxnSpLocks noChangeShapeType="1"/>
              <a:stCxn id="134" idx="3"/>
              <a:endCxn id="132" idx="1"/>
            </p:cNvCxnSpPr>
            <p:nvPr/>
          </p:nvCxnSpPr>
          <p:spPr bwMode="auto">
            <a:xfrm>
              <a:off x="1281" y="841"/>
              <a:ext cx="459" cy="0"/>
            </a:xfrm>
            <a:prstGeom prst="straightConnector1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46" name="AutoShape 74"/>
            <p:cNvCxnSpPr>
              <a:cxnSpLocks noChangeShapeType="1"/>
              <a:stCxn id="132" idx="0"/>
              <a:endCxn id="134" idx="0"/>
            </p:cNvCxnSpPr>
            <p:nvPr/>
          </p:nvCxnSpPr>
          <p:spPr bwMode="auto">
            <a:xfrm rot="16200000" flipH="1" flipV="1">
              <a:off x="1509" y="435"/>
              <a:ext cx="1" cy="612"/>
            </a:xfrm>
            <a:prstGeom prst="curvedConnector3">
              <a:avLst>
                <a:gd name="adj1" fmla="val -14400000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Course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7589" y="838200"/>
            <a:ext cx="1167259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7799" y="838200"/>
            <a:ext cx="1277406" cy="1703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228600" y="152400"/>
            <a:ext cx="8839200" cy="5410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Lecturers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Teaching Assistants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I.</a:t>
            </a:r>
            <a:fld id="{8DFBADF9-590B-46A3-B334-BA8F8DA717B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IR&amp;DM, WS'11/12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48194" y="5950803"/>
            <a:ext cx="5875326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D5: Databases &amp; Information Systems Group 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Max Planck Institute for Informatics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11209" y="2667000"/>
            <a:ext cx="22797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Martin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Theobald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4"/>
              </a:rPr>
              <a:t>martin.theobald@mpi-inf.mpg.de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03505" y="2667000"/>
            <a:ext cx="18020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Pauli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Miettinen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  <a:hlinkClick r:id="rId4"/>
              </a:rPr>
              <a:t>pmiettin@mpi-inf.mpg.de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5" name="Picture 1" descr="C:\Documents and Settings\mtb\Desktop\sarat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733800"/>
            <a:ext cx="1237974" cy="1447800"/>
          </a:xfrm>
          <a:prstGeom prst="rect">
            <a:avLst/>
          </a:prstGeom>
          <a:noFill/>
        </p:spPr>
      </p:pic>
      <p:pic>
        <p:nvPicPr>
          <p:cNvPr id="47106" name="Picture 2" descr="C:\Documents and Settings\mtb\Desktop\croppe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3733800"/>
            <a:ext cx="1085850" cy="1447800"/>
          </a:xfrm>
          <a:prstGeom prst="rect">
            <a:avLst/>
          </a:prstGeom>
          <a:noFill/>
        </p:spPr>
      </p:pic>
      <p:sp>
        <p:nvSpPr>
          <p:cNvPr id="47108" name="AutoShape 4" descr="imap://mtb@halma.mpi-sb.mpg.de:993/fetch%3EUID%3E%5CINBOX%3E7219?part=1.2&amp;type=image/jpeg&amp;filename=ErdalKuze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7109" name="Picture 5" descr="C:\Documents and Settings\mtb\Desktop\ErdalKuze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0400" y="3733800"/>
            <a:ext cx="1066800" cy="1448634"/>
          </a:xfrm>
          <a:prstGeom prst="rect">
            <a:avLst/>
          </a:prstGeom>
          <a:noFill/>
        </p:spPr>
      </p:pic>
      <p:pic>
        <p:nvPicPr>
          <p:cNvPr id="4711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200" y="3733800"/>
            <a:ext cx="1014909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-228600" y="5141893"/>
            <a:ext cx="259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Sarath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K.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Kondreddi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9"/>
              </a:rPr>
              <a:t>skondred@mpii.de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13" name="Picture 9" descr="C:\Documents and Settings\mtb\Desktop\faraz_makari_manshadi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67600" y="3733800"/>
            <a:ext cx="1371600" cy="1465489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1143000" y="5383649"/>
            <a:ext cx="25908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Tomasz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Tylenda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1"/>
              </a:rPr>
              <a:t>stylenda@mpii.de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4600" y="5155049"/>
            <a:ext cx="25908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Erdal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Kuzey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1"/>
              </a:rPr>
              <a:t>ekuzey@mpii.de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410200" y="5155049"/>
            <a:ext cx="25908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Niket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Tandon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2"/>
              </a:rPr>
              <a:t>ntandon@mpii.de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010400" y="5383649"/>
            <a:ext cx="25908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Faraz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Makari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3"/>
              </a:rPr>
              <a:t>fmakari@mpii.de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648200" y="3733801"/>
            <a:ext cx="110573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/>
          <p:cNvSpPr/>
          <p:nvPr/>
        </p:nvSpPr>
        <p:spPr>
          <a:xfrm>
            <a:off x="3962400" y="5383649"/>
            <a:ext cx="25908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Mohamed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Yahya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11"/>
              </a:rPr>
              <a:t>myahya@mpii.de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3400" y="971550"/>
            <a:ext cx="2057737" cy="1063625"/>
            <a:chOff x="0" y="384"/>
            <a:chExt cx="1711" cy="672"/>
          </a:xfrm>
        </p:grpSpPr>
        <p:sp>
          <p:nvSpPr>
            <p:cNvPr id="51203" name="Rectangle 3"/>
            <p:cNvSpPr>
              <a:spLocks noChangeArrowheads="1"/>
            </p:cNvSpPr>
            <p:nvPr/>
          </p:nvSpPr>
          <p:spPr bwMode="auto">
            <a:xfrm>
              <a:off x="0" y="384"/>
              <a:ext cx="1488" cy="67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4" name="Text Box 4"/>
            <p:cNvSpPr txBox="1">
              <a:spLocks noChangeArrowheads="1"/>
            </p:cNvSpPr>
            <p:nvPr/>
          </p:nvSpPr>
          <p:spPr bwMode="auto">
            <a:xfrm>
              <a:off x="127" y="432"/>
              <a:ext cx="1584" cy="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lnSpc>
                  <a:spcPct val="80000"/>
                </a:lnSpc>
              </a:pPr>
              <a:r>
                <a:rPr lang="en-US" sz="2400" b="1" smtClean="0">
                  <a:latin typeface="Times New Roman" pitchFamily="18" charset="0"/>
                </a:rPr>
                <a:t>Ranking</a:t>
              </a:r>
              <a:r>
                <a:rPr lang="en-US" sz="2400" smtClean="0">
                  <a:latin typeface="Times New Roman" pitchFamily="18" charset="0"/>
                </a:rPr>
                <a:t> by</a:t>
              </a:r>
            </a:p>
            <a:p>
              <a:pPr eaLnBrk="0" hangingPunct="0">
                <a:lnSpc>
                  <a:spcPct val="80000"/>
                </a:lnSpc>
              </a:pPr>
              <a:r>
                <a:rPr lang="en-US" sz="2400" smtClean="0">
                  <a:latin typeface="Times New Roman" pitchFamily="18" charset="0"/>
                </a:rPr>
                <a:t>descending</a:t>
              </a:r>
            </a:p>
            <a:p>
              <a:pPr eaLnBrk="0" hangingPunct="0">
                <a:lnSpc>
                  <a:spcPct val="80000"/>
                </a:lnSpc>
              </a:pPr>
              <a:r>
                <a:rPr lang="en-US" sz="2400" smtClean="0">
                  <a:latin typeface="Times New Roman" pitchFamily="18" charset="0"/>
                </a:rPr>
                <a:t>relevance</a:t>
              </a:r>
              <a:endParaRPr lang="en-US" sz="2400">
                <a:latin typeface="Times New Roman" pitchFamily="18" charset="0"/>
              </a:endParaRPr>
            </a:p>
          </p:txBody>
        </p:sp>
      </p:grpSp>
      <p:sp>
        <p:nvSpPr>
          <p:cNvPr id="51205" name="AutoShape 5" descr="Outlined diamond"/>
          <p:cNvSpPr>
            <a:spLocks noChangeArrowheads="1"/>
          </p:cNvSpPr>
          <p:nvPr/>
        </p:nvSpPr>
        <p:spPr bwMode="auto">
          <a:xfrm>
            <a:off x="2209800" y="2114550"/>
            <a:ext cx="3657600" cy="2000250"/>
          </a:xfrm>
          <a:prstGeom prst="cloudCallout">
            <a:avLst>
              <a:gd name="adj1" fmla="val -35750"/>
              <a:gd name="adj2" fmla="val 41852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en-US" sz="2400" b="1">
              <a:latin typeface="Times New Roman" pitchFamily="18" charset="0"/>
            </a:endParaRP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 flipH="1">
            <a:off x="609600" y="2160588"/>
            <a:ext cx="381000" cy="914400"/>
            <a:chOff x="1824" y="2976"/>
            <a:chExt cx="288" cy="624"/>
          </a:xfrm>
        </p:grpSpPr>
        <p:sp>
          <p:nvSpPr>
            <p:cNvPr id="51207" name="Oval 7"/>
            <p:cNvSpPr>
              <a:spLocks noChangeArrowheads="1"/>
            </p:cNvSpPr>
            <p:nvPr/>
          </p:nvSpPr>
          <p:spPr bwMode="auto">
            <a:xfrm>
              <a:off x="1848" y="2976"/>
              <a:ext cx="240" cy="19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8" name="Line 8"/>
            <p:cNvSpPr>
              <a:spLocks noChangeShapeType="1"/>
            </p:cNvSpPr>
            <p:nvPr/>
          </p:nvSpPr>
          <p:spPr bwMode="auto">
            <a:xfrm flipH="1">
              <a:off x="1968" y="3168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9" name="Line 9"/>
            <p:cNvSpPr>
              <a:spLocks noChangeShapeType="1"/>
            </p:cNvSpPr>
            <p:nvPr/>
          </p:nvSpPr>
          <p:spPr bwMode="auto">
            <a:xfrm>
              <a:off x="1968" y="3408"/>
              <a:ext cx="144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0" name="Line 10"/>
            <p:cNvSpPr>
              <a:spLocks noChangeShapeType="1"/>
            </p:cNvSpPr>
            <p:nvPr/>
          </p:nvSpPr>
          <p:spPr bwMode="auto">
            <a:xfrm flipH="1">
              <a:off x="1872" y="3408"/>
              <a:ext cx="96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1" name="Line 11"/>
            <p:cNvSpPr>
              <a:spLocks noChangeShapeType="1"/>
            </p:cNvSpPr>
            <p:nvPr/>
          </p:nvSpPr>
          <p:spPr bwMode="auto">
            <a:xfrm flipV="1">
              <a:off x="1968" y="3264"/>
              <a:ext cx="144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2" name="Line 12"/>
            <p:cNvSpPr>
              <a:spLocks noChangeShapeType="1"/>
            </p:cNvSpPr>
            <p:nvPr/>
          </p:nvSpPr>
          <p:spPr bwMode="auto">
            <a:xfrm flipH="1" flipV="1">
              <a:off x="1824" y="3264"/>
              <a:ext cx="144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 flipH="1">
            <a:off x="457200" y="2236788"/>
            <a:ext cx="381000" cy="914400"/>
            <a:chOff x="1824" y="2976"/>
            <a:chExt cx="288" cy="624"/>
          </a:xfrm>
        </p:grpSpPr>
        <p:sp>
          <p:nvSpPr>
            <p:cNvPr id="51214" name="Oval 14"/>
            <p:cNvSpPr>
              <a:spLocks noChangeArrowheads="1"/>
            </p:cNvSpPr>
            <p:nvPr/>
          </p:nvSpPr>
          <p:spPr bwMode="auto">
            <a:xfrm>
              <a:off x="1848" y="2976"/>
              <a:ext cx="240" cy="19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5" name="Line 15"/>
            <p:cNvSpPr>
              <a:spLocks noChangeShapeType="1"/>
            </p:cNvSpPr>
            <p:nvPr/>
          </p:nvSpPr>
          <p:spPr bwMode="auto">
            <a:xfrm flipH="1">
              <a:off x="1968" y="3168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6" name="Line 16"/>
            <p:cNvSpPr>
              <a:spLocks noChangeShapeType="1"/>
            </p:cNvSpPr>
            <p:nvPr/>
          </p:nvSpPr>
          <p:spPr bwMode="auto">
            <a:xfrm>
              <a:off x="1968" y="3408"/>
              <a:ext cx="144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7" name="Line 17"/>
            <p:cNvSpPr>
              <a:spLocks noChangeShapeType="1"/>
            </p:cNvSpPr>
            <p:nvPr/>
          </p:nvSpPr>
          <p:spPr bwMode="auto">
            <a:xfrm flipH="1">
              <a:off x="1872" y="3408"/>
              <a:ext cx="96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8" name="Line 18"/>
            <p:cNvSpPr>
              <a:spLocks noChangeShapeType="1"/>
            </p:cNvSpPr>
            <p:nvPr/>
          </p:nvSpPr>
          <p:spPr bwMode="auto">
            <a:xfrm flipV="1">
              <a:off x="1968" y="3264"/>
              <a:ext cx="144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9" name="Line 19"/>
            <p:cNvSpPr>
              <a:spLocks noChangeShapeType="1"/>
            </p:cNvSpPr>
            <p:nvPr/>
          </p:nvSpPr>
          <p:spPr bwMode="auto">
            <a:xfrm flipH="1" flipV="1">
              <a:off x="1824" y="3264"/>
              <a:ext cx="144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 flipH="1">
            <a:off x="304800" y="2312988"/>
            <a:ext cx="381000" cy="914400"/>
            <a:chOff x="1824" y="2976"/>
            <a:chExt cx="288" cy="624"/>
          </a:xfrm>
        </p:grpSpPr>
        <p:sp>
          <p:nvSpPr>
            <p:cNvPr id="51222" name="Oval 22"/>
            <p:cNvSpPr>
              <a:spLocks noChangeArrowheads="1"/>
            </p:cNvSpPr>
            <p:nvPr/>
          </p:nvSpPr>
          <p:spPr bwMode="auto">
            <a:xfrm>
              <a:off x="1848" y="2976"/>
              <a:ext cx="240" cy="19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3" name="Line 23"/>
            <p:cNvSpPr>
              <a:spLocks noChangeShapeType="1"/>
            </p:cNvSpPr>
            <p:nvPr/>
          </p:nvSpPr>
          <p:spPr bwMode="auto">
            <a:xfrm flipH="1">
              <a:off x="1968" y="3168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4" name="Line 24"/>
            <p:cNvSpPr>
              <a:spLocks noChangeShapeType="1"/>
            </p:cNvSpPr>
            <p:nvPr/>
          </p:nvSpPr>
          <p:spPr bwMode="auto">
            <a:xfrm>
              <a:off x="1968" y="3408"/>
              <a:ext cx="144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5" name="Line 25"/>
            <p:cNvSpPr>
              <a:spLocks noChangeShapeType="1"/>
            </p:cNvSpPr>
            <p:nvPr/>
          </p:nvSpPr>
          <p:spPr bwMode="auto">
            <a:xfrm flipH="1">
              <a:off x="1872" y="3408"/>
              <a:ext cx="96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6" name="Line 26"/>
            <p:cNvSpPr>
              <a:spLocks noChangeShapeType="1"/>
            </p:cNvSpPr>
            <p:nvPr/>
          </p:nvSpPr>
          <p:spPr bwMode="auto">
            <a:xfrm flipV="1">
              <a:off x="1968" y="3264"/>
              <a:ext cx="144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7" name="Line 27"/>
            <p:cNvSpPr>
              <a:spLocks noChangeShapeType="1"/>
            </p:cNvSpPr>
            <p:nvPr/>
          </p:nvSpPr>
          <p:spPr bwMode="auto">
            <a:xfrm flipH="1" flipV="1">
              <a:off x="1824" y="3264"/>
              <a:ext cx="144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228" name="AutoShape 28"/>
          <p:cNvSpPr>
            <a:spLocks noChangeArrowheads="1"/>
          </p:cNvSpPr>
          <p:nvPr/>
        </p:nvSpPr>
        <p:spPr bwMode="auto">
          <a:xfrm>
            <a:off x="2133600" y="3562350"/>
            <a:ext cx="990600" cy="762000"/>
          </a:xfrm>
          <a:prstGeom prst="flowChartMagneticDisk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29" name="AutoShape 29"/>
          <p:cNvSpPr>
            <a:spLocks noChangeArrowheads="1"/>
          </p:cNvSpPr>
          <p:nvPr/>
        </p:nvSpPr>
        <p:spPr bwMode="auto">
          <a:xfrm>
            <a:off x="3581400" y="3105150"/>
            <a:ext cx="990600" cy="762000"/>
          </a:xfrm>
          <a:prstGeom prst="flowChartMagneticDisk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30" name="AutoShape 30"/>
          <p:cNvSpPr>
            <a:spLocks noChangeArrowheads="1"/>
          </p:cNvSpPr>
          <p:nvPr/>
        </p:nvSpPr>
        <p:spPr bwMode="auto">
          <a:xfrm>
            <a:off x="4953000" y="3409950"/>
            <a:ext cx="990600" cy="762000"/>
          </a:xfrm>
          <a:prstGeom prst="flowChartMagneticDisk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31" name="Rectangle 31"/>
          <p:cNvSpPr>
            <a:spLocks noChangeArrowheads="1"/>
          </p:cNvSpPr>
          <p:nvPr/>
        </p:nvSpPr>
        <p:spPr bwMode="auto">
          <a:xfrm>
            <a:off x="5638800" y="3790950"/>
            <a:ext cx="228600" cy="2286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32" name="Rectangle 32"/>
          <p:cNvSpPr>
            <a:spLocks noChangeArrowheads="1"/>
          </p:cNvSpPr>
          <p:nvPr/>
        </p:nvSpPr>
        <p:spPr bwMode="auto">
          <a:xfrm>
            <a:off x="2743200" y="3943350"/>
            <a:ext cx="228600" cy="228600"/>
          </a:xfrm>
          <a:prstGeom prst="rect">
            <a:avLst/>
          </a:prstGeom>
          <a:solidFill>
            <a:srgbClr val="D6009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33" name="Rectangle 33"/>
          <p:cNvSpPr>
            <a:spLocks noChangeArrowheads="1"/>
          </p:cNvSpPr>
          <p:nvPr/>
        </p:nvSpPr>
        <p:spPr bwMode="auto">
          <a:xfrm>
            <a:off x="2286000" y="386715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34" name="Rectangle 34"/>
          <p:cNvSpPr>
            <a:spLocks noChangeArrowheads="1"/>
          </p:cNvSpPr>
          <p:nvPr/>
        </p:nvSpPr>
        <p:spPr bwMode="auto">
          <a:xfrm>
            <a:off x="3733800" y="3409950"/>
            <a:ext cx="228600" cy="228600"/>
          </a:xfrm>
          <a:prstGeom prst="rect">
            <a:avLst/>
          </a:prstGeom>
          <a:solidFill>
            <a:srgbClr val="FF99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35" name="Rectangle 35"/>
          <p:cNvSpPr>
            <a:spLocks noChangeArrowheads="1"/>
          </p:cNvSpPr>
          <p:nvPr/>
        </p:nvSpPr>
        <p:spPr bwMode="auto">
          <a:xfrm>
            <a:off x="5105400" y="3714750"/>
            <a:ext cx="228600" cy="228600"/>
          </a:xfrm>
          <a:prstGeom prst="rect">
            <a:avLst/>
          </a:prstGeom>
          <a:solidFill>
            <a:srgbClr val="00CC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36" name="Text Box 36"/>
          <p:cNvSpPr txBox="1">
            <a:spLocks noChangeArrowheads="1"/>
          </p:cNvSpPr>
          <p:nvPr/>
        </p:nvSpPr>
        <p:spPr bwMode="auto">
          <a:xfrm>
            <a:off x="2514600" y="1733550"/>
            <a:ext cx="2003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latin typeface="Times New Roman" pitchFamily="18" charset="0"/>
              </a:rPr>
              <a:t>Search engine</a:t>
            </a:r>
            <a:endParaRPr lang="en-US" sz="2400" b="1">
              <a:latin typeface="Times New Roman" pitchFamily="18" charset="0"/>
            </a:endParaRPr>
          </a:p>
        </p:txBody>
      </p:sp>
      <p:sp>
        <p:nvSpPr>
          <p:cNvPr id="51237" name="Text Box 37"/>
          <p:cNvSpPr txBox="1">
            <a:spLocks noChangeArrowheads="1"/>
          </p:cNvSpPr>
          <p:nvPr/>
        </p:nvSpPr>
        <p:spPr bwMode="auto">
          <a:xfrm>
            <a:off x="-32378" y="3177671"/>
            <a:ext cx="2165978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2400" b="1" dirty="0" smtClean="0">
                <a:latin typeface="Times New Roman" pitchFamily="18" charset="0"/>
              </a:rPr>
              <a:t>Query</a:t>
            </a:r>
            <a:r>
              <a:rPr lang="en-US" sz="2400" dirty="0" smtClean="0">
                <a:latin typeface="Times New Roman" pitchFamily="18" charset="0"/>
              </a:rPr>
              <a:t> </a:t>
            </a:r>
          </a:p>
          <a:p>
            <a:pPr eaLnBrk="0" hangingPunct="0">
              <a:lnSpc>
                <a:spcPct val="90000"/>
              </a:lnSpc>
            </a:pPr>
            <a:r>
              <a:rPr lang="en-US" sz="2400" dirty="0" smtClean="0">
                <a:latin typeface="Times New Roman" pitchFamily="18" charset="0"/>
              </a:rPr>
              <a:t>(set of weighted</a:t>
            </a:r>
          </a:p>
          <a:p>
            <a:pPr eaLnBrk="0" hangingPunct="0">
              <a:lnSpc>
                <a:spcPct val="90000"/>
              </a:lnSpc>
            </a:pPr>
            <a:r>
              <a:rPr lang="en-US" sz="2400" dirty="0" smtClean="0">
                <a:latin typeface="Times New Roman" pitchFamily="18" charset="0"/>
              </a:rPr>
              <a:t>features)</a:t>
            </a:r>
            <a:endParaRPr lang="en-US" sz="2400" dirty="0">
              <a:latin typeface="Times New Roman" pitchFamily="18" charset="0"/>
            </a:endParaRPr>
          </a:p>
        </p:txBody>
      </p:sp>
      <p:graphicFrame>
        <p:nvGraphicFramePr>
          <p:cNvPr id="51240" name="Object 40"/>
          <p:cNvGraphicFramePr>
            <a:graphicFrameLocks noChangeAspect="1"/>
          </p:cNvGraphicFramePr>
          <p:nvPr/>
        </p:nvGraphicFramePr>
        <p:xfrm>
          <a:off x="914400" y="3092320"/>
          <a:ext cx="1295400" cy="489080"/>
        </p:xfrm>
        <a:graphic>
          <a:graphicData uri="http://schemas.openxmlformats.org/presentationml/2006/ole">
            <p:oleObj spid="_x0000_s26627" name="Equation" r:id="rId3" imgW="1244520" imgH="469800" progId="Equation.3">
              <p:embed/>
            </p:oleObj>
          </a:graphicData>
        </a:graphic>
      </p:graphicFrame>
      <p:sp>
        <p:nvSpPr>
          <p:cNvPr id="51241" name="Line 41"/>
          <p:cNvSpPr>
            <a:spLocks noChangeShapeType="1"/>
          </p:cNvSpPr>
          <p:nvPr/>
        </p:nvSpPr>
        <p:spPr bwMode="auto">
          <a:xfrm flipH="1">
            <a:off x="2514600" y="1504950"/>
            <a:ext cx="18288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42" name="Line 42"/>
          <p:cNvSpPr>
            <a:spLocks noChangeShapeType="1"/>
          </p:cNvSpPr>
          <p:nvPr/>
        </p:nvSpPr>
        <p:spPr bwMode="auto">
          <a:xfrm flipH="1">
            <a:off x="2895600" y="1676400"/>
            <a:ext cx="1371600" cy="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43" name="Line 43"/>
          <p:cNvSpPr>
            <a:spLocks noChangeShapeType="1"/>
          </p:cNvSpPr>
          <p:nvPr/>
        </p:nvSpPr>
        <p:spPr bwMode="auto">
          <a:xfrm flipH="1">
            <a:off x="3505200" y="1828800"/>
            <a:ext cx="838200" cy="0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44" name="Line 44"/>
          <p:cNvSpPr>
            <a:spLocks noChangeShapeType="1"/>
          </p:cNvSpPr>
          <p:nvPr/>
        </p:nvSpPr>
        <p:spPr bwMode="auto">
          <a:xfrm flipV="1">
            <a:off x="1219200" y="2209800"/>
            <a:ext cx="1676400" cy="895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4267200" y="1200150"/>
            <a:ext cx="966788" cy="1200150"/>
            <a:chOff x="1455" y="2364"/>
            <a:chExt cx="709" cy="983"/>
          </a:xfrm>
        </p:grpSpPr>
        <p:grpSp>
          <p:nvGrpSpPr>
            <p:cNvPr id="7" name="Group 46"/>
            <p:cNvGrpSpPr>
              <a:grpSpLocks/>
            </p:cNvGrpSpPr>
            <p:nvPr/>
          </p:nvGrpSpPr>
          <p:grpSpPr bwMode="auto">
            <a:xfrm>
              <a:off x="1466" y="2371"/>
              <a:ext cx="590" cy="590"/>
              <a:chOff x="1466" y="2371"/>
              <a:chExt cx="590" cy="590"/>
            </a:xfrm>
          </p:grpSpPr>
          <p:grpSp>
            <p:nvGrpSpPr>
              <p:cNvPr id="8" name="Group 47"/>
              <p:cNvGrpSpPr>
                <a:grpSpLocks/>
              </p:cNvGrpSpPr>
              <p:nvPr/>
            </p:nvGrpSpPr>
            <p:grpSpPr bwMode="auto">
              <a:xfrm>
                <a:off x="1466" y="2371"/>
                <a:ext cx="590" cy="590"/>
                <a:chOff x="1466" y="2371"/>
                <a:chExt cx="590" cy="590"/>
              </a:xfrm>
            </p:grpSpPr>
            <p:sp>
              <p:nvSpPr>
                <p:cNvPr id="51248" name="Freeform 48"/>
                <p:cNvSpPr>
                  <a:spLocks/>
                </p:cNvSpPr>
                <p:nvPr/>
              </p:nvSpPr>
              <p:spPr bwMode="auto">
                <a:xfrm>
                  <a:off x="1466" y="2371"/>
                  <a:ext cx="501" cy="343"/>
                </a:xfrm>
                <a:custGeom>
                  <a:avLst/>
                  <a:gdLst/>
                  <a:ahLst/>
                  <a:cxnLst>
                    <a:cxn ang="0">
                      <a:pos x="21" y="685"/>
                    </a:cxn>
                    <a:cxn ang="0">
                      <a:pos x="6" y="604"/>
                    </a:cxn>
                    <a:cxn ang="0">
                      <a:pos x="0" y="526"/>
                    </a:cxn>
                    <a:cxn ang="0">
                      <a:pos x="3" y="472"/>
                    </a:cxn>
                    <a:cxn ang="0">
                      <a:pos x="12" y="423"/>
                    </a:cxn>
                    <a:cxn ang="0">
                      <a:pos x="27" y="369"/>
                    </a:cxn>
                    <a:cxn ang="0">
                      <a:pos x="51" y="315"/>
                    </a:cxn>
                    <a:cxn ang="0">
                      <a:pos x="81" y="258"/>
                    </a:cxn>
                    <a:cxn ang="0">
                      <a:pos x="111" y="213"/>
                    </a:cxn>
                    <a:cxn ang="0">
                      <a:pos x="147" y="168"/>
                    </a:cxn>
                    <a:cxn ang="0">
                      <a:pos x="189" y="129"/>
                    </a:cxn>
                    <a:cxn ang="0">
                      <a:pos x="231" y="96"/>
                    </a:cxn>
                    <a:cxn ang="0">
                      <a:pos x="276" y="69"/>
                    </a:cxn>
                    <a:cxn ang="0">
                      <a:pos x="331" y="45"/>
                    </a:cxn>
                    <a:cxn ang="0">
                      <a:pos x="394" y="24"/>
                    </a:cxn>
                    <a:cxn ang="0">
                      <a:pos x="448" y="9"/>
                    </a:cxn>
                    <a:cxn ang="0">
                      <a:pos x="514" y="0"/>
                    </a:cxn>
                    <a:cxn ang="0">
                      <a:pos x="598" y="0"/>
                    </a:cxn>
                    <a:cxn ang="0">
                      <a:pos x="661" y="12"/>
                    </a:cxn>
                    <a:cxn ang="0">
                      <a:pos x="737" y="30"/>
                    </a:cxn>
                    <a:cxn ang="0">
                      <a:pos x="812" y="63"/>
                    </a:cxn>
                    <a:cxn ang="0">
                      <a:pos x="878" y="102"/>
                    </a:cxn>
                    <a:cxn ang="0">
                      <a:pos x="923" y="141"/>
                    </a:cxn>
                    <a:cxn ang="0">
                      <a:pos x="968" y="186"/>
                    </a:cxn>
                    <a:cxn ang="0">
                      <a:pos x="1004" y="231"/>
                    </a:cxn>
                    <a:cxn ang="0">
                      <a:pos x="908" y="159"/>
                    </a:cxn>
                    <a:cxn ang="0">
                      <a:pos x="857" y="129"/>
                    </a:cxn>
                    <a:cxn ang="0">
                      <a:pos x="803" y="108"/>
                    </a:cxn>
                    <a:cxn ang="0">
                      <a:pos x="734" y="87"/>
                    </a:cxn>
                    <a:cxn ang="0">
                      <a:pos x="667" y="78"/>
                    </a:cxn>
                    <a:cxn ang="0">
                      <a:pos x="595" y="75"/>
                    </a:cxn>
                    <a:cxn ang="0">
                      <a:pos x="541" y="78"/>
                    </a:cxn>
                    <a:cxn ang="0">
                      <a:pos x="484" y="87"/>
                    </a:cxn>
                    <a:cxn ang="0">
                      <a:pos x="427" y="102"/>
                    </a:cxn>
                    <a:cxn ang="0">
                      <a:pos x="373" y="120"/>
                    </a:cxn>
                    <a:cxn ang="0">
                      <a:pos x="313" y="150"/>
                    </a:cxn>
                    <a:cxn ang="0">
                      <a:pos x="267" y="177"/>
                    </a:cxn>
                    <a:cxn ang="0">
                      <a:pos x="228" y="210"/>
                    </a:cxn>
                    <a:cxn ang="0">
                      <a:pos x="183" y="246"/>
                    </a:cxn>
                    <a:cxn ang="0">
                      <a:pos x="147" y="285"/>
                    </a:cxn>
                    <a:cxn ang="0">
                      <a:pos x="111" y="339"/>
                    </a:cxn>
                    <a:cxn ang="0">
                      <a:pos x="78" y="396"/>
                    </a:cxn>
                    <a:cxn ang="0">
                      <a:pos x="57" y="450"/>
                    </a:cxn>
                    <a:cxn ang="0">
                      <a:pos x="39" y="514"/>
                    </a:cxn>
                    <a:cxn ang="0">
                      <a:pos x="27" y="592"/>
                    </a:cxn>
                    <a:cxn ang="0">
                      <a:pos x="21" y="685"/>
                    </a:cxn>
                  </a:cxnLst>
                  <a:rect l="0" t="0" r="r" b="b"/>
                  <a:pathLst>
                    <a:path w="1004" h="685">
                      <a:moveTo>
                        <a:pt x="21" y="685"/>
                      </a:moveTo>
                      <a:lnTo>
                        <a:pt x="6" y="604"/>
                      </a:lnTo>
                      <a:lnTo>
                        <a:pt x="0" y="526"/>
                      </a:lnTo>
                      <a:lnTo>
                        <a:pt x="3" y="472"/>
                      </a:lnTo>
                      <a:lnTo>
                        <a:pt x="12" y="423"/>
                      </a:lnTo>
                      <a:lnTo>
                        <a:pt x="27" y="369"/>
                      </a:lnTo>
                      <a:lnTo>
                        <a:pt x="51" y="315"/>
                      </a:lnTo>
                      <a:lnTo>
                        <a:pt x="81" y="258"/>
                      </a:lnTo>
                      <a:lnTo>
                        <a:pt x="111" y="213"/>
                      </a:lnTo>
                      <a:lnTo>
                        <a:pt x="147" y="168"/>
                      </a:lnTo>
                      <a:lnTo>
                        <a:pt x="189" y="129"/>
                      </a:lnTo>
                      <a:lnTo>
                        <a:pt x="231" y="96"/>
                      </a:lnTo>
                      <a:lnTo>
                        <a:pt x="276" y="69"/>
                      </a:lnTo>
                      <a:lnTo>
                        <a:pt x="331" y="45"/>
                      </a:lnTo>
                      <a:lnTo>
                        <a:pt x="394" y="24"/>
                      </a:lnTo>
                      <a:lnTo>
                        <a:pt x="448" y="9"/>
                      </a:lnTo>
                      <a:lnTo>
                        <a:pt x="514" y="0"/>
                      </a:lnTo>
                      <a:lnTo>
                        <a:pt x="598" y="0"/>
                      </a:lnTo>
                      <a:lnTo>
                        <a:pt x="661" y="12"/>
                      </a:lnTo>
                      <a:lnTo>
                        <a:pt x="737" y="30"/>
                      </a:lnTo>
                      <a:lnTo>
                        <a:pt x="812" y="63"/>
                      </a:lnTo>
                      <a:lnTo>
                        <a:pt x="878" y="102"/>
                      </a:lnTo>
                      <a:lnTo>
                        <a:pt x="923" y="141"/>
                      </a:lnTo>
                      <a:lnTo>
                        <a:pt x="968" y="186"/>
                      </a:lnTo>
                      <a:lnTo>
                        <a:pt x="1004" y="231"/>
                      </a:lnTo>
                      <a:lnTo>
                        <a:pt x="908" y="159"/>
                      </a:lnTo>
                      <a:lnTo>
                        <a:pt x="857" y="129"/>
                      </a:lnTo>
                      <a:lnTo>
                        <a:pt x="803" y="108"/>
                      </a:lnTo>
                      <a:lnTo>
                        <a:pt x="734" y="87"/>
                      </a:lnTo>
                      <a:lnTo>
                        <a:pt x="667" y="78"/>
                      </a:lnTo>
                      <a:lnTo>
                        <a:pt x="595" y="75"/>
                      </a:lnTo>
                      <a:lnTo>
                        <a:pt x="541" y="78"/>
                      </a:lnTo>
                      <a:lnTo>
                        <a:pt x="484" y="87"/>
                      </a:lnTo>
                      <a:lnTo>
                        <a:pt x="427" y="102"/>
                      </a:lnTo>
                      <a:lnTo>
                        <a:pt x="373" y="120"/>
                      </a:lnTo>
                      <a:lnTo>
                        <a:pt x="313" y="150"/>
                      </a:lnTo>
                      <a:lnTo>
                        <a:pt x="267" y="177"/>
                      </a:lnTo>
                      <a:lnTo>
                        <a:pt x="228" y="210"/>
                      </a:lnTo>
                      <a:lnTo>
                        <a:pt x="183" y="246"/>
                      </a:lnTo>
                      <a:lnTo>
                        <a:pt x="147" y="285"/>
                      </a:lnTo>
                      <a:lnTo>
                        <a:pt x="111" y="339"/>
                      </a:lnTo>
                      <a:lnTo>
                        <a:pt x="78" y="396"/>
                      </a:lnTo>
                      <a:lnTo>
                        <a:pt x="57" y="450"/>
                      </a:lnTo>
                      <a:lnTo>
                        <a:pt x="39" y="514"/>
                      </a:lnTo>
                      <a:lnTo>
                        <a:pt x="27" y="592"/>
                      </a:lnTo>
                      <a:lnTo>
                        <a:pt x="21" y="685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249" name="Freeform 49"/>
                <p:cNvSpPr>
                  <a:spLocks/>
                </p:cNvSpPr>
                <p:nvPr/>
              </p:nvSpPr>
              <p:spPr bwMode="auto">
                <a:xfrm>
                  <a:off x="1503" y="2541"/>
                  <a:ext cx="553" cy="420"/>
                </a:xfrm>
                <a:custGeom>
                  <a:avLst/>
                  <a:gdLst/>
                  <a:ahLst/>
                  <a:cxnLst>
                    <a:cxn ang="0">
                      <a:pos x="0" y="511"/>
                    </a:cxn>
                    <a:cxn ang="0">
                      <a:pos x="63" y="583"/>
                    </a:cxn>
                    <a:cxn ang="0">
                      <a:pos x="132" y="647"/>
                    </a:cxn>
                    <a:cxn ang="0">
                      <a:pos x="195" y="683"/>
                    </a:cxn>
                    <a:cxn ang="0">
                      <a:pos x="286" y="722"/>
                    </a:cxn>
                    <a:cxn ang="0">
                      <a:pos x="358" y="743"/>
                    </a:cxn>
                    <a:cxn ang="0">
                      <a:pos x="424" y="752"/>
                    </a:cxn>
                    <a:cxn ang="0">
                      <a:pos x="502" y="752"/>
                    </a:cxn>
                    <a:cxn ang="0">
                      <a:pos x="559" y="746"/>
                    </a:cxn>
                    <a:cxn ang="0">
                      <a:pos x="629" y="734"/>
                    </a:cxn>
                    <a:cxn ang="0">
                      <a:pos x="698" y="713"/>
                    </a:cxn>
                    <a:cxn ang="0">
                      <a:pos x="755" y="683"/>
                    </a:cxn>
                    <a:cxn ang="0">
                      <a:pos x="809" y="650"/>
                    </a:cxn>
                    <a:cxn ang="0">
                      <a:pos x="857" y="616"/>
                    </a:cxn>
                    <a:cxn ang="0">
                      <a:pos x="905" y="568"/>
                    </a:cxn>
                    <a:cxn ang="0">
                      <a:pos x="953" y="514"/>
                    </a:cxn>
                    <a:cxn ang="0">
                      <a:pos x="990" y="463"/>
                    </a:cxn>
                    <a:cxn ang="0">
                      <a:pos x="1011" y="412"/>
                    </a:cxn>
                    <a:cxn ang="0">
                      <a:pos x="1038" y="331"/>
                    </a:cxn>
                    <a:cxn ang="0">
                      <a:pos x="1056" y="247"/>
                    </a:cxn>
                    <a:cxn ang="0">
                      <a:pos x="1059" y="172"/>
                    </a:cxn>
                    <a:cxn ang="0">
                      <a:pos x="1047" y="90"/>
                    </a:cxn>
                    <a:cxn ang="0">
                      <a:pos x="1020" y="0"/>
                    </a:cxn>
                    <a:cxn ang="0">
                      <a:pos x="1047" y="48"/>
                    </a:cxn>
                    <a:cxn ang="0">
                      <a:pos x="1077" y="117"/>
                    </a:cxn>
                    <a:cxn ang="0">
                      <a:pos x="1092" y="181"/>
                    </a:cxn>
                    <a:cxn ang="0">
                      <a:pos x="1107" y="241"/>
                    </a:cxn>
                    <a:cxn ang="0">
                      <a:pos x="1104" y="292"/>
                    </a:cxn>
                    <a:cxn ang="0">
                      <a:pos x="1101" y="361"/>
                    </a:cxn>
                    <a:cxn ang="0">
                      <a:pos x="1065" y="493"/>
                    </a:cxn>
                    <a:cxn ang="0">
                      <a:pos x="1029" y="565"/>
                    </a:cxn>
                    <a:cxn ang="0">
                      <a:pos x="984" y="629"/>
                    </a:cxn>
                    <a:cxn ang="0">
                      <a:pos x="935" y="683"/>
                    </a:cxn>
                    <a:cxn ang="0">
                      <a:pos x="887" y="722"/>
                    </a:cxn>
                    <a:cxn ang="0">
                      <a:pos x="821" y="767"/>
                    </a:cxn>
                    <a:cxn ang="0">
                      <a:pos x="755" y="797"/>
                    </a:cxn>
                    <a:cxn ang="0">
                      <a:pos x="692" y="818"/>
                    </a:cxn>
                    <a:cxn ang="0">
                      <a:pos x="611" y="839"/>
                    </a:cxn>
                    <a:cxn ang="0">
                      <a:pos x="550" y="842"/>
                    </a:cxn>
                    <a:cxn ang="0">
                      <a:pos x="484" y="842"/>
                    </a:cxn>
                    <a:cxn ang="0">
                      <a:pos x="418" y="830"/>
                    </a:cxn>
                    <a:cxn ang="0">
                      <a:pos x="346" y="815"/>
                    </a:cxn>
                    <a:cxn ang="0">
                      <a:pos x="298" y="797"/>
                    </a:cxn>
                    <a:cxn ang="0">
                      <a:pos x="234" y="764"/>
                    </a:cxn>
                    <a:cxn ang="0">
                      <a:pos x="180" y="734"/>
                    </a:cxn>
                    <a:cxn ang="0">
                      <a:pos x="129" y="692"/>
                    </a:cxn>
                    <a:cxn ang="0">
                      <a:pos x="75" y="635"/>
                    </a:cxn>
                    <a:cxn ang="0">
                      <a:pos x="24" y="562"/>
                    </a:cxn>
                    <a:cxn ang="0">
                      <a:pos x="0" y="511"/>
                    </a:cxn>
                  </a:cxnLst>
                  <a:rect l="0" t="0" r="r" b="b"/>
                  <a:pathLst>
                    <a:path w="1107" h="842">
                      <a:moveTo>
                        <a:pt x="0" y="511"/>
                      </a:moveTo>
                      <a:lnTo>
                        <a:pt x="63" y="583"/>
                      </a:lnTo>
                      <a:lnTo>
                        <a:pt x="132" y="647"/>
                      </a:lnTo>
                      <a:lnTo>
                        <a:pt x="195" y="683"/>
                      </a:lnTo>
                      <a:lnTo>
                        <a:pt x="286" y="722"/>
                      </a:lnTo>
                      <a:lnTo>
                        <a:pt x="358" y="743"/>
                      </a:lnTo>
                      <a:lnTo>
                        <a:pt x="424" y="752"/>
                      </a:lnTo>
                      <a:lnTo>
                        <a:pt x="502" y="752"/>
                      </a:lnTo>
                      <a:lnTo>
                        <a:pt x="559" y="746"/>
                      </a:lnTo>
                      <a:lnTo>
                        <a:pt x="629" y="734"/>
                      </a:lnTo>
                      <a:lnTo>
                        <a:pt x="698" y="713"/>
                      </a:lnTo>
                      <a:lnTo>
                        <a:pt x="755" y="683"/>
                      </a:lnTo>
                      <a:lnTo>
                        <a:pt x="809" y="650"/>
                      </a:lnTo>
                      <a:lnTo>
                        <a:pt x="857" y="616"/>
                      </a:lnTo>
                      <a:lnTo>
                        <a:pt x="905" y="568"/>
                      </a:lnTo>
                      <a:lnTo>
                        <a:pt x="953" y="514"/>
                      </a:lnTo>
                      <a:lnTo>
                        <a:pt x="990" y="463"/>
                      </a:lnTo>
                      <a:lnTo>
                        <a:pt x="1011" y="412"/>
                      </a:lnTo>
                      <a:lnTo>
                        <a:pt x="1038" y="331"/>
                      </a:lnTo>
                      <a:lnTo>
                        <a:pt x="1056" y="247"/>
                      </a:lnTo>
                      <a:lnTo>
                        <a:pt x="1059" y="172"/>
                      </a:lnTo>
                      <a:lnTo>
                        <a:pt x="1047" y="90"/>
                      </a:lnTo>
                      <a:lnTo>
                        <a:pt x="1020" y="0"/>
                      </a:lnTo>
                      <a:lnTo>
                        <a:pt x="1047" y="48"/>
                      </a:lnTo>
                      <a:lnTo>
                        <a:pt x="1077" y="117"/>
                      </a:lnTo>
                      <a:lnTo>
                        <a:pt x="1092" y="181"/>
                      </a:lnTo>
                      <a:lnTo>
                        <a:pt x="1107" y="241"/>
                      </a:lnTo>
                      <a:lnTo>
                        <a:pt x="1104" y="292"/>
                      </a:lnTo>
                      <a:lnTo>
                        <a:pt x="1101" y="361"/>
                      </a:lnTo>
                      <a:lnTo>
                        <a:pt x="1065" y="493"/>
                      </a:lnTo>
                      <a:lnTo>
                        <a:pt x="1029" y="565"/>
                      </a:lnTo>
                      <a:lnTo>
                        <a:pt x="984" y="629"/>
                      </a:lnTo>
                      <a:lnTo>
                        <a:pt x="935" y="683"/>
                      </a:lnTo>
                      <a:lnTo>
                        <a:pt x="887" y="722"/>
                      </a:lnTo>
                      <a:lnTo>
                        <a:pt x="821" y="767"/>
                      </a:lnTo>
                      <a:lnTo>
                        <a:pt x="755" y="797"/>
                      </a:lnTo>
                      <a:lnTo>
                        <a:pt x="692" y="818"/>
                      </a:lnTo>
                      <a:lnTo>
                        <a:pt x="611" y="839"/>
                      </a:lnTo>
                      <a:lnTo>
                        <a:pt x="550" y="842"/>
                      </a:lnTo>
                      <a:lnTo>
                        <a:pt x="484" y="842"/>
                      </a:lnTo>
                      <a:lnTo>
                        <a:pt x="418" y="830"/>
                      </a:lnTo>
                      <a:lnTo>
                        <a:pt x="346" y="815"/>
                      </a:lnTo>
                      <a:lnTo>
                        <a:pt x="298" y="797"/>
                      </a:lnTo>
                      <a:lnTo>
                        <a:pt x="234" y="764"/>
                      </a:lnTo>
                      <a:lnTo>
                        <a:pt x="180" y="734"/>
                      </a:lnTo>
                      <a:lnTo>
                        <a:pt x="129" y="692"/>
                      </a:lnTo>
                      <a:lnTo>
                        <a:pt x="75" y="635"/>
                      </a:lnTo>
                      <a:lnTo>
                        <a:pt x="24" y="562"/>
                      </a:lnTo>
                      <a:lnTo>
                        <a:pt x="0" y="511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" name="Group 50"/>
              <p:cNvGrpSpPr>
                <a:grpSpLocks/>
              </p:cNvGrpSpPr>
              <p:nvPr/>
            </p:nvGrpSpPr>
            <p:grpSpPr bwMode="auto">
              <a:xfrm>
                <a:off x="1469" y="2379"/>
                <a:ext cx="586" cy="557"/>
                <a:chOff x="1469" y="2379"/>
                <a:chExt cx="586" cy="557"/>
              </a:xfrm>
            </p:grpSpPr>
            <p:sp>
              <p:nvSpPr>
                <p:cNvPr id="51251" name="Freeform 51"/>
                <p:cNvSpPr>
                  <a:spLocks/>
                </p:cNvSpPr>
                <p:nvPr/>
              </p:nvSpPr>
              <p:spPr bwMode="auto">
                <a:xfrm>
                  <a:off x="1502" y="2797"/>
                  <a:ext cx="144" cy="13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0" y="56"/>
                    </a:cxn>
                    <a:cxn ang="0">
                      <a:pos x="59" y="99"/>
                    </a:cxn>
                    <a:cxn ang="0">
                      <a:pos x="90" y="139"/>
                    </a:cxn>
                    <a:cxn ang="0">
                      <a:pos x="138" y="186"/>
                    </a:cxn>
                    <a:cxn ang="0">
                      <a:pos x="174" y="216"/>
                    </a:cxn>
                    <a:cxn ang="0">
                      <a:pos x="220" y="245"/>
                    </a:cxn>
                    <a:cxn ang="0">
                      <a:pos x="287" y="279"/>
                    </a:cxn>
                    <a:cxn ang="0">
                      <a:pos x="212" y="177"/>
                    </a:cxn>
                    <a:cxn ang="0">
                      <a:pos x="170" y="153"/>
                    </a:cxn>
                    <a:cxn ang="0">
                      <a:pos x="140" y="132"/>
                    </a:cxn>
                    <a:cxn ang="0">
                      <a:pos x="96" y="101"/>
                    </a:cxn>
                    <a:cxn ang="0">
                      <a:pos x="62" y="69"/>
                    </a:cxn>
                    <a:cxn ang="0">
                      <a:pos x="35" y="4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87" h="279">
                      <a:moveTo>
                        <a:pt x="0" y="0"/>
                      </a:moveTo>
                      <a:lnTo>
                        <a:pt x="30" y="56"/>
                      </a:lnTo>
                      <a:lnTo>
                        <a:pt x="59" y="99"/>
                      </a:lnTo>
                      <a:lnTo>
                        <a:pt x="90" y="139"/>
                      </a:lnTo>
                      <a:lnTo>
                        <a:pt x="138" y="186"/>
                      </a:lnTo>
                      <a:lnTo>
                        <a:pt x="174" y="216"/>
                      </a:lnTo>
                      <a:lnTo>
                        <a:pt x="220" y="245"/>
                      </a:lnTo>
                      <a:lnTo>
                        <a:pt x="287" y="279"/>
                      </a:lnTo>
                      <a:lnTo>
                        <a:pt x="212" y="177"/>
                      </a:lnTo>
                      <a:lnTo>
                        <a:pt x="170" y="153"/>
                      </a:lnTo>
                      <a:lnTo>
                        <a:pt x="140" y="132"/>
                      </a:lnTo>
                      <a:lnTo>
                        <a:pt x="96" y="101"/>
                      </a:lnTo>
                      <a:lnTo>
                        <a:pt x="62" y="69"/>
                      </a:lnTo>
                      <a:lnTo>
                        <a:pt x="35" y="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252" name="Freeform 52"/>
                <p:cNvSpPr>
                  <a:spLocks/>
                </p:cNvSpPr>
                <p:nvPr/>
              </p:nvSpPr>
              <p:spPr bwMode="auto">
                <a:xfrm>
                  <a:off x="2004" y="2538"/>
                  <a:ext cx="51" cy="273"/>
                </a:xfrm>
                <a:custGeom>
                  <a:avLst/>
                  <a:gdLst/>
                  <a:ahLst/>
                  <a:cxnLst>
                    <a:cxn ang="0">
                      <a:pos x="19" y="0"/>
                    </a:cxn>
                    <a:cxn ang="0">
                      <a:pos x="39" y="37"/>
                    </a:cxn>
                    <a:cxn ang="0">
                      <a:pos x="52" y="69"/>
                    </a:cxn>
                    <a:cxn ang="0">
                      <a:pos x="66" y="102"/>
                    </a:cxn>
                    <a:cxn ang="0">
                      <a:pos x="76" y="134"/>
                    </a:cxn>
                    <a:cxn ang="0">
                      <a:pos x="84" y="164"/>
                    </a:cxn>
                    <a:cxn ang="0">
                      <a:pos x="99" y="217"/>
                    </a:cxn>
                    <a:cxn ang="0">
                      <a:pos x="103" y="269"/>
                    </a:cxn>
                    <a:cxn ang="0">
                      <a:pos x="100" y="349"/>
                    </a:cxn>
                    <a:cxn ang="0">
                      <a:pos x="93" y="403"/>
                    </a:cxn>
                    <a:cxn ang="0">
                      <a:pos x="82" y="447"/>
                    </a:cxn>
                    <a:cxn ang="0">
                      <a:pos x="65" y="493"/>
                    </a:cxn>
                    <a:cxn ang="0">
                      <a:pos x="42" y="546"/>
                    </a:cxn>
                    <a:cxn ang="0">
                      <a:pos x="0" y="443"/>
                    </a:cxn>
                    <a:cxn ang="0">
                      <a:pos x="19" y="398"/>
                    </a:cxn>
                    <a:cxn ang="0">
                      <a:pos x="28" y="374"/>
                    </a:cxn>
                    <a:cxn ang="0">
                      <a:pos x="39" y="343"/>
                    </a:cxn>
                    <a:cxn ang="0">
                      <a:pos x="46" y="311"/>
                    </a:cxn>
                    <a:cxn ang="0">
                      <a:pos x="52" y="262"/>
                    </a:cxn>
                    <a:cxn ang="0">
                      <a:pos x="55" y="221"/>
                    </a:cxn>
                    <a:cxn ang="0">
                      <a:pos x="55" y="160"/>
                    </a:cxn>
                    <a:cxn ang="0">
                      <a:pos x="46" y="105"/>
                    </a:cxn>
                    <a:cxn ang="0">
                      <a:pos x="36" y="60"/>
                    </a:cxn>
                    <a:cxn ang="0">
                      <a:pos x="30" y="36"/>
                    </a:cxn>
                    <a:cxn ang="0">
                      <a:pos x="19" y="0"/>
                    </a:cxn>
                  </a:cxnLst>
                  <a:rect l="0" t="0" r="r" b="b"/>
                  <a:pathLst>
                    <a:path w="103" h="546">
                      <a:moveTo>
                        <a:pt x="19" y="0"/>
                      </a:moveTo>
                      <a:lnTo>
                        <a:pt x="39" y="37"/>
                      </a:lnTo>
                      <a:lnTo>
                        <a:pt x="52" y="69"/>
                      </a:lnTo>
                      <a:lnTo>
                        <a:pt x="66" y="102"/>
                      </a:lnTo>
                      <a:lnTo>
                        <a:pt x="76" y="134"/>
                      </a:lnTo>
                      <a:lnTo>
                        <a:pt x="84" y="164"/>
                      </a:lnTo>
                      <a:lnTo>
                        <a:pt x="99" y="217"/>
                      </a:lnTo>
                      <a:lnTo>
                        <a:pt x="103" y="269"/>
                      </a:lnTo>
                      <a:lnTo>
                        <a:pt x="100" y="349"/>
                      </a:lnTo>
                      <a:lnTo>
                        <a:pt x="93" y="403"/>
                      </a:lnTo>
                      <a:lnTo>
                        <a:pt x="82" y="447"/>
                      </a:lnTo>
                      <a:lnTo>
                        <a:pt x="65" y="493"/>
                      </a:lnTo>
                      <a:lnTo>
                        <a:pt x="42" y="546"/>
                      </a:lnTo>
                      <a:lnTo>
                        <a:pt x="0" y="443"/>
                      </a:lnTo>
                      <a:lnTo>
                        <a:pt x="19" y="398"/>
                      </a:lnTo>
                      <a:lnTo>
                        <a:pt x="28" y="374"/>
                      </a:lnTo>
                      <a:lnTo>
                        <a:pt x="39" y="343"/>
                      </a:lnTo>
                      <a:lnTo>
                        <a:pt x="46" y="311"/>
                      </a:lnTo>
                      <a:lnTo>
                        <a:pt x="52" y="262"/>
                      </a:lnTo>
                      <a:lnTo>
                        <a:pt x="55" y="221"/>
                      </a:lnTo>
                      <a:lnTo>
                        <a:pt x="55" y="160"/>
                      </a:lnTo>
                      <a:lnTo>
                        <a:pt x="46" y="105"/>
                      </a:lnTo>
                      <a:lnTo>
                        <a:pt x="36" y="60"/>
                      </a:lnTo>
                      <a:lnTo>
                        <a:pt x="30" y="36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253" name="Freeform 53"/>
                <p:cNvSpPr>
                  <a:spLocks/>
                </p:cNvSpPr>
                <p:nvPr/>
              </p:nvSpPr>
              <p:spPr bwMode="auto">
                <a:xfrm>
                  <a:off x="1735" y="2379"/>
                  <a:ext cx="204" cy="8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1" y="60"/>
                    </a:cxn>
                    <a:cxn ang="0">
                      <a:pos x="79" y="57"/>
                    </a:cxn>
                    <a:cxn ang="0">
                      <a:pos x="123" y="60"/>
                    </a:cxn>
                    <a:cxn ang="0">
                      <a:pos x="165" y="66"/>
                    </a:cxn>
                    <a:cxn ang="0">
                      <a:pos x="203" y="73"/>
                    </a:cxn>
                    <a:cxn ang="0">
                      <a:pos x="241" y="83"/>
                    </a:cxn>
                    <a:cxn ang="0">
                      <a:pos x="267" y="91"/>
                    </a:cxn>
                    <a:cxn ang="0">
                      <a:pos x="301" y="105"/>
                    </a:cxn>
                    <a:cxn ang="0">
                      <a:pos x="340" y="124"/>
                    </a:cxn>
                    <a:cxn ang="0">
                      <a:pos x="409" y="165"/>
                    </a:cxn>
                    <a:cxn ang="0">
                      <a:pos x="369" y="123"/>
                    </a:cxn>
                    <a:cxn ang="0">
                      <a:pos x="341" y="102"/>
                    </a:cxn>
                    <a:cxn ang="0">
                      <a:pos x="304" y="78"/>
                    </a:cxn>
                    <a:cxn ang="0">
                      <a:pos x="281" y="64"/>
                    </a:cxn>
                    <a:cxn ang="0">
                      <a:pos x="230" y="40"/>
                    </a:cxn>
                    <a:cxn ang="0">
                      <a:pos x="197" y="28"/>
                    </a:cxn>
                    <a:cxn ang="0">
                      <a:pos x="170" y="19"/>
                    </a:cxn>
                    <a:cxn ang="0">
                      <a:pos x="145" y="13"/>
                    </a:cxn>
                    <a:cxn ang="0">
                      <a:pos x="105" y="6"/>
                    </a:cxn>
                    <a:cxn ang="0">
                      <a:pos x="64" y="1"/>
                    </a:cxn>
                    <a:cxn ang="0">
                      <a:pos x="1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09" h="165">
                      <a:moveTo>
                        <a:pt x="0" y="0"/>
                      </a:moveTo>
                      <a:lnTo>
                        <a:pt x="31" y="60"/>
                      </a:lnTo>
                      <a:lnTo>
                        <a:pt x="79" y="57"/>
                      </a:lnTo>
                      <a:lnTo>
                        <a:pt x="123" y="60"/>
                      </a:lnTo>
                      <a:lnTo>
                        <a:pt x="165" y="66"/>
                      </a:lnTo>
                      <a:lnTo>
                        <a:pt x="203" y="73"/>
                      </a:lnTo>
                      <a:lnTo>
                        <a:pt x="241" y="83"/>
                      </a:lnTo>
                      <a:lnTo>
                        <a:pt x="267" y="91"/>
                      </a:lnTo>
                      <a:lnTo>
                        <a:pt x="301" y="105"/>
                      </a:lnTo>
                      <a:lnTo>
                        <a:pt x="340" y="124"/>
                      </a:lnTo>
                      <a:lnTo>
                        <a:pt x="409" y="165"/>
                      </a:lnTo>
                      <a:lnTo>
                        <a:pt x="369" y="123"/>
                      </a:lnTo>
                      <a:lnTo>
                        <a:pt x="341" y="102"/>
                      </a:lnTo>
                      <a:lnTo>
                        <a:pt x="304" y="78"/>
                      </a:lnTo>
                      <a:lnTo>
                        <a:pt x="281" y="64"/>
                      </a:lnTo>
                      <a:lnTo>
                        <a:pt x="230" y="40"/>
                      </a:lnTo>
                      <a:lnTo>
                        <a:pt x="197" y="28"/>
                      </a:lnTo>
                      <a:lnTo>
                        <a:pt x="170" y="19"/>
                      </a:lnTo>
                      <a:lnTo>
                        <a:pt x="145" y="13"/>
                      </a:lnTo>
                      <a:lnTo>
                        <a:pt x="105" y="6"/>
                      </a:lnTo>
                      <a:lnTo>
                        <a:pt x="64" y="1"/>
                      </a:lnTo>
                      <a:lnTo>
                        <a:pt x="1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254" name="Freeform 54"/>
                <p:cNvSpPr>
                  <a:spLocks/>
                </p:cNvSpPr>
                <p:nvPr/>
              </p:nvSpPr>
              <p:spPr bwMode="auto">
                <a:xfrm>
                  <a:off x="1469" y="2495"/>
                  <a:ext cx="65" cy="194"/>
                </a:xfrm>
                <a:custGeom>
                  <a:avLst/>
                  <a:gdLst/>
                  <a:ahLst/>
                  <a:cxnLst>
                    <a:cxn ang="0">
                      <a:pos x="0" y="297"/>
                    </a:cxn>
                    <a:cxn ang="0">
                      <a:pos x="3" y="267"/>
                    </a:cxn>
                    <a:cxn ang="0">
                      <a:pos x="5" y="234"/>
                    </a:cxn>
                    <a:cxn ang="0">
                      <a:pos x="14" y="181"/>
                    </a:cxn>
                    <a:cxn ang="0">
                      <a:pos x="24" y="139"/>
                    </a:cxn>
                    <a:cxn ang="0">
                      <a:pos x="38" y="101"/>
                    </a:cxn>
                    <a:cxn ang="0">
                      <a:pos x="56" y="62"/>
                    </a:cxn>
                    <a:cxn ang="0">
                      <a:pos x="72" y="32"/>
                    </a:cxn>
                    <a:cxn ang="0">
                      <a:pos x="92" y="0"/>
                    </a:cxn>
                    <a:cxn ang="0">
                      <a:pos x="130" y="50"/>
                    </a:cxn>
                    <a:cxn ang="0">
                      <a:pos x="108" y="80"/>
                    </a:cxn>
                    <a:cxn ang="0">
                      <a:pos x="92" y="107"/>
                    </a:cxn>
                    <a:cxn ang="0">
                      <a:pos x="79" y="132"/>
                    </a:cxn>
                    <a:cxn ang="0">
                      <a:pos x="60" y="167"/>
                    </a:cxn>
                    <a:cxn ang="0">
                      <a:pos x="48" y="198"/>
                    </a:cxn>
                    <a:cxn ang="0">
                      <a:pos x="41" y="228"/>
                    </a:cxn>
                    <a:cxn ang="0">
                      <a:pos x="32" y="258"/>
                    </a:cxn>
                    <a:cxn ang="0">
                      <a:pos x="26" y="291"/>
                    </a:cxn>
                    <a:cxn ang="0">
                      <a:pos x="21" y="331"/>
                    </a:cxn>
                    <a:cxn ang="0">
                      <a:pos x="17" y="371"/>
                    </a:cxn>
                    <a:cxn ang="0">
                      <a:pos x="10" y="387"/>
                    </a:cxn>
                    <a:cxn ang="0">
                      <a:pos x="0" y="297"/>
                    </a:cxn>
                  </a:cxnLst>
                  <a:rect l="0" t="0" r="r" b="b"/>
                  <a:pathLst>
                    <a:path w="130" h="387">
                      <a:moveTo>
                        <a:pt x="0" y="297"/>
                      </a:moveTo>
                      <a:lnTo>
                        <a:pt x="3" y="267"/>
                      </a:lnTo>
                      <a:lnTo>
                        <a:pt x="5" y="234"/>
                      </a:lnTo>
                      <a:lnTo>
                        <a:pt x="14" y="181"/>
                      </a:lnTo>
                      <a:lnTo>
                        <a:pt x="24" y="139"/>
                      </a:lnTo>
                      <a:lnTo>
                        <a:pt x="38" y="101"/>
                      </a:lnTo>
                      <a:lnTo>
                        <a:pt x="56" y="62"/>
                      </a:lnTo>
                      <a:lnTo>
                        <a:pt x="72" y="32"/>
                      </a:lnTo>
                      <a:lnTo>
                        <a:pt x="92" y="0"/>
                      </a:lnTo>
                      <a:lnTo>
                        <a:pt x="130" y="50"/>
                      </a:lnTo>
                      <a:lnTo>
                        <a:pt x="108" y="80"/>
                      </a:lnTo>
                      <a:lnTo>
                        <a:pt x="92" y="107"/>
                      </a:lnTo>
                      <a:lnTo>
                        <a:pt x="79" y="132"/>
                      </a:lnTo>
                      <a:lnTo>
                        <a:pt x="60" y="167"/>
                      </a:lnTo>
                      <a:lnTo>
                        <a:pt x="48" y="198"/>
                      </a:lnTo>
                      <a:lnTo>
                        <a:pt x="41" y="228"/>
                      </a:lnTo>
                      <a:lnTo>
                        <a:pt x="32" y="258"/>
                      </a:lnTo>
                      <a:lnTo>
                        <a:pt x="26" y="291"/>
                      </a:lnTo>
                      <a:lnTo>
                        <a:pt x="21" y="331"/>
                      </a:lnTo>
                      <a:lnTo>
                        <a:pt x="17" y="371"/>
                      </a:lnTo>
                      <a:lnTo>
                        <a:pt x="10" y="387"/>
                      </a:lnTo>
                      <a:lnTo>
                        <a:pt x="0" y="297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0" name="Group 55"/>
            <p:cNvGrpSpPr>
              <a:grpSpLocks/>
            </p:cNvGrpSpPr>
            <p:nvPr/>
          </p:nvGrpSpPr>
          <p:grpSpPr bwMode="auto">
            <a:xfrm>
              <a:off x="1455" y="2364"/>
              <a:ext cx="577" cy="553"/>
              <a:chOff x="1455" y="2364"/>
              <a:chExt cx="577" cy="553"/>
            </a:xfrm>
          </p:grpSpPr>
          <p:sp>
            <p:nvSpPr>
              <p:cNvPr id="51256" name="Oval 56" descr="Große Konfetti"/>
              <p:cNvSpPr>
                <a:spLocks noChangeArrowheads="1"/>
              </p:cNvSpPr>
              <p:nvPr/>
            </p:nvSpPr>
            <p:spPr bwMode="auto">
              <a:xfrm>
                <a:off x="1461" y="2372"/>
                <a:ext cx="564" cy="539"/>
              </a:xfrm>
              <a:prstGeom prst="ellipse">
                <a:avLst/>
              </a:prstGeom>
              <a:pattFill prst="lgConfetti">
                <a:fgClr>
                  <a:schemeClr val="accent1"/>
                </a:fgClr>
                <a:bgClr>
                  <a:srgbClr val="FFFFFF"/>
                </a:bgClr>
              </a:pattFill>
              <a:ln w="31750">
                <a:solidFill>
                  <a:srgbClr val="9F9F9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57" name="Oval 57" descr="Große Konfetti"/>
              <p:cNvSpPr>
                <a:spLocks noChangeArrowheads="1"/>
              </p:cNvSpPr>
              <p:nvPr/>
            </p:nvSpPr>
            <p:spPr bwMode="auto">
              <a:xfrm>
                <a:off x="1455" y="2364"/>
                <a:ext cx="577" cy="553"/>
              </a:xfrm>
              <a:prstGeom prst="ellipse">
                <a:avLst/>
              </a:prstGeom>
              <a:pattFill prst="lgConfetti">
                <a:fgClr>
                  <a:schemeClr val="accent1"/>
                </a:fgClr>
                <a:bgClr>
                  <a:srgbClr val="FFFFFF"/>
                </a:bgClr>
              </a:patt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58" name="Oval 58" descr="Große Konfetti"/>
              <p:cNvSpPr>
                <a:spLocks noChangeArrowheads="1"/>
              </p:cNvSpPr>
              <p:nvPr/>
            </p:nvSpPr>
            <p:spPr bwMode="auto">
              <a:xfrm>
                <a:off x="1471" y="2379"/>
                <a:ext cx="545" cy="523"/>
              </a:xfrm>
              <a:prstGeom prst="ellipse">
                <a:avLst/>
              </a:prstGeom>
              <a:pattFill prst="lgConfetti">
                <a:fgClr>
                  <a:schemeClr val="accent1"/>
                </a:fgClr>
                <a:bgClr>
                  <a:srgbClr val="FFFFFF"/>
                </a:bgClr>
              </a:patt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59"/>
            <p:cNvGrpSpPr>
              <a:grpSpLocks/>
            </p:cNvGrpSpPr>
            <p:nvPr/>
          </p:nvGrpSpPr>
          <p:grpSpPr bwMode="auto">
            <a:xfrm>
              <a:off x="1868" y="2885"/>
              <a:ext cx="296" cy="462"/>
              <a:chOff x="1868" y="2885"/>
              <a:chExt cx="296" cy="462"/>
            </a:xfrm>
          </p:grpSpPr>
          <p:sp>
            <p:nvSpPr>
              <p:cNvPr id="51260" name="Freeform 60"/>
              <p:cNvSpPr>
                <a:spLocks/>
              </p:cNvSpPr>
              <p:nvPr/>
            </p:nvSpPr>
            <p:spPr bwMode="auto">
              <a:xfrm>
                <a:off x="1871" y="2909"/>
                <a:ext cx="282" cy="404"/>
              </a:xfrm>
              <a:custGeom>
                <a:avLst/>
                <a:gdLst/>
                <a:ahLst/>
                <a:cxnLst>
                  <a:cxn ang="0">
                    <a:pos x="0" y="60"/>
                  </a:cxn>
                  <a:cxn ang="0">
                    <a:pos x="400" y="808"/>
                  </a:cxn>
                  <a:cxn ang="0">
                    <a:pos x="564" y="725"/>
                  </a:cxn>
                  <a:cxn ang="0">
                    <a:pos x="162" y="0"/>
                  </a:cxn>
                  <a:cxn ang="0">
                    <a:pos x="0" y="60"/>
                  </a:cxn>
                </a:cxnLst>
                <a:rect l="0" t="0" r="r" b="b"/>
                <a:pathLst>
                  <a:path w="564" h="808">
                    <a:moveTo>
                      <a:pt x="0" y="60"/>
                    </a:moveTo>
                    <a:lnTo>
                      <a:pt x="400" y="808"/>
                    </a:lnTo>
                    <a:lnTo>
                      <a:pt x="564" y="725"/>
                    </a:lnTo>
                    <a:lnTo>
                      <a:pt x="162" y="0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5F3F1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61" name="Arc 61"/>
              <p:cNvSpPr>
                <a:spLocks/>
              </p:cNvSpPr>
              <p:nvPr/>
            </p:nvSpPr>
            <p:spPr bwMode="auto">
              <a:xfrm>
                <a:off x="1869" y="2885"/>
                <a:ext cx="85" cy="53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929 w 42228"/>
                  <a:gd name="T1" fmla="*/ 27866 h 27866"/>
                  <a:gd name="T2" fmla="*/ 42228 w 42228"/>
                  <a:gd name="T3" fmla="*/ 15194 h 27866"/>
                  <a:gd name="T4" fmla="*/ 21600 w 42228"/>
                  <a:gd name="T5" fmla="*/ 21600 h 278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228" h="27866" fill="none" extrusionOk="0">
                    <a:moveTo>
                      <a:pt x="928" y="27866"/>
                    </a:moveTo>
                    <a:cubicBezTo>
                      <a:pt x="312" y="25834"/>
                      <a:pt x="0" y="23722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1061" y="-1"/>
                      <a:pt x="39422" y="6157"/>
                      <a:pt x="42228" y="15193"/>
                    </a:cubicBezTo>
                  </a:path>
                  <a:path w="42228" h="27866" stroke="0" extrusionOk="0">
                    <a:moveTo>
                      <a:pt x="928" y="27866"/>
                    </a:moveTo>
                    <a:cubicBezTo>
                      <a:pt x="312" y="25834"/>
                      <a:pt x="0" y="23722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1061" y="-1"/>
                      <a:pt x="39422" y="6157"/>
                      <a:pt x="42228" y="15193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5F3F1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62" name="Arc 62"/>
              <p:cNvSpPr>
                <a:spLocks/>
              </p:cNvSpPr>
              <p:nvPr/>
            </p:nvSpPr>
            <p:spPr bwMode="auto">
              <a:xfrm>
                <a:off x="1871" y="2891"/>
                <a:ext cx="87" cy="50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38 w 42041"/>
                  <a:gd name="T1" fmla="*/ 24039 h 24039"/>
                  <a:gd name="T2" fmla="*/ 42041 w 42041"/>
                  <a:gd name="T3" fmla="*/ 14620 h 24039"/>
                  <a:gd name="T4" fmla="*/ 21600 w 42041"/>
                  <a:gd name="T5" fmla="*/ 21600 h 240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041" h="24039" fill="none" extrusionOk="0">
                    <a:moveTo>
                      <a:pt x="138" y="24038"/>
                    </a:moveTo>
                    <a:cubicBezTo>
                      <a:pt x="46" y="23229"/>
                      <a:pt x="0" y="2241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0839" y="-1"/>
                      <a:pt x="39055" y="5876"/>
                      <a:pt x="42041" y="14619"/>
                    </a:cubicBezTo>
                  </a:path>
                  <a:path w="42041" h="24039" stroke="0" extrusionOk="0">
                    <a:moveTo>
                      <a:pt x="138" y="24038"/>
                    </a:moveTo>
                    <a:cubicBezTo>
                      <a:pt x="46" y="23229"/>
                      <a:pt x="0" y="2241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0839" y="-1"/>
                      <a:pt x="39055" y="5876"/>
                      <a:pt x="42041" y="1461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5F3F1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63" name="Freeform 63"/>
              <p:cNvSpPr>
                <a:spLocks/>
              </p:cNvSpPr>
              <p:nvPr/>
            </p:nvSpPr>
            <p:spPr bwMode="auto">
              <a:xfrm>
                <a:off x="1868" y="2891"/>
                <a:ext cx="54" cy="104"/>
              </a:xfrm>
              <a:custGeom>
                <a:avLst/>
                <a:gdLst/>
                <a:ahLst/>
                <a:cxnLst>
                  <a:cxn ang="0">
                    <a:pos x="3" y="96"/>
                  </a:cxn>
                  <a:cxn ang="0">
                    <a:pos x="0" y="82"/>
                  </a:cxn>
                  <a:cxn ang="0">
                    <a:pos x="0" y="69"/>
                  </a:cxn>
                  <a:cxn ang="0">
                    <a:pos x="2" y="58"/>
                  </a:cxn>
                  <a:cxn ang="0">
                    <a:pos x="6" y="42"/>
                  </a:cxn>
                  <a:cxn ang="0">
                    <a:pos x="12" y="29"/>
                  </a:cxn>
                  <a:cxn ang="0">
                    <a:pos x="21" y="17"/>
                  </a:cxn>
                  <a:cxn ang="0">
                    <a:pos x="31" y="7"/>
                  </a:cxn>
                  <a:cxn ang="0">
                    <a:pos x="41" y="0"/>
                  </a:cxn>
                  <a:cxn ang="0">
                    <a:pos x="107" y="112"/>
                  </a:cxn>
                  <a:cxn ang="0">
                    <a:pos x="95" y="119"/>
                  </a:cxn>
                  <a:cxn ang="0">
                    <a:pos x="87" y="127"/>
                  </a:cxn>
                  <a:cxn ang="0">
                    <a:pos x="79" y="135"/>
                  </a:cxn>
                  <a:cxn ang="0">
                    <a:pos x="73" y="145"/>
                  </a:cxn>
                  <a:cxn ang="0">
                    <a:pos x="66" y="163"/>
                  </a:cxn>
                  <a:cxn ang="0">
                    <a:pos x="62" y="187"/>
                  </a:cxn>
                  <a:cxn ang="0">
                    <a:pos x="62" y="207"/>
                  </a:cxn>
                  <a:cxn ang="0">
                    <a:pos x="3" y="96"/>
                  </a:cxn>
                </a:cxnLst>
                <a:rect l="0" t="0" r="r" b="b"/>
                <a:pathLst>
                  <a:path w="107" h="207">
                    <a:moveTo>
                      <a:pt x="3" y="96"/>
                    </a:moveTo>
                    <a:lnTo>
                      <a:pt x="0" y="82"/>
                    </a:lnTo>
                    <a:lnTo>
                      <a:pt x="0" y="69"/>
                    </a:lnTo>
                    <a:lnTo>
                      <a:pt x="2" y="58"/>
                    </a:lnTo>
                    <a:lnTo>
                      <a:pt x="6" y="42"/>
                    </a:lnTo>
                    <a:lnTo>
                      <a:pt x="12" y="29"/>
                    </a:lnTo>
                    <a:lnTo>
                      <a:pt x="21" y="17"/>
                    </a:lnTo>
                    <a:lnTo>
                      <a:pt x="31" y="7"/>
                    </a:lnTo>
                    <a:lnTo>
                      <a:pt x="41" y="0"/>
                    </a:lnTo>
                    <a:lnTo>
                      <a:pt x="107" y="112"/>
                    </a:lnTo>
                    <a:lnTo>
                      <a:pt x="95" y="119"/>
                    </a:lnTo>
                    <a:lnTo>
                      <a:pt x="87" y="127"/>
                    </a:lnTo>
                    <a:lnTo>
                      <a:pt x="79" y="135"/>
                    </a:lnTo>
                    <a:lnTo>
                      <a:pt x="73" y="145"/>
                    </a:lnTo>
                    <a:lnTo>
                      <a:pt x="66" y="163"/>
                    </a:lnTo>
                    <a:lnTo>
                      <a:pt x="62" y="187"/>
                    </a:lnTo>
                    <a:lnTo>
                      <a:pt x="62" y="207"/>
                    </a:lnTo>
                    <a:lnTo>
                      <a:pt x="3" y="96"/>
                    </a:lnTo>
                    <a:close/>
                  </a:path>
                </a:pathLst>
              </a:custGeom>
              <a:solidFill>
                <a:srgbClr val="3F1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64" name="Arc 64"/>
              <p:cNvSpPr>
                <a:spLocks/>
              </p:cNvSpPr>
              <p:nvPr/>
            </p:nvSpPr>
            <p:spPr bwMode="auto">
              <a:xfrm>
                <a:off x="1869" y="2888"/>
                <a:ext cx="44" cy="49"/>
              </a:xfrm>
              <a:custGeom>
                <a:avLst/>
                <a:gdLst>
                  <a:gd name="G0" fmla="+- 21600 0 0"/>
                  <a:gd name="G1" fmla="+- 20077 0 0"/>
                  <a:gd name="G2" fmla="+- 21600 0 0"/>
                  <a:gd name="T0" fmla="*/ 789 w 21600"/>
                  <a:gd name="T1" fmla="*/ 25860 h 25860"/>
                  <a:gd name="T2" fmla="*/ 13632 w 21600"/>
                  <a:gd name="T3" fmla="*/ 0 h 25860"/>
                  <a:gd name="T4" fmla="*/ 21600 w 21600"/>
                  <a:gd name="T5" fmla="*/ 20077 h 258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5860" fill="none" extrusionOk="0">
                    <a:moveTo>
                      <a:pt x="788" y="25860"/>
                    </a:moveTo>
                    <a:cubicBezTo>
                      <a:pt x="265" y="23976"/>
                      <a:pt x="0" y="22031"/>
                      <a:pt x="0" y="20077"/>
                    </a:cubicBezTo>
                    <a:cubicBezTo>
                      <a:pt x="-1" y="11223"/>
                      <a:pt x="5402" y="3266"/>
                      <a:pt x="13632" y="0"/>
                    </a:cubicBezTo>
                  </a:path>
                  <a:path w="21600" h="25860" stroke="0" extrusionOk="0">
                    <a:moveTo>
                      <a:pt x="788" y="25860"/>
                    </a:moveTo>
                    <a:cubicBezTo>
                      <a:pt x="265" y="23976"/>
                      <a:pt x="0" y="22031"/>
                      <a:pt x="0" y="20077"/>
                    </a:cubicBezTo>
                    <a:cubicBezTo>
                      <a:pt x="-1" y="11223"/>
                      <a:pt x="5402" y="3266"/>
                      <a:pt x="13632" y="0"/>
                    </a:cubicBezTo>
                    <a:lnTo>
                      <a:pt x="21600" y="20077"/>
                    </a:lnTo>
                    <a:close/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65" name="Arc 65"/>
              <p:cNvSpPr>
                <a:spLocks/>
              </p:cNvSpPr>
              <p:nvPr/>
            </p:nvSpPr>
            <p:spPr bwMode="auto">
              <a:xfrm>
                <a:off x="1900" y="2942"/>
                <a:ext cx="86" cy="51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672 w 42207"/>
                  <a:gd name="T1" fmla="*/ 26947 h 26947"/>
                  <a:gd name="T2" fmla="*/ 42207 w 42207"/>
                  <a:gd name="T3" fmla="*/ 15127 h 26947"/>
                  <a:gd name="T4" fmla="*/ 21600 w 42207"/>
                  <a:gd name="T5" fmla="*/ 21600 h 26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207" h="26947" fill="none" extrusionOk="0">
                    <a:moveTo>
                      <a:pt x="672" y="26946"/>
                    </a:moveTo>
                    <a:cubicBezTo>
                      <a:pt x="225" y="25199"/>
                      <a:pt x="0" y="2340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1035" y="-1"/>
                      <a:pt x="39379" y="6124"/>
                      <a:pt x="42207" y="15126"/>
                    </a:cubicBezTo>
                  </a:path>
                  <a:path w="42207" h="26947" stroke="0" extrusionOk="0">
                    <a:moveTo>
                      <a:pt x="672" y="26946"/>
                    </a:moveTo>
                    <a:cubicBezTo>
                      <a:pt x="225" y="25199"/>
                      <a:pt x="0" y="2340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1035" y="-1"/>
                      <a:pt x="39379" y="6124"/>
                      <a:pt x="42207" y="15126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7F3F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2" name="Group 66"/>
              <p:cNvGrpSpPr>
                <a:grpSpLocks/>
              </p:cNvGrpSpPr>
              <p:nvPr/>
            </p:nvGrpSpPr>
            <p:grpSpPr bwMode="auto">
              <a:xfrm>
                <a:off x="1903" y="2950"/>
                <a:ext cx="91" cy="59"/>
                <a:chOff x="1903" y="2950"/>
                <a:chExt cx="91" cy="59"/>
              </a:xfrm>
            </p:grpSpPr>
            <p:grpSp>
              <p:nvGrpSpPr>
                <p:cNvPr id="13" name="Group 67"/>
                <p:cNvGrpSpPr>
                  <a:grpSpLocks/>
                </p:cNvGrpSpPr>
                <p:nvPr/>
              </p:nvGrpSpPr>
              <p:grpSpPr bwMode="auto">
                <a:xfrm>
                  <a:off x="1903" y="2950"/>
                  <a:ext cx="87" cy="50"/>
                  <a:chOff x="1903" y="2950"/>
                  <a:chExt cx="87" cy="50"/>
                </a:xfrm>
              </p:grpSpPr>
              <p:sp>
                <p:nvSpPr>
                  <p:cNvPr id="51268" name="Arc 68"/>
                  <p:cNvSpPr>
                    <a:spLocks/>
                  </p:cNvSpPr>
                  <p:nvPr/>
                </p:nvSpPr>
                <p:spPr bwMode="auto">
                  <a:xfrm>
                    <a:off x="1903" y="2950"/>
                    <a:ext cx="87" cy="50"/>
                  </a:xfrm>
                  <a:custGeom>
                    <a:avLst/>
                    <a:gdLst>
                      <a:gd name="G0" fmla="+- 21600 0 0"/>
                      <a:gd name="G1" fmla="+- 21600 0 0"/>
                      <a:gd name="G2" fmla="+- 21600 0 0"/>
                      <a:gd name="T0" fmla="*/ 549 w 42528"/>
                      <a:gd name="T1" fmla="*/ 26441 h 26441"/>
                      <a:gd name="T2" fmla="*/ 42528 w 42528"/>
                      <a:gd name="T3" fmla="*/ 16253 h 26441"/>
                      <a:gd name="T4" fmla="*/ 21600 w 42528"/>
                      <a:gd name="T5" fmla="*/ 21600 h 264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2528" h="26441" fill="none" extrusionOk="0">
                        <a:moveTo>
                          <a:pt x="549" y="26440"/>
                        </a:moveTo>
                        <a:cubicBezTo>
                          <a:pt x="184" y="24853"/>
                          <a:pt x="0" y="23229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469" y="-1"/>
                          <a:pt x="40084" y="6690"/>
                          <a:pt x="42527" y="16253"/>
                        </a:cubicBezTo>
                      </a:path>
                      <a:path w="42528" h="26441" stroke="0" extrusionOk="0">
                        <a:moveTo>
                          <a:pt x="549" y="26440"/>
                        </a:moveTo>
                        <a:cubicBezTo>
                          <a:pt x="184" y="24853"/>
                          <a:pt x="0" y="23229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469" y="-1"/>
                          <a:pt x="40084" y="6690"/>
                          <a:pt x="42527" y="16253"/>
                        </a:cubicBezTo>
                        <a:lnTo>
                          <a:pt x="21600" y="21600"/>
                        </a:lnTo>
                        <a:close/>
                      </a:path>
                    </a:pathLst>
                  </a:custGeom>
                  <a:solidFill>
                    <a:srgbClr val="5F3F1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269" name="Arc 69"/>
                  <p:cNvSpPr>
                    <a:spLocks/>
                  </p:cNvSpPr>
                  <p:nvPr/>
                </p:nvSpPr>
                <p:spPr bwMode="auto">
                  <a:xfrm>
                    <a:off x="1903" y="2955"/>
                    <a:ext cx="44" cy="45"/>
                  </a:xfrm>
                  <a:custGeom>
                    <a:avLst/>
                    <a:gdLst>
                      <a:gd name="G0" fmla="+- 21600 0 0"/>
                      <a:gd name="G1" fmla="+- 18978 0 0"/>
                      <a:gd name="G2" fmla="+- 21600 0 0"/>
                      <a:gd name="T0" fmla="*/ 549 w 21600"/>
                      <a:gd name="T1" fmla="*/ 23819 h 23819"/>
                      <a:gd name="T2" fmla="*/ 11285 w 21600"/>
                      <a:gd name="T3" fmla="*/ 0 h 23819"/>
                      <a:gd name="T4" fmla="*/ 21600 w 21600"/>
                      <a:gd name="T5" fmla="*/ 18978 h 238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3819" fill="none" extrusionOk="0">
                        <a:moveTo>
                          <a:pt x="549" y="23818"/>
                        </a:moveTo>
                        <a:cubicBezTo>
                          <a:pt x="184" y="22231"/>
                          <a:pt x="0" y="20607"/>
                          <a:pt x="0" y="18978"/>
                        </a:cubicBezTo>
                        <a:cubicBezTo>
                          <a:pt x="-1" y="11062"/>
                          <a:pt x="4330" y="3780"/>
                          <a:pt x="11285" y="0"/>
                        </a:cubicBezTo>
                      </a:path>
                      <a:path w="21600" h="23819" stroke="0" extrusionOk="0">
                        <a:moveTo>
                          <a:pt x="549" y="23818"/>
                        </a:moveTo>
                        <a:cubicBezTo>
                          <a:pt x="184" y="22231"/>
                          <a:pt x="0" y="20607"/>
                          <a:pt x="0" y="18978"/>
                        </a:cubicBezTo>
                        <a:cubicBezTo>
                          <a:pt x="-1" y="11062"/>
                          <a:pt x="4330" y="3780"/>
                          <a:pt x="11285" y="0"/>
                        </a:cubicBezTo>
                        <a:lnTo>
                          <a:pt x="21600" y="18978"/>
                        </a:lnTo>
                        <a:close/>
                      </a:path>
                    </a:pathLst>
                  </a:custGeom>
                  <a:solidFill>
                    <a:srgbClr val="3F1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270" name="Arc 70"/>
                  <p:cNvSpPr>
                    <a:spLocks/>
                  </p:cNvSpPr>
                  <p:nvPr/>
                </p:nvSpPr>
                <p:spPr bwMode="auto">
                  <a:xfrm>
                    <a:off x="1904" y="2950"/>
                    <a:ext cx="85" cy="50"/>
                  </a:xfrm>
                  <a:custGeom>
                    <a:avLst/>
                    <a:gdLst>
                      <a:gd name="G0" fmla="+- 21600 0 0"/>
                      <a:gd name="G1" fmla="+- 21600 0 0"/>
                      <a:gd name="G2" fmla="+- 21600 0 0"/>
                      <a:gd name="T0" fmla="*/ 537 w 42375"/>
                      <a:gd name="T1" fmla="*/ 26389 h 26389"/>
                      <a:gd name="T2" fmla="*/ 42375 w 42375"/>
                      <a:gd name="T3" fmla="*/ 15686 h 26389"/>
                      <a:gd name="T4" fmla="*/ 21600 w 42375"/>
                      <a:gd name="T5" fmla="*/ 21600 h 263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2375" h="26389" fill="none" extrusionOk="0">
                        <a:moveTo>
                          <a:pt x="537" y="26388"/>
                        </a:moveTo>
                        <a:cubicBezTo>
                          <a:pt x="180" y="24817"/>
                          <a:pt x="0" y="23211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251" y="-1"/>
                          <a:pt x="39732" y="6403"/>
                          <a:pt x="42374" y="15686"/>
                        </a:cubicBezTo>
                      </a:path>
                      <a:path w="42375" h="26389" stroke="0" extrusionOk="0">
                        <a:moveTo>
                          <a:pt x="537" y="26388"/>
                        </a:moveTo>
                        <a:cubicBezTo>
                          <a:pt x="180" y="24817"/>
                          <a:pt x="0" y="23211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251" y="-1"/>
                          <a:pt x="39732" y="6403"/>
                          <a:pt x="42374" y="15686"/>
                        </a:cubicBezTo>
                        <a:lnTo>
                          <a:pt x="21600" y="21600"/>
                        </a:lnTo>
                        <a:close/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1271" name="Arc 71"/>
                <p:cNvSpPr>
                  <a:spLocks/>
                </p:cNvSpPr>
                <p:nvPr/>
              </p:nvSpPr>
              <p:spPr bwMode="auto">
                <a:xfrm>
                  <a:off x="1908" y="2959"/>
                  <a:ext cx="86" cy="50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549 w 42394"/>
                    <a:gd name="T1" fmla="*/ 26441 h 26441"/>
                    <a:gd name="T2" fmla="*/ 42394 w 42394"/>
                    <a:gd name="T3" fmla="*/ 15755 h 26441"/>
                    <a:gd name="T4" fmla="*/ 21600 w 42394"/>
                    <a:gd name="T5" fmla="*/ 21600 h 26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2394" h="26441" fill="none" extrusionOk="0">
                      <a:moveTo>
                        <a:pt x="549" y="26440"/>
                      </a:moveTo>
                      <a:cubicBezTo>
                        <a:pt x="184" y="24853"/>
                        <a:pt x="0" y="232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278" y="-1"/>
                        <a:pt x="39775" y="6437"/>
                        <a:pt x="42394" y="15754"/>
                      </a:cubicBezTo>
                    </a:path>
                    <a:path w="42394" h="26441" stroke="0" extrusionOk="0">
                      <a:moveTo>
                        <a:pt x="549" y="26440"/>
                      </a:moveTo>
                      <a:cubicBezTo>
                        <a:pt x="184" y="24853"/>
                        <a:pt x="0" y="232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278" y="-1"/>
                        <a:pt x="39775" y="6437"/>
                        <a:pt x="42394" y="15754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F3F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72"/>
              <p:cNvGrpSpPr>
                <a:grpSpLocks/>
              </p:cNvGrpSpPr>
              <p:nvPr/>
            </p:nvGrpSpPr>
            <p:grpSpPr bwMode="auto">
              <a:xfrm>
                <a:off x="1912" y="2967"/>
                <a:ext cx="91" cy="59"/>
                <a:chOff x="1912" y="2967"/>
                <a:chExt cx="91" cy="59"/>
              </a:xfrm>
            </p:grpSpPr>
            <p:grpSp>
              <p:nvGrpSpPr>
                <p:cNvPr id="15" name="Group 73"/>
                <p:cNvGrpSpPr>
                  <a:grpSpLocks/>
                </p:cNvGrpSpPr>
                <p:nvPr/>
              </p:nvGrpSpPr>
              <p:grpSpPr bwMode="auto">
                <a:xfrm>
                  <a:off x="1912" y="2967"/>
                  <a:ext cx="87" cy="50"/>
                  <a:chOff x="1912" y="2967"/>
                  <a:chExt cx="87" cy="50"/>
                </a:xfrm>
              </p:grpSpPr>
              <p:sp>
                <p:nvSpPr>
                  <p:cNvPr id="51274" name="Arc 74"/>
                  <p:cNvSpPr>
                    <a:spLocks/>
                  </p:cNvSpPr>
                  <p:nvPr/>
                </p:nvSpPr>
                <p:spPr bwMode="auto">
                  <a:xfrm>
                    <a:off x="1912" y="2967"/>
                    <a:ext cx="86" cy="49"/>
                  </a:xfrm>
                  <a:custGeom>
                    <a:avLst/>
                    <a:gdLst>
                      <a:gd name="G0" fmla="+- 21600 0 0"/>
                      <a:gd name="G1" fmla="+- 21600 0 0"/>
                      <a:gd name="G2" fmla="+- 21600 0 0"/>
                      <a:gd name="T0" fmla="*/ 409 w 42511"/>
                      <a:gd name="T1" fmla="*/ 25783 h 25783"/>
                      <a:gd name="T2" fmla="*/ 42511 w 42511"/>
                      <a:gd name="T3" fmla="*/ 16189 h 25783"/>
                      <a:gd name="T4" fmla="*/ 21600 w 42511"/>
                      <a:gd name="T5" fmla="*/ 21600 h 257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2511" h="25783" fill="none" extrusionOk="0">
                        <a:moveTo>
                          <a:pt x="408" y="25783"/>
                        </a:moveTo>
                        <a:cubicBezTo>
                          <a:pt x="136" y="24405"/>
                          <a:pt x="0" y="23004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445" y="-1"/>
                          <a:pt x="40044" y="6657"/>
                          <a:pt x="42511" y="16188"/>
                        </a:cubicBezTo>
                      </a:path>
                      <a:path w="42511" h="25783" stroke="0" extrusionOk="0">
                        <a:moveTo>
                          <a:pt x="408" y="25783"/>
                        </a:moveTo>
                        <a:cubicBezTo>
                          <a:pt x="136" y="24405"/>
                          <a:pt x="0" y="23004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445" y="-1"/>
                          <a:pt x="40044" y="6657"/>
                          <a:pt x="42511" y="16188"/>
                        </a:cubicBezTo>
                        <a:lnTo>
                          <a:pt x="21600" y="21600"/>
                        </a:lnTo>
                        <a:close/>
                      </a:path>
                    </a:pathLst>
                  </a:custGeom>
                  <a:solidFill>
                    <a:srgbClr val="5F3F1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275" name="Arc 75"/>
                  <p:cNvSpPr>
                    <a:spLocks/>
                  </p:cNvSpPr>
                  <p:nvPr/>
                </p:nvSpPr>
                <p:spPr bwMode="auto">
                  <a:xfrm>
                    <a:off x="1912" y="2972"/>
                    <a:ext cx="44" cy="44"/>
                  </a:xfrm>
                  <a:custGeom>
                    <a:avLst/>
                    <a:gdLst>
                      <a:gd name="G0" fmla="+- 21600 0 0"/>
                      <a:gd name="G1" fmla="+- 18928 0 0"/>
                      <a:gd name="G2" fmla="+- 21600 0 0"/>
                      <a:gd name="T0" fmla="*/ 409 w 21600"/>
                      <a:gd name="T1" fmla="*/ 23111 h 23111"/>
                      <a:gd name="T2" fmla="*/ 11193 w 21600"/>
                      <a:gd name="T3" fmla="*/ 0 h 23111"/>
                      <a:gd name="T4" fmla="*/ 21600 w 21600"/>
                      <a:gd name="T5" fmla="*/ 18928 h 23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3111" fill="none" extrusionOk="0">
                        <a:moveTo>
                          <a:pt x="408" y="23111"/>
                        </a:moveTo>
                        <a:cubicBezTo>
                          <a:pt x="136" y="21733"/>
                          <a:pt x="0" y="20332"/>
                          <a:pt x="0" y="18928"/>
                        </a:cubicBezTo>
                        <a:cubicBezTo>
                          <a:pt x="-1" y="11049"/>
                          <a:pt x="4289" y="3796"/>
                          <a:pt x="11193" y="0"/>
                        </a:cubicBezTo>
                      </a:path>
                      <a:path w="21600" h="23111" stroke="0" extrusionOk="0">
                        <a:moveTo>
                          <a:pt x="408" y="23111"/>
                        </a:moveTo>
                        <a:cubicBezTo>
                          <a:pt x="136" y="21733"/>
                          <a:pt x="0" y="20332"/>
                          <a:pt x="0" y="18928"/>
                        </a:cubicBezTo>
                        <a:cubicBezTo>
                          <a:pt x="-1" y="11049"/>
                          <a:pt x="4289" y="3796"/>
                          <a:pt x="11193" y="0"/>
                        </a:cubicBezTo>
                        <a:lnTo>
                          <a:pt x="21600" y="18928"/>
                        </a:lnTo>
                        <a:close/>
                      </a:path>
                    </a:pathLst>
                  </a:custGeom>
                  <a:solidFill>
                    <a:srgbClr val="3F1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276" name="Arc 76"/>
                  <p:cNvSpPr>
                    <a:spLocks/>
                  </p:cNvSpPr>
                  <p:nvPr/>
                </p:nvSpPr>
                <p:spPr bwMode="auto">
                  <a:xfrm>
                    <a:off x="1912" y="2967"/>
                    <a:ext cx="87" cy="50"/>
                  </a:xfrm>
                  <a:custGeom>
                    <a:avLst/>
                    <a:gdLst>
                      <a:gd name="G0" fmla="+- 21600 0 0"/>
                      <a:gd name="G1" fmla="+- 21600 0 0"/>
                      <a:gd name="G2" fmla="+- 21600 0 0"/>
                      <a:gd name="T0" fmla="*/ 549 w 42528"/>
                      <a:gd name="T1" fmla="*/ 26441 h 26441"/>
                      <a:gd name="T2" fmla="*/ 42528 w 42528"/>
                      <a:gd name="T3" fmla="*/ 16253 h 26441"/>
                      <a:gd name="T4" fmla="*/ 21600 w 42528"/>
                      <a:gd name="T5" fmla="*/ 21600 h 264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2528" h="26441" fill="none" extrusionOk="0">
                        <a:moveTo>
                          <a:pt x="549" y="26440"/>
                        </a:moveTo>
                        <a:cubicBezTo>
                          <a:pt x="184" y="24853"/>
                          <a:pt x="0" y="23229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469" y="-1"/>
                          <a:pt x="40084" y="6690"/>
                          <a:pt x="42527" y="16253"/>
                        </a:cubicBezTo>
                      </a:path>
                      <a:path w="42528" h="26441" stroke="0" extrusionOk="0">
                        <a:moveTo>
                          <a:pt x="549" y="26440"/>
                        </a:moveTo>
                        <a:cubicBezTo>
                          <a:pt x="184" y="24853"/>
                          <a:pt x="0" y="23229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469" y="-1"/>
                          <a:pt x="40084" y="6690"/>
                          <a:pt x="42527" y="16253"/>
                        </a:cubicBezTo>
                        <a:lnTo>
                          <a:pt x="21600" y="21600"/>
                        </a:lnTo>
                        <a:close/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1277" name="Arc 77"/>
                <p:cNvSpPr>
                  <a:spLocks/>
                </p:cNvSpPr>
                <p:nvPr/>
              </p:nvSpPr>
              <p:spPr bwMode="auto">
                <a:xfrm>
                  <a:off x="1917" y="2976"/>
                  <a:ext cx="86" cy="50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514 w 42511"/>
                    <a:gd name="T1" fmla="*/ 26283 h 26283"/>
                    <a:gd name="T2" fmla="*/ 42511 w 42511"/>
                    <a:gd name="T3" fmla="*/ 16189 h 26283"/>
                    <a:gd name="T4" fmla="*/ 21600 w 42511"/>
                    <a:gd name="T5" fmla="*/ 21600 h 26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2511" h="26283" fill="none" extrusionOk="0">
                      <a:moveTo>
                        <a:pt x="513" y="26283"/>
                      </a:moveTo>
                      <a:cubicBezTo>
                        <a:pt x="172" y="24745"/>
                        <a:pt x="0" y="2317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445" y="-1"/>
                        <a:pt x="40044" y="6657"/>
                        <a:pt x="42511" y="16188"/>
                      </a:cubicBezTo>
                    </a:path>
                    <a:path w="42511" h="26283" stroke="0" extrusionOk="0">
                      <a:moveTo>
                        <a:pt x="513" y="26283"/>
                      </a:moveTo>
                      <a:cubicBezTo>
                        <a:pt x="172" y="24745"/>
                        <a:pt x="0" y="2317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445" y="-1"/>
                        <a:pt x="40044" y="6657"/>
                        <a:pt x="42511" y="16188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F3F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" name="Group 78"/>
              <p:cNvGrpSpPr>
                <a:grpSpLocks/>
              </p:cNvGrpSpPr>
              <p:nvPr/>
            </p:nvGrpSpPr>
            <p:grpSpPr bwMode="auto">
              <a:xfrm>
                <a:off x="1921" y="2983"/>
                <a:ext cx="86" cy="49"/>
                <a:chOff x="1921" y="2983"/>
                <a:chExt cx="86" cy="49"/>
              </a:xfrm>
            </p:grpSpPr>
            <p:sp>
              <p:nvSpPr>
                <p:cNvPr id="51279" name="Arc 79"/>
                <p:cNvSpPr>
                  <a:spLocks/>
                </p:cNvSpPr>
                <p:nvPr/>
              </p:nvSpPr>
              <p:spPr bwMode="auto">
                <a:xfrm>
                  <a:off x="1921" y="2983"/>
                  <a:ext cx="86" cy="49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409 w 42663"/>
                    <a:gd name="T1" fmla="*/ 25783 h 25783"/>
                    <a:gd name="T2" fmla="*/ 42663 w 42663"/>
                    <a:gd name="T3" fmla="*/ 16811 h 25783"/>
                    <a:gd name="T4" fmla="*/ 21600 w 42663"/>
                    <a:gd name="T5" fmla="*/ 21600 h 257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2663" h="25783" fill="none" extrusionOk="0">
                      <a:moveTo>
                        <a:pt x="408" y="25783"/>
                      </a:moveTo>
                      <a:cubicBezTo>
                        <a:pt x="136" y="24405"/>
                        <a:pt x="0" y="2300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684" y="-1"/>
                        <a:pt x="40426" y="6977"/>
                        <a:pt x="42662" y="16811"/>
                      </a:cubicBezTo>
                    </a:path>
                    <a:path w="42663" h="25783" stroke="0" extrusionOk="0">
                      <a:moveTo>
                        <a:pt x="408" y="25783"/>
                      </a:moveTo>
                      <a:cubicBezTo>
                        <a:pt x="136" y="24405"/>
                        <a:pt x="0" y="2300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684" y="-1"/>
                        <a:pt x="40426" y="6977"/>
                        <a:pt x="42662" y="16811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5F3F1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280" name="Arc 80"/>
                <p:cNvSpPr>
                  <a:spLocks/>
                </p:cNvSpPr>
                <p:nvPr/>
              </p:nvSpPr>
              <p:spPr bwMode="auto">
                <a:xfrm>
                  <a:off x="1921" y="2988"/>
                  <a:ext cx="44" cy="44"/>
                </a:xfrm>
                <a:custGeom>
                  <a:avLst/>
                  <a:gdLst>
                    <a:gd name="G0" fmla="+- 21600 0 0"/>
                    <a:gd name="G1" fmla="+- 18928 0 0"/>
                    <a:gd name="G2" fmla="+- 21600 0 0"/>
                    <a:gd name="T0" fmla="*/ 409 w 21600"/>
                    <a:gd name="T1" fmla="*/ 23111 h 23111"/>
                    <a:gd name="T2" fmla="*/ 11193 w 21600"/>
                    <a:gd name="T3" fmla="*/ 0 h 23111"/>
                    <a:gd name="T4" fmla="*/ 21600 w 21600"/>
                    <a:gd name="T5" fmla="*/ 18928 h 23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3111" fill="none" extrusionOk="0">
                      <a:moveTo>
                        <a:pt x="408" y="23111"/>
                      </a:moveTo>
                      <a:cubicBezTo>
                        <a:pt x="136" y="21733"/>
                        <a:pt x="0" y="20332"/>
                        <a:pt x="0" y="18928"/>
                      </a:cubicBezTo>
                      <a:cubicBezTo>
                        <a:pt x="-1" y="11049"/>
                        <a:pt x="4289" y="3796"/>
                        <a:pt x="11193" y="0"/>
                      </a:cubicBezTo>
                    </a:path>
                    <a:path w="21600" h="23111" stroke="0" extrusionOk="0">
                      <a:moveTo>
                        <a:pt x="408" y="23111"/>
                      </a:moveTo>
                      <a:cubicBezTo>
                        <a:pt x="136" y="21733"/>
                        <a:pt x="0" y="20332"/>
                        <a:pt x="0" y="18928"/>
                      </a:cubicBezTo>
                      <a:cubicBezTo>
                        <a:pt x="-1" y="11049"/>
                        <a:pt x="4289" y="3796"/>
                        <a:pt x="11193" y="0"/>
                      </a:cubicBezTo>
                      <a:lnTo>
                        <a:pt x="21600" y="18928"/>
                      </a:lnTo>
                      <a:close/>
                    </a:path>
                  </a:pathLst>
                </a:custGeom>
                <a:solidFill>
                  <a:srgbClr val="3F1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7" name="Group 81"/>
              <p:cNvGrpSpPr>
                <a:grpSpLocks/>
              </p:cNvGrpSpPr>
              <p:nvPr/>
            </p:nvGrpSpPr>
            <p:grpSpPr bwMode="auto">
              <a:xfrm>
                <a:off x="1921" y="2983"/>
                <a:ext cx="91" cy="58"/>
                <a:chOff x="1921" y="2983"/>
                <a:chExt cx="91" cy="58"/>
              </a:xfrm>
            </p:grpSpPr>
            <p:sp>
              <p:nvSpPr>
                <p:cNvPr id="51282" name="Arc 82"/>
                <p:cNvSpPr>
                  <a:spLocks/>
                </p:cNvSpPr>
                <p:nvPr/>
              </p:nvSpPr>
              <p:spPr bwMode="auto">
                <a:xfrm>
                  <a:off x="1921" y="2983"/>
                  <a:ext cx="87" cy="49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438 w 42528"/>
                    <a:gd name="T1" fmla="*/ 25926 h 25926"/>
                    <a:gd name="T2" fmla="*/ 42528 w 42528"/>
                    <a:gd name="T3" fmla="*/ 16253 h 25926"/>
                    <a:gd name="T4" fmla="*/ 21600 w 42528"/>
                    <a:gd name="T5" fmla="*/ 21600 h 25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2528" h="25926" fill="none" extrusionOk="0">
                      <a:moveTo>
                        <a:pt x="437" y="25926"/>
                      </a:moveTo>
                      <a:cubicBezTo>
                        <a:pt x="146" y="24502"/>
                        <a:pt x="0" y="23053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469" y="-1"/>
                        <a:pt x="40084" y="6690"/>
                        <a:pt x="42527" y="16253"/>
                      </a:cubicBezTo>
                    </a:path>
                    <a:path w="42528" h="25926" stroke="0" extrusionOk="0">
                      <a:moveTo>
                        <a:pt x="437" y="25926"/>
                      </a:moveTo>
                      <a:cubicBezTo>
                        <a:pt x="146" y="24502"/>
                        <a:pt x="0" y="23053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469" y="-1"/>
                        <a:pt x="40084" y="6690"/>
                        <a:pt x="42527" y="16253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283" name="Arc 83"/>
                <p:cNvSpPr>
                  <a:spLocks/>
                </p:cNvSpPr>
                <p:nvPr/>
              </p:nvSpPr>
              <p:spPr bwMode="auto">
                <a:xfrm>
                  <a:off x="1926" y="2992"/>
                  <a:ext cx="86" cy="49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409 w 42511"/>
                    <a:gd name="T1" fmla="*/ 25783 h 25783"/>
                    <a:gd name="T2" fmla="*/ 42511 w 42511"/>
                    <a:gd name="T3" fmla="*/ 16189 h 25783"/>
                    <a:gd name="T4" fmla="*/ 21600 w 42511"/>
                    <a:gd name="T5" fmla="*/ 21600 h 257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2511" h="25783" fill="none" extrusionOk="0">
                      <a:moveTo>
                        <a:pt x="408" y="25783"/>
                      </a:moveTo>
                      <a:cubicBezTo>
                        <a:pt x="136" y="24405"/>
                        <a:pt x="0" y="2300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445" y="-1"/>
                        <a:pt x="40044" y="6657"/>
                        <a:pt x="42511" y="16188"/>
                      </a:cubicBezTo>
                    </a:path>
                    <a:path w="42511" h="25783" stroke="0" extrusionOk="0">
                      <a:moveTo>
                        <a:pt x="408" y="25783"/>
                      </a:moveTo>
                      <a:cubicBezTo>
                        <a:pt x="136" y="24405"/>
                        <a:pt x="0" y="2300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445" y="-1"/>
                        <a:pt x="40044" y="6657"/>
                        <a:pt x="42511" y="16188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F3F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84"/>
              <p:cNvGrpSpPr>
                <a:grpSpLocks/>
              </p:cNvGrpSpPr>
              <p:nvPr/>
            </p:nvGrpSpPr>
            <p:grpSpPr bwMode="auto">
              <a:xfrm>
                <a:off x="1871" y="2910"/>
                <a:ext cx="283" cy="406"/>
                <a:chOff x="1871" y="2910"/>
                <a:chExt cx="283" cy="406"/>
              </a:xfrm>
            </p:grpSpPr>
            <p:sp>
              <p:nvSpPr>
                <p:cNvPr id="51285" name="Line 85"/>
                <p:cNvSpPr>
                  <a:spLocks noChangeShapeType="1"/>
                </p:cNvSpPr>
                <p:nvPr/>
              </p:nvSpPr>
              <p:spPr bwMode="auto">
                <a:xfrm>
                  <a:off x="1953" y="2910"/>
                  <a:ext cx="201" cy="36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286" name="Line 86"/>
                <p:cNvSpPr>
                  <a:spLocks noChangeShapeType="1"/>
                </p:cNvSpPr>
                <p:nvPr/>
              </p:nvSpPr>
              <p:spPr bwMode="auto">
                <a:xfrm>
                  <a:off x="1871" y="2939"/>
                  <a:ext cx="201" cy="377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9" name="Group 87"/>
              <p:cNvGrpSpPr>
                <a:grpSpLocks/>
              </p:cNvGrpSpPr>
              <p:nvPr/>
            </p:nvGrpSpPr>
            <p:grpSpPr bwMode="auto">
              <a:xfrm>
                <a:off x="1930" y="2999"/>
                <a:ext cx="91" cy="58"/>
                <a:chOff x="1930" y="2999"/>
                <a:chExt cx="91" cy="58"/>
              </a:xfrm>
            </p:grpSpPr>
            <p:grpSp>
              <p:nvGrpSpPr>
                <p:cNvPr id="20" name="Group 88"/>
                <p:cNvGrpSpPr>
                  <a:grpSpLocks/>
                </p:cNvGrpSpPr>
                <p:nvPr/>
              </p:nvGrpSpPr>
              <p:grpSpPr bwMode="auto">
                <a:xfrm>
                  <a:off x="1930" y="2999"/>
                  <a:ext cx="86" cy="48"/>
                  <a:chOff x="1930" y="2999"/>
                  <a:chExt cx="86" cy="48"/>
                </a:xfrm>
              </p:grpSpPr>
              <p:sp>
                <p:nvSpPr>
                  <p:cNvPr id="51289" name="Arc 89"/>
                  <p:cNvSpPr>
                    <a:spLocks/>
                  </p:cNvSpPr>
                  <p:nvPr/>
                </p:nvSpPr>
                <p:spPr bwMode="auto">
                  <a:xfrm>
                    <a:off x="1930" y="2999"/>
                    <a:ext cx="86" cy="48"/>
                  </a:xfrm>
                  <a:custGeom>
                    <a:avLst/>
                    <a:gdLst>
                      <a:gd name="G0" fmla="+- 21600 0 0"/>
                      <a:gd name="G1" fmla="+- 21600 0 0"/>
                      <a:gd name="G2" fmla="+- 21600 0 0"/>
                      <a:gd name="T0" fmla="*/ 315 w 42663"/>
                      <a:gd name="T1" fmla="*/ 25276 h 25276"/>
                      <a:gd name="T2" fmla="*/ 42663 w 42663"/>
                      <a:gd name="T3" fmla="*/ 16811 h 25276"/>
                      <a:gd name="T4" fmla="*/ 21600 w 42663"/>
                      <a:gd name="T5" fmla="*/ 21600 h 252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2663" h="25276" fill="none" extrusionOk="0">
                        <a:moveTo>
                          <a:pt x="315" y="25275"/>
                        </a:moveTo>
                        <a:cubicBezTo>
                          <a:pt x="105" y="24061"/>
                          <a:pt x="0" y="22832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684" y="-1"/>
                          <a:pt x="40426" y="6977"/>
                          <a:pt x="42662" y="16811"/>
                        </a:cubicBezTo>
                      </a:path>
                      <a:path w="42663" h="25276" stroke="0" extrusionOk="0">
                        <a:moveTo>
                          <a:pt x="315" y="25275"/>
                        </a:moveTo>
                        <a:cubicBezTo>
                          <a:pt x="105" y="24061"/>
                          <a:pt x="0" y="22832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684" y="-1"/>
                          <a:pt x="40426" y="6977"/>
                          <a:pt x="42662" y="16811"/>
                        </a:cubicBezTo>
                        <a:lnTo>
                          <a:pt x="21600" y="21600"/>
                        </a:lnTo>
                        <a:close/>
                      </a:path>
                    </a:pathLst>
                  </a:custGeom>
                  <a:solidFill>
                    <a:srgbClr val="5F3F1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290" name="Arc 90"/>
                  <p:cNvSpPr>
                    <a:spLocks/>
                  </p:cNvSpPr>
                  <p:nvPr/>
                </p:nvSpPr>
                <p:spPr bwMode="auto">
                  <a:xfrm>
                    <a:off x="1930" y="3004"/>
                    <a:ext cx="44" cy="43"/>
                  </a:xfrm>
                  <a:custGeom>
                    <a:avLst/>
                    <a:gdLst>
                      <a:gd name="G0" fmla="+- 21600 0 0"/>
                      <a:gd name="G1" fmla="+- 18928 0 0"/>
                      <a:gd name="G2" fmla="+- 21600 0 0"/>
                      <a:gd name="T0" fmla="*/ 315 w 21600"/>
                      <a:gd name="T1" fmla="*/ 22604 h 22604"/>
                      <a:gd name="T2" fmla="*/ 11193 w 21600"/>
                      <a:gd name="T3" fmla="*/ 0 h 22604"/>
                      <a:gd name="T4" fmla="*/ 21600 w 21600"/>
                      <a:gd name="T5" fmla="*/ 18928 h 226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2604" fill="none" extrusionOk="0">
                        <a:moveTo>
                          <a:pt x="315" y="22603"/>
                        </a:moveTo>
                        <a:cubicBezTo>
                          <a:pt x="105" y="21389"/>
                          <a:pt x="0" y="20160"/>
                          <a:pt x="0" y="18928"/>
                        </a:cubicBezTo>
                        <a:cubicBezTo>
                          <a:pt x="-1" y="11049"/>
                          <a:pt x="4289" y="3796"/>
                          <a:pt x="11193" y="0"/>
                        </a:cubicBezTo>
                      </a:path>
                      <a:path w="21600" h="22604" stroke="0" extrusionOk="0">
                        <a:moveTo>
                          <a:pt x="315" y="22603"/>
                        </a:moveTo>
                        <a:cubicBezTo>
                          <a:pt x="105" y="21389"/>
                          <a:pt x="0" y="20160"/>
                          <a:pt x="0" y="18928"/>
                        </a:cubicBezTo>
                        <a:cubicBezTo>
                          <a:pt x="-1" y="11049"/>
                          <a:pt x="4289" y="3796"/>
                          <a:pt x="11193" y="0"/>
                        </a:cubicBezTo>
                        <a:lnTo>
                          <a:pt x="21600" y="18928"/>
                        </a:lnTo>
                        <a:close/>
                      </a:path>
                    </a:pathLst>
                  </a:custGeom>
                  <a:solidFill>
                    <a:srgbClr val="3F1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1291" name="Arc 91"/>
                <p:cNvSpPr>
                  <a:spLocks/>
                </p:cNvSpPr>
                <p:nvPr/>
              </p:nvSpPr>
              <p:spPr bwMode="auto">
                <a:xfrm>
                  <a:off x="1930" y="2999"/>
                  <a:ext cx="87" cy="49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438 w 42651"/>
                    <a:gd name="T1" fmla="*/ 25926 h 25926"/>
                    <a:gd name="T2" fmla="*/ 42651 w 42651"/>
                    <a:gd name="T3" fmla="*/ 16759 h 25926"/>
                    <a:gd name="T4" fmla="*/ 21600 w 42651"/>
                    <a:gd name="T5" fmla="*/ 21600 h 25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2651" h="25926" fill="none" extrusionOk="0">
                      <a:moveTo>
                        <a:pt x="437" y="25926"/>
                      </a:moveTo>
                      <a:cubicBezTo>
                        <a:pt x="146" y="24502"/>
                        <a:pt x="0" y="23053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664" y="-1"/>
                        <a:pt x="40394" y="6950"/>
                        <a:pt x="42650" y="16759"/>
                      </a:cubicBezTo>
                    </a:path>
                    <a:path w="42651" h="25926" stroke="0" extrusionOk="0">
                      <a:moveTo>
                        <a:pt x="437" y="25926"/>
                      </a:moveTo>
                      <a:cubicBezTo>
                        <a:pt x="146" y="24502"/>
                        <a:pt x="0" y="23053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664" y="-1"/>
                        <a:pt x="40394" y="6950"/>
                        <a:pt x="42650" y="16759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292" name="Arc 92"/>
                <p:cNvSpPr>
                  <a:spLocks/>
                </p:cNvSpPr>
                <p:nvPr/>
              </p:nvSpPr>
              <p:spPr bwMode="auto">
                <a:xfrm>
                  <a:off x="1934" y="3006"/>
                  <a:ext cx="87" cy="51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672 w 42528"/>
                    <a:gd name="T1" fmla="*/ 26947 h 26947"/>
                    <a:gd name="T2" fmla="*/ 42528 w 42528"/>
                    <a:gd name="T3" fmla="*/ 16253 h 26947"/>
                    <a:gd name="T4" fmla="*/ 21600 w 42528"/>
                    <a:gd name="T5" fmla="*/ 21600 h 26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2528" h="26947" fill="none" extrusionOk="0">
                      <a:moveTo>
                        <a:pt x="672" y="26946"/>
                      </a:moveTo>
                      <a:cubicBezTo>
                        <a:pt x="225" y="25199"/>
                        <a:pt x="0" y="23403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469" y="-1"/>
                        <a:pt x="40084" y="6690"/>
                        <a:pt x="42527" y="16253"/>
                      </a:cubicBezTo>
                    </a:path>
                    <a:path w="42528" h="26947" stroke="0" extrusionOk="0">
                      <a:moveTo>
                        <a:pt x="672" y="26946"/>
                      </a:moveTo>
                      <a:cubicBezTo>
                        <a:pt x="225" y="25199"/>
                        <a:pt x="0" y="23403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469" y="-1"/>
                        <a:pt x="40084" y="6690"/>
                        <a:pt x="42527" y="16253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5F3F1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1293" name="Freeform 93"/>
              <p:cNvSpPr>
                <a:spLocks/>
              </p:cNvSpPr>
              <p:nvPr/>
            </p:nvSpPr>
            <p:spPr bwMode="auto">
              <a:xfrm>
                <a:off x="1932" y="3008"/>
                <a:ext cx="174" cy="299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31" y="8"/>
                  </a:cxn>
                  <a:cxn ang="0">
                    <a:pos x="21" y="16"/>
                  </a:cxn>
                  <a:cxn ang="0">
                    <a:pos x="12" y="26"/>
                  </a:cxn>
                  <a:cxn ang="0">
                    <a:pos x="8" y="36"/>
                  </a:cxn>
                  <a:cxn ang="0">
                    <a:pos x="4" y="47"/>
                  </a:cxn>
                  <a:cxn ang="0">
                    <a:pos x="1" y="58"/>
                  </a:cxn>
                  <a:cxn ang="0">
                    <a:pos x="0" y="71"/>
                  </a:cxn>
                  <a:cxn ang="0">
                    <a:pos x="0" y="86"/>
                  </a:cxn>
                  <a:cxn ang="0">
                    <a:pos x="270" y="597"/>
                  </a:cxn>
                  <a:cxn ang="0">
                    <a:pos x="348" y="543"/>
                  </a:cxn>
                  <a:cxn ang="0">
                    <a:pos x="44" y="0"/>
                  </a:cxn>
                </a:cxnLst>
                <a:rect l="0" t="0" r="r" b="b"/>
                <a:pathLst>
                  <a:path w="348" h="597">
                    <a:moveTo>
                      <a:pt x="44" y="0"/>
                    </a:moveTo>
                    <a:lnTo>
                      <a:pt x="31" y="8"/>
                    </a:lnTo>
                    <a:lnTo>
                      <a:pt x="21" y="16"/>
                    </a:lnTo>
                    <a:lnTo>
                      <a:pt x="12" y="26"/>
                    </a:lnTo>
                    <a:lnTo>
                      <a:pt x="8" y="36"/>
                    </a:lnTo>
                    <a:lnTo>
                      <a:pt x="4" y="47"/>
                    </a:lnTo>
                    <a:lnTo>
                      <a:pt x="1" y="58"/>
                    </a:lnTo>
                    <a:lnTo>
                      <a:pt x="0" y="71"/>
                    </a:lnTo>
                    <a:lnTo>
                      <a:pt x="0" y="86"/>
                    </a:lnTo>
                    <a:lnTo>
                      <a:pt x="270" y="597"/>
                    </a:lnTo>
                    <a:lnTo>
                      <a:pt x="348" y="543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3F1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94" name="Oval 94"/>
              <p:cNvSpPr>
                <a:spLocks noChangeArrowheads="1"/>
              </p:cNvSpPr>
              <p:nvPr/>
            </p:nvSpPr>
            <p:spPr bwMode="auto">
              <a:xfrm>
                <a:off x="2069" y="3256"/>
                <a:ext cx="95" cy="91"/>
              </a:xfrm>
              <a:prstGeom prst="ellipse">
                <a:avLst/>
              </a:prstGeom>
              <a:solidFill>
                <a:srgbClr val="7F5F3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295" name="Oval 95"/>
            <p:cNvSpPr>
              <a:spLocks noChangeArrowheads="1"/>
            </p:cNvSpPr>
            <p:nvPr/>
          </p:nvSpPr>
          <p:spPr bwMode="auto">
            <a:xfrm>
              <a:off x="1479" y="2409"/>
              <a:ext cx="577" cy="553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96" name="AutoShape 96"/>
          <p:cNvSpPr>
            <a:spLocks noChangeArrowheads="1"/>
          </p:cNvSpPr>
          <p:nvPr/>
        </p:nvSpPr>
        <p:spPr bwMode="auto">
          <a:xfrm>
            <a:off x="5105400" y="971550"/>
            <a:ext cx="685800" cy="609600"/>
          </a:xfrm>
          <a:prstGeom prst="can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97" name="Line 97"/>
          <p:cNvSpPr>
            <a:spLocks noChangeShapeType="1"/>
          </p:cNvSpPr>
          <p:nvPr/>
        </p:nvSpPr>
        <p:spPr bwMode="auto">
          <a:xfrm flipV="1">
            <a:off x="5029200" y="1428750"/>
            <a:ext cx="304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1" name="Group 98"/>
          <p:cNvGrpSpPr>
            <a:grpSpLocks/>
          </p:cNvGrpSpPr>
          <p:nvPr/>
        </p:nvGrpSpPr>
        <p:grpSpPr bwMode="auto">
          <a:xfrm>
            <a:off x="5908822" y="1270000"/>
            <a:ext cx="3235177" cy="2287588"/>
            <a:chOff x="3855" y="572"/>
            <a:chExt cx="1905" cy="1441"/>
          </a:xfrm>
        </p:grpSpPr>
        <p:graphicFrame>
          <p:nvGraphicFramePr>
            <p:cNvPr id="51299" name="Object 99"/>
            <p:cNvGraphicFramePr>
              <a:graphicFrameLocks noChangeAspect="1"/>
            </p:cNvGraphicFramePr>
            <p:nvPr/>
          </p:nvGraphicFramePr>
          <p:xfrm>
            <a:off x="3855" y="890"/>
            <a:ext cx="1905" cy="1123"/>
          </p:xfrm>
          <a:graphic>
            <a:graphicData uri="http://schemas.openxmlformats.org/presentationml/2006/ole">
              <p:oleObj spid="_x0000_s26628" name="Equation" r:id="rId4" imgW="1638000" imgH="927000" progId="Equation.3">
                <p:embed/>
              </p:oleObj>
            </a:graphicData>
          </a:graphic>
        </p:graphicFrame>
        <p:sp>
          <p:nvSpPr>
            <p:cNvPr id="51300" name="Text Box 100"/>
            <p:cNvSpPr txBox="1">
              <a:spLocks noChangeArrowheads="1"/>
            </p:cNvSpPr>
            <p:nvPr/>
          </p:nvSpPr>
          <p:spPr bwMode="auto">
            <a:xfrm>
              <a:off x="4100" y="572"/>
              <a:ext cx="149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1" dirty="0" smtClean="0">
                  <a:latin typeface="Times New Roman" pitchFamily="18" charset="0"/>
                </a:rPr>
                <a:t>Similarity metric:</a:t>
              </a:r>
              <a:endParaRPr lang="en-US" sz="2400" b="1" dirty="0">
                <a:latin typeface="Times New Roman" pitchFamily="18" charset="0"/>
              </a:endParaRPr>
            </a:p>
          </p:txBody>
        </p:sp>
      </p:grpSp>
      <p:sp>
        <p:nvSpPr>
          <p:cNvPr id="104" name="Date Placeholder 10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105" name="Slide Number Placeholder 10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I.</a:t>
            </a:r>
            <a:fld id="{8DFBADF9-590B-46A3-B334-BA8F8DA717B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06" name="Footer Placeholder 10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IR&amp;DM, WS'11/12</a:t>
            </a:r>
            <a:endParaRPr lang="en-US"/>
          </a:p>
        </p:txBody>
      </p:sp>
      <p:sp>
        <p:nvSpPr>
          <p:cNvPr id="108" name="Text Box 39"/>
          <p:cNvSpPr txBox="1">
            <a:spLocks noChangeArrowheads="1"/>
          </p:cNvSpPr>
          <p:nvPr/>
        </p:nvSpPr>
        <p:spPr bwMode="auto">
          <a:xfrm>
            <a:off x="2057400" y="4274403"/>
            <a:ext cx="406476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dirty="0" smtClean="0">
                <a:latin typeface="Times New Roman" pitchFamily="18" charset="0"/>
              </a:rPr>
              <a:t>Documents are </a:t>
            </a:r>
            <a:r>
              <a:rPr lang="en-US" sz="2400" b="1" dirty="0" smtClean="0">
                <a:latin typeface="Times New Roman" pitchFamily="18" charset="0"/>
              </a:rPr>
              <a:t>feature vectors</a:t>
            </a:r>
          </a:p>
          <a:p>
            <a:pPr algn="ctr" eaLnBrk="0" hangingPunct="0"/>
            <a:r>
              <a:rPr lang="en-US" sz="2400" b="1" dirty="0" smtClean="0">
                <a:latin typeface="Times New Roman" pitchFamily="18" charset="0"/>
              </a:rPr>
              <a:t>(bags of words)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110" name="Rectangle 20"/>
          <p:cNvSpPr>
            <a:spLocks noGrp="1" noChangeArrowheads="1"/>
          </p:cNvSpPr>
          <p:nvPr>
            <p:ph type="title"/>
          </p:nvPr>
        </p:nvSpPr>
        <p:spPr>
          <a:xfrm>
            <a:off x="95250" y="0"/>
            <a:ext cx="9505950" cy="685800"/>
          </a:xfrm>
        </p:spPr>
        <p:txBody>
          <a:bodyPr>
            <a:noAutofit/>
          </a:bodyPr>
          <a:lstStyle/>
          <a:p>
            <a:r>
              <a:rPr lang="en-US" sz="3600" dirty="0"/>
              <a:t>Vector Space Model for </a:t>
            </a:r>
            <a:r>
              <a:rPr lang="en-US" sz="3600" dirty="0" smtClean="0"/>
              <a:t>Relevance </a:t>
            </a:r>
            <a:r>
              <a:rPr lang="en-US" sz="3600" dirty="0"/>
              <a:t>Ranking</a:t>
            </a:r>
          </a:p>
        </p:txBody>
      </p:sp>
      <p:graphicFrame>
        <p:nvGraphicFramePr>
          <p:cNvPr id="26629" name="Object 38"/>
          <p:cNvGraphicFramePr>
            <a:graphicFrameLocks noChangeAspect="1"/>
          </p:cNvGraphicFramePr>
          <p:nvPr/>
        </p:nvGraphicFramePr>
        <p:xfrm>
          <a:off x="6781800" y="3733800"/>
          <a:ext cx="1930400" cy="476250"/>
        </p:xfrm>
        <a:graphic>
          <a:graphicData uri="http://schemas.openxmlformats.org/presentationml/2006/ole">
            <p:oleObj spid="_x0000_s26629" name="Formel" r:id="rId5" imgW="977760" imgH="241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1" grpId="0" animBg="1"/>
      <p:bldP spid="51242" grpId="0" animBg="1"/>
      <p:bldP spid="512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3400" y="971550"/>
            <a:ext cx="2057737" cy="1063625"/>
            <a:chOff x="0" y="384"/>
            <a:chExt cx="1711" cy="672"/>
          </a:xfrm>
        </p:grpSpPr>
        <p:sp>
          <p:nvSpPr>
            <p:cNvPr id="51203" name="Rectangle 3"/>
            <p:cNvSpPr>
              <a:spLocks noChangeArrowheads="1"/>
            </p:cNvSpPr>
            <p:nvPr/>
          </p:nvSpPr>
          <p:spPr bwMode="auto">
            <a:xfrm>
              <a:off x="0" y="384"/>
              <a:ext cx="1488" cy="67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4" name="Text Box 4"/>
            <p:cNvSpPr txBox="1">
              <a:spLocks noChangeArrowheads="1"/>
            </p:cNvSpPr>
            <p:nvPr/>
          </p:nvSpPr>
          <p:spPr bwMode="auto">
            <a:xfrm>
              <a:off x="127" y="432"/>
              <a:ext cx="1584" cy="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lnSpc>
                  <a:spcPct val="80000"/>
                </a:lnSpc>
              </a:pPr>
              <a:r>
                <a:rPr lang="en-US" sz="2400" b="1" smtClean="0">
                  <a:latin typeface="Times New Roman" pitchFamily="18" charset="0"/>
                </a:rPr>
                <a:t>Ranking</a:t>
              </a:r>
              <a:r>
                <a:rPr lang="en-US" sz="2400" smtClean="0">
                  <a:latin typeface="Times New Roman" pitchFamily="18" charset="0"/>
                </a:rPr>
                <a:t> by</a:t>
              </a:r>
            </a:p>
            <a:p>
              <a:pPr eaLnBrk="0" hangingPunct="0">
                <a:lnSpc>
                  <a:spcPct val="80000"/>
                </a:lnSpc>
              </a:pPr>
              <a:r>
                <a:rPr lang="en-US" sz="2400" smtClean="0">
                  <a:latin typeface="Times New Roman" pitchFamily="18" charset="0"/>
                </a:rPr>
                <a:t>descending</a:t>
              </a:r>
            </a:p>
            <a:p>
              <a:pPr eaLnBrk="0" hangingPunct="0">
                <a:lnSpc>
                  <a:spcPct val="80000"/>
                </a:lnSpc>
              </a:pPr>
              <a:r>
                <a:rPr lang="en-US" sz="2400" smtClean="0">
                  <a:latin typeface="Times New Roman" pitchFamily="18" charset="0"/>
                </a:rPr>
                <a:t>relevance</a:t>
              </a:r>
              <a:endParaRPr lang="en-US" sz="2400">
                <a:latin typeface="Times New Roman" pitchFamily="18" charset="0"/>
              </a:endParaRPr>
            </a:p>
          </p:txBody>
        </p:sp>
      </p:grpSp>
      <p:sp>
        <p:nvSpPr>
          <p:cNvPr id="51205" name="AutoShape 5" descr="Outlined diamond"/>
          <p:cNvSpPr>
            <a:spLocks noChangeArrowheads="1"/>
          </p:cNvSpPr>
          <p:nvPr/>
        </p:nvSpPr>
        <p:spPr bwMode="auto">
          <a:xfrm>
            <a:off x="2209800" y="2114550"/>
            <a:ext cx="3657600" cy="2000250"/>
          </a:xfrm>
          <a:prstGeom prst="cloudCallout">
            <a:avLst>
              <a:gd name="adj1" fmla="val -35750"/>
              <a:gd name="adj2" fmla="val 41852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en-US" sz="2400" b="1">
              <a:latin typeface="Times New Roman" pitchFamily="18" charset="0"/>
            </a:endParaRP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 flipH="1">
            <a:off x="609600" y="2160588"/>
            <a:ext cx="381000" cy="914400"/>
            <a:chOff x="1824" y="2976"/>
            <a:chExt cx="288" cy="624"/>
          </a:xfrm>
        </p:grpSpPr>
        <p:sp>
          <p:nvSpPr>
            <p:cNvPr id="51207" name="Oval 7"/>
            <p:cNvSpPr>
              <a:spLocks noChangeArrowheads="1"/>
            </p:cNvSpPr>
            <p:nvPr/>
          </p:nvSpPr>
          <p:spPr bwMode="auto">
            <a:xfrm>
              <a:off x="1848" y="2976"/>
              <a:ext cx="240" cy="19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8" name="Line 8"/>
            <p:cNvSpPr>
              <a:spLocks noChangeShapeType="1"/>
            </p:cNvSpPr>
            <p:nvPr/>
          </p:nvSpPr>
          <p:spPr bwMode="auto">
            <a:xfrm flipH="1">
              <a:off x="1968" y="3168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09" name="Line 9"/>
            <p:cNvSpPr>
              <a:spLocks noChangeShapeType="1"/>
            </p:cNvSpPr>
            <p:nvPr/>
          </p:nvSpPr>
          <p:spPr bwMode="auto">
            <a:xfrm>
              <a:off x="1968" y="3408"/>
              <a:ext cx="144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0" name="Line 10"/>
            <p:cNvSpPr>
              <a:spLocks noChangeShapeType="1"/>
            </p:cNvSpPr>
            <p:nvPr/>
          </p:nvSpPr>
          <p:spPr bwMode="auto">
            <a:xfrm flipH="1">
              <a:off x="1872" y="3408"/>
              <a:ext cx="96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1" name="Line 11"/>
            <p:cNvSpPr>
              <a:spLocks noChangeShapeType="1"/>
            </p:cNvSpPr>
            <p:nvPr/>
          </p:nvSpPr>
          <p:spPr bwMode="auto">
            <a:xfrm flipV="1">
              <a:off x="1968" y="3264"/>
              <a:ext cx="144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2" name="Line 12"/>
            <p:cNvSpPr>
              <a:spLocks noChangeShapeType="1"/>
            </p:cNvSpPr>
            <p:nvPr/>
          </p:nvSpPr>
          <p:spPr bwMode="auto">
            <a:xfrm flipH="1" flipV="1">
              <a:off x="1824" y="3264"/>
              <a:ext cx="144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 flipH="1">
            <a:off x="457200" y="2236788"/>
            <a:ext cx="381000" cy="914400"/>
            <a:chOff x="1824" y="2976"/>
            <a:chExt cx="288" cy="624"/>
          </a:xfrm>
        </p:grpSpPr>
        <p:sp>
          <p:nvSpPr>
            <p:cNvPr id="51214" name="Oval 14"/>
            <p:cNvSpPr>
              <a:spLocks noChangeArrowheads="1"/>
            </p:cNvSpPr>
            <p:nvPr/>
          </p:nvSpPr>
          <p:spPr bwMode="auto">
            <a:xfrm>
              <a:off x="1848" y="2976"/>
              <a:ext cx="240" cy="19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5" name="Line 15"/>
            <p:cNvSpPr>
              <a:spLocks noChangeShapeType="1"/>
            </p:cNvSpPr>
            <p:nvPr/>
          </p:nvSpPr>
          <p:spPr bwMode="auto">
            <a:xfrm flipH="1">
              <a:off x="1968" y="3168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6" name="Line 16"/>
            <p:cNvSpPr>
              <a:spLocks noChangeShapeType="1"/>
            </p:cNvSpPr>
            <p:nvPr/>
          </p:nvSpPr>
          <p:spPr bwMode="auto">
            <a:xfrm>
              <a:off x="1968" y="3408"/>
              <a:ext cx="144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7" name="Line 17"/>
            <p:cNvSpPr>
              <a:spLocks noChangeShapeType="1"/>
            </p:cNvSpPr>
            <p:nvPr/>
          </p:nvSpPr>
          <p:spPr bwMode="auto">
            <a:xfrm flipH="1">
              <a:off x="1872" y="3408"/>
              <a:ext cx="96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8" name="Line 18"/>
            <p:cNvSpPr>
              <a:spLocks noChangeShapeType="1"/>
            </p:cNvSpPr>
            <p:nvPr/>
          </p:nvSpPr>
          <p:spPr bwMode="auto">
            <a:xfrm flipV="1">
              <a:off x="1968" y="3264"/>
              <a:ext cx="144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9" name="Line 19"/>
            <p:cNvSpPr>
              <a:spLocks noChangeShapeType="1"/>
            </p:cNvSpPr>
            <p:nvPr/>
          </p:nvSpPr>
          <p:spPr bwMode="auto">
            <a:xfrm flipH="1" flipV="1">
              <a:off x="1824" y="3264"/>
              <a:ext cx="144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220" name="Rectangle 20"/>
          <p:cNvSpPr>
            <a:spLocks noGrp="1" noChangeArrowheads="1"/>
          </p:cNvSpPr>
          <p:nvPr>
            <p:ph type="title"/>
          </p:nvPr>
        </p:nvSpPr>
        <p:spPr>
          <a:xfrm>
            <a:off x="95250" y="0"/>
            <a:ext cx="9505950" cy="685800"/>
          </a:xfrm>
        </p:spPr>
        <p:txBody>
          <a:bodyPr>
            <a:noAutofit/>
          </a:bodyPr>
          <a:lstStyle/>
          <a:p>
            <a:r>
              <a:rPr lang="en-US" sz="3600" dirty="0"/>
              <a:t>Vector Space Model for </a:t>
            </a:r>
            <a:r>
              <a:rPr lang="en-US" sz="3600" dirty="0" smtClean="0"/>
              <a:t>Relevance </a:t>
            </a:r>
            <a:r>
              <a:rPr lang="en-US" sz="3600" dirty="0"/>
              <a:t>Ranking</a:t>
            </a:r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 flipH="1">
            <a:off x="304800" y="2312988"/>
            <a:ext cx="381000" cy="914400"/>
            <a:chOff x="1824" y="2976"/>
            <a:chExt cx="288" cy="624"/>
          </a:xfrm>
        </p:grpSpPr>
        <p:sp>
          <p:nvSpPr>
            <p:cNvPr id="51222" name="Oval 22"/>
            <p:cNvSpPr>
              <a:spLocks noChangeArrowheads="1"/>
            </p:cNvSpPr>
            <p:nvPr/>
          </p:nvSpPr>
          <p:spPr bwMode="auto">
            <a:xfrm>
              <a:off x="1848" y="2976"/>
              <a:ext cx="240" cy="19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3" name="Line 23"/>
            <p:cNvSpPr>
              <a:spLocks noChangeShapeType="1"/>
            </p:cNvSpPr>
            <p:nvPr/>
          </p:nvSpPr>
          <p:spPr bwMode="auto">
            <a:xfrm flipH="1">
              <a:off x="1968" y="3168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4" name="Line 24"/>
            <p:cNvSpPr>
              <a:spLocks noChangeShapeType="1"/>
            </p:cNvSpPr>
            <p:nvPr/>
          </p:nvSpPr>
          <p:spPr bwMode="auto">
            <a:xfrm>
              <a:off x="1968" y="3408"/>
              <a:ext cx="144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5" name="Line 25"/>
            <p:cNvSpPr>
              <a:spLocks noChangeShapeType="1"/>
            </p:cNvSpPr>
            <p:nvPr/>
          </p:nvSpPr>
          <p:spPr bwMode="auto">
            <a:xfrm flipH="1">
              <a:off x="1872" y="3408"/>
              <a:ext cx="96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6" name="Line 26"/>
            <p:cNvSpPr>
              <a:spLocks noChangeShapeType="1"/>
            </p:cNvSpPr>
            <p:nvPr/>
          </p:nvSpPr>
          <p:spPr bwMode="auto">
            <a:xfrm flipV="1">
              <a:off x="1968" y="3264"/>
              <a:ext cx="144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27" name="Line 27"/>
            <p:cNvSpPr>
              <a:spLocks noChangeShapeType="1"/>
            </p:cNvSpPr>
            <p:nvPr/>
          </p:nvSpPr>
          <p:spPr bwMode="auto">
            <a:xfrm flipH="1" flipV="1">
              <a:off x="1824" y="3264"/>
              <a:ext cx="144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228" name="AutoShape 28"/>
          <p:cNvSpPr>
            <a:spLocks noChangeArrowheads="1"/>
          </p:cNvSpPr>
          <p:nvPr/>
        </p:nvSpPr>
        <p:spPr bwMode="auto">
          <a:xfrm>
            <a:off x="2133600" y="3562350"/>
            <a:ext cx="990600" cy="762000"/>
          </a:xfrm>
          <a:prstGeom prst="flowChartMagneticDisk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29" name="AutoShape 29"/>
          <p:cNvSpPr>
            <a:spLocks noChangeArrowheads="1"/>
          </p:cNvSpPr>
          <p:nvPr/>
        </p:nvSpPr>
        <p:spPr bwMode="auto">
          <a:xfrm>
            <a:off x="3581400" y="3105150"/>
            <a:ext cx="990600" cy="762000"/>
          </a:xfrm>
          <a:prstGeom prst="flowChartMagneticDisk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30" name="AutoShape 30"/>
          <p:cNvSpPr>
            <a:spLocks noChangeArrowheads="1"/>
          </p:cNvSpPr>
          <p:nvPr/>
        </p:nvSpPr>
        <p:spPr bwMode="auto">
          <a:xfrm>
            <a:off x="4953000" y="3409950"/>
            <a:ext cx="990600" cy="762000"/>
          </a:xfrm>
          <a:prstGeom prst="flowChartMagneticDisk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31" name="Rectangle 31"/>
          <p:cNvSpPr>
            <a:spLocks noChangeArrowheads="1"/>
          </p:cNvSpPr>
          <p:nvPr/>
        </p:nvSpPr>
        <p:spPr bwMode="auto">
          <a:xfrm>
            <a:off x="5638800" y="3790950"/>
            <a:ext cx="228600" cy="2286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32" name="Rectangle 32"/>
          <p:cNvSpPr>
            <a:spLocks noChangeArrowheads="1"/>
          </p:cNvSpPr>
          <p:nvPr/>
        </p:nvSpPr>
        <p:spPr bwMode="auto">
          <a:xfrm>
            <a:off x="2743200" y="3943350"/>
            <a:ext cx="228600" cy="228600"/>
          </a:xfrm>
          <a:prstGeom prst="rect">
            <a:avLst/>
          </a:prstGeom>
          <a:solidFill>
            <a:srgbClr val="D6009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33" name="Rectangle 33"/>
          <p:cNvSpPr>
            <a:spLocks noChangeArrowheads="1"/>
          </p:cNvSpPr>
          <p:nvPr/>
        </p:nvSpPr>
        <p:spPr bwMode="auto">
          <a:xfrm>
            <a:off x="2286000" y="386715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34" name="Rectangle 34"/>
          <p:cNvSpPr>
            <a:spLocks noChangeArrowheads="1"/>
          </p:cNvSpPr>
          <p:nvPr/>
        </p:nvSpPr>
        <p:spPr bwMode="auto">
          <a:xfrm>
            <a:off x="3733800" y="3409950"/>
            <a:ext cx="228600" cy="228600"/>
          </a:xfrm>
          <a:prstGeom prst="rect">
            <a:avLst/>
          </a:prstGeom>
          <a:solidFill>
            <a:srgbClr val="FF99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35" name="Rectangle 35"/>
          <p:cNvSpPr>
            <a:spLocks noChangeArrowheads="1"/>
          </p:cNvSpPr>
          <p:nvPr/>
        </p:nvSpPr>
        <p:spPr bwMode="auto">
          <a:xfrm>
            <a:off x="5105400" y="3714750"/>
            <a:ext cx="228600" cy="228600"/>
          </a:xfrm>
          <a:prstGeom prst="rect">
            <a:avLst/>
          </a:prstGeom>
          <a:solidFill>
            <a:srgbClr val="00CC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36" name="Text Box 36"/>
          <p:cNvSpPr txBox="1">
            <a:spLocks noChangeArrowheads="1"/>
          </p:cNvSpPr>
          <p:nvPr/>
        </p:nvSpPr>
        <p:spPr bwMode="auto">
          <a:xfrm>
            <a:off x="2514600" y="1733550"/>
            <a:ext cx="2003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latin typeface="Times New Roman" pitchFamily="18" charset="0"/>
              </a:rPr>
              <a:t>Search engine</a:t>
            </a:r>
            <a:endParaRPr lang="en-US" sz="2400" b="1">
              <a:latin typeface="Times New Roman" pitchFamily="18" charset="0"/>
            </a:endParaRPr>
          </a:p>
        </p:txBody>
      </p:sp>
      <p:graphicFrame>
        <p:nvGraphicFramePr>
          <p:cNvPr id="51238" name="Object 38"/>
          <p:cNvGraphicFramePr>
            <a:graphicFrameLocks noChangeAspect="1"/>
          </p:cNvGraphicFramePr>
          <p:nvPr/>
        </p:nvGraphicFramePr>
        <p:xfrm>
          <a:off x="6781800" y="3733800"/>
          <a:ext cx="1930400" cy="476332"/>
        </p:xfrm>
        <a:graphic>
          <a:graphicData uri="http://schemas.openxmlformats.org/presentationml/2006/ole">
            <p:oleObj spid="_x0000_s32770" name="Formel" r:id="rId3" imgW="977760" imgH="241200" progId="Equation.3">
              <p:embed/>
            </p:oleObj>
          </a:graphicData>
        </a:graphic>
      </p:graphicFrame>
      <p:sp>
        <p:nvSpPr>
          <p:cNvPr id="51239" name="Text Box 39"/>
          <p:cNvSpPr txBox="1">
            <a:spLocks noChangeArrowheads="1"/>
          </p:cNvSpPr>
          <p:nvPr/>
        </p:nvSpPr>
        <p:spPr bwMode="auto">
          <a:xfrm>
            <a:off x="2057400" y="4274403"/>
            <a:ext cx="406476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smtClean="0">
                <a:latin typeface="Times New Roman" pitchFamily="18" charset="0"/>
              </a:rPr>
              <a:t>Documents are </a:t>
            </a:r>
            <a:r>
              <a:rPr lang="en-US" sz="2400" b="1" smtClean="0">
                <a:latin typeface="Times New Roman" pitchFamily="18" charset="0"/>
              </a:rPr>
              <a:t>feature vectors</a:t>
            </a:r>
          </a:p>
          <a:p>
            <a:pPr algn="ctr" eaLnBrk="0" hangingPunct="0"/>
            <a:r>
              <a:rPr lang="en-US" sz="2400" b="1" smtClean="0">
                <a:latin typeface="Times New Roman" pitchFamily="18" charset="0"/>
              </a:rPr>
              <a:t>(bags of words)</a:t>
            </a:r>
            <a:endParaRPr lang="en-US" sz="2400" b="1">
              <a:latin typeface="Times New Roman" pitchFamily="18" charset="0"/>
            </a:endParaRPr>
          </a:p>
        </p:txBody>
      </p:sp>
      <p:sp>
        <p:nvSpPr>
          <p:cNvPr id="51241" name="Line 41"/>
          <p:cNvSpPr>
            <a:spLocks noChangeShapeType="1"/>
          </p:cNvSpPr>
          <p:nvPr/>
        </p:nvSpPr>
        <p:spPr bwMode="auto">
          <a:xfrm flipH="1">
            <a:off x="2514600" y="1504950"/>
            <a:ext cx="18288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42" name="Line 42"/>
          <p:cNvSpPr>
            <a:spLocks noChangeShapeType="1"/>
          </p:cNvSpPr>
          <p:nvPr/>
        </p:nvSpPr>
        <p:spPr bwMode="auto">
          <a:xfrm flipH="1">
            <a:off x="2895600" y="1676400"/>
            <a:ext cx="1371600" cy="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43" name="Line 43"/>
          <p:cNvSpPr>
            <a:spLocks noChangeShapeType="1"/>
          </p:cNvSpPr>
          <p:nvPr/>
        </p:nvSpPr>
        <p:spPr bwMode="auto">
          <a:xfrm flipH="1">
            <a:off x="3505200" y="1828800"/>
            <a:ext cx="838200" cy="0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44" name="Line 44"/>
          <p:cNvSpPr>
            <a:spLocks noChangeShapeType="1"/>
          </p:cNvSpPr>
          <p:nvPr/>
        </p:nvSpPr>
        <p:spPr bwMode="auto">
          <a:xfrm flipV="1">
            <a:off x="1219200" y="2209800"/>
            <a:ext cx="1676400" cy="895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4267200" y="1200150"/>
            <a:ext cx="966788" cy="1200150"/>
            <a:chOff x="1455" y="2364"/>
            <a:chExt cx="709" cy="983"/>
          </a:xfrm>
        </p:grpSpPr>
        <p:grpSp>
          <p:nvGrpSpPr>
            <p:cNvPr id="7" name="Group 46"/>
            <p:cNvGrpSpPr>
              <a:grpSpLocks/>
            </p:cNvGrpSpPr>
            <p:nvPr/>
          </p:nvGrpSpPr>
          <p:grpSpPr bwMode="auto">
            <a:xfrm>
              <a:off x="1466" y="2371"/>
              <a:ext cx="590" cy="590"/>
              <a:chOff x="1466" y="2371"/>
              <a:chExt cx="590" cy="590"/>
            </a:xfrm>
          </p:grpSpPr>
          <p:grpSp>
            <p:nvGrpSpPr>
              <p:cNvPr id="8" name="Group 47"/>
              <p:cNvGrpSpPr>
                <a:grpSpLocks/>
              </p:cNvGrpSpPr>
              <p:nvPr/>
            </p:nvGrpSpPr>
            <p:grpSpPr bwMode="auto">
              <a:xfrm>
                <a:off x="1466" y="2371"/>
                <a:ext cx="590" cy="590"/>
                <a:chOff x="1466" y="2371"/>
                <a:chExt cx="590" cy="590"/>
              </a:xfrm>
            </p:grpSpPr>
            <p:sp>
              <p:nvSpPr>
                <p:cNvPr id="51248" name="Freeform 48"/>
                <p:cNvSpPr>
                  <a:spLocks/>
                </p:cNvSpPr>
                <p:nvPr/>
              </p:nvSpPr>
              <p:spPr bwMode="auto">
                <a:xfrm>
                  <a:off x="1466" y="2371"/>
                  <a:ext cx="501" cy="343"/>
                </a:xfrm>
                <a:custGeom>
                  <a:avLst/>
                  <a:gdLst/>
                  <a:ahLst/>
                  <a:cxnLst>
                    <a:cxn ang="0">
                      <a:pos x="21" y="685"/>
                    </a:cxn>
                    <a:cxn ang="0">
                      <a:pos x="6" y="604"/>
                    </a:cxn>
                    <a:cxn ang="0">
                      <a:pos x="0" y="526"/>
                    </a:cxn>
                    <a:cxn ang="0">
                      <a:pos x="3" y="472"/>
                    </a:cxn>
                    <a:cxn ang="0">
                      <a:pos x="12" y="423"/>
                    </a:cxn>
                    <a:cxn ang="0">
                      <a:pos x="27" y="369"/>
                    </a:cxn>
                    <a:cxn ang="0">
                      <a:pos x="51" y="315"/>
                    </a:cxn>
                    <a:cxn ang="0">
                      <a:pos x="81" y="258"/>
                    </a:cxn>
                    <a:cxn ang="0">
                      <a:pos x="111" y="213"/>
                    </a:cxn>
                    <a:cxn ang="0">
                      <a:pos x="147" y="168"/>
                    </a:cxn>
                    <a:cxn ang="0">
                      <a:pos x="189" y="129"/>
                    </a:cxn>
                    <a:cxn ang="0">
                      <a:pos x="231" y="96"/>
                    </a:cxn>
                    <a:cxn ang="0">
                      <a:pos x="276" y="69"/>
                    </a:cxn>
                    <a:cxn ang="0">
                      <a:pos x="331" y="45"/>
                    </a:cxn>
                    <a:cxn ang="0">
                      <a:pos x="394" y="24"/>
                    </a:cxn>
                    <a:cxn ang="0">
                      <a:pos x="448" y="9"/>
                    </a:cxn>
                    <a:cxn ang="0">
                      <a:pos x="514" y="0"/>
                    </a:cxn>
                    <a:cxn ang="0">
                      <a:pos x="598" y="0"/>
                    </a:cxn>
                    <a:cxn ang="0">
                      <a:pos x="661" y="12"/>
                    </a:cxn>
                    <a:cxn ang="0">
                      <a:pos x="737" y="30"/>
                    </a:cxn>
                    <a:cxn ang="0">
                      <a:pos x="812" y="63"/>
                    </a:cxn>
                    <a:cxn ang="0">
                      <a:pos x="878" y="102"/>
                    </a:cxn>
                    <a:cxn ang="0">
                      <a:pos x="923" y="141"/>
                    </a:cxn>
                    <a:cxn ang="0">
                      <a:pos x="968" y="186"/>
                    </a:cxn>
                    <a:cxn ang="0">
                      <a:pos x="1004" y="231"/>
                    </a:cxn>
                    <a:cxn ang="0">
                      <a:pos x="908" y="159"/>
                    </a:cxn>
                    <a:cxn ang="0">
                      <a:pos x="857" y="129"/>
                    </a:cxn>
                    <a:cxn ang="0">
                      <a:pos x="803" y="108"/>
                    </a:cxn>
                    <a:cxn ang="0">
                      <a:pos x="734" y="87"/>
                    </a:cxn>
                    <a:cxn ang="0">
                      <a:pos x="667" y="78"/>
                    </a:cxn>
                    <a:cxn ang="0">
                      <a:pos x="595" y="75"/>
                    </a:cxn>
                    <a:cxn ang="0">
                      <a:pos x="541" y="78"/>
                    </a:cxn>
                    <a:cxn ang="0">
                      <a:pos x="484" y="87"/>
                    </a:cxn>
                    <a:cxn ang="0">
                      <a:pos x="427" y="102"/>
                    </a:cxn>
                    <a:cxn ang="0">
                      <a:pos x="373" y="120"/>
                    </a:cxn>
                    <a:cxn ang="0">
                      <a:pos x="313" y="150"/>
                    </a:cxn>
                    <a:cxn ang="0">
                      <a:pos x="267" y="177"/>
                    </a:cxn>
                    <a:cxn ang="0">
                      <a:pos x="228" y="210"/>
                    </a:cxn>
                    <a:cxn ang="0">
                      <a:pos x="183" y="246"/>
                    </a:cxn>
                    <a:cxn ang="0">
                      <a:pos x="147" y="285"/>
                    </a:cxn>
                    <a:cxn ang="0">
                      <a:pos x="111" y="339"/>
                    </a:cxn>
                    <a:cxn ang="0">
                      <a:pos x="78" y="396"/>
                    </a:cxn>
                    <a:cxn ang="0">
                      <a:pos x="57" y="450"/>
                    </a:cxn>
                    <a:cxn ang="0">
                      <a:pos x="39" y="514"/>
                    </a:cxn>
                    <a:cxn ang="0">
                      <a:pos x="27" y="592"/>
                    </a:cxn>
                    <a:cxn ang="0">
                      <a:pos x="21" y="685"/>
                    </a:cxn>
                  </a:cxnLst>
                  <a:rect l="0" t="0" r="r" b="b"/>
                  <a:pathLst>
                    <a:path w="1004" h="685">
                      <a:moveTo>
                        <a:pt x="21" y="685"/>
                      </a:moveTo>
                      <a:lnTo>
                        <a:pt x="6" y="604"/>
                      </a:lnTo>
                      <a:lnTo>
                        <a:pt x="0" y="526"/>
                      </a:lnTo>
                      <a:lnTo>
                        <a:pt x="3" y="472"/>
                      </a:lnTo>
                      <a:lnTo>
                        <a:pt x="12" y="423"/>
                      </a:lnTo>
                      <a:lnTo>
                        <a:pt x="27" y="369"/>
                      </a:lnTo>
                      <a:lnTo>
                        <a:pt x="51" y="315"/>
                      </a:lnTo>
                      <a:lnTo>
                        <a:pt x="81" y="258"/>
                      </a:lnTo>
                      <a:lnTo>
                        <a:pt x="111" y="213"/>
                      </a:lnTo>
                      <a:lnTo>
                        <a:pt x="147" y="168"/>
                      </a:lnTo>
                      <a:lnTo>
                        <a:pt x="189" y="129"/>
                      </a:lnTo>
                      <a:lnTo>
                        <a:pt x="231" y="96"/>
                      </a:lnTo>
                      <a:lnTo>
                        <a:pt x="276" y="69"/>
                      </a:lnTo>
                      <a:lnTo>
                        <a:pt x="331" y="45"/>
                      </a:lnTo>
                      <a:lnTo>
                        <a:pt x="394" y="24"/>
                      </a:lnTo>
                      <a:lnTo>
                        <a:pt x="448" y="9"/>
                      </a:lnTo>
                      <a:lnTo>
                        <a:pt x="514" y="0"/>
                      </a:lnTo>
                      <a:lnTo>
                        <a:pt x="598" y="0"/>
                      </a:lnTo>
                      <a:lnTo>
                        <a:pt x="661" y="12"/>
                      </a:lnTo>
                      <a:lnTo>
                        <a:pt x="737" y="30"/>
                      </a:lnTo>
                      <a:lnTo>
                        <a:pt x="812" y="63"/>
                      </a:lnTo>
                      <a:lnTo>
                        <a:pt x="878" y="102"/>
                      </a:lnTo>
                      <a:lnTo>
                        <a:pt x="923" y="141"/>
                      </a:lnTo>
                      <a:lnTo>
                        <a:pt x="968" y="186"/>
                      </a:lnTo>
                      <a:lnTo>
                        <a:pt x="1004" y="231"/>
                      </a:lnTo>
                      <a:lnTo>
                        <a:pt x="908" y="159"/>
                      </a:lnTo>
                      <a:lnTo>
                        <a:pt x="857" y="129"/>
                      </a:lnTo>
                      <a:lnTo>
                        <a:pt x="803" y="108"/>
                      </a:lnTo>
                      <a:lnTo>
                        <a:pt x="734" y="87"/>
                      </a:lnTo>
                      <a:lnTo>
                        <a:pt x="667" y="78"/>
                      </a:lnTo>
                      <a:lnTo>
                        <a:pt x="595" y="75"/>
                      </a:lnTo>
                      <a:lnTo>
                        <a:pt x="541" y="78"/>
                      </a:lnTo>
                      <a:lnTo>
                        <a:pt x="484" y="87"/>
                      </a:lnTo>
                      <a:lnTo>
                        <a:pt x="427" y="102"/>
                      </a:lnTo>
                      <a:lnTo>
                        <a:pt x="373" y="120"/>
                      </a:lnTo>
                      <a:lnTo>
                        <a:pt x="313" y="150"/>
                      </a:lnTo>
                      <a:lnTo>
                        <a:pt x="267" y="177"/>
                      </a:lnTo>
                      <a:lnTo>
                        <a:pt x="228" y="210"/>
                      </a:lnTo>
                      <a:lnTo>
                        <a:pt x="183" y="246"/>
                      </a:lnTo>
                      <a:lnTo>
                        <a:pt x="147" y="285"/>
                      </a:lnTo>
                      <a:lnTo>
                        <a:pt x="111" y="339"/>
                      </a:lnTo>
                      <a:lnTo>
                        <a:pt x="78" y="396"/>
                      </a:lnTo>
                      <a:lnTo>
                        <a:pt x="57" y="450"/>
                      </a:lnTo>
                      <a:lnTo>
                        <a:pt x="39" y="514"/>
                      </a:lnTo>
                      <a:lnTo>
                        <a:pt x="27" y="592"/>
                      </a:lnTo>
                      <a:lnTo>
                        <a:pt x="21" y="685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249" name="Freeform 49"/>
                <p:cNvSpPr>
                  <a:spLocks/>
                </p:cNvSpPr>
                <p:nvPr/>
              </p:nvSpPr>
              <p:spPr bwMode="auto">
                <a:xfrm>
                  <a:off x="1503" y="2541"/>
                  <a:ext cx="553" cy="420"/>
                </a:xfrm>
                <a:custGeom>
                  <a:avLst/>
                  <a:gdLst/>
                  <a:ahLst/>
                  <a:cxnLst>
                    <a:cxn ang="0">
                      <a:pos x="0" y="511"/>
                    </a:cxn>
                    <a:cxn ang="0">
                      <a:pos x="63" y="583"/>
                    </a:cxn>
                    <a:cxn ang="0">
                      <a:pos x="132" y="647"/>
                    </a:cxn>
                    <a:cxn ang="0">
                      <a:pos x="195" y="683"/>
                    </a:cxn>
                    <a:cxn ang="0">
                      <a:pos x="286" y="722"/>
                    </a:cxn>
                    <a:cxn ang="0">
                      <a:pos x="358" y="743"/>
                    </a:cxn>
                    <a:cxn ang="0">
                      <a:pos x="424" y="752"/>
                    </a:cxn>
                    <a:cxn ang="0">
                      <a:pos x="502" y="752"/>
                    </a:cxn>
                    <a:cxn ang="0">
                      <a:pos x="559" y="746"/>
                    </a:cxn>
                    <a:cxn ang="0">
                      <a:pos x="629" y="734"/>
                    </a:cxn>
                    <a:cxn ang="0">
                      <a:pos x="698" y="713"/>
                    </a:cxn>
                    <a:cxn ang="0">
                      <a:pos x="755" y="683"/>
                    </a:cxn>
                    <a:cxn ang="0">
                      <a:pos x="809" y="650"/>
                    </a:cxn>
                    <a:cxn ang="0">
                      <a:pos x="857" y="616"/>
                    </a:cxn>
                    <a:cxn ang="0">
                      <a:pos x="905" y="568"/>
                    </a:cxn>
                    <a:cxn ang="0">
                      <a:pos x="953" y="514"/>
                    </a:cxn>
                    <a:cxn ang="0">
                      <a:pos x="990" y="463"/>
                    </a:cxn>
                    <a:cxn ang="0">
                      <a:pos x="1011" y="412"/>
                    </a:cxn>
                    <a:cxn ang="0">
                      <a:pos x="1038" y="331"/>
                    </a:cxn>
                    <a:cxn ang="0">
                      <a:pos x="1056" y="247"/>
                    </a:cxn>
                    <a:cxn ang="0">
                      <a:pos x="1059" y="172"/>
                    </a:cxn>
                    <a:cxn ang="0">
                      <a:pos x="1047" y="90"/>
                    </a:cxn>
                    <a:cxn ang="0">
                      <a:pos x="1020" y="0"/>
                    </a:cxn>
                    <a:cxn ang="0">
                      <a:pos x="1047" y="48"/>
                    </a:cxn>
                    <a:cxn ang="0">
                      <a:pos x="1077" y="117"/>
                    </a:cxn>
                    <a:cxn ang="0">
                      <a:pos x="1092" y="181"/>
                    </a:cxn>
                    <a:cxn ang="0">
                      <a:pos x="1107" y="241"/>
                    </a:cxn>
                    <a:cxn ang="0">
                      <a:pos x="1104" y="292"/>
                    </a:cxn>
                    <a:cxn ang="0">
                      <a:pos x="1101" y="361"/>
                    </a:cxn>
                    <a:cxn ang="0">
                      <a:pos x="1065" y="493"/>
                    </a:cxn>
                    <a:cxn ang="0">
                      <a:pos x="1029" y="565"/>
                    </a:cxn>
                    <a:cxn ang="0">
                      <a:pos x="984" y="629"/>
                    </a:cxn>
                    <a:cxn ang="0">
                      <a:pos x="935" y="683"/>
                    </a:cxn>
                    <a:cxn ang="0">
                      <a:pos x="887" y="722"/>
                    </a:cxn>
                    <a:cxn ang="0">
                      <a:pos x="821" y="767"/>
                    </a:cxn>
                    <a:cxn ang="0">
                      <a:pos x="755" y="797"/>
                    </a:cxn>
                    <a:cxn ang="0">
                      <a:pos x="692" y="818"/>
                    </a:cxn>
                    <a:cxn ang="0">
                      <a:pos x="611" y="839"/>
                    </a:cxn>
                    <a:cxn ang="0">
                      <a:pos x="550" y="842"/>
                    </a:cxn>
                    <a:cxn ang="0">
                      <a:pos x="484" y="842"/>
                    </a:cxn>
                    <a:cxn ang="0">
                      <a:pos x="418" y="830"/>
                    </a:cxn>
                    <a:cxn ang="0">
                      <a:pos x="346" y="815"/>
                    </a:cxn>
                    <a:cxn ang="0">
                      <a:pos x="298" y="797"/>
                    </a:cxn>
                    <a:cxn ang="0">
                      <a:pos x="234" y="764"/>
                    </a:cxn>
                    <a:cxn ang="0">
                      <a:pos x="180" y="734"/>
                    </a:cxn>
                    <a:cxn ang="0">
                      <a:pos x="129" y="692"/>
                    </a:cxn>
                    <a:cxn ang="0">
                      <a:pos x="75" y="635"/>
                    </a:cxn>
                    <a:cxn ang="0">
                      <a:pos x="24" y="562"/>
                    </a:cxn>
                    <a:cxn ang="0">
                      <a:pos x="0" y="511"/>
                    </a:cxn>
                  </a:cxnLst>
                  <a:rect l="0" t="0" r="r" b="b"/>
                  <a:pathLst>
                    <a:path w="1107" h="842">
                      <a:moveTo>
                        <a:pt x="0" y="511"/>
                      </a:moveTo>
                      <a:lnTo>
                        <a:pt x="63" y="583"/>
                      </a:lnTo>
                      <a:lnTo>
                        <a:pt x="132" y="647"/>
                      </a:lnTo>
                      <a:lnTo>
                        <a:pt x="195" y="683"/>
                      </a:lnTo>
                      <a:lnTo>
                        <a:pt x="286" y="722"/>
                      </a:lnTo>
                      <a:lnTo>
                        <a:pt x="358" y="743"/>
                      </a:lnTo>
                      <a:lnTo>
                        <a:pt x="424" y="752"/>
                      </a:lnTo>
                      <a:lnTo>
                        <a:pt x="502" y="752"/>
                      </a:lnTo>
                      <a:lnTo>
                        <a:pt x="559" y="746"/>
                      </a:lnTo>
                      <a:lnTo>
                        <a:pt x="629" y="734"/>
                      </a:lnTo>
                      <a:lnTo>
                        <a:pt x="698" y="713"/>
                      </a:lnTo>
                      <a:lnTo>
                        <a:pt x="755" y="683"/>
                      </a:lnTo>
                      <a:lnTo>
                        <a:pt x="809" y="650"/>
                      </a:lnTo>
                      <a:lnTo>
                        <a:pt x="857" y="616"/>
                      </a:lnTo>
                      <a:lnTo>
                        <a:pt x="905" y="568"/>
                      </a:lnTo>
                      <a:lnTo>
                        <a:pt x="953" y="514"/>
                      </a:lnTo>
                      <a:lnTo>
                        <a:pt x="990" y="463"/>
                      </a:lnTo>
                      <a:lnTo>
                        <a:pt x="1011" y="412"/>
                      </a:lnTo>
                      <a:lnTo>
                        <a:pt x="1038" y="331"/>
                      </a:lnTo>
                      <a:lnTo>
                        <a:pt x="1056" y="247"/>
                      </a:lnTo>
                      <a:lnTo>
                        <a:pt x="1059" y="172"/>
                      </a:lnTo>
                      <a:lnTo>
                        <a:pt x="1047" y="90"/>
                      </a:lnTo>
                      <a:lnTo>
                        <a:pt x="1020" y="0"/>
                      </a:lnTo>
                      <a:lnTo>
                        <a:pt x="1047" y="48"/>
                      </a:lnTo>
                      <a:lnTo>
                        <a:pt x="1077" y="117"/>
                      </a:lnTo>
                      <a:lnTo>
                        <a:pt x="1092" y="181"/>
                      </a:lnTo>
                      <a:lnTo>
                        <a:pt x="1107" y="241"/>
                      </a:lnTo>
                      <a:lnTo>
                        <a:pt x="1104" y="292"/>
                      </a:lnTo>
                      <a:lnTo>
                        <a:pt x="1101" y="361"/>
                      </a:lnTo>
                      <a:lnTo>
                        <a:pt x="1065" y="493"/>
                      </a:lnTo>
                      <a:lnTo>
                        <a:pt x="1029" y="565"/>
                      </a:lnTo>
                      <a:lnTo>
                        <a:pt x="984" y="629"/>
                      </a:lnTo>
                      <a:lnTo>
                        <a:pt x="935" y="683"/>
                      </a:lnTo>
                      <a:lnTo>
                        <a:pt x="887" y="722"/>
                      </a:lnTo>
                      <a:lnTo>
                        <a:pt x="821" y="767"/>
                      </a:lnTo>
                      <a:lnTo>
                        <a:pt x="755" y="797"/>
                      </a:lnTo>
                      <a:lnTo>
                        <a:pt x="692" y="818"/>
                      </a:lnTo>
                      <a:lnTo>
                        <a:pt x="611" y="839"/>
                      </a:lnTo>
                      <a:lnTo>
                        <a:pt x="550" y="842"/>
                      </a:lnTo>
                      <a:lnTo>
                        <a:pt x="484" y="842"/>
                      </a:lnTo>
                      <a:lnTo>
                        <a:pt x="418" y="830"/>
                      </a:lnTo>
                      <a:lnTo>
                        <a:pt x="346" y="815"/>
                      </a:lnTo>
                      <a:lnTo>
                        <a:pt x="298" y="797"/>
                      </a:lnTo>
                      <a:lnTo>
                        <a:pt x="234" y="764"/>
                      </a:lnTo>
                      <a:lnTo>
                        <a:pt x="180" y="734"/>
                      </a:lnTo>
                      <a:lnTo>
                        <a:pt x="129" y="692"/>
                      </a:lnTo>
                      <a:lnTo>
                        <a:pt x="75" y="635"/>
                      </a:lnTo>
                      <a:lnTo>
                        <a:pt x="24" y="562"/>
                      </a:lnTo>
                      <a:lnTo>
                        <a:pt x="0" y="511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" name="Group 50"/>
              <p:cNvGrpSpPr>
                <a:grpSpLocks/>
              </p:cNvGrpSpPr>
              <p:nvPr/>
            </p:nvGrpSpPr>
            <p:grpSpPr bwMode="auto">
              <a:xfrm>
                <a:off x="1469" y="2379"/>
                <a:ext cx="586" cy="557"/>
                <a:chOff x="1469" y="2379"/>
                <a:chExt cx="586" cy="557"/>
              </a:xfrm>
            </p:grpSpPr>
            <p:sp>
              <p:nvSpPr>
                <p:cNvPr id="51251" name="Freeform 51"/>
                <p:cNvSpPr>
                  <a:spLocks/>
                </p:cNvSpPr>
                <p:nvPr/>
              </p:nvSpPr>
              <p:spPr bwMode="auto">
                <a:xfrm>
                  <a:off x="1502" y="2797"/>
                  <a:ext cx="144" cy="13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0" y="56"/>
                    </a:cxn>
                    <a:cxn ang="0">
                      <a:pos x="59" y="99"/>
                    </a:cxn>
                    <a:cxn ang="0">
                      <a:pos x="90" y="139"/>
                    </a:cxn>
                    <a:cxn ang="0">
                      <a:pos x="138" y="186"/>
                    </a:cxn>
                    <a:cxn ang="0">
                      <a:pos x="174" y="216"/>
                    </a:cxn>
                    <a:cxn ang="0">
                      <a:pos x="220" y="245"/>
                    </a:cxn>
                    <a:cxn ang="0">
                      <a:pos x="287" y="279"/>
                    </a:cxn>
                    <a:cxn ang="0">
                      <a:pos x="212" y="177"/>
                    </a:cxn>
                    <a:cxn ang="0">
                      <a:pos x="170" y="153"/>
                    </a:cxn>
                    <a:cxn ang="0">
                      <a:pos x="140" y="132"/>
                    </a:cxn>
                    <a:cxn ang="0">
                      <a:pos x="96" y="101"/>
                    </a:cxn>
                    <a:cxn ang="0">
                      <a:pos x="62" y="69"/>
                    </a:cxn>
                    <a:cxn ang="0">
                      <a:pos x="35" y="4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87" h="279">
                      <a:moveTo>
                        <a:pt x="0" y="0"/>
                      </a:moveTo>
                      <a:lnTo>
                        <a:pt x="30" y="56"/>
                      </a:lnTo>
                      <a:lnTo>
                        <a:pt x="59" y="99"/>
                      </a:lnTo>
                      <a:lnTo>
                        <a:pt x="90" y="139"/>
                      </a:lnTo>
                      <a:lnTo>
                        <a:pt x="138" y="186"/>
                      </a:lnTo>
                      <a:lnTo>
                        <a:pt x="174" y="216"/>
                      </a:lnTo>
                      <a:lnTo>
                        <a:pt x="220" y="245"/>
                      </a:lnTo>
                      <a:lnTo>
                        <a:pt x="287" y="279"/>
                      </a:lnTo>
                      <a:lnTo>
                        <a:pt x="212" y="177"/>
                      </a:lnTo>
                      <a:lnTo>
                        <a:pt x="170" y="153"/>
                      </a:lnTo>
                      <a:lnTo>
                        <a:pt x="140" y="132"/>
                      </a:lnTo>
                      <a:lnTo>
                        <a:pt x="96" y="101"/>
                      </a:lnTo>
                      <a:lnTo>
                        <a:pt x="62" y="69"/>
                      </a:lnTo>
                      <a:lnTo>
                        <a:pt x="35" y="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252" name="Freeform 52"/>
                <p:cNvSpPr>
                  <a:spLocks/>
                </p:cNvSpPr>
                <p:nvPr/>
              </p:nvSpPr>
              <p:spPr bwMode="auto">
                <a:xfrm>
                  <a:off x="2004" y="2538"/>
                  <a:ext cx="51" cy="273"/>
                </a:xfrm>
                <a:custGeom>
                  <a:avLst/>
                  <a:gdLst/>
                  <a:ahLst/>
                  <a:cxnLst>
                    <a:cxn ang="0">
                      <a:pos x="19" y="0"/>
                    </a:cxn>
                    <a:cxn ang="0">
                      <a:pos x="39" y="37"/>
                    </a:cxn>
                    <a:cxn ang="0">
                      <a:pos x="52" y="69"/>
                    </a:cxn>
                    <a:cxn ang="0">
                      <a:pos x="66" y="102"/>
                    </a:cxn>
                    <a:cxn ang="0">
                      <a:pos x="76" y="134"/>
                    </a:cxn>
                    <a:cxn ang="0">
                      <a:pos x="84" y="164"/>
                    </a:cxn>
                    <a:cxn ang="0">
                      <a:pos x="99" y="217"/>
                    </a:cxn>
                    <a:cxn ang="0">
                      <a:pos x="103" y="269"/>
                    </a:cxn>
                    <a:cxn ang="0">
                      <a:pos x="100" y="349"/>
                    </a:cxn>
                    <a:cxn ang="0">
                      <a:pos x="93" y="403"/>
                    </a:cxn>
                    <a:cxn ang="0">
                      <a:pos x="82" y="447"/>
                    </a:cxn>
                    <a:cxn ang="0">
                      <a:pos x="65" y="493"/>
                    </a:cxn>
                    <a:cxn ang="0">
                      <a:pos x="42" y="546"/>
                    </a:cxn>
                    <a:cxn ang="0">
                      <a:pos x="0" y="443"/>
                    </a:cxn>
                    <a:cxn ang="0">
                      <a:pos x="19" y="398"/>
                    </a:cxn>
                    <a:cxn ang="0">
                      <a:pos x="28" y="374"/>
                    </a:cxn>
                    <a:cxn ang="0">
                      <a:pos x="39" y="343"/>
                    </a:cxn>
                    <a:cxn ang="0">
                      <a:pos x="46" y="311"/>
                    </a:cxn>
                    <a:cxn ang="0">
                      <a:pos x="52" y="262"/>
                    </a:cxn>
                    <a:cxn ang="0">
                      <a:pos x="55" y="221"/>
                    </a:cxn>
                    <a:cxn ang="0">
                      <a:pos x="55" y="160"/>
                    </a:cxn>
                    <a:cxn ang="0">
                      <a:pos x="46" y="105"/>
                    </a:cxn>
                    <a:cxn ang="0">
                      <a:pos x="36" y="60"/>
                    </a:cxn>
                    <a:cxn ang="0">
                      <a:pos x="30" y="36"/>
                    </a:cxn>
                    <a:cxn ang="0">
                      <a:pos x="19" y="0"/>
                    </a:cxn>
                  </a:cxnLst>
                  <a:rect l="0" t="0" r="r" b="b"/>
                  <a:pathLst>
                    <a:path w="103" h="546">
                      <a:moveTo>
                        <a:pt x="19" y="0"/>
                      </a:moveTo>
                      <a:lnTo>
                        <a:pt x="39" y="37"/>
                      </a:lnTo>
                      <a:lnTo>
                        <a:pt x="52" y="69"/>
                      </a:lnTo>
                      <a:lnTo>
                        <a:pt x="66" y="102"/>
                      </a:lnTo>
                      <a:lnTo>
                        <a:pt x="76" y="134"/>
                      </a:lnTo>
                      <a:lnTo>
                        <a:pt x="84" y="164"/>
                      </a:lnTo>
                      <a:lnTo>
                        <a:pt x="99" y="217"/>
                      </a:lnTo>
                      <a:lnTo>
                        <a:pt x="103" y="269"/>
                      </a:lnTo>
                      <a:lnTo>
                        <a:pt x="100" y="349"/>
                      </a:lnTo>
                      <a:lnTo>
                        <a:pt x="93" y="403"/>
                      </a:lnTo>
                      <a:lnTo>
                        <a:pt x="82" y="447"/>
                      </a:lnTo>
                      <a:lnTo>
                        <a:pt x="65" y="493"/>
                      </a:lnTo>
                      <a:lnTo>
                        <a:pt x="42" y="546"/>
                      </a:lnTo>
                      <a:lnTo>
                        <a:pt x="0" y="443"/>
                      </a:lnTo>
                      <a:lnTo>
                        <a:pt x="19" y="398"/>
                      </a:lnTo>
                      <a:lnTo>
                        <a:pt x="28" y="374"/>
                      </a:lnTo>
                      <a:lnTo>
                        <a:pt x="39" y="343"/>
                      </a:lnTo>
                      <a:lnTo>
                        <a:pt x="46" y="311"/>
                      </a:lnTo>
                      <a:lnTo>
                        <a:pt x="52" y="262"/>
                      </a:lnTo>
                      <a:lnTo>
                        <a:pt x="55" y="221"/>
                      </a:lnTo>
                      <a:lnTo>
                        <a:pt x="55" y="160"/>
                      </a:lnTo>
                      <a:lnTo>
                        <a:pt x="46" y="105"/>
                      </a:lnTo>
                      <a:lnTo>
                        <a:pt x="36" y="60"/>
                      </a:lnTo>
                      <a:lnTo>
                        <a:pt x="30" y="36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253" name="Freeform 53"/>
                <p:cNvSpPr>
                  <a:spLocks/>
                </p:cNvSpPr>
                <p:nvPr/>
              </p:nvSpPr>
              <p:spPr bwMode="auto">
                <a:xfrm>
                  <a:off x="1735" y="2379"/>
                  <a:ext cx="204" cy="8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1" y="60"/>
                    </a:cxn>
                    <a:cxn ang="0">
                      <a:pos x="79" y="57"/>
                    </a:cxn>
                    <a:cxn ang="0">
                      <a:pos x="123" y="60"/>
                    </a:cxn>
                    <a:cxn ang="0">
                      <a:pos x="165" y="66"/>
                    </a:cxn>
                    <a:cxn ang="0">
                      <a:pos x="203" y="73"/>
                    </a:cxn>
                    <a:cxn ang="0">
                      <a:pos x="241" y="83"/>
                    </a:cxn>
                    <a:cxn ang="0">
                      <a:pos x="267" y="91"/>
                    </a:cxn>
                    <a:cxn ang="0">
                      <a:pos x="301" y="105"/>
                    </a:cxn>
                    <a:cxn ang="0">
                      <a:pos x="340" y="124"/>
                    </a:cxn>
                    <a:cxn ang="0">
                      <a:pos x="409" y="165"/>
                    </a:cxn>
                    <a:cxn ang="0">
                      <a:pos x="369" y="123"/>
                    </a:cxn>
                    <a:cxn ang="0">
                      <a:pos x="341" y="102"/>
                    </a:cxn>
                    <a:cxn ang="0">
                      <a:pos x="304" y="78"/>
                    </a:cxn>
                    <a:cxn ang="0">
                      <a:pos x="281" y="64"/>
                    </a:cxn>
                    <a:cxn ang="0">
                      <a:pos x="230" y="40"/>
                    </a:cxn>
                    <a:cxn ang="0">
                      <a:pos x="197" y="28"/>
                    </a:cxn>
                    <a:cxn ang="0">
                      <a:pos x="170" y="19"/>
                    </a:cxn>
                    <a:cxn ang="0">
                      <a:pos x="145" y="13"/>
                    </a:cxn>
                    <a:cxn ang="0">
                      <a:pos x="105" y="6"/>
                    </a:cxn>
                    <a:cxn ang="0">
                      <a:pos x="64" y="1"/>
                    </a:cxn>
                    <a:cxn ang="0">
                      <a:pos x="1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09" h="165">
                      <a:moveTo>
                        <a:pt x="0" y="0"/>
                      </a:moveTo>
                      <a:lnTo>
                        <a:pt x="31" y="60"/>
                      </a:lnTo>
                      <a:lnTo>
                        <a:pt x="79" y="57"/>
                      </a:lnTo>
                      <a:lnTo>
                        <a:pt x="123" y="60"/>
                      </a:lnTo>
                      <a:lnTo>
                        <a:pt x="165" y="66"/>
                      </a:lnTo>
                      <a:lnTo>
                        <a:pt x="203" y="73"/>
                      </a:lnTo>
                      <a:lnTo>
                        <a:pt x="241" y="83"/>
                      </a:lnTo>
                      <a:lnTo>
                        <a:pt x="267" y="91"/>
                      </a:lnTo>
                      <a:lnTo>
                        <a:pt x="301" y="105"/>
                      </a:lnTo>
                      <a:lnTo>
                        <a:pt x="340" y="124"/>
                      </a:lnTo>
                      <a:lnTo>
                        <a:pt x="409" y="165"/>
                      </a:lnTo>
                      <a:lnTo>
                        <a:pt x="369" y="123"/>
                      </a:lnTo>
                      <a:lnTo>
                        <a:pt x="341" y="102"/>
                      </a:lnTo>
                      <a:lnTo>
                        <a:pt x="304" y="78"/>
                      </a:lnTo>
                      <a:lnTo>
                        <a:pt x="281" y="64"/>
                      </a:lnTo>
                      <a:lnTo>
                        <a:pt x="230" y="40"/>
                      </a:lnTo>
                      <a:lnTo>
                        <a:pt x="197" y="28"/>
                      </a:lnTo>
                      <a:lnTo>
                        <a:pt x="170" y="19"/>
                      </a:lnTo>
                      <a:lnTo>
                        <a:pt x="145" y="13"/>
                      </a:lnTo>
                      <a:lnTo>
                        <a:pt x="105" y="6"/>
                      </a:lnTo>
                      <a:lnTo>
                        <a:pt x="64" y="1"/>
                      </a:lnTo>
                      <a:lnTo>
                        <a:pt x="1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254" name="Freeform 54"/>
                <p:cNvSpPr>
                  <a:spLocks/>
                </p:cNvSpPr>
                <p:nvPr/>
              </p:nvSpPr>
              <p:spPr bwMode="auto">
                <a:xfrm>
                  <a:off x="1469" y="2495"/>
                  <a:ext cx="65" cy="194"/>
                </a:xfrm>
                <a:custGeom>
                  <a:avLst/>
                  <a:gdLst/>
                  <a:ahLst/>
                  <a:cxnLst>
                    <a:cxn ang="0">
                      <a:pos x="0" y="297"/>
                    </a:cxn>
                    <a:cxn ang="0">
                      <a:pos x="3" y="267"/>
                    </a:cxn>
                    <a:cxn ang="0">
                      <a:pos x="5" y="234"/>
                    </a:cxn>
                    <a:cxn ang="0">
                      <a:pos x="14" y="181"/>
                    </a:cxn>
                    <a:cxn ang="0">
                      <a:pos x="24" y="139"/>
                    </a:cxn>
                    <a:cxn ang="0">
                      <a:pos x="38" y="101"/>
                    </a:cxn>
                    <a:cxn ang="0">
                      <a:pos x="56" y="62"/>
                    </a:cxn>
                    <a:cxn ang="0">
                      <a:pos x="72" y="32"/>
                    </a:cxn>
                    <a:cxn ang="0">
                      <a:pos x="92" y="0"/>
                    </a:cxn>
                    <a:cxn ang="0">
                      <a:pos x="130" y="50"/>
                    </a:cxn>
                    <a:cxn ang="0">
                      <a:pos x="108" y="80"/>
                    </a:cxn>
                    <a:cxn ang="0">
                      <a:pos x="92" y="107"/>
                    </a:cxn>
                    <a:cxn ang="0">
                      <a:pos x="79" y="132"/>
                    </a:cxn>
                    <a:cxn ang="0">
                      <a:pos x="60" y="167"/>
                    </a:cxn>
                    <a:cxn ang="0">
                      <a:pos x="48" y="198"/>
                    </a:cxn>
                    <a:cxn ang="0">
                      <a:pos x="41" y="228"/>
                    </a:cxn>
                    <a:cxn ang="0">
                      <a:pos x="32" y="258"/>
                    </a:cxn>
                    <a:cxn ang="0">
                      <a:pos x="26" y="291"/>
                    </a:cxn>
                    <a:cxn ang="0">
                      <a:pos x="21" y="331"/>
                    </a:cxn>
                    <a:cxn ang="0">
                      <a:pos x="17" y="371"/>
                    </a:cxn>
                    <a:cxn ang="0">
                      <a:pos x="10" y="387"/>
                    </a:cxn>
                    <a:cxn ang="0">
                      <a:pos x="0" y="297"/>
                    </a:cxn>
                  </a:cxnLst>
                  <a:rect l="0" t="0" r="r" b="b"/>
                  <a:pathLst>
                    <a:path w="130" h="387">
                      <a:moveTo>
                        <a:pt x="0" y="297"/>
                      </a:moveTo>
                      <a:lnTo>
                        <a:pt x="3" y="267"/>
                      </a:lnTo>
                      <a:lnTo>
                        <a:pt x="5" y="234"/>
                      </a:lnTo>
                      <a:lnTo>
                        <a:pt x="14" y="181"/>
                      </a:lnTo>
                      <a:lnTo>
                        <a:pt x="24" y="139"/>
                      </a:lnTo>
                      <a:lnTo>
                        <a:pt x="38" y="101"/>
                      </a:lnTo>
                      <a:lnTo>
                        <a:pt x="56" y="62"/>
                      </a:lnTo>
                      <a:lnTo>
                        <a:pt x="72" y="32"/>
                      </a:lnTo>
                      <a:lnTo>
                        <a:pt x="92" y="0"/>
                      </a:lnTo>
                      <a:lnTo>
                        <a:pt x="130" y="50"/>
                      </a:lnTo>
                      <a:lnTo>
                        <a:pt x="108" y="80"/>
                      </a:lnTo>
                      <a:lnTo>
                        <a:pt x="92" y="107"/>
                      </a:lnTo>
                      <a:lnTo>
                        <a:pt x="79" y="132"/>
                      </a:lnTo>
                      <a:lnTo>
                        <a:pt x="60" y="167"/>
                      </a:lnTo>
                      <a:lnTo>
                        <a:pt x="48" y="198"/>
                      </a:lnTo>
                      <a:lnTo>
                        <a:pt x="41" y="228"/>
                      </a:lnTo>
                      <a:lnTo>
                        <a:pt x="32" y="258"/>
                      </a:lnTo>
                      <a:lnTo>
                        <a:pt x="26" y="291"/>
                      </a:lnTo>
                      <a:lnTo>
                        <a:pt x="21" y="331"/>
                      </a:lnTo>
                      <a:lnTo>
                        <a:pt x="17" y="371"/>
                      </a:lnTo>
                      <a:lnTo>
                        <a:pt x="10" y="387"/>
                      </a:lnTo>
                      <a:lnTo>
                        <a:pt x="0" y="297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0" name="Group 55"/>
            <p:cNvGrpSpPr>
              <a:grpSpLocks/>
            </p:cNvGrpSpPr>
            <p:nvPr/>
          </p:nvGrpSpPr>
          <p:grpSpPr bwMode="auto">
            <a:xfrm>
              <a:off x="1455" y="2364"/>
              <a:ext cx="577" cy="553"/>
              <a:chOff x="1455" y="2364"/>
              <a:chExt cx="577" cy="553"/>
            </a:xfrm>
          </p:grpSpPr>
          <p:sp>
            <p:nvSpPr>
              <p:cNvPr id="51256" name="Oval 56" descr="Große Konfetti"/>
              <p:cNvSpPr>
                <a:spLocks noChangeArrowheads="1"/>
              </p:cNvSpPr>
              <p:nvPr/>
            </p:nvSpPr>
            <p:spPr bwMode="auto">
              <a:xfrm>
                <a:off x="1461" y="2372"/>
                <a:ext cx="564" cy="539"/>
              </a:xfrm>
              <a:prstGeom prst="ellipse">
                <a:avLst/>
              </a:prstGeom>
              <a:pattFill prst="lgConfetti">
                <a:fgClr>
                  <a:schemeClr val="accent1"/>
                </a:fgClr>
                <a:bgClr>
                  <a:srgbClr val="FFFFFF"/>
                </a:bgClr>
              </a:pattFill>
              <a:ln w="31750">
                <a:solidFill>
                  <a:srgbClr val="9F9F9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57" name="Oval 57" descr="Große Konfetti"/>
              <p:cNvSpPr>
                <a:spLocks noChangeArrowheads="1"/>
              </p:cNvSpPr>
              <p:nvPr/>
            </p:nvSpPr>
            <p:spPr bwMode="auto">
              <a:xfrm>
                <a:off x="1455" y="2364"/>
                <a:ext cx="577" cy="553"/>
              </a:xfrm>
              <a:prstGeom prst="ellipse">
                <a:avLst/>
              </a:prstGeom>
              <a:pattFill prst="lgConfetti">
                <a:fgClr>
                  <a:schemeClr val="accent1"/>
                </a:fgClr>
                <a:bgClr>
                  <a:srgbClr val="FFFFFF"/>
                </a:bgClr>
              </a:patt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58" name="Oval 58" descr="Große Konfetti"/>
              <p:cNvSpPr>
                <a:spLocks noChangeArrowheads="1"/>
              </p:cNvSpPr>
              <p:nvPr/>
            </p:nvSpPr>
            <p:spPr bwMode="auto">
              <a:xfrm>
                <a:off x="1471" y="2379"/>
                <a:ext cx="545" cy="523"/>
              </a:xfrm>
              <a:prstGeom prst="ellipse">
                <a:avLst/>
              </a:prstGeom>
              <a:pattFill prst="lgConfetti">
                <a:fgClr>
                  <a:schemeClr val="accent1"/>
                </a:fgClr>
                <a:bgClr>
                  <a:srgbClr val="FFFFFF"/>
                </a:bgClr>
              </a:patt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59"/>
            <p:cNvGrpSpPr>
              <a:grpSpLocks/>
            </p:cNvGrpSpPr>
            <p:nvPr/>
          </p:nvGrpSpPr>
          <p:grpSpPr bwMode="auto">
            <a:xfrm>
              <a:off x="1868" y="2885"/>
              <a:ext cx="296" cy="462"/>
              <a:chOff x="1868" y="2885"/>
              <a:chExt cx="296" cy="462"/>
            </a:xfrm>
          </p:grpSpPr>
          <p:sp>
            <p:nvSpPr>
              <p:cNvPr id="51260" name="Freeform 60"/>
              <p:cNvSpPr>
                <a:spLocks/>
              </p:cNvSpPr>
              <p:nvPr/>
            </p:nvSpPr>
            <p:spPr bwMode="auto">
              <a:xfrm>
                <a:off x="1871" y="2909"/>
                <a:ext cx="282" cy="404"/>
              </a:xfrm>
              <a:custGeom>
                <a:avLst/>
                <a:gdLst/>
                <a:ahLst/>
                <a:cxnLst>
                  <a:cxn ang="0">
                    <a:pos x="0" y="60"/>
                  </a:cxn>
                  <a:cxn ang="0">
                    <a:pos x="400" y="808"/>
                  </a:cxn>
                  <a:cxn ang="0">
                    <a:pos x="564" y="725"/>
                  </a:cxn>
                  <a:cxn ang="0">
                    <a:pos x="162" y="0"/>
                  </a:cxn>
                  <a:cxn ang="0">
                    <a:pos x="0" y="60"/>
                  </a:cxn>
                </a:cxnLst>
                <a:rect l="0" t="0" r="r" b="b"/>
                <a:pathLst>
                  <a:path w="564" h="808">
                    <a:moveTo>
                      <a:pt x="0" y="60"/>
                    </a:moveTo>
                    <a:lnTo>
                      <a:pt x="400" y="808"/>
                    </a:lnTo>
                    <a:lnTo>
                      <a:pt x="564" y="725"/>
                    </a:lnTo>
                    <a:lnTo>
                      <a:pt x="162" y="0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5F3F1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61" name="Arc 61"/>
              <p:cNvSpPr>
                <a:spLocks/>
              </p:cNvSpPr>
              <p:nvPr/>
            </p:nvSpPr>
            <p:spPr bwMode="auto">
              <a:xfrm>
                <a:off x="1869" y="2885"/>
                <a:ext cx="85" cy="53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929 w 42228"/>
                  <a:gd name="T1" fmla="*/ 27866 h 27866"/>
                  <a:gd name="T2" fmla="*/ 42228 w 42228"/>
                  <a:gd name="T3" fmla="*/ 15194 h 27866"/>
                  <a:gd name="T4" fmla="*/ 21600 w 42228"/>
                  <a:gd name="T5" fmla="*/ 21600 h 278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228" h="27866" fill="none" extrusionOk="0">
                    <a:moveTo>
                      <a:pt x="928" y="27866"/>
                    </a:moveTo>
                    <a:cubicBezTo>
                      <a:pt x="312" y="25834"/>
                      <a:pt x="0" y="23722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1061" y="-1"/>
                      <a:pt x="39422" y="6157"/>
                      <a:pt x="42228" y="15193"/>
                    </a:cubicBezTo>
                  </a:path>
                  <a:path w="42228" h="27866" stroke="0" extrusionOk="0">
                    <a:moveTo>
                      <a:pt x="928" y="27866"/>
                    </a:moveTo>
                    <a:cubicBezTo>
                      <a:pt x="312" y="25834"/>
                      <a:pt x="0" y="23722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1061" y="-1"/>
                      <a:pt x="39422" y="6157"/>
                      <a:pt x="42228" y="15193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5F3F1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62" name="Arc 62"/>
              <p:cNvSpPr>
                <a:spLocks/>
              </p:cNvSpPr>
              <p:nvPr/>
            </p:nvSpPr>
            <p:spPr bwMode="auto">
              <a:xfrm>
                <a:off x="1871" y="2891"/>
                <a:ext cx="87" cy="50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38 w 42041"/>
                  <a:gd name="T1" fmla="*/ 24039 h 24039"/>
                  <a:gd name="T2" fmla="*/ 42041 w 42041"/>
                  <a:gd name="T3" fmla="*/ 14620 h 24039"/>
                  <a:gd name="T4" fmla="*/ 21600 w 42041"/>
                  <a:gd name="T5" fmla="*/ 21600 h 240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041" h="24039" fill="none" extrusionOk="0">
                    <a:moveTo>
                      <a:pt x="138" y="24038"/>
                    </a:moveTo>
                    <a:cubicBezTo>
                      <a:pt x="46" y="23229"/>
                      <a:pt x="0" y="2241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0839" y="-1"/>
                      <a:pt x="39055" y="5876"/>
                      <a:pt x="42041" y="14619"/>
                    </a:cubicBezTo>
                  </a:path>
                  <a:path w="42041" h="24039" stroke="0" extrusionOk="0">
                    <a:moveTo>
                      <a:pt x="138" y="24038"/>
                    </a:moveTo>
                    <a:cubicBezTo>
                      <a:pt x="46" y="23229"/>
                      <a:pt x="0" y="2241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0839" y="-1"/>
                      <a:pt x="39055" y="5876"/>
                      <a:pt x="42041" y="1461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5F3F1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63" name="Freeform 63"/>
              <p:cNvSpPr>
                <a:spLocks/>
              </p:cNvSpPr>
              <p:nvPr/>
            </p:nvSpPr>
            <p:spPr bwMode="auto">
              <a:xfrm>
                <a:off x="1868" y="2891"/>
                <a:ext cx="54" cy="104"/>
              </a:xfrm>
              <a:custGeom>
                <a:avLst/>
                <a:gdLst/>
                <a:ahLst/>
                <a:cxnLst>
                  <a:cxn ang="0">
                    <a:pos x="3" y="96"/>
                  </a:cxn>
                  <a:cxn ang="0">
                    <a:pos x="0" y="82"/>
                  </a:cxn>
                  <a:cxn ang="0">
                    <a:pos x="0" y="69"/>
                  </a:cxn>
                  <a:cxn ang="0">
                    <a:pos x="2" y="58"/>
                  </a:cxn>
                  <a:cxn ang="0">
                    <a:pos x="6" y="42"/>
                  </a:cxn>
                  <a:cxn ang="0">
                    <a:pos x="12" y="29"/>
                  </a:cxn>
                  <a:cxn ang="0">
                    <a:pos x="21" y="17"/>
                  </a:cxn>
                  <a:cxn ang="0">
                    <a:pos x="31" y="7"/>
                  </a:cxn>
                  <a:cxn ang="0">
                    <a:pos x="41" y="0"/>
                  </a:cxn>
                  <a:cxn ang="0">
                    <a:pos x="107" y="112"/>
                  </a:cxn>
                  <a:cxn ang="0">
                    <a:pos x="95" y="119"/>
                  </a:cxn>
                  <a:cxn ang="0">
                    <a:pos x="87" y="127"/>
                  </a:cxn>
                  <a:cxn ang="0">
                    <a:pos x="79" y="135"/>
                  </a:cxn>
                  <a:cxn ang="0">
                    <a:pos x="73" y="145"/>
                  </a:cxn>
                  <a:cxn ang="0">
                    <a:pos x="66" y="163"/>
                  </a:cxn>
                  <a:cxn ang="0">
                    <a:pos x="62" y="187"/>
                  </a:cxn>
                  <a:cxn ang="0">
                    <a:pos x="62" y="207"/>
                  </a:cxn>
                  <a:cxn ang="0">
                    <a:pos x="3" y="96"/>
                  </a:cxn>
                </a:cxnLst>
                <a:rect l="0" t="0" r="r" b="b"/>
                <a:pathLst>
                  <a:path w="107" h="207">
                    <a:moveTo>
                      <a:pt x="3" y="96"/>
                    </a:moveTo>
                    <a:lnTo>
                      <a:pt x="0" y="82"/>
                    </a:lnTo>
                    <a:lnTo>
                      <a:pt x="0" y="69"/>
                    </a:lnTo>
                    <a:lnTo>
                      <a:pt x="2" y="58"/>
                    </a:lnTo>
                    <a:lnTo>
                      <a:pt x="6" y="42"/>
                    </a:lnTo>
                    <a:lnTo>
                      <a:pt x="12" y="29"/>
                    </a:lnTo>
                    <a:lnTo>
                      <a:pt x="21" y="17"/>
                    </a:lnTo>
                    <a:lnTo>
                      <a:pt x="31" y="7"/>
                    </a:lnTo>
                    <a:lnTo>
                      <a:pt x="41" y="0"/>
                    </a:lnTo>
                    <a:lnTo>
                      <a:pt x="107" y="112"/>
                    </a:lnTo>
                    <a:lnTo>
                      <a:pt x="95" y="119"/>
                    </a:lnTo>
                    <a:lnTo>
                      <a:pt x="87" y="127"/>
                    </a:lnTo>
                    <a:lnTo>
                      <a:pt x="79" y="135"/>
                    </a:lnTo>
                    <a:lnTo>
                      <a:pt x="73" y="145"/>
                    </a:lnTo>
                    <a:lnTo>
                      <a:pt x="66" y="163"/>
                    </a:lnTo>
                    <a:lnTo>
                      <a:pt x="62" y="187"/>
                    </a:lnTo>
                    <a:lnTo>
                      <a:pt x="62" y="207"/>
                    </a:lnTo>
                    <a:lnTo>
                      <a:pt x="3" y="96"/>
                    </a:lnTo>
                    <a:close/>
                  </a:path>
                </a:pathLst>
              </a:custGeom>
              <a:solidFill>
                <a:srgbClr val="3F1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64" name="Arc 64"/>
              <p:cNvSpPr>
                <a:spLocks/>
              </p:cNvSpPr>
              <p:nvPr/>
            </p:nvSpPr>
            <p:spPr bwMode="auto">
              <a:xfrm>
                <a:off x="1869" y="2888"/>
                <a:ext cx="44" cy="49"/>
              </a:xfrm>
              <a:custGeom>
                <a:avLst/>
                <a:gdLst>
                  <a:gd name="G0" fmla="+- 21600 0 0"/>
                  <a:gd name="G1" fmla="+- 20077 0 0"/>
                  <a:gd name="G2" fmla="+- 21600 0 0"/>
                  <a:gd name="T0" fmla="*/ 789 w 21600"/>
                  <a:gd name="T1" fmla="*/ 25860 h 25860"/>
                  <a:gd name="T2" fmla="*/ 13632 w 21600"/>
                  <a:gd name="T3" fmla="*/ 0 h 25860"/>
                  <a:gd name="T4" fmla="*/ 21600 w 21600"/>
                  <a:gd name="T5" fmla="*/ 20077 h 258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5860" fill="none" extrusionOk="0">
                    <a:moveTo>
                      <a:pt x="788" y="25860"/>
                    </a:moveTo>
                    <a:cubicBezTo>
                      <a:pt x="265" y="23976"/>
                      <a:pt x="0" y="22031"/>
                      <a:pt x="0" y="20077"/>
                    </a:cubicBezTo>
                    <a:cubicBezTo>
                      <a:pt x="-1" y="11223"/>
                      <a:pt x="5402" y="3266"/>
                      <a:pt x="13632" y="0"/>
                    </a:cubicBezTo>
                  </a:path>
                  <a:path w="21600" h="25860" stroke="0" extrusionOk="0">
                    <a:moveTo>
                      <a:pt x="788" y="25860"/>
                    </a:moveTo>
                    <a:cubicBezTo>
                      <a:pt x="265" y="23976"/>
                      <a:pt x="0" y="22031"/>
                      <a:pt x="0" y="20077"/>
                    </a:cubicBezTo>
                    <a:cubicBezTo>
                      <a:pt x="-1" y="11223"/>
                      <a:pt x="5402" y="3266"/>
                      <a:pt x="13632" y="0"/>
                    </a:cubicBezTo>
                    <a:lnTo>
                      <a:pt x="21600" y="20077"/>
                    </a:lnTo>
                    <a:close/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65" name="Arc 65"/>
              <p:cNvSpPr>
                <a:spLocks/>
              </p:cNvSpPr>
              <p:nvPr/>
            </p:nvSpPr>
            <p:spPr bwMode="auto">
              <a:xfrm>
                <a:off x="1900" y="2942"/>
                <a:ext cx="86" cy="51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672 w 42207"/>
                  <a:gd name="T1" fmla="*/ 26947 h 26947"/>
                  <a:gd name="T2" fmla="*/ 42207 w 42207"/>
                  <a:gd name="T3" fmla="*/ 15127 h 26947"/>
                  <a:gd name="T4" fmla="*/ 21600 w 42207"/>
                  <a:gd name="T5" fmla="*/ 21600 h 26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207" h="26947" fill="none" extrusionOk="0">
                    <a:moveTo>
                      <a:pt x="672" y="26946"/>
                    </a:moveTo>
                    <a:cubicBezTo>
                      <a:pt x="225" y="25199"/>
                      <a:pt x="0" y="2340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1035" y="-1"/>
                      <a:pt x="39379" y="6124"/>
                      <a:pt x="42207" y="15126"/>
                    </a:cubicBezTo>
                  </a:path>
                  <a:path w="42207" h="26947" stroke="0" extrusionOk="0">
                    <a:moveTo>
                      <a:pt x="672" y="26946"/>
                    </a:moveTo>
                    <a:cubicBezTo>
                      <a:pt x="225" y="25199"/>
                      <a:pt x="0" y="2340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1035" y="-1"/>
                      <a:pt x="39379" y="6124"/>
                      <a:pt x="42207" y="15126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7F3F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2" name="Group 66"/>
              <p:cNvGrpSpPr>
                <a:grpSpLocks/>
              </p:cNvGrpSpPr>
              <p:nvPr/>
            </p:nvGrpSpPr>
            <p:grpSpPr bwMode="auto">
              <a:xfrm>
                <a:off x="1903" y="2950"/>
                <a:ext cx="91" cy="59"/>
                <a:chOff x="1903" y="2950"/>
                <a:chExt cx="91" cy="59"/>
              </a:xfrm>
            </p:grpSpPr>
            <p:grpSp>
              <p:nvGrpSpPr>
                <p:cNvPr id="13" name="Group 67"/>
                <p:cNvGrpSpPr>
                  <a:grpSpLocks/>
                </p:cNvGrpSpPr>
                <p:nvPr/>
              </p:nvGrpSpPr>
              <p:grpSpPr bwMode="auto">
                <a:xfrm>
                  <a:off x="1903" y="2950"/>
                  <a:ext cx="87" cy="50"/>
                  <a:chOff x="1903" y="2950"/>
                  <a:chExt cx="87" cy="50"/>
                </a:xfrm>
              </p:grpSpPr>
              <p:sp>
                <p:nvSpPr>
                  <p:cNvPr id="51268" name="Arc 68"/>
                  <p:cNvSpPr>
                    <a:spLocks/>
                  </p:cNvSpPr>
                  <p:nvPr/>
                </p:nvSpPr>
                <p:spPr bwMode="auto">
                  <a:xfrm>
                    <a:off x="1903" y="2950"/>
                    <a:ext cx="87" cy="50"/>
                  </a:xfrm>
                  <a:custGeom>
                    <a:avLst/>
                    <a:gdLst>
                      <a:gd name="G0" fmla="+- 21600 0 0"/>
                      <a:gd name="G1" fmla="+- 21600 0 0"/>
                      <a:gd name="G2" fmla="+- 21600 0 0"/>
                      <a:gd name="T0" fmla="*/ 549 w 42528"/>
                      <a:gd name="T1" fmla="*/ 26441 h 26441"/>
                      <a:gd name="T2" fmla="*/ 42528 w 42528"/>
                      <a:gd name="T3" fmla="*/ 16253 h 26441"/>
                      <a:gd name="T4" fmla="*/ 21600 w 42528"/>
                      <a:gd name="T5" fmla="*/ 21600 h 264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2528" h="26441" fill="none" extrusionOk="0">
                        <a:moveTo>
                          <a:pt x="549" y="26440"/>
                        </a:moveTo>
                        <a:cubicBezTo>
                          <a:pt x="184" y="24853"/>
                          <a:pt x="0" y="23229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469" y="-1"/>
                          <a:pt x="40084" y="6690"/>
                          <a:pt x="42527" y="16253"/>
                        </a:cubicBezTo>
                      </a:path>
                      <a:path w="42528" h="26441" stroke="0" extrusionOk="0">
                        <a:moveTo>
                          <a:pt x="549" y="26440"/>
                        </a:moveTo>
                        <a:cubicBezTo>
                          <a:pt x="184" y="24853"/>
                          <a:pt x="0" y="23229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469" y="-1"/>
                          <a:pt x="40084" y="6690"/>
                          <a:pt x="42527" y="16253"/>
                        </a:cubicBezTo>
                        <a:lnTo>
                          <a:pt x="21600" y="21600"/>
                        </a:lnTo>
                        <a:close/>
                      </a:path>
                    </a:pathLst>
                  </a:custGeom>
                  <a:solidFill>
                    <a:srgbClr val="5F3F1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269" name="Arc 69"/>
                  <p:cNvSpPr>
                    <a:spLocks/>
                  </p:cNvSpPr>
                  <p:nvPr/>
                </p:nvSpPr>
                <p:spPr bwMode="auto">
                  <a:xfrm>
                    <a:off x="1903" y="2955"/>
                    <a:ext cx="44" cy="45"/>
                  </a:xfrm>
                  <a:custGeom>
                    <a:avLst/>
                    <a:gdLst>
                      <a:gd name="G0" fmla="+- 21600 0 0"/>
                      <a:gd name="G1" fmla="+- 18978 0 0"/>
                      <a:gd name="G2" fmla="+- 21600 0 0"/>
                      <a:gd name="T0" fmla="*/ 549 w 21600"/>
                      <a:gd name="T1" fmla="*/ 23819 h 23819"/>
                      <a:gd name="T2" fmla="*/ 11285 w 21600"/>
                      <a:gd name="T3" fmla="*/ 0 h 23819"/>
                      <a:gd name="T4" fmla="*/ 21600 w 21600"/>
                      <a:gd name="T5" fmla="*/ 18978 h 238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3819" fill="none" extrusionOk="0">
                        <a:moveTo>
                          <a:pt x="549" y="23818"/>
                        </a:moveTo>
                        <a:cubicBezTo>
                          <a:pt x="184" y="22231"/>
                          <a:pt x="0" y="20607"/>
                          <a:pt x="0" y="18978"/>
                        </a:cubicBezTo>
                        <a:cubicBezTo>
                          <a:pt x="-1" y="11062"/>
                          <a:pt x="4330" y="3780"/>
                          <a:pt x="11285" y="0"/>
                        </a:cubicBezTo>
                      </a:path>
                      <a:path w="21600" h="23819" stroke="0" extrusionOk="0">
                        <a:moveTo>
                          <a:pt x="549" y="23818"/>
                        </a:moveTo>
                        <a:cubicBezTo>
                          <a:pt x="184" y="22231"/>
                          <a:pt x="0" y="20607"/>
                          <a:pt x="0" y="18978"/>
                        </a:cubicBezTo>
                        <a:cubicBezTo>
                          <a:pt x="-1" y="11062"/>
                          <a:pt x="4330" y="3780"/>
                          <a:pt x="11285" y="0"/>
                        </a:cubicBezTo>
                        <a:lnTo>
                          <a:pt x="21600" y="18978"/>
                        </a:lnTo>
                        <a:close/>
                      </a:path>
                    </a:pathLst>
                  </a:custGeom>
                  <a:solidFill>
                    <a:srgbClr val="3F1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270" name="Arc 70"/>
                  <p:cNvSpPr>
                    <a:spLocks/>
                  </p:cNvSpPr>
                  <p:nvPr/>
                </p:nvSpPr>
                <p:spPr bwMode="auto">
                  <a:xfrm>
                    <a:off x="1904" y="2950"/>
                    <a:ext cx="85" cy="50"/>
                  </a:xfrm>
                  <a:custGeom>
                    <a:avLst/>
                    <a:gdLst>
                      <a:gd name="G0" fmla="+- 21600 0 0"/>
                      <a:gd name="G1" fmla="+- 21600 0 0"/>
                      <a:gd name="G2" fmla="+- 21600 0 0"/>
                      <a:gd name="T0" fmla="*/ 537 w 42375"/>
                      <a:gd name="T1" fmla="*/ 26389 h 26389"/>
                      <a:gd name="T2" fmla="*/ 42375 w 42375"/>
                      <a:gd name="T3" fmla="*/ 15686 h 26389"/>
                      <a:gd name="T4" fmla="*/ 21600 w 42375"/>
                      <a:gd name="T5" fmla="*/ 21600 h 263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2375" h="26389" fill="none" extrusionOk="0">
                        <a:moveTo>
                          <a:pt x="537" y="26388"/>
                        </a:moveTo>
                        <a:cubicBezTo>
                          <a:pt x="180" y="24817"/>
                          <a:pt x="0" y="23211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251" y="-1"/>
                          <a:pt x="39732" y="6403"/>
                          <a:pt x="42374" y="15686"/>
                        </a:cubicBezTo>
                      </a:path>
                      <a:path w="42375" h="26389" stroke="0" extrusionOk="0">
                        <a:moveTo>
                          <a:pt x="537" y="26388"/>
                        </a:moveTo>
                        <a:cubicBezTo>
                          <a:pt x="180" y="24817"/>
                          <a:pt x="0" y="23211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251" y="-1"/>
                          <a:pt x="39732" y="6403"/>
                          <a:pt x="42374" y="15686"/>
                        </a:cubicBezTo>
                        <a:lnTo>
                          <a:pt x="21600" y="21600"/>
                        </a:lnTo>
                        <a:close/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1271" name="Arc 71"/>
                <p:cNvSpPr>
                  <a:spLocks/>
                </p:cNvSpPr>
                <p:nvPr/>
              </p:nvSpPr>
              <p:spPr bwMode="auto">
                <a:xfrm>
                  <a:off x="1908" y="2959"/>
                  <a:ext cx="86" cy="50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549 w 42394"/>
                    <a:gd name="T1" fmla="*/ 26441 h 26441"/>
                    <a:gd name="T2" fmla="*/ 42394 w 42394"/>
                    <a:gd name="T3" fmla="*/ 15755 h 26441"/>
                    <a:gd name="T4" fmla="*/ 21600 w 42394"/>
                    <a:gd name="T5" fmla="*/ 21600 h 26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2394" h="26441" fill="none" extrusionOk="0">
                      <a:moveTo>
                        <a:pt x="549" y="26440"/>
                      </a:moveTo>
                      <a:cubicBezTo>
                        <a:pt x="184" y="24853"/>
                        <a:pt x="0" y="232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278" y="-1"/>
                        <a:pt x="39775" y="6437"/>
                        <a:pt x="42394" y="15754"/>
                      </a:cubicBezTo>
                    </a:path>
                    <a:path w="42394" h="26441" stroke="0" extrusionOk="0">
                      <a:moveTo>
                        <a:pt x="549" y="26440"/>
                      </a:moveTo>
                      <a:cubicBezTo>
                        <a:pt x="184" y="24853"/>
                        <a:pt x="0" y="232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278" y="-1"/>
                        <a:pt x="39775" y="6437"/>
                        <a:pt x="42394" y="15754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F3F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" name="Group 72"/>
              <p:cNvGrpSpPr>
                <a:grpSpLocks/>
              </p:cNvGrpSpPr>
              <p:nvPr/>
            </p:nvGrpSpPr>
            <p:grpSpPr bwMode="auto">
              <a:xfrm>
                <a:off x="1912" y="2967"/>
                <a:ext cx="91" cy="59"/>
                <a:chOff x="1912" y="2967"/>
                <a:chExt cx="91" cy="59"/>
              </a:xfrm>
            </p:grpSpPr>
            <p:grpSp>
              <p:nvGrpSpPr>
                <p:cNvPr id="15" name="Group 73"/>
                <p:cNvGrpSpPr>
                  <a:grpSpLocks/>
                </p:cNvGrpSpPr>
                <p:nvPr/>
              </p:nvGrpSpPr>
              <p:grpSpPr bwMode="auto">
                <a:xfrm>
                  <a:off x="1912" y="2967"/>
                  <a:ext cx="87" cy="50"/>
                  <a:chOff x="1912" y="2967"/>
                  <a:chExt cx="87" cy="50"/>
                </a:xfrm>
              </p:grpSpPr>
              <p:sp>
                <p:nvSpPr>
                  <p:cNvPr id="51274" name="Arc 74"/>
                  <p:cNvSpPr>
                    <a:spLocks/>
                  </p:cNvSpPr>
                  <p:nvPr/>
                </p:nvSpPr>
                <p:spPr bwMode="auto">
                  <a:xfrm>
                    <a:off x="1912" y="2967"/>
                    <a:ext cx="86" cy="49"/>
                  </a:xfrm>
                  <a:custGeom>
                    <a:avLst/>
                    <a:gdLst>
                      <a:gd name="G0" fmla="+- 21600 0 0"/>
                      <a:gd name="G1" fmla="+- 21600 0 0"/>
                      <a:gd name="G2" fmla="+- 21600 0 0"/>
                      <a:gd name="T0" fmla="*/ 409 w 42511"/>
                      <a:gd name="T1" fmla="*/ 25783 h 25783"/>
                      <a:gd name="T2" fmla="*/ 42511 w 42511"/>
                      <a:gd name="T3" fmla="*/ 16189 h 25783"/>
                      <a:gd name="T4" fmla="*/ 21600 w 42511"/>
                      <a:gd name="T5" fmla="*/ 21600 h 257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2511" h="25783" fill="none" extrusionOk="0">
                        <a:moveTo>
                          <a:pt x="408" y="25783"/>
                        </a:moveTo>
                        <a:cubicBezTo>
                          <a:pt x="136" y="24405"/>
                          <a:pt x="0" y="23004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445" y="-1"/>
                          <a:pt x="40044" y="6657"/>
                          <a:pt x="42511" y="16188"/>
                        </a:cubicBezTo>
                      </a:path>
                      <a:path w="42511" h="25783" stroke="0" extrusionOk="0">
                        <a:moveTo>
                          <a:pt x="408" y="25783"/>
                        </a:moveTo>
                        <a:cubicBezTo>
                          <a:pt x="136" y="24405"/>
                          <a:pt x="0" y="23004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445" y="-1"/>
                          <a:pt x="40044" y="6657"/>
                          <a:pt x="42511" y="16188"/>
                        </a:cubicBezTo>
                        <a:lnTo>
                          <a:pt x="21600" y="21600"/>
                        </a:lnTo>
                        <a:close/>
                      </a:path>
                    </a:pathLst>
                  </a:custGeom>
                  <a:solidFill>
                    <a:srgbClr val="5F3F1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275" name="Arc 75"/>
                  <p:cNvSpPr>
                    <a:spLocks/>
                  </p:cNvSpPr>
                  <p:nvPr/>
                </p:nvSpPr>
                <p:spPr bwMode="auto">
                  <a:xfrm>
                    <a:off x="1912" y="2972"/>
                    <a:ext cx="44" cy="44"/>
                  </a:xfrm>
                  <a:custGeom>
                    <a:avLst/>
                    <a:gdLst>
                      <a:gd name="G0" fmla="+- 21600 0 0"/>
                      <a:gd name="G1" fmla="+- 18928 0 0"/>
                      <a:gd name="G2" fmla="+- 21600 0 0"/>
                      <a:gd name="T0" fmla="*/ 409 w 21600"/>
                      <a:gd name="T1" fmla="*/ 23111 h 23111"/>
                      <a:gd name="T2" fmla="*/ 11193 w 21600"/>
                      <a:gd name="T3" fmla="*/ 0 h 23111"/>
                      <a:gd name="T4" fmla="*/ 21600 w 21600"/>
                      <a:gd name="T5" fmla="*/ 18928 h 23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3111" fill="none" extrusionOk="0">
                        <a:moveTo>
                          <a:pt x="408" y="23111"/>
                        </a:moveTo>
                        <a:cubicBezTo>
                          <a:pt x="136" y="21733"/>
                          <a:pt x="0" y="20332"/>
                          <a:pt x="0" y="18928"/>
                        </a:cubicBezTo>
                        <a:cubicBezTo>
                          <a:pt x="-1" y="11049"/>
                          <a:pt x="4289" y="3796"/>
                          <a:pt x="11193" y="0"/>
                        </a:cubicBezTo>
                      </a:path>
                      <a:path w="21600" h="23111" stroke="0" extrusionOk="0">
                        <a:moveTo>
                          <a:pt x="408" y="23111"/>
                        </a:moveTo>
                        <a:cubicBezTo>
                          <a:pt x="136" y="21733"/>
                          <a:pt x="0" y="20332"/>
                          <a:pt x="0" y="18928"/>
                        </a:cubicBezTo>
                        <a:cubicBezTo>
                          <a:pt x="-1" y="11049"/>
                          <a:pt x="4289" y="3796"/>
                          <a:pt x="11193" y="0"/>
                        </a:cubicBezTo>
                        <a:lnTo>
                          <a:pt x="21600" y="18928"/>
                        </a:lnTo>
                        <a:close/>
                      </a:path>
                    </a:pathLst>
                  </a:custGeom>
                  <a:solidFill>
                    <a:srgbClr val="3F1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276" name="Arc 76"/>
                  <p:cNvSpPr>
                    <a:spLocks/>
                  </p:cNvSpPr>
                  <p:nvPr/>
                </p:nvSpPr>
                <p:spPr bwMode="auto">
                  <a:xfrm>
                    <a:off x="1912" y="2967"/>
                    <a:ext cx="87" cy="50"/>
                  </a:xfrm>
                  <a:custGeom>
                    <a:avLst/>
                    <a:gdLst>
                      <a:gd name="G0" fmla="+- 21600 0 0"/>
                      <a:gd name="G1" fmla="+- 21600 0 0"/>
                      <a:gd name="G2" fmla="+- 21600 0 0"/>
                      <a:gd name="T0" fmla="*/ 549 w 42528"/>
                      <a:gd name="T1" fmla="*/ 26441 h 26441"/>
                      <a:gd name="T2" fmla="*/ 42528 w 42528"/>
                      <a:gd name="T3" fmla="*/ 16253 h 26441"/>
                      <a:gd name="T4" fmla="*/ 21600 w 42528"/>
                      <a:gd name="T5" fmla="*/ 21600 h 264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2528" h="26441" fill="none" extrusionOk="0">
                        <a:moveTo>
                          <a:pt x="549" y="26440"/>
                        </a:moveTo>
                        <a:cubicBezTo>
                          <a:pt x="184" y="24853"/>
                          <a:pt x="0" y="23229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469" y="-1"/>
                          <a:pt x="40084" y="6690"/>
                          <a:pt x="42527" y="16253"/>
                        </a:cubicBezTo>
                      </a:path>
                      <a:path w="42528" h="26441" stroke="0" extrusionOk="0">
                        <a:moveTo>
                          <a:pt x="549" y="26440"/>
                        </a:moveTo>
                        <a:cubicBezTo>
                          <a:pt x="184" y="24853"/>
                          <a:pt x="0" y="23229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469" y="-1"/>
                          <a:pt x="40084" y="6690"/>
                          <a:pt x="42527" y="16253"/>
                        </a:cubicBezTo>
                        <a:lnTo>
                          <a:pt x="21600" y="21600"/>
                        </a:lnTo>
                        <a:close/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1277" name="Arc 77"/>
                <p:cNvSpPr>
                  <a:spLocks/>
                </p:cNvSpPr>
                <p:nvPr/>
              </p:nvSpPr>
              <p:spPr bwMode="auto">
                <a:xfrm>
                  <a:off x="1917" y="2976"/>
                  <a:ext cx="86" cy="50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514 w 42511"/>
                    <a:gd name="T1" fmla="*/ 26283 h 26283"/>
                    <a:gd name="T2" fmla="*/ 42511 w 42511"/>
                    <a:gd name="T3" fmla="*/ 16189 h 26283"/>
                    <a:gd name="T4" fmla="*/ 21600 w 42511"/>
                    <a:gd name="T5" fmla="*/ 21600 h 26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2511" h="26283" fill="none" extrusionOk="0">
                      <a:moveTo>
                        <a:pt x="513" y="26283"/>
                      </a:moveTo>
                      <a:cubicBezTo>
                        <a:pt x="172" y="24745"/>
                        <a:pt x="0" y="2317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445" y="-1"/>
                        <a:pt x="40044" y="6657"/>
                        <a:pt x="42511" y="16188"/>
                      </a:cubicBezTo>
                    </a:path>
                    <a:path w="42511" h="26283" stroke="0" extrusionOk="0">
                      <a:moveTo>
                        <a:pt x="513" y="26283"/>
                      </a:moveTo>
                      <a:cubicBezTo>
                        <a:pt x="172" y="24745"/>
                        <a:pt x="0" y="2317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445" y="-1"/>
                        <a:pt x="40044" y="6657"/>
                        <a:pt x="42511" y="16188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F3F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6" name="Group 78"/>
              <p:cNvGrpSpPr>
                <a:grpSpLocks/>
              </p:cNvGrpSpPr>
              <p:nvPr/>
            </p:nvGrpSpPr>
            <p:grpSpPr bwMode="auto">
              <a:xfrm>
                <a:off x="1921" y="2983"/>
                <a:ext cx="86" cy="49"/>
                <a:chOff x="1921" y="2983"/>
                <a:chExt cx="86" cy="49"/>
              </a:xfrm>
            </p:grpSpPr>
            <p:sp>
              <p:nvSpPr>
                <p:cNvPr id="51279" name="Arc 79"/>
                <p:cNvSpPr>
                  <a:spLocks/>
                </p:cNvSpPr>
                <p:nvPr/>
              </p:nvSpPr>
              <p:spPr bwMode="auto">
                <a:xfrm>
                  <a:off x="1921" y="2983"/>
                  <a:ext cx="86" cy="49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409 w 42663"/>
                    <a:gd name="T1" fmla="*/ 25783 h 25783"/>
                    <a:gd name="T2" fmla="*/ 42663 w 42663"/>
                    <a:gd name="T3" fmla="*/ 16811 h 25783"/>
                    <a:gd name="T4" fmla="*/ 21600 w 42663"/>
                    <a:gd name="T5" fmla="*/ 21600 h 257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2663" h="25783" fill="none" extrusionOk="0">
                      <a:moveTo>
                        <a:pt x="408" y="25783"/>
                      </a:moveTo>
                      <a:cubicBezTo>
                        <a:pt x="136" y="24405"/>
                        <a:pt x="0" y="2300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684" y="-1"/>
                        <a:pt x="40426" y="6977"/>
                        <a:pt x="42662" y="16811"/>
                      </a:cubicBezTo>
                    </a:path>
                    <a:path w="42663" h="25783" stroke="0" extrusionOk="0">
                      <a:moveTo>
                        <a:pt x="408" y="25783"/>
                      </a:moveTo>
                      <a:cubicBezTo>
                        <a:pt x="136" y="24405"/>
                        <a:pt x="0" y="2300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684" y="-1"/>
                        <a:pt x="40426" y="6977"/>
                        <a:pt x="42662" y="16811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5F3F1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280" name="Arc 80"/>
                <p:cNvSpPr>
                  <a:spLocks/>
                </p:cNvSpPr>
                <p:nvPr/>
              </p:nvSpPr>
              <p:spPr bwMode="auto">
                <a:xfrm>
                  <a:off x="1921" y="2988"/>
                  <a:ext cx="44" cy="44"/>
                </a:xfrm>
                <a:custGeom>
                  <a:avLst/>
                  <a:gdLst>
                    <a:gd name="G0" fmla="+- 21600 0 0"/>
                    <a:gd name="G1" fmla="+- 18928 0 0"/>
                    <a:gd name="G2" fmla="+- 21600 0 0"/>
                    <a:gd name="T0" fmla="*/ 409 w 21600"/>
                    <a:gd name="T1" fmla="*/ 23111 h 23111"/>
                    <a:gd name="T2" fmla="*/ 11193 w 21600"/>
                    <a:gd name="T3" fmla="*/ 0 h 23111"/>
                    <a:gd name="T4" fmla="*/ 21600 w 21600"/>
                    <a:gd name="T5" fmla="*/ 18928 h 23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3111" fill="none" extrusionOk="0">
                      <a:moveTo>
                        <a:pt x="408" y="23111"/>
                      </a:moveTo>
                      <a:cubicBezTo>
                        <a:pt x="136" y="21733"/>
                        <a:pt x="0" y="20332"/>
                        <a:pt x="0" y="18928"/>
                      </a:cubicBezTo>
                      <a:cubicBezTo>
                        <a:pt x="-1" y="11049"/>
                        <a:pt x="4289" y="3796"/>
                        <a:pt x="11193" y="0"/>
                      </a:cubicBezTo>
                    </a:path>
                    <a:path w="21600" h="23111" stroke="0" extrusionOk="0">
                      <a:moveTo>
                        <a:pt x="408" y="23111"/>
                      </a:moveTo>
                      <a:cubicBezTo>
                        <a:pt x="136" y="21733"/>
                        <a:pt x="0" y="20332"/>
                        <a:pt x="0" y="18928"/>
                      </a:cubicBezTo>
                      <a:cubicBezTo>
                        <a:pt x="-1" y="11049"/>
                        <a:pt x="4289" y="3796"/>
                        <a:pt x="11193" y="0"/>
                      </a:cubicBezTo>
                      <a:lnTo>
                        <a:pt x="21600" y="18928"/>
                      </a:lnTo>
                      <a:close/>
                    </a:path>
                  </a:pathLst>
                </a:custGeom>
                <a:solidFill>
                  <a:srgbClr val="3F1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7" name="Group 81"/>
              <p:cNvGrpSpPr>
                <a:grpSpLocks/>
              </p:cNvGrpSpPr>
              <p:nvPr/>
            </p:nvGrpSpPr>
            <p:grpSpPr bwMode="auto">
              <a:xfrm>
                <a:off x="1921" y="2983"/>
                <a:ext cx="91" cy="58"/>
                <a:chOff x="1921" y="2983"/>
                <a:chExt cx="91" cy="58"/>
              </a:xfrm>
            </p:grpSpPr>
            <p:sp>
              <p:nvSpPr>
                <p:cNvPr id="51282" name="Arc 82"/>
                <p:cNvSpPr>
                  <a:spLocks/>
                </p:cNvSpPr>
                <p:nvPr/>
              </p:nvSpPr>
              <p:spPr bwMode="auto">
                <a:xfrm>
                  <a:off x="1921" y="2983"/>
                  <a:ext cx="87" cy="49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438 w 42528"/>
                    <a:gd name="T1" fmla="*/ 25926 h 25926"/>
                    <a:gd name="T2" fmla="*/ 42528 w 42528"/>
                    <a:gd name="T3" fmla="*/ 16253 h 25926"/>
                    <a:gd name="T4" fmla="*/ 21600 w 42528"/>
                    <a:gd name="T5" fmla="*/ 21600 h 25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2528" h="25926" fill="none" extrusionOk="0">
                      <a:moveTo>
                        <a:pt x="437" y="25926"/>
                      </a:moveTo>
                      <a:cubicBezTo>
                        <a:pt x="146" y="24502"/>
                        <a:pt x="0" y="23053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469" y="-1"/>
                        <a:pt x="40084" y="6690"/>
                        <a:pt x="42527" y="16253"/>
                      </a:cubicBezTo>
                    </a:path>
                    <a:path w="42528" h="25926" stroke="0" extrusionOk="0">
                      <a:moveTo>
                        <a:pt x="437" y="25926"/>
                      </a:moveTo>
                      <a:cubicBezTo>
                        <a:pt x="146" y="24502"/>
                        <a:pt x="0" y="23053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469" y="-1"/>
                        <a:pt x="40084" y="6690"/>
                        <a:pt x="42527" y="16253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283" name="Arc 83"/>
                <p:cNvSpPr>
                  <a:spLocks/>
                </p:cNvSpPr>
                <p:nvPr/>
              </p:nvSpPr>
              <p:spPr bwMode="auto">
                <a:xfrm>
                  <a:off x="1926" y="2992"/>
                  <a:ext cx="86" cy="49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409 w 42511"/>
                    <a:gd name="T1" fmla="*/ 25783 h 25783"/>
                    <a:gd name="T2" fmla="*/ 42511 w 42511"/>
                    <a:gd name="T3" fmla="*/ 16189 h 25783"/>
                    <a:gd name="T4" fmla="*/ 21600 w 42511"/>
                    <a:gd name="T5" fmla="*/ 21600 h 257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2511" h="25783" fill="none" extrusionOk="0">
                      <a:moveTo>
                        <a:pt x="408" y="25783"/>
                      </a:moveTo>
                      <a:cubicBezTo>
                        <a:pt x="136" y="24405"/>
                        <a:pt x="0" y="2300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445" y="-1"/>
                        <a:pt x="40044" y="6657"/>
                        <a:pt x="42511" y="16188"/>
                      </a:cubicBezTo>
                    </a:path>
                    <a:path w="42511" h="25783" stroke="0" extrusionOk="0">
                      <a:moveTo>
                        <a:pt x="408" y="25783"/>
                      </a:moveTo>
                      <a:cubicBezTo>
                        <a:pt x="136" y="24405"/>
                        <a:pt x="0" y="2300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445" y="-1"/>
                        <a:pt x="40044" y="6657"/>
                        <a:pt x="42511" y="16188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F3F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84"/>
              <p:cNvGrpSpPr>
                <a:grpSpLocks/>
              </p:cNvGrpSpPr>
              <p:nvPr/>
            </p:nvGrpSpPr>
            <p:grpSpPr bwMode="auto">
              <a:xfrm>
                <a:off x="1871" y="2910"/>
                <a:ext cx="283" cy="406"/>
                <a:chOff x="1871" y="2910"/>
                <a:chExt cx="283" cy="406"/>
              </a:xfrm>
            </p:grpSpPr>
            <p:sp>
              <p:nvSpPr>
                <p:cNvPr id="51285" name="Line 85"/>
                <p:cNvSpPr>
                  <a:spLocks noChangeShapeType="1"/>
                </p:cNvSpPr>
                <p:nvPr/>
              </p:nvSpPr>
              <p:spPr bwMode="auto">
                <a:xfrm>
                  <a:off x="1953" y="2910"/>
                  <a:ext cx="201" cy="36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286" name="Line 86"/>
                <p:cNvSpPr>
                  <a:spLocks noChangeShapeType="1"/>
                </p:cNvSpPr>
                <p:nvPr/>
              </p:nvSpPr>
              <p:spPr bwMode="auto">
                <a:xfrm>
                  <a:off x="1871" y="2939"/>
                  <a:ext cx="201" cy="377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9" name="Group 87"/>
              <p:cNvGrpSpPr>
                <a:grpSpLocks/>
              </p:cNvGrpSpPr>
              <p:nvPr/>
            </p:nvGrpSpPr>
            <p:grpSpPr bwMode="auto">
              <a:xfrm>
                <a:off x="1930" y="2999"/>
                <a:ext cx="91" cy="58"/>
                <a:chOff x="1930" y="2999"/>
                <a:chExt cx="91" cy="58"/>
              </a:xfrm>
            </p:grpSpPr>
            <p:grpSp>
              <p:nvGrpSpPr>
                <p:cNvPr id="20" name="Group 88"/>
                <p:cNvGrpSpPr>
                  <a:grpSpLocks/>
                </p:cNvGrpSpPr>
                <p:nvPr/>
              </p:nvGrpSpPr>
              <p:grpSpPr bwMode="auto">
                <a:xfrm>
                  <a:off x="1930" y="2999"/>
                  <a:ext cx="86" cy="48"/>
                  <a:chOff x="1930" y="2999"/>
                  <a:chExt cx="86" cy="48"/>
                </a:xfrm>
              </p:grpSpPr>
              <p:sp>
                <p:nvSpPr>
                  <p:cNvPr id="51289" name="Arc 89"/>
                  <p:cNvSpPr>
                    <a:spLocks/>
                  </p:cNvSpPr>
                  <p:nvPr/>
                </p:nvSpPr>
                <p:spPr bwMode="auto">
                  <a:xfrm>
                    <a:off x="1930" y="2999"/>
                    <a:ext cx="86" cy="48"/>
                  </a:xfrm>
                  <a:custGeom>
                    <a:avLst/>
                    <a:gdLst>
                      <a:gd name="G0" fmla="+- 21600 0 0"/>
                      <a:gd name="G1" fmla="+- 21600 0 0"/>
                      <a:gd name="G2" fmla="+- 21600 0 0"/>
                      <a:gd name="T0" fmla="*/ 315 w 42663"/>
                      <a:gd name="T1" fmla="*/ 25276 h 25276"/>
                      <a:gd name="T2" fmla="*/ 42663 w 42663"/>
                      <a:gd name="T3" fmla="*/ 16811 h 25276"/>
                      <a:gd name="T4" fmla="*/ 21600 w 42663"/>
                      <a:gd name="T5" fmla="*/ 21600 h 252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2663" h="25276" fill="none" extrusionOk="0">
                        <a:moveTo>
                          <a:pt x="315" y="25275"/>
                        </a:moveTo>
                        <a:cubicBezTo>
                          <a:pt x="105" y="24061"/>
                          <a:pt x="0" y="22832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684" y="-1"/>
                          <a:pt x="40426" y="6977"/>
                          <a:pt x="42662" y="16811"/>
                        </a:cubicBezTo>
                      </a:path>
                      <a:path w="42663" h="25276" stroke="0" extrusionOk="0">
                        <a:moveTo>
                          <a:pt x="315" y="25275"/>
                        </a:moveTo>
                        <a:cubicBezTo>
                          <a:pt x="105" y="24061"/>
                          <a:pt x="0" y="22832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684" y="-1"/>
                          <a:pt x="40426" y="6977"/>
                          <a:pt x="42662" y="16811"/>
                        </a:cubicBezTo>
                        <a:lnTo>
                          <a:pt x="21600" y="21600"/>
                        </a:lnTo>
                        <a:close/>
                      </a:path>
                    </a:pathLst>
                  </a:custGeom>
                  <a:solidFill>
                    <a:srgbClr val="5F3F1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1290" name="Arc 90"/>
                  <p:cNvSpPr>
                    <a:spLocks/>
                  </p:cNvSpPr>
                  <p:nvPr/>
                </p:nvSpPr>
                <p:spPr bwMode="auto">
                  <a:xfrm>
                    <a:off x="1930" y="3004"/>
                    <a:ext cx="44" cy="43"/>
                  </a:xfrm>
                  <a:custGeom>
                    <a:avLst/>
                    <a:gdLst>
                      <a:gd name="G0" fmla="+- 21600 0 0"/>
                      <a:gd name="G1" fmla="+- 18928 0 0"/>
                      <a:gd name="G2" fmla="+- 21600 0 0"/>
                      <a:gd name="T0" fmla="*/ 315 w 21600"/>
                      <a:gd name="T1" fmla="*/ 22604 h 22604"/>
                      <a:gd name="T2" fmla="*/ 11193 w 21600"/>
                      <a:gd name="T3" fmla="*/ 0 h 22604"/>
                      <a:gd name="T4" fmla="*/ 21600 w 21600"/>
                      <a:gd name="T5" fmla="*/ 18928 h 226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2604" fill="none" extrusionOk="0">
                        <a:moveTo>
                          <a:pt x="315" y="22603"/>
                        </a:moveTo>
                        <a:cubicBezTo>
                          <a:pt x="105" y="21389"/>
                          <a:pt x="0" y="20160"/>
                          <a:pt x="0" y="18928"/>
                        </a:cubicBezTo>
                        <a:cubicBezTo>
                          <a:pt x="-1" y="11049"/>
                          <a:pt x="4289" y="3796"/>
                          <a:pt x="11193" y="0"/>
                        </a:cubicBezTo>
                      </a:path>
                      <a:path w="21600" h="22604" stroke="0" extrusionOk="0">
                        <a:moveTo>
                          <a:pt x="315" y="22603"/>
                        </a:moveTo>
                        <a:cubicBezTo>
                          <a:pt x="105" y="21389"/>
                          <a:pt x="0" y="20160"/>
                          <a:pt x="0" y="18928"/>
                        </a:cubicBezTo>
                        <a:cubicBezTo>
                          <a:pt x="-1" y="11049"/>
                          <a:pt x="4289" y="3796"/>
                          <a:pt x="11193" y="0"/>
                        </a:cubicBezTo>
                        <a:lnTo>
                          <a:pt x="21600" y="18928"/>
                        </a:lnTo>
                        <a:close/>
                      </a:path>
                    </a:pathLst>
                  </a:custGeom>
                  <a:solidFill>
                    <a:srgbClr val="3F1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1291" name="Arc 91"/>
                <p:cNvSpPr>
                  <a:spLocks/>
                </p:cNvSpPr>
                <p:nvPr/>
              </p:nvSpPr>
              <p:spPr bwMode="auto">
                <a:xfrm>
                  <a:off x="1930" y="2999"/>
                  <a:ext cx="87" cy="49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438 w 42651"/>
                    <a:gd name="T1" fmla="*/ 25926 h 25926"/>
                    <a:gd name="T2" fmla="*/ 42651 w 42651"/>
                    <a:gd name="T3" fmla="*/ 16759 h 25926"/>
                    <a:gd name="T4" fmla="*/ 21600 w 42651"/>
                    <a:gd name="T5" fmla="*/ 21600 h 25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2651" h="25926" fill="none" extrusionOk="0">
                      <a:moveTo>
                        <a:pt x="437" y="25926"/>
                      </a:moveTo>
                      <a:cubicBezTo>
                        <a:pt x="146" y="24502"/>
                        <a:pt x="0" y="23053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664" y="-1"/>
                        <a:pt x="40394" y="6950"/>
                        <a:pt x="42650" y="16759"/>
                      </a:cubicBezTo>
                    </a:path>
                    <a:path w="42651" h="25926" stroke="0" extrusionOk="0">
                      <a:moveTo>
                        <a:pt x="437" y="25926"/>
                      </a:moveTo>
                      <a:cubicBezTo>
                        <a:pt x="146" y="24502"/>
                        <a:pt x="0" y="23053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664" y="-1"/>
                        <a:pt x="40394" y="6950"/>
                        <a:pt x="42650" y="16759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292" name="Arc 92"/>
                <p:cNvSpPr>
                  <a:spLocks/>
                </p:cNvSpPr>
                <p:nvPr/>
              </p:nvSpPr>
              <p:spPr bwMode="auto">
                <a:xfrm>
                  <a:off x="1934" y="3006"/>
                  <a:ext cx="87" cy="51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672 w 42528"/>
                    <a:gd name="T1" fmla="*/ 26947 h 26947"/>
                    <a:gd name="T2" fmla="*/ 42528 w 42528"/>
                    <a:gd name="T3" fmla="*/ 16253 h 26947"/>
                    <a:gd name="T4" fmla="*/ 21600 w 42528"/>
                    <a:gd name="T5" fmla="*/ 21600 h 26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2528" h="26947" fill="none" extrusionOk="0">
                      <a:moveTo>
                        <a:pt x="672" y="26946"/>
                      </a:moveTo>
                      <a:cubicBezTo>
                        <a:pt x="225" y="25199"/>
                        <a:pt x="0" y="23403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469" y="-1"/>
                        <a:pt x="40084" y="6690"/>
                        <a:pt x="42527" y="16253"/>
                      </a:cubicBezTo>
                    </a:path>
                    <a:path w="42528" h="26947" stroke="0" extrusionOk="0">
                      <a:moveTo>
                        <a:pt x="672" y="26946"/>
                      </a:moveTo>
                      <a:cubicBezTo>
                        <a:pt x="225" y="25199"/>
                        <a:pt x="0" y="23403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469" y="-1"/>
                        <a:pt x="40084" y="6690"/>
                        <a:pt x="42527" y="16253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5F3F1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1293" name="Freeform 93"/>
              <p:cNvSpPr>
                <a:spLocks/>
              </p:cNvSpPr>
              <p:nvPr/>
            </p:nvSpPr>
            <p:spPr bwMode="auto">
              <a:xfrm>
                <a:off x="1932" y="3008"/>
                <a:ext cx="174" cy="299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31" y="8"/>
                  </a:cxn>
                  <a:cxn ang="0">
                    <a:pos x="21" y="16"/>
                  </a:cxn>
                  <a:cxn ang="0">
                    <a:pos x="12" y="26"/>
                  </a:cxn>
                  <a:cxn ang="0">
                    <a:pos x="8" y="36"/>
                  </a:cxn>
                  <a:cxn ang="0">
                    <a:pos x="4" y="47"/>
                  </a:cxn>
                  <a:cxn ang="0">
                    <a:pos x="1" y="58"/>
                  </a:cxn>
                  <a:cxn ang="0">
                    <a:pos x="0" y="71"/>
                  </a:cxn>
                  <a:cxn ang="0">
                    <a:pos x="0" y="86"/>
                  </a:cxn>
                  <a:cxn ang="0">
                    <a:pos x="270" y="597"/>
                  </a:cxn>
                  <a:cxn ang="0">
                    <a:pos x="348" y="543"/>
                  </a:cxn>
                  <a:cxn ang="0">
                    <a:pos x="44" y="0"/>
                  </a:cxn>
                </a:cxnLst>
                <a:rect l="0" t="0" r="r" b="b"/>
                <a:pathLst>
                  <a:path w="348" h="597">
                    <a:moveTo>
                      <a:pt x="44" y="0"/>
                    </a:moveTo>
                    <a:lnTo>
                      <a:pt x="31" y="8"/>
                    </a:lnTo>
                    <a:lnTo>
                      <a:pt x="21" y="16"/>
                    </a:lnTo>
                    <a:lnTo>
                      <a:pt x="12" y="26"/>
                    </a:lnTo>
                    <a:lnTo>
                      <a:pt x="8" y="36"/>
                    </a:lnTo>
                    <a:lnTo>
                      <a:pt x="4" y="47"/>
                    </a:lnTo>
                    <a:lnTo>
                      <a:pt x="1" y="58"/>
                    </a:lnTo>
                    <a:lnTo>
                      <a:pt x="0" y="71"/>
                    </a:lnTo>
                    <a:lnTo>
                      <a:pt x="0" y="86"/>
                    </a:lnTo>
                    <a:lnTo>
                      <a:pt x="270" y="597"/>
                    </a:lnTo>
                    <a:lnTo>
                      <a:pt x="348" y="543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3F1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94" name="Oval 94"/>
              <p:cNvSpPr>
                <a:spLocks noChangeArrowheads="1"/>
              </p:cNvSpPr>
              <p:nvPr/>
            </p:nvSpPr>
            <p:spPr bwMode="auto">
              <a:xfrm>
                <a:off x="2069" y="3256"/>
                <a:ext cx="95" cy="91"/>
              </a:xfrm>
              <a:prstGeom prst="ellipse">
                <a:avLst/>
              </a:prstGeom>
              <a:solidFill>
                <a:srgbClr val="7F5F3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295" name="Oval 95"/>
            <p:cNvSpPr>
              <a:spLocks noChangeArrowheads="1"/>
            </p:cNvSpPr>
            <p:nvPr/>
          </p:nvSpPr>
          <p:spPr bwMode="auto">
            <a:xfrm>
              <a:off x="1479" y="2409"/>
              <a:ext cx="577" cy="553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96" name="AutoShape 96"/>
          <p:cNvSpPr>
            <a:spLocks noChangeArrowheads="1"/>
          </p:cNvSpPr>
          <p:nvPr/>
        </p:nvSpPr>
        <p:spPr bwMode="auto">
          <a:xfrm>
            <a:off x="5105400" y="971550"/>
            <a:ext cx="685800" cy="609600"/>
          </a:xfrm>
          <a:prstGeom prst="can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97" name="Line 97"/>
          <p:cNvSpPr>
            <a:spLocks noChangeShapeType="1"/>
          </p:cNvSpPr>
          <p:nvPr/>
        </p:nvSpPr>
        <p:spPr bwMode="auto">
          <a:xfrm flipV="1">
            <a:off x="5029200" y="1428750"/>
            <a:ext cx="304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1" name="Group 98"/>
          <p:cNvGrpSpPr>
            <a:grpSpLocks/>
          </p:cNvGrpSpPr>
          <p:nvPr/>
        </p:nvGrpSpPr>
        <p:grpSpPr bwMode="auto">
          <a:xfrm>
            <a:off x="5908822" y="1270000"/>
            <a:ext cx="3235177" cy="2287588"/>
            <a:chOff x="3855" y="572"/>
            <a:chExt cx="1905" cy="1441"/>
          </a:xfrm>
        </p:grpSpPr>
        <p:graphicFrame>
          <p:nvGraphicFramePr>
            <p:cNvPr id="51299" name="Object 99"/>
            <p:cNvGraphicFramePr>
              <a:graphicFrameLocks noChangeAspect="1"/>
            </p:cNvGraphicFramePr>
            <p:nvPr/>
          </p:nvGraphicFramePr>
          <p:xfrm>
            <a:off x="3855" y="890"/>
            <a:ext cx="1905" cy="1123"/>
          </p:xfrm>
          <a:graphic>
            <a:graphicData uri="http://schemas.openxmlformats.org/presentationml/2006/ole">
              <p:oleObj spid="_x0000_s32772" name="Formel" r:id="rId4" imgW="1638000" imgH="927000" progId="Equation.3">
                <p:embed/>
              </p:oleObj>
            </a:graphicData>
          </a:graphic>
        </p:graphicFrame>
        <p:sp>
          <p:nvSpPr>
            <p:cNvPr id="51300" name="Text Box 100"/>
            <p:cNvSpPr txBox="1">
              <a:spLocks noChangeArrowheads="1"/>
            </p:cNvSpPr>
            <p:nvPr/>
          </p:nvSpPr>
          <p:spPr bwMode="auto">
            <a:xfrm>
              <a:off x="4100" y="572"/>
              <a:ext cx="149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1" smtClean="0">
                  <a:latin typeface="Times New Roman" pitchFamily="18" charset="0"/>
                </a:rPr>
                <a:t>Similarity metric:</a:t>
              </a:r>
              <a:endParaRPr lang="en-US" sz="2400" b="1">
                <a:latin typeface="Times New Roman" pitchFamily="18" charset="0"/>
              </a:endParaRPr>
            </a:p>
          </p:txBody>
        </p:sp>
      </p:grpSp>
      <p:sp>
        <p:nvSpPr>
          <p:cNvPr id="104" name="Date Placeholder 10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105" name="Slide Number Placeholder 10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I.</a:t>
            </a:r>
            <a:fld id="{8DFBADF9-590B-46A3-B334-BA8F8DA717B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06" name="Footer Placeholder 10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IR&amp;DM, WS'11/12</a:t>
            </a:r>
            <a:endParaRPr lang="en-US"/>
          </a:p>
        </p:txBody>
      </p:sp>
      <p:sp>
        <p:nvSpPr>
          <p:cNvPr id="107" name="Rectangle 99"/>
          <p:cNvSpPr>
            <a:spLocks noChangeArrowheads="1"/>
          </p:cNvSpPr>
          <p:nvPr/>
        </p:nvSpPr>
        <p:spPr bwMode="auto">
          <a:xfrm>
            <a:off x="1600200" y="5105400"/>
            <a:ext cx="6437313" cy="1676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8" name="Text Box 100"/>
          <p:cNvSpPr txBox="1">
            <a:spLocks noChangeArrowheads="1"/>
          </p:cNvSpPr>
          <p:nvPr/>
        </p:nvSpPr>
        <p:spPr bwMode="auto">
          <a:xfrm>
            <a:off x="307975" y="5181600"/>
            <a:ext cx="1520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 smtClean="0">
                <a:latin typeface="Times New Roman" pitchFamily="18" charset="0"/>
              </a:rPr>
              <a:t>e.g., using:</a:t>
            </a:r>
            <a:endParaRPr lang="en-US" sz="2400" dirty="0">
              <a:latin typeface="Times New Roman" pitchFamily="18" charset="0"/>
            </a:endParaRPr>
          </a:p>
        </p:txBody>
      </p:sp>
      <p:graphicFrame>
        <p:nvGraphicFramePr>
          <p:cNvPr id="109" name="Object 101"/>
          <p:cNvGraphicFramePr>
            <a:graphicFrameLocks noChangeAspect="1"/>
          </p:cNvGraphicFramePr>
          <p:nvPr/>
        </p:nvGraphicFramePr>
        <p:xfrm>
          <a:off x="1981200" y="5181600"/>
          <a:ext cx="2124075" cy="571500"/>
        </p:xfrm>
        <a:graphic>
          <a:graphicData uri="http://schemas.openxmlformats.org/presentationml/2006/ole">
            <p:oleObj spid="_x0000_s32773" name="Formel" r:id="rId5" imgW="1180800" imgH="317160" progId="Equation.3">
              <p:embed/>
            </p:oleObj>
          </a:graphicData>
        </a:graphic>
      </p:graphicFrame>
      <p:graphicFrame>
        <p:nvGraphicFramePr>
          <p:cNvPr id="110" name="Object 102"/>
          <p:cNvGraphicFramePr>
            <a:graphicFrameLocks noChangeAspect="1"/>
          </p:cNvGraphicFramePr>
          <p:nvPr/>
        </p:nvGraphicFramePr>
        <p:xfrm>
          <a:off x="1962150" y="5748338"/>
          <a:ext cx="5621338" cy="868362"/>
        </p:xfrm>
        <a:graphic>
          <a:graphicData uri="http://schemas.openxmlformats.org/presentationml/2006/ole">
            <p:oleObj spid="_x0000_s32774" name="Formel" r:id="rId6" imgW="3124080" imgH="482400" progId="Equation.3">
              <p:embed/>
            </p:oleObj>
          </a:graphicData>
        </a:graphic>
      </p:graphicFrame>
      <p:sp>
        <p:nvSpPr>
          <p:cNvPr id="111" name="Text Box 103"/>
          <p:cNvSpPr txBox="1">
            <a:spLocks noChangeArrowheads="1"/>
          </p:cNvSpPr>
          <p:nvPr/>
        </p:nvSpPr>
        <p:spPr bwMode="auto">
          <a:xfrm>
            <a:off x="7772400" y="5715000"/>
            <a:ext cx="124425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</a:rPr>
              <a:t>tf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</a:rPr>
              <a:t>*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</a:rPr>
              <a:t>idf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eaLnBrk="0" hangingPunct="0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</a:rPr>
              <a:t>formula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12" name="Text Box 37"/>
          <p:cNvSpPr txBox="1">
            <a:spLocks noChangeArrowheads="1"/>
          </p:cNvSpPr>
          <p:nvPr/>
        </p:nvSpPr>
        <p:spPr bwMode="auto">
          <a:xfrm>
            <a:off x="-32378" y="3177671"/>
            <a:ext cx="2165978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2400" b="1" dirty="0" smtClean="0">
                <a:latin typeface="Times New Roman" pitchFamily="18" charset="0"/>
              </a:rPr>
              <a:t>Query</a:t>
            </a:r>
            <a:r>
              <a:rPr lang="en-US" sz="2400" dirty="0" smtClean="0">
                <a:latin typeface="Times New Roman" pitchFamily="18" charset="0"/>
              </a:rPr>
              <a:t> </a:t>
            </a:r>
          </a:p>
          <a:p>
            <a:pPr eaLnBrk="0" hangingPunct="0">
              <a:lnSpc>
                <a:spcPct val="90000"/>
              </a:lnSpc>
            </a:pPr>
            <a:r>
              <a:rPr lang="en-US" sz="2400" dirty="0" smtClean="0">
                <a:latin typeface="Times New Roman" pitchFamily="18" charset="0"/>
              </a:rPr>
              <a:t>(set of weighted</a:t>
            </a:r>
          </a:p>
          <a:p>
            <a:pPr eaLnBrk="0" hangingPunct="0">
              <a:lnSpc>
                <a:spcPct val="90000"/>
              </a:lnSpc>
            </a:pPr>
            <a:r>
              <a:rPr lang="en-US" sz="2400" dirty="0" smtClean="0">
                <a:latin typeface="Times New Roman" pitchFamily="18" charset="0"/>
              </a:rPr>
              <a:t>features)</a:t>
            </a:r>
            <a:endParaRPr lang="en-US" sz="2400" dirty="0">
              <a:latin typeface="Times New Roman" pitchFamily="18" charset="0"/>
            </a:endParaRPr>
          </a:p>
        </p:txBody>
      </p:sp>
      <p:graphicFrame>
        <p:nvGraphicFramePr>
          <p:cNvPr id="113" name="Object 40"/>
          <p:cNvGraphicFramePr>
            <a:graphicFrameLocks noChangeAspect="1"/>
          </p:cNvGraphicFramePr>
          <p:nvPr/>
        </p:nvGraphicFramePr>
        <p:xfrm>
          <a:off x="914400" y="3092320"/>
          <a:ext cx="1295400" cy="489080"/>
        </p:xfrm>
        <a:graphic>
          <a:graphicData uri="http://schemas.openxmlformats.org/presentationml/2006/ole">
            <p:oleObj spid="_x0000_s32775" name="Equation" r:id="rId7" imgW="1244520" imgH="469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AutoShape 5" descr="Outlined diamond"/>
          <p:cNvSpPr>
            <a:spLocks noChangeArrowheads="1"/>
          </p:cNvSpPr>
          <p:nvPr/>
        </p:nvSpPr>
        <p:spPr bwMode="auto">
          <a:xfrm>
            <a:off x="2590800" y="1905000"/>
            <a:ext cx="3657600" cy="2000250"/>
          </a:xfrm>
          <a:prstGeom prst="cloudCallout">
            <a:avLst>
              <a:gd name="adj1" fmla="val -35750"/>
              <a:gd name="adj2" fmla="val 41852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hangingPunct="0"/>
            <a:endParaRPr lang="en-US" sz="2400" b="1">
              <a:latin typeface="Times New Roman" pitchFamily="18" charset="0"/>
            </a:endParaRPr>
          </a:p>
        </p:txBody>
      </p:sp>
      <p:sp>
        <p:nvSpPr>
          <p:cNvPr id="116" name="Rectangle 3"/>
          <p:cNvSpPr>
            <a:spLocks noChangeArrowheads="1"/>
          </p:cNvSpPr>
          <p:nvPr/>
        </p:nvSpPr>
        <p:spPr bwMode="auto">
          <a:xfrm>
            <a:off x="152400" y="685800"/>
            <a:ext cx="2971800" cy="106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 flipH="1">
            <a:off x="609600" y="1798638"/>
            <a:ext cx="381000" cy="914400"/>
            <a:chOff x="1824" y="2976"/>
            <a:chExt cx="288" cy="624"/>
          </a:xfrm>
        </p:grpSpPr>
        <p:sp>
          <p:nvSpPr>
            <p:cNvPr id="53252" name="Oval 4"/>
            <p:cNvSpPr>
              <a:spLocks noChangeArrowheads="1"/>
            </p:cNvSpPr>
            <p:nvPr/>
          </p:nvSpPr>
          <p:spPr bwMode="auto">
            <a:xfrm>
              <a:off x="1848" y="2976"/>
              <a:ext cx="240" cy="19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3" name="Line 5"/>
            <p:cNvSpPr>
              <a:spLocks noChangeShapeType="1"/>
            </p:cNvSpPr>
            <p:nvPr/>
          </p:nvSpPr>
          <p:spPr bwMode="auto">
            <a:xfrm flipH="1">
              <a:off x="1968" y="3168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4" name="Line 6"/>
            <p:cNvSpPr>
              <a:spLocks noChangeShapeType="1"/>
            </p:cNvSpPr>
            <p:nvPr/>
          </p:nvSpPr>
          <p:spPr bwMode="auto">
            <a:xfrm>
              <a:off x="1968" y="3408"/>
              <a:ext cx="144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5" name="Line 7"/>
            <p:cNvSpPr>
              <a:spLocks noChangeShapeType="1"/>
            </p:cNvSpPr>
            <p:nvPr/>
          </p:nvSpPr>
          <p:spPr bwMode="auto">
            <a:xfrm flipH="1">
              <a:off x="1872" y="3408"/>
              <a:ext cx="96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6" name="Line 8"/>
            <p:cNvSpPr>
              <a:spLocks noChangeShapeType="1"/>
            </p:cNvSpPr>
            <p:nvPr/>
          </p:nvSpPr>
          <p:spPr bwMode="auto">
            <a:xfrm flipV="1">
              <a:off x="1968" y="3264"/>
              <a:ext cx="144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57" name="Line 9"/>
            <p:cNvSpPr>
              <a:spLocks noChangeShapeType="1"/>
            </p:cNvSpPr>
            <p:nvPr/>
          </p:nvSpPr>
          <p:spPr bwMode="auto">
            <a:xfrm flipH="1" flipV="1">
              <a:off x="1824" y="3264"/>
              <a:ext cx="144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 flipH="1">
            <a:off x="457200" y="1874838"/>
            <a:ext cx="381000" cy="914400"/>
            <a:chOff x="1824" y="2976"/>
            <a:chExt cx="288" cy="624"/>
          </a:xfrm>
        </p:grpSpPr>
        <p:sp>
          <p:nvSpPr>
            <p:cNvPr id="53259" name="Oval 11"/>
            <p:cNvSpPr>
              <a:spLocks noChangeArrowheads="1"/>
            </p:cNvSpPr>
            <p:nvPr/>
          </p:nvSpPr>
          <p:spPr bwMode="auto">
            <a:xfrm>
              <a:off x="1848" y="2976"/>
              <a:ext cx="240" cy="19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0" name="Line 12"/>
            <p:cNvSpPr>
              <a:spLocks noChangeShapeType="1"/>
            </p:cNvSpPr>
            <p:nvPr/>
          </p:nvSpPr>
          <p:spPr bwMode="auto">
            <a:xfrm flipH="1">
              <a:off x="1968" y="3168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1" name="Line 13"/>
            <p:cNvSpPr>
              <a:spLocks noChangeShapeType="1"/>
            </p:cNvSpPr>
            <p:nvPr/>
          </p:nvSpPr>
          <p:spPr bwMode="auto">
            <a:xfrm>
              <a:off x="1968" y="3408"/>
              <a:ext cx="144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2" name="Line 14"/>
            <p:cNvSpPr>
              <a:spLocks noChangeShapeType="1"/>
            </p:cNvSpPr>
            <p:nvPr/>
          </p:nvSpPr>
          <p:spPr bwMode="auto">
            <a:xfrm flipH="1">
              <a:off x="1872" y="3408"/>
              <a:ext cx="96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3" name="Line 15"/>
            <p:cNvSpPr>
              <a:spLocks noChangeShapeType="1"/>
            </p:cNvSpPr>
            <p:nvPr/>
          </p:nvSpPr>
          <p:spPr bwMode="auto">
            <a:xfrm flipV="1">
              <a:off x="1968" y="3264"/>
              <a:ext cx="144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4" name="Line 16"/>
            <p:cNvSpPr>
              <a:spLocks noChangeShapeType="1"/>
            </p:cNvSpPr>
            <p:nvPr/>
          </p:nvSpPr>
          <p:spPr bwMode="auto">
            <a:xfrm flipH="1" flipV="1">
              <a:off x="1824" y="3264"/>
              <a:ext cx="144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265" name="Rectangle 17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9144000" cy="685800"/>
          </a:xfrm>
        </p:spPr>
        <p:txBody>
          <a:bodyPr/>
          <a:lstStyle/>
          <a:p>
            <a:r>
              <a:rPr lang="en-US" sz="3600"/>
              <a:t>Link Analysis for Authority </a:t>
            </a:r>
            <a:r>
              <a:rPr lang="en-US" sz="3600" smtClean="0"/>
              <a:t>Ranking</a:t>
            </a:r>
            <a:endParaRPr lang="en-US" sz="3600"/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 flipH="1">
            <a:off x="304800" y="1951038"/>
            <a:ext cx="381000" cy="914400"/>
            <a:chOff x="1824" y="2976"/>
            <a:chExt cx="288" cy="624"/>
          </a:xfrm>
        </p:grpSpPr>
        <p:sp>
          <p:nvSpPr>
            <p:cNvPr id="53267" name="Oval 19"/>
            <p:cNvSpPr>
              <a:spLocks noChangeArrowheads="1"/>
            </p:cNvSpPr>
            <p:nvPr/>
          </p:nvSpPr>
          <p:spPr bwMode="auto">
            <a:xfrm>
              <a:off x="1848" y="2976"/>
              <a:ext cx="240" cy="19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8" name="Line 20"/>
            <p:cNvSpPr>
              <a:spLocks noChangeShapeType="1"/>
            </p:cNvSpPr>
            <p:nvPr/>
          </p:nvSpPr>
          <p:spPr bwMode="auto">
            <a:xfrm flipH="1">
              <a:off x="1968" y="3168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69" name="Line 21"/>
            <p:cNvSpPr>
              <a:spLocks noChangeShapeType="1"/>
            </p:cNvSpPr>
            <p:nvPr/>
          </p:nvSpPr>
          <p:spPr bwMode="auto">
            <a:xfrm>
              <a:off x="1968" y="3408"/>
              <a:ext cx="144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0" name="Line 22"/>
            <p:cNvSpPr>
              <a:spLocks noChangeShapeType="1"/>
            </p:cNvSpPr>
            <p:nvPr/>
          </p:nvSpPr>
          <p:spPr bwMode="auto">
            <a:xfrm flipH="1">
              <a:off x="1872" y="3408"/>
              <a:ext cx="96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1" name="Line 23"/>
            <p:cNvSpPr>
              <a:spLocks noChangeShapeType="1"/>
            </p:cNvSpPr>
            <p:nvPr/>
          </p:nvSpPr>
          <p:spPr bwMode="auto">
            <a:xfrm flipV="1">
              <a:off x="1968" y="3264"/>
              <a:ext cx="144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2" name="Line 24"/>
            <p:cNvSpPr>
              <a:spLocks noChangeShapeType="1"/>
            </p:cNvSpPr>
            <p:nvPr/>
          </p:nvSpPr>
          <p:spPr bwMode="auto">
            <a:xfrm flipH="1" flipV="1">
              <a:off x="1824" y="3264"/>
              <a:ext cx="144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273" name="AutoShape 25"/>
          <p:cNvSpPr>
            <a:spLocks noChangeArrowheads="1"/>
          </p:cNvSpPr>
          <p:nvPr/>
        </p:nvSpPr>
        <p:spPr bwMode="auto">
          <a:xfrm>
            <a:off x="2590800" y="3200400"/>
            <a:ext cx="990600" cy="762000"/>
          </a:xfrm>
          <a:prstGeom prst="flowChartMagneticDisk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274" name="AutoShape 26"/>
          <p:cNvSpPr>
            <a:spLocks noChangeArrowheads="1"/>
          </p:cNvSpPr>
          <p:nvPr/>
        </p:nvSpPr>
        <p:spPr bwMode="auto">
          <a:xfrm>
            <a:off x="4038600" y="2743200"/>
            <a:ext cx="990600" cy="762000"/>
          </a:xfrm>
          <a:prstGeom prst="flowChartMagneticDisk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275" name="AutoShape 27"/>
          <p:cNvSpPr>
            <a:spLocks noChangeArrowheads="1"/>
          </p:cNvSpPr>
          <p:nvPr/>
        </p:nvSpPr>
        <p:spPr bwMode="auto">
          <a:xfrm>
            <a:off x="5410200" y="3048000"/>
            <a:ext cx="990600" cy="762000"/>
          </a:xfrm>
          <a:prstGeom prst="flowChartMagneticDisk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276" name="Rectangle 28"/>
          <p:cNvSpPr>
            <a:spLocks noChangeArrowheads="1"/>
          </p:cNvSpPr>
          <p:nvPr/>
        </p:nvSpPr>
        <p:spPr bwMode="auto">
          <a:xfrm>
            <a:off x="6096000" y="3429000"/>
            <a:ext cx="228600" cy="2286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277" name="Rectangle 29"/>
          <p:cNvSpPr>
            <a:spLocks noChangeArrowheads="1"/>
          </p:cNvSpPr>
          <p:nvPr/>
        </p:nvSpPr>
        <p:spPr bwMode="auto">
          <a:xfrm>
            <a:off x="3200400" y="3581400"/>
            <a:ext cx="228600" cy="228600"/>
          </a:xfrm>
          <a:prstGeom prst="rect">
            <a:avLst/>
          </a:prstGeom>
          <a:solidFill>
            <a:srgbClr val="D6009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278" name="Rectangle 30"/>
          <p:cNvSpPr>
            <a:spLocks noChangeArrowheads="1"/>
          </p:cNvSpPr>
          <p:nvPr/>
        </p:nvSpPr>
        <p:spPr bwMode="auto">
          <a:xfrm>
            <a:off x="2743200" y="35052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279" name="Rectangle 31"/>
          <p:cNvSpPr>
            <a:spLocks noChangeArrowheads="1"/>
          </p:cNvSpPr>
          <p:nvPr/>
        </p:nvSpPr>
        <p:spPr bwMode="auto">
          <a:xfrm>
            <a:off x="4191000" y="3048000"/>
            <a:ext cx="228600" cy="228600"/>
          </a:xfrm>
          <a:prstGeom prst="rect">
            <a:avLst/>
          </a:prstGeom>
          <a:solidFill>
            <a:srgbClr val="FF99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280" name="Rectangle 32"/>
          <p:cNvSpPr>
            <a:spLocks noChangeArrowheads="1"/>
          </p:cNvSpPr>
          <p:nvPr/>
        </p:nvSpPr>
        <p:spPr bwMode="auto">
          <a:xfrm>
            <a:off x="5562600" y="3352800"/>
            <a:ext cx="228600" cy="228600"/>
          </a:xfrm>
          <a:prstGeom prst="rect">
            <a:avLst/>
          </a:prstGeom>
          <a:solidFill>
            <a:srgbClr val="00CC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281" name="Text Box 33"/>
          <p:cNvSpPr txBox="1">
            <a:spLocks noChangeArrowheads="1"/>
          </p:cNvSpPr>
          <p:nvPr/>
        </p:nvSpPr>
        <p:spPr bwMode="auto">
          <a:xfrm>
            <a:off x="3276600" y="1447800"/>
            <a:ext cx="2003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latin typeface="Times New Roman" pitchFamily="18" charset="0"/>
              </a:rPr>
              <a:t>Search engine</a:t>
            </a:r>
            <a:endParaRPr lang="en-US" sz="2400" b="1">
              <a:latin typeface="Times New Roman" pitchFamily="18" charset="0"/>
            </a:endParaRPr>
          </a:p>
        </p:txBody>
      </p:sp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2971800" y="1143000"/>
            <a:ext cx="1828800" cy="304800"/>
            <a:chOff x="1584" y="720"/>
            <a:chExt cx="1152" cy="192"/>
          </a:xfrm>
        </p:grpSpPr>
        <p:sp>
          <p:nvSpPr>
            <p:cNvPr id="53285" name="Line 37"/>
            <p:cNvSpPr>
              <a:spLocks noChangeShapeType="1"/>
            </p:cNvSpPr>
            <p:nvPr/>
          </p:nvSpPr>
          <p:spPr bwMode="auto">
            <a:xfrm flipH="1">
              <a:off x="1584" y="720"/>
              <a:ext cx="1152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3286" name="Line 38"/>
            <p:cNvSpPr>
              <a:spLocks noChangeShapeType="1"/>
            </p:cNvSpPr>
            <p:nvPr/>
          </p:nvSpPr>
          <p:spPr bwMode="auto">
            <a:xfrm flipH="1">
              <a:off x="1872" y="816"/>
              <a:ext cx="864" cy="0"/>
            </a:xfrm>
            <a:prstGeom prst="line">
              <a:avLst/>
            </a:prstGeom>
            <a:noFill/>
            <a:ln w="38100">
              <a:solidFill>
                <a:srgbClr val="FF9933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3287" name="Line 39"/>
            <p:cNvSpPr>
              <a:spLocks noChangeShapeType="1"/>
            </p:cNvSpPr>
            <p:nvPr/>
          </p:nvSpPr>
          <p:spPr bwMode="auto">
            <a:xfrm flipH="1">
              <a:off x="2208" y="912"/>
              <a:ext cx="528" cy="0"/>
            </a:xfrm>
            <a:prstGeom prst="line">
              <a:avLst/>
            </a:prstGeom>
            <a:noFill/>
            <a:ln w="28575">
              <a:solidFill>
                <a:srgbClr val="D60093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288" name="Line 40"/>
          <p:cNvSpPr>
            <a:spLocks noChangeShapeType="1"/>
          </p:cNvSpPr>
          <p:nvPr/>
        </p:nvSpPr>
        <p:spPr bwMode="auto">
          <a:xfrm flipV="1">
            <a:off x="1219200" y="1905000"/>
            <a:ext cx="2819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6" name="Group 41"/>
          <p:cNvGrpSpPr>
            <a:grpSpLocks/>
          </p:cNvGrpSpPr>
          <p:nvPr/>
        </p:nvGrpSpPr>
        <p:grpSpPr bwMode="auto">
          <a:xfrm>
            <a:off x="2743200" y="3048000"/>
            <a:ext cx="3467100" cy="685800"/>
            <a:chOff x="1440" y="1920"/>
            <a:chExt cx="2184" cy="432"/>
          </a:xfrm>
        </p:grpSpPr>
        <p:sp>
          <p:nvSpPr>
            <p:cNvPr id="53290" name="Line 42"/>
            <p:cNvSpPr>
              <a:spLocks noChangeShapeType="1"/>
            </p:cNvSpPr>
            <p:nvPr/>
          </p:nvSpPr>
          <p:spPr bwMode="auto">
            <a:xfrm flipV="1">
              <a:off x="1776" y="2016"/>
              <a:ext cx="576" cy="3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3291" name="Line 43"/>
            <p:cNvSpPr>
              <a:spLocks noChangeShapeType="1"/>
            </p:cNvSpPr>
            <p:nvPr/>
          </p:nvSpPr>
          <p:spPr bwMode="auto">
            <a:xfrm flipV="1">
              <a:off x="1776" y="2208"/>
              <a:ext cx="1440" cy="1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3292" name="Line 44"/>
            <p:cNvSpPr>
              <a:spLocks noChangeShapeType="1"/>
            </p:cNvSpPr>
            <p:nvPr/>
          </p:nvSpPr>
          <p:spPr bwMode="auto">
            <a:xfrm flipH="1" flipV="1">
              <a:off x="2496" y="1968"/>
              <a:ext cx="768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3293" name="Line 45"/>
            <p:cNvSpPr>
              <a:spLocks noChangeShapeType="1"/>
            </p:cNvSpPr>
            <p:nvPr/>
          </p:nvSpPr>
          <p:spPr bwMode="auto">
            <a:xfrm flipV="1">
              <a:off x="1584" y="1968"/>
              <a:ext cx="768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3294" name="Line 46"/>
            <p:cNvSpPr>
              <a:spLocks noChangeShapeType="1"/>
            </p:cNvSpPr>
            <p:nvPr/>
          </p:nvSpPr>
          <p:spPr bwMode="auto">
            <a:xfrm flipH="1" flipV="1">
              <a:off x="3312" y="2160"/>
              <a:ext cx="288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cxnSp>
          <p:nvCxnSpPr>
            <p:cNvPr id="53295" name="AutoShape 47"/>
            <p:cNvCxnSpPr>
              <a:cxnSpLocks noChangeShapeType="1"/>
              <a:stCxn id="53280" idx="0"/>
              <a:endCxn id="53278" idx="1"/>
            </p:cNvCxnSpPr>
            <p:nvPr/>
          </p:nvCxnSpPr>
          <p:spPr bwMode="auto">
            <a:xfrm rot="16200000" flipH="1" flipV="1">
              <a:off x="2280" y="1272"/>
              <a:ext cx="168" cy="1848"/>
            </a:xfrm>
            <a:prstGeom prst="curvedConnector4">
              <a:avLst>
                <a:gd name="adj1" fmla="val -173810"/>
                <a:gd name="adj2" fmla="val 107792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53296" name="Line 48"/>
            <p:cNvSpPr>
              <a:spLocks noChangeShapeType="1"/>
            </p:cNvSpPr>
            <p:nvPr/>
          </p:nvSpPr>
          <p:spPr bwMode="auto">
            <a:xfrm flipH="1" flipV="1">
              <a:off x="1536" y="2304"/>
              <a:ext cx="240" cy="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cxnSp>
          <p:nvCxnSpPr>
            <p:cNvPr id="53297" name="AutoShape 49"/>
            <p:cNvCxnSpPr>
              <a:cxnSpLocks noChangeShapeType="1"/>
              <a:stCxn id="53279" idx="0"/>
              <a:endCxn id="53278" idx="0"/>
            </p:cNvCxnSpPr>
            <p:nvPr/>
          </p:nvCxnSpPr>
          <p:spPr bwMode="auto">
            <a:xfrm rot="16200000" flipH="1" flipV="1">
              <a:off x="1824" y="1608"/>
              <a:ext cx="288" cy="912"/>
            </a:xfrm>
            <a:prstGeom prst="curvedConnector3">
              <a:avLst>
                <a:gd name="adj1" fmla="val 1037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53298" name="AutoShape 50"/>
            <p:cNvCxnSpPr>
              <a:cxnSpLocks noChangeShapeType="1"/>
              <a:stCxn id="53280" idx="2"/>
              <a:endCxn id="53276" idx="2"/>
            </p:cNvCxnSpPr>
            <p:nvPr/>
          </p:nvCxnSpPr>
          <p:spPr bwMode="auto">
            <a:xfrm rot="16200000" flipH="1">
              <a:off x="3432" y="2112"/>
              <a:ext cx="48" cy="336"/>
            </a:xfrm>
            <a:prstGeom prst="curvedConnector3">
              <a:avLst>
                <a:gd name="adj1" fmla="val 202079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7" name="Group 51"/>
          <p:cNvGrpSpPr>
            <a:grpSpLocks/>
          </p:cNvGrpSpPr>
          <p:nvPr/>
        </p:nvGrpSpPr>
        <p:grpSpPr bwMode="auto">
          <a:xfrm>
            <a:off x="4724400" y="838200"/>
            <a:ext cx="966788" cy="1200150"/>
            <a:chOff x="1455" y="2364"/>
            <a:chExt cx="709" cy="983"/>
          </a:xfrm>
        </p:grpSpPr>
        <p:grpSp>
          <p:nvGrpSpPr>
            <p:cNvPr id="8" name="Group 52"/>
            <p:cNvGrpSpPr>
              <a:grpSpLocks/>
            </p:cNvGrpSpPr>
            <p:nvPr/>
          </p:nvGrpSpPr>
          <p:grpSpPr bwMode="auto">
            <a:xfrm>
              <a:off x="1466" y="2371"/>
              <a:ext cx="590" cy="590"/>
              <a:chOff x="1466" y="2371"/>
              <a:chExt cx="590" cy="590"/>
            </a:xfrm>
          </p:grpSpPr>
          <p:grpSp>
            <p:nvGrpSpPr>
              <p:cNvPr id="9" name="Group 53"/>
              <p:cNvGrpSpPr>
                <a:grpSpLocks/>
              </p:cNvGrpSpPr>
              <p:nvPr/>
            </p:nvGrpSpPr>
            <p:grpSpPr bwMode="auto">
              <a:xfrm>
                <a:off x="1466" y="2371"/>
                <a:ext cx="590" cy="590"/>
                <a:chOff x="1466" y="2371"/>
                <a:chExt cx="590" cy="590"/>
              </a:xfrm>
            </p:grpSpPr>
            <p:sp>
              <p:nvSpPr>
                <p:cNvPr id="53302" name="Freeform 54"/>
                <p:cNvSpPr>
                  <a:spLocks/>
                </p:cNvSpPr>
                <p:nvPr/>
              </p:nvSpPr>
              <p:spPr bwMode="auto">
                <a:xfrm>
                  <a:off x="1466" y="2371"/>
                  <a:ext cx="501" cy="343"/>
                </a:xfrm>
                <a:custGeom>
                  <a:avLst/>
                  <a:gdLst/>
                  <a:ahLst/>
                  <a:cxnLst>
                    <a:cxn ang="0">
                      <a:pos x="21" y="685"/>
                    </a:cxn>
                    <a:cxn ang="0">
                      <a:pos x="6" y="604"/>
                    </a:cxn>
                    <a:cxn ang="0">
                      <a:pos x="0" y="526"/>
                    </a:cxn>
                    <a:cxn ang="0">
                      <a:pos x="3" y="472"/>
                    </a:cxn>
                    <a:cxn ang="0">
                      <a:pos x="12" y="423"/>
                    </a:cxn>
                    <a:cxn ang="0">
                      <a:pos x="27" y="369"/>
                    </a:cxn>
                    <a:cxn ang="0">
                      <a:pos x="51" y="315"/>
                    </a:cxn>
                    <a:cxn ang="0">
                      <a:pos x="81" y="258"/>
                    </a:cxn>
                    <a:cxn ang="0">
                      <a:pos x="111" y="213"/>
                    </a:cxn>
                    <a:cxn ang="0">
                      <a:pos x="147" y="168"/>
                    </a:cxn>
                    <a:cxn ang="0">
                      <a:pos x="189" y="129"/>
                    </a:cxn>
                    <a:cxn ang="0">
                      <a:pos x="231" y="96"/>
                    </a:cxn>
                    <a:cxn ang="0">
                      <a:pos x="276" y="69"/>
                    </a:cxn>
                    <a:cxn ang="0">
                      <a:pos x="331" y="45"/>
                    </a:cxn>
                    <a:cxn ang="0">
                      <a:pos x="394" y="24"/>
                    </a:cxn>
                    <a:cxn ang="0">
                      <a:pos x="448" y="9"/>
                    </a:cxn>
                    <a:cxn ang="0">
                      <a:pos x="514" y="0"/>
                    </a:cxn>
                    <a:cxn ang="0">
                      <a:pos x="598" y="0"/>
                    </a:cxn>
                    <a:cxn ang="0">
                      <a:pos x="661" y="12"/>
                    </a:cxn>
                    <a:cxn ang="0">
                      <a:pos x="737" y="30"/>
                    </a:cxn>
                    <a:cxn ang="0">
                      <a:pos x="812" y="63"/>
                    </a:cxn>
                    <a:cxn ang="0">
                      <a:pos x="878" y="102"/>
                    </a:cxn>
                    <a:cxn ang="0">
                      <a:pos x="923" y="141"/>
                    </a:cxn>
                    <a:cxn ang="0">
                      <a:pos x="968" y="186"/>
                    </a:cxn>
                    <a:cxn ang="0">
                      <a:pos x="1004" y="231"/>
                    </a:cxn>
                    <a:cxn ang="0">
                      <a:pos x="908" y="159"/>
                    </a:cxn>
                    <a:cxn ang="0">
                      <a:pos x="857" y="129"/>
                    </a:cxn>
                    <a:cxn ang="0">
                      <a:pos x="803" y="108"/>
                    </a:cxn>
                    <a:cxn ang="0">
                      <a:pos x="734" y="87"/>
                    </a:cxn>
                    <a:cxn ang="0">
                      <a:pos x="667" y="78"/>
                    </a:cxn>
                    <a:cxn ang="0">
                      <a:pos x="595" y="75"/>
                    </a:cxn>
                    <a:cxn ang="0">
                      <a:pos x="541" y="78"/>
                    </a:cxn>
                    <a:cxn ang="0">
                      <a:pos x="484" y="87"/>
                    </a:cxn>
                    <a:cxn ang="0">
                      <a:pos x="427" y="102"/>
                    </a:cxn>
                    <a:cxn ang="0">
                      <a:pos x="373" y="120"/>
                    </a:cxn>
                    <a:cxn ang="0">
                      <a:pos x="313" y="150"/>
                    </a:cxn>
                    <a:cxn ang="0">
                      <a:pos x="267" y="177"/>
                    </a:cxn>
                    <a:cxn ang="0">
                      <a:pos x="228" y="210"/>
                    </a:cxn>
                    <a:cxn ang="0">
                      <a:pos x="183" y="246"/>
                    </a:cxn>
                    <a:cxn ang="0">
                      <a:pos x="147" y="285"/>
                    </a:cxn>
                    <a:cxn ang="0">
                      <a:pos x="111" y="339"/>
                    </a:cxn>
                    <a:cxn ang="0">
                      <a:pos x="78" y="396"/>
                    </a:cxn>
                    <a:cxn ang="0">
                      <a:pos x="57" y="450"/>
                    </a:cxn>
                    <a:cxn ang="0">
                      <a:pos x="39" y="514"/>
                    </a:cxn>
                    <a:cxn ang="0">
                      <a:pos x="27" y="592"/>
                    </a:cxn>
                    <a:cxn ang="0">
                      <a:pos x="21" y="685"/>
                    </a:cxn>
                  </a:cxnLst>
                  <a:rect l="0" t="0" r="r" b="b"/>
                  <a:pathLst>
                    <a:path w="1004" h="685">
                      <a:moveTo>
                        <a:pt x="21" y="685"/>
                      </a:moveTo>
                      <a:lnTo>
                        <a:pt x="6" y="604"/>
                      </a:lnTo>
                      <a:lnTo>
                        <a:pt x="0" y="526"/>
                      </a:lnTo>
                      <a:lnTo>
                        <a:pt x="3" y="472"/>
                      </a:lnTo>
                      <a:lnTo>
                        <a:pt x="12" y="423"/>
                      </a:lnTo>
                      <a:lnTo>
                        <a:pt x="27" y="369"/>
                      </a:lnTo>
                      <a:lnTo>
                        <a:pt x="51" y="315"/>
                      </a:lnTo>
                      <a:lnTo>
                        <a:pt x="81" y="258"/>
                      </a:lnTo>
                      <a:lnTo>
                        <a:pt x="111" y="213"/>
                      </a:lnTo>
                      <a:lnTo>
                        <a:pt x="147" y="168"/>
                      </a:lnTo>
                      <a:lnTo>
                        <a:pt x="189" y="129"/>
                      </a:lnTo>
                      <a:lnTo>
                        <a:pt x="231" y="96"/>
                      </a:lnTo>
                      <a:lnTo>
                        <a:pt x="276" y="69"/>
                      </a:lnTo>
                      <a:lnTo>
                        <a:pt x="331" y="45"/>
                      </a:lnTo>
                      <a:lnTo>
                        <a:pt x="394" y="24"/>
                      </a:lnTo>
                      <a:lnTo>
                        <a:pt x="448" y="9"/>
                      </a:lnTo>
                      <a:lnTo>
                        <a:pt x="514" y="0"/>
                      </a:lnTo>
                      <a:lnTo>
                        <a:pt x="598" y="0"/>
                      </a:lnTo>
                      <a:lnTo>
                        <a:pt x="661" y="12"/>
                      </a:lnTo>
                      <a:lnTo>
                        <a:pt x="737" y="30"/>
                      </a:lnTo>
                      <a:lnTo>
                        <a:pt x="812" y="63"/>
                      </a:lnTo>
                      <a:lnTo>
                        <a:pt x="878" y="102"/>
                      </a:lnTo>
                      <a:lnTo>
                        <a:pt x="923" y="141"/>
                      </a:lnTo>
                      <a:lnTo>
                        <a:pt x="968" y="186"/>
                      </a:lnTo>
                      <a:lnTo>
                        <a:pt x="1004" y="231"/>
                      </a:lnTo>
                      <a:lnTo>
                        <a:pt x="908" y="159"/>
                      </a:lnTo>
                      <a:lnTo>
                        <a:pt x="857" y="129"/>
                      </a:lnTo>
                      <a:lnTo>
                        <a:pt x="803" y="108"/>
                      </a:lnTo>
                      <a:lnTo>
                        <a:pt x="734" y="87"/>
                      </a:lnTo>
                      <a:lnTo>
                        <a:pt x="667" y="78"/>
                      </a:lnTo>
                      <a:lnTo>
                        <a:pt x="595" y="75"/>
                      </a:lnTo>
                      <a:lnTo>
                        <a:pt x="541" y="78"/>
                      </a:lnTo>
                      <a:lnTo>
                        <a:pt x="484" y="87"/>
                      </a:lnTo>
                      <a:lnTo>
                        <a:pt x="427" y="102"/>
                      </a:lnTo>
                      <a:lnTo>
                        <a:pt x="373" y="120"/>
                      </a:lnTo>
                      <a:lnTo>
                        <a:pt x="313" y="150"/>
                      </a:lnTo>
                      <a:lnTo>
                        <a:pt x="267" y="177"/>
                      </a:lnTo>
                      <a:lnTo>
                        <a:pt x="228" y="210"/>
                      </a:lnTo>
                      <a:lnTo>
                        <a:pt x="183" y="246"/>
                      </a:lnTo>
                      <a:lnTo>
                        <a:pt x="147" y="285"/>
                      </a:lnTo>
                      <a:lnTo>
                        <a:pt x="111" y="339"/>
                      </a:lnTo>
                      <a:lnTo>
                        <a:pt x="78" y="396"/>
                      </a:lnTo>
                      <a:lnTo>
                        <a:pt x="57" y="450"/>
                      </a:lnTo>
                      <a:lnTo>
                        <a:pt x="39" y="514"/>
                      </a:lnTo>
                      <a:lnTo>
                        <a:pt x="27" y="592"/>
                      </a:lnTo>
                      <a:lnTo>
                        <a:pt x="21" y="685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303" name="Freeform 55"/>
                <p:cNvSpPr>
                  <a:spLocks/>
                </p:cNvSpPr>
                <p:nvPr/>
              </p:nvSpPr>
              <p:spPr bwMode="auto">
                <a:xfrm>
                  <a:off x="1503" y="2541"/>
                  <a:ext cx="553" cy="420"/>
                </a:xfrm>
                <a:custGeom>
                  <a:avLst/>
                  <a:gdLst/>
                  <a:ahLst/>
                  <a:cxnLst>
                    <a:cxn ang="0">
                      <a:pos x="0" y="511"/>
                    </a:cxn>
                    <a:cxn ang="0">
                      <a:pos x="63" y="583"/>
                    </a:cxn>
                    <a:cxn ang="0">
                      <a:pos x="132" y="647"/>
                    </a:cxn>
                    <a:cxn ang="0">
                      <a:pos x="195" y="683"/>
                    </a:cxn>
                    <a:cxn ang="0">
                      <a:pos x="286" y="722"/>
                    </a:cxn>
                    <a:cxn ang="0">
                      <a:pos x="358" y="743"/>
                    </a:cxn>
                    <a:cxn ang="0">
                      <a:pos x="424" y="752"/>
                    </a:cxn>
                    <a:cxn ang="0">
                      <a:pos x="502" y="752"/>
                    </a:cxn>
                    <a:cxn ang="0">
                      <a:pos x="559" y="746"/>
                    </a:cxn>
                    <a:cxn ang="0">
                      <a:pos x="629" y="734"/>
                    </a:cxn>
                    <a:cxn ang="0">
                      <a:pos x="698" y="713"/>
                    </a:cxn>
                    <a:cxn ang="0">
                      <a:pos x="755" y="683"/>
                    </a:cxn>
                    <a:cxn ang="0">
                      <a:pos x="809" y="650"/>
                    </a:cxn>
                    <a:cxn ang="0">
                      <a:pos x="857" y="616"/>
                    </a:cxn>
                    <a:cxn ang="0">
                      <a:pos x="905" y="568"/>
                    </a:cxn>
                    <a:cxn ang="0">
                      <a:pos x="953" y="514"/>
                    </a:cxn>
                    <a:cxn ang="0">
                      <a:pos x="990" y="463"/>
                    </a:cxn>
                    <a:cxn ang="0">
                      <a:pos x="1011" y="412"/>
                    </a:cxn>
                    <a:cxn ang="0">
                      <a:pos x="1038" y="331"/>
                    </a:cxn>
                    <a:cxn ang="0">
                      <a:pos x="1056" y="247"/>
                    </a:cxn>
                    <a:cxn ang="0">
                      <a:pos x="1059" y="172"/>
                    </a:cxn>
                    <a:cxn ang="0">
                      <a:pos x="1047" y="90"/>
                    </a:cxn>
                    <a:cxn ang="0">
                      <a:pos x="1020" y="0"/>
                    </a:cxn>
                    <a:cxn ang="0">
                      <a:pos x="1047" y="48"/>
                    </a:cxn>
                    <a:cxn ang="0">
                      <a:pos x="1077" y="117"/>
                    </a:cxn>
                    <a:cxn ang="0">
                      <a:pos x="1092" y="181"/>
                    </a:cxn>
                    <a:cxn ang="0">
                      <a:pos x="1107" y="241"/>
                    </a:cxn>
                    <a:cxn ang="0">
                      <a:pos x="1104" y="292"/>
                    </a:cxn>
                    <a:cxn ang="0">
                      <a:pos x="1101" y="361"/>
                    </a:cxn>
                    <a:cxn ang="0">
                      <a:pos x="1065" y="493"/>
                    </a:cxn>
                    <a:cxn ang="0">
                      <a:pos x="1029" y="565"/>
                    </a:cxn>
                    <a:cxn ang="0">
                      <a:pos x="984" y="629"/>
                    </a:cxn>
                    <a:cxn ang="0">
                      <a:pos x="935" y="683"/>
                    </a:cxn>
                    <a:cxn ang="0">
                      <a:pos x="887" y="722"/>
                    </a:cxn>
                    <a:cxn ang="0">
                      <a:pos x="821" y="767"/>
                    </a:cxn>
                    <a:cxn ang="0">
                      <a:pos x="755" y="797"/>
                    </a:cxn>
                    <a:cxn ang="0">
                      <a:pos x="692" y="818"/>
                    </a:cxn>
                    <a:cxn ang="0">
                      <a:pos x="611" y="839"/>
                    </a:cxn>
                    <a:cxn ang="0">
                      <a:pos x="550" y="842"/>
                    </a:cxn>
                    <a:cxn ang="0">
                      <a:pos x="484" y="842"/>
                    </a:cxn>
                    <a:cxn ang="0">
                      <a:pos x="418" y="830"/>
                    </a:cxn>
                    <a:cxn ang="0">
                      <a:pos x="346" y="815"/>
                    </a:cxn>
                    <a:cxn ang="0">
                      <a:pos x="298" y="797"/>
                    </a:cxn>
                    <a:cxn ang="0">
                      <a:pos x="234" y="764"/>
                    </a:cxn>
                    <a:cxn ang="0">
                      <a:pos x="180" y="734"/>
                    </a:cxn>
                    <a:cxn ang="0">
                      <a:pos x="129" y="692"/>
                    </a:cxn>
                    <a:cxn ang="0">
                      <a:pos x="75" y="635"/>
                    </a:cxn>
                    <a:cxn ang="0">
                      <a:pos x="24" y="562"/>
                    </a:cxn>
                    <a:cxn ang="0">
                      <a:pos x="0" y="511"/>
                    </a:cxn>
                  </a:cxnLst>
                  <a:rect l="0" t="0" r="r" b="b"/>
                  <a:pathLst>
                    <a:path w="1107" h="842">
                      <a:moveTo>
                        <a:pt x="0" y="511"/>
                      </a:moveTo>
                      <a:lnTo>
                        <a:pt x="63" y="583"/>
                      </a:lnTo>
                      <a:lnTo>
                        <a:pt x="132" y="647"/>
                      </a:lnTo>
                      <a:lnTo>
                        <a:pt x="195" y="683"/>
                      </a:lnTo>
                      <a:lnTo>
                        <a:pt x="286" y="722"/>
                      </a:lnTo>
                      <a:lnTo>
                        <a:pt x="358" y="743"/>
                      </a:lnTo>
                      <a:lnTo>
                        <a:pt x="424" y="752"/>
                      </a:lnTo>
                      <a:lnTo>
                        <a:pt x="502" y="752"/>
                      </a:lnTo>
                      <a:lnTo>
                        <a:pt x="559" y="746"/>
                      </a:lnTo>
                      <a:lnTo>
                        <a:pt x="629" y="734"/>
                      </a:lnTo>
                      <a:lnTo>
                        <a:pt x="698" y="713"/>
                      </a:lnTo>
                      <a:lnTo>
                        <a:pt x="755" y="683"/>
                      </a:lnTo>
                      <a:lnTo>
                        <a:pt x="809" y="650"/>
                      </a:lnTo>
                      <a:lnTo>
                        <a:pt x="857" y="616"/>
                      </a:lnTo>
                      <a:lnTo>
                        <a:pt x="905" y="568"/>
                      </a:lnTo>
                      <a:lnTo>
                        <a:pt x="953" y="514"/>
                      </a:lnTo>
                      <a:lnTo>
                        <a:pt x="990" y="463"/>
                      </a:lnTo>
                      <a:lnTo>
                        <a:pt x="1011" y="412"/>
                      </a:lnTo>
                      <a:lnTo>
                        <a:pt x="1038" y="331"/>
                      </a:lnTo>
                      <a:lnTo>
                        <a:pt x="1056" y="247"/>
                      </a:lnTo>
                      <a:lnTo>
                        <a:pt x="1059" y="172"/>
                      </a:lnTo>
                      <a:lnTo>
                        <a:pt x="1047" y="90"/>
                      </a:lnTo>
                      <a:lnTo>
                        <a:pt x="1020" y="0"/>
                      </a:lnTo>
                      <a:lnTo>
                        <a:pt x="1047" y="48"/>
                      </a:lnTo>
                      <a:lnTo>
                        <a:pt x="1077" y="117"/>
                      </a:lnTo>
                      <a:lnTo>
                        <a:pt x="1092" y="181"/>
                      </a:lnTo>
                      <a:lnTo>
                        <a:pt x="1107" y="241"/>
                      </a:lnTo>
                      <a:lnTo>
                        <a:pt x="1104" y="292"/>
                      </a:lnTo>
                      <a:lnTo>
                        <a:pt x="1101" y="361"/>
                      </a:lnTo>
                      <a:lnTo>
                        <a:pt x="1065" y="493"/>
                      </a:lnTo>
                      <a:lnTo>
                        <a:pt x="1029" y="565"/>
                      </a:lnTo>
                      <a:lnTo>
                        <a:pt x="984" y="629"/>
                      </a:lnTo>
                      <a:lnTo>
                        <a:pt x="935" y="683"/>
                      </a:lnTo>
                      <a:lnTo>
                        <a:pt x="887" y="722"/>
                      </a:lnTo>
                      <a:lnTo>
                        <a:pt x="821" y="767"/>
                      </a:lnTo>
                      <a:lnTo>
                        <a:pt x="755" y="797"/>
                      </a:lnTo>
                      <a:lnTo>
                        <a:pt x="692" y="818"/>
                      </a:lnTo>
                      <a:lnTo>
                        <a:pt x="611" y="839"/>
                      </a:lnTo>
                      <a:lnTo>
                        <a:pt x="550" y="842"/>
                      </a:lnTo>
                      <a:lnTo>
                        <a:pt x="484" y="842"/>
                      </a:lnTo>
                      <a:lnTo>
                        <a:pt x="418" y="830"/>
                      </a:lnTo>
                      <a:lnTo>
                        <a:pt x="346" y="815"/>
                      </a:lnTo>
                      <a:lnTo>
                        <a:pt x="298" y="797"/>
                      </a:lnTo>
                      <a:lnTo>
                        <a:pt x="234" y="764"/>
                      </a:lnTo>
                      <a:lnTo>
                        <a:pt x="180" y="734"/>
                      </a:lnTo>
                      <a:lnTo>
                        <a:pt x="129" y="692"/>
                      </a:lnTo>
                      <a:lnTo>
                        <a:pt x="75" y="635"/>
                      </a:lnTo>
                      <a:lnTo>
                        <a:pt x="24" y="562"/>
                      </a:lnTo>
                      <a:lnTo>
                        <a:pt x="0" y="511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" name="Group 56"/>
              <p:cNvGrpSpPr>
                <a:grpSpLocks/>
              </p:cNvGrpSpPr>
              <p:nvPr/>
            </p:nvGrpSpPr>
            <p:grpSpPr bwMode="auto">
              <a:xfrm>
                <a:off x="1469" y="2379"/>
                <a:ext cx="586" cy="557"/>
                <a:chOff x="1469" y="2379"/>
                <a:chExt cx="586" cy="557"/>
              </a:xfrm>
            </p:grpSpPr>
            <p:sp>
              <p:nvSpPr>
                <p:cNvPr id="53305" name="Freeform 57"/>
                <p:cNvSpPr>
                  <a:spLocks/>
                </p:cNvSpPr>
                <p:nvPr/>
              </p:nvSpPr>
              <p:spPr bwMode="auto">
                <a:xfrm>
                  <a:off x="1502" y="2797"/>
                  <a:ext cx="144" cy="13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0" y="56"/>
                    </a:cxn>
                    <a:cxn ang="0">
                      <a:pos x="59" y="99"/>
                    </a:cxn>
                    <a:cxn ang="0">
                      <a:pos x="90" y="139"/>
                    </a:cxn>
                    <a:cxn ang="0">
                      <a:pos x="138" y="186"/>
                    </a:cxn>
                    <a:cxn ang="0">
                      <a:pos x="174" y="216"/>
                    </a:cxn>
                    <a:cxn ang="0">
                      <a:pos x="220" y="245"/>
                    </a:cxn>
                    <a:cxn ang="0">
                      <a:pos x="287" y="279"/>
                    </a:cxn>
                    <a:cxn ang="0">
                      <a:pos x="212" y="177"/>
                    </a:cxn>
                    <a:cxn ang="0">
                      <a:pos x="170" y="153"/>
                    </a:cxn>
                    <a:cxn ang="0">
                      <a:pos x="140" y="132"/>
                    </a:cxn>
                    <a:cxn ang="0">
                      <a:pos x="96" y="101"/>
                    </a:cxn>
                    <a:cxn ang="0">
                      <a:pos x="62" y="69"/>
                    </a:cxn>
                    <a:cxn ang="0">
                      <a:pos x="35" y="4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87" h="279">
                      <a:moveTo>
                        <a:pt x="0" y="0"/>
                      </a:moveTo>
                      <a:lnTo>
                        <a:pt x="30" y="56"/>
                      </a:lnTo>
                      <a:lnTo>
                        <a:pt x="59" y="99"/>
                      </a:lnTo>
                      <a:lnTo>
                        <a:pt x="90" y="139"/>
                      </a:lnTo>
                      <a:lnTo>
                        <a:pt x="138" y="186"/>
                      </a:lnTo>
                      <a:lnTo>
                        <a:pt x="174" y="216"/>
                      </a:lnTo>
                      <a:lnTo>
                        <a:pt x="220" y="245"/>
                      </a:lnTo>
                      <a:lnTo>
                        <a:pt x="287" y="279"/>
                      </a:lnTo>
                      <a:lnTo>
                        <a:pt x="212" y="177"/>
                      </a:lnTo>
                      <a:lnTo>
                        <a:pt x="170" y="153"/>
                      </a:lnTo>
                      <a:lnTo>
                        <a:pt x="140" y="132"/>
                      </a:lnTo>
                      <a:lnTo>
                        <a:pt x="96" y="101"/>
                      </a:lnTo>
                      <a:lnTo>
                        <a:pt x="62" y="69"/>
                      </a:lnTo>
                      <a:lnTo>
                        <a:pt x="35" y="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306" name="Freeform 58"/>
                <p:cNvSpPr>
                  <a:spLocks/>
                </p:cNvSpPr>
                <p:nvPr/>
              </p:nvSpPr>
              <p:spPr bwMode="auto">
                <a:xfrm>
                  <a:off x="2004" y="2538"/>
                  <a:ext cx="51" cy="273"/>
                </a:xfrm>
                <a:custGeom>
                  <a:avLst/>
                  <a:gdLst/>
                  <a:ahLst/>
                  <a:cxnLst>
                    <a:cxn ang="0">
                      <a:pos x="19" y="0"/>
                    </a:cxn>
                    <a:cxn ang="0">
                      <a:pos x="39" y="37"/>
                    </a:cxn>
                    <a:cxn ang="0">
                      <a:pos x="52" y="69"/>
                    </a:cxn>
                    <a:cxn ang="0">
                      <a:pos x="66" y="102"/>
                    </a:cxn>
                    <a:cxn ang="0">
                      <a:pos x="76" y="134"/>
                    </a:cxn>
                    <a:cxn ang="0">
                      <a:pos x="84" y="164"/>
                    </a:cxn>
                    <a:cxn ang="0">
                      <a:pos x="99" y="217"/>
                    </a:cxn>
                    <a:cxn ang="0">
                      <a:pos x="103" y="269"/>
                    </a:cxn>
                    <a:cxn ang="0">
                      <a:pos x="100" y="349"/>
                    </a:cxn>
                    <a:cxn ang="0">
                      <a:pos x="93" y="403"/>
                    </a:cxn>
                    <a:cxn ang="0">
                      <a:pos x="82" y="447"/>
                    </a:cxn>
                    <a:cxn ang="0">
                      <a:pos x="65" y="493"/>
                    </a:cxn>
                    <a:cxn ang="0">
                      <a:pos x="42" y="546"/>
                    </a:cxn>
                    <a:cxn ang="0">
                      <a:pos x="0" y="443"/>
                    </a:cxn>
                    <a:cxn ang="0">
                      <a:pos x="19" y="398"/>
                    </a:cxn>
                    <a:cxn ang="0">
                      <a:pos x="28" y="374"/>
                    </a:cxn>
                    <a:cxn ang="0">
                      <a:pos x="39" y="343"/>
                    </a:cxn>
                    <a:cxn ang="0">
                      <a:pos x="46" y="311"/>
                    </a:cxn>
                    <a:cxn ang="0">
                      <a:pos x="52" y="262"/>
                    </a:cxn>
                    <a:cxn ang="0">
                      <a:pos x="55" y="221"/>
                    </a:cxn>
                    <a:cxn ang="0">
                      <a:pos x="55" y="160"/>
                    </a:cxn>
                    <a:cxn ang="0">
                      <a:pos x="46" y="105"/>
                    </a:cxn>
                    <a:cxn ang="0">
                      <a:pos x="36" y="60"/>
                    </a:cxn>
                    <a:cxn ang="0">
                      <a:pos x="30" y="36"/>
                    </a:cxn>
                    <a:cxn ang="0">
                      <a:pos x="19" y="0"/>
                    </a:cxn>
                  </a:cxnLst>
                  <a:rect l="0" t="0" r="r" b="b"/>
                  <a:pathLst>
                    <a:path w="103" h="546">
                      <a:moveTo>
                        <a:pt x="19" y="0"/>
                      </a:moveTo>
                      <a:lnTo>
                        <a:pt x="39" y="37"/>
                      </a:lnTo>
                      <a:lnTo>
                        <a:pt x="52" y="69"/>
                      </a:lnTo>
                      <a:lnTo>
                        <a:pt x="66" y="102"/>
                      </a:lnTo>
                      <a:lnTo>
                        <a:pt x="76" y="134"/>
                      </a:lnTo>
                      <a:lnTo>
                        <a:pt x="84" y="164"/>
                      </a:lnTo>
                      <a:lnTo>
                        <a:pt x="99" y="217"/>
                      </a:lnTo>
                      <a:lnTo>
                        <a:pt x="103" y="269"/>
                      </a:lnTo>
                      <a:lnTo>
                        <a:pt x="100" y="349"/>
                      </a:lnTo>
                      <a:lnTo>
                        <a:pt x="93" y="403"/>
                      </a:lnTo>
                      <a:lnTo>
                        <a:pt x="82" y="447"/>
                      </a:lnTo>
                      <a:lnTo>
                        <a:pt x="65" y="493"/>
                      </a:lnTo>
                      <a:lnTo>
                        <a:pt x="42" y="546"/>
                      </a:lnTo>
                      <a:lnTo>
                        <a:pt x="0" y="443"/>
                      </a:lnTo>
                      <a:lnTo>
                        <a:pt x="19" y="398"/>
                      </a:lnTo>
                      <a:lnTo>
                        <a:pt x="28" y="374"/>
                      </a:lnTo>
                      <a:lnTo>
                        <a:pt x="39" y="343"/>
                      </a:lnTo>
                      <a:lnTo>
                        <a:pt x="46" y="311"/>
                      </a:lnTo>
                      <a:lnTo>
                        <a:pt x="52" y="262"/>
                      </a:lnTo>
                      <a:lnTo>
                        <a:pt x="55" y="221"/>
                      </a:lnTo>
                      <a:lnTo>
                        <a:pt x="55" y="160"/>
                      </a:lnTo>
                      <a:lnTo>
                        <a:pt x="46" y="105"/>
                      </a:lnTo>
                      <a:lnTo>
                        <a:pt x="36" y="60"/>
                      </a:lnTo>
                      <a:lnTo>
                        <a:pt x="30" y="36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307" name="Freeform 59"/>
                <p:cNvSpPr>
                  <a:spLocks/>
                </p:cNvSpPr>
                <p:nvPr/>
              </p:nvSpPr>
              <p:spPr bwMode="auto">
                <a:xfrm>
                  <a:off x="1735" y="2379"/>
                  <a:ext cx="204" cy="8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1" y="60"/>
                    </a:cxn>
                    <a:cxn ang="0">
                      <a:pos x="79" y="57"/>
                    </a:cxn>
                    <a:cxn ang="0">
                      <a:pos x="123" y="60"/>
                    </a:cxn>
                    <a:cxn ang="0">
                      <a:pos x="165" y="66"/>
                    </a:cxn>
                    <a:cxn ang="0">
                      <a:pos x="203" y="73"/>
                    </a:cxn>
                    <a:cxn ang="0">
                      <a:pos x="241" y="83"/>
                    </a:cxn>
                    <a:cxn ang="0">
                      <a:pos x="267" y="91"/>
                    </a:cxn>
                    <a:cxn ang="0">
                      <a:pos x="301" y="105"/>
                    </a:cxn>
                    <a:cxn ang="0">
                      <a:pos x="340" y="124"/>
                    </a:cxn>
                    <a:cxn ang="0">
                      <a:pos x="409" y="165"/>
                    </a:cxn>
                    <a:cxn ang="0">
                      <a:pos x="369" y="123"/>
                    </a:cxn>
                    <a:cxn ang="0">
                      <a:pos x="341" y="102"/>
                    </a:cxn>
                    <a:cxn ang="0">
                      <a:pos x="304" y="78"/>
                    </a:cxn>
                    <a:cxn ang="0">
                      <a:pos x="281" y="64"/>
                    </a:cxn>
                    <a:cxn ang="0">
                      <a:pos x="230" y="40"/>
                    </a:cxn>
                    <a:cxn ang="0">
                      <a:pos x="197" y="28"/>
                    </a:cxn>
                    <a:cxn ang="0">
                      <a:pos x="170" y="19"/>
                    </a:cxn>
                    <a:cxn ang="0">
                      <a:pos x="145" y="13"/>
                    </a:cxn>
                    <a:cxn ang="0">
                      <a:pos x="105" y="6"/>
                    </a:cxn>
                    <a:cxn ang="0">
                      <a:pos x="64" y="1"/>
                    </a:cxn>
                    <a:cxn ang="0">
                      <a:pos x="1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09" h="165">
                      <a:moveTo>
                        <a:pt x="0" y="0"/>
                      </a:moveTo>
                      <a:lnTo>
                        <a:pt x="31" y="60"/>
                      </a:lnTo>
                      <a:lnTo>
                        <a:pt x="79" y="57"/>
                      </a:lnTo>
                      <a:lnTo>
                        <a:pt x="123" y="60"/>
                      </a:lnTo>
                      <a:lnTo>
                        <a:pt x="165" y="66"/>
                      </a:lnTo>
                      <a:lnTo>
                        <a:pt x="203" y="73"/>
                      </a:lnTo>
                      <a:lnTo>
                        <a:pt x="241" y="83"/>
                      </a:lnTo>
                      <a:lnTo>
                        <a:pt x="267" y="91"/>
                      </a:lnTo>
                      <a:lnTo>
                        <a:pt x="301" y="105"/>
                      </a:lnTo>
                      <a:lnTo>
                        <a:pt x="340" y="124"/>
                      </a:lnTo>
                      <a:lnTo>
                        <a:pt x="409" y="165"/>
                      </a:lnTo>
                      <a:lnTo>
                        <a:pt x="369" y="123"/>
                      </a:lnTo>
                      <a:lnTo>
                        <a:pt x="341" y="102"/>
                      </a:lnTo>
                      <a:lnTo>
                        <a:pt x="304" y="78"/>
                      </a:lnTo>
                      <a:lnTo>
                        <a:pt x="281" y="64"/>
                      </a:lnTo>
                      <a:lnTo>
                        <a:pt x="230" y="40"/>
                      </a:lnTo>
                      <a:lnTo>
                        <a:pt x="197" y="28"/>
                      </a:lnTo>
                      <a:lnTo>
                        <a:pt x="170" y="19"/>
                      </a:lnTo>
                      <a:lnTo>
                        <a:pt x="145" y="13"/>
                      </a:lnTo>
                      <a:lnTo>
                        <a:pt x="105" y="6"/>
                      </a:lnTo>
                      <a:lnTo>
                        <a:pt x="64" y="1"/>
                      </a:lnTo>
                      <a:lnTo>
                        <a:pt x="1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308" name="Freeform 60"/>
                <p:cNvSpPr>
                  <a:spLocks/>
                </p:cNvSpPr>
                <p:nvPr/>
              </p:nvSpPr>
              <p:spPr bwMode="auto">
                <a:xfrm>
                  <a:off x="1469" y="2495"/>
                  <a:ext cx="65" cy="194"/>
                </a:xfrm>
                <a:custGeom>
                  <a:avLst/>
                  <a:gdLst/>
                  <a:ahLst/>
                  <a:cxnLst>
                    <a:cxn ang="0">
                      <a:pos x="0" y="297"/>
                    </a:cxn>
                    <a:cxn ang="0">
                      <a:pos x="3" y="267"/>
                    </a:cxn>
                    <a:cxn ang="0">
                      <a:pos x="5" y="234"/>
                    </a:cxn>
                    <a:cxn ang="0">
                      <a:pos x="14" y="181"/>
                    </a:cxn>
                    <a:cxn ang="0">
                      <a:pos x="24" y="139"/>
                    </a:cxn>
                    <a:cxn ang="0">
                      <a:pos x="38" y="101"/>
                    </a:cxn>
                    <a:cxn ang="0">
                      <a:pos x="56" y="62"/>
                    </a:cxn>
                    <a:cxn ang="0">
                      <a:pos x="72" y="32"/>
                    </a:cxn>
                    <a:cxn ang="0">
                      <a:pos x="92" y="0"/>
                    </a:cxn>
                    <a:cxn ang="0">
                      <a:pos x="130" y="50"/>
                    </a:cxn>
                    <a:cxn ang="0">
                      <a:pos x="108" y="80"/>
                    </a:cxn>
                    <a:cxn ang="0">
                      <a:pos x="92" y="107"/>
                    </a:cxn>
                    <a:cxn ang="0">
                      <a:pos x="79" y="132"/>
                    </a:cxn>
                    <a:cxn ang="0">
                      <a:pos x="60" y="167"/>
                    </a:cxn>
                    <a:cxn ang="0">
                      <a:pos x="48" y="198"/>
                    </a:cxn>
                    <a:cxn ang="0">
                      <a:pos x="41" y="228"/>
                    </a:cxn>
                    <a:cxn ang="0">
                      <a:pos x="32" y="258"/>
                    </a:cxn>
                    <a:cxn ang="0">
                      <a:pos x="26" y="291"/>
                    </a:cxn>
                    <a:cxn ang="0">
                      <a:pos x="21" y="331"/>
                    </a:cxn>
                    <a:cxn ang="0">
                      <a:pos x="17" y="371"/>
                    </a:cxn>
                    <a:cxn ang="0">
                      <a:pos x="10" y="387"/>
                    </a:cxn>
                    <a:cxn ang="0">
                      <a:pos x="0" y="297"/>
                    </a:cxn>
                  </a:cxnLst>
                  <a:rect l="0" t="0" r="r" b="b"/>
                  <a:pathLst>
                    <a:path w="130" h="387">
                      <a:moveTo>
                        <a:pt x="0" y="297"/>
                      </a:moveTo>
                      <a:lnTo>
                        <a:pt x="3" y="267"/>
                      </a:lnTo>
                      <a:lnTo>
                        <a:pt x="5" y="234"/>
                      </a:lnTo>
                      <a:lnTo>
                        <a:pt x="14" y="181"/>
                      </a:lnTo>
                      <a:lnTo>
                        <a:pt x="24" y="139"/>
                      </a:lnTo>
                      <a:lnTo>
                        <a:pt x="38" y="101"/>
                      </a:lnTo>
                      <a:lnTo>
                        <a:pt x="56" y="62"/>
                      </a:lnTo>
                      <a:lnTo>
                        <a:pt x="72" y="32"/>
                      </a:lnTo>
                      <a:lnTo>
                        <a:pt x="92" y="0"/>
                      </a:lnTo>
                      <a:lnTo>
                        <a:pt x="130" y="50"/>
                      </a:lnTo>
                      <a:lnTo>
                        <a:pt x="108" y="80"/>
                      </a:lnTo>
                      <a:lnTo>
                        <a:pt x="92" y="107"/>
                      </a:lnTo>
                      <a:lnTo>
                        <a:pt x="79" y="132"/>
                      </a:lnTo>
                      <a:lnTo>
                        <a:pt x="60" y="167"/>
                      </a:lnTo>
                      <a:lnTo>
                        <a:pt x="48" y="198"/>
                      </a:lnTo>
                      <a:lnTo>
                        <a:pt x="41" y="228"/>
                      </a:lnTo>
                      <a:lnTo>
                        <a:pt x="32" y="258"/>
                      </a:lnTo>
                      <a:lnTo>
                        <a:pt x="26" y="291"/>
                      </a:lnTo>
                      <a:lnTo>
                        <a:pt x="21" y="331"/>
                      </a:lnTo>
                      <a:lnTo>
                        <a:pt x="17" y="371"/>
                      </a:lnTo>
                      <a:lnTo>
                        <a:pt x="10" y="387"/>
                      </a:lnTo>
                      <a:lnTo>
                        <a:pt x="0" y="297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" name="Group 61"/>
            <p:cNvGrpSpPr>
              <a:grpSpLocks/>
            </p:cNvGrpSpPr>
            <p:nvPr/>
          </p:nvGrpSpPr>
          <p:grpSpPr bwMode="auto">
            <a:xfrm>
              <a:off x="1455" y="2364"/>
              <a:ext cx="577" cy="553"/>
              <a:chOff x="1455" y="2364"/>
              <a:chExt cx="577" cy="553"/>
            </a:xfrm>
          </p:grpSpPr>
          <p:sp>
            <p:nvSpPr>
              <p:cNvPr id="53310" name="Oval 62" descr="Große Konfetti"/>
              <p:cNvSpPr>
                <a:spLocks noChangeArrowheads="1"/>
              </p:cNvSpPr>
              <p:nvPr/>
            </p:nvSpPr>
            <p:spPr bwMode="auto">
              <a:xfrm>
                <a:off x="1461" y="2372"/>
                <a:ext cx="564" cy="539"/>
              </a:xfrm>
              <a:prstGeom prst="ellipse">
                <a:avLst/>
              </a:prstGeom>
              <a:pattFill prst="lgConfetti">
                <a:fgClr>
                  <a:schemeClr val="accent1"/>
                </a:fgClr>
                <a:bgClr>
                  <a:srgbClr val="FFFFFF"/>
                </a:bgClr>
              </a:pattFill>
              <a:ln w="31750">
                <a:solidFill>
                  <a:srgbClr val="9F9F9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11" name="Oval 63" descr="Große Konfetti"/>
              <p:cNvSpPr>
                <a:spLocks noChangeArrowheads="1"/>
              </p:cNvSpPr>
              <p:nvPr/>
            </p:nvSpPr>
            <p:spPr bwMode="auto">
              <a:xfrm>
                <a:off x="1455" y="2364"/>
                <a:ext cx="577" cy="553"/>
              </a:xfrm>
              <a:prstGeom prst="ellipse">
                <a:avLst/>
              </a:prstGeom>
              <a:pattFill prst="lgConfetti">
                <a:fgClr>
                  <a:schemeClr val="accent1"/>
                </a:fgClr>
                <a:bgClr>
                  <a:srgbClr val="FFFFFF"/>
                </a:bgClr>
              </a:patt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12" name="Oval 64" descr="Große Konfetti"/>
              <p:cNvSpPr>
                <a:spLocks noChangeArrowheads="1"/>
              </p:cNvSpPr>
              <p:nvPr/>
            </p:nvSpPr>
            <p:spPr bwMode="auto">
              <a:xfrm>
                <a:off x="1471" y="2379"/>
                <a:ext cx="545" cy="523"/>
              </a:xfrm>
              <a:prstGeom prst="ellipse">
                <a:avLst/>
              </a:prstGeom>
              <a:pattFill prst="lgConfetti">
                <a:fgClr>
                  <a:schemeClr val="accent1"/>
                </a:fgClr>
                <a:bgClr>
                  <a:srgbClr val="FFFFFF"/>
                </a:bgClr>
              </a:patt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65"/>
            <p:cNvGrpSpPr>
              <a:grpSpLocks/>
            </p:cNvGrpSpPr>
            <p:nvPr/>
          </p:nvGrpSpPr>
          <p:grpSpPr bwMode="auto">
            <a:xfrm>
              <a:off x="1868" y="2885"/>
              <a:ext cx="296" cy="462"/>
              <a:chOff x="1868" y="2885"/>
              <a:chExt cx="296" cy="462"/>
            </a:xfrm>
          </p:grpSpPr>
          <p:sp>
            <p:nvSpPr>
              <p:cNvPr id="53314" name="Freeform 66"/>
              <p:cNvSpPr>
                <a:spLocks/>
              </p:cNvSpPr>
              <p:nvPr/>
            </p:nvSpPr>
            <p:spPr bwMode="auto">
              <a:xfrm>
                <a:off x="1871" y="2909"/>
                <a:ext cx="282" cy="404"/>
              </a:xfrm>
              <a:custGeom>
                <a:avLst/>
                <a:gdLst/>
                <a:ahLst/>
                <a:cxnLst>
                  <a:cxn ang="0">
                    <a:pos x="0" y="60"/>
                  </a:cxn>
                  <a:cxn ang="0">
                    <a:pos x="400" y="808"/>
                  </a:cxn>
                  <a:cxn ang="0">
                    <a:pos x="564" y="725"/>
                  </a:cxn>
                  <a:cxn ang="0">
                    <a:pos x="162" y="0"/>
                  </a:cxn>
                  <a:cxn ang="0">
                    <a:pos x="0" y="60"/>
                  </a:cxn>
                </a:cxnLst>
                <a:rect l="0" t="0" r="r" b="b"/>
                <a:pathLst>
                  <a:path w="564" h="808">
                    <a:moveTo>
                      <a:pt x="0" y="60"/>
                    </a:moveTo>
                    <a:lnTo>
                      <a:pt x="400" y="808"/>
                    </a:lnTo>
                    <a:lnTo>
                      <a:pt x="564" y="725"/>
                    </a:lnTo>
                    <a:lnTo>
                      <a:pt x="162" y="0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5F3F1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15" name="Arc 67"/>
              <p:cNvSpPr>
                <a:spLocks/>
              </p:cNvSpPr>
              <p:nvPr/>
            </p:nvSpPr>
            <p:spPr bwMode="auto">
              <a:xfrm>
                <a:off x="1869" y="2885"/>
                <a:ext cx="85" cy="53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929 w 42228"/>
                  <a:gd name="T1" fmla="*/ 27866 h 27866"/>
                  <a:gd name="T2" fmla="*/ 42228 w 42228"/>
                  <a:gd name="T3" fmla="*/ 15194 h 27866"/>
                  <a:gd name="T4" fmla="*/ 21600 w 42228"/>
                  <a:gd name="T5" fmla="*/ 21600 h 278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228" h="27866" fill="none" extrusionOk="0">
                    <a:moveTo>
                      <a:pt x="928" y="27866"/>
                    </a:moveTo>
                    <a:cubicBezTo>
                      <a:pt x="312" y="25834"/>
                      <a:pt x="0" y="23722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1061" y="-1"/>
                      <a:pt x="39422" y="6157"/>
                      <a:pt x="42228" y="15193"/>
                    </a:cubicBezTo>
                  </a:path>
                  <a:path w="42228" h="27866" stroke="0" extrusionOk="0">
                    <a:moveTo>
                      <a:pt x="928" y="27866"/>
                    </a:moveTo>
                    <a:cubicBezTo>
                      <a:pt x="312" y="25834"/>
                      <a:pt x="0" y="23722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1061" y="-1"/>
                      <a:pt x="39422" y="6157"/>
                      <a:pt x="42228" y="15193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5F3F1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16" name="Arc 68"/>
              <p:cNvSpPr>
                <a:spLocks/>
              </p:cNvSpPr>
              <p:nvPr/>
            </p:nvSpPr>
            <p:spPr bwMode="auto">
              <a:xfrm>
                <a:off x="1871" y="2891"/>
                <a:ext cx="87" cy="50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38 w 42041"/>
                  <a:gd name="T1" fmla="*/ 24039 h 24039"/>
                  <a:gd name="T2" fmla="*/ 42041 w 42041"/>
                  <a:gd name="T3" fmla="*/ 14620 h 24039"/>
                  <a:gd name="T4" fmla="*/ 21600 w 42041"/>
                  <a:gd name="T5" fmla="*/ 21600 h 240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041" h="24039" fill="none" extrusionOk="0">
                    <a:moveTo>
                      <a:pt x="138" y="24038"/>
                    </a:moveTo>
                    <a:cubicBezTo>
                      <a:pt x="46" y="23229"/>
                      <a:pt x="0" y="2241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0839" y="-1"/>
                      <a:pt x="39055" y="5876"/>
                      <a:pt x="42041" y="14619"/>
                    </a:cubicBezTo>
                  </a:path>
                  <a:path w="42041" h="24039" stroke="0" extrusionOk="0">
                    <a:moveTo>
                      <a:pt x="138" y="24038"/>
                    </a:moveTo>
                    <a:cubicBezTo>
                      <a:pt x="46" y="23229"/>
                      <a:pt x="0" y="2241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0839" y="-1"/>
                      <a:pt x="39055" y="5876"/>
                      <a:pt x="42041" y="1461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5F3F1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17" name="Freeform 69"/>
              <p:cNvSpPr>
                <a:spLocks/>
              </p:cNvSpPr>
              <p:nvPr/>
            </p:nvSpPr>
            <p:spPr bwMode="auto">
              <a:xfrm>
                <a:off x="1868" y="2891"/>
                <a:ext cx="54" cy="104"/>
              </a:xfrm>
              <a:custGeom>
                <a:avLst/>
                <a:gdLst/>
                <a:ahLst/>
                <a:cxnLst>
                  <a:cxn ang="0">
                    <a:pos x="3" y="96"/>
                  </a:cxn>
                  <a:cxn ang="0">
                    <a:pos x="0" y="82"/>
                  </a:cxn>
                  <a:cxn ang="0">
                    <a:pos x="0" y="69"/>
                  </a:cxn>
                  <a:cxn ang="0">
                    <a:pos x="2" y="58"/>
                  </a:cxn>
                  <a:cxn ang="0">
                    <a:pos x="6" y="42"/>
                  </a:cxn>
                  <a:cxn ang="0">
                    <a:pos x="12" y="29"/>
                  </a:cxn>
                  <a:cxn ang="0">
                    <a:pos x="21" y="17"/>
                  </a:cxn>
                  <a:cxn ang="0">
                    <a:pos x="31" y="7"/>
                  </a:cxn>
                  <a:cxn ang="0">
                    <a:pos x="41" y="0"/>
                  </a:cxn>
                  <a:cxn ang="0">
                    <a:pos x="107" y="112"/>
                  </a:cxn>
                  <a:cxn ang="0">
                    <a:pos x="95" y="119"/>
                  </a:cxn>
                  <a:cxn ang="0">
                    <a:pos x="87" y="127"/>
                  </a:cxn>
                  <a:cxn ang="0">
                    <a:pos x="79" y="135"/>
                  </a:cxn>
                  <a:cxn ang="0">
                    <a:pos x="73" y="145"/>
                  </a:cxn>
                  <a:cxn ang="0">
                    <a:pos x="66" y="163"/>
                  </a:cxn>
                  <a:cxn ang="0">
                    <a:pos x="62" y="187"/>
                  </a:cxn>
                  <a:cxn ang="0">
                    <a:pos x="62" y="207"/>
                  </a:cxn>
                  <a:cxn ang="0">
                    <a:pos x="3" y="96"/>
                  </a:cxn>
                </a:cxnLst>
                <a:rect l="0" t="0" r="r" b="b"/>
                <a:pathLst>
                  <a:path w="107" h="207">
                    <a:moveTo>
                      <a:pt x="3" y="96"/>
                    </a:moveTo>
                    <a:lnTo>
                      <a:pt x="0" y="82"/>
                    </a:lnTo>
                    <a:lnTo>
                      <a:pt x="0" y="69"/>
                    </a:lnTo>
                    <a:lnTo>
                      <a:pt x="2" y="58"/>
                    </a:lnTo>
                    <a:lnTo>
                      <a:pt x="6" y="42"/>
                    </a:lnTo>
                    <a:lnTo>
                      <a:pt x="12" y="29"/>
                    </a:lnTo>
                    <a:lnTo>
                      <a:pt x="21" y="17"/>
                    </a:lnTo>
                    <a:lnTo>
                      <a:pt x="31" y="7"/>
                    </a:lnTo>
                    <a:lnTo>
                      <a:pt x="41" y="0"/>
                    </a:lnTo>
                    <a:lnTo>
                      <a:pt x="107" y="112"/>
                    </a:lnTo>
                    <a:lnTo>
                      <a:pt x="95" y="119"/>
                    </a:lnTo>
                    <a:lnTo>
                      <a:pt x="87" y="127"/>
                    </a:lnTo>
                    <a:lnTo>
                      <a:pt x="79" y="135"/>
                    </a:lnTo>
                    <a:lnTo>
                      <a:pt x="73" y="145"/>
                    </a:lnTo>
                    <a:lnTo>
                      <a:pt x="66" y="163"/>
                    </a:lnTo>
                    <a:lnTo>
                      <a:pt x="62" y="187"/>
                    </a:lnTo>
                    <a:lnTo>
                      <a:pt x="62" y="207"/>
                    </a:lnTo>
                    <a:lnTo>
                      <a:pt x="3" y="96"/>
                    </a:lnTo>
                    <a:close/>
                  </a:path>
                </a:pathLst>
              </a:custGeom>
              <a:solidFill>
                <a:srgbClr val="3F1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18" name="Arc 70"/>
              <p:cNvSpPr>
                <a:spLocks/>
              </p:cNvSpPr>
              <p:nvPr/>
            </p:nvSpPr>
            <p:spPr bwMode="auto">
              <a:xfrm>
                <a:off x="1869" y="2888"/>
                <a:ext cx="44" cy="49"/>
              </a:xfrm>
              <a:custGeom>
                <a:avLst/>
                <a:gdLst>
                  <a:gd name="G0" fmla="+- 21600 0 0"/>
                  <a:gd name="G1" fmla="+- 20077 0 0"/>
                  <a:gd name="G2" fmla="+- 21600 0 0"/>
                  <a:gd name="T0" fmla="*/ 789 w 21600"/>
                  <a:gd name="T1" fmla="*/ 25860 h 25860"/>
                  <a:gd name="T2" fmla="*/ 13632 w 21600"/>
                  <a:gd name="T3" fmla="*/ 0 h 25860"/>
                  <a:gd name="T4" fmla="*/ 21600 w 21600"/>
                  <a:gd name="T5" fmla="*/ 20077 h 258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5860" fill="none" extrusionOk="0">
                    <a:moveTo>
                      <a:pt x="788" y="25860"/>
                    </a:moveTo>
                    <a:cubicBezTo>
                      <a:pt x="265" y="23976"/>
                      <a:pt x="0" y="22031"/>
                      <a:pt x="0" y="20077"/>
                    </a:cubicBezTo>
                    <a:cubicBezTo>
                      <a:pt x="-1" y="11223"/>
                      <a:pt x="5402" y="3266"/>
                      <a:pt x="13632" y="0"/>
                    </a:cubicBezTo>
                  </a:path>
                  <a:path w="21600" h="25860" stroke="0" extrusionOk="0">
                    <a:moveTo>
                      <a:pt x="788" y="25860"/>
                    </a:moveTo>
                    <a:cubicBezTo>
                      <a:pt x="265" y="23976"/>
                      <a:pt x="0" y="22031"/>
                      <a:pt x="0" y="20077"/>
                    </a:cubicBezTo>
                    <a:cubicBezTo>
                      <a:pt x="-1" y="11223"/>
                      <a:pt x="5402" y="3266"/>
                      <a:pt x="13632" y="0"/>
                    </a:cubicBezTo>
                    <a:lnTo>
                      <a:pt x="21600" y="20077"/>
                    </a:lnTo>
                    <a:close/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19" name="Arc 71"/>
              <p:cNvSpPr>
                <a:spLocks/>
              </p:cNvSpPr>
              <p:nvPr/>
            </p:nvSpPr>
            <p:spPr bwMode="auto">
              <a:xfrm>
                <a:off x="1900" y="2942"/>
                <a:ext cx="86" cy="51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672 w 42207"/>
                  <a:gd name="T1" fmla="*/ 26947 h 26947"/>
                  <a:gd name="T2" fmla="*/ 42207 w 42207"/>
                  <a:gd name="T3" fmla="*/ 15127 h 26947"/>
                  <a:gd name="T4" fmla="*/ 21600 w 42207"/>
                  <a:gd name="T5" fmla="*/ 21600 h 26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207" h="26947" fill="none" extrusionOk="0">
                    <a:moveTo>
                      <a:pt x="672" y="26946"/>
                    </a:moveTo>
                    <a:cubicBezTo>
                      <a:pt x="225" y="25199"/>
                      <a:pt x="0" y="2340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1035" y="-1"/>
                      <a:pt x="39379" y="6124"/>
                      <a:pt x="42207" y="15126"/>
                    </a:cubicBezTo>
                  </a:path>
                  <a:path w="42207" h="26947" stroke="0" extrusionOk="0">
                    <a:moveTo>
                      <a:pt x="672" y="26946"/>
                    </a:moveTo>
                    <a:cubicBezTo>
                      <a:pt x="225" y="25199"/>
                      <a:pt x="0" y="2340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1035" y="-1"/>
                      <a:pt x="39379" y="6124"/>
                      <a:pt x="42207" y="15126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7F3F00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3" name="Group 72"/>
              <p:cNvGrpSpPr>
                <a:grpSpLocks/>
              </p:cNvGrpSpPr>
              <p:nvPr/>
            </p:nvGrpSpPr>
            <p:grpSpPr bwMode="auto">
              <a:xfrm>
                <a:off x="1903" y="2950"/>
                <a:ext cx="91" cy="59"/>
                <a:chOff x="1903" y="2950"/>
                <a:chExt cx="91" cy="59"/>
              </a:xfrm>
            </p:grpSpPr>
            <p:grpSp>
              <p:nvGrpSpPr>
                <p:cNvPr id="14" name="Group 73"/>
                <p:cNvGrpSpPr>
                  <a:grpSpLocks/>
                </p:cNvGrpSpPr>
                <p:nvPr/>
              </p:nvGrpSpPr>
              <p:grpSpPr bwMode="auto">
                <a:xfrm>
                  <a:off x="1903" y="2950"/>
                  <a:ext cx="87" cy="50"/>
                  <a:chOff x="1903" y="2950"/>
                  <a:chExt cx="87" cy="50"/>
                </a:xfrm>
              </p:grpSpPr>
              <p:sp>
                <p:nvSpPr>
                  <p:cNvPr id="53322" name="Arc 74"/>
                  <p:cNvSpPr>
                    <a:spLocks/>
                  </p:cNvSpPr>
                  <p:nvPr/>
                </p:nvSpPr>
                <p:spPr bwMode="auto">
                  <a:xfrm>
                    <a:off x="1903" y="2950"/>
                    <a:ext cx="87" cy="50"/>
                  </a:xfrm>
                  <a:custGeom>
                    <a:avLst/>
                    <a:gdLst>
                      <a:gd name="G0" fmla="+- 21600 0 0"/>
                      <a:gd name="G1" fmla="+- 21600 0 0"/>
                      <a:gd name="G2" fmla="+- 21600 0 0"/>
                      <a:gd name="T0" fmla="*/ 549 w 42528"/>
                      <a:gd name="T1" fmla="*/ 26441 h 26441"/>
                      <a:gd name="T2" fmla="*/ 42528 w 42528"/>
                      <a:gd name="T3" fmla="*/ 16253 h 26441"/>
                      <a:gd name="T4" fmla="*/ 21600 w 42528"/>
                      <a:gd name="T5" fmla="*/ 21600 h 264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2528" h="26441" fill="none" extrusionOk="0">
                        <a:moveTo>
                          <a:pt x="549" y="26440"/>
                        </a:moveTo>
                        <a:cubicBezTo>
                          <a:pt x="184" y="24853"/>
                          <a:pt x="0" y="23229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469" y="-1"/>
                          <a:pt x="40084" y="6690"/>
                          <a:pt x="42527" y="16253"/>
                        </a:cubicBezTo>
                      </a:path>
                      <a:path w="42528" h="26441" stroke="0" extrusionOk="0">
                        <a:moveTo>
                          <a:pt x="549" y="26440"/>
                        </a:moveTo>
                        <a:cubicBezTo>
                          <a:pt x="184" y="24853"/>
                          <a:pt x="0" y="23229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469" y="-1"/>
                          <a:pt x="40084" y="6690"/>
                          <a:pt x="42527" y="16253"/>
                        </a:cubicBezTo>
                        <a:lnTo>
                          <a:pt x="21600" y="21600"/>
                        </a:lnTo>
                        <a:close/>
                      </a:path>
                    </a:pathLst>
                  </a:custGeom>
                  <a:solidFill>
                    <a:srgbClr val="5F3F1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3323" name="Arc 75"/>
                  <p:cNvSpPr>
                    <a:spLocks/>
                  </p:cNvSpPr>
                  <p:nvPr/>
                </p:nvSpPr>
                <p:spPr bwMode="auto">
                  <a:xfrm>
                    <a:off x="1903" y="2955"/>
                    <a:ext cx="44" cy="45"/>
                  </a:xfrm>
                  <a:custGeom>
                    <a:avLst/>
                    <a:gdLst>
                      <a:gd name="G0" fmla="+- 21600 0 0"/>
                      <a:gd name="G1" fmla="+- 18978 0 0"/>
                      <a:gd name="G2" fmla="+- 21600 0 0"/>
                      <a:gd name="T0" fmla="*/ 549 w 21600"/>
                      <a:gd name="T1" fmla="*/ 23819 h 23819"/>
                      <a:gd name="T2" fmla="*/ 11285 w 21600"/>
                      <a:gd name="T3" fmla="*/ 0 h 23819"/>
                      <a:gd name="T4" fmla="*/ 21600 w 21600"/>
                      <a:gd name="T5" fmla="*/ 18978 h 238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3819" fill="none" extrusionOk="0">
                        <a:moveTo>
                          <a:pt x="549" y="23818"/>
                        </a:moveTo>
                        <a:cubicBezTo>
                          <a:pt x="184" y="22231"/>
                          <a:pt x="0" y="20607"/>
                          <a:pt x="0" y="18978"/>
                        </a:cubicBezTo>
                        <a:cubicBezTo>
                          <a:pt x="-1" y="11062"/>
                          <a:pt x="4330" y="3780"/>
                          <a:pt x="11285" y="0"/>
                        </a:cubicBezTo>
                      </a:path>
                      <a:path w="21600" h="23819" stroke="0" extrusionOk="0">
                        <a:moveTo>
                          <a:pt x="549" y="23818"/>
                        </a:moveTo>
                        <a:cubicBezTo>
                          <a:pt x="184" y="22231"/>
                          <a:pt x="0" y="20607"/>
                          <a:pt x="0" y="18978"/>
                        </a:cubicBezTo>
                        <a:cubicBezTo>
                          <a:pt x="-1" y="11062"/>
                          <a:pt x="4330" y="3780"/>
                          <a:pt x="11285" y="0"/>
                        </a:cubicBezTo>
                        <a:lnTo>
                          <a:pt x="21600" y="18978"/>
                        </a:lnTo>
                        <a:close/>
                      </a:path>
                    </a:pathLst>
                  </a:custGeom>
                  <a:solidFill>
                    <a:srgbClr val="3F1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3324" name="Arc 76"/>
                  <p:cNvSpPr>
                    <a:spLocks/>
                  </p:cNvSpPr>
                  <p:nvPr/>
                </p:nvSpPr>
                <p:spPr bwMode="auto">
                  <a:xfrm>
                    <a:off x="1904" y="2950"/>
                    <a:ext cx="85" cy="50"/>
                  </a:xfrm>
                  <a:custGeom>
                    <a:avLst/>
                    <a:gdLst>
                      <a:gd name="G0" fmla="+- 21600 0 0"/>
                      <a:gd name="G1" fmla="+- 21600 0 0"/>
                      <a:gd name="G2" fmla="+- 21600 0 0"/>
                      <a:gd name="T0" fmla="*/ 537 w 42375"/>
                      <a:gd name="T1" fmla="*/ 26389 h 26389"/>
                      <a:gd name="T2" fmla="*/ 42375 w 42375"/>
                      <a:gd name="T3" fmla="*/ 15686 h 26389"/>
                      <a:gd name="T4" fmla="*/ 21600 w 42375"/>
                      <a:gd name="T5" fmla="*/ 21600 h 263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2375" h="26389" fill="none" extrusionOk="0">
                        <a:moveTo>
                          <a:pt x="537" y="26388"/>
                        </a:moveTo>
                        <a:cubicBezTo>
                          <a:pt x="180" y="24817"/>
                          <a:pt x="0" y="23211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251" y="-1"/>
                          <a:pt x="39732" y="6403"/>
                          <a:pt x="42374" y="15686"/>
                        </a:cubicBezTo>
                      </a:path>
                      <a:path w="42375" h="26389" stroke="0" extrusionOk="0">
                        <a:moveTo>
                          <a:pt x="537" y="26388"/>
                        </a:moveTo>
                        <a:cubicBezTo>
                          <a:pt x="180" y="24817"/>
                          <a:pt x="0" y="23211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251" y="-1"/>
                          <a:pt x="39732" y="6403"/>
                          <a:pt x="42374" y="15686"/>
                        </a:cubicBezTo>
                        <a:lnTo>
                          <a:pt x="21600" y="21600"/>
                        </a:lnTo>
                        <a:close/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3325" name="Arc 77"/>
                <p:cNvSpPr>
                  <a:spLocks/>
                </p:cNvSpPr>
                <p:nvPr/>
              </p:nvSpPr>
              <p:spPr bwMode="auto">
                <a:xfrm>
                  <a:off x="1908" y="2959"/>
                  <a:ext cx="86" cy="50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549 w 42394"/>
                    <a:gd name="T1" fmla="*/ 26441 h 26441"/>
                    <a:gd name="T2" fmla="*/ 42394 w 42394"/>
                    <a:gd name="T3" fmla="*/ 15755 h 26441"/>
                    <a:gd name="T4" fmla="*/ 21600 w 42394"/>
                    <a:gd name="T5" fmla="*/ 21600 h 264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2394" h="26441" fill="none" extrusionOk="0">
                      <a:moveTo>
                        <a:pt x="549" y="26440"/>
                      </a:moveTo>
                      <a:cubicBezTo>
                        <a:pt x="184" y="24853"/>
                        <a:pt x="0" y="232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278" y="-1"/>
                        <a:pt x="39775" y="6437"/>
                        <a:pt x="42394" y="15754"/>
                      </a:cubicBezTo>
                    </a:path>
                    <a:path w="42394" h="26441" stroke="0" extrusionOk="0">
                      <a:moveTo>
                        <a:pt x="549" y="26440"/>
                      </a:moveTo>
                      <a:cubicBezTo>
                        <a:pt x="184" y="24853"/>
                        <a:pt x="0" y="2322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278" y="-1"/>
                        <a:pt x="39775" y="6437"/>
                        <a:pt x="42394" y="15754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F3F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5" name="Group 78"/>
              <p:cNvGrpSpPr>
                <a:grpSpLocks/>
              </p:cNvGrpSpPr>
              <p:nvPr/>
            </p:nvGrpSpPr>
            <p:grpSpPr bwMode="auto">
              <a:xfrm>
                <a:off x="1912" y="2967"/>
                <a:ext cx="91" cy="59"/>
                <a:chOff x="1912" y="2967"/>
                <a:chExt cx="91" cy="59"/>
              </a:xfrm>
            </p:grpSpPr>
            <p:grpSp>
              <p:nvGrpSpPr>
                <p:cNvPr id="16" name="Group 79"/>
                <p:cNvGrpSpPr>
                  <a:grpSpLocks/>
                </p:cNvGrpSpPr>
                <p:nvPr/>
              </p:nvGrpSpPr>
              <p:grpSpPr bwMode="auto">
                <a:xfrm>
                  <a:off x="1912" y="2967"/>
                  <a:ext cx="87" cy="50"/>
                  <a:chOff x="1912" y="2967"/>
                  <a:chExt cx="87" cy="50"/>
                </a:xfrm>
              </p:grpSpPr>
              <p:sp>
                <p:nvSpPr>
                  <p:cNvPr id="53328" name="Arc 80"/>
                  <p:cNvSpPr>
                    <a:spLocks/>
                  </p:cNvSpPr>
                  <p:nvPr/>
                </p:nvSpPr>
                <p:spPr bwMode="auto">
                  <a:xfrm>
                    <a:off x="1912" y="2967"/>
                    <a:ext cx="86" cy="49"/>
                  </a:xfrm>
                  <a:custGeom>
                    <a:avLst/>
                    <a:gdLst>
                      <a:gd name="G0" fmla="+- 21600 0 0"/>
                      <a:gd name="G1" fmla="+- 21600 0 0"/>
                      <a:gd name="G2" fmla="+- 21600 0 0"/>
                      <a:gd name="T0" fmla="*/ 409 w 42511"/>
                      <a:gd name="T1" fmla="*/ 25783 h 25783"/>
                      <a:gd name="T2" fmla="*/ 42511 w 42511"/>
                      <a:gd name="T3" fmla="*/ 16189 h 25783"/>
                      <a:gd name="T4" fmla="*/ 21600 w 42511"/>
                      <a:gd name="T5" fmla="*/ 21600 h 257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2511" h="25783" fill="none" extrusionOk="0">
                        <a:moveTo>
                          <a:pt x="408" y="25783"/>
                        </a:moveTo>
                        <a:cubicBezTo>
                          <a:pt x="136" y="24405"/>
                          <a:pt x="0" y="23004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445" y="-1"/>
                          <a:pt x="40044" y="6657"/>
                          <a:pt x="42511" y="16188"/>
                        </a:cubicBezTo>
                      </a:path>
                      <a:path w="42511" h="25783" stroke="0" extrusionOk="0">
                        <a:moveTo>
                          <a:pt x="408" y="25783"/>
                        </a:moveTo>
                        <a:cubicBezTo>
                          <a:pt x="136" y="24405"/>
                          <a:pt x="0" y="23004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445" y="-1"/>
                          <a:pt x="40044" y="6657"/>
                          <a:pt x="42511" y="16188"/>
                        </a:cubicBezTo>
                        <a:lnTo>
                          <a:pt x="21600" y="21600"/>
                        </a:lnTo>
                        <a:close/>
                      </a:path>
                    </a:pathLst>
                  </a:custGeom>
                  <a:solidFill>
                    <a:srgbClr val="5F3F1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3329" name="Arc 81"/>
                  <p:cNvSpPr>
                    <a:spLocks/>
                  </p:cNvSpPr>
                  <p:nvPr/>
                </p:nvSpPr>
                <p:spPr bwMode="auto">
                  <a:xfrm>
                    <a:off x="1912" y="2972"/>
                    <a:ext cx="44" cy="44"/>
                  </a:xfrm>
                  <a:custGeom>
                    <a:avLst/>
                    <a:gdLst>
                      <a:gd name="G0" fmla="+- 21600 0 0"/>
                      <a:gd name="G1" fmla="+- 18928 0 0"/>
                      <a:gd name="G2" fmla="+- 21600 0 0"/>
                      <a:gd name="T0" fmla="*/ 409 w 21600"/>
                      <a:gd name="T1" fmla="*/ 23111 h 23111"/>
                      <a:gd name="T2" fmla="*/ 11193 w 21600"/>
                      <a:gd name="T3" fmla="*/ 0 h 23111"/>
                      <a:gd name="T4" fmla="*/ 21600 w 21600"/>
                      <a:gd name="T5" fmla="*/ 18928 h 23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3111" fill="none" extrusionOk="0">
                        <a:moveTo>
                          <a:pt x="408" y="23111"/>
                        </a:moveTo>
                        <a:cubicBezTo>
                          <a:pt x="136" y="21733"/>
                          <a:pt x="0" y="20332"/>
                          <a:pt x="0" y="18928"/>
                        </a:cubicBezTo>
                        <a:cubicBezTo>
                          <a:pt x="-1" y="11049"/>
                          <a:pt x="4289" y="3796"/>
                          <a:pt x="11193" y="0"/>
                        </a:cubicBezTo>
                      </a:path>
                      <a:path w="21600" h="23111" stroke="0" extrusionOk="0">
                        <a:moveTo>
                          <a:pt x="408" y="23111"/>
                        </a:moveTo>
                        <a:cubicBezTo>
                          <a:pt x="136" y="21733"/>
                          <a:pt x="0" y="20332"/>
                          <a:pt x="0" y="18928"/>
                        </a:cubicBezTo>
                        <a:cubicBezTo>
                          <a:pt x="-1" y="11049"/>
                          <a:pt x="4289" y="3796"/>
                          <a:pt x="11193" y="0"/>
                        </a:cubicBezTo>
                        <a:lnTo>
                          <a:pt x="21600" y="18928"/>
                        </a:lnTo>
                        <a:close/>
                      </a:path>
                    </a:pathLst>
                  </a:custGeom>
                  <a:solidFill>
                    <a:srgbClr val="3F1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3330" name="Arc 82"/>
                  <p:cNvSpPr>
                    <a:spLocks/>
                  </p:cNvSpPr>
                  <p:nvPr/>
                </p:nvSpPr>
                <p:spPr bwMode="auto">
                  <a:xfrm>
                    <a:off x="1912" y="2967"/>
                    <a:ext cx="87" cy="50"/>
                  </a:xfrm>
                  <a:custGeom>
                    <a:avLst/>
                    <a:gdLst>
                      <a:gd name="G0" fmla="+- 21600 0 0"/>
                      <a:gd name="G1" fmla="+- 21600 0 0"/>
                      <a:gd name="G2" fmla="+- 21600 0 0"/>
                      <a:gd name="T0" fmla="*/ 549 w 42528"/>
                      <a:gd name="T1" fmla="*/ 26441 h 26441"/>
                      <a:gd name="T2" fmla="*/ 42528 w 42528"/>
                      <a:gd name="T3" fmla="*/ 16253 h 26441"/>
                      <a:gd name="T4" fmla="*/ 21600 w 42528"/>
                      <a:gd name="T5" fmla="*/ 21600 h 264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2528" h="26441" fill="none" extrusionOk="0">
                        <a:moveTo>
                          <a:pt x="549" y="26440"/>
                        </a:moveTo>
                        <a:cubicBezTo>
                          <a:pt x="184" y="24853"/>
                          <a:pt x="0" y="23229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469" y="-1"/>
                          <a:pt x="40084" y="6690"/>
                          <a:pt x="42527" y="16253"/>
                        </a:cubicBezTo>
                      </a:path>
                      <a:path w="42528" h="26441" stroke="0" extrusionOk="0">
                        <a:moveTo>
                          <a:pt x="549" y="26440"/>
                        </a:moveTo>
                        <a:cubicBezTo>
                          <a:pt x="184" y="24853"/>
                          <a:pt x="0" y="23229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469" y="-1"/>
                          <a:pt x="40084" y="6690"/>
                          <a:pt x="42527" y="16253"/>
                        </a:cubicBezTo>
                        <a:lnTo>
                          <a:pt x="21600" y="21600"/>
                        </a:lnTo>
                        <a:close/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3331" name="Arc 83"/>
                <p:cNvSpPr>
                  <a:spLocks/>
                </p:cNvSpPr>
                <p:nvPr/>
              </p:nvSpPr>
              <p:spPr bwMode="auto">
                <a:xfrm>
                  <a:off x="1917" y="2976"/>
                  <a:ext cx="86" cy="50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514 w 42511"/>
                    <a:gd name="T1" fmla="*/ 26283 h 26283"/>
                    <a:gd name="T2" fmla="*/ 42511 w 42511"/>
                    <a:gd name="T3" fmla="*/ 16189 h 26283"/>
                    <a:gd name="T4" fmla="*/ 21600 w 42511"/>
                    <a:gd name="T5" fmla="*/ 21600 h 262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2511" h="26283" fill="none" extrusionOk="0">
                      <a:moveTo>
                        <a:pt x="513" y="26283"/>
                      </a:moveTo>
                      <a:cubicBezTo>
                        <a:pt x="172" y="24745"/>
                        <a:pt x="0" y="2317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445" y="-1"/>
                        <a:pt x="40044" y="6657"/>
                        <a:pt x="42511" y="16188"/>
                      </a:cubicBezTo>
                    </a:path>
                    <a:path w="42511" h="26283" stroke="0" extrusionOk="0">
                      <a:moveTo>
                        <a:pt x="513" y="26283"/>
                      </a:moveTo>
                      <a:cubicBezTo>
                        <a:pt x="172" y="24745"/>
                        <a:pt x="0" y="23175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445" y="-1"/>
                        <a:pt x="40044" y="6657"/>
                        <a:pt x="42511" y="16188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F3F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7" name="Group 84"/>
              <p:cNvGrpSpPr>
                <a:grpSpLocks/>
              </p:cNvGrpSpPr>
              <p:nvPr/>
            </p:nvGrpSpPr>
            <p:grpSpPr bwMode="auto">
              <a:xfrm>
                <a:off x="1921" y="2983"/>
                <a:ext cx="86" cy="49"/>
                <a:chOff x="1921" y="2983"/>
                <a:chExt cx="86" cy="49"/>
              </a:xfrm>
            </p:grpSpPr>
            <p:sp>
              <p:nvSpPr>
                <p:cNvPr id="53333" name="Arc 85"/>
                <p:cNvSpPr>
                  <a:spLocks/>
                </p:cNvSpPr>
                <p:nvPr/>
              </p:nvSpPr>
              <p:spPr bwMode="auto">
                <a:xfrm>
                  <a:off x="1921" y="2983"/>
                  <a:ext cx="86" cy="49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409 w 42663"/>
                    <a:gd name="T1" fmla="*/ 25783 h 25783"/>
                    <a:gd name="T2" fmla="*/ 42663 w 42663"/>
                    <a:gd name="T3" fmla="*/ 16811 h 25783"/>
                    <a:gd name="T4" fmla="*/ 21600 w 42663"/>
                    <a:gd name="T5" fmla="*/ 21600 h 257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2663" h="25783" fill="none" extrusionOk="0">
                      <a:moveTo>
                        <a:pt x="408" y="25783"/>
                      </a:moveTo>
                      <a:cubicBezTo>
                        <a:pt x="136" y="24405"/>
                        <a:pt x="0" y="2300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684" y="-1"/>
                        <a:pt x="40426" y="6977"/>
                        <a:pt x="42662" y="16811"/>
                      </a:cubicBezTo>
                    </a:path>
                    <a:path w="42663" h="25783" stroke="0" extrusionOk="0">
                      <a:moveTo>
                        <a:pt x="408" y="25783"/>
                      </a:moveTo>
                      <a:cubicBezTo>
                        <a:pt x="136" y="24405"/>
                        <a:pt x="0" y="2300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684" y="-1"/>
                        <a:pt x="40426" y="6977"/>
                        <a:pt x="42662" y="16811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5F3F1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334" name="Arc 86"/>
                <p:cNvSpPr>
                  <a:spLocks/>
                </p:cNvSpPr>
                <p:nvPr/>
              </p:nvSpPr>
              <p:spPr bwMode="auto">
                <a:xfrm>
                  <a:off x="1921" y="2988"/>
                  <a:ext cx="44" cy="44"/>
                </a:xfrm>
                <a:custGeom>
                  <a:avLst/>
                  <a:gdLst>
                    <a:gd name="G0" fmla="+- 21600 0 0"/>
                    <a:gd name="G1" fmla="+- 18928 0 0"/>
                    <a:gd name="G2" fmla="+- 21600 0 0"/>
                    <a:gd name="T0" fmla="*/ 409 w 21600"/>
                    <a:gd name="T1" fmla="*/ 23111 h 23111"/>
                    <a:gd name="T2" fmla="*/ 11193 w 21600"/>
                    <a:gd name="T3" fmla="*/ 0 h 23111"/>
                    <a:gd name="T4" fmla="*/ 21600 w 21600"/>
                    <a:gd name="T5" fmla="*/ 18928 h 23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3111" fill="none" extrusionOk="0">
                      <a:moveTo>
                        <a:pt x="408" y="23111"/>
                      </a:moveTo>
                      <a:cubicBezTo>
                        <a:pt x="136" y="21733"/>
                        <a:pt x="0" y="20332"/>
                        <a:pt x="0" y="18928"/>
                      </a:cubicBezTo>
                      <a:cubicBezTo>
                        <a:pt x="-1" y="11049"/>
                        <a:pt x="4289" y="3796"/>
                        <a:pt x="11193" y="0"/>
                      </a:cubicBezTo>
                    </a:path>
                    <a:path w="21600" h="23111" stroke="0" extrusionOk="0">
                      <a:moveTo>
                        <a:pt x="408" y="23111"/>
                      </a:moveTo>
                      <a:cubicBezTo>
                        <a:pt x="136" y="21733"/>
                        <a:pt x="0" y="20332"/>
                        <a:pt x="0" y="18928"/>
                      </a:cubicBezTo>
                      <a:cubicBezTo>
                        <a:pt x="-1" y="11049"/>
                        <a:pt x="4289" y="3796"/>
                        <a:pt x="11193" y="0"/>
                      </a:cubicBezTo>
                      <a:lnTo>
                        <a:pt x="21600" y="18928"/>
                      </a:lnTo>
                      <a:close/>
                    </a:path>
                  </a:pathLst>
                </a:custGeom>
                <a:solidFill>
                  <a:srgbClr val="3F1F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87"/>
              <p:cNvGrpSpPr>
                <a:grpSpLocks/>
              </p:cNvGrpSpPr>
              <p:nvPr/>
            </p:nvGrpSpPr>
            <p:grpSpPr bwMode="auto">
              <a:xfrm>
                <a:off x="1921" y="2983"/>
                <a:ext cx="91" cy="58"/>
                <a:chOff x="1921" y="2983"/>
                <a:chExt cx="91" cy="58"/>
              </a:xfrm>
            </p:grpSpPr>
            <p:sp>
              <p:nvSpPr>
                <p:cNvPr id="53336" name="Arc 88"/>
                <p:cNvSpPr>
                  <a:spLocks/>
                </p:cNvSpPr>
                <p:nvPr/>
              </p:nvSpPr>
              <p:spPr bwMode="auto">
                <a:xfrm>
                  <a:off x="1921" y="2983"/>
                  <a:ext cx="87" cy="49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438 w 42528"/>
                    <a:gd name="T1" fmla="*/ 25926 h 25926"/>
                    <a:gd name="T2" fmla="*/ 42528 w 42528"/>
                    <a:gd name="T3" fmla="*/ 16253 h 25926"/>
                    <a:gd name="T4" fmla="*/ 21600 w 42528"/>
                    <a:gd name="T5" fmla="*/ 21600 h 25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2528" h="25926" fill="none" extrusionOk="0">
                      <a:moveTo>
                        <a:pt x="437" y="25926"/>
                      </a:moveTo>
                      <a:cubicBezTo>
                        <a:pt x="146" y="24502"/>
                        <a:pt x="0" y="23053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469" y="-1"/>
                        <a:pt x="40084" y="6690"/>
                        <a:pt x="42527" y="16253"/>
                      </a:cubicBezTo>
                    </a:path>
                    <a:path w="42528" h="25926" stroke="0" extrusionOk="0">
                      <a:moveTo>
                        <a:pt x="437" y="25926"/>
                      </a:moveTo>
                      <a:cubicBezTo>
                        <a:pt x="146" y="24502"/>
                        <a:pt x="0" y="23053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469" y="-1"/>
                        <a:pt x="40084" y="6690"/>
                        <a:pt x="42527" y="16253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337" name="Arc 89"/>
                <p:cNvSpPr>
                  <a:spLocks/>
                </p:cNvSpPr>
                <p:nvPr/>
              </p:nvSpPr>
              <p:spPr bwMode="auto">
                <a:xfrm>
                  <a:off x="1926" y="2992"/>
                  <a:ext cx="86" cy="49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409 w 42511"/>
                    <a:gd name="T1" fmla="*/ 25783 h 25783"/>
                    <a:gd name="T2" fmla="*/ 42511 w 42511"/>
                    <a:gd name="T3" fmla="*/ 16189 h 25783"/>
                    <a:gd name="T4" fmla="*/ 21600 w 42511"/>
                    <a:gd name="T5" fmla="*/ 21600 h 257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2511" h="25783" fill="none" extrusionOk="0">
                      <a:moveTo>
                        <a:pt x="408" y="25783"/>
                      </a:moveTo>
                      <a:cubicBezTo>
                        <a:pt x="136" y="24405"/>
                        <a:pt x="0" y="2300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445" y="-1"/>
                        <a:pt x="40044" y="6657"/>
                        <a:pt x="42511" y="16188"/>
                      </a:cubicBezTo>
                    </a:path>
                    <a:path w="42511" h="25783" stroke="0" extrusionOk="0">
                      <a:moveTo>
                        <a:pt x="408" y="25783"/>
                      </a:moveTo>
                      <a:cubicBezTo>
                        <a:pt x="136" y="24405"/>
                        <a:pt x="0" y="23004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445" y="-1"/>
                        <a:pt x="40044" y="6657"/>
                        <a:pt x="42511" y="16188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F3F00"/>
                </a:solidFill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9" name="Group 90"/>
              <p:cNvGrpSpPr>
                <a:grpSpLocks/>
              </p:cNvGrpSpPr>
              <p:nvPr/>
            </p:nvGrpSpPr>
            <p:grpSpPr bwMode="auto">
              <a:xfrm>
                <a:off x="1871" y="2910"/>
                <a:ext cx="283" cy="406"/>
                <a:chOff x="1871" y="2910"/>
                <a:chExt cx="283" cy="406"/>
              </a:xfrm>
            </p:grpSpPr>
            <p:sp>
              <p:nvSpPr>
                <p:cNvPr id="53339" name="Line 91"/>
                <p:cNvSpPr>
                  <a:spLocks noChangeShapeType="1"/>
                </p:cNvSpPr>
                <p:nvPr/>
              </p:nvSpPr>
              <p:spPr bwMode="auto">
                <a:xfrm>
                  <a:off x="1953" y="2910"/>
                  <a:ext cx="201" cy="361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340" name="Line 92"/>
                <p:cNvSpPr>
                  <a:spLocks noChangeShapeType="1"/>
                </p:cNvSpPr>
                <p:nvPr/>
              </p:nvSpPr>
              <p:spPr bwMode="auto">
                <a:xfrm>
                  <a:off x="1871" y="2939"/>
                  <a:ext cx="201" cy="377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" name="Group 93"/>
              <p:cNvGrpSpPr>
                <a:grpSpLocks/>
              </p:cNvGrpSpPr>
              <p:nvPr/>
            </p:nvGrpSpPr>
            <p:grpSpPr bwMode="auto">
              <a:xfrm>
                <a:off x="1930" y="2999"/>
                <a:ext cx="91" cy="58"/>
                <a:chOff x="1930" y="2999"/>
                <a:chExt cx="91" cy="58"/>
              </a:xfrm>
            </p:grpSpPr>
            <p:grpSp>
              <p:nvGrpSpPr>
                <p:cNvPr id="21" name="Group 94"/>
                <p:cNvGrpSpPr>
                  <a:grpSpLocks/>
                </p:cNvGrpSpPr>
                <p:nvPr/>
              </p:nvGrpSpPr>
              <p:grpSpPr bwMode="auto">
                <a:xfrm>
                  <a:off x="1930" y="2999"/>
                  <a:ext cx="86" cy="48"/>
                  <a:chOff x="1930" y="2999"/>
                  <a:chExt cx="86" cy="48"/>
                </a:xfrm>
              </p:grpSpPr>
              <p:sp>
                <p:nvSpPr>
                  <p:cNvPr id="53343" name="Arc 95"/>
                  <p:cNvSpPr>
                    <a:spLocks/>
                  </p:cNvSpPr>
                  <p:nvPr/>
                </p:nvSpPr>
                <p:spPr bwMode="auto">
                  <a:xfrm>
                    <a:off x="1930" y="2999"/>
                    <a:ext cx="86" cy="48"/>
                  </a:xfrm>
                  <a:custGeom>
                    <a:avLst/>
                    <a:gdLst>
                      <a:gd name="G0" fmla="+- 21600 0 0"/>
                      <a:gd name="G1" fmla="+- 21600 0 0"/>
                      <a:gd name="G2" fmla="+- 21600 0 0"/>
                      <a:gd name="T0" fmla="*/ 315 w 42663"/>
                      <a:gd name="T1" fmla="*/ 25276 h 25276"/>
                      <a:gd name="T2" fmla="*/ 42663 w 42663"/>
                      <a:gd name="T3" fmla="*/ 16811 h 25276"/>
                      <a:gd name="T4" fmla="*/ 21600 w 42663"/>
                      <a:gd name="T5" fmla="*/ 21600 h 252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2663" h="25276" fill="none" extrusionOk="0">
                        <a:moveTo>
                          <a:pt x="315" y="25275"/>
                        </a:moveTo>
                        <a:cubicBezTo>
                          <a:pt x="105" y="24061"/>
                          <a:pt x="0" y="22832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684" y="-1"/>
                          <a:pt x="40426" y="6977"/>
                          <a:pt x="42662" y="16811"/>
                        </a:cubicBezTo>
                      </a:path>
                      <a:path w="42663" h="25276" stroke="0" extrusionOk="0">
                        <a:moveTo>
                          <a:pt x="315" y="25275"/>
                        </a:moveTo>
                        <a:cubicBezTo>
                          <a:pt x="105" y="24061"/>
                          <a:pt x="0" y="22832"/>
                          <a:pt x="0" y="21600"/>
                        </a:cubicBezTo>
                        <a:cubicBezTo>
                          <a:pt x="0" y="9670"/>
                          <a:pt x="9670" y="0"/>
                          <a:pt x="21600" y="0"/>
                        </a:cubicBezTo>
                        <a:cubicBezTo>
                          <a:pt x="31684" y="-1"/>
                          <a:pt x="40426" y="6977"/>
                          <a:pt x="42662" y="16811"/>
                        </a:cubicBezTo>
                        <a:lnTo>
                          <a:pt x="21600" y="21600"/>
                        </a:lnTo>
                        <a:close/>
                      </a:path>
                    </a:pathLst>
                  </a:custGeom>
                  <a:solidFill>
                    <a:srgbClr val="5F3F1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3344" name="Arc 96"/>
                  <p:cNvSpPr>
                    <a:spLocks/>
                  </p:cNvSpPr>
                  <p:nvPr/>
                </p:nvSpPr>
                <p:spPr bwMode="auto">
                  <a:xfrm>
                    <a:off x="1930" y="3004"/>
                    <a:ext cx="44" cy="43"/>
                  </a:xfrm>
                  <a:custGeom>
                    <a:avLst/>
                    <a:gdLst>
                      <a:gd name="G0" fmla="+- 21600 0 0"/>
                      <a:gd name="G1" fmla="+- 18928 0 0"/>
                      <a:gd name="G2" fmla="+- 21600 0 0"/>
                      <a:gd name="T0" fmla="*/ 315 w 21600"/>
                      <a:gd name="T1" fmla="*/ 22604 h 22604"/>
                      <a:gd name="T2" fmla="*/ 11193 w 21600"/>
                      <a:gd name="T3" fmla="*/ 0 h 22604"/>
                      <a:gd name="T4" fmla="*/ 21600 w 21600"/>
                      <a:gd name="T5" fmla="*/ 18928 h 226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2604" fill="none" extrusionOk="0">
                        <a:moveTo>
                          <a:pt x="315" y="22603"/>
                        </a:moveTo>
                        <a:cubicBezTo>
                          <a:pt x="105" y="21389"/>
                          <a:pt x="0" y="20160"/>
                          <a:pt x="0" y="18928"/>
                        </a:cubicBezTo>
                        <a:cubicBezTo>
                          <a:pt x="-1" y="11049"/>
                          <a:pt x="4289" y="3796"/>
                          <a:pt x="11193" y="0"/>
                        </a:cubicBezTo>
                      </a:path>
                      <a:path w="21600" h="22604" stroke="0" extrusionOk="0">
                        <a:moveTo>
                          <a:pt x="315" y="22603"/>
                        </a:moveTo>
                        <a:cubicBezTo>
                          <a:pt x="105" y="21389"/>
                          <a:pt x="0" y="20160"/>
                          <a:pt x="0" y="18928"/>
                        </a:cubicBezTo>
                        <a:cubicBezTo>
                          <a:pt x="-1" y="11049"/>
                          <a:pt x="4289" y="3796"/>
                          <a:pt x="11193" y="0"/>
                        </a:cubicBezTo>
                        <a:lnTo>
                          <a:pt x="21600" y="18928"/>
                        </a:lnTo>
                        <a:close/>
                      </a:path>
                    </a:pathLst>
                  </a:custGeom>
                  <a:solidFill>
                    <a:srgbClr val="3F1F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3345" name="Arc 97"/>
                <p:cNvSpPr>
                  <a:spLocks/>
                </p:cNvSpPr>
                <p:nvPr/>
              </p:nvSpPr>
              <p:spPr bwMode="auto">
                <a:xfrm>
                  <a:off x="1930" y="2999"/>
                  <a:ext cx="87" cy="49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438 w 42651"/>
                    <a:gd name="T1" fmla="*/ 25926 h 25926"/>
                    <a:gd name="T2" fmla="*/ 42651 w 42651"/>
                    <a:gd name="T3" fmla="*/ 16759 h 25926"/>
                    <a:gd name="T4" fmla="*/ 21600 w 42651"/>
                    <a:gd name="T5" fmla="*/ 21600 h 25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2651" h="25926" fill="none" extrusionOk="0">
                      <a:moveTo>
                        <a:pt x="437" y="25926"/>
                      </a:moveTo>
                      <a:cubicBezTo>
                        <a:pt x="146" y="24502"/>
                        <a:pt x="0" y="23053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664" y="-1"/>
                        <a:pt x="40394" y="6950"/>
                        <a:pt x="42650" y="16759"/>
                      </a:cubicBezTo>
                    </a:path>
                    <a:path w="42651" h="25926" stroke="0" extrusionOk="0">
                      <a:moveTo>
                        <a:pt x="437" y="25926"/>
                      </a:moveTo>
                      <a:cubicBezTo>
                        <a:pt x="146" y="24502"/>
                        <a:pt x="0" y="23053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664" y="-1"/>
                        <a:pt x="40394" y="6950"/>
                        <a:pt x="42650" y="16759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346" name="Arc 98"/>
                <p:cNvSpPr>
                  <a:spLocks/>
                </p:cNvSpPr>
                <p:nvPr/>
              </p:nvSpPr>
              <p:spPr bwMode="auto">
                <a:xfrm>
                  <a:off x="1934" y="3006"/>
                  <a:ext cx="87" cy="51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672 w 42528"/>
                    <a:gd name="T1" fmla="*/ 26947 h 26947"/>
                    <a:gd name="T2" fmla="*/ 42528 w 42528"/>
                    <a:gd name="T3" fmla="*/ 16253 h 26947"/>
                    <a:gd name="T4" fmla="*/ 21600 w 42528"/>
                    <a:gd name="T5" fmla="*/ 21600 h 26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2528" h="26947" fill="none" extrusionOk="0">
                      <a:moveTo>
                        <a:pt x="672" y="26946"/>
                      </a:moveTo>
                      <a:cubicBezTo>
                        <a:pt x="225" y="25199"/>
                        <a:pt x="0" y="23403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469" y="-1"/>
                        <a:pt x="40084" y="6690"/>
                        <a:pt x="42527" y="16253"/>
                      </a:cubicBezTo>
                    </a:path>
                    <a:path w="42528" h="26947" stroke="0" extrusionOk="0">
                      <a:moveTo>
                        <a:pt x="672" y="26946"/>
                      </a:moveTo>
                      <a:cubicBezTo>
                        <a:pt x="225" y="25199"/>
                        <a:pt x="0" y="23403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1469" y="-1"/>
                        <a:pt x="40084" y="6690"/>
                        <a:pt x="42527" y="16253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5F3F1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3347" name="Freeform 99"/>
              <p:cNvSpPr>
                <a:spLocks/>
              </p:cNvSpPr>
              <p:nvPr/>
            </p:nvSpPr>
            <p:spPr bwMode="auto">
              <a:xfrm>
                <a:off x="1932" y="3008"/>
                <a:ext cx="174" cy="299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31" y="8"/>
                  </a:cxn>
                  <a:cxn ang="0">
                    <a:pos x="21" y="16"/>
                  </a:cxn>
                  <a:cxn ang="0">
                    <a:pos x="12" y="26"/>
                  </a:cxn>
                  <a:cxn ang="0">
                    <a:pos x="8" y="36"/>
                  </a:cxn>
                  <a:cxn ang="0">
                    <a:pos x="4" y="47"/>
                  </a:cxn>
                  <a:cxn ang="0">
                    <a:pos x="1" y="58"/>
                  </a:cxn>
                  <a:cxn ang="0">
                    <a:pos x="0" y="71"/>
                  </a:cxn>
                  <a:cxn ang="0">
                    <a:pos x="0" y="86"/>
                  </a:cxn>
                  <a:cxn ang="0">
                    <a:pos x="270" y="597"/>
                  </a:cxn>
                  <a:cxn ang="0">
                    <a:pos x="348" y="543"/>
                  </a:cxn>
                  <a:cxn ang="0">
                    <a:pos x="44" y="0"/>
                  </a:cxn>
                </a:cxnLst>
                <a:rect l="0" t="0" r="r" b="b"/>
                <a:pathLst>
                  <a:path w="348" h="597">
                    <a:moveTo>
                      <a:pt x="44" y="0"/>
                    </a:moveTo>
                    <a:lnTo>
                      <a:pt x="31" y="8"/>
                    </a:lnTo>
                    <a:lnTo>
                      <a:pt x="21" y="16"/>
                    </a:lnTo>
                    <a:lnTo>
                      <a:pt x="12" y="26"/>
                    </a:lnTo>
                    <a:lnTo>
                      <a:pt x="8" y="36"/>
                    </a:lnTo>
                    <a:lnTo>
                      <a:pt x="4" y="47"/>
                    </a:lnTo>
                    <a:lnTo>
                      <a:pt x="1" y="58"/>
                    </a:lnTo>
                    <a:lnTo>
                      <a:pt x="0" y="71"/>
                    </a:lnTo>
                    <a:lnTo>
                      <a:pt x="0" y="86"/>
                    </a:lnTo>
                    <a:lnTo>
                      <a:pt x="270" y="597"/>
                    </a:lnTo>
                    <a:lnTo>
                      <a:pt x="348" y="543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3F1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48" name="Oval 100"/>
              <p:cNvSpPr>
                <a:spLocks noChangeArrowheads="1"/>
              </p:cNvSpPr>
              <p:nvPr/>
            </p:nvSpPr>
            <p:spPr bwMode="auto">
              <a:xfrm>
                <a:off x="2069" y="3256"/>
                <a:ext cx="95" cy="91"/>
              </a:xfrm>
              <a:prstGeom prst="ellipse">
                <a:avLst/>
              </a:prstGeom>
              <a:solidFill>
                <a:srgbClr val="7F5F3F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3349" name="Oval 101"/>
            <p:cNvSpPr>
              <a:spLocks noChangeArrowheads="1"/>
            </p:cNvSpPr>
            <p:nvPr/>
          </p:nvSpPr>
          <p:spPr bwMode="auto">
            <a:xfrm>
              <a:off x="1479" y="2409"/>
              <a:ext cx="577" cy="553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350" name="AutoShape 102"/>
          <p:cNvSpPr>
            <a:spLocks noChangeArrowheads="1"/>
          </p:cNvSpPr>
          <p:nvPr/>
        </p:nvSpPr>
        <p:spPr bwMode="auto">
          <a:xfrm>
            <a:off x="5562600" y="609600"/>
            <a:ext cx="449263" cy="463550"/>
          </a:xfrm>
          <a:prstGeom prst="can">
            <a:avLst>
              <a:gd name="adj" fmla="val 51590"/>
            </a:avLst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351" name="Line 103"/>
          <p:cNvSpPr>
            <a:spLocks noChangeShapeType="1"/>
          </p:cNvSpPr>
          <p:nvPr/>
        </p:nvSpPr>
        <p:spPr bwMode="auto">
          <a:xfrm flipV="1">
            <a:off x="5486400" y="1066800"/>
            <a:ext cx="304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352" name="Text Box 104"/>
          <p:cNvSpPr txBox="1">
            <a:spLocks noChangeArrowheads="1"/>
          </p:cNvSpPr>
          <p:nvPr/>
        </p:nvSpPr>
        <p:spPr bwMode="auto">
          <a:xfrm>
            <a:off x="157162" y="674687"/>
            <a:ext cx="3066096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2400" b="1" smtClean="0">
                <a:latin typeface="Times New Roman" pitchFamily="18" charset="0"/>
              </a:rPr>
              <a:t>Ranking </a:t>
            </a:r>
            <a:r>
              <a:rPr lang="en-US" sz="2400" smtClean="0">
                <a:latin typeface="Times New Roman" pitchFamily="18" charset="0"/>
              </a:rPr>
              <a:t>by </a:t>
            </a:r>
          </a:p>
          <a:p>
            <a:pPr eaLnBrk="0" hangingPunct="0">
              <a:lnSpc>
                <a:spcPct val="90000"/>
              </a:lnSpc>
            </a:pPr>
            <a:r>
              <a:rPr lang="en-US" sz="2400" smtClean="0">
                <a:latin typeface="Times New Roman" pitchFamily="18" charset="0"/>
              </a:rPr>
              <a:t>descending</a:t>
            </a:r>
          </a:p>
          <a:p>
            <a:pPr eaLnBrk="0" hangingPunct="0">
              <a:lnSpc>
                <a:spcPct val="90000"/>
              </a:lnSpc>
            </a:pPr>
            <a:r>
              <a:rPr lang="en-US" sz="2400" b="1" smtClean="0">
                <a:latin typeface="Times New Roman" pitchFamily="18" charset="0"/>
              </a:rPr>
              <a:t>relevance &amp; authority</a:t>
            </a:r>
            <a:endParaRPr lang="en-US" sz="2400" b="1">
              <a:latin typeface="Times New Roman" pitchFamily="18" charset="0"/>
            </a:endParaRPr>
          </a:p>
        </p:txBody>
      </p:sp>
      <p:grpSp>
        <p:nvGrpSpPr>
          <p:cNvPr id="22" name="Group 105"/>
          <p:cNvGrpSpPr>
            <a:grpSpLocks/>
          </p:cNvGrpSpPr>
          <p:nvPr/>
        </p:nvGrpSpPr>
        <p:grpSpPr bwMode="auto">
          <a:xfrm>
            <a:off x="304799" y="4359277"/>
            <a:ext cx="8550276" cy="2193926"/>
            <a:chOff x="237" y="2736"/>
            <a:chExt cx="5386" cy="1382"/>
          </a:xfrm>
        </p:grpSpPr>
        <p:grpSp>
          <p:nvGrpSpPr>
            <p:cNvPr id="23" name="Group 106"/>
            <p:cNvGrpSpPr>
              <a:grpSpLocks/>
            </p:cNvGrpSpPr>
            <p:nvPr/>
          </p:nvGrpSpPr>
          <p:grpSpPr bwMode="auto">
            <a:xfrm>
              <a:off x="384" y="2736"/>
              <a:ext cx="5040" cy="1008"/>
              <a:chOff x="384" y="3072"/>
              <a:chExt cx="5040" cy="1008"/>
            </a:xfrm>
          </p:grpSpPr>
          <p:sp>
            <p:nvSpPr>
              <p:cNvPr id="53355" name="Rectangle 107"/>
              <p:cNvSpPr>
                <a:spLocks noChangeArrowheads="1"/>
              </p:cNvSpPr>
              <p:nvPr/>
            </p:nvSpPr>
            <p:spPr bwMode="auto">
              <a:xfrm>
                <a:off x="384" y="3072"/>
                <a:ext cx="5040" cy="100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56" name="Text Box 108"/>
              <p:cNvSpPr txBox="1">
                <a:spLocks noChangeArrowheads="1"/>
              </p:cNvSpPr>
              <p:nvPr/>
            </p:nvSpPr>
            <p:spPr bwMode="auto">
              <a:xfrm>
                <a:off x="384" y="3072"/>
                <a:ext cx="4992" cy="9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400" b="1" smtClean="0">
                    <a:latin typeface="Times New Roman" pitchFamily="18" charset="0"/>
                  </a:rPr>
                  <a:t>+ Consider in-degree and out-degree of Web nodes: </a:t>
                </a:r>
              </a:p>
              <a:p>
                <a:pPr eaLnBrk="0" hangingPunct="0"/>
                <a:r>
                  <a:rPr lang="en-US" sz="2400" b="1" smtClean="0">
                    <a:latin typeface="Times New Roman" pitchFamily="18" charset="0"/>
                  </a:rPr>
                  <a:t>   </a:t>
                </a:r>
                <a:r>
                  <a:rPr lang="en-US" sz="2400" b="1" smtClean="0">
                    <a:solidFill>
                      <a:srgbClr val="002060"/>
                    </a:solidFill>
                    <a:latin typeface="Times New Roman" pitchFamily="18" charset="0"/>
                  </a:rPr>
                  <a:t>Authority Rank </a:t>
                </a:r>
                <a:r>
                  <a:rPr lang="en-US" sz="2400" b="1" smtClean="0">
                    <a:latin typeface="Times New Roman" pitchFamily="18" charset="0"/>
                  </a:rPr>
                  <a:t>(d</a:t>
                </a:r>
                <a:r>
                  <a:rPr lang="en-US" sz="2400" b="1" baseline="-25000" smtClean="0">
                    <a:latin typeface="Times New Roman" pitchFamily="18" charset="0"/>
                  </a:rPr>
                  <a:t>i</a:t>
                </a:r>
                <a:r>
                  <a:rPr lang="en-US" sz="2400" b="1" smtClean="0">
                    <a:latin typeface="Times New Roman" pitchFamily="18" charset="0"/>
                  </a:rPr>
                  <a:t>) := </a:t>
                </a:r>
              </a:p>
              <a:p>
                <a:pPr eaLnBrk="0" hangingPunct="0"/>
                <a:r>
                  <a:rPr lang="en-US" sz="2400" b="1" smtClean="0">
                    <a:latin typeface="Times New Roman" pitchFamily="18" charset="0"/>
                  </a:rPr>
                  <a:t>      Stationary visitation probability [d</a:t>
                </a:r>
                <a:r>
                  <a:rPr lang="en-US" sz="2400" b="1" baseline="-25000" smtClean="0">
                    <a:latin typeface="Times New Roman" pitchFamily="18" charset="0"/>
                  </a:rPr>
                  <a:t>i</a:t>
                </a:r>
                <a:r>
                  <a:rPr lang="en-US" sz="2400" b="1" smtClean="0">
                    <a:latin typeface="Times New Roman" pitchFamily="18" charset="0"/>
                  </a:rPr>
                  <a:t>] </a:t>
                </a:r>
              </a:p>
              <a:p>
                <a:pPr eaLnBrk="0" hangingPunct="0"/>
                <a:r>
                  <a:rPr lang="en-US" sz="2400" b="1" smtClean="0">
                    <a:latin typeface="Times New Roman" pitchFamily="18" charset="0"/>
                  </a:rPr>
                  <a:t>      in random walk on the Web (ergodic Markov Chain)</a:t>
                </a:r>
                <a:endParaRPr lang="en-US" sz="2400" b="1">
                  <a:latin typeface="Times New Roman" pitchFamily="18" charset="0"/>
                </a:endParaRPr>
              </a:p>
            </p:txBody>
          </p:sp>
        </p:grpSp>
        <p:sp>
          <p:nvSpPr>
            <p:cNvPr id="53357" name="Text Box 109"/>
            <p:cNvSpPr txBox="1">
              <a:spLocks noChangeArrowheads="1"/>
            </p:cNvSpPr>
            <p:nvPr/>
          </p:nvSpPr>
          <p:spPr bwMode="auto">
            <a:xfrm>
              <a:off x="237" y="3827"/>
              <a:ext cx="538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1" dirty="0" smtClean="0">
                  <a:latin typeface="Times New Roman" pitchFamily="18" charset="0"/>
                </a:rPr>
                <a:t>+ Reconciliation of relevance and authority by ad hoc weighting</a:t>
              </a:r>
              <a:endParaRPr lang="en-US" sz="2400" b="1" dirty="0">
                <a:latin typeface="Times New Roman" pitchFamily="18" charset="0"/>
              </a:endParaRPr>
            </a:p>
          </p:txBody>
        </p:sp>
      </p:grpSp>
      <p:sp>
        <p:nvSpPr>
          <p:cNvPr id="113" name="Date Placeholder 1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114" name="Slide Number Placeholder 1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I.</a:t>
            </a:r>
            <a:fld id="{8DFBADF9-590B-46A3-B334-BA8F8DA717B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15" name="Footer Placeholder 1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IR&amp;DM, WS'11/12</a:t>
            </a:r>
            <a:endParaRPr lang="en-US"/>
          </a:p>
        </p:txBody>
      </p:sp>
      <p:sp>
        <p:nvSpPr>
          <p:cNvPr id="118" name="Text Box 37"/>
          <p:cNvSpPr txBox="1">
            <a:spLocks noChangeArrowheads="1"/>
          </p:cNvSpPr>
          <p:nvPr/>
        </p:nvSpPr>
        <p:spPr bwMode="auto">
          <a:xfrm>
            <a:off x="-32378" y="2752351"/>
            <a:ext cx="2165978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2400" b="1" dirty="0" smtClean="0">
                <a:latin typeface="Times New Roman" pitchFamily="18" charset="0"/>
              </a:rPr>
              <a:t>Query</a:t>
            </a:r>
            <a:r>
              <a:rPr lang="en-US" sz="2400" dirty="0" smtClean="0">
                <a:latin typeface="Times New Roman" pitchFamily="18" charset="0"/>
              </a:rPr>
              <a:t> </a:t>
            </a:r>
          </a:p>
          <a:p>
            <a:pPr eaLnBrk="0" hangingPunct="0">
              <a:lnSpc>
                <a:spcPct val="90000"/>
              </a:lnSpc>
            </a:pPr>
            <a:r>
              <a:rPr lang="en-US" sz="2400" dirty="0" smtClean="0">
                <a:latin typeface="Times New Roman" pitchFamily="18" charset="0"/>
              </a:rPr>
              <a:t>(set of weighted</a:t>
            </a:r>
          </a:p>
          <a:p>
            <a:pPr eaLnBrk="0" hangingPunct="0">
              <a:lnSpc>
                <a:spcPct val="90000"/>
              </a:lnSpc>
            </a:pPr>
            <a:r>
              <a:rPr lang="en-US" sz="2400" dirty="0" smtClean="0">
                <a:latin typeface="Times New Roman" pitchFamily="18" charset="0"/>
              </a:rPr>
              <a:t>features)</a:t>
            </a:r>
            <a:endParaRPr lang="en-US" sz="2400" dirty="0">
              <a:latin typeface="Times New Roman" pitchFamily="18" charset="0"/>
            </a:endParaRPr>
          </a:p>
        </p:txBody>
      </p:sp>
      <p:graphicFrame>
        <p:nvGraphicFramePr>
          <p:cNvPr id="119" name="Object 40"/>
          <p:cNvGraphicFramePr>
            <a:graphicFrameLocks noChangeAspect="1"/>
          </p:cNvGraphicFramePr>
          <p:nvPr/>
        </p:nvGraphicFramePr>
        <p:xfrm>
          <a:off x="914400" y="2667000"/>
          <a:ext cx="1295400" cy="489080"/>
        </p:xfrm>
        <a:graphic>
          <a:graphicData uri="http://schemas.openxmlformats.org/presentationml/2006/ole">
            <p:oleObj spid="_x0000_s28675" name="Equation" r:id="rId3" imgW="1244520" imgH="469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ext Box 2"/>
          <p:cNvSpPr txBox="1">
            <a:spLocks noChangeArrowheads="1"/>
          </p:cNvSpPr>
          <p:nvPr/>
        </p:nvSpPr>
        <p:spPr bwMode="auto">
          <a:xfrm>
            <a:off x="33337" y="39469"/>
            <a:ext cx="92630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Google’s </a:t>
            </a:r>
            <a:r>
              <a:rPr lang="en-US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PageRank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in a Nutshell 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[Page/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Brin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1998]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7635" name="Object 3"/>
          <p:cNvGraphicFramePr>
            <a:graphicFrameLocks noChangeAspect="1"/>
          </p:cNvGraphicFramePr>
          <p:nvPr/>
        </p:nvGraphicFramePr>
        <p:xfrm>
          <a:off x="22225" y="1874838"/>
          <a:ext cx="3636963" cy="427037"/>
        </p:xfrm>
        <a:graphic>
          <a:graphicData uri="http://schemas.openxmlformats.org/presentationml/2006/ole">
            <p:oleObj spid="_x0000_s29698" name="Equation" r:id="rId3" imgW="1726920" imgH="203040" progId="">
              <p:embed/>
            </p:oleObj>
          </a:graphicData>
        </a:graphic>
      </p:graphicFrame>
      <p:graphicFrame>
        <p:nvGraphicFramePr>
          <p:cNvPr id="197636" name="Object 4"/>
          <p:cNvGraphicFramePr>
            <a:graphicFrameLocks noChangeAspect="1"/>
          </p:cNvGraphicFramePr>
          <p:nvPr/>
        </p:nvGraphicFramePr>
        <p:xfrm>
          <a:off x="3441700" y="1851025"/>
          <a:ext cx="2881313" cy="663575"/>
        </p:xfrm>
        <a:graphic>
          <a:graphicData uri="http://schemas.openxmlformats.org/presentationml/2006/ole">
            <p:oleObj spid="_x0000_s29699" name="Equation" r:id="rId4" imgW="1485720" imgH="342720" progId="">
              <p:embed/>
            </p:oleObj>
          </a:graphicData>
        </a:graphic>
      </p:graphicFrame>
      <p:sp>
        <p:nvSpPr>
          <p:cNvPr id="197638" name="Text Box 6"/>
          <p:cNvSpPr txBox="1">
            <a:spLocks noChangeArrowheads="1"/>
          </p:cNvSpPr>
          <p:nvPr/>
        </p:nvSpPr>
        <p:spPr bwMode="auto">
          <a:xfrm>
            <a:off x="22225" y="830560"/>
            <a:ext cx="856195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PageRank</a:t>
            </a:r>
            <a:r>
              <a:rPr lang="en-US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(PR):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links are endorsements &amp; increase page authority,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 authority is higher if links come from high-authority pages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7639" name="Text Box 7"/>
          <p:cNvSpPr txBox="1">
            <a:spLocks noChangeArrowheads="1"/>
          </p:cNvSpPr>
          <p:nvPr/>
        </p:nvSpPr>
        <p:spPr bwMode="auto">
          <a:xfrm>
            <a:off x="22225" y="2484377"/>
            <a:ext cx="636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with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7640" name="Object 8"/>
          <p:cNvGraphicFramePr>
            <a:graphicFrameLocks noChangeAspect="1"/>
          </p:cNvGraphicFramePr>
          <p:nvPr/>
        </p:nvGraphicFramePr>
        <p:xfrm>
          <a:off x="633413" y="2971800"/>
          <a:ext cx="1473200" cy="406400"/>
        </p:xfrm>
        <a:graphic>
          <a:graphicData uri="http://schemas.openxmlformats.org/presentationml/2006/ole">
            <p:oleObj spid="_x0000_s29700" name="Equation" r:id="rId5" imgW="736560" imgH="203040" progId="Equation.3">
              <p:embed/>
            </p:oleObj>
          </a:graphicData>
        </a:graphic>
      </p:graphicFrame>
      <p:graphicFrame>
        <p:nvGraphicFramePr>
          <p:cNvPr id="197641" name="Object 9"/>
          <p:cNvGraphicFramePr>
            <a:graphicFrameLocks noChangeAspect="1"/>
          </p:cNvGraphicFramePr>
          <p:nvPr/>
        </p:nvGraphicFramePr>
        <p:xfrm>
          <a:off x="633413" y="2484438"/>
          <a:ext cx="2995612" cy="406400"/>
        </p:xfrm>
        <a:graphic>
          <a:graphicData uri="http://schemas.openxmlformats.org/presentationml/2006/ole">
            <p:oleObj spid="_x0000_s29701" name="Equation" r:id="rId6" imgW="1498320" imgH="203040" progId="Equation.3">
              <p:embed/>
            </p:oleObj>
          </a:graphicData>
        </a:graphic>
      </p:graphicFrame>
      <p:sp>
        <p:nvSpPr>
          <p:cNvPr id="197642" name="Text Box 10"/>
          <p:cNvSpPr txBox="1">
            <a:spLocks noChangeArrowheads="1"/>
          </p:cNvSpPr>
          <p:nvPr/>
        </p:nvSpPr>
        <p:spPr bwMode="auto">
          <a:xfrm>
            <a:off x="22225" y="2952690"/>
            <a:ext cx="5549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and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7645" name="AutoShape 13"/>
          <p:cNvSpPr>
            <a:spLocks noChangeArrowheads="1"/>
          </p:cNvSpPr>
          <p:nvPr/>
        </p:nvSpPr>
        <p:spPr bwMode="auto">
          <a:xfrm flipH="1">
            <a:off x="8054975" y="4357985"/>
            <a:ext cx="504825" cy="647700"/>
          </a:xfrm>
          <a:prstGeom prst="flowChartPunchedCard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7646" name="AutoShape 14"/>
          <p:cNvSpPr>
            <a:spLocks noChangeArrowheads="1"/>
          </p:cNvSpPr>
          <p:nvPr/>
        </p:nvSpPr>
        <p:spPr bwMode="auto">
          <a:xfrm flipH="1">
            <a:off x="5241925" y="4431010"/>
            <a:ext cx="504825" cy="647700"/>
          </a:xfrm>
          <a:prstGeom prst="flowChartPunchedCard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7647" name="AutoShape 15"/>
          <p:cNvSpPr>
            <a:spLocks noChangeArrowheads="1"/>
          </p:cNvSpPr>
          <p:nvPr/>
        </p:nvSpPr>
        <p:spPr bwMode="auto">
          <a:xfrm flipH="1">
            <a:off x="4129088" y="3710285"/>
            <a:ext cx="504825" cy="647700"/>
          </a:xfrm>
          <a:prstGeom prst="flowChartPunchedCard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7648" name="AutoShape 16"/>
          <p:cNvSpPr>
            <a:spLocks noChangeArrowheads="1"/>
          </p:cNvSpPr>
          <p:nvPr/>
        </p:nvSpPr>
        <p:spPr bwMode="auto">
          <a:xfrm flipH="1">
            <a:off x="5530850" y="3062585"/>
            <a:ext cx="504825" cy="647700"/>
          </a:xfrm>
          <a:prstGeom prst="flowChartPunchedCard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7649" name="AutoShape 17"/>
          <p:cNvCxnSpPr>
            <a:cxnSpLocks noChangeShapeType="1"/>
            <a:stCxn id="197648" idx="0"/>
            <a:endCxn id="197645" idx="1"/>
          </p:cNvCxnSpPr>
          <p:nvPr/>
        </p:nvCxnSpPr>
        <p:spPr bwMode="auto">
          <a:xfrm rot="5400000" flipV="1">
            <a:off x="6361907" y="2483941"/>
            <a:ext cx="1619250" cy="2776537"/>
          </a:xfrm>
          <a:prstGeom prst="curvedConnector4">
            <a:avLst>
              <a:gd name="adj1" fmla="val -14116"/>
              <a:gd name="adj2" fmla="val 108231"/>
            </a:avLst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</p:cxnSp>
      <p:sp>
        <p:nvSpPr>
          <p:cNvPr id="197650" name="AutoShape 18"/>
          <p:cNvSpPr>
            <a:spLocks noChangeArrowheads="1"/>
          </p:cNvSpPr>
          <p:nvPr/>
        </p:nvSpPr>
        <p:spPr bwMode="auto">
          <a:xfrm flipH="1">
            <a:off x="6794500" y="3638848"/>
            <a:ext cx="504825" cy="647700"/>
          </a:xfrm>
          <a:prstGeom prst="flowChartPunchedCard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7651" name="AutoShape 19"/>
          <p:cNvCxnSpPr>
            <a:cxnSpLocks noChangeShapeType="1"/>
            <a:stCxn id="197648" idx="1"/>
            <a:endCxn id="197650" idx="0"/>
          </p:cNvCxnSpPr>
          <p:nvPr/>
        </p:nvCxnSpPr>
        <p:spPr bwMode="auto">
          <a:xfrm>
            <a:off x="6035675" y="3386435"/>
            <a:ext cx="1011238" cy="252413"/>
          </a:xfrm>
          <a:prstGeom prst="curvedConnector2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</p:cxn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5768975" y="3962698"/>
            <a:ext cx="2308225" cy="792162"/>
            <a:chOff x="3617" y="2909"/>
            <a:chExt cx="1454" cy="499"/>
          </a:xfrm>
        </p:grpSpPr>
        <p:cxnSp>
          <p:nvCxnSpPr>
            <p:cNvPr id="197653" name="AutoShape 21"/>
            <p:cNvCxnSpPr>
              <a:cxnSpLocks noChangeShapeType="1"/>
              <a:stCxn id="197646" idx="1"/>
              <a:endCxn id="197650" idx="3"/>
            </p:cNvCxnSpPr>
            <p:nvPr/>
          </p:nvCxnSpPr>
          <p:spPr bwMode="auto">
            <a:xfrm flipV="1">
              <a:off x="3617" y="2909"/>
              <a:ext cx="660" cy="499"/>
            </a:xfrm>
            <a:prstGeom prst="curvedConnector3">
              <a:avLst>
                <a:gd name="adj1" fmla="val 50000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97654" name="AutoShape 22"/>
            <p:cNvCxnSpPr>
              <a:cxnSpLocks noChangeShapeType="1"/>
              <a:stCxn id="197646" idx="1"/>
              <a:endCxn id="197645" idx="3"/>
            </p:cNvCxnSpPr>
            <p:nvPr/>
          </p:nvCxnSpPr>
          <p:spPr bwMode="auto">
            <a:xfrm flipV="1">
              <a:off x="3617" y="3362"/>
              <a:ext cx="1454" cy="46"/>
            </a:xfrm>
            <a:prstGeom prst="curvedConnector3">
              <a:avLst>
                <a:gd name="adj1" fmla="val 50000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</p:cxnSp>
      </p:grpSp>
      <p:cxnSp>
        <p:nvCxnSpPr>
          <p:cNvPr id="197655" name="AutoShape 23"/>
          <p:cNvCxnSpPr>
            <a:cxnSpLocks noChangeShapeType="1"/>
            <a:stCxn id="197650" idx="1"/>
            <a:endCxn id="197645" idx="0"/>
          </p:cNvCxnSpPr>
          <p:nvPr/>
        </p:nvCxnSpPr>
        <p:spPr bwMode="auto">
          <a:xfrm>
            <a:off x="7299325" y="3962698"/>
            <a:ext cx="1008063" cy="395287"/>
          </a:xfrm>
          <a:prstGeom prst="curvedConnector2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</p:cxnSp>
      <p:cxnSp>
        <p:nvCxnSpPr>
          <p:cNvPr id="197656" name="AutoShape 24"/>
          <p:cNvCxnSpPr>
            <a:cxnSpLocks noChangeShapeType="1"/>
            <a:stCxn id="197648" idx="0"/>
            <a:endCxn id="197647" idx="0"/>
          </p:cNvCxnSpPr>
          <p:nvPr/>
        </p:nvCxnSpPr>
        <p:spPr bwMode="auto">
          <a:xfrm rot="16200000" flipH="1" flipV="1">
            <a:off x="4758532" y="2685553"/>
            <a:ext cx="647700" cy="1401763"/>
          </a:xfrm>
          <a:prstGeom prst="curvedConnector3">
            <a:avLst>
              <a:gd name="adj1" fmla="val -35296"/>
            </a:avLst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</p:cxn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4402138" y="4357992"/>
            <a:ext cx="3927476" cy="720726"/>
            <a:chOff x="2756" y="3158"/>
            <a:chExt cx="2474" cy="454"/>
          </a:xfrm>
        </p:grpSpPr>
        <p:cxnSp>
          <p:nvCxnSpPr>
            <p:cNvPr id="197658" name="AutoShape 26"/>
            <p:cNvCxnSpPr>
              <a:cxnSpLocks noChangeShapeType="1"/>
              <a:stCxn id="197645" idx="2"/>
              <a:endCxn id="197647" idx="2"/>
            </p:cNvCxnSpPr>
            <p:nvPr/>
          </p:nvCxnSpPr>
          <p:spPr bwMode="auto">
            <a:xfrm rot="5400000" flipH="1">
              <a:off x="3789" y="2125"/>
              <a:ext cx="408" cy="2473"/>
            </a:xfrm>
            <a:prstGeom prst="curvedConnector3">
              <a:avLst>
                <a:gd name="adj1" fmla="val -35294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97659" name="AutoShape 27"/>
            <p:cNvCxnSpPr>
              <a:cxnSpLocks noChangeShapeType="1"/>
              <a:stCxn id="197645" idx="2"/>
              <a:endCxn id="197646" idx="2"/>
            </p:cNvCxnSpPr>
            <p:nvPr/>
          </p:nvCxnSpPr>
          <p:spPr bwMode="auto">
            <a:xfrm rot="5400000">
              <a:off x="4321" y="2703"/>
              <a:ext cx="46" cy="1772"/>
            </a:xfrm>
            <a:prstGeom prst="curvedConnector3">
              <a:avLst>
                <a:gd name="adj1" fmla="val 413043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</p:cxnSp>
      </p:grpSp>
      <p:cxnSp>
        <p:nvCxnSpPr>
          <p:cNvPr id="197660" name="AutoShape 28"/>
          <p:cNvCxnSpPr>
            <a:cxnSpLocks noChangeShapeType="1"/>
          </p:cNvCxnSpPr>
          <p:nvPr/>
        </p:nvCxnSpPr>
        <p:spPr bwMode="auto">
          <a:xfrm flipV="1">
            <a:off x="4598988" y="3349923"/>
            <a:ext cx="936625" cy="647700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</p:cxnSp>
      <p:cxnSp>
        <p:nvCxnSpPr>
          <p:cNvPr id="197661" name="AutoShape 29"/>
          <p:cNvCxnSpPr>
            <a:cxnSpLocks noChangeShapeType="1"/>
          </p:cNvCxnSpPr>
          <p:nvPr/>
        </p:nvCxnSpPr>
        <p:spPr bwMode="auto">
          <a:xfrm>
            <a:off x="4598988" y="3999210"/>
            <a:ext cx="576262" cy="719138"/>
          </a:xfrm>
          <a:prstGeom prst="curvedConnector3">
            <a:avLst>
              <a:gd name="adj1" fmla="val 49861"/>
            </a:avLst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</p:cxnSp>
      <p:cxnSp>
        <p:nvCxnSpPr>
          <p:cNvPr id="197662" name="AutoShape 30"/>
          <p:cNvCxnSpPr>
            <a:cxnSpLocks noChangeShapeType="1"/>
          </p:cNvCxnSpPr>
          <p:nvPr/>
        </p:nvCxnSpPr>
        <p:spPr bwMode="auto">
          <a:xfrm rot="5400000">
            <a:off x="5317331" y="3892055"/>
            <a:ext cx="720725" cy="360362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</p:cxnSp>
      <p:sp>
        <p:nvSpPr>
          <p:cNvPr id="197663" name="AutoShape 31"/>
          <p:cNvSpPr>
            <a:spLocks noChangeArrowheads="1"/>
          </p:cNvSpPr>
          <p:nvPr/>
        </p:nvSpPr>
        <p:spPr bwMode="auto">
          <a:xfrm flipH="1">
            <a:off x="8486775" y="2341860"/>
            <a:ext cx="504825" cy="647700"/>
          </a:xfrm>
          <a:prstGeom prst="flowChartPunchedCard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7664" name="AutoShape 32"/>
          <p:cNvCxnSpPr>
            <a:cxnSpLocks noChangeShapeType="1"/>
            <a:stCxn id="197650" idx="1"/>
            <a:endCxn id="197663" idx="3"/>
          </p:cNvCxnSpPr>
          <p:nvPr/>
        </p:nvCxnSpPr>
        <p:spPr bwMode="auto">
          <a:xfrm flipV="1">
            <a:off x="7299325" y="2665710"/>
            <a:ext cx="1187450" cy="1296988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</p:cxn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5246688" y="4502448"/>
            <a:ext cx="358775" cy="558800"/>
            <a:chOff x="4456" y="3552"/>
            <a:chExt cx="352" cy="624"/>
          </a:xfrm>
        </p:grpSpPr>
        <p:sp>
          <p:nvSpPr>
            <p:cNvPr id="197666" name="Oval 34"/>
            <p:cNvSpPr>
              <a:spLocks noChangeArrowheads="1"/>
            </p:cNvSpPr>
            <p:nvPr/>
          </p:nvSpPr>
          <p:spPr bwMode="auto">
            <a:xfrm>
              <a:off x="4608" y="3552"/>
              <a:ext cx="200" cy="177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7667" name="Line 35"/>
            <p:cNvSpPr>
              <a:spLocks noChangeShapeType="1"/>
            </p:cNvSpPr>
            <p:nvPr/>
          </p:nvSpPr>
          <p:spPr bwMode="auto">
            <a:xfrm flipH="1">
              <a:off x="4536" y="3744"/>
              <a:ext cx="120" cy="25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7668" name="Line 36"/>
            <p:cNvSpPr>
              <a:spLocks noChangeShapeType="1"/>
            </p:cNvSpPr>
            <p:nvPr/>
          </p:nvSpPr>
          <p:spPr bwMode="auto">
            <a:xfrm>
              <a:off x="4536" y="3999"/>
              <a:ext cx="120" cy="177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7669" name="Line 37"/>
            <p:cNvSpPr>
              <a:spLocks noChangeShapeType="1"/>
            </p:cNvSpPr>
            <p:nvPr/>
          </p:nvSpPr>
          <p:spPr bwMode="auto">
            <a:xfrm flipH="1">
              <a:off x="4456" y="3999"/>
              <a:ext cx="80" cy="177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7670" name="Line 38"/>
            <p:cNvSpPr>
              <a:spLocks noChangeShapeType="1"/>
            </p:cNvSpPr>
            <p:nvPr/>
          </p:nvSpPr>
          <p:spPr bwMode="auto">
            <a:xfrm>
              <a:off x="4608" y="3840"/>
              <a:ext cx="144" cy="4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7671" name="Line 39"/>
            <p:cNvSpPr>
              <a:spLocks noChangeShapeType="1"/>
            </p:cNvSpPr>
            <p:nvPr/>
          </p:nvSpPr>
          <p:spPr bwMode="auto">
            <a:xfrm>
              <a:off x="4608" y="3888"/>
              <a:ext cx="144" cy="4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0"/>
          <p:cNvGrpSpPr>
            <a:grpSpLocks/>
          </p:cNvGrpSpPr>
          <p:nvPr/>
        </p:nvGrpSpPr>
        <p:grpSpPr bwMode="auto">
          <a:xfrm>
            <a:off x="8128000" y="4429423"/>
            <a:ext cx="358775" cy="558800"/>
            <a:chOff x="4456" y="3552"/>
            <a:chExt cx="352" cy="624"/>
          </a:xfrm>
        </p:grpSpPr>
        <p:sp>
          <p:nvSpPr>
            <p:cNvPr id="197673" name="Oval 41"/>
            <p:cNvSpPr>
              <a:spLocks noChangeArrowheads="1"/>
            </p:cNvSpPr>
            <p:nvPr/>
          </p:nvSpPr>
          <p:spPr bwMode="auto">
            <a:xfrm>
              <a:off x="4608" y="3552"/>
              <a:ext cx="200" cy="177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7674" name="Line 42"/>
            <p:cNvSpPr>
              <a:spLocks noChangeShapeType="1"/>
            </p:cNvSpPr>
            <p:nvPr/>
          </p:nvSpPr>
          <p:spPr bwMode="auto">
            <a:xfrm flipH="1">
              <a:off x="4536" y="3744"/>
              <a:ext cx="120" cy="25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7675" name="Line 43"/>
            <p:cNvSpPr>
              <a:spLocks noChangeShapeType="1"/>
            </p:cNvSpPr>
            <p:nvPr/>
          </p:nvSpPr>
          <p:spPr bwMode="auto">
            <a:xfrm>
              <a:off x="4536" y="3999"/>
              <a:ext cx="120" cy="177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7676" name="Line 44"/>
            <p:cNvSpPr>
              <a:spLocks noChangeShapeType="1"/>
            </p:cNvSpPr>
            <p:nvPr/>
          </p:nvSpPr>
          <p:spPr bwMode="auto">
            <a:xfrm flipH="1">
              <a:off x="4456" y="3999"/>
              <a:ext cx="80" cy="177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7677" name="Line 45"/>
            <p:cNvSpPr>
              <a:spLocks noChangeShapeType="1"/>
            </p:cNvSpPr>
            <p:nvPr/>
          </p:nvSpPr>
          <p:spPr bwMode="auto">
            <a:xfrm>
              <a:off x="4608" y="3840"/>
              <a:ext cx="144" cy="4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7678" name="Line 46"/>
            <p:cNvSpPr>
              <a:spLocks noChangeShapeType="1"/>
            </p:cNvSpPr>
            <p:nvPr/>
          </p:nvSpPr>
          <p:spPr bwMode="auto">
            <a:xfrm>
              <a:off x="4608" y="3888"/>
              <a:ext cx="144" cy="4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47"/>
          <p:cNvGrpSpPr>
            <a:grpSpLocks/>
          </p:cNvGrpSpPr>
          <p:nvPr/>
        </p:nvGrpSpPr>
        <p:grpSpPr bwMode="auto">
          <a:xfrm>
            <a:off x="4167188" y="3710285"/>
            <a:ext cx="358775" cy="558800"/>
            <a:chOff x="4456" y="3552"/>
            <a:chExt cx="352" cy="624"/>
          </a:xfrm>
        </p:grpSpPr>
        <p:sp>
          <p:nvSpPr>
            <p:cNvPr id="197680" name="Oval 48"/>
            <p:cNvSpPr>
              <a:spLocks noChangeArrowheads="1"/>
            </p:cNvSpPr>
            <p:nvPr/>
          </p:nvSpPr>
          <p:spPr bwMode="auto">
            <a:xfrm>
              <a:off x="4608" y="3552"/>
              <a:ext cx="200" cy="177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7681" name="Line 49"/>
            <p:cNvSpPr>
              <a:spLocks noChangeShapeType="1"/>
            </p:cNvSpPr>
            <p:nvPr/>
          </p:nvSpPr>
          <p:spPr bwMode="auto">
            <a:xfrm flipH="1">
              <a:off x="4536" y="3744"/>
              <a:ext cx="120" cy="25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7682" name="Line 50"/>
            <p:cNvSpPr>
              <a:spLocks noChangeShapeType="1"/>
            </p:cNvSpPr>
            <p:nvPr/>
          </p:nvSpPr>
          <p:spPr bwMode="auto">
            <a:xfrm>
              <a:off x="4536" y="3999"/>
              <a:ext cx="120" cy="177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7683" name="Line 51"/>
            <p:cNvSpPr>
              <a:spLocks noChangeShapeType="1"/>
            </p:cNvSpPr>
            <p:nvPr/>
          </p:nvSpPr>
          <p:spPr bwMode="auto">
            <a:xfrm flipH="1">
              <a:off x="4456" y="3999"/>
              <a:ext cx="80" cy="177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7684" name="Line 52"/>
            <p:cNvSpPr>
              <a:spLocks noChangeShapeType="1"/>
            </p:cNvSpPr>
            <p:nvPr/>
          </p:nvSpPr>
          <p:spPr bwMode="auto">
            <a:xfrm>
              <a:off x="4608" y="3840"/>
              <a:ext cx="144" cy="4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7685" name="Line 53"/>
            <p:cNvSpPr>
              <a:spLocks noChangeShapeType="1"/>
            </p:cNvSpPr>
            <p:nvPr/>
          </p:nvSpPr>
          <p:spPr bwMode="auto">
            <a:xfrm>
              <a:off x="4608" y="3888"/>
              <a:ext cx="144" cy="4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97686" name="AutoShape 54"/>
          <p:cNvCxnSpPr>
            <a:cxnSpLocks noChangeShapeType="1"/>
          </p:cNvCxnSpPr>
          <p:nvPr/>
        </p:nvCxnSpPr>
        <p:spPr bwMode="auto">
          <a:xfrm>
            <a:off x="4598988" y="3999210"/>
            <a:ext cx="576262" cy="719138"/>
          </a:xfrm>
          <a:prstGeom prst="curvedConnector3">
            <a:avLst>
              <a:gd name="adj1" fmla="val 49861"/>
            </a:avLst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</p:spPr>
      </p:cxnSp>
      <p:cxnSp>
        <p:nvCxnSpPr>
          <p:cNvPr id="197687" name="AutoShape 55"/>
          <p:cNvCxnSpPr>
            <a:cxnSpLocks noChangeShapeType="1"/>
          </p:cNvCxnSpPr>
          <p:nvPr/>
        </p:nvCxnSpPr>
        <p:spPr bwMode="auto">
          <a:xfrm flipV="1">
            <a:off x="5678488" y="4716760"/>
            <a:ext cx="2374900" cy="73025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</p:spPr>
      </p:cxnSp>
      <p:grpSp>
        <p:nvGrpSpPr>
          <p:cNvPr id="7" name="Group 56"/>
          <p:cNvGrpSpPr>
            <a:grpSpLocks/>
          </p:cNvGrpSpPr>
          <p:nvPr/>
        </p:nvGrpSpPr>
        <p:grpSpPr bwMode="auto">
          <a:xfrm>
            <a:off x="5602288" y="3062585"/>
            <a:ext cx="358775" cy="558800"/>
            <a:chOff x="4456" y="3552"/>
            <a:chExt cx="352" cy="624"/>
          </a:xfrm>
        </p:grpSpPr>
        <p:sp>
          <p:nvSpPr>
            <p:cNvPr id="197689" name="Oval 57"/>
            <p:cNvSpPr>
              <a:spLocks noChangeArrowheads="1"/>
            </p:cNvSpPr>
            <p:nvPr/>
          </p:nvSpPr>
          <p:spPr bwMode="auto">
            <a:xfrm>
              <a:off x="4608" y="3552"/>
              <a:ext cx="200" cy="177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7690" name="Line 58"/>
            <p:cNvSpPr>
              <a:spLocks noChangeShapeType="1"/>
            </p:cNvSpPr>
            <p:nvPr/>
          </p:nvSpPr>
          <p:spPr bwMode="auto">
            <a:xfrm flipH="1">
              <a:off x="4536" y="3744"/>
              <a:ext cx="120" cy="25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7691" name="Line 59"/>
            <p:cNvSpPr>
              <a:spLocks noChangeShapeType="1"/>
            </p:cNvSpPr>
            <p:nvPr/>
          </p:nvSpPr>
          <p:spPr bwMode="auto">
            <a:xfrm>
              <a:off x="4536" y="3999"/>
              <a:ext cx="120" cy="177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7692" name="Line 60"/>
            <p:cNvSpPr>
              <a:spLocks noChangeShapeType="1"/>
            </p:cNvSpPr>
            <p:nvPr/>
          </p:nvSpPr>
          <p:spPr bwMode="auto">
            <a:xfrm flipH="1">
              <a:off x="4456" y="3999"/>
              <a:ext cx="80" cy="177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7693" name="Line 61"/>
            <p:cNvSpPr>
              <a:spLocks noChangeShapeType="1"/>
            </p:cNvSpPr>
            <p:nvPr/>
          </p:nvSpPr>
          <p:spPr bwMode="auto">
            <a:xfrm>
              <a:off x="4608" y="3840"/>
              <a:ext cx="144" cy="4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7694" name="Line 62"/>
            <p:cNvSpPr>
              <a:spLocks noChangeShapeType="1"/>
            </p:cNvSpPr>
            <p:nvPr/>
          </p:nvSpPr>
          <p:spPr bwMode="auto">
            <a:xfrm>
              <a:off x="4608" y="3888"/>
              <a:ext cx="144" cy="4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Group 63"/>
          <p:cNvGrpSpPr>
            <a:grpSpLocks/>
          </p:cNvGrpSpPr>
          <p:nvPr/>
        </p:nvGrpSpPr>
        <p:grpSpPr bwMode="auto">
          <a:xfrm>
            <a:off x="4162425" y="3710285"/>
            <a:ext cx="358775" cy="558800"/>
            <a:chOff x="4456" y="3552"/>
            <a:chExt cx="352" cy="624"/>
          </a:xfrm>
        </p:grpSpPr>
        <p:sp>
          <p:nvSpPr>
            <p:cNvPr id="197696" name="Oval 64"/>
            <p:cNvSpPr>
              <a:spLocks noChangeArrowheads="1"/>
            </p:cNvSpPr>
            <p:nvPr/>
          </p:nvSpPr>
          <p:spPr bwMode="auto">
            <a:xfrm>
              <a:off x="4608" y="3552"/>
              <a:ext cx="200" cy="177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7697" name="Line 65"/>
            <p:cNvSpPr>
              <a:spLocks noChangeShapeType="1"/>
            </p:cNvSpPr>
            <p:nvPr/>
          </p:nvSpPr>
          <p:spPr bwMode="auto">
            <a:xfrm flipH="1">
              <a:off x="4536" y="3744"/>
              <a:ext cx="120" cy="25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7698" name="Line 66"/>
            <p:cNvSpPr>
              <a:spLocks noChangeShapeType="1"/>
            </p:cNvSpPr>
            <p:nvPr/>
          </p:nvSpPr>
          <p:spPr bwMode="auto">
            <a:xfrm>
              <a:off x="4536" y="3999"/>
              <a:ext cx="120" cy="177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7699" name="Line 67"/>
            <p:cNvSpPr>
              <a:spLocks noChangeShapeType="1"/>
            </p:cNvSpPr>
            <p:nvPr/>
          </p:nvSpPr>
          <p:spPr bwMode="auto">
            <a:xfrm flipH="1">
              <a:off x="4456" y="3999"/>
              <a:ext cx="80" cy="177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7700" name="Line 68"/>
            <p:cNvSpPr>
              <a:spLocks noChangeShapeType="1"/>
            </p:cNvSpPr>
            <p:nvPr/>
          </p:nvSpPr>
          <p:spPr bwMode="auto">
            <a:xfrm>
              <a:off x="4608" y="3840"/>
              <a:ext cx="144" cy="4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7701" name="Line 69"/>
            <p:cNvSpPr>
              <a:spLocks noChangeShapeType="1"/>
            </p:cNvSpPr>
            <p:nvPr/>
          </p:nvSpPr>
          <p:spPr bwMode="auto">
            <a:xfrm>
              <a:off x="4608" y="3888"/>
              <a:ext cx="144" cy="4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7702" name="AutoShape 70"/>
          <p:cNvSpPr>
            <a:spLocks noChangeArrowheads="1"/>
          </p:cNvSpPr>
          <p:nvPr/>
        </p:nvSpPr>
        <p:spPr bwMode="auto">
          <a:xfrm flipH="1">
            <a:off x="2649538" y="3422948"/>
            <a:ext cx="504825" cy="647700"/>
          </a:xfrm>
          <a:prstGeom prst="flowChartPunchedCard">
            <a:avLst/>
          </a:prstGeom>
          <a:solidFill>
            <a:srgbClr val="00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7703" name="AutoShape 71"/>
          <p:cNvSpPr>
            <a:spLocks noChangeArrowheads="1"/>
          </p:cNvSpPr>
          <p:nvPr/>
        </p:nvSpPr>
        <p:spPr bwMode="auto">
          <a:xfrm flipH="1">
            <a:off x="2649538" y="4215110"/>
            <a:ext cx="504825" cy="647700"/>
          </a:xfrm>
          <a:prstGeom prst="flowChartPunchedCard">
            <a:avLst/>
          </a:prstGeom>
          <a:solidFill>
            <a:srgbClr val="00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7704" name="AutoShape 72"/>
          <p:cNvCxnSpPr>
            <a:cxnSpLocks noChangeShapeType="1"/>
            <a:stCxn id="197702" idx="1"/>
            <a:endCxn id="197647" idx="3"/>
          </p:cNvCxnSpPr>
          <p:nvPr/>
        </p:nvCxnSpPr>
        <p:spPr bwMode="auto">
          <a:xfrm>
            <a:off x="3154363" y="3746798"/>
            <a:ext cx="974725" cy="287337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</p:cxnSp>
      <p:cxnSp>
        <p:nvCxnSpPr>
          <p:cNvPr id="197705" name="AutoShape 73"/>
          <p:cNvCxnSpPr>
            <a:cxnSpLocks noChangeShapeType="1"/>
            <a:stCxn id="197702" idx="1"/>
            <a:endCxn id="197648" idx="0"/>
          </p:cNvCxnSpPr>
          <p:nvPr/>
        </p:nvCxnSpPr>
        <p:spPr bwMode="auto">
          <a:xfrm flipV="1">
            <a:off x="3154363" y="3062585"/>
            <a:ext cx="2628900" cy="684213"/>
          </a:xfrm>
          <a:prstGeom prst="curvedConnector4">
            <a:avLst>
              <a:gd name="adj1" fmla="val 45171"/>
              <a:gd name="adj2" fmla="val 162875"/>
            </a:avLst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</p:cxnSp>
      <p:cxnSp>
        <p:nvCxnSpPr>
          <p:cNvPr id="197706" name="AutoShape 74"/>
          <p:cNvCxnSpPr>
            <a:cxnSpLocks noChangeShapeType="1"/>
            <a:stCxn id="197703" idx="1"/>
            <a:endCxn id="197646" idx="3"/>
          </p:cNvCxnSpPr>
          <p:nvPr/>
        </p:nvCxnSpPr>
        <p:spPr bwMode="auto">
          <a:xfrm>
            <a:off x="3154363" y="4538960"/>
            <a:ext cx="2087562" cy="215900"/>
          </a:xfrm>
          <a:prstGeom prst="curvedConnector3">
            <a:avLst>
              <a:gd name="adj1" fmla="val 23194"/>
            </a:avLst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</p:cxnSp>
      <p:cxnSp>
        <p:nvCxnSpPr>
          <p:cNvPr id="197707" name="AutoShape 75"/>
          <p:cNvCxnSpPr>
            <a:cxnSpLocks noChangeShapeType="1"/>
            <a:stCxn id="197645" idx="2"/>
            <a:endCxn id="197703" idx="2"/>
          </p:cNvCxnSpPr>
          <p:nvPr/>
        </p:nvCxnSpPr>
        <p:spPr bwMode="auto">
          <a:xfrm rot="16200000" flipV="1">
            <a:off x="5533231" y="2231529"/>
            <a:ext cx="142875" cy="5405438"/>
          </a:xfrm>
          <a:prstGeom prst="curvedConnector3">
            <a:avLst>
              <a:gd name="adj1" fmla="val -560000"/>
            </a:avLst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</p:cxnSp>
      <p:grpSp>
        <p:nvGrpSpPr>
          <p:cNvPr id="9" name="Group 76"/>
          <p:cNvGrpSpPr>
            <a:grpSpLocks/>
          </p:cNvGrpSpPr>
          <p:nvPr/>
        </p:nvGrpSpPr>
        <p:grpSpPr bwMode="auto">
          <a:xfrm>
            <a:off x="2649538" y="3494385"/>
            <a:ext cx="358775" cy="558800"/>
            <a:chOff x="4456" y="3552"/>
            <a:chExt cx="352" cy="624"/>
          </a:xfrm>
        </p:grpSpPr>
        <p:sp>
          <p:nvSpPr>
            <p:cNvPr id="197709" name="Oval 77"/>
            <p:cNvSpPr>
              <a:spLocks noChangeArrowheads="1"/>
            </p:cNvSpPr>
            <p:nvPr/>
          </p:nvSpPr>
          <p:spPr bwMode="auto">
            <a:xfrm>
              <a:off x="4608" y="3552"/>
              <a:ext cx="200" cy="177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7710" name="Line 78"/>
            <p:cNvSpPr>
              <a:spLocks noChangeShapeType="1"/>
            </p:cNvSpPr>
            <p:nvPr/>
          </p:nvSpPr>
          <p:spPr bwMode="auto">
            <a:xfrm flipH="1">
              <a:off x="4536" y="3744"/>
              <a:ext cx="120" cy="25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7711" name="Line 79"/>
            <p:cNvSpPr>
              <a:spLocks noChangeShapeType="1"/>
            </p:cNvSpPr>
            <p:nvPr/>
          </p:nvSpPr>
          <p:spPr bwMode="auto">
            <a:xfrm>
              <a:off x="4536" y="3999"/>
              <a:ext cx="120" cy="177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7712" name="Line 80"/>
            <p:cNvSpPr>
              <a:spLocks noChangeShapeType="1"/>
            </p:cNvSpPr>
            <p:nvPr/>
          </p:nvSpPr>
          <p:spPr bwMode="auto">
            <a:xfrm flipH="1">
              <a:off x="4456" y="3999"/>
              <a:ext cx="80" cy="177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7713" name="Line 81"/>
            <p:cNvSpPr>
              <a:spLocks noChangeShapeType="1"/>
            </p:cNvSpPr>
            <p:nvPr/>
          </p:nvSpPr>
          <p:spPr bwMode="auto">
            <a:xfrm>
              <a:off x="4608" y="3840"/>
              <a:ext cx="144" cy="4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7714" name="Line 82"/>
            <p:cNvSpPr>
              <a:spLocks noChangeShapeType="1"/>
            </p:cNvSpPr>
            <p:nvPr/>
          </p:nvSpPr>
          <p:spPr bwMode="auto">
            <a:xfrm>
              <a:off x="4608" y="3888"/>
              <a:ext cx="144" cy="4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97715" name="AutoShape 83"/>
          <p:cNvCxnSpPr>
            <a:cxnSpLocks noChangeShapeType="1"/>
          </p:cNvCxnSpPr>
          <p:nvPr/>
        </p:nvCxnSpPr>
        <p:spPr bwMode="auto">
          <a:xfrm>
            <a:off x="3154363" y="3710285"/>
            <a:ext cx="974725" cy="287338"/>
          </a:xfrm>
          <a:prstGeom prst="curvedConnector3">
            <a:avLst>
              <a:gd name="adj1" fmla="val 50000"/>
            </a:avLst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/>
        </p:spPr>
      </p:cxnSp>
      <p:cxnSp>
        <p:nvCxnSpPr>
          <p:cNvPr id="197716" name="AutoShape 84"/>
          <p:cNvCxnSpPr>
            <a:cxnSpLocks noChangeShapeType="1"/>
          </p:cNvCxnSpPr>
          <p:nvPr/>
        </p:nvCxnSpPr>
        <p:spPr bwMode="auto">
          <a:xfrm flipV="1">
            <a:off x="4594225" y="3349923"/>
            <a:ext cx="936625" cy="647700"/>
          </a:xfrm>
          <a:prstGeom prst="curvedConnector3">
            <a:avLst>
              <a:gd name="adj1" fmla="val 50000"/>
            </a:avLst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</p:spPr>
      </p:cxnSp>
      <p:grpSp>
        <p:nvGrpSpPr>
          <p:cNvPr id="10" name="Group 85"/>
          <p:cNvGrpSpPr>
            <a:grpSpLocks/>
          </p:cNvGrpSpPr>
          <p:nvPr/>
        </p:nvGrpSpPr>
        <p:grpSpPr bwMode="auto">
          <a:xfrm>
            <a:off x="2649538" y="4286548"/>
            <a:ext cx="358775" cy="558800"/>
            <a:chOff x="4456" y="3552"/>
            <a:chExt cx="352" cy="624"/>
          </a:xfrm>
        </p:grpSpPr>
        <p:sp>
          <p:nvSpPr>
            <p:cNvPr id="197718" name="Oval 86"/>
            <p:cNvSpPr>
              <a:spLocks noChangeArrowheads="1"/>
            </p:cNvSpPr>
            <p:nvPr/>
          </p:nvSpPr>
          <p:spPr bwMode="auto">
            <a:xfrm>
              <a:off x="4608" y="3552"/>
              <a:ext cx="200" cy="177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7719" name="Line 87"/>
            <p:cNvSpPr>
              <a:spLocks noChangeShapeType="1"/>
            </p:cNvSpPr>
            <p:nvPr/>
          </p:nvSpPr>
          <p:spPr bwMode="auto">
            <a:xfrm flipH="1">
              <a:off x="4536" y="3744"/>
              <a:ext cx="120" cy="25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7720" name="Line 88"/>
            <p:cNvSpPr>
              <a:spLocks noChangeShapeType="1"/>
            </p:cNvSpPr>
            <p:nvPr/>
          </p:nvSpPr>
          <p:spPr bwMode="auto">
            <a:xfrm>
              <a:off x="4536" y="3999"/>
              <a:ext cx="120" cy="177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7721" name="Line 89"/>
            <p:cNvSpPr>
              <a:spLocks noChangeShapeType="1"/>
            </p:cNvSpPr>
            <p:nvPr/>
          </p:nvSpPr>
          <p:spPr bwMode="auto">
            <a:xfrm flipH="1">
              <a:off x="4456" y="3999"/>
              <a:ext cx="80" cy="177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7722" name="Line 90"/>
            <p:cNvSpPr>
              <a:spLocks noChangeShapeType="1"/>
            </p:cNvSpPr>
            <p:nvPr/>
          </p:nvSpPr>
          <p:spPr bwMode="auto">
            <a:xfrm>
              <a:off x="4608" y="3840"/>
              <a:ext cx="144" cy="4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7723" name="Line 91"/>
            <p:cNvSpPr>
              <a:spLocks noChangeShapeType="1"/>
            </p:cNvSpPr>
            <p:nvPr/>
          </p:nvSpPr>
          <p:spPr bwMode="auto">
            <a:xfrm>
              <a:off x="4608" y="3888"/>
              <a:ext cx="144" cy="4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92"/>
          <p:cNvGrpSpPr>
            <a:grpSpLocks/>
          </p:cNvGrpSpPr>
          <p:nvPr/>
        </p:nvGrpSpPr>
        <p:grpSpPr bwMode="auto">
          <a:xfrm>
            <a:off x="2649538" y="2341860"/>
            <a:ext cx="6340475" cy="2736850"/>
            <a:chOff x="1655" y="1298"/>
            <a:chExt cx="3994" cy="1724"/>
          </a:xfrm>
        </p:grpSpPr>
        <p:sp>
          <p:nvSpPr>
            <p:cNvPr id="197725" name="AutoShape 93"/>
            <p:cNvSpPr>
              <a:spLocks noChangeArrowheads="1"/>
            </p:cNvSpPr>
            <p:nvPr/>
          </p:nvSpPr>
          <p:spPr bwMode="auto">
            <a:xfrm flipH="1">
              <a:off x="3288" y="2614"/>
              <a:ext cx="317" cy="408"/>
            </a:xfrm>
            <a:prstGeom prst="flowChartPunchedCard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7726" name="AutoShape 94"/>
            <p:cNvSpPr>
              <a:spLocks noChangeArrowheads="1"/>
            </p:cNvSpPr>
            <p:nvPr/>
          </p:nvSpPr>
          <p:spPr bwMode="auto">
            <a:xfrm flipH="1">
              <a:off x="2595" y="2160"/>
              <a:ext cx="317" cy="408"/>
            </a:xfrm>
            <a:prstGeom prst="flowChartPunchedCar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7727" name="AutoShape 95"/>
            <p:cNvSpPr>
              <a:spLocks noChangeArrowheads="1"/>
            </p:cNvSpPr>
            <p:nvPr/>
          </p:nvSpPr>
          <p:spPr bwMode="auto">
            <a:xfrm flipH="1">
              <a:off x="5332" y="1298"/>
              <a:ext cx="317" cy="408"/>
            </a:xfrm>
            <a:prstGeom prst="flowChartPunchedCard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7728" name="AutoShape 96"/>
            <p:cNvSpPr>
              <a:spLocks noChangeArrowheads="1"/>
            </p:cNvSpPr>
            <p:nvPr/>
          </p:nvSpPr>
          <p:spPr bwMode="auto">
            <a:xfrm flipH="1">
              <a:off x="1655" y="2478"/>
              <a:ext cx="317" cy="408"/>
            </a:xfrm>
            <a:prstGeom prst="flowChartPunchedCard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7729" name="AutoShape 97"/>
            <p:cNvSpPr>
              <a:spLocks noChangeArrowheads="1"/>
            </p:cNvSpPr>
            <p:nvPr/>
          </p:nvSpPr>
          <p:spPr bwMode="auto">
            <a:xfrm flipH="1">
              <a:off x="1655" y="1979"/>
              <a:ext cx="317" cy="408"/>
            </a:xfrm>
            <a:prstGeom prst="flowChartPunchedCard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7730" name="AutoShape 98"/>
            <p:cNvSpPr>
              <a:spLocks noChangeArrowheads="1"/>
            </p:cNvSpPr>
            <p:nvPr/>
          </p:nvSpPr>
          <p:spPr bwMode="auto">
            <a:xfrm flipH="1">
              <a:off x="5057" y="2568"/>
              <a:ext cx="317" cy="408"/>
            </a:xfrm>
            <a:prstGeom prst="flowChartPunchedCard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7731" name="AutoShape 99"/>
            <p:cNvSpPr>
              <a:spLocks noChangeArrowheads="1"/>
            </p:cNvSpPr>
            <p:nvPr/>
          </p:nvSpPr>
          <p:spPr bwMode="auto">
            <a:xfrm flipH="1">
              <a:off x="4266" y="2115"/>
              <a:ext cx="317" cy="408"/>
            </a:xfrm>
            <a:prstGeom prst="flowChartPunchedCard">
              <a:avLst/>
            </a:prstGeom>
            <a:solidFill>
              <a:srgbClr val="CC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7732" name="AutoShape 100"/>
            <p:cNvSpPr>
              <a:spLocks noChangeArrowheads="1"/>
            </p:cNvSpPr>
            <p:nvPr/>
          </p:nvSpPr>
          <p:spPr bwMode="auto">
            <a:xfrm flipH="1">
              <a:off x="3470" y="1752"/>
              <a:ext cx="363" cy="453"/>
            </a:xfrm>
            <a:prstGeom prst="flowChartPunchedCard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7733" name="Text Box 101"/>
          <p:cNvSpPr txBox="1">
            <a:spLocks noChangeArrowheads="1"/>
          </p:cNvSpPr>
          <p:nvPr/>
        </p:nvSpPr>
        <p:spPr bwMode="auto">
          <a:xfrm>
            <a:off x="22225" y="6015335"/>
            <a:ext cx="82429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Random walk: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uniform-randomly choose 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links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random jumps</a:t>
            </a:r>
            <a:endParaRPr lang="en-US" sz="2400" u="sng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102"/>
          <p:cNvGrpSpPr>
            <a:grpSpLocks/>
          </p:cNvGrpSpPr>
          <p:nvPr/>
        </p:nvGrpSpPr>
        <p:grpSpPr bwMode="auto">
          <a:xfrm>
            <a:off x="849313" y="5078713"/>
            <a:ext cx="4222749" cy="757238"/>
            <a:chOff x="1295" y="3112"/>
            <a:chExt cx="2660" cy="477"/>
          </a:xfrm>
          <a:solidFill>
            <a:srgbClr val="FFFF00"/>
          </a:solidFill>
        </p:grpSpPr>
        <p:sp>
          <p:nvSpPr>
            <p:cNvPr id="197735" name="Rectangle 103"/>
            <p:cNvSpPr>
              <a:spLocks noChangeArrowheads="1"/>
            </p:cNvSpPr>
            <p:nvPr/>
          </p:nvSpPr>
          <p:spPr bwMode="auto">
            <a:xfrm>
              <a:off x="1338" y="3113"/>
              <a:ext cx="2585" cy="453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7736" name="Text Box 104"/>
            <p:cNvSpPr txBox="1">
              <a:spLocks noChangeArrowheads="1"/>
            </p:cNvSpPr>
            <p:nvPr/>
          </p:nvSpPr>
          <p:spPr bwMode="auto">
            <a:xfrm>
              <a:off x="1295" y="3112"/>
              <a:ext cx="2660" cy="47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Authority (page q) = 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   stationary prob. of visiting q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7737" name="Text Box 105"/>
          <p:cNvSpPr txBox="1">
            <a:spLocks noChangeArrowheads="1"/>
          </p:cNvSpPr>
          <p:nvPr/>
        </p:nvSpPr>
        <p:spPr bwMode="auto">
          <a:xfrm>
            <a:off x="6465888" y="1765598"/>
            <a:ext cx="2502608" cy="46166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“Social” Ranking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" name="Date Placeholder 10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108" name="Slide Number Placeholder 10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I.</a:t>
            </a:r>
            <a:fld id="{8DFBADF9-590B-46A3-B334-BA8F8DA717B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09" name="Footer Placeholder 10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IR&amp;DM, WS'11/12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76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97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76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9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7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7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60325"/>
            <a:ext cx="8534400" cy="549275"/>
          </a:xfrm>
        </p:spPr>
        <p:txBody>
          <a:bodyPr>
            <a:normAutofit fontScale="90000"/>
          </a:bodyPr>
          <a:lstStyle/>
          <a:p>
            <a:r>
              <a:rPr lang="en-US" sz="4000" smtClean="0"/>
              <a:t>Indexing with Inverted Lists</a:t>
            </a:r>
            <a:endParaRPr lang="en-US" sz="4000"/>
          </a:p>
        </p:txBody>
      </p:sp>
      <p:sp>
        <p:nvSpPr>
          <p:cNvPr id="187426" name="Text Box 34"/>
          <p:cNvSpPr txBox="1">
            <a:spLocks noChangeArrowheads="1"/>
          </p:cNvSpPr>
          <p:nvPr/>
        </p:nvSpPr>
        <p:spPr bwMode="auto">
          <a:xfrm>
            <a:off x="0" y="2709863"/>
            <a:ext cx="193674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index lists </a:t>
            </a:r>
          </a:p>
          <a:p>
            <a:pPr eaLnBrk="0" hangingPunct="0">
              <a:lnSpc>
                <a:spcPct val="80000"/>
              </a:lnSpc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with 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postings</a:t>
            </a:r>
          </a:p>
          <a:p>
            <a:pPr eaLnBrk="0" hangingPunct="0">
              <a:lnSpc>
                <a:spcPct val="80000"/>
              </a:lnSpc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DocId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Score)</a:t>
            </a:r>
          </a:p>
          <a:p>
            <a:pPr eaLnBrk="0" hangingPunct="0">
              <a:lnSpc>
                <a:spcPct val="80000"/>
              </a:lnSpc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sorted by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DocId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7427" name="Text Box 35"/>
          <p:cNvSpPr txBox="1">
            <a:spLocks noChangeArrowheads="1"/>
          </p:cNvSpPr>
          <p:nvPr/>
        </p:nvSpPr>
        <p:spPr bwMode="auto">
          <a:xfrm>
            <a:off x="6934200" y="2764405"/>
            <a:ext cx="2169184" cy="127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Google:</a:t>
            </a:r>
          </a:p>
          <a:p>
            <a:pPr eaLnBrk="0" hangingPunct="0">
              <a:lnSpc>
                <a:spcPct val="8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10 Mio. terms</a:t>
            </a:r>
          </a:p>
          <a:p>
            <a:pPr eaLnBrk="0" hangingPunct="0">
              <a:lnSpc>
                <a:spcPct val="8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&gt; 20 Bio. docs</a:t>
            </a:r>
          </a:p>
          <a:p>
            <a:pPr eaLnBrk="0" hangingPunct="0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&gt; 10 TB index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0" y="1701800"/>
            <a:ext cx="8388350" cy="2500313"/>
            <a:chOff x="0" y="1701800"/>
            <a:chExt cx="8388350" cy="2500313"/>
          </a:xfrm>
        </p:grpSpPr>
        <p:sp>
          <p:nvSpPr>
            <p:cNvPr id="187398" name="Rectangle 6"/>
            <p:cNvSpPr>
              <a:spLocks noChangeArrowheads="1"/>
            </p:cNvSpPr>
            <p:nvPr/>
          </p:nvSpPr>
          <p:spPr bwMode="auto">
            <a:xfrm>
              <a:off x="2195513" y="2493963"/>
              <a:ext cx="719137" cy="15113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7409" name="Rectangle 17"/>
            <p:cNvSpPr>
              <a:spLocks noChangeArrowheads="1"/>
            </p:cNvSpPr>
            <p:nvPr/>
          </p:nvSpPr>
          <p:spPr bwMode="auto">
            <a:xfrm>
              <a:off x="4140200" y="2493963"/>
              <a:ext cx="719138" cy="169703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7417" name="Rectangle 25"/>
            <p:cNvSpPr>
              <a:spLocks noChangeArrowheads="1"/>
            </p:cNvSpPr>
            <p:nvPr/>
          </p:nvSpPr>
          <p:spPr bwMode="auto">
            <a:xfrm>
              <a:off x="6191250" y="2493963"/>
              <a:ext cx="719138" cy="100806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7395" name="AutoShape 3"/>
            <p:cNvSpPr>
              <a:spLocks noChangeArrowheads="1"/>
            </p:cNvSpPr>
            <p:nvPr/>
          </p:nvSpPr>
          <p:spPr bwMode="auto">
            <a:xfrm>
              <a:off x="611188" y="1701800"/>
              <a:ext cx="7777162" cy="863600"/>
            </a:xfrm>
            <a:prstGeom prst="triangle">
              <a:avLst>
                <a:gd name="adj" fmla="val 50009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7396" name="Text Box 4"/>
            <p:cNvSpPr txBox="1">
              <a:spLocks noChangeArrowheads="1"/>
            </p:cNvSpPr>
            <p:nvPr/>
          </p:nvSpPr>
          <p:spPr bwMode="auto">
            <a:xfrm>
              <a:off x="2051050" y="2205038"/>
              <a:ext cx="10985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professor</a:t>
              </a:r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7397" name="Text Box 5"/>
            <p:cNvSpPr txBox="1">
              <a:spLocks noChangeArrowheads="1"/>
            </p:cNvSpPr>
            <p:nvPr/>
          </p:nvSpPr>
          <p:spPr bwMode="auto">
            <a:xfrm>
              <a:off x="3490913" y="1901825"/>
              <a:ext cx="2224087" cy="384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lnSpc>
                  <a:spcPct val="80000"/>
                </a:lnSpc>
              </a:pP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B+ tree on terms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7399" name="Text Box 7"/>
            <p:cNvSpPr txBox="1">
              <a:spLocks noChangeArrowheads="1"/>
            </p:cNvSpPr>
            <p:nvPr/>
          </p:nvSpPr>
          <p:spPr bwMode="auto">
            <a:xfrm>
              <a:off x="2122488" y="2493963"/>
              <a:ext cx="831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17: 0.3</a:t>
              </a:r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7400" name="Text Box 8"/>
            <p:cNvSpPr txBox="1">
              <a:spLocks noChangeArrowheads="1"/>
            </p:cNvSpPr>
            <p:nvPr/>
          </p:nvSpPr>
          <p:spPr bwMode="auto">
            <a:xfrm>
              <a:off x="2122488" y="2709863"/>
              <a:ext cx="831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44: 0.4</a:t>
              </a:r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7401" name="Text Box 9"/>
            <p:cNvSpPr txBox="1">
              <a:spLocks noChangeArrowheads="1"/>
            </p:cNvSpPr>
            <p:nvPr/>
          </p:nvSpPr>
          <p:spPr bwMode="auto">
            <a:xfrm rot="-5400000">
              <a:off x="2073275" y="3551238"/>
              <a:ext cx="4127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1" smtClean="0">
                  <a:latin typeface="Times New Roman" pitchFamily="18" charset="0"/>
                  <a:cs typeface="Times New Roman" pitchFamily="18" charset="0"/>
                </a:rPr>
                <a:t>...</a:t>
              </a:r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7402" name="Text Box 10"/>
            <p:cNvSpPr txBox="1">
              <a:spLocks noChangeArrowheads="1"/>
            </p:cNvSpPr>
            <p:nvPr/>
          </p:nvSpPr>
          <p:spPr bwMode="auto">
            <a:xfrm>
              <a:off x="3995738" y="2205038"/>
              <a:ext cx="10223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research</a:t>
              </a:r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7403" name="Text Box 11"/>
            <p:cNvSpPr txBox="1">
              <a:spLocks noChangeArrowheads="1"/>
            </p:cNvSpPr>
            <p:nvPr/>
          </p:nvSpPr>
          <p:spPr bwMode="auto">
            <a:xfrm>
              <a:off x="3275013" y="2060575"/>
              <a:ext cx="450850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800" b="1" smtClean="0">
                  <a:latin typeface="Times New Roman" pitchFamily="18" charset="0"/>
                  <a:cs typeface="Times New Roman" pitchFamily="18" charset="0"/>
                </a:rPr>
                <a:t>...</a:t>
              </a:r>
              <a:endParaRPr 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7404" name="Text Box 12"/>
            <p:cNvSpPr txBox="1">
              <a:spLocks noChangeArrowheads="1"/>
            </p:cNvSpPr>
            <p:nvPr/>
          </p:nvSpPr>
          <p:spPr bwMode="auto">
            <a:xfrm>
              <a:off x="6227763" y="2205038"/>
              <a:ext cx="5524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xml</a:t>
              </a:r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7405" name="Text Box 13"/>
            <p:cNvSpPr txBox="1">
              <a:spLocks noChangeArrowheads="1"/>
            </p:cNvSpPr>
            <p:nvPr/>
          </p:nvSpPr>
          <p:spPr bwMode="auto">
            <a:xfrm>
              <a:off x="5435600" y="2060575"/>
              <a:ext cx="450850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800" b="1" smtClean="0">
                  <a:latin typeface="Times New Roman" pitchFamily="18" charset="0"/>
                  <a:cs typeface="Times New Roman" pitchFamily="18" charset="0"/>
                </a:rPr>
                <a:t>...</a:t>
              </a:r>
              <a:endParaRPr 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7406" name="Text Box 14"/>
            <p:cNvSpPr txBox="1">
              <a:spLocks noChangeArrowheads="1"/>
            </p:cNvSpPr>
            <p:nvPr/>
          </p:nvSpPr>
          <p:spPr bwMode="auto">
            <a:xfrm>
              <a:off x="2122488" y="2925763"/>
              <a:ext cx="831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52: 0.1</a:t>
              </a:r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7407" name="Text Box 15"/>
            <p:cNvSpPr txBox="1">
              <a:spLocks noChangeArrowheads="1"/>
            </p:cNvSpPr>
            <p:nvPr/>
          </p:nvSpPr>
          <p:spPr bwMode="auto">
            <a:xfrm>
              <a:off x="2122488" y="3141663"/>
              <a:ext cx="831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53: 0.8</a:t>
              </a:r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7408" name="Text Box 16"/>
            <p:cNvSpPr txBox="1">
              <a:spLocks noChangeArrowheads="1"/>
            </p:cNvSpPr>
            <p:nvPr/>
          </p:nvSpPr>
          <p:spPr bwMode="auto">
            <a:xfrm>
              <a:off x="2122488" y="3357563"/>
              <a:ext cx="831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55: 0.6</a:t>
              </a:r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7410" name="Text Box 18"/>
            <p:cNvSpPr txBox="1">
              <a:spLocks noChangeArrowheads="1"/>
            </p:cNvSpPr>
            <p:nvPr/>
          </p:nvSpPr>
          <p:spPr bwMode="auto">
            <a:xfrm>
              <a:off x="4067175" y="2493963"/>
              <a:ext cx="831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12: 0.5</a:t>
              </a:r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7411" name="Text Box 19"/>
            <p:cNvSpPr txBox="1">
              <a:spLocks noChangeArrowheads="1"/>
            </p:cNvSpPr>
            <p:nvPr/>
          </p:nvSpPr>
          <p:spPr bwMode="auto">
            <a:xfrm>
              <a:off x="4067175" y="2709863"/>
              <a:ext cx="831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14: 0.4</a:t>
              </a:r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7412" name="Text Box 20"/>
            <p:cNvSpPr txBox="1">
              <a:spLocks noChangeArrowheads="1"/>
            </p:cNvSpPr>
            <p:nvPr/>
          </p:nvSpPr>
          <p:spPr bwMode="auto">
            <a:xfrm rot="-5400000">
              <a:off x="4052888" y="3767138"/>
              <a:ext cx="4127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1" smtClean="0">
                  <a:latin typeface="Times New Roman" pitchFamily="18" charset="0"/>
                  <a:cs typeface="Times New Roman" pitchFamily="18" charset="0"/>
                </a:rPr>
                <a:t>...</a:t>
              </a:r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7413" name="Text Box 21"/>
            <p:cNvSpPr txBox="1">
              <a:spLocks noChangeArrowheads="1"/>
            </p:cNvSpPr>
            <p:nvPr/>
          </p:nvSpPr>
          <p:spPr bwMode="auto">
            <a:xfrm>
              <a:off x="4067175" y="2925763"/>
              <a:ext cx="831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28: 0.1</a:t>
              </a:r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7414" name="Text Box 22"/>
            <p:cNvSpPr txBox="1">
              <a:spLocks noChangeArrowheads="1"/>
            </p:cNvSpPr>
            <p:nvPr/>
          </p:nvSpPr>
          <p:spPr bwMode="auto">
            <a:xfrm>
              <a:off x="4067175" y="3141663"/>
              <a:ext cx="831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44: 0.2</a:t>
              </a:r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7415" name="Text Box 23"/>
            <p:cNvSpPr txBox="1">
              <a:spLocks noChangeArrowheads="1"/>
            </p:cNvSpPr>
            <p:nvPr/>
          </p:nvSpPr>
          <p:spPr bwMode="auto">
            <a:xfrm>
              <a:off x="4067175" y="3357563"/>
              <a:ext cx="831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51: 0.6</a:t>
              </a:r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7416" name="Text Box 24"/>
            <p:cNvSpPr txBox="1">
              <a:spLocks noChangeArrowheads="1"/>
            </p:cNvSpPr>
            <p:nvPr/>
          </p:nvSpPr>
          <p:spPr bwMode="auto">
            <a:xfrm>
              <a:off x="4067175" y="3573463"/>
              <a:ext cx="831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52: 0.3</a:t>
              </a:r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7418" name="Text Box 26"/>
            <p:cNvSpPr txBox="1">
              <a:spLocks noChangeArrowheads="1"/>
            </p:cNvSpPr>
            <p:nvPr/>
          </p:nvSpPr>
          <p:spPr bwMode="auto">
            <a:xfrm>
              <a:off x="6119813" y="2709863"/>
              <a:ext cx="831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17: 0.1</a:t>
              </a:r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7419" name="Text Box 27"/>
            <p:cNvSpPr txBox="1">
              <a:spLocks noChangeArrowheads="1"/>
            </p:cNvSpPr>
            <p:nvPr/>
          </p:nvSpPr>
          <p:spPr bwMode="auto">
            <a:xfrm>
              <a:off x="6119813" y="2925763"/>
              <a:ext cx="831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28: 0.7</a:t>
              </a:r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7420" name="Text Box 28"/>
            <p:cNvSpPr txBox="1">
              <a:spLocks noChangeArrowheads="1"/>
            </p:cNvSpPr>
            <p:nvPr/>
          </p:nvSpPr>
          <p:spPr bwMode="auto">
            <a:xfrm rot="-5400000">
              <a:off x="6070600" y="3119438"/>
              <a:ext cx="4127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1" smtClean="0">
                  <a:latin typeface="Times New Roman" pitchFamily="18" charset="0"/>
                  <a:cs typeface="Times New Roman" pitchFamily="18" charset="0"/>
                </a:rPr>
                <a:t>...</a:t>
              </a:r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7421" name="Text Box 29"/>
            <p:cNvSpPr txBox="1">
              <a:spLocks noChangeArrowheads="1"/>
            </p:cNvSpPr>
            <p:nvPr/>
          </p:nvSpPr>
          <p:spPr bwMode="auto">
            <a:xfrm>
              <a:off x="2122488" y="2493963"/>
              <a:ext cx="831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17: 0.3</a:t>
              </a:r>
              <a:endParaRPr lang="en-US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7422" name="Text Box 30"/>
            <p:cNvSpPr txBox="1">
              <a:spLocks noChangeArrowheads="1"/>
            </p:cNvSpPr>
            <p:nvPr/>
          </p:nvSpPr>
          <p:spPr bwMode="auto">
            <a:xfrm>
              <a:off x="6121400" y="2709863"/>
              <a:ext cx="831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17: 0.1</a:t>
              </a:r>
              <a:endParaRPr lang="en-US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7423" name="Text Box 31"/>
            <p:cNvSpPr txBox="1">
              <a:spLocks noChangeArrowheads="1"/>
            </p:cNvSpPr>
            <p:nvPr/>
          </p:nvSpPr>
          <p:spPr bwMode="auto">
            <a:xfrm>
              <a:off x="2122488" y="2709863"/>
              <a:ext cx="831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44: 0.4</a:t>
              </a:r>
              <a:endParaRPr lang="en-US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7424" name="Text Box 32"/>
            <p:cNvSpPr txBox="1">
              <a:spLocks noChangeArrowheads="1"/>
            </p:cNvSpPr>
            <p:nvPr/>
          </p:nvSpPr>
          <p:spPr bwMode="auto">
            <a:xfrm>
              <a:off x="4065588" y="3141663"/>
              <a:ext cx="831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44: 0.2</a:t>
              </a:r>
              <a:endParaRPr lang="en-US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7425" name="Text Box 33"/>
            <p:cNvSpPr txBox="1">
              <a:spLocks noChangeArrowheads="1"/>
            </p:cNvSpPr>
            <p:nvPr/>
          </p:nvSpPr>
          <p:spPr bwMode="auto">
            <a:xfrm>
              <a:off x="6119813" y="2493963"/>
              <a:ext cx="831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11: 0.6</a:t>
              </a:r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7428" name="Text Box 36"/>
            <p:cNvSpPr txBox="1">
              <a:spLocks noChangeArrowheads="1"/>
            </p:cNvSpPr>
            <p:nvPr/>
          </p:nvSpPr>
          <p:spPr bwMode="auto">
            <a:xfrm>
              <a:off x="0" y="1701800"/>
              <a:ext cx="1487488" cy="82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80000"/>
                </a:lnSpc>
              </a:pPr>
              <a:r>
                <a:rPr lang="en-US" sz="2000" b="1" smtClean="0">
                  <a:latin typeface="Times New Roman" pitchFamily="18" charset="0"/>
                  <a:cs typeface="Times New Roman" pitchFamily="18" charset="0"/>
                </a:rPr>
                <a:t>q: professor</a:t>
              </a:r>
            </a:p>
            <a:p>
              <a:pPr eaLnBrk="0" hangingPunct="0">
                <a:lnSpc>
                  <a:spcPct val="80000"/>
                </a:lnSpc>
              </a:pPr>
              <a:r>
                <a:rPr lang="en-US" sz="2000" b="1" smtClean="0">
                  <a:latin typeface="Times New Roman" pitchFamily="18" charset="0"/>
                  <a:cs typeface="Times New Roman" pitchFamily="18" charset="0"/>
                </a:rPr>
                <a:t>    research </a:t>
              </a:r>
            </a:p>
            <a:p>
              <a:pPr eaLnBrk="0" hangingPunct="0">
                <a:lnSpc>
                  <a:spcPct val="80000"/>
                </a:lnSpc>
              </a:pPr>
              <a:r>
                <a:rPr lang="en-US" sz="2000" b="1" smtClean="0">
                  <a:latin typeface="Times New Roman" pitchFamily="18" charset="0"/>
                  <a:cs typeface="Times New Roman" pitchFamily="18" charset="0"/>
                </a:rPr>
                <a:t>    xml</a:t>
              </a:r>
              <a:endParaRPr lang="en-US" sz="20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7429" name="Text Box 37"/>
          <p:cNvSpPr txBox="1">
            <a:spLocks noChangeArrowheads="1"/>
          </p:cNvSpPr>
          <p:nvPr/>
        </p:nvSpPr>
        <p:spPr bwMode="auto">
          <a:xfrm>
            <a:off x="60376" y="663071"/>
            <a:ext cx="8169224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Vector space model suggests </a:t>
            </a:r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term-document 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matrix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eaLnBrk="0" hangingPunct="0">
              <a:lnSpc>
                <a:spcPct val="90000"/>
              </a:lnSpc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but data is sparse and queries are even very sparse</a:t>
            </a:r>
          </a:p>
          <a:p>
            <a:pPr eaLnBrk="0" hangingPunct="0">
              <a:lnSpc>
                <a:spcPct val="90000"/>
              </a:lnSpc>
            </a:pPr>
            <a:r>
              <a:rPr lang="en-US" sz="24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 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better use 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inverted index lists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with terms as keys for B+ tree</a:t>
            </a:r>
          </a:p>
        </p:txBody>
      </p:sp>
      <p:sp>
        <p:nvSpPr>
          <p:cNvPr id="187430" name="Text Box 38"/>
          <p:cNvSpPr txBox="1">
            <a:spLocks noChangeArrowheads="1"/>
          </p:cNvSpPr>
          <p:nvPr/>
        </p:nvSpPr>
        <p:spPr bwMode="auto">
          <a:xfrm>
            <a:off x="685800" y="4267200"/>
            <a:ext cx="77120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terms can be full words, word stems, word pairs, substrings, N-grams, etc.</a:t>
            </a:r>
          </a:p>
          <a:p>
            <a:pPr eaLnBrk="0" hangingPunct="0">
              <a:lnSpc>
                <a:spcPct val="80000"/>
              </a:lnSpc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(whatever “dictionary terms” we prefer for the application)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7431" name="Text Box 39"/>
          <p:cNvSpPr txBox="1">
            <a:spLocks noChangeArrowheads="1"/>
          </p:cNvSpPr>
          <p:nvPr/>
        </p:nvSpPr>
        <p:spPr bwMode="auto">
          <a:xfrm>
            <a:off x="74574" y="4953000"/>
            <a:ext cx="7850226" cy="1532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index-list entries in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DocId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order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for fast Boolean operations</a:t>
            </a:r>
          </a:p>
          <a:p>
            <a:pPr>
              <a:buFontTx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many techniques for excellent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compression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of index lists </a:t>
            </a:r>
          </a:p>
          <a:p>
            <a:pPr>
              <a:buFontTx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additional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position index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needed for phrases, proximity, etc.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(or other pre-computed data structures)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Date Placeholder 4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I.</a:t>
            </a:r>
            <a:fld id="{8DFBADF9-590B-46A3-B334-BA8F8DA717B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7" name="Footer Placeholder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IR&amp;DM, WS'11/12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7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7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87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874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74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874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426" grpId="0"/>
      <p:bldP spid="187427" grpId="0"/>
      <p:bldP spid="1874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4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9144000" cy="549275"/>
          </a:xfrm>
        </p:spPr>
        <p:txBody>
          <a:bodyPr>
            <a:normAutofit fontScale="90000"/>
          </a:bodyPr>
          <a:lstStyle/>
          <a:p>
            <a:r>
              <a:rPr lang="en-US" sz="4000"/>
              <a:t>Query Processing on Inverted Lists </a:t>
            </a:r>
          </a:p>
        </p:txBody>
      </p:sp>
      <p:sp>
        <p:nvSpPr>
          <p:cNvPr id="189445" name="Text Box 5"/>
          <p:cNvSpPr txBox="1">
            <a:spLocks noChangeArrowheads="1"/>
          </p:cNvSpPr>
          <p:nvPr/>
        </p:nvSpPr>
        <p:spPr bwMode="auto">
          <a:xfrm>
            <a:off x="574675" y="4648200"/>
            <a:ext cx="3603872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</a:rPr>
              <a:t>Join-then-sort algorithm:</a:t>
            </a:r>
          </a:p>
          <a:p>
            <a:pPr eaLnBrk="0" hangingPunct="0">
              <a:lnSpc>
                <a:spcPct val="90000"/>
              </a:lnSpc>
            </a:pPr>
            <a:r>
              <a:rPr lang="en-US" sz="2400" dirty="0" smtClean="0">
                <a:latin typeface="Times New Roman" pitchFamily="18" charset="0"/>
              </a:rPr>
              <a:t>     </a:t>
            </a:r>
            <a:endParaRPr lang="en-US" sz="2400" dirty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89478" name="Text Box 38"/>
          <p:cNvSpPr txBox="1">
            <a:spLocks noChangeArrowheads="1"/>
          </p:cNvSpPr>
          <p:nvPr/>
        </p:nvSpPr>
        <p:spPr bwMode="auto">
          <a:xfrm>
            <a:off x="0" y="3048000"/>
            <a:ext cx="9396413" cy="1902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2400" u="sng" dirty="0" smtClean="0">
                <a:latin typeface="Times New Roman" pitchFamily="18" charset="0"/>
              </a:rPr>
              <a:t>Given:</a:t>
            </a:r>
            <a:r>
              <a:rPr lang="en-US" sz="2400" dirty="0" smtClean="0">
                <a:latin typeface="Times New Roman" pitchFamily="18" charset="0"/>
              </a:rPr>
              <a:t> query q = t</a:t>
            </a:r>
            <a:r>
              <a:rPr lang="en-US" sz="2400" baseline="-25000" dirty="0" smtClean="0">
                <a:latin typeface="Times New Roman" pitchFamily="18" charset="0"/>
              </a:rPr>
              <a:t>1</a:t>
            </a:r>
            <a:r>
              <a:rPr lang="en-US" sz="2400" dirty="0" smtClean="0">
                <a:latin typeface="Times New Roman" pitchFamily="18" charset="0"/>
              </a:rPr>
              <a:t> t</a:t>
            </a:r>
            <a:r>
              <a:rPr lang="en-US" sz="2400" baseline="-25000" dirty="0" smtClean="0">
                <a:latin typeface="Times New Roman" pitchFamily="18" charset="0"/>
              </a:rPr>
              <a:t>2</a:t>
            </a:r>
            <a:r>
              <a:rPr lang="en-US" sz="2400" dirty="0" smtClean="0">
                <a:latin typeface="Times New Roman" pitchFamily="18" charset="0"/>
              </a:rPr>
              <a:t> ... </a:t>
            </a:r>
            <a:r>
              <a:rPr lang="en-US" sz="2400" dirty="0" err="1" smtClean="0">
                <a:latin typeface="Times New Roman" pitchFamily="18" charset="0"/>
              </a:rPr>
              <a:t>t</a:t>
            </a:r>
            <a:r>
              <a:rPr lang="en-US" sz="2400" baseline="-25000" dirty="0" err="1" smtClean="0">
                <a:latin typeface="Times New Roman" pitchFamily="18" charset="0"/>
              </a:rPr>
              <a:t>z</a:t>
            </a:r>
            <a:r>
              <a:rPr lang="en-US" sz="2400" dirty="0" smtClean="0">
                <a:latin typeface="Times New Roman" pitchFamily="18" charset="0"/>
              </a:rPr>
              <a:t> with z (conjunctive) keywords</a:t>
            </a:r>
          </a:p>
          <a:p>
            <a:pPr eaLnBrk="0" hangingPunct="0">
              <a:lnSpc>
                <a:spcPct val="90000"/>
              </a:lnSpc>
            </a:pPr>
            <a:r>
              <a:rPr lang="en-US" sz="2400" dirty="0" smtClean="0">
                <a:latin typeface="Times New Roman" pitchFamily="18" charset="0"/>
              </a:rPr>
              <a:t>            similarity scoring function </a:t>
            </a:r>
            <a:r>
              <a:rPr lang="en-US" sz="2400" b="1" i="1" dirty="0" smtClean="0">
                <a:latin typeface="Times New Roman" pitchFamily="18" charset="0"/>
              </a:rPr>
              <a:t>score(</a:t>
            </a:r>
            <a:r>
              <a:rPr lang="en-US" sz="2400" b="1" i="1" dirty="0" err="1" smtClean="0">
                <a:latin typeface="Times New Roman" pitchFamily="18" charset="0"/>
              </a:rPr>
              <a:t>q,d</a:t>
            </a:r>
            <a:r>
              <a:rPr lang="en-US" sz="2400" b="1" i="1" dirty="0" smtClean="0">
                <a:latin typeface="Times New Roman" pitchFamily="18" charset="0"/>
              </a:rPr>
              <a:t>)</a:t>
            </a:r>
            <a:r>
              <a:rPr lang="en-US" sz="2400" dirty="0" smtClean="0">
                <a:latin typeface="Times New Roman" pitchFamily="18" charset="0"/>
              </a:rPr>
              <a:t> for docs </a:t>
            </a:r>
            <a:r>
              <a:rPr lang="en-US" sz="2400" dirty="0" err="1" smtClean="0">
                <a:latin typeface="Times New Roman" pitchFamily="18" charset="0"/>
              </a:rPr>
              <a:t>d</a:t>
            </a:r>
            <a:r>
              <a:rPr lang="en-US" sz="2400" dirty="0" err="1" smtClean="0">
                <a:latin typeface="Times New Roman" pitchFamily="18" charset="0"/>
                <a:sym typeface="Symbol" pitchFamily="18" charset="2"/>
              </a:rPr>
              <a:t>D</a:t>
            </a:r>
            <a:r>
              <a:rPr lang="en-US" sz="2400" dirty="0" smtClean="0">
                <a:latin typeface="Times New Roman" pitchFamily="18" charset="0"/>
                <a:sym typeface="Symbol" pitchFamily="18" charset="2"/>
              </a:rPr>
              <a:t>, e.g.: </a:t>
            </a:r>
          </a:p>
          <a:p>
            <a:pPr eaLnBrk="0" hangingPunct="0">
              <a:lnSpc>
                <a:spcPct val="90000"/>
              </a:lnSpc>
            </a:pPr>
            <a:r>
              <a:rPr lang="en-US" sz="2400" dirty="0" smtClean="0">
                <a:latin typeface="Times New Roman" pitchFamily="18" charset="0"/>
              </a:rPr>
              <a:t>            with </a:t>
            </a:r>
            <a:r>
              <a:rPr lang="en-US" sz="2400" dirty="0" err="1" smtClean="0">
                <a:latin typeface="Times New Roman" pitchFamily="18" charset="0"/>
              </a:rPr>
              <a:t>precomputed</a:t>
            </a:r>
            <a:r>
              <a:rPr lang="en-US" sz="2400" dirty="0" smtClean="0">
                <a:latin typeface="Times New Roman" pitchFamily="18" charset="0"/>
              </a:rPr>
              <a:t> scores (index weights) </a:t>
            </a:r>
            <a:r>
              <a:rPr lang="en-US" sz="2400" dirty="0" err="1" smtClean="0">
                <a:latin typeface="Times New Roman" pitchFamily="18" charset="0"/>
              </a:rPr>
              <a:t>s</a:t>
            </a:r>
            <a:r>
              <a:rPr lang="en-US" sz="2400" baseline="-25000" dirty="0" err="1" smtClean="0">
                <a:latin typeface="Times New Roman" pitchFamily="18" charset="0"/>
              </a:rPr>
              <a:t>i</a:t>
            </a:r>
            <a:r>
              <a:rPr lang="en-US" sz="2400" dirty="0" smtClean="0">
                <a:latin typeface="Times New Roman" pitchFamily="18" charset="0"/>
              </a:rPr>
              <a:t>(d) for which q</a:t>
            </a:r>
            <a:r>
              <a:rPr lang="en-US" sz="2400" baseline="-25000" dirty="0" smtClean="0">
                <a:latin typeface="Times New Roman" pitchFamily="18" charset="0"/>
              </a:rPr>
              <a:t>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≠0</a:t>
            </a:r>
          </a:p>
          <a:p>
            <a:pPr eaLnBrk="0" hangingPunct="0">
              <a:lnSpc>
                <a:spcPct val="90000"/>
              </a:lnSpc>
              <a:spcBef>
                <a:spcPct val="40000"/>
              </a:spcBef>
            </a:pPr>
            <a:r>
              <a:rPr lang="en-US" sz="2400" u="sng" dirty="0" smtClean="0">
                <a:latin typeface="Times New Roman" pitchFamily="18" charset="0"/>
              </a:rPr>
              <a:t>Find:</a:t>
            </a:r>
            <a:r>
              <a:rPr lang="en-US" sz="2400" dirty="0" smtClean="0">
                <a:latin typeface="Times New Roman" pitchFamily="18" charset="0"/>
              </a:rPr>
              <a:t>   top-k results for </a:t>
            </a:r>
            <a:r>
              <a:rPr lang="en-US" sz="2400" b="1" i="1" dirty="0" smtClean="0">
                <a:latin typeface="Times New Roman" pitchFamily="18" charset="0"/>
              </a:rPr>
              <a:t>score(</a:t>
            </a:r>
            <a:r>
              <a:rPr lang="en-US" sz="2400" b="1" i="1" dirty="0" err="1" smtClean="0">
                <a:latin typeface="Times New Roman" pitchFamily="18" charset="0"/>
              </a:rPr>
              <a:t>q,d</a:t>
            </a:r>
            <a:r>
              <a:rPr lang="en-US" sz="2400" b="1" i="1" dirty="0" smtClean="0">
                <a:latin typeface="Times New Roman" pitchFamily="18" charset="0"/>
              </a:rPr>
              <a:t>) =</a:t>
            </a:r>
            <a:r>
              <a:rPr lang="en-US" sz="2400" b="1" i="1" dirty="0" err="1" smtClean="0">
                <a:latin typeface="Times New Roman" pitchFamily="18" charset="0"/>
              </a:rPr>
              <a:t>aggr</a:t>
            </a:r>
            <a:r>
              <a:rPr lang="en-US" sz="2400" b="1" i="1" dirty="0" smtClean="0">
                <a:latin typeface="Times New Roman" pitchFamily="18" charset="0"/>
              </a:rPr>
              <a:t>{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s</a:t>
            </a:r>
            <a:r>
              <a:rPr lang="en-US" sz="2400" b="1" i="1" baseline="-25000" dirty="0" err="1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i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(d)</a:t>
            </a:r>
            <a:r>
              <a:rPr lang="en-US" sz="2400" b="1" i="1" dirty="0" smtClean="0">
                <a:latin typeface="Times New Roman" pitchFamily="18" charset="0"/>
              </a:rPr>
              <a:t>}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</a:rPr>
              <a:t>(e.g.: 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</a:t>
            </a:r>
            <a:r>
              <a:rPr lang="en-US" sz="2400" b="1" baseline="-25000" dirty="0" err="1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iq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s</a:t>
            </a:r>
            <a:r>
              <a:rPr lang="en-US" sz="2400" b="1" baseline="-25000" dirty="0" err="1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i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(d)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)</a:t>
            </a:r>
          </a:p>
          <a:p>
            <a:pPr eaLnBrk="0" hangingPunct="0">
              <a:lnSpc>
                <a:spcPct val="90000"/>
              </a:lnSpc>
            </a:pPr>
            <a:endParaRPr lang="en-US" sz="2400" dirty="0">
              <a:latin typeface="Times New Roman" pitchFamily="18" charset="0"/>
            </a:endParaRPr>
          </a:p>
        </p:txBody>
      </p:sp>
      <p:graphicFrame>
        <p:nvGraphicFramePr>
          <p:cNvPr id="189480" name="Object 40"/>
          <p:cNvGraphicFramePr>
            <a:graphicFrameLocks noChangeAspect="1"/>
          </p:cNvGraphicFramePr>
          <p:nvPr/>
        </p:nvGraphicFramePr>
        <p:xfrm>
          <a:off x="7924800" y="3352800"/>
          <a:ext cx="625475" cy="468312"/>
        </p:xfrm>
        <a:graphic>
          <a:graphicData uri="http://schemas.openxmlformats.org/presentationml/2006/ole">
            <p:oleObj spid="_x0000_s30722" name="Equation" r:id="rId4" imgW="304560" imgH="241200" progId="">
              <p:embed/>
            </p:oleObj>
          </a:graphicData>
        </a:graphic>
      </p:graphicFrame>
      <p:sp>
        <p:nvSpPr>
          <p:cNvPr id="189482" name="Text Box 42"/>
          <p:cNvSpPr txBox="1">
            <a:spLocks noChangeArrowheads="1"/>
          </p:cNvSpPr>
          <p:nvPr/>
        </p:nvSpPr>
        <p:spPr bwMode="auto">
          <a:xfrm>
            <a:off x="1401763" y="5008563"/>
            <a:ext cx="705643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</a:rPr>
              <a:t>top-k  ( 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</a:rPr>
              <a:t>     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[term=t</a:t>
            </a:r>
            <a:r>
              <a:rPr lang="en-US" sz="2400" baseline="-25000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1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] (index)	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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</a:t>
            </a:r>
            <a:r>
              <a:rPr lang="en-US" sz="2400" baseline="-25000" dirty="0" err="1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DocId</a:t>
            </a:r>
            <a:endParaRPr lang="en-US" sz="2400" baseline="-25000" dirty="0" smtClean="0">
              <a:solidFill>
                <a:srgbClr val="000000"/>
              </a:solidFill>
              <a:latin typeface="Times New Roman" pitchFamily="18" charset="0"/>
              <a:sym typeface="Symbol" pitchFamily="18" charset="2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     [term=t</a:t>
            </a:r>
            <a:r>
              <a:rPr lang="en-US" sz="2400" baseline="-25000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] (index)	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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</a:t>
            </a:r>
            <a:r>
              <a:rPr lang="en-US" sz="2400" baseline="-25000" dirty="0" err="1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DocId</a:t>
            </a:r>
            <a:endParaRPr lang="en-US" sz="2400" baseline="-25000" dirty="0" smtClean="0">
              <a:solidFill>
                <a:srgbClr val="000000"/>
              </a:solidFill>
              <a:latin typeface="Times New Roman" pitchFamily="18" charset="0"/>
              <a:sym typeface="Symbol" pitchFamily="18" charset="2"/>
            </a:endParaRPr>
          </a:p>
          <a:p>
            <a:pPr>
              <a:lnSpc>
                <a:spcPct val="90000"/>
              </a:lnSpc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            ...                 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	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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</a:t>
            </a:r>
            <a:r>
              <a:rPr lang="en-US" sz="2400" baseline="-25000" dirty="0" err="1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DocId</a:t>
            </a:r>
            <a:endParaRPr lang="en-US" sz="2400" dirty="0" smtClean="0">
              <a:solidFill>
                <a:srgbClr val="000000"/>
              </a:solidFill>
              <a:latin typeface="Times New Roman" pitchFamily="18" charset="0"/>
              <a:sym typeface="Symbol" pitchFamily="18" charset="2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     [term=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t</a:t>
            </a:r>
            <a:r>
              <a:rPr lang="en-US" sz="2400" baseline="-25000" dirty="0" err="1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z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] (index)              </a:t>
            </a:r>
            <a:r>
              <a:rPr lang="en-US" sz="2400" baseline="-25000" dirty="0" smtClean="0">
                <a:solidFill>
                  <a:srgbClr val="000000"/>
                </a:solidFill>
                <a:latin typeface="Times New Roman" pitchFamily="18" charset="0"/>
              </a:rPr>
              <a:t>        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</a:rPr>
              <a:t>order by s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</a:rPr>
              <a:t>desc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</a:rPr>
              <a:t>)</a:t>
            </a:r>
            <a:endParaRPr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6" name="Date Placeholder 4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I.</a:t>
            </a:r>
            <a:fld id="{8DFBADF9-590B-46A3-B334-BA8F8DA717B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8" name="Footer Placeholder 4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IR&amp;DM, WS'11/12</a:t>
            </a:r>
            <a:endParaRPr lang="en-US"/>
          </a:p>
        </p:txBody>
      </p:sp>
      <p:sp>
        <p:nvSpPr>
          <p:cNvPr id="49" name="Text Box 34"/>
          <p:cNvSpPr txBox="1">
            <a:spLocks noChangeArrowheads="1"/>
          </p:cNvSpPr>
          <p:nvPr/>
        </p:nvSpPr>
        <p:spPr bwMode="auto">
          <a:xfrm>
            <a:off x="76200" y="1617663"/>
            <a:ext cx="193674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index lists </a:t>
            </a:r>
          </a:p>
          <a:p>
            <a:pPr eaLnBrk="0" hangingPunct="0">
              <a:lnSpc>
                <a:spcPct val="80000"/>
              </a:lnSpc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with 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postings</a:t>
            </a:r>
          </a:p>
          <a:p>
            <a:pPr eaLnBrk="0" hangingPunct="0">
              <a:lnSpc>
                <a:spcPct val="80000"/>
              </a:lnSpc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DocId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Score)</a:t>
            </a:r>
          </a:p>
          <a:p>
            <a:pPr eaLnBrk="0" hangingPunct="0">
              <a:lnSpc>
                <a:spcPct val="80000"/>
              </a:lnSpc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sorted by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DocId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76200" y="609600"/>
            <a:ext cx="8388350" cy="2500313"/>
            <a:chOff x="0" y="1701800"/>
            <a:chExt cx="8388350" cy="2500313"/>
          </a:xfrm>
        </p:grpSpPr>
        <p:sp>
          <p:nvSpPr>
            <p:cNvPr id="51" name="Rectangle 6"/>
            <p:cNvSpPr>
              <a:spLocks noChangeArrowheads="1"/>
            </p:cNvSpPr>
            <p:nvPr/>
          </p:nvSpPr>
          <p:spPr bwMode="auto">
            <a:xfrm>
              <a:off x="2195513" y="2493963"/>
              <a:ext cx="719137" cy="15113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Rectangle 17"/>
            <p:cNvSpPr>
              <a:spLocks noChangeArrowheads="1"/>
            </p:cNvSpPr>
            <p:nvPr/>
          </p:nvSpPr>
          <p:spPr bwMode="auto">
            <a:xfrm>
              <a:off x="4140200" y="2493963"/>
              <a:ext cx="719138" cy="164623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Rectangle 25"/>
            <p:cNvSpPr>
              <a:spLocks noChangeArrowheads="1"/>
            </p:cNvSpPr>
            <p:nvPr/>
          </p:nvSpPr>
          <p:spPr bwMode="auto">
            <a:xfrm>
              <a:off x="6191250" y="2493963"/>
              <a:ext cx="719138" cy="100806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AutoShape 3"/>
            <p:cNvSpPr>
              <a:spLocks noChangeArrowheads="1"/>
            </p:cNvSpPr>
            <p:nvPr/>
          </p:nvSpPr>
          <p:spPr bwMode="auto">
            <a:xfrm>
              <a:off x="611188" y="1701800"/>
              <a:ext cx="7777162" cy="863600"/>
            </a:xfrm>
            <a:prstGeom prst="triangle">
              <a:avLst>
                <a:gd name="adj" fmla="val 50009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Text Box 4"/>
            <p:cNvSpPr txBox="1">
              <a:spLocks noChangeArrowheads="1"/>
            </p:cNvSpPr>
            <p:nvPr/>
          </p:nvSpPr>
          <p:spPr bwMode="auto">
            <a:xfrm>
              <a:off x="2051050" y="2205038"/>
              <a:ext cx="10985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professor</a:t>
              </a:r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Text Box 5"/>
            <p:cNvSpPr txBox="1">
              <a:spLocks noChangeArrowheads="1"/>
            </p:cNvSpPr>
            <p:nvPr/>
          </p:nvSpPr>
          <p:spPr bwMode="auto">
            <a:xfrm>
              <a:off x="3490913" y="1901825"/>
              <a:ext cx="2224087" cy="384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lnSpc>
                  <a:spcPct val="80000"/>
                </a:lnSpc>
              </a:pPr>
              <a:r>
                <a:rPr lang="en-US" sz="2400" smtClean="0">
                  <a:latin typeface="Times New Roman" pitchFamily="18" charset="0"/>
                  <a:cs typeface="Times New Roman" pitchFamily="18" charset="0"/>
                </a:rPr>
                <a:t>B+ tree on terms</a:t>
              </a:r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Text Box 7"/>
            <p:cNvSpPr txBox="1">
              <a:spLocks noChangeArrowheads="1"/>
            </p:cNvSpPr>
            <p:nvPr/>
          </p:nvSpPr>
          <p:spPr bwMode="auto">
            <a:xfrm>
              <a:off x="2122488" y="2493963"/>
              <a:ext cx="831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17: 0.3</a:t>
              </a:r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Text Box 8"/>
            <p:cNvSpPr txBox="1">
              <a:spLocks noChangeArrowheads="1"/>
            </p:cNvSpPr>
            <p:nvPr/>
          </p:nvSpPr>
          <p:spPr bwMode="auto">
            <a:xfrm>
              <a:off x="2122488" y="2709863"/>
              <a:ext cx="831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44: 0.4</a:t>
              </a:r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Text Box 9"/>
            <p:cNvSpPr txBox="1">
              <a:spLocks noChangeArrowheads="1"/>
            </p:cNvSpPr>
            <p:nvPr/>
          </p:nvSpPr>
          <p:spPr bwMode="auto">
            <a:xfrm rot="-5400000">
              <a:off x="2073275" y="3551238"/>
              <a:ext cx="4127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1" smtClean="0">
                  <a:latin typeface="Times New Roman" pitchFamily="18" charset="0"/>
                  <a:cs typeface="Times New Roman" pitchFamily="18" charset="0"/>
                </a:rPr>
                <a:t>...</a:t>
              </a:r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Text Box 10"/>
            <p:cNvSpPr txBox="1">
              <a:spLocks noChangeArrowheads="1"/>
            </p:cNvSpPr>
            <p:nvPr/>
          </p:nvSpPr>
          <p:spPr bwMode="auto">
            <a:xfrm>
              <a:off x="3995738" y="2205038"/>
              <a:ext cx="10223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research</a:t>
              </a:r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Text Box 11"/>
            <p:cNvSpPr txBox="1">
              <a:spLocks noChangeArrowheads="1"/>
            </p:cNvSpPr>
            <p:nvPr/>
          </p:nvSpPr>
          <p:spPr bwMode="auto">
            <a:xfrm>
              <a:off x="3275013" y="2060575"/>
              <a:ext cx="450850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800" b="1" smtClean="0">
                  <a:latin typeface="Times New Roman" pitchFamily="18" charset="0"/>
                  <a:cs typeface="Times New Roman" pitchFamily="18" charset="0"/>
                </a:rPr>
                <a:t>...</a:t>
              </a:r>
              <a:endParaRPr 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" name="Text Box 12"/>
            <p:cNvSpPr txBox="1">
              <a:spLocks noChangeArrowheads="1"/>
            </p:cNvSpPr>
            <p:nvPr/>
          </p:nvSpPr>
          <p:spPr bwMode="auto">
            <a:xfrm>
              <a:off x="6227763" y="2205038"/>
              <a:ext cx="5524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xml</a:t>
              </a:r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Text Box 13"/>
            <p:cNvSpPr txBox="1">
              <a:spLocks noChangeArrowheads="1"/>
            </p:cNvSpPr>
            <p:nvPr/>
          </p:nvSpPr>
          <p:spPr bwMode="auto">
            <a:xfrm>
              <a:off x="5435600" y="2060575"/>
              <a:ext cx="450850" cy="51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800" b="1" smtClean="0">
                  <a:latin typeface="Times New Roman" pitchFamily="18" charset="0"/>
                  <a:cs typeface="Times New Roman" pitchFamily="18" charset="0"/>
                </a:rPr>
                <a:t>...</a:t>
              </a:r>
              <a:endParaRPr lang="en-US" sz="28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Text Box 14"/>
            <p:cNvSpPr txBox="1">
              <a:spLocks noChangeArrowheads="1"/>
            </p:cNvSpPr>
            <p:nvPr/>
          </p:nvSpPr>
          <p:spPr bwMode="auto">
            <a:xfrm>
              <a:off x="2122488" y="2925763"/>
              <a:ext cx="831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52: 0.1</a:t>
              </a:r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5" name="Text Box 15"/>
            <p:cNvSpPr txBox="1">
              <a:spLocks noChangeArrowheads="1"/>
            </p:cNvSpPr>
            <p:nvPr/>
          </p:nvSpPr>
          <p:spPr bwMode="auto">
            <a:xfrm>
              <a:off x="2122488" y="3141663"/>
              <a:ext cx="831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53: 0.8</a:t>
              </a:r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6" name="Text Box 16"/>
            <p:cNvSpPr txBox="1">
              <a:spLocks noChangeArrowheads="1"/>
            </p:cNvSpPr>
            <p:nvPr/>
          </p:nvSpPr>
          <p:spPr bwMode="auto">
            <a:xfrm>
              <a:off x="2122488" y="3357563"/>
              <a:ext cx="831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55: 0.6</a:t>
              </a:r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" name="Text Box 18"/>
            <p:cNvSpPr txBox="1">
              <a:spLocks noChangeArrowheads="1"/>
            </p:cNvSpPr>
            <p:nvPr/>
          </p:nvSpPr>
          <p:spPr bwMode="auto">
            <a:xfrm>
              <a:off x="4067175" y="2493963"/>
              <a:ext cx="831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12: 0.5</a:t>
              </a:r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Text Box 19"/>
            <p:cNvSpPr txBox="1">
              <a:spLocks noChangeArrowheads="1"/>
            </p:cNvSpPr>
            <p:nvPr/>
          </p:nvSpPr>
          <p:spPr bwMode="auto">
            <a:xfrm>
              <a:off x="4067175" y="2709863"/>
              <a:ext cx="831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14: 0.4</a:t>
              </a:r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9" name="Text Box 20"/>
            <p:cNvSpPr txBox="1">
              <a:spLocks noChangeArrowheads="1"/>
            </p:cNvSpPr>
            <p:nvPr/>
          </p:nvSpPr>
          <p:spPr bwMode="auto">
            <a:xfrm rot="-5400000">
              <a:off x="4052888" y="3767138"/>
              <a:ext cx="4127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1" smtClean="0">
                  <a:latin typeface="Times New Roman" pitchFamily="18" charset="0"/>
                  <a:cs typeface="Times New Roman" pitchFamily="18" charset="0"/>
                </a:rPr>
                <a:t>...</a:t>
              </a:r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0" name="Text Box 21"/>
            <p:cNvSpPr txBox="1">
              <a:spLocks noChangeArrowheads="1"/>
            </p:cNvSpPr>
            <p:nvPr/>
          </p:nvSpPr>
          <p:spPr bwMode="auto">
            <a:xfrm>
              <a:off x="4067175" y="2925763"/>
              <a:ext cx="831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28: 0.1</a:t>
              </a:r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1" name="Text Box 22"/>
            <p:cNvSpPr txBox="1">
              <a:spLocks noChangeArrowheads="1"/>
            </p:cNvSpPr>
            <p:nvPr/>
          </p:nvSpPr>
          <p:spPr bwMode="auto">
            <a:xfrm>
              <a:off x="4067175" y="3141663"/>
              <a:ext cx="831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44: 0.2</a:t>
              </a:r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2" name="Text Box 23"/>
            <p:cNvSpPr txBox="1">
              <a:spLocks noChangeArrowheads="1"/>
            </p:cNvSpPr>
            <p:nvPr/>
          </p:nvSpPr>
          <p:spPr bwMode="auto">
            <a:xfrm>
              <a:off x="4067175" y="3357563"/>
              <a:ext cx="831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51: 0.6</a:t>
              </a:r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3" name="Text Box 24"/>
            <p:cNvSpPr txBox="1">
              <a:spLocks noChangeArrowheads="1"/>
            </p:cNvSpPr>
            <p:nvPr/>
          </p:nvSpPr>
          <p:spPr bwMode="auto">
            <a:xfrm>
              <a:off x="4067175" y="3573463"/>
              <a:ext cx="831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52: 0.3</a:t>
              </a:r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4" name="Text Box 26"/>
            <p:cNvSpPr txBox="1">
              <a:spLocks noChangeArrowheads="1"/>
            </p:cNvSpPr>
            <p:nvPr/>
          </p:nvSpPr>
          <p:spPr bwMode="auto">
            <a:xfrm>
              <a:off x="6119813" y="2709863"/>
              <a:ext cx="831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17: 0.1</a:t>
              </a:r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5" name="Text Box 27"/>
            <p:cNvSpPr txBox="1">
              <a:spLocks noChangeArrowheads="1"/>
            </p:cNvSpPr>
            <p:nvPr/>
          </p:nvSpPr>
          <p:spPr bwMode="auto">
            <a:xfrm>
              <a:off x="6119813" y="2925763"/>
              <a:ext cx="831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28: 0.7</a:t>
              </a:r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6" name="Text Box 28"/>
            <p:cNvSpPr txBox="1">
              <a:spLocks noChangeArrowheads="1"/>
            </p:cNvSpPr>
            <p:nvPr/>
          </p:nvSpPr>
          <p:spPr bwMode="auto">
            <a:xfrm rot="-5400000">
              <a:off x="6070600" y="3119438"/>
              <a:ext cx="4127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1" smtClean="0">
                  <a:latin typeface="Times New Roman" pitchFamily="18" charset="0"/>
                  <a:cs typeface="Times New Roman" pitchFamily="18" charset="0"/>
                </a:rPr>
                <a:t>...</a:t>
              </a:r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7" name="Text Box 29"/>
            <p:cNvSpPr txBox="1">
              <a:spLocks noChangeArrowheads="1"/>
            </p:cNvSpPr>
            <p:nvPr/>
          </p:nvSpPr>
          <p:spPr bwMode="auto">
            <a:xfrm>
              <a:off x="2122488" y="2493963"/>
              <a:ext cx="831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17: 0.3</a:t>
              </a:r>
              <a:endParaRPr lang="en-US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" name="Text Box 30"/>
            <p:cNvSpPr txBox="1">
              <a:spLocks noChangeArrowheads="1"/>
            </p:cNvSpPr>
            <p:nvPr/>
          </p:nvSpPr>
          <p:spPr bwMode="auto">
            <a:xfrm>
              <a:off x="6121400" y="2709863"/>
              <a:ext cx="831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smtClean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17: 0.1</a:t>
              </a:r>
              <a:endParaRPr lang="en-US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9" name="Text Box 31"/>
            <p:cNvSpPr txBox="1">
              <a:spLocks noChangeArrowheads="1"/>
            </p:cNvSpPr>
            <p:nvPr/>
          </p:nvSpPr>
          <p:spPr bwMode="auto">
            <a:xfrm>
              <a:off x="2122488" y="2709863"/>
              <a:ext cx="831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44: 0.4</a:t>
              </a:r>
              <a:endParaRPr lang="en-US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0" name="Text Box 32"/>
            <p:cNvSpPr txBox="1">
              <a:spLocks noChangeArrowheads="1"/>
            </p:cNvSpPr>
            <p:nvPr/>
          </p:nvSpPr>
          <p:spPr bwMode="auto">
            <a:xfrm>
              <a:off x="4065588" y="3141663"/>
              <a:ext cx="831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44: 0.2</a:t>
              </a:r>
              <a:endParaRPr lang="en-US" b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1" name="Text Box 33"/>
            <p:cNvSpPr txBox="1">
              <a:spLocks noChangeArrowheads="1"/>
            </p:cNvSpPr>
            <p:nvPr/>
          </p:nvSpPr>
          <p:spPr bwMode="auto">
            <a:xfrm>
              <a:off x="6119813" y="2493963"/>
              <a:ext cx="831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smtClean="0">
                  <a:latin typeface="Times New Roman" pitchFamily="18" charset="0"/>
                  <a:cs typeface="Times New Roman" pitchFamily="18" charset="0"/>
                </a:rPr>
                <a:t>11: 0.6</a:t>
              </a:r>
              <a:endParaRPr lang="en-US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" name="Text Box 36"/>
            <p:cNvSpPr txBox="1">
              <a:spLocks noChangeArrowheads="1"/>
            </p:cNvSpPr>
            <p:nvPr/>
          </p:nvSpPr>
          <p:spPr bwMode="auto">
            <a:xfrm>
              <a:off x="0" y="1701800"/>
              <a:ext cx="1487488" cy="82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80000"/>
                </a:lnSpc>
              </a:pPr>
              <a:r>
                <a:rPr lang="en-US" sz="2000" b="1" smtClean="0">
                  <a:latin typeface="Times New Roman" pitchFamily="18" charset="0"/>
                  <a:cs typeface="Times New Roman" pitchFamily="18" charset="0"/>
                </a:rPr>
                <a:t>q: professor</a:t>
              </a:r>
            </a:p>
            <a:p>
              <a:pPr eaLnBrk="0" hangingPunct="0">
                <a:lnSpc>
                  <a:spcPct val="80000"/>
                </a:lnSpc>
              </a:pPr>
              <a:r>
                <a:rPr lang="en-US" sz="2000" b="1" smtClean="0">
                  <a:latin typeface="Times New Roman" pitchFamily="18" charset="0"/>
                  <a:cs typeface="Times New Roman" pitchFamily="18" charset="0"/>
                </a:rPr>
                <a:t>    research </a:t>
              </a:r>
            </a:p>
            <a:p>
              <a:pPr eaLnBrk="0" hangingPunct="0">
                <a:lnSpc>
                  <a:spcPct val="80000"/>
                </a:lnSpc>
              </a:pPr>
              <a:r>
                <a:rPr lang="en-US" sz="2000" b="1" smtClean="0">
                  <a:latin typeface="Times New Roman" pitchFamily="18" charset="0"/>
                  <a:cs typeface="Times New Roman" pitchFamily="18" charset="0"/>
                </a:rPr>
                <a:t>    xml</a:t>
              </a:r>
              <a:endParaRPr lang="en-US" sz="20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9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9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9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9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5" grpId="0"/>
      <p:bldP spid="189478" grpId="0"/>
      <p:bldP spid="18948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3" name="Rectangle 23"/>
          <p:cNvSpPr>
            <a:spLocks noChangeArrowheads="1"/>
          </p:cNvSpPr>
          <p:nvPr/>
        </p:nvSpPr>
        <p:spPr bwMode="auto">
          <a:xfrm>
            <a:off x="0" y="2924175"/>
            <a:ext cx="9144000" cy="12239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82" name="Rectangle 22"/>
          <p:cNvSpPr>
            <a:spLocks noChangeArrowheads="1"/>
          </p:cNvSpPr>
          <p:nvPr/>
        </p:nvSpPr>
        <p:spPr bwMode="auto">
          <a:xfrm>
            <a:off x="0" y="1700213"/>
            <a:ext cx="9144000" cy="122396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839200" cy="685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Evaluation of Search Result Quality: Basic Measures</a:t>
            </a:r>
            <a:endParaRPr lang="en-US" sz="3200" dirty="0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IR&amp;DM, WS'11/12</a:t>
            </a: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I.</a:t>
            </a:r>
            <a:fld id="{8DFBADF9-590B-46A3-B334-BA8F8DA717B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52400" y="1701800"/>
            <a:ext cx="5737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 smtClean="0">
                <a:latin typeface="Times New Roman" pitchFamily="18" charset="0"/>
              </a:rPr>
              <a:t>Capability to return </a:t>
            </a:r>
            <a:r>
              <a:rPr lang="en-US" sz="2400" b="1" dirty="0" smtClean="0">
                <a:latin typeface="Times New Roman" pitchFamily="18" charset="0"/>
              </a:rPr>
              <a:t>only</a:t>
            </a:r>
            <a:r>
              <a:rPr lang="en-US" sz="2400" dirty="0" smtClean="0">
                <a:latin typeface="Times New Roman" pitchFamily="18" charset="0"/>
              </a:rPr>
              <a:t> relevant documents: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1673225" y="2325985"/>
            <a:ext cx="17427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Precision</a:t>
            </a:r>
            <a:r>
              <a:rPr lang="en-US" sz="2400" dirty="0" smtClean="0">
                <a:latin typeface="Times New Roman" pitchFamily="18" charset="0"/>
              </a:rPr>
              <a:t> = </a:t>
            </a:r>
            <a:endParaRPr lang="en-US" sz="2400" dirty="0">
              <a:latin typeface="Times New Roman" pitchFamily="18" charset="0"/>
            </a:endParaRPr>
          </a:p>
        </p:txBody>
      </p:sp>
      <p:graphicFrame>
        <p:nvGraphicFramePr>
          <p:cNvPr id="40966" name="Object 6"/>
          <p:cNvGraphicFramePr>
            <a:graphicFrameLocks noChangeAspect="1"/>
          </p:cNvGraphicFramePr>
          <p:nvPr/>
        </p:nvGraphicFramePr>
        <p:xfrm>
          <a:off x="3263900" y="2128838"/>
          <a:ext cx="3517900" cy="766762"/>
        </p:xfrm>
        <a:graphic>
          <a:graphicData uri="http://schemas.openxmlformats.org/presentationml/2006/ole">
            <p:oleObj spid="_x0000_s31746" name="Equation" r:id="rId3" imgW="1574640" imgH="342720" progId="">
              <p:embed/>
            </p:oleObj>
          </a:graphicData>
        </a:graphic>
      </p:graphicFrame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2039620" y="3502025"/>
            <a:ext cx="13131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Recall</a:t>
            </a:r>
            <a:r>
              <a:rPr lang="en-US" sz="2400" b="1" i="1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</a:rPr>
              <a:t>=</a:t>
            </a:r>
            <a:r>
              <a:rPr lang="en-US" sz="2400" b="1" i="1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endParaRPr lang="en-US" sz="2400" b="1" i="1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graphicFrame>
        <p:nvGraphicFramePr>
          <p:cNvPr id="40968" name="Object 8"/>
          <p:cNvGraphicFramePr>
            <a:graphicFrameLocks noChangeAspect="1"/>
          </p:cNvGraphicFramePr>
          <p:nvPr/>
        </p:nvGraphicFramePr>
        <p:xfrm>
          <a:off x="3159125" y="3308350"/>
          <a:ext cx="3522663" cy="852488"/>
        </p:xfrm>
        <a:graphic>
          <a:graphicData uri="http://schemas.openxmlformats.org/presentationml/2006/ole">
            <p:oleObj spid="_x0000_s31747" name="Equation" r:id="rId4" imgW="1574640" imgH="380880" progId="">
              <p:embed/>
            </p:oleObj>
          </a:graphicData>
        </a:graphic>
      </p:graphicFrame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152400" y="2884488"/>
            <a:ext cx="5499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 smtClean="0">
                <a:latin typeface="Times New Roman" pitchFamily="18" charset="0"/>
              </a:rPr>
              <a:t>Capability to return </a:t>
            </a:r>
            <a:r>
              <a:rPr lang="en-US" sz="2400" b="1" dirty="0" smtClean="0">
                <a:latin typeface="Times New Roman" pitchFamily="18" charset="0"/>
              </a:rPr>
              <a:t>all</a:t>
            </a:r>
            <a:r>
              <a:rPr lang="en-US" sz="2400" dirty="0" smtClean="0">
                <a:latin typeface="Times New Roman" pitchFamily="18" charset="0"/>
              </a:rPr>
              <a:t> relevant documents:</a:t>
            </a:r>
            <a:endParaRPr lang="en-US" sz="2400" dirty="0">
              <a:latin typeface="Times New Roman" pitchFamily="18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539750" y="4149725"/>
            <a:ext cx="9488488" cy="2438400"/>
            <a:chOff x="431" y="2784"/>
            <a:chExt cx="5977" cy="1536"/>
          </a:xfrm>
        </p:grpSpPr>
        <p:graphicFrame>
          <p:nvGraphicFramePr>
            <p:cNvPr id="40971" name="Object 11"/>
            <p:cNvGraphicFramePr>
              <a:graphicFrameLocks noChangeAspect="1"/>
            </p:cNvGraphicFramePr>
            <p:nvPr/>
          </p:nvGraphicFramePr>
          <p:xfrm>
            <a:off x="672" y="2904"/>
            <a:ext cx="3000" cy="1416"/>
          </p:xfrm>
          <a:graphic>
            <a:graphicData uri="http://schemas.openxmlformats.org/presentationml/2006/ole">
              <p:oleObj spid="_x0000_s31748" name="Chart" r:id="rId5" imgW="7772400" imgH="3314700" progId="MSGraph.Chart.8">
                <p:embed followColorScheme="full"/>
              </p:oleObj>
            </a:graphicData>
          </a:graphic>
        </p:graphicFrame>
        <p:sp>
          <p:nvSpPr>
            <p:cNvPr id="40972" name="Text Box 12"/>
            <p:cNvSpPr txBox="1">
              <a:spLocks noChangeArrowheads="1"/>
            </p:cNvSpPr>
            <p:nvPr/>
          </p:nvSpPr>
          <p:spPr bwMode="auto">
            <a:xfrm>
              <a:off x="1392" y="4070"/>
              <a:ext cx="54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smtClean="0">
                  <a:latin typeface="Times New Roman" pitchFamily="18" charset="0"/>
                </a:rPr>
                <a:t>Recall</a:t>
              </a:r>
              <a:endParaRPr lang="en-US" sz="2000" b="1">
                <a:latin typeface="Times New Roman" pitchFamily="18" charset="0"/>
              </a:endParaRPr>
            </a:p>
          </p:txBody>
        </p:sp>
        <p:sp>
          <p:nvSpPr>
            <p:cNvPr id="40973" name="Text Box 13"/>
            <p:cNvSpPr txBox="1">
              <a:spLocks noChangeArrowheads="1"/>
            </p:cNvSpPr>
            <p:nvPr/>
          </p:nvSpPr>
          <p:spPr bwMode="auto">
            <a:xfrm rot="-5400000">
              <a:off x="183" y="3376"/>
              <a:ext cx="74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smtClean="0">
                  <a:latin typeface="Times New Roman" pitchFamily="18" charset="0"/>
                </a:rPr>
                <a:t>Precision</a:t>
              </a:r>
              <a:endParaRPr lang="en-US" sz="2000" b="1">
                <a:latin typeface="Times New Roman" pitchFamily="18" charset="0"/>
              </a:endParaRPr>
            </a:p>
          </p:txBody>
        </p:sp>
        <p:sp>
          <p:nvSpPr>
            <p:cNvPr id="40974" name="Text Box 14"/>
            <p:cNvSpPr txBox="1">
              <a:spLocks noChangeArrowheads="1"/>
            </p:cNvSpPr>
            <p:nvPr/>
          </p:nvSpPr>
          <p:spPr bwMode="auto">
            <a:xfrm>
              <a:off x="1152" y="2784"/>
              <a:ext cx="135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1" smtClean="0">
                  <a:latin typeface="Times New Roman" pitchFamily="18" charset="0"/>
                </a:rPr>
                <a:t>Typical quality</a:t>
              </a:r>
              <a:endParaRPr lang="en-US" sz="2400" b="1">
                <a:latin typeface="Times New Roman" pitchFamily="18" charset="0"/>
              </a:endParaRPr>
            </a:p>
          </p:txBody>
        </p:sp>
        <p:graphicFrame>
          <p:nvGraphicFramePr>
            <p:cNvPr id="40975" name="Object 15"/>
            <p:cNvGraphicFramePr>
              <a:graphicFrameLocks noChangeAspect="1"/>
            </p:cNvGraphicFramePr>
            <p:nvPr/>
          </p:nvGraphicFramePr>
          <p:xfrm>
            <a:off x="3408" y="2904"/>
            <a:ext cx="3000" cy="1416"/>
          </p:xfrm>
          <a:graphic>
            <a:graphicData uri="http://schemas.openxmlformats.org/presentationml/2006/ole">
              <p:oleObj spid="_x0000_s31749" name="Chart" r:id="rId6" imgW="7772400" imgH="3314700" progId="MSGraph.Chart.8">
                <p:embed followColorScheme="full"/>
              </p:oleObj>
            </a:graphicData>
          </a:graphic>
        </p:graphicFrame>
        <p:sp>
          <p:nvSpPr>
            <p:cNvPr id="40976" name="Text Box 16"/>
            <p:cNvSpPr txBox="1">
              <a:spLocks noChangeArrowheads="1"/>
            </p:cNvSpPr>
            <p:nvPr/>
          </p:nvSpPr>
          <p:spPr bwMode="auto">
            <a:xfrm>
              <a:off x="4128" y="4070"/>
              <a:ext cx="54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smtClean="0">
                  <a:latin typeface="Times New Roman" pitchFamily="18" charset="0"/>
                </a:rPr>
                <a:t>Recall</a:t>
              </a:r>
              <a:endParaRPr lang="en-US" sz="2000" b="1">
                <a:latin typeface="Times New Roman" pitchFamily="18" charset="0"/>
              </a:endParaRPr>
            </a:p>
          </p:txBody>
        </p:sp>
        <p:sp>
          <p:nvSpPr>
            <p:cNvPr id="40977" name="Text Box 17"/>
            <p:cNvSpPr txBox="1">
              <a:spLocks noChangeArrowheads="1"/>
            </p:cNvSpPr>
            <p:nvPr/>
          </p:nvSpPr>
          <p:spPr bwMode="auto">
            <a:xfrm rot="-5400000">
              <a:off x="2871" y="3376"/>
              <a:ext cx="74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smtClean="0">
                  <a:latin typeface="Times New Roman" pitchFamily="18" charset="0"/>
                </a:rPr>
                <a:t>Precision</a:t>
              </a:r>
              <a:endParaRPr lang="en-US" sz="2000" b="1">
                <a:latin typeface="Times New Roman" pitchFamily="18" charset="0"/>
              </a:endParaRPr>
            </a:p>
          </p:txBody>
        </p:sp>
        <p:sp>
          <p:nvSpPr>
            <p:cNvPr id="40978" name="Text Box 18"/>
            <p:cNvSpPr txBox="1">
              <a:spLocks noChangeArrowheads="1"/>
            </p:cNvSpPr>
            <p:nvPr/>
          </p:nvSpPr>
          <p:spPr bwMode="auto">
            <a:xfrm>
              <a:off x="3888" y="2784"/>
              <a:ext cx="11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b="1" smtClean="0">
                  <a:latin typeface="Times New Roman" pitchFamily="18" charset="0"/>
                </a:rPr>
                <a:t>Ideal quality</a:t>
              </a:r>
              <a:endParaRPr lang="en-US" sz="2400" b="1">
                <a:latin typeface="Times New Roman" pitchFamily="18" charset="0"/>
              </a:endParaRPr>
            </a:p>
          </p:txBody>
        </p:sp>
      </p:grpSp>
      <p:sp>
        <p:nvSpPr>
          <p:cNvPr id="40979" name="Text Box 19"/>
          <p:cNvSpPr txBox="1">
            <a:spLocks noChangeArrowheads="1"/>
          </p:cNvSpPr>
          <p:nvPr/>
        </p:nvSpPr>
        <p:spPr bwMode="auto">
          <a:xfrm>
            <a:off x="7208838" y="2206625"/>
            <a:ext cx="19351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2000" smtClean="0">
                <a:latin typeface="Times New Roman" pitchFamily="18" charset="0"/>
              </a:rPr>
              <a:t>typically for </a:t>
            </a:r>
          </a:p>
          <a:p>
            <a:pPr eaLnBrk="0" hangingPunct="0">
              <a:lnSpc>
                <a:spcPct val="80000"/>
              </a:lnSpc>
            </a:pPr>
            <a:r>
              <a:rPr lang="en-US" sz="2000" smtClean="0">
                <a:latin typeface="Times New Roman" pitchFamily="18" charset="0"/>
              </a:rPr>
              <a:t>r = 10, 100, 1000</a:t>
            </a:r>
            <a:endParaRPr lang="en-US" sz="2000">
              <a:latin typeface="Times New Roman" pitchFamily="18" charset="0"/>
            </a:endParaRPr>
          </a:p>
        </p:txBody>
      </p:sp>
      <p:sp>
        <p:nvSpPr>
          <p:cNvPr id="40980" name="Text Box 20"/>
          <p:cNvSpPr txBox="1">
            <a:spLocks noChangeArrowheads="1"/>
          </p:cNvSpPr>
          <p:nvPr/>
        </p:nvSpPr>
        <p:spPr bwMode="auto">
          <a:xfrm>
            <a:off x="7235825" y="3357563"/>
            <a:ext cx="16716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2000" smtClean="0">
                <a:latin typeface="Times New Roman" pitchFamily="18" charset="0"/>
              </a:rPr>
              <a:t>typically for </a:t>
            </a:r>
          </a:p>
          <a:p>
            <a:pPr eaLnBrk="0" hangingPunct="0">
              <a:lnSpc>
                <a:spcPct val="80000"/>
              </a:lnSpc>
            </a:pPr>
            <a:r>
              <a:rPr lang="en-US" sz="2000" smtClean="0">
                <a:latin typeface="Times New Roman" pitchFamily="18" charset="0"/>
              </a:rPr>
              <a:t>r = corpus size</a:t>
            </a:r>
            <a:endParaRPr lang="en-US" sz="2000">
              <a:latin typeface="Times New Roman" pitchFamily="18" charset="0"/>
            </a:endParaRPr>
          </a:p>
        </p:txBody>
      </p:sp>
      <p:sp>
        <p:nvSpPr>
          <p:cNvPr id="40981" name="Text Box 21"/>
          <p:cNvSpPr txBox="1">
            <a:spLocks noChangeArrowheads="1"/>
          </p:cNvSpPr>
          <p:nvPr/>
        </p:nvSpPr>
        <p:spPr bwMode="auto">
          <a:xfrm>
            <a:off x="152400" y="685800"/>
            <a:ext cx="8844088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2400" dirty="0" smtClean="0">
                <a:latin typeface="Times New Roman" pitchFamily="18" charset="0"/>
              </a:rPr>
              <a:t>Ideal measure is “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</a:rPr>
              <a:t>satisfaction of user’s information need</a:t>
            </a:r>
            <a:r>
              <a:rPr lang="en-US" sz="2400" dirty="0" smtClean="0">
                <a:latin typeface="Times New Roman" pitchFamily="18" charset="0"/>
              </a:rPr>
              <a:t>”</a:t>
            </a:r>
          </a:p>
          <a:p>
            <a:pPr eaLnBrk="0" hangingPunct="0">
              <a:lnSpc>
                <a:spcPct val="80000"/>
              </a:lnSpc>
            </a:pPr>
            <a:r>
              <a:rPr lang="en-US" sz="2400" dirty="0" smtClean="0">
                <a:latin typeface="Times New Roman" pitchFamily="18" charset="0"/>
              </a:rPr>
              <a:t>heuristically approximated by benchmarking measures</a:t>
            </a:r>
          </a:p>
          <a:p>
            <a:pPr eaLnBrk="0" hangingPunct="0">
              <a:lnSpc>
                <a:spcPct val="80000"/>
              </a:lnSpc>
            </a:pPr>
            <a:r>
              <a:rPr lang="en-US" sz="2400" dirty="0" smtClean="0">
                <a:latin typeface="Times New Roman" pitchFamily="18" charset="0"/>
              </a:rPr>
              <a:t>(on test corpora with query suite and relevance assessment by experts)</a:t>
            </a:r>
            <a:endParaRPr lang="en-US" sz="240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3" grpId="0" animBg="1"/>
      <p:bldP spid="4098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sz="4000" b="1" smtClean="0"/>
              <a:t>Deep Web (Hidden Web)</a:t>
            </a:r>
            <a:endParaRPr lang="en-US" sz="4000" b="1"/>
          </a:p>
        </p:txBody>
      </p:sp>
      <p:sp>
        <p:nvSpPr>
          <p:cNvPr id="262147" name="Text Box 3"/>
          <p:cNvSpPr txBox="1">
            <a:spLocks noChangeArrowheads="1"/>
          </p:cNvSpPr>
          <p:nvPr/>
        </p:nvSpPr>
        <p:spPr bwMode="auto">
          <a:xfrm>
            <a:off x="179388" y="1125538"/>
            <a:ext cx="8594084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</a:rPr>
              <a:t>Data (in DBS or CMS) accessible only through query interfaces:</a:t>
            </a:r>
          </a:p>
          <a:p>
            <a:pPr eaLnBrk="0" hangingPunct="0">
              <a:lnSpc>
                <a:spcPct val="90000"/>
              </a:lnSpc>
            </a:pPr>
            <a:r>
              <a:rPr lang="en-US" sz="2400" dirty="0" smtClean="0">
                <a:latin typeface="Times New Roman" pitchFamily="18" charset="0"/>
              </a:rPr>
              <a:t>HTML forms, API’s (e.g. Web Services with WSDL/REST)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262148" name="Text Box 4"/>
          <p:cNvSpPr txBox="1">
            <a:spLocks noChangeArrowheads="1"/>
          </p:cNvSpPr>
          <p:nvPr/>
        </p:nvSpPr>
        <p:spPr bwMode="auto">
          <a:xfrm>
            <a:off x="179388" y="2174875"/>
            <a:ext cx="8614859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2400" dirty="0" smtClean="0">
                <a:latin typeface="Times New Roman" pitchFamily="18" charset="0"/>
              </a:rPr>
              <a:t>Study by B. He, M. Patel, Z. Zhang, K. Chang, CACM 2006:</a:t>
            </a:r>
          </a:p>
          <a:p>
            <a:pPr eaLnBrk="0" hangingPunct="0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>
                <a:latin typeface="Times New Roman" pitchFamily="18" charset="0"/>
              </a:rPr>
              <a:t>&gt; 300 000 sites with &gt; 450 000 databases and &gt; 1 200 000 interfaces</a:t>
            </a:r>
          </a:p>
          <a:p>
            <a:pPr eaLnBrk="0" hangingPunct="0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>
                <a:latin typeface="Times New Roman" pitchFamily="18" charset="0"/>
              </a:rPr>
              <a:t>coverage in directories (e.g. dmoz.org) is  &lt; 15%,</a:t>
            </a:r>
          </a:p>
          <a:p>
            <a:pPr eaLnBrk="0" hangingPunct="0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>
                <a:latin typeface="Times New Roman" pitchFamily="18" charset="0"/>
              </a:rPr>
              <a:t>total data volume estimated </a:t>
            </a:r>
            <a:r>
              <a:rPr lang="en-US" sz="2400" b="1" dirty="0" smtClean="0">
                <a:latin typeface="Times New Roman" pitchFamily="18" charset="0"/>
              </a:rPr>
              <a:t>10-100 </a:t>
            </a:r>
            <a:r>
              <a:rPr lang="en-US" sz="2400" b="1" dirty="0" err="1" smtClean="0">
                <a:latin typeface="Times New Roman" pitchFamily="18" charset="0"/>
              </a:rPr>
              <a:t>PBytes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262149" name="Text Box 5"/>
          <p:cNvSpPr txBox="1">
            <a:spLocks noChangeArrowheads="1"/>
          </p:cNvSpPr>
          <p:nvPr/>
        </p:nvSpPr>
        <p:spPr bwMode="auto">
          <a:xfrm>
            <a:off x="179388" y="3860800"/>
            <a:ext cx="8888587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u="sng" dirty="0" smtClean="0">
                <a:latin typeface="Times New Roman" pitchFamily="18" charset="0"/>
              </a:rPr>
              <a:t>Examples of Deep Web sources:</a:t>
            </a:r>
          </a:p>
          <a:p>
            <a:pPr eaLnBrk="0" hangingPunct="0"/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e-business and entertainment</a:t>
            </a:r>
            <a:r>
              <a:rPr lang="en-US" sz="2400" i="1" dirty="0" smtClean="0">
                <a:latin typeface="Times New Roman" pitchFamily="18" charset="0"/>
              </a:rPr>
              <a:t>: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</a:rPr>
              <a:t>amazon.com, ebay.com, realtor.com, cars.com,</a:t>
            </a:r>
          </a:p>
          <a:p>
            <a:pPr eaLnBrk="0" hangingPunct="0"/>
            <a:r>
              <a:rPr lang="en-US" sz="2000" dirty="0" smtClean="0">
                <a:latin typeface="Times New Roman" pitchFamily="18" charset="0"/>
              </a:rPr>
              <a:t>    imdb.com, reviews-zdnet.com, epinions.com</a:t>
            </a:r>
          </a:p>
          <a:p>
            <a:pPr eaLnBrk="0" hangingPunct="0"/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news, libraries, society</a:t>
            </a:r>
            <a:r>
              <a:rPr lang="en-US" sz="2400" i="1" dirty="0" smtClean="0">
                <a:latin typeface="Times New Roman" pitchFamily="18" charset="0"/>
              </a:rPr>
              <a:t>: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</a:rPr>
              <a:t>cnn.com, yahoo.com, spiegel.de, deutschland.de,</a:t>
            </a:r>
          </a:p>
          <a:p>
            <a:pPr eaLnBrk="0" hangingPunct="0"/>
            <a:r>
              <a:rPr lang="en-US" sz="2000" dirty="0" smtClean="0">
                <a:latin typeface="Times New Roman" pitchFamily="18" charset="0"/>
              </a:rPr>
              <a:t>    uspto.gov, loc.gov, dip.bundestag.de, destatis.de, ddb.de, bnf.fr, kb.nl, kb.se,</a:t>
            </a:r>
          </a:p>
          <a:p>
            <a:pPr eaLnBrk="0" hangingPunct="0"/>
            <a:r>
              <a:rPr lang="en-US" sz="2000" dirty="0" smtClean="0">
                <a:latin typeface="Times New Roman" pitchFamily="18" charset="0"/>
              </a:rPr>
              <a:t>    weatherimages.org, TerraServer.com, lonelyplanet.com</a:t>
            </a:r>
          </a:p>
          <a:p>
            <a:pPr eaLnBrk="0" hangingPunct="0"/>
            <a:r>
              <a:rPr lang="en-US" sz="2400" b="1" i="1" dirty="0" smtClean="0">
                <a:solidFill>
                  <a:srgbClr val="002060"/>
                </a:solidFill>
                <a:latin typeface="Times New Roman" pitchFamily="18" charset="0"/>
              </a:rPr>
              <a:t>e-science</a:t>
            </a:r>
            <a:r>
              <a:rPr lang="en-US" sz="2400" i="1" dirty="0" smtClean="0">
                <a:latin typeface="Times New Roman" pitchFamily="18" charset="0"/>
              </a:rPr>
              <a:t>:</a:t>
            </a: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</a:rPr>
              <a:t>NCBI, SRS, </a:t>
            </a:r>
            <a:r>
              <a:rPr lang="en-US" sz="2000" dirty="0" err="1" smtClean="0">
                <a:latin typeface="Times New Roman" pitchFamily="18" charset="0"/>
              </a:rPr>
              <a:t>SwissProt</a:t>
            </a:r>
            <a:r>
              <a:rPr lang="en-US" sz="2000" dirty="0" smtClean="0">
                <a:latin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</a:rPr>
              <a:t>PubMed</a:t>
            </a:r>
            <a:r>
              <a:rPr lang="en-US" sz="2000" dirty="0" smtClean="0">
                <a:latin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</a:rPr>
              <a:t>SkyServer</a:t>
            </a:r>
            <a:r>
              <a:rPr lang="en-US" sz="2000" dirty="0" smtClean="0">
                <a:latin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</a:rPr>
              <a:t>GriPhyN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I.</a:t>
            </a:r>
            <a:fld id="{8DFBADF9-590B-46A3-B334-BA8F8DA717B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IR&amp;DM, WS'11/12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2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14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9788" cy="476250"/>
          </a:xfrm>
        </p:spPr>
        <p:txBody>
          <a:bodyPr>
            <a:normAutofit fontScale="90000"/>
          </a:bodyPr>
          <a:lstStyle/>
          <a:p>
            <a:pPr algn="l"/>
            <a:r>
              <a:rPr lang="de-DE" sz="3600" b="1"/>
              <a:t>Example SkyServer</a:t>
            </a:r>
          </a:p>
        </p:txBody>
      </p:sp>
      <p:pic>
        <p:nvPicPr>
          <p:cNvPr id="263171" name="Picture 3" descr="sdss-que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5463"/>
            <a:ext cx="9144000" cy="6332537"/>
          </a:xfrm>
          <a:prstGeom prst="rect">
            <a:avLst/>
          </a:prstGeom>
          <a:noFill/>
        </p:spPr>
      </p:pic>
      <p:sp>
        <p:nvSpPr>
          <p:cNvPr id="263172" name="Text Box 4"/>
          <p:cNvSpPr txBox="1">
            <a:spLocks noChangeArrowheads="1"/>
          </p:cNvSpPr>
          <p:nvPr/>
        </p:nvSpPr>
        <p:spPr bwMode="auto">
          <a:xfrm>
            <a:off x="4643438" y="0"/>
            <a:ext cx="36465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800" dirty="0">
                <a:latin typeface="Times New Roman" pitchFamily="18" charset="0"/>
                <a:cs typeface="Times New Roman" pitchFamily="18" charset="0"/>
                <a:hlinkClick r:id="rId3"/>
              </a:rPr>
              <a:t>http://skyserver.sdss.org</a:t>
            </a:r>
            <a:endParaRPr lang="de-DE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I.</a:t>
            </a:r>
            <a:fld id="{8DFBADF9-590B-46A3-B334-BA8F8DA717BB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IR&amp;DM, WS'11/12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3"/>
          <p:cNvSpPr>
            <a:spLocks noChangeArrowheads="1"/>
          </p:cNvSpPr>
          <p:nvPr/>
        </p:nvSpPr>
        <p:spPr bwMode="auto">
          <a:xfrm>
            <a:off x="5943600" y="762000"/>
            <a:ext cx="3124200" cy="5791200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4196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839200" cy="685800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Faceted Search on Deep-Web Sources</a:t>
            </a:r>
            <a:endParaRPr lang="en-GB" b="1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5943600" y="838200"/>
            <a:ext cx="3124200" cy="5410200"/>
          </a:xfrm>
        </p:spPr>
        <p:txBody>
          <a:bodyPr>
            <a:noAutofit/>
          </a:bodyPr>
          <a:lstStyle/>
          <a:p>
            <a:r>
              <a:rPr lang="en-US" sz="2400" dirty="0" smtClean="0"/>
              <a:t>Products grouped by </a:t>
            </a:r>
            <a:r>
              <a:rPr lang="en-US" sz="2400" b="1" dirty="0" smtClean="0">
                <a:solidFill>
                  <a:srgbClr val="002060"/>
                </a:solidFill>
              </a:rPr>
              <a:t>facets </a:t>
            </a:r>
            <a:r>
              <a:rPr lang="en-US" sz="2400" dirty="0" smtClean="0"/>
              <a:t>(characteristic properties)</a:t>
            </a:r>
          </a:p>
          <a:p>
            <a:r>
              <a:rPr lang="en-US" sz="2400" dirty="0" smtClean="0"/>
              <a:t>Facets form </a:t>
            </a:r>
            <a:r>
              <a:rPr lang="en-US" sz="2400" b="1" dirty="0" smtClean="0">
                <a:solidFill>
                  <a:srgbClr val="002060"/>
                </a:solidFill>
              </a:rPr>
              <a:t>lattices</a:t>
            </a:r>
          </a:p>
          <a:p>
            <a:pPr lvl="1"/>
            <a:r>
              <a:rPr lang="en-US" sz="2400" dirty="0" smtClean="0"/>
              <a:t>Drill-down</a:t>
            </a:r>
          </a:p>
          <a:p>
            <a:pPr lvl="1"/>
            <a:r>
              <a:rPr lang="en-US" sz="2400" dirty="0" smtClean="0"/>
              <a:t>Roll-up</a:t>
            </a:r>
          </a:p>
          <a:p>
            <a:pPr lvl="1"/>
            <a:endParaRPr lang="en-US" sz="2400" dirty="0" smtClean="0"/>
          </a:p>
          <a:p>
            <a:r>
              <a:rPr lang="en-US" sz="2400" b="1" dirty="0" smtClean="0"/>
              <a:t>Classical data-mining example:</a:t>
            </a:r>
          </a:p>
          <a:p>
            <a:pPr>
              <a:buNone/>
            </a:pPr>
            <a:r>
              <a:rPr lang="en-US" sz="2400" dirty="0" smtClean="0"/>
              <a:t>	</a:t>
            </a:r>
            <a:r>
              <a:rPr lang="en-US" sz="2000" i="1" dirty="0" smtClean="0"/>
              <a:t>“Other user who bought this item also bought …”</a:t>
            </a:r>
            <a:endParaRPr lang="en-US" sz="2400" i="1" dirty="0" smtClean="0"/>
          </a:p>
          <a:p>
            <a:pPr>
              <a:buFont typeface="Wingdings" pitchFamily="2" charset="2"/>
              <a:buChar char="à"/>
            </a:pPr>
            <a:r>
              <a:rPr lang="en-US" sz="2400" dirty="0" smtClean="0">
                <a:sym typeface="Wingdings" pitchFamily="2" charset="2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sym typeface="Wingdings" pitchFamily="2" charset="2"/>
              </a:rPr>
              <a:t>Frequent item sets</a:t>
            </a:r>
          </a:p>
          <a:p>
            <a:pPr>
              <a:buFont typeface="Wingdings" pitchFamily="2" charset="2"/>
              <a:buChar char="à"/>
            </a:pPr>
            <a:r>
              <a:rPr lang="en-US" sz="2400" dirty="0" smtClean="0">
                <a:sym typeface="Wingdings" pitchFamily="2" charset="2"/>
              </a:rPr>
              <a:t>“</a:t>
            </a:r>
            <a:r>
              <a:rPr lang="en-US" sz="2400" b="1" dirty="0" smtClean="0">
                <a:solidFill>
                  <a:srgbClr val="002060"/>
                </a:solidFill>
                <a:sym typeface="Wingdings" pitchFamily="2" charset="2"/>
              </a:rPr>
              <a:t>Basket Mining</a:t>
            </a:r>
            <a:r>
              <a:rPr lang="en-US" sz="2400" dirty="0" smtClean="0">
                <a:sym typeface="Wingdings" pitchFamily="2" charset="2"/>
              </a:rPr>
              <a:t>”</a:t>
            </a:r>
            <a:endParaRPr lang="en-US" sz="2400" dirty="0" smtClean="0"/>
          </a:p>
          <a:p>
            <a:endParaRPr lang="en-US" sz="24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IR&amp;DM, WS'11/12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I.</a:t>
            </a:r>
            <a:fld id="{8DFBADF9-590B-46A3-B334-BA8F8DA717BB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96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609600"/>
            <a:ext cx="5715000" cy="4667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4191000"/>
            <a:ext cx="5862638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Organization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152400" y="762000"/>
            <a:ext cx="8839200" cy="5029200"/>
          </a:xfrm>
        </p:spPr>
        <p:txBody>
          <a:bodyPr>
            <a:noAutofit/>
          </a:bodyPr>
          <a:lstStyle/>
          <a:p>
            <a:pPr eaLnBrk="0" hangingPunct="0">
              <a:lnSpc>
                <a:spcPct val="110000"/>
              </a:lnSpc>
              <a:buFontTx/>
              <a:buChar char="•"/>
            </a:pPr>
            <a:r>
              <a:rPr lang="en-US" dirty="0" smtClean="0"/>
              <a:t> </a:t>
            </a:r>
            <a:r>
              <a:rPr lang="en-US" b="1" dirty="0" smtClean="0">
                <a:solidFill>
                  <a:srgbClr val="002060"/>
                </a:solidFill>
              </a:rPr>
              <a:t>Lectures: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</a:p>
          <a:p>
            <a:pPr lvl="1" eaLnBrk="0" hangingPunct="0">
              <a:lnSpc>
                <a:spcPct val="110000"/>
              </a:lnSpc>
            </a:pPr>
            <a:r>
              <a:rPr lang="en-US" dirty="0" smtClean="0"/>
              <a:t>   </a:t>
            </a:r>
            <a:r>
              <a:rPr lang="en-US" sz="2400" b="1" dirty="0" smtClean="0"/>
              <a:t>Tuesday 14-16</a:t>
            </a:r>
            <a:r>
              <a:rPr lang="en-US" sz="2400" dirty="0" smtClean="0"/>
              <a:t> and </a:t>
            </a:r>
            <a:r>
              <a:rPr lang="en-US" sz="2400" b="1" dirty="0" smtClean="0"/>
              <a:t>Thursday 16-18 </a:t>
            </a:r>
          </a:p>
          <a:p>
            <a:pPr lvl="1" eaLnBrk="0" hangingPunct="0">
              <a:lnSpc>
                <a:spcPct val="110000"/>
              </a:lnSpc>
              <a:buNone/>
            </a:pPr>
            <a:r>
              <a:rPr lang="en-US" sz="2400" b="1" dirty="0" smtClean="0"/>
              <a:t>		 </a:t>
            </a:r>
            <a:r>
              <a:rPr lang="en-US" sz="2400" dirty="0" smtClean="0"/>
              <a:t>in </a:t>
            </a:r>
            <a:r>
              <a:rPr lang="en-US" sz="2400" b="1" dirty="0" smtClean="0"/>
              <a:t>Building E1.3</a:t>
            </a:r>
            <a:r>
              <a:rPr lang="en-US" sz="2400" dirty="0" smtClean="0"/>
              <a:t>,</a:t>
            </a:r>
            <a:r>
              <a:rPr lang="en-US" sz="2400" b="1" dirty="0" smtClean="0"/>
              <a:t> HS-003</a:t>
            </a:r>
          </a:p>
          <a:p>
            <a:pPr lvl="1" eaLnBrk="0" hangingPunct="0">
              <a:lnSpc>
                <a:spcPct val="110000"/>
              </a:lnSpc>
            </a:pPr>
            <a:r>
              <a:rPr lang="en-US" sz="2400" dirty="0" smtClean="0"/>
              <a:t>   Office hours/appointments by e-mail</a:t>
            </a:r>
          </a:p>
          <a:p>
            <a:pPr eaLnBrk="0" hangingPunct="0">
              <a:lnSpc>
                <a:spcPct val="110000"/>
              </a:lnSpc>
            </a:pPr>
            <a:r>
              <a:rPr lang="en-US" sz="3200" b="1" dirty="0" smtClean="0"/>
              <a:t> </a:t>
            </a:r>
            <a:r>
              <a:rPr lang="en-US" sz="3200" b="1" dirty="0" smtClean="0">
                <a:solidFill>
                  <a:srgbClr val="002060"/>
                </a:solidFill>
              </a:rPr>
              <a:t>Assignments/tutoring groups</a:t>
            </a:r>
          </a:p>
          <a:p>
            <a:pPr lvl="1" eaLnBrk="0" hangingPunct="0">
              <a:lnSpc>
                <a:spcPct val="110000"/>
              </a:lnSpc>
            </a:pPr>
            <a:r>
              <a:rPr lang="en-US" sz="1800" b="1" dirty="0" smtClean="0"/>
              <a:t>Friday 12-14, R023, E1.4 </a:t>
            </a:r>
            <a:r>
              <a:rPr lang="en-US" sz="1800" dirty="0" smtClean="0"/>
              <a:t>(MPI-INF building) </a:t>
            </a:r>
            <a:r>
              <a:rPr lang="en-US" sz="1800" dirty="0" smtClean="0">
                <a:solidFill>
                  <a:srgbClr val="FF0000"/>
                </a:solidFill>
              </a:rPr>
              <a:t>*changed from 14-16</a:t>
            </a:r>
            <a:endParaRPr lang="en-US" sz="1800" dirty="0" smtClean="0"/>
          </a:p>
          <a:p>
            <a:pPr lvl="1" eaLnBrk="0" hangingPunct="0">
              <a:lnSpc>
                <a:spcPct val="110000"/>
              </a:lnSpc>
              <a:buNone/>
            </a:pPr>
            <a:r>
              <a:rPr lang="en-US" sz="1800" b="1" dirty="0" smtClean="0"/>
              <a:t>	Friday 14-16, SR107, E1.3 </a:t>
            </a:r>
            <a:r>
              <a:rPr lang="en-US" sz="1800" dirty="0" smtClean="0"/>
              <a:t>(University building)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lvl="1" eaLnBrk="0" hangingPunct="0">
              <a:lnSpc>
                <a:spcPct val="110000"/>
              </a:lnSpc>
              <a:buNone/>
            </a:pPr>
            <a:r>
              <a:rPr lang="en-US" sz="1800" b="1" dirty="0" smtClean="0"/>
              <a:t>	Friday 14-16, R023, E1.4 </a:t>
            </a:r>
            <a:r>
              <a:rPr lang="en-US" sz="1800" dirty="0" smtClean="0"/>
              <a:t>(MPI-INF building</a:t>
            </a:r>
            <a:r>
              <a:rPr lang="en-US" sz="1800" smtClean="0"/>
              <a:t>) </a:t>
            </a:r>
            <a:r>
              <a:rPr lang="en-US" sz="1800" smtClean="0">
                <a:solidFill>
                  <a:srgbClr val="FF0000"/>
                </a:solidFill>
              </a:rPr>
              <a:t>*changed from 16-18</a:t>
            </a:r>
            <a:endParaRPr lang="en-US" sz="1800" b="1" dirty="0" smtClean="0"/>
          </a:p>
          <a:p>
            <a:pPr lvl="1" eaLnBrk="0" hangingPunct="0">
              <a:lnSpc>
                <a:spcPct val="110000"/>
              </a:lnSpc>
              <a:buNone/>
            </a:pPr>
            <a:r>
              <a:rPr lang="en-US" sz="1800" b="1" dirty="0" smtClean="0"/>
              <a:t>	Friday 16-18, SR016, E1.3 </a:t>
            </a:r>
            <a:r>
              <a:rPr lang="en-US" sz="1800" dirty="0" smtClean="0"/>
              <a:t>(University building)</a:t>
            </a:r>
            <a:endParaRPr lang="en-US" sz="1800" b="1" dirty="0" smtClean="0"/>
          </a:p>
          <a:p>
            <a:pPr lvl="1" eaLnBrk="0" hangingPunct="0">
              <a:lnSpc>
                <a:spcPct val="110000"/>
              </a:lnSpc>
              <a:buNone/>
            </a:pPr>
            <a:r>
              <a:rPr lang="en-US" sz="1800" dirty="0" smtClean="0"/>
              <a:t>Assignments given out in Thursday lecture, to be solved until next Thursday</a:t>
            </a:r>
          </a:p>
          <a:p>
            <a:pPr lvl="1" eaLnBrk="0" hangingPunct="0">
              <a:lnSpc>
                <a:spcPct val="110000"/>
              </a:lnSpc>
            </a:pPr>
            <a:r>
              <a:rPr lang="en-US" sz="1800" dirty="0" smtClean="0"/>
              <a:t>First assignment sheet given out on </a:t>
            </a:r>
            <a:r>
              <a:rPr lang="en-US" sz="1800" b="1" dirty="0" smtClean="0"/>
              <a:t>Thursday, Oct 20 </a:t>
            </a:r>
            <a:r>
              <a:rPr lang="en-US" sz="1800" dirty="0" smtClean="0"/>
              <a:t>    </a:t>
            </a:r>
          </a:p>
          <a:p>
            <a:pPr lvl="1" eaLnBrk="0" hangingPunct="0">
              <a:lnSpc>
                <a:spcPct val="110000"/>
              </a:lnSpc>
            </a:pPr>
            <a:r>
              <a:rPr lang="en-US" sz="1800" dirty="0" smtClean="0"/>
              <a:t>First meetings of tutoring groups on </a:t>
            </a:r>
            <a:r>
              <a:rPr lang="en-US" sz="1800" b="1" dirty="0" smtClean="0"/>
              <a:t>Friday, Oct 28</a:t>
            </a:r>
            <a:endParaRPr lang="en-US" sz="1800" dirty="0" smtClean="0"/>
          </a:p>
          <a:p>
            <a:pPr lvl="1" eaLnBrk="0" hangingPunct="0">
              <a:lnSpc>
                <a:spcPct val="110000"/>
              </a:lnSpc>
            </a:pPr>
            <a:endParaRPr lang="en-US" sz="2000" dirty="0" smtClean="0"/>
          </a:p>
          <a:p>
            <a:endParaRPr lang="en-US" sz="36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I.</a:t>
            </a:r>
            <a:fld id="{8DFBADF9-590B-46A3-B334-BA8F8DA717B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IR&amp;DM, WS'11/12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76200" y="6172200"/>
            <a:ext cx="8991600" cy="457200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6242" name="Text Box 2"/>
          <p:cNvSpPr txBox="1">
            <a:spLocks noChangeArrowheads="1"/>
          </p:cNvSpPr>
          <p:nvPr/>
        </p:nvSpPr>
        <p:spPr bwMode="auto">
          <a:xfrm>
            <a:off x="5486400" y="76200"/>
            <a:ext cx="35035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800" smtClean="0">
                <a:latin typeface="Times New Roman" pitchFamily="18" charset="0"/>
                <a:hlinkClick r:id="rId2"/>
              </a:rPr>
              <a:t>http://www.archive.org</a:t>
            </a:r>
            <a:endParaRPr lang="en-US" sz="2800">
              <a:latin typeface="Times New Roman" pitchFamily="18" charset="0"/>
            </a:endParaRPr>
          </a:p>
        </p:txBody>
      </p:sp>
      <p:pic>
        <p:nvPicPr>
          <p:cNvPr id="266243" name="Picture 3" descr="wayb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600"/>
            <a:ext cx="9144000" cy="5519737"/>
          </a:xfrm>
          <a:prstGeom prst="rect">
            <a:avLst/>
          </a:prstGeom>
          <a:noFill/>
        </p:spPr>
      </p:pic>
      <p:sp>
        <p:nvSpPr>
          <p:cNvPr id="266244" name="Text Box 4"/>
          <p:cNvSpPr txBox="1">
            <a:spLocks noChangeArrowheads="1"/>
          </p:cNvSpPr>
          <p:nvPr/>
        </p:nvSpPr>
        <p:spPr bwMode="auto">
          <a:xfrm>
            <a:off x="228600" y="6154737"/>
            <a:ext cx="8657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 smtClean="0">
                <a:latin typeface="Times New Roman" pitchFamily="18" charset="0"/>
              </a:rPr>
              <a:t>40 Billion URLs archived every 2 months since 1996 </a:t>
            </a:r>
            <a:r>
              <a:rPr lang="en-US" sz="2400" dirty="0" smtClean="0">
                <a:latin typeface="Times New Roman" pitchFamily="18" charset="0"/>
                <a:sym typeface="Symbol" pitchFamily="18" charset="2"/>
              </a:rPr>
              <a:t> </a:t>
            </a:r>
            <a:r>
              <a:rPr lang="en-US" sz="2400" b="1" dirty="0" smtClean="0">
                <a:latin typeface="Times New Roman" pitchFamily="18" charset="0"/>
                <a:sym typeface="Symbol" pitchFamily="18" charset="2"/>
              </a:rPr>
              <a:t>500 </a:t>
            </a:r>
            <a:r>
              <a:rPr lang="en-US" sz="2400" b="1" dirty="0" err="1" smtClean="0">
                <a:latin typeface="Times New Roman" pitchFamily="18" charset="0"/>
                <a:sym typeface="Symbol" pitchFamily="18" charset="2"/>
              </a:rPr>
              <a:t>TBytes</a:t>
            </a:r>
            <a:endParaRPr lang="en-US" sz="2400" b="1" dirty="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26624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Web Archiving</a:t>
            </a:r>
            <a:endParaRPr lang="en-US" sz="4000" b="1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I.</a:t>
            </a:r>
            <a:fld id="{8DFBADF9-590B-46A3-B334-BA8F8DA717B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IR&amp;DM, WS'11/12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3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de-DE" sz="4000" b="1"/>
              <a:t>Time Travel in Web Archives</a:t>
            </a:r>
          </a:p>
        </p:txBody>
      </p:sp>
      <p:pic>
        <p:nvPicPr>
          <p:cNvPr id="293894" name="Picture 6" descr="Klaus-Berberich-dep5-mpii-versi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658813"/>
            <a:ext cx="7777163" cy="5951537"/>
          </a:xfrm>
          <a:prstGeom prst="rect">
            <a:avLst/>
          </a:prstGeom>
          <a:noFill/>
        </p:spPr>
      </p:pic>
      <p:pic>
        <p:nvPicPr>
          <p:cNvPr id="293895" name="Picture 7" descr="ti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363"/>
            <a:ext cx="2284413" cy="2284412"/>
          </a:xfrm>
          <a:prstGeom prst="rect">
            <a:avLst/>
          </a:prstGeom>
          <a:noFill/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I.</a:t>
            </a:r>
            <a:fld id="{8DFBADF9-590B-46A3-B334-BA8F8DA717BB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IR&amp;DM, WS'11/12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64613" cy="620713"/>
          </a:xfrm>
        </p:spPr>
        <p:txBody>
          <a:bodyPr>
            <a:noAutofit/>
          </a:bodyPr>
          <a:lstStyle/>
          <a:p>
            <a:pPr defTabSz="893763"/>
            <a:r>
              <a:rPr lang="en-US" sz="3600" b="1" smtClean="0"/>
              <a:t>Beyond Google: Search for Knowledge</a:t>
            </a:r>
            <a:endParaRPr lang="en-US" sz="3600" b="1"/>
          </a:p>
        </p:txBody>
      </p:sp>
      <p:sp>
        <p:nvSpPr>
          <p:cNvPr id="301059" name="Rectangle 3"/>
          <p:cNvSpPr>
            <a:spLocks noChangeArrowheads="1"/>
          </p:cNvSpPr>
          <p:nvPr/>
        </p:nvSpPr>
        <p:spPr bwMode="auto">
          <a:xfrm>
            <a:off x="0" y="4730750"/>
            <a:ext cx="9144000" cy="504825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1060" name="Rectangle 4"/>
          <p:cNvSpPr>
            <a:spLocks noChangeArrowheads="1"/>
          </p:cNvSpPr>
          <p:nvPr/>
        </p:nvSpPr>
        <p:spPr bwMode="auto">
          <a:xfrm>
            <a:off x="0" y="2786063"/>
            <a:ext cx="9144000" cy="792162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1061" name="Rectangle 5"/>
          <p:cNvSpPr>
            <a:spLocks noChangeArrowheads="1"/>
          </p:cNvSpPr>
          <p:nvPr/>
        </p:nvSpPr>
        <p:spPr bwMode="auto">
          <a:xfrm>
            <a:off x="0" y="4152900"/>
            <a:ext cx="9144000" cy="576263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1062" name="Rectangle 6"/>
          <p:cNvSpPr>
            <a:spLocks noChangeArrowheads="1"/>
          </p:cNvSpPr>
          <p:nvPr/>
        </p:nvSpPr>
        <p:spPr bwMode="auto">
          <a:xfrm>
            <a:off x="0" y="2209800"/>
            <a:ext cx="9144000" cy="576263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50813" y="4224332"/>
            <a:ext cx="8332787" cy="406399"/>
            <a:chOff x="95" y="3067"/>
            <a:chExt cx="5249" cy="256"/>
          </a:xfrm>
        </p:grpSpPr>
        <p:sp>
          <p:nvSpPr>
            <p:cNvPr id="301064" name="Text Box 8"/>
            <p:cNvSpPr txBox="1">
              <a:spLocks noChangeArrowheads="1"/>
            </p:cNvSpPr>
            <p:nvPr/>
          </p:nvSpPr>
          <p:spPr bwMode="auto">
            <a:xfrm>
              <a:off x="204" y="3067"/>
              <a:ext cx="5140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73847" tIns="36923" rIns="73847" bIns="36923">
              <a:spAutoFit/>
            </a:bodyPr>
            <a:lstStyle/>
            <a:p>
              <a:pPr defTabSz="738188">
                <a:lnSpc>
                  <a:spcPct val="90000"/>
                </a:lnSpc>
              </a:pPr>
              <a:r>
                <a:rPr lang="en-US" sz="2400" smtClean="0">
                  <a:latin typeface="Times New Roman" pitchFamily="18" charset="0"/>
                  <a:cs typeface="Times New Roman" pitchFamily="18" charset="0"/>
                </a:rPr>
                <a:t>how are Max Planck, Angela Merkel, and the Dalai Lama related </a:t>
              </a:r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065" name="Oval 9"/>
            <p:cNvSpPr>
              <a:spLocks noChangeAspect="1" noChangeArrowheads="1"/>
            </p:cNvSpPr>
            <p:nvPr/>
          </p:nvSpPr>
          <p:spPr bwMode="auto">
            <a:xfrm>
              <a:off x="95" y="3168"/>
              <a:ext cx="68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50813" y="2786063"/>
            <a:ext cx="7605712" cy="739775"/>
            <a:chOff x="95" y="2024"/>
            <a:chExt cx="4791" cy="466"/>
          </a:xfrm>
        </p:grpSpPr>
        <p:sp>
          <p:nvSpPr>
            <p:cNvPr id="301067" name="Text Box 11"/>
            <p:cNvSpPr txBox="1">
              <a:spLocks noChangeArrowheads="1"/>
            </p:cNvSpPr>
            <p:nvPr/>
          </p:nvSpPr>
          <p:spPr bwMode="auto">
            <a:xfrm>
              <a:off x="204" y="2024"/>
              <a:ext cx="4682" cy="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73847" tIns="36923" rIns="73847" bIns="36923">
              <a:spAutoFit/>
            </a:bodyPr>
            <a:lstStyle/>
            <a:p>
              <a:pPr defTabSz="738188">
                <a:lnSpc>
                  <a:spcPct val="90000"/>
                </a:lnSpc>
              </a:pPr>
              <a:r>
                <a:rPr lang="en-US" sz="2400" smtClean="0">
                  <a:latin typeface="Times New Roman" pitchFamily="18" charset="0"/>
                  <a:cs typeface="Times New Roman" pitchFamily="18" charset="0"/>
                </a:rPr>
                <a:t>German Nobel prize winner who survived both world wars</a:t>
              </a:r>
            </a:p>
            <a:p>
              <a:pPr defTabSz="738188">
                <a:lnSpc>
                  <a:spcPct val="90000"/>
                </a:lnSpc>
              </a:pPr>
              <a:r>
                <a:rPr lang="en-US" sz="2400" smtClean="0">
                  <a:latin typeface="Times New Roman" pitchFamily="18" charset="0"/>
                  <a:cs typeface="Times New Roman" pitchFamily="18" charset="0"/>
                </a:rPr>
                <a:t>and outlived all of his four children </a:t>
              </a:r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068" name="Oval 12"/>
            <p:cNvSpPr>
              <a:spLocks noChangeAspect="1" noChangeArrowheads="1"/>
            </p:cNvSpPr>
            <p:nvPr/>
          </p:nvSpPr>
          <p:spPr bwMode="auto">
            <a:xfrm>
              <a:off x="95" y="2115"/>
              <a:ext cx="68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150813" y="2282828"/>
            <a:ext cx="5957887" cy="406401"/>
            <a:chOff x="95" y="1344"/>
            <a:chExt cx="3753" cy="256"/>
          </a:xfrm>
        </p:grpSpPr>
        <p:sp>
          <p:nvSpPr>
            <p:cNvPr id="301070" name="Text Box 14"/>
            <p:cNvSpPr txBox="1">
              <a:spLocks noChangeArrowheads="1"/>
            </p:cNvSpPr>
            <p:nvPr/>
          </p:nvSpPr>
          <p:spPr bwMode="auto">
            <a:xfrm>
              <a:off x="204" y="1344"/>
              <a:ext cx="3644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73847" tIns="36923" rIns="73847" bIns="36923">
              <a:spAutoFit/>
            </a:bodyPr>
            <a:lstStyle/>
            <a:p>
              <a:pPr defTabSz="738188">
                <a:lnSpc>
                  <a:spcPct val="90000"/>
                </a:lnSpc>
              </a:pPr>
              <a:r>
                <a:rPr lang="en-US" sz="2400" smtClean="0">
                  <a:latin typeface="Times New Roman" pitchFamily="18" charset="0"/>
                  <a:cs typeface="Times New Roman" pitchFamily="18" charset="0"/>
                </a:rPr>
                <a:t>drugs or enzymes that inhibit proteases (HIV)</a:t>
              </a:r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071" name="Oval 15"/>
            <p:cNvSpPr>
              <a:spLocks noChangeAspect="1" noChangeArrowheads="1"/>
            </p:cNvSpPr>
            <p:nvPr/>
          </p:nvSpPr>
          <p:spPr bwMode="auto">
            <a:xfrm>
              <a:off x="95" y="1445"/>
              <a:ext cx="68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01072" name="Text Box 16"/>
          <p:cNvSpPr txBox="1">
            <a:spLocks noChangeArrowheads="1"/>
          </p:cNvSpPr>
          <p:nvPr/>
        </p:nvSpPr>
        <p:spPr bwMode="auto">
          <a:xfrm>
            <a:off x="76200" y="990600"/>
            <a:ext cx="902836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Answer “knowledge queries”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(by scientists, journalists, analysts, etc.)</a:t>
            </a: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such as: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79388" y="4730757"/>
            <a:ext cx="4460875" cy="406401"/>
            <a:chOff x="95" y="3612"/>
            <a:chExt cx="2810" cy="256"/>
          </a:xfrm>
        </p:grpSpPr>
        <p:sp>
          <p:nvSpPr>
            <p:cNvPr id="301074" name="Text Box 18"/>
            <p:cNvSpPr txBox="1">
              <a:spLocks noChangeArrowheads="1"/>
            </p:cNvSpPr>
            <p:nvPr/>
          </p:nvSpPr>
          <p:spPr bwMode="auto">
            <a:xfrm>
              <a:off x="204" y="3612"/>
              <a:ext cx="2701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73847" tIns="36923" rIns="73847" bIns="36923">
              <a:spAutoFit/>
            </a:bodyPr>
            <a:lstStyle/>
            <a:p>
              <a:pPr defTabSz="738188">
                <a:lnSpc>
                  <a:spcPct val="90000"/>
                </a:lnSpc>
              </a:pPr>
              <a:r>
                <a:rPr lang="en-US" sz="2400" smtClean="0">
                  <a:latin typeface="Times New Roman" pitchFamily="18" charset="0"/>
                  <a:cs typeface="Times New Roman" pitchFamily="18" charset="0"/>
                </a:rPr>
                <a:t>politicians who are also scientists</a:t>
              </a:r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075" name="Oval 19"/>
            <p:cNvSpPr>
              <a:spLocks noChangeAspect="1" noChangeArrowheads="1"/>
            </p:cNvSpPr>
            <p:nvPr/>
          </p:nvSpPr>
          <p:spPr bwMode="auto">
            <a:xfrm>
              <a:off x="95" y="3713"/>
              <a:ext cx="68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01076" name="Rectangle 20"/>
          <p:cNvSpPr>
            <a:spLocks noChangeArrowheads="1"/>
          </p:cNvSpPr>
          <p:nvPr/>
        </p:nvSpPr>
        <p:spPr bwMode="auto">
          <a:xfrm>
            <a:off x="0" y="3578225"/>
            <a:ext cx="9144000" cy="576263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150813" y="3649657"/>
            <a:ext cx="7780337" cy="406399"/>
            <a:chOff x="95" y="3067"/>
            <a:chExt cx="4901" cy="256"/>
          </a:xfrm>
        </p:grpSpPr>
        <p:sp>
          <p:nvSpPr>
            <p:cNvPr id="301078" name="Text Box 22"/>
            <p:cNvSpPr txBox="1">
              <a:spLocks noChangeArrowheads="1"/>
            </p:cNvSpPr>
            <p:nvPr/>
          </p:nvSpPr>
          <p:spPr bwMode="auto">
            <a:xfrm>
              <a:off x="204" y="3067"/>
              <a:ext cx="4792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73847" tIns="36923" rIns="73847" bIns="36923">
              <a:spAutoFit/>
            </a:bodyPr>
            <a:lstStyle/>
            <a:p>
              <a:pPr defTabSz="738188">
                <a:lnSpc>
                  <a:spcPct val="90000"/>
                </a:lnSpc>
              </a:pPr>
              <a:r>
                <a:rPr lang="en-US" sz="2400" smtClean="0">
                  <a:latin typeface="Times New Roman" pitchFamily="18" charset="0"/>
                  <a:cs typeface="Times New Roman" pitchFamily="18" charset="0"/>
                </a:rPr>
                <a:t>who was German chancellor when Angela Merkel was born </a:t>
              </a:r>
              <a:endParaRPr lang="en-US" sz="2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079" name="Oval 23"/>
            <p:cNvSpPr>
              <a:spLocks noChangeAspect="1" noChangeArrowheads="1"/>
            </p:cNvSpPr>
            <p:nvPr/>
          </p:nvSpPr>
          <p:spPr bwMode="auto">
            <a:xfrm>
              <a:off x="95" y="3168"/>
              <a:ext cx="68" cy="67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I.</a:t>
            </a:r>
            <a:fld id="{8DFBADF9-590B-46A3-B334-BA8F8DA717B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IR&amp;DM, WS'11/12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59" grpId="0" animBg="1"/>
      <p:bldP spid="301060" grpId="0" animBg="1"/>
      <p:bldP spid="301061" grpId="0" animBg="1"/>
      <p:bldP spid="301062" grpId="0" animBg="1"/>
      <p:bldP spid="30107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9144000" cy="765175"/>
          </a:xfrm>
        </p:spPr>
        <p:txBody>
          <a:bodyPr/>
          <a:lstStyle/>
          <a:p>
            <a:pPr defTabSz="893763"/>
            <a:r>
              <a:rPr lang="de-DE" b="1" smtClean="0"/>
              <a:t>Example: WolframAlpha</a:t>
            </a:r>
            <a:endParaRPr lang="de-DE" b="1"/>
          </a:p>
        </p:txBody>
      </p:sp>
      <p:graphicFrame>
        <p:nvGraphicFramePr>
          <p:cNvPr id="30515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68313" y="620713"/>
          <a:ext cx="7848600" cy="5953125"/>
        </p:xfrm>
        <a:graphic>
          <a:graphicData uri="http://schemas.openxmlformats.org/presentationml/2006/ole">
            <p:oleObj spid="_x0000_s12290" r:id="rId4" imgW="5638095" imgH="4277322" progId="">
              <p:embed/>
            </p:oleObj>
          </a:graphicData>
        </a:graphic>
      </p:graphicFrame>
      <p:sp>
        <p:nvSpPr>
          <p:cNvPr id="305156" name="Text Box 4"/>
          <p:cNvSpPr txBox="1">
            <a:spLocks noChangeArrowheads="1"/>
          </p:cNvSpPr>
          <p:nvPr/>
        </p:nvSpPr>
        <p:spPr bwMode="auto">
          <a:xfrm>
            <a:off x="4916488" y="1989138"/>
            <a:ext cx="3887346" cy="769441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200" b="1">
                <a:latin typeface="Times New Roman" pitchFamily="18" charset="0"/>
                <a:cs typeface="Times New Roman" pitchFamily="18" charset="0"/>
              </a:rPr>
              <a:t>How was the weather in </a:t>
            </a:r>
          </a:p>
          <a:p>
            <a:r>
              <a:rPr lang="de-DE" sz="2200" b="1">
                <a:latin typeface="Times New Roman" pitchFamily="18" charset="0"/>
                <a:cs typeface="Times New Roman" pitchFamily="18" charset="0"/>
              </a:rPr>
              <a:t>Saarbrücken in October 2008</a:t>
            </a:r>
            <a:r>
              <a:rPr lang="de-DE" sz="2200" b="1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de-DE" sz="2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5157" name="Text Box 5"/>
          <p:cNvSpPr txBox="1">
            <a:spLocks noChangeArrowheads="1"/>
          </p:cNvSpPr>
          <p:nvPr/>
        </p:nvSpPr>
        <p:spPr bwMode="auto">
          <a:xfrm>
            <a:off x="990600" y="6106180"/>
            <a:ext cx="468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sz="2800" dirty="0">
                <a:latin typeface="Times New Roman" pitchFamily="18" charset="0"/>
                <a:cs typeface="Times New Roman" pitchFamily="18" charset="0"/>
                <a:hlinkClick r:id="rId5"/>
              </a:rPr>
              <a:t>http://www.wolframalpha.com/</a:t>
            </a:r>
            <a:endParaRPr lang="de-DE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18, 2011</a:t>
            </a:r>
            <a:endParaRPr lang="de-D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I.</a:t>
            </a:r>
            <a:fld id="{8DFBADF9-590B-46A3-B334-BA8F8DA717BB}" type="slidenum">
              <a:rPr lang="de-DE" smtClean="0"/>
              <a:pPr/>
              <a:t>33</a:t>
            </a:fld>
            <a:endParaRPr lang="de-DE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IR&amp;DM, WS'11/12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15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3" name="Rectangle 5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9144000" cy="620713"/>
          </a:xfrm>
        </p:spPr>
        <p:txBody>
          <a:bodyPr>
            <a:normAutofit fontScale="90000"/>
          </a:bodyPr>
          <a:lstStyle/>
          <a:p>
            <a:pPr defTabSz="893763"/>
            <a:r>
              <a:rPr lang="en-US" b="1" dirty="0" smtClean="0"/>
              <a:t>Semantic Search</a:t>
            </a:r>
            <a:endParaRPr lang="en-US" b="1" dirty="0"/>
          </a:p>
        </p:txBody>
      </p:sp>
      <p:sp>
        <p:nvSpPr>
          <p:cNvPr id="329734" name="Text Box 6"/>
          <p:cNvSpPr txBox="1">
            <a:spLocks noChangeArrowheads="1"/>
          </p:cNvSpPr>
          <p:nvPr/>
        </p:nvSpPr>
        <p:spPr bwMode="auto">
          <a:xfrm>
            <a:off x="79753" y="692150"/>
            <a:ext cx="837844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Search on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entities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attributes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and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relationships</a:t>
            </a:r>
          </a:p>
          <a:p>
            <a:pPr lvl="1">
              <a:buFont typeface="Symbol" pitchFamily="18" charset="2"/>
              <a:buChar char="®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focus on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structured data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sources (relational, XML, RDF)</a:t>
            </a:r>
          </a:p>
          <a:p>
            <a:pPr lvl="1">
              <a:buFont typeface="Symbol" pitchFamily="18" charset="2"/>
              <a:buChar char="®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leverage manually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annotated data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(social tagging, Web2.0)</a:t>
            </a:r>
          </a:p>
          <a:p>
            <a:pPr lvl="1">
              <a:buFont typeface="Symbol" pitchFamily="18" charset="2"/>
              <a:buChar char="®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perform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info extraction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on semi-structured &amp; textual data</a:t>
            </a:r>
            <a:endParaRPr lang="en-US" sz="24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29735" name="Text Box 7"/>
          <p:cNvSpPr txBox="1">
            <a:spLocks noChangeArrowheads="1"/>
          </p:cNvSpPr>
          <p:nvPr/>
        </p:nvSpPr>
        <p:spPr bwMode="auto">
          <a:xfrm>
            <a:off x="79753" y="2420938"/>
            <a:ext cx="8303235" cy="314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Motivation and Applications:</a:t>
            </a:r>
          </a:p>
          <a:p>
            <a:pPr lvl="1">
              <a:lnSpc>
                <a:spcPct val="110000"/>
              </a:lnSpc>
              <a:buFontTx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Web search for vertical domains </a:t>
            </a:r>
          </a:p>
          <a:p>
            <a:pPr lvl="1">
              <a:lnSpc>
                <a:spcPct val="110000"/>
              </a:lnSpc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(products, traveling, entertainment, scholarly publications, etc.)</a:t>
            </a:r>
          </a:p>
          <a:p>
            <a:pPr lvl="1">
              <a:lnSpc>
                <a:spcPct val="110000"/>
              </a:lnSpc>
              <a:buFontTx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backend for natural-language QA</a:t>
            </a:r>
          </a:p>
          <a:p>
            <a:pPr lvl="1">
              <a:lnSpc>
                <a:spcPct val="110000"/>
              </a:lnSpc>
              <a:buFontTx/>
              <a:buChar char="•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towards better Deep-Web search, digital libraries, e-science</a:t>
            </a:r>
            <a:endParaRPr lang="en-US" sz="2400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ct val="80000"/>
              </a:spcBef>
            </a:pP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System architecture:</a:t>
            </a:r>
          </a:p>
          <a:p>
            <a:pPr>
              <a:lnSpc>
                <a:spcPct val="110000"/>
              </a:lnSpc>
            </a:pPr>
            <a:endParaRPr lang="en-US" sz="24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9736" name="AutoShape 8"/>
          <p:cNvSpPr>
            <a:spLocks noChangeArrowheads="1"/>
          </p:cNvSpPr>
          <p:nvPr/>
        </p:nvSpPr>
        <p:spPr bwMode="auto">
          <a:xfrm>
            <a:off x="250825" y="5516563"/>
            <a:ext cx="8713788" cy="574675"/>
          </a:xfrm>
          <a:prstGeom prst="rightArrow">
            <a:avLst>
              <a:gd name="adj1" fmla="val 41435"/>
              <a:gd name="adj2" fmla="val 88521"/>
            </a:avLst>
          </a:prstGeom>
          <a:gradFill rotWithShape="1">
            <a:gsLst>
              <a:gs pos="0">
                <a:srgbClr val="DDDDDD">
                  <a:gamma/>
                  <a:shade val="46275"/>
                  <a:invGamma/>
                </a:srgbClr>
              </a:gs>
              <a:gs pos="100000">
                <a:srgbClr val="DDDDDD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9737" name="Rectangle 9"/>
          <p:cNvSpPr>
            <a:spLocks noChangeArrowheads="1"/>
          </p:cNvSpPr>
          <p:nvPr/>
        </p:nvSpPr>
        <p:spPr bwMode="auto">
          <a:xfrm>
            <a:off x="611188" y="5300663"/>
            <a:ext cx="1223962" cy="11509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9738" name="Text Box 10"/>
          <p:cNvSpPr txBox="1">
            <a:spLocks noChangeArrowheads="1"/>
          </p:cNvSpPr>
          <p:nvPr/>
        </p:nvSpPr>
        <p:spPr bwMode="auto">
          <a:xfrm>
            <a:off x="611188" y="5372100"/>
            <a:ext cx="1293944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focused </a:t>
            </a:r>
          </a:p>
          <a:p>
            <a:pPr eaLnBrk="0" hangingPunct="0">
              <a:lnSpc>
                <a:spcPct val="80000"/>
              </a:lnSpc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crawling &amp;</a:t>
            </a:r>
          </a:p>
          <a:p>
            <a:pPr eaLnBrk="0" hangingPunct="0">
              <a:lnSpc>
                <a:spcPct val="80000"/>
              </a:lnSpc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Deep-Web </a:t>
            </a:r>
          </a:p>
          <a:p>
            <a:pPr eaLnBrk="0" hangingPunct="0">
              <a:lnSpc>
                <a:spcPct val="80000"/>
              </a:lnSpc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crawling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9739" name="Rectangle 11"/>
          <p:cNvSpPr>
            <a:spLocks noChangeArrowheads="1"/>
          </p:cNvSpPr>
          <p:nvPr/>
        </p:nvSpPr>
        <p:spPr bwMode="auto">
          <a:xfrm>
            <a:off x="2124075" y="5300663"/>
            <a:ext cx="1584325" cy="11509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9740" name="Text Box 12"/>
          <p:cNvSpPr txBox="1">
            <a:spLocks noChangeArrowheads="1"/>
          </p:cNvSpPr>
          <p:nvPr/>
        </p:nvSpPr>
        <p:spPr bwMode="auto">
          <a:xfrm>
            <a:off x="2124075" y="5300663"/>
            <a:ext cx="1595373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record</a:t>
            </a:r>
          </a:p>
          <a:p>
            <a:pPr eaLnBrk="0" hangingPunct="0">
              <a:lnSpc>
                <a:spcPct val="80000"/>
              </a:lnSpc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extraction</a:t>
            </a:r>
          </a:p>
          <a:p>
            <a:pPr eaLnBrk="0" hangingPunct="0">
              <a:lnSpc>
                <a:spcPct val="80000"/>
              </a:lnSpc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(named entity,</a:t>
            </a:r>
          </a:p>
          <a:p>
            <a:pPr eaLnBrk="0" hangingPunct="0">
              <a:lnSpc>
                <a:spcPct val="80000"/>
              </a:lnSpc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attributes)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9741" name="Rectangle 13"/>
          <p:cNvSpPr>
            <a:spLocks noChangeArrowheads="1"/>
          </p:cNvSpPr>
          <p:nvPr/>
        </p:nvSpPr>
        <p:spPr bwMode="auto">
          <a:xfrm>
            <a:off x="3995738" y="5300663"/>
            <a:ext cx="1368425" cy="11509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9742" name="Text Box 14"/>
          <p:cNvSpPr txBox="1">
            <a:spLocks noChangeArrowheads="1"/>
          </p:cNvSpPr>
          <p:nvPr/>
        </p:nvSpPr>
        <p:spPr bwMode="auto">
          <a:xfrm>
            <a:off x="3995738" y="5300663"/>
            <a:ext cx="134748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record</a:t>
            </a:r>
          </a:p>
          <a:p>
            <a:pPr eaLnBrk="0" hangingPunct="0">
              <a:lnSpc>
                <a:spcPct val="80000"/>
              </a:lnSpc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linkage &amp;</a:t>
            </a:r>
          </a:p>
          <a:p>
            <a:pPr eaLnBrk="0" hangingPunct="0">
              <a:lnSpc>
                <a:spcPct val="80000"/>
              </a:lnSpc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aggregation</a:t>
            </a:r>
          </a:p>
          <a:p>
            <a:pPr eaLnBrk="0" hangingPunct="0">
              <a:lnSpc>
                <a:spcPct val="80000"/>
              </a:lnSpc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(entity</a:t>
            </a:r>
          </a:p>
          <a:p>
            <a:pPr eaLnBrk="0" hangingPunct="0">
              <a:lnSpc>
                <a:spcPct val="80000"/>
              </a:lnSpc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matching)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9743" name="Rectangle 15"/>
          <p:cNvSpPr>
            <a:spLocks noChangeArrowheads="1"/>
          </p:cNvSpPr>
          <p:nvPr/>
        </p:nvSpPr>
        <p:spPr bwMode="auto">
          <a:xfrm>
            <a:off x="5724525" y="5300663"/>
            <a:ext cx="1008063" cy="11509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9744" name="Text Box 16"/>
          <p:cNvSpPr txBox="1">
            <a:spLocks noChangeArrowheads="1"/>
          </p:cNvSpPr>
          <p:nvPr/>
        </p:nvSpPr>
        <p:spPr bwMode="auto">
          <a:xfrm>
            <a:off x="5651500" y="5300663"/>
            <a:ext cx="116570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keyword /</a:t>
            </a:r>
          </a:p>
          <a:p>
            <a:pPr eaLnBrk="0" hangingPunct="0">
              <a:lnSpc>
                <a:spcPct val="80000"/>
              </a:lnSpc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record</a:t>
            </a:r>
          </a:p>
          <a:p>
            <a:pPr eaLnBrk="0" hangingPunct="0">
              <a:lnSpc>
                <a:spcPct val="80000"/>
              </a:lnSpc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search</a:t>
            </a:r>
          </a:p>
          <a:p>
            <a:pPr eaLnBrk="0" hangingPunct="0">
              <a:lnSpc>
                <a:spcPct val="80000"/>
              </a:lnSpc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(faceted</a:t>
            </a:r>
          </a:p>
          <a:p>
            <a:pPr eaLnBrk="0" hangingPunct="0">
              <a:lnSpc>
                <a:spcPct val="80000"/>
              </a:lnSpc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GUI)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9745" name="Rectangle 17"/>
          <p:cNvSpPr>
            <a:spLocks noChangeArrowheads="1"/>
          </p:cNvSpPr>
          <p:nvPr/>
        </p:nvSpPr>
        <p:spPr bwMode="auto">
          <a:xfrm>
            <a:off x="7092950" y="5300663"/>
            <a:ext cx="1008063" cy="11509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9746" name="Text Box 18"/>
          <p:cNvSpPr txBox="1">
            <a:spLocks noChangeArrowheads="1"/>
          </p:cNvSpPr>
          <p:nvPr/>
        </p:nvSpPr>
        <p:spPr bwMode="auto">
          <a:xfrm>
            <a:off x="7092950" y="5300663"/>
            <a:ext cx="966931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80000"/>
              </a:lnSpc>
            </a:pPr>
            <a:endParaRPr lang="en-US" b="1" smtClean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80000"/>
              </a:lnSpc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entity</a:t>
            </a:r>
          </a:p>
          <a:p>
            <a:pPr eaLnBrk="0" hangingPunct="0">
              <a:lnSpc>
                <a:spcPct val="80000"/>
              </a:lnSpc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ranking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I.</a:t>
            </a:r>
            <a:fld id="{8DFBADF9-590B-46A3-B334-BA8F8DA717B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IR&amp;DM, WS'11/12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9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297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97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297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297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297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9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9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9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9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9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9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9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9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9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9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9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9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9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9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9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9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9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9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9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9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9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9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736" grpId="0" animBg="1"/>
      <p:bldP spid="329737" grpId="0" animBg="1"/>
      <p:bldP spid="329738" grpId="0"/>
      <p:bldP spid="329739" grpId="0" animBg="1"/>
      <p:bldP spid="329740" grpId="0"/>
      <p:bldP spid="329741" grpId="0" animBg="1"/>
      <p:bldP spid="329742" grpId="0"/>
      <p:bldP spid="329743" grpId="0" animBg="1"/>
      <p:bldP spid="329744" grpId="0"/>
      <p:bldP spid="329745" grpId="0" animBg="1"/>
      <p:bldP spid="32974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8392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Example: YAGO-NAGA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IR&amp;DM, WS'11/12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I.</a:t>
            </a:r>
            <a:fld id="{8DFBADF9-590B-46A3-B334-BA8F8DA717B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828965"/>
            <a:ext cx="7696200" cy="4047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267200"/>
            <a:ext cx="7696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5562600" y="0"/>
            <a:ext cx="36399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http://www.mpi-inf.mpg.de/</a:t>
            </a: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  <a:hlinkClick r:id="rId4"/>
              </a:rPr>
              <a:t>yago-naga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hlinkClick r:id="rId4"/>
              </a:rPr>
              <a:t>/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IR&amp;DM, WS'11/12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I.</a:t>
            </a:r>
            <a:fld id="{8DFBADF9-590B-46A3-B334-BA8F8DA717BB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780112"/>
            <a:ext cx="7543800" cy="5750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8392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Example: YAGO-NAGA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5562600" y="0"/>
            <a:ext cx="36399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http://www.mpi-inf.mpg.de/</a:t>
            </a: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  <a:hlinkClick r:id="rId3"/>
              </a:rPr>
              <a:t>yago-naga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Example: URDF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IR&amp;DM, WS'11/12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I.</a:t>
            </a:r>
            <a:fld id="{8DFBADF9-590B-46A3-B334-BA8F8DA717BB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762000"/>
            <a:ext cx="7120890" cy="5732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>
            <a:hlinkClick r:id="rId3"/>
          </p:cNvPr>
          <p:cNvSpPr/>
          <p:nvPr/>
        </p:nvSpPr>
        <p:spPr>
          <a:xfrm>
            <a:off x="4572000" y="152400"/>
            <a:ext cx="47179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http://urdf.mpi-inf.mpg.de/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831850"/>
            <a:ext cx="8351838" cy="543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itle 1"/>
          <p:cNvSpPr>
            <a:spLocks noGrp="1"/>
          </p:cNvSpPr>
          <p:nvPr>
            <p:ph type="title"/>
          </p:nvPr>
        </p:nvSpPr>
        <p:spPr>
          <a:xfrm>
            <a:off x="228600" y="288925"/>
            <a:ext cx="8229600" cy="777875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 smtClean="0"/>
              <a:t>The Linking Open Data (LOD) Project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1275" y="5553075"/>
            <a:ext cx="21209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>
                <a:latin typeface="Times New Roman" pitchFamily="18" charset="0"/>
                <a:ea typeface="Century Gothic" pitchFamily="34" charset="0"/>
                <a:cs typeface="Times New Roman" pitchFamily="18" charset="0"/>
              </a:rPr>
              <a:t>Currently (2010) </a:t>
            </a:r>
          </a:p>
          <a:p>
            <a:pPr>
              <a:buFontTx/>
              <a:buChar char="•"/>
            </a:pPr>
            <a:r>
              <a:rPr lang="en-US">
                <a:latin typeface="Times New Roman" pitchFamily="18" charset="0"/>
                <a:ea typeface="Century Gothic" pitchFamily="34" charset="0"/>
                <a:cs typeface="Times New Roman" pitchFamily="18" charset="0"/>
              </a:rPr>
              <a:t>  200 sources</a:t>
            </a:r>
          </a:p>
          <a:p>
            <a:pPr>
              <a:buFontTx/>
              <a:buChar char="•"/>
            </a:pPr>
            <a:r>
              <a:rPr lang="en-US">
                <a:latin typeface="Times New Roman" pitchFamily="18" charset="0"/>
                <a:ea typeface="Century Gothic" pitchFamily="34" charset="0"/>
                <a:cs typeface="Times New Roman" pitchFamily="18" charset="0"/>
              </a:rPr>
              <a:t>  25 billion triples</a:t>
            </a:r>
          </a:p>
          <a:p>
            <a:pPr>
              <a:buFontTx/>
              <a:buChar char="•"/>
            </a:pPr>
            <a:r>
              <a:rPr lang="en-US">
                <a:latin typeface="Times New Roman" pitchFamily="18" charset="0"/>
                <a:ea typeface="Century Gothic" pitchFamily="34" charset="0"/>
                <a:cs typeface="Times New Roman" pitchFamily="18" charset="0"/>
              </a:rPr>
              <a:t>  400 million links</a:t>
            </a:r>
          </a:p>
        </p:txBody>
      </p:sp>
      <p:sp>
        <p:nvSpPr>
          <p:cNvPr id="25605" name="TextBox 37"/>
          <p:cNvSpPr txBox="1">
            <a:spLocks noChangeArrowheads="1"/>
          </p:cNvSpPr>
          <p:nvPr/>
        </p:nvSpPr>
        <p:spPr bwMode="auto">
          <a:xfrm>
            <a:off x="2528888" y="6372225"/>
            <a:ext cx="58544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  <a:ea typeface="Century Gothic" pitchFamily="34" charset="0"/>
                <a:cs typeface="Times New Roman" pitchFamily="18" charset="0"/>
                <a:hlinkClick r:id="rId3"/>
              </a:rPr>
              <a:t>http://richard.cyganiak.de/2007/10/lod/imagemap.html</a:t>
            </a:r>
            <a:r>
              <a:rPr lang="en-US" sz="2000">
                <a:latin typeface="Times New Roman" pitchFamily="18" charset="0"/>
                <a:ea typeface="Century Gothic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90562" y="762000"/>
            <a:ext cx="2076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http://dbpedia.org/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I.</a:t>
            </a:r>
            <a:fld id="{8DFBADF9-590B-46A3-B334-BA8F8DA717BB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IR&amp;DM, WS'11/12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831850"/>
            <a:ext cx="8351838" cy="543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itle 1"/>
          <p:cNvSpPr>
            <a:spLocks noGrp="1"/>
          </p:cNvSpPr>
          <p:nvPr>
            <p:ph type="title"/>
          </p:nvPr>
        </p:nvSpPr>
        <p:spPr>
          <a:xfrm>
            <a:off x="228600" y="288925"/>
            <a:ext cx="8229600" cy="777875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 smtClean="0"/>
              <a:t>The Linking Open Data (LOD) Project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1275" y="5553075"/>
            <a:ext cx="21209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u="sng">
                <a:latin typeface="Times New Roman" pitchFamily="18" charset="0"/>
                <a:ea typeface="Century Gothic" pitchFamily="34" charset="0"/>
                <a:cs typeface="Times New Roman" pitchFamily="18" charset="0"/>
              </a:rPr>
              <a:t>Currently (2010) </a:t>
            </a:r>
          </a:p>
          <a:p>
            <a:pPr>
              <a:buFontTx/>
              <a:buChar char="•"/>
            </a:pPr>
            <a:r>
              <a:rPr lang="en-US">
                <a:latin typeface="Times New Roman" pitchFamily="18" charset="0"/>
                <a:ea typeface="Century Gothic" pitchFamily="34" charset="0"/>
                <a:cs typeface="Times New Roman" pitchFamily="18" charset="0"/>
              </a:rPr>
              <a:t>  200 sources</a:t>
            </a:r>
          </a:p>
          <a:p>
            <a:pPr>
              <a:buFontTx/>
              <a:buChar char="•"/>
            </a:pPr>
            <a:r>
              <a:rPr lang="en-US">
                <a:latin typeface="Times New Roman" pitchFamily="18" charset="0"/>
                <a:ea typeface="Century Gothic" pitchFamily="34" charset="0"/>
                <a:cs typeface="Times New Roman" pitchFamily="18" charset="0"/>
              </a:rPr>
              <a:t>  25 billion triples</a:t>
            </a:r>
          </a:p>
          <a:p>
            <a:pPr>
              <a:buFontTx/>
              <a:buChar char="•"/>
            </a:pPr>
            <a:r>
              <a:rPr lang="en-US">
                <a:latin typeface="Times New Roman" pitchFamily="18" charset="0"/>
                <a:ea typeface="Century Gothic" pitchFamily="34" charset="0"/>
                <a:cs typeface="Times New Roman" pitchFamily="18" charset="0"/>
              </a:rPr>
              <a:t>  400 million links</a:t>
            </a:r>
          </a:p>
        </p:txBody>
      </p:sp>
      <p:sp>
        <p:nvSpPr>
          <p:cNvPr id="25605" name="TextBox 37"/>
          <p:cNvSpPr txBox="1">
            <a:spLocks noChangeArrowheads="1"/>
          </p:cNvSpPr>
          <p:nvPr/>
        </p:nvSpPr>
        <p:spPr bwMode="auto">
          <a:xfrm>
            <a:off x="2528888" y="6372225"/>
            <a:ext cx="58544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Times New Roman" pitchFamily="18" charset="0"/>
                <a:ea typeface="Century Gothic" pitchFamily="34" charset="0"/>
                <a:cs typeface="Times New Roman" pitchFamily="18" charset="0"/>
                <a:hlinkClick r:id="rId3"/>
              </a:rPr>
              <a:t>http://richard.cyganiak.de/2007/10/lod/imagemap.html</a:t>
            </a:r>
            <a:r>
              <a:rPr lang="en-US" sz="2000">
                <a:latin typeface="Times New Roman" pitchFamily="18" charset="0"/>
                <a:ea typeface="Century Gothic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90562" y="762000"/>
            <a:ext cx="2076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http://dbpedia.org/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49663" y="-3195638"/>
            <a:ext cx="15782926" cy="1027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I.</a:t>
            </a:r>
            <a:fld id="{8DFBADF9-590B-46A3-B334-BA8F8DA717BB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IR&amp;DM, WS'11/12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Requirements for Obtaining 9 Credit Points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153400" cy="541020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Pass 2 out of 3 written tests</a:t>
            </a:r>
          </a:p>
          <a:p>
            <a:pPr lvl="1">
              <a:buNone/>
            </a:pPr>
            <a:r>
              <a:rPr lang="en-US" sz="2000" dirty="0" smtClean="0"/>
              <a:t>Tentative dates: </a:t>
            </a:r>
            <a:r>
              <a:rPr lang="en-US" sz="2000" b="1" dirty="0" smtClean="0"/>
              <a:t>Thu, Nov 17</a:t>
            </a:r>
            <a:r>
              <a:rPr lang="en-US" sz="2000" dirty="0" smtClean="0"/>
              <a:t>; </a:t>
            </a:r>
            <a:r>
              <a:rPr lang="en-US" sz="2000" b="1" dirty="0" smtClean="0"/>
              <a:t>Thu, Dec 22</a:t>
            </a:r>
            <a:r>
              <a:rPr lang="en-US" sz="2000" dirty="0" smtClean="0"/>
              <a:t>; </a:t>
            </a:r>
            <a:r>
              <a:rPr lang="en-US" sz="2000" b="1" dirty="0" smtClean="0"/>
              <a:t>Thu, Jan 26</a:t>
            </a:r>
          </a:p>
          <a:p>
            <a:pPr lvl="1">
              <a:buNone/>
            </a:pPr>
            <a:r>
              <a:rPr lang="en-US" sz="2000" dirty="0" smtClean="0"/>
              <a:t> (45-60 min each)</a:t>
            </a:r>
          </a:p>
          <a:p>
            <a:pPr lvl="1">
              <a:buNone/>
            </a:pPr>
            <a:endParaRPr lang="en-US" sz="900" dirty="0" smtClean="0"/>
          </a:p>
          <a:p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rgbClr val="002060"/>
                </a:solidFill>
              </a:rPr>
              <a:t>Pass the final written exam </a:t>
            </a:r>
          </a:p>
          <a:p>
            <a:pPr>
              <a:buNone/>
            </a:pPr>
            <a:r>
              <a:rPr lang="en-US" sz="2400" dirty="0" smtClean="0"/>
              <a:t>	  </a:t>
            </a:r>
            <a:r>
              <a:rPr lang="en-US" sz="2000" dirty="0" smtClean="0"/>
              <a:t>Tentative date: </a:t>
            </a:r>
            <a:r>
              <a:rPr lang="en-US" sz="2000" b="1" dirty="0" smtClean="0"/>
              <a:t>Tue, Feb 21</a:t>
            </a:r>
            <a:r>
              <a:rPr lang="en-US" sz="2000" dirty="0" smtClean="0"/>
              <a:t> (120-180 min) </a:t>
            </a:r>
            <a:endParaRPr lang="en-US" sz="2400" dirty="0" smtClean="0"/>
          </a:p>
          <a:p>
            <a:endParaRPr lang="en-US" sz="900" dirty="0" smtClean="0"/>
          </a:p>
          <a:p>
            <a:r>
              <a:rPr lang="en-US" sz="2400" dirty="0" smtClean="0"/>
              <a:t> Must </a:t>
            </a:r>
            <a:r>
              <a:rPr lang="en-US" sz="2400" b="1" dirty="0" smtClean="0">
                <a:solidFill>
                  <a:srgbClr val="002060"/>
                </a:solidFill>
              </a:rPr>
              <a:t>present solutions to 3 assignments</a:t>
            </a:r>
            <a:r>
              <a:rPr lang="en-US" sz="2400" dirty="0" smtClean="0"/>
              <a:t>, more possible</a:t>
            </a:r>
          </a:p>
          <a:p>
            <a:pPr lvl="1">
              <a:buNone/>
            </a:pPr>
            <a:r>
              <a:rPr lang="en-US" sz="2000" dirty="0" smtClean="0"/>
              <a:t>	(</a:t>
            </a:r>
            <a:r>
              <a:rPr lang="en-US" sz="2000" b="1" dirty="0" smtClean="0">
                <a:solidFill>
                  <a:srgbClr val="FF0000"/>
                </a:solidFill>
              </a:rPr>
              <a:t>You must return your assignment sheet and have a correct  </a:t>
            </a:r>
          </a:p>
          <a:p>
            <a:pPr lvl="1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      solution  in order to present in the exercise groups.</a:t>
            </a:r>
            <a:r>
              <a:rPr lang="en-US" sz="2000" dirty="0" smtClean="0"/>
              <a:t>)</a:t>
            </a:r>
          </a:p>
          <a:p>
            <a:pPr lvl="1"/>
            <a:r>
              <a:rPr lang="en-US" sz="2400" b="1" dirty="0" smtClean="0">
                <a:solidFill>
                  <a:srgbClr val="002060"/>
                </a:solidFill>
              </a:rPr>
              <a:t>1 bonus point </a:t>
            </a:r>
            <a:r>
              <a:rPr lang="en-US" sz="2400" dirty="0" smtClean="0"/>
              <a:t>possible in tutoring groups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lvl="1"/>
            <a:r>
              <a:rPr lang="en-US" sz="2400" b="1" dirty="0" smtClean="0">
                <a:solidFill>
                  <a:srgbClr val="002060"/>
                </a:solidFill>
              </a:rPr>
              <a:t>Up to 3 bonus points</a:t>
            </a:r>
            <a:r>
              <a:rPr lang="en-US" sz="2400" b="1" dirty="0" smtClean="0"/>
              <a:t> </a:t>
            </a:r>
            <a:r>
              <a:rPr lang="en-US" sz="2400" dirty="0" smtClean="0"/>
              <a:t>possible in tests</a:t>
            </a:r>
          </a:p>
          <a:p>
            <a:pPr lvl="1"/>
            <a:r>
              <a:rPr lang="en-US" sz="2400" dirty="0" smtClean="0"/>
              <a:t>Each bonus point earns one mark in letter grade </a:t>
            </a:r>
          </a:p>
          <a:p>
            <a:pPr lvl="1">
              <a:buNone/>
            </a:pPr>
            <a:r>
              <a:rPr lang="en-US" sz="2400" dirty="0" smtClean="0"/>
              <a:t>	(0.3 in numerical grade)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18, 2011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I.</a:t>
            </a:r>
            <a:fld id="{8DFBADF9-590B-46A3-B334-BA8F8DA717B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IR&amp;DM, WS'11/12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81" name="Rectangle 5"/>
          <p:cNvSpPr>
            <a:spLocks noGrp="1" noChangeArrowheads="1"/>
          </p:cNvSpPr>
          <p:nvPr>
            <p:ph type="title"/>
          </p:nvPr>
        </p:nvSpPr>
        <p:spPr>
          <a:xfrm>
            <a:off x="52387" y="76200"/>
            <a:ext cx="9396413" cy="609600"/>
          </a:xfrm>
        </p:spPr>
        <p:txBody>
          <a:bodyPr>
            <a:noAutofit/>
          </a:bodyPr>
          <a:lstStyle/>
          <a:p>
            <a:r>
              <a:rPr lang="en-US" sz="3600" b="1" smtClean="0"/>
              <a:t>Multimodal Web </a:t>
            </a:r>
            <a:r>
              <a:rPr lang="en-US" sz="2800" b="1" smtClean="0"/>
              <a:t>(Images, Videos, NLP, …)</a:t>
            </a:r>
            <a:endParaRPr lang="en-US" sz="2800" b="1"/>
          </a:p>
        </p:txBody>
      </p:sp>
      <p:sp>
        <p:nvSpPr>
          <p:cNvPr id="331782" name="Text Box 6"/>
          <p:cNvSpPr txBox="1">
            <a:spLocks noChangeArrowheads="1"/>
          </p:cNvSpPr>
          <p:nvPr/>
        </p:nvSpPr>
        <p:spPr bwMode="auto">
          <a:xfrm>
            <a:off x="185738" y="1143000"/>
            <a:ext cx="9014263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 smtClean="0">
                <a:latin typeface="Times New Roman" pitchFamily="18" charset="0"/>
              </a:rPr>
              <a:t>Search for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</a:rPr>
              <a:t>images</a:t>
            </a:r>
            <a:r>
              <a:rPr lang="en-US" sz="2400" dirty="0" smtClean="0">
                <a:latin typeface="Times New Roman" pitchFamily="18" charset="0"/>
              </a:rPr>
              <a:t>,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</a:rPr>
              <a:t>speech</a:t>
            </a:r>
            <a:r>
              <a:rPr lang="en-US" sz="2400" dirty="0" smtClean="0">
                <a:latin typeface="Times New Roman" pitchFamily="18" charset="0"/>
              </a:rPr>
              <a:t>,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</a:rPr>
              <a:t>audio files</a:t>
            </a:r>
            <a:r>
              <a:rPr lang="en-US" sz="2400" dirty="0" smtClean="0">
                <a:latin typeface="Times New Roman" pitchFamily="18" charset="0"/>
              </a:rPr>
              <a:t>,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</a:rPr>
              <a:t>videos</a:t>
            </a:r>
            <a:r>
              <a:rPr lang="en-US" sz="2400" dirty="0" smtClean="0">
                <a:latin typeface="Times New Roman" pitchFamily="18" charset="0"/>
              </a:rPr>
              <a:t>, etc.:</a:t>
            </a:r>
          </a:p>
          <a:p>
            <a:pPr eaLnBrk="0" hangingPunct="0">
              <a:buFontTx/>
              <a:buChar char="•"/>
            </a:pPr>
            <a:r>
              <a:rPr lang="en-US" sz="2400" dirty="0" smtClean="0">
                <a:latin typeface="Times New Roman" pitchFamily="18" charset="0"/>
              </a:rPr>
              <a:t> based on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</a:rPr>
              <a:t>signal-level content features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 eaLnBrk="0" hangingPunct="0"/>
            <a:r>
              <a:rPr lang="en-US" sz="2400" dirty="0" smtClean="0">
                <a:latin typeface="Times New Roman" pitchFamily="18" charset="0"/>
              </a:rPr>
              <a:t>  (color distribution, contours, textures, video shot sequence,</a:t>
            </a:r>
          </a:p>
          <a:p>
            <a:pPr eaLnBrk="0" hangingPunct="0"/>
            <a:r>
              <a:rPr lang="en-US" sz="2400" dirty="0" smtClean="0">
                <a:latin typeface="Times New Roman" pitchFamily="18" charset="0"/>
              </a:rPr>
              <a:t>   pitch change patterns, harmonic and </a:t>
            </a:r>
            <a:r>
              <a:rPr lang="en-US" sz="2400" dirty="0" err="1" smtClean="0">
                <a:latin typeface="Times New Roman" pitchFamily="18" charset="0"/>
              </a:rPr>
              <a:t>rythmic</a:t>
            </a:r>
            <a:r>
              <a:rPr lang="en-US" sz="2400" dirty="0" smtClean="0">
                <a:latin typeface="Times New Roman" pitchFamily="18" charset="0"/>
              </a:rPr>
              <a:t> features, etc. etc.)</a:t>
            </a:r>
          </a:p>
          <a:p>
            <a:pPr eaLnBrk="0" hangingPunct="0">
              <a:buFontTx/>
              <a:buChar char="•"/>
            </a:pPr>
            <a:r>
              <a:rPr lang="en-US" sz="2400" dirty="0" smtClean="0">
                <a:latin typeface="Times New Roman" pitchFamily="18" charset="0"/>
              </a:rPr>
              <a:t> complement signal-level features with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</a:rPr>
              <a:t>annotations</a:t>
            </a:r>
            <a:r>
              <a:rPr lang="en-US" sz="2400" dirty="0" smtClean="0">
                <a:latin typeface="Times New Roman" pitchFamily="18" charset="0"/>
              </a:rPr>
              <a:t> from context</a:t>
            </a:r>
          </a:p>
          <a:p>
            <a:pPr eaLnBrk="0" hangingPunct="0"/>
            <a:r>
              <a:rPr lang="en-US" sz="2400" dirty="0" smtClean="0">
                <a:latin typeface="Times New Roman" pitchFamily="18" charset="0"/>
              </a:rPr>
              <a:t>   (e.g. adjacent text in Web page, GPS coordinates from digital camera)</a:t>
            </a:r>
          </a:p>
          <a:p>
            <a:pPr eaLnBrk="0" hangingPunct="0">
              <a:buFontTx/>
              <a:buChar char="•"/>
            </a:pP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</a:rPr>
              <a:t>query by example</a:t>
            </a:r>
            <a:r>
              <a:rPr lang="en-US" sz="2400" dirty="0" smtClean="0">
                <a:latin typeface="Times New Roman" pitchFamily="18" charset="0"/>
              </a:rPr>
              <a:t>: similarity search </a:t>
            </a:r>
            <a:r>
              <a:rPr lang="en-US" sz="2400" dirty="0" err="1" smtClean="0">
                <a:latin typeface="Times New Roman" pitchFamily="18" charset="0"/>
              </a:rPr>
              <a:t>w.r.t</a:t>
            </a:r>
            <a:r>
              <a:rPr lang="en-US" sz="2400" dirty="0" smtClean="0">
                <a:latin typeface="Times New Roman" pitchFamily="18" charset="0"/>
              </a:rPr>
              <a:t>. given object(s)</a:t>
            </a:r>
          </a:p>
          <a:p>
            <a:pPr eaLnBrk="0" hangingPunct="0"/>
            <a:r>
              <a:rPr lang="en-US" sz="2400" dirty="0" smtClean="0">
                <a:latin typeface="Times New Roman" pitchFamily="18" charset="0"/>
              </a:rPr>
              <a:t>   plus relevance feedback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331783" name="Text Box 7"/>
          <p:cNvSpPr txBox="1">
            <a:spLocks noChangeArrowheads="1"/>
          </p:cNvSpPr>
          <p:nvPr/>
        </p:nvSpPr>
        <p:spPr bwMode="auto">
          <a:xfrm>
            <a:off x="185738" y="4724400"/>
            <a:ext cx="864685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</a:rPr>
              <a:t>Question answering (QA)</a:t>
            </a:r>
            <a:r>
              <a:rPr lang="en-US" sz="240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smtClean="0">
                <a:latin typeface="Times New Roman" pitchFamily="18" charset="0"/>
              </a:rPr>
              <a:t>in natural language:</a:t>
            </a:r>
          </a:p>
          <a:p>
            <a:pPr eaLnBrk="0" hangingPunct="0">
              <a:buFontTx/>
              <a:buChar char="•"/>
            </a:pPr>
            <a:r>
              <a:rPr lang="en-US" sz="2400" smtClean="0">
                <a:latin typeface="Times New Roman" pitchFamily="18" charset="0"/>
              </a:rPr>
              <a:t> express query as NL question: Who ..., When ..., Where ..., What ...</a:t>
            </a:r>
          </a:p>
          <a:p>
            <a:pPr eaLnBrk="0" hangingPunct="0">
              <a:buFontTx/>
              <a:buChar char="•"/>
            </a:pPr>
            <a:r>
              <a:rPr lang="en-US" sz="2400" smtClean="0">
                <a:latin typeface="Times New Roman" pitchFamily="18" charset="0"/>
              </a:rPr>
              <a:t> provide short NL passages as query result(s), not entire documents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I.</a:t>
            </a:r>
            <a:fld id="{8DFBADF9-590B-46A3-B334-BA8F8DA717BB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IR&amp;DM, WS'11/12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de-DE" sz="3600" b="1"/>
              <a:t>Internet Image Search</a:t>
            </a:r>
          </a:p>
        </p:txBody>
      </p:sp>
      <p:sp>
        <p:nvSpPr>
          <p:cNvPr id="333828" name="Text Box 4"/>
          <p:cNvSpPr txBox="1">
            <a:spLocks noChangeArrowheads="1"/>
          </p:cNvSpPr>
          <p:nvPr/>
        </p:nvSpPr>
        <p:spPr bwMode="auto">
          <a:xfrm>
            <a:off x="2608263" y="6184900"/>
            <a:ext cx="3819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sz="2400">
                <a:latin typeface="Times New Roman" pitchFamily="18" charset="0"/>
                <a:hlinkClick r:id="rId2"/>
              </a:rPr>
              <a:t>http://www.bing.com/images/</a:t>
            </a:r>
            <a:endParaRPr lang="de-DE" sz="2400">
              <a:latin typeface="Times New Roman" pitchFamily="18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I.</a:t>
            </a:r>
            <a:fld id="{8DFBADF9-590B-46A3-B334-BA8F8DA717BB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IR&amp;DM, WS'11/12</a:t>
            </a:r>
            <a:endParaRPr lang="en-US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09600"/>
            <a:ext cx="890016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de-DE" sz="3400" b="1"/>
              <a:t>Content-based Image Retrieval by Example</a:t>
            </a:r>
          </a:p>
        </p:txBody>
      </p:sp>
      <p:sp>
        <p:nvSpPr>
          <p:cNvPr id="334853" name="Text Box 5"/>
          <p:cNvSpPr txBox="1">
            <a:spLocks noChangeArrowheads="1"/>
          </p:cNvSpPr>
          <p:nvPr/>
        </p:nvSpPr>
        <p:spPr bwMode="auto">
          <a:xfrm>
            <a:off x="2362200" y="6172200"/>
            <a:ext cx="4117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sz="2400" dirty="0">
                <a:latin typeface="Times New Roman" pitchFamily="18" charset="0"/>
                <a:hlinkClick r:id="rId2"/>
              </a:rPr>
              <a:t>http://wang.ist.psu.edu/IMAGE/</a:t>
            </a:r>
            <a:endParaRPr lang="de-DE" sz="2400" dirty="0">
              <a:latin typeface="Times New Roman" pitchFamily="18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I.</a:t>
            </a:r>
            <a:fld id="{8DFBADF9-590B-46A3-B334-BA8F8DA717BB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IR&amp;DM, WS'11/12</a:t>
            </a:r>
            <a:endParaRPr lang="en-US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609600"/>
            <a:ext cx="89916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IR&amp;DM, WS'11/12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I.</a:t>
            </a:r>
            <a:fld id="{8DFBADF9-590B-46A3-B334-BA8F8DA717BB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2400" y="838200"/>
            <a:ext cx="8915400" cy="94185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145166" y="762000"/>
            <a:ext cx="8998834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 big US city with two airports, one named after a World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War II hero, and one named after a World War II battle field?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76200" y="-152400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Jeopardy!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79512" y="1972444"/>
            <a:ext cx="10763250" cy="8724900"/>
            <a:chOff x="82082" y="1872343"/>
            <a:chExt cx="10763250" cy="87249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4" name="Picture 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082" y="1872343"/>
              <a:ext cx="10763250" cy="8724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1764708" y="4453718"/>
              <a:ext cx="5543550" cy="199418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77372" y="2229619"/>
            <a:ext cx="10782300" cy="8467725"/>
            <a:chOff x="377372" y="2116137"/>
            <a:chExt cx="10782300" cy="84677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7372" y="2116137"/>
              <a:ext cx="10782300" cy="8467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Rectangle 17"/>
            <p:cNvSpPr/>
            <p:nvPr/>
          </p:nvSpPr>
          <p:spPr>
            <a:xfrm>
              <a:off x="2067850" y="4562929"/>
              <a:ext cx="2304125" cy="209096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77502" y="2476500"/>
            <a:ext cx="10763250" cy="8724900"/>
            <a:chOff x="1074189" y="2094183"/>
            <a:chExt cx="10763250" cy="87249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0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74189" y="2094183"/>
              <a:ext cx="10763250" cy="8724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5449687" y="5843361"/>
              <a:ext cx="2619375" cy="169391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IR&amp;DM, WS'11/12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I.</a:t>
            </a:r>
            <a:fld id="{8DFBADF9-590B-46A3-B334-BA8F8DA717BB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7" name="Textfeld 21"/>
          <p:cNvSpPr txBox="1">
            <a:spLocks noChangeArrowheads="1"/>
          </p:cNvSpPr>
          <p:nvPr/>
        </p:nvSpPr>
        <p:spPr bwMode="auto">
          <a:xfrm>
            <a:off x="490314" y="5939988"/>
            <a:ext cx="4794967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 dirty="0">
                <a:latin typeface="Times New Roman" pitchFamily="18" charset="0"/>
                <a:cs typeface="Times New Roman" pitchFamily="18" charset="0"/>
                <a:hlinkClick r:id="rId2"/>
              </a:rPr>
              <a:t>www.ibm.com/innovation/us/watson/index.htm</a:t>
            </a:r>
            <a:endParaRPr lang="de-DE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hteck 20"/>
          <p:cNvSpPr/>
          <p:nvPr/>
        </p:nvSpPr>
        <p:spPr bwMode="auto">
          <a:xfrm>
            <a:off x="179388" y="836613"/>
            <a:ext cx="5761037" cy="33845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52400" y="-74613"/>
            <a:ext cx="7059611" cy="836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8937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Deep-QA in NL</a:t>
            </a: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0292" y="1381125"/>
            <a:ext cx="3124200" cy="176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0292" y="0"/>
            <a:ext cx="3686284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hteck 16"/>
          <p:cNvSpPr>
            <a:spLocks noChangeArrowheads="1"/>
          </p:cNvSpPr>
          <p:nvPr/>
        </p:nvSpPr>
        <p:spPr bwMode="auto">
          <a:xfrm>
            <a:off x="250825" y="3429000"/>
            <a:ext cx="54737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99 cents got me a 4-pack of </a:t>
            </a:r>
            <a:r>
              <a:rPr lang="en-US" sz="2000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Ytterlig</a:t>
            </a:r>
            <a:r>
              <a:rPr lang="en-US" sz="2000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coasters from this Swedish chain</a:t>
            </a:r>
            <a:endParaRPr lang="de-DE" sz="2000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hteck 17"/>
          <p:cNvSpPr>
            <a:spLocks noChangeArrowheads="1"/>
          </p:cNvSpPr>
          <p:nvPr/>
        </p:nvSpPr>
        <p:spPr bwMode="auto">
          <a:xfrm>
            <a:off x="250825" y="1916113"/>
            <a:ext cx="4968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This town is known as "Sin City" &amp; its downtown is "Glitter Gulch"</a:t>
            </a:r>
            <a:endParaRPr lang="de-DE" sz="20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hteck 18"/>
          <p:cNvSpPr>
            <a:spLocks noChangeArrowheads="1"/>
          </p:cNvSpPr>
          <p:nvPr/>
        </p:nvSpPr>
        <p:spPr bwMode="auto">
          <a:xfrm>
            <a:off x="250825" y="836613"/>
            <a:ext cx="5689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William Wilkinson's "An Account of the Principalities of Wallachia and Moldavia" inspired this author's most famous novel</a:t>
            </a:r>
            <a:endParaRPr lang="de-DE" sz="20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hteck 19"/>
          <p:cNvSpPr>
            <a:spLocks noChangeArrowheads="1"/>
          </p:cNvSpPr>
          <p:nvPr/>
        </p:nvSpPr>
        <p:spPr bwMode="auto">
          <a:xfrm>
            <a:off x="250825" y="2636838"/>
            <a:ext cx="66246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As of 2010, this is the only </a:t>
            </a:r>
          </a:p>
          <a:p>
            <a:r>
              <a:rPr lang="en-US" sz="200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former Yugoslav republic in the EU</a:t>
            </a:r>
            <a:endParaRPr lang="de-DE" sz="200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uppieren 24"/>
          <p:cNvGrpSpPr>
            <a:grpSpLocks/>
          </p:cNvGrpSpPr>
          <p:nvPr/>
        </p:nvGrpSpPr>
        <p:grpSpPr bwMode="auto">
          <a:xfrm>
            <a:off x="611188" y="3429001"/>
            <a:ext cx="8467434" cy="2958558"/>
            <a:chOff x="611560" y="3429000"/>
            <a:chExt cx="8467065" cy="3023509"/>
          </a:xfrm>
        </p:grpSpPr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56176" y="4436488"/>
              <a:ext cx="2021847" cy="20160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67"/>
            <p:cNvSpPr txBox="1">
              <a:spLocks noChangeArrowheads="1"/>
            </p:cNvSpPr>
            <p:nvPr/>
          </p:nvSpPr>
          <p:spPr bwMode="auto">
            <a:xfrm>
              <a:off x="8266353" y="5636664"/>
              <a:ext cx="781334" cy="3459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600" b="1" dirty="0">
                  <a:latin typeface="Times New Roman" pitchFamily="18" charset="0"/>
                  <a:cs typeface="Times New Roman" pitchFamily="18" charset="0"/>
                </a:rPr>
                <a:t>YAGO</a:t>
              </a:r>
              <a:endParaRPr 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9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588335" y="3429000"/>
              <a:ext cx="1008111" cy="1234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13" descr="dbpedia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823013" y="3723354"/>
              <a:ext cx="1141483" cy="576063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6" descr="http://www.mpi-inf.mpg.de/yago-naga/spotlight2008-n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885261" y="4941169"/>
              <a:ext cx="1193364" cy="7690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feld 13"/>
            <p:cNvSpPr txBox="1">
              <a:spLocks noChangeArrowheads="1"/>
            </p:cNvSpPr>
            <p:nvPr/>
          </p:nvSpPr>
          <p:spPr bwMode="auto">
            <a:xfrm>
              <a:off x="4572199" y="4521436"/>
              <a:ext cx="1353197" cy="723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000" b="1" dirty="0" err="1">
                  <a:latin typeface="Times New Roman" pitchFamily="18" charset="0"/>
                  <a:cs typeface="Times New Roman" pitchFamily="18" charset="0"/>
                </a:rPr>
                <a:t>knowledge</a:t>
              </a:r>
              <a:endParaRPr lang="de-DE" sz="2000" b="1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de-DE" sz="2000" b="1" dirty="0" err="1" smtClean="0">
                  <a:latin typeface="Times New Roman" pitchFamily="18" charset="0"/>
                  <a:cs typeface="Times New Roman" pitchFamily="18" charset="0"/>
                </a:rPr>
                <a:t>backends</a:t>
              </a:r>
              <a:endParaRPr lang="de-DE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extfeld 14"/>
            <p:cNvSpPr txBox="1">
              <a:spLocks noChangeArrowheads="1"/>
            </p:cNvSpPr>
            <p:nvPr/>
          </p:nvSpPr>
          <p:spPr bwMode="auto">
            <a:xfrm>
              <a:off x="611560" y="4357656"/>
              <a:ext cx="1867738" cy="1037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000" b="1" dirty="0" err="1">
                  <a:latin typeface="Times New Roman" pitchFamily="18" charset="0"/>
                  <a:cs typeface="Times New Roman" pitchFamily="18" charset="0"/>
                </a:rPr>
                <a:t>question</a:t>
              </a:r>
              <a:endParaRPr lang="de-DE" sz="2000" b="1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de-DE" sz="2000" b="1" dirty="0" err="1">
                  <a:latin typeface="Times New Roman" pitchFamily="18" charset="0"/>
                  <a:cs typeface="Times New Roman" pitchFamily="18" charset="0"/>
                </a:rPr>
                <a:t>classification</a:t>
              </a:r>
              <a:r>
                <a:rPr lang="de-DE" sz="2000" b="1" dirty="0">
                  <a:latin typeface="Times New Roman" pitchFamily="18" charset="0"/>
                  <a:cs typeface="Times New Roman" pitchFamily="18" charset="0"/>
                </a:rPr>
                <a:t> &amp;</a:t>
              </a:r>
            </a:p>
            <a:p>
              <a:r>
                <a:rPr lang="de-DE" sz="2000" b="1" dirty="0" err="1">
                  <a:latin typeface="Times New Roman" pitchFamily="18" charset="0"/>
                  <a:cs typeface="Times New Roman" pitchFamily="18" charset="0"/>
                </a:rPr>
                <a:t>decomposition</a:t>
              </a:r>
              <a:endParaRPr lang="de-DE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Pfeil nach rechts 15"/>
            <p:cNvSpPr>
              <a:spLocks noChangeArrowheads="1"/>
            </p:cNvSpPr>
            <p:nvPr/>
          </p:nvSpPr>
          <p:spPr bwMode="auto">
            <a:xfrm>
              <a:off x="2988092" y="4653136"/>
              <a:ext cx="1296144" cy="504056"/>
            </a:xfrm>
            <a:prstGeom prst="right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349E10"/>
                </a:gs>
                <a:gs pos="50000">
                  <a:srgbClr val="4EE31C"/>
                </a:gs>
                <a:gs pos="100000">
                  <a:srgbClr val="5EFF24"/>
                </a:gs>
              </a:gsLst>
              <a:lin ang="10800000" scaled="1"/>
            </a:gra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5" name="Picture 110" descr="freebase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812418" y="4443433"/>
              <a:ext cx="1210331" cy="312377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68313" y="5445224"/>
            <a:ext cx="51115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b="1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de-DE" sz="1600" b="1" dirty="0" err="1">
                <a:latin typeface="Times New Roman" pitchFamily="18" charset="0"/>
                <a:cs typeface="Times New Roman" pitchFamily="18" charset="0"/>
              </a:rPr>
              <a:t>Ferrucci</a:t>
            </a:r>
            <a:r>
              <a:rPr lang="de-DE" sz="1600" b="1" dirty="0">
                <a:latin typeface="Times New Roman" pitchFamily="18" charset="0"/>
                <a:cs typeface="Times New Roman" pitchFamily="18" charset="0"/>
              </a:rPr>
              <a:t> et al.: </a:t>
            </a:r>
            <a:r>
              <a:rPr lang="en-US" sz="1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Building Watson: An Overview of the </a:t>
            </a:r>
          </a:p>
          <a:p>
            <a:r>
              <a:rPr lang="en-US" sz="1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DeepQA</a:t>
            </a:r>
            <a:r>
              <a:rPr lang="en-US" sz="1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Project.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1600" b="1" dirty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de-DE" sz="1600" b="1" dirty="0" smtClean="0">
                <a:latin typeface="Times New Roman" pitchFamily="18" charset="0"/>
                <a:cs typeface="Times New Roman" pitchFamily="18" charset="0"/>
              </a:rPr>
              <a:t>Magazine, 2010</a:t>
            </a:r>
            <a:r>
              <a:rPr lang="de-DE" sz="16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62" name="Text Box 6"/>
          <p:cNvSpPr txBox="1">
            <a:spLocks noChangeArrowheads="1"/>
          </p:cNvSpPr>
          <p:nvPr/>
        </p:nvSpPr>
        <p:spPr bwMode="auto">
          <a:xfrm>
            <a:off x="109537" y="74069"/>
            <a:ext cx="9263063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“Wisdom of the Crowds” at Work on Web 2.0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2263" name="Text Box 7"/>
          <p:cNvSpPr txBox="1">
            <a:spLocks noChangeArrowheads="1"/>
          </p:cNvSpPr>
          <p:nvPr/>
        </p:nvSpPr>
        <p:spPr bwMode="auto">
          <a:xfrm>
            <a:off x="179388" y="549275"/>
            <a:ext cx="8424862" cy="599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10000"/>
              </a:lnSpc>
              <a:spcAft>
                <a:spcPct val="40000"/>
              </a:spcAft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Information enrichment &amp; knowledge extraction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by humans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Collaborative Recommendations &amp; QA</a:t>
            </a:r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10000"/>
              </a:lnSpc>
              <a:buFontTx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Amazon (product ratings &amp; reviews, recommended products)</a:t>
            </a:r>
          </a:p>
          <a:p>
            <a:pPr lvl="1">
              <a:lnSpc>
                <a:spcPct val="110000"/>
              </a:lnSpc>
              <a:buFontTx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Netflix: movie DVD rentals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 $ 1 Mio. Challenge</a:t>
            </a:r>
          </a:p>
          <a:p>
            <a:pPr lvl="1">
              <a:lnSpc>
                <a:spcPct val="110000"/>
              </a:lnSpc>
              <a:buFontTx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answers.yahoo.com,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iknow.baidu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, www.answers.com, etc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.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Social Tagging and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Folksonomies</a:t>
            </a:r>
            <a:endParaRPr lang="en-US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110000"/>
              </a:lnSpc>
              <a:buFontTx/>
              <a:buChar char="•"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del.icio.us: Web bookmarks and tags</a:t>
            </a:r>
          </a:p>
          <a:p>
            <a:pPr lvl="1">
              <a:lnSpc>
                <a:spcPct val="110000"/>
              </a:lnSpc>
              <a:buFontTx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flickr.com: photo annotation, categorization, rating</a:t>
            </a:r>
          </a:p>
          <a:p>
            <a:pPr lvl="1">
              <a:lnSpc>
                <a:spcPct val="110000"/>
              </a:lnSpc>
              <a:buFontTx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librarything.com: same for books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Human Computing in Game Form</a:t>
            </a:r>
          </a:p>
          <a:p>
            <a:pPr lvl="1">
              <a:lnSpc>
                <a:spcPct val="110000"/>
              </a:lnSpc>
              <a:buFontTx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ESP and Google Image Labeler: image tagging</a:t>
            </a:r>
          </a:p>
          <a:p>
            <a:pPr lvl="1">
              <a:lnSpc>
                <a:spcPct val="110000"/>
              </a:lnSpc>
              <a:buFontTx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labelme.csail.mit.edu: objects in images</a:t>
            </a:r>
          </a:p>
          <a:p>
            <a:pPr lvl="1">
              <a:lnSpc>
                <a:spcPct val="110000"/>
              </a:lnSpc>
              <a:buFontTx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more games with a purpose at http://www.gwap.com/gwap/</a:t>
            </a:r>
          </a:p>
          <a:p>
            <a:pPr>
              <a:lnSpc>
                <a:spcPct val="110000"/>
              </a:lnSpc>
              <a:buFontTx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Online Communities</a:t>
            </a:r>
          </a:p>
          <a:p>
            <a:pPr lvl="1">
              <a:lnSpc>
                <a:spcPct val="110000"/>
              </a:lnSpc>
              <a:buFontTx/>
              <a:buChar char="•"/>
            </a:pP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dblife.cs.wisc.edu  for database research, etc.</a:t>
            </a:r>
          </a:p>
          <a:p>
            <a:pPr lvl="1">
              <a:lnSpc>
                <a:spcPct val="110000"/>
              </a:lnSpc>
              <a:buFontTx/>
              <a:buChar char="•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yahoo!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groups,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facebook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Google+,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studivz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etc. etc.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2060"/>
                </a:solidFill>
              </a:rPr>
              <a:t>October 18, 2011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002060"/>
                </a:solidFill>
              </a:rPr>
              <a:t>I.</a:t>
            </a:r>
            <a:fld id="{8DFBADF9-590B-46A3-B334-BA8F8DA717BB}" type="slidenum">
              <a:rPr lang="en-US" smtClean="0">
                <a:solidFill>
                  <a:srgbClr val="002060"/>
                </a:solidFill>
              </a:rPr>
              <a:pPr/>
              <a:t>45</a:t>
            </a:fld>
            <a:endParaRPr lang="en-US">
              <a:solidFill>
                <a:srgbClr val="002060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2060"/>
                </a:solidFill>
              </a:rPr>
              <a:t>IR&amp;DM, WS'11/12</a:t>
            </a:r>
            <a:endParaRPr lang="en-US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Text Box 2"/>
          <p:cNvSpPr txBox="1">
            <a:spLocks noChangeArrowheads="1"/>
          </p:cNvSpPr>
          <p:nvPr/>
        </p:nvSpPr>
        <p:spPr bwMode="auto">
          <a:xfrm>
            <a:off x="0" y="0"/>
            <a:ext cx="9263063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Social-Tagging Community</a:t>
            </a:r>
            <a:endParaRPr lang="en-US" sz="32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3283" name="Picture 3" descr="9708628_de202bd907_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413" y="519113"/>
            <a:ext cx="9396413" cy="6338887"/>
          </a:xfrm>
          <a:prstGeom prst="rect">
            <a:avLst/>
          </a:prstGeom>
          <a:noFill/>
        </p:spPr>
      </p:pic>
      <p:sp>
        <p:nvSpPr>
          <p:cNvPr id="353284" name="Text Box 4"/>
          <p:cNvSpPr txBox="1">
            <a:spLocks noChangeArrowheads="1"/>
          </p:cNvSpPr>
          <p:nvPr/>
        </p:nvSpPr>
        <p:spPr bwMode="auto">
          <a:xfrm>
            <a:off x="0" y="666750"/>
            <a:ext cx="2565895" cy="163121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 smtClean="0">
                <a:latin typeface="Times New Roman" pitchFamily="18" charset="0"/>
                <a:cs typeface="Times New Roman" pitchFamily="18" charset="0"/>
                <a:hlinkClick r:id="rId3"/>
              </a:rPr>
              <a:t>http://www.flickr.com</a:t>
            </a:r>
            <a:endParaRPr lang="en-US" sz="2000" b="1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&gt; 10 Mio. users</a:t>
            </a:r>
          </a:p>
          <a:p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&gt; 3 Bio. photos</a:t>
            </a:r>
          </a:p>
          <a:p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&gt; 10 Bio. tags</a:t>
            </a:r>
          </a:p>
          <a:p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30% monthly growth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3285" name="Text Box 5"/>
          <p:cNvSpPr txBox="1">
            <a:spLocks noChangeArrowheads="1"/>
          </p:cNvSpPr>
          <p:nvPr/>
        </p:nvSpPr>
        <p:spPr bwMode="auto">
          <a:xfrm>
            <a:off x="7378700" y="6583363"/>
            <a:ext cx="168584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Source: www.flickr.com</a:t>
            </a:r>
            <a:endParaRPr lang="en-US" sz="12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I.</a:t>
            </a:r>
            <a:fld id="{8DFBADF9-590B-46A3-B334-BA8F8DA717BB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IR&amp;DM, WS'11/12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>
            <a:normAutofit fontScale="90000"/>
          </a:bodyPr>
          <a:lstStyle/>
          <a:p>
            <a:r>
              <a:rPr lang="de-DE" sz="4000" b="1" dirty="0" err="1"/>
              <a:t>Social</a:t>
            </a:r>
            <a:r>
              <a:rPr lang="de-DE" sz="4000" b="1" dirty="0"/>
              <a:t> </a:t>
            </a:r>
            <a:r>
              <a:rPr lang="de-DE" sz="4000" b="1" dirty="0" err="1"/>
              <a:t>Tagging</a:t>
            </a:r>
            <a:r>
              <a:rPr lang="de-DE" sz="4000" b="1" dirty="0"/>
              <a:t>: </a:t>
            </a:r>
            <a:r>
              <a:rPr lang="de-DE" sz="4000" b="1" dirty="0" err="1"/>
              <a:t>Example</a:t>
            </a:r>
            <a:r>
              <a:rPr lang="de-DE" sz="4000" b="1" dirty="0"/>
              <a:t> </a:t>
            </a:r>
            <a:r>
              <a:rPr lang="de-DE" sz="4000" b="1" dirty="0" err="1" smtClean="0"/>
              <a:t>Flickr</a:t>
            </a:r>
            <a:endParaRPr lang="de-DE" sz="4000" b="1" dirty="0"/>
          </a:p>
        </p:txBody>
      </p:sp>
      <p:pic>
        <p:nvPicPr>
          <p:cNvPr id="356355" name="Picture 3" descr="flickr-happiness-tags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1088" y="620713"/>
            <a:ext cx="10225088" cy="5683250"/>
          </a:xfrm>
          <a:prstGeom prst="rect">
            <a:avLst/>
          </a:prstGeom>
          <a:noFill/>
        </p:spPr>
      </p:pic>
      <p:sp>
        <p:nvSpPr>
          <p:cNvPr id="356356" name="Rectangle 4"/>
          <p:cNvSpPr>
            <a:spLocks noChangeArrowheads="1"/>
          </p:cNvSpPr>
          <p:nvPr/>
        </p:nvSpPr>
        <p:spPr bwMode="auto">
          <a:xfrm>
            <a:off x="6084888" y="4076700"/>
            <a:ext cx="3059112" cy="22320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6357" name="Rectangle 5"/>
          <p:cNvSpPr>
            <a:spLocks noChangeArrowheads="1"/>
          </p:cNvSpPr>
          <p:nvPr/>
        </p:nvSpPr>
        <p:spPr bwMode="auto">
          <a:xfrm>
            <a:off x="1116013" y="4868863"/>
            <a:ext cx="4535487" cy="14398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I.</a:t>
            </a:r>
            <a:fld id="{8DFBADF9-590B-46A3-B334-BA8F8DA717BB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IR&amp;DM, WS'11/12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356" grpId="0" animBg="1"/>
      <p:bldP spid="35635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9144000" cy="765175"/>
          </a:xfrm>
        </p:spPr>
        <p:txBody>
          <a:bodyPr/>
          <a:lstStyle/>
          <a:p>
            <a:r>
              <a:rPr lang="en-US" b="1" dirty="0" smtClean="0"/>
              <a:t>IRDM Research Literature</a:t>
            </a:r>
            <a:endParaRPr lang="en-US" b="1" dirty="0"/>
          </a:p>
        </p:txBody>
      </p:sp>
      <p:sp>
        <p:nvSpPr>
          <p:cNvPr id="361475" name="Text Box 3"/>
          <p:cNvSpPr txBox="1">
            <a:spLocks noChangeArrowheads="1"/>
          </p:cNvSpPr>
          <p:nvPr/>
        </p:nvSpPr>
        <p:spPr bwMode="auto">
          <a:xfrm>
            <a:off x="250825" y="1052513"/>
            <a:ext cx="8712385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 smtClean="0">
                <a:latin typeface="Times New Roman" pitchFamily="18" charset="0"/>
              </a:rPr>
              <a:t>Important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</a:rPr>
              <a:t>conferences</a:t>
            </a:r>
            <a:r>
              <a:rPr lang="en-US" sz="2400" dirty="0" smtClean="0">
                <a:latin typeface="Times New Roman" pitchFamily="18" charset="0"/>
              </a:rPr>
              <a:t> on IR and DM</a:t>
            </a:r>
          </a:p>
          <a:p>
            <a:pPr eaLnBrk="0" hangingPunct="0"/>
            <a:r>
              <a:rPr lang="en-US" sz="2000" dirty="0" smtClean="0">
                <a:latin typeface="Times New Roman" pitchFamily="18" charset="0"/>
              </a:rPr>
              <a:t>(see DBLP bibliography for full detail, http://www.informatik.uni-trier.de/~ley/db/)</a:t>
            </a:r>
          </a:p>
          <a:p>
            <a:pPr eaLnBrk="0" hangingPunct="0"/>
            <a:r>
              <a:rPr lang="en-US" sz="2400" dirty="0" smtClean="0">
                <a:latin typeface="Times New Roman" pitchFamily="18" charset="0"/>
              </a:rPr>
              <a:t>SIGIR, WSDM, ECIR, CIKM, WWW, KDD, ICDM, ICML, ECML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361476" name="Text Box 4"/>
          <p:cNvSpPr txBox="1">
            <a:spLocks noChangeArrowheads="1"/>
          </p:cNvSpPr>
          <p:nvPr/>
        </p:nvSpPr>
        <p:spPr bwMode="auto">
          <a:xfrm>
            <a:off x="250825" y="3789363"/>
            <a:ext cx="8412431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 smtClean="0">
                <a:latin typeface="Times New Roman" pitchFamily="18" charset="0"/>
              </a:rPr>
              <a:t>Performance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</a:rPr>
              <a:t>evaluation/benchmarking</a:t>
            </a:r>
            <a:r>
              <a:rPr lang="en-US" sz="2400" dirty="0" smtClean="0">
                <a:latin typeface="Times New Roman" pitchFamily="18" charset="0"/>
              </a:rPr>
              <a:t> initiatives:</a:t>
            </a:r>
          </a:p>
          <a:p>
            <a:pPr eaLnBrk="0" hangingPunct="0">
              <a:buFontTx/>
              <a:buChar char="•"/>
            </a:pPr>
            <a:r>
              <a:rPr lang="en-US" sz="2400" dirty="0" smtClean="0">
                <a:latin typeface="Times New Roman" pitchFamily="18" charset="0"/>
              </a:rPr>
              <a:t> Text Retrieval Conference (TREC), </a:t>
            </a:r>
            <a:r>
              <a:rPr lang="en-US" sz="2000" dirty="0" smtClean="0">
                <a:latin typeface="Times New Roman" pitchFamily="18" charset="0"/>
              </a:rPr>
              <a:t>http://trec.nist.gov</a:t>
            </a:r>
          </a:p>
          <a:p>
            <a:pPr eaLnBrk="0" hangingPunct="0">
              <a:buFontTx/>
              <a:buChar char="•"/>
            </a:pPr>
            <a:r>
              <a:rPr lang="en-US" sz="2400" dirty="0" smtClean="0">
                <a:latin typeface="Times New Roman" pitchFamily="18" charset="0"/>
              </a:rPr>
              <a:t> Cross-Language Evaluation Forum (CLEF), </a:t>
            </a:r>
            <a:r>
              <a:rPr lang="en-US" sz="2000" dirty="0" smtClean="0">
                <a:latin typeface="Times New Roman" pitchFamily="18" charset="0"/>
              </a:rPr>
              <a:t>www.clef</a:t>
            </a:r>
            <a:r>
              <a:rPr lang="en-US" sz="2000" b="1" dirty="0" smtClean="0">
                <a:latin typeface="Times New Roman" pitchFamily="18" charset="0"/>
              </a:rPr>
              <a:t>-</a:t>
            </a:r>
            <a:r>
              <a:rPr lang="en-US" sz="2000" dirty="0" smtClean="0">
                <a:latin typeface="Times New Roman" pitchFamily="18" charset="0"/>
              </a:rPr>
              <a:t>campaign.org </a:t>
            </a:r>
          </a:p>
          <a:p>
            <a:pPr eaLnBrk="0" hangingPunct="0">
              <a:buFontTx/>
              <a:buChar char="•"/>
            </a:pPr>
            <a:r>
              <a:rPr lang="en-US" sz="2400" dirty="0" smtClean="0">
                <a:latin typeface="Times New Roman" pitchFamily="18" charset="0"/>
              </a:rPr>
              <a:t> Initiative for the Evaluation of XML Retrieval (INEX), </a:t>
            </a:r>
          </a:p>
          <a:p>
            <a:pPr eaLnBrk="0" hangingPunct="0"/>
            <a:r>
              <a:rPr lang="en-US" sz="2400" dirty="0" smtClean="0">
                <a:latin typeface="Times New Roman" pitchFamily="18" charset="0"/>
              </a:rPr>
              <a:t>   </a:t>
            </a:r>
            <a:r>
              <a:rPr lang="en-US" sz="2000" dirty="0" smtClean="0">
                <a:latin typeface="Times New Roman" pitchFamily="18" charset="0"/>
              </a:rPr>
              <a:t>http://www.inex.otago.ac.nz/</a:t>
            </a:r>
          </a:p>
          <a:p>
            <a:pPr eaLnBrk="0" hangingPunct="0">
              <a:buFontTx/>
              <a:buChar char="•"/>
            </a:pPr>
            <a:r>
              <a:rPr lang="en-US" sz="2400" dirty="0" smtClean="0">
                <a:latin typeface="Times New Roman" pitchFamily="18" charset="0"/>
              </a:rPr>
              <a:t>  KDD Cup, </a:t>
            </a:r>
            <a:r>
              <a:rPr lang="en-US" sz="2000" dirty="0" smtClean="0">
                <a:latin typeface="Times New Roman" pitchFamily="18" charset="0"/>
              </a:rPr>
              <a:t>http://www.kdnuggets.com/datasets/kddcup.html</a:t>
            </a:r>
          </a:p>
          <a:p>
            <a:pPr eaLnBrk="0" hangingPunct="0"/>
            <a:r>
              <a:rPr lang="en-US" sz="2000" dirty="0" smtClean="0">
                <a:latin typeface="Times New Roman" pitchFamily="18" charset="0"/>
              </a:rPr>
              <a:t>		&amp; http://www.sigkdd.org/kddcup/index.php 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361477" name="Text Box 5"/>
          <p:cNvSpPr txBox="1">
            <a:spLocks noChangeArrowheads="1"/>
          </p:cNvSpPr>
          <p:nvPr/>
        </p:nvSpPr>
        <p:spPr bwMode="auto">
          <a:xfrm>
            <a:off x="250825" y="2518827"/>
            <a:ext cx="8712385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 smtClean="0">
                <a:latin typeface="Times New Roman" pitchFamily="18" charset="0"/>
              </a:rPr>
              <a:t>Important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</a:rPr>
              <a:t>journals</a:t>
            </a:r>
            <a:r>
              <a:rPr lang="en-US" sz="2400" dirty="0" smtClean="0">
                <a:latin typeface="Times New Roman" pitchFamily="18" charset="0"/>
              </a:rPr>
              <a:t> on IR and DM</a:t>
            </a:r>
          </a:p>
          <a:p>
            <a:pPr eaLnBrk="0" hangingPunct="0"/>
            <a:r>
              <a:rPr lang="en-US" sz="2000" dirty="0" smtClean="0">
                <a:latin typeface="Times New Roman" pitchFamily="18" charset="0"/>
              </a:rPr>
              <a:t>(see DBLP bibliography for full detail, http://www.informatik.uni-trier.de/~ley/db/)</a:t>
            </a:r>
          </a:p>
          <a:p>
            <a:pPr eaLnBrk="0" hangingPunct="0"/>
            <a:r>
              <a:rPr lang="en-US" sz="2400" dirty="0" smtClean="0">
                <a:latin typeface="Times New Roman" pitchFamily="18" charset="0"/>
              </a:rPr>
              <a:t>TOIS, TOW, </a:t>
            </a:r>
            <a:r>
              <a:rPr lang="en-US" sz="2400" dirty="0" err="1" smtClean="0">
                <a:latin typeface="Times New Roman" pitchFamily="18" charset="0"/>
              </a:rPr>
              <a:t>InfRetr</a:t>
            </a:r>
            <a:r>
              <a:rPr lang="en-US" sz="2400" dirty="0" smtClean="0">
                <a:latin typeface="Times New Roman" pitchFamily="18" charset="0"/>
              </a:rPr>
              <a:t>, JASIST, </a:t>
            </a:r>
            <a:r>
              <a:rPr lang="en-US" sz="2400" dirty="0" err="1" smtClean="0">
                <a:latin typeface="Times New Roman" pitchFamily="18" charset="0"/>
              </a:rPr>
              <a:t>InternetMath</a:t>
            </a:r>
            <a:r>
              <a:rPr lang="en-US" sz="2400" dirty="0" smtClean="0">
                <a:latin typeface="Times New Roman" pitchFamily="18" charset="0"/>
              </a:rPr>
              <a:t>, TKDD, TODS, VLDBJ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I.</a:t>
            </a:r>
            <a:fld id="{8DFBADF9-590B-46A3-B334-BA8F8DA717BB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IR&amp;DM, WS'11/12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Register for Tutoring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8839200" cy="4495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>
                <a:hlinkClick r:id="rId2"/>
              </a:rPr>
              <a:t>http://www.mpi-inf.mpg.de/departments/d5/teaching/ws11_12/irdm/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Register for one of the tutoring groups </a:t>
            </a:r>
            <a:r>
              <a:rPr lang="en-US" sz="2800" b="1" dirty="0" smtClean="0">
                <a:solidFill>
                  <a:srgbClr val="FF0000"/>
                </a:solidFill>
              </a:rPr>
              <a:t>until Oct. 27</a:t>
            </a:r>
          </a:p>
          <a:p>
            <a:r>
              <a:rPr lang="en-US" sz="2800" smtClean="0"/>
              <a:t> Check </a:t>
            </a:r>
            <a:r>
              <a:rPr lang="en-US" sz="2800" dirty="0" smtClean="0"/>
              <a:t>back frequently for updates &amp; announcements</a:t>
            </a:r>
          </a:p>
          <a:p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IR&amp;DM, WS'11/12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I.</a:t>
            </a:r>
            <a:fld id="{8DFBADF9-590B-46A3-B334-BA8F8DA717BB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839200" cy="5410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dirty="0" smtClean="0"/>
              <a:t>I. 	    Introduction</a:t>
            </a:r>
          </a:p>
          <a:p>
            <a:pPr marL="571500" indent="-571500">
              <a:buAutoNum type="romanUcPeriod" startAt="2"/>
            </a:pPr>
            <a:r>
              <a:rPr lang="en-US" sz="2800" dirty="0" smtClean="0"/>
              <a:t> Basics from probability theory &amp; statistics </a:t>
            </a:r>
          </a:p>
          <a:p>
            <a:pPr marL="571500" indent="-571500">
              <a:buAutoNum type="romanUcPeriod" startAt="2"/>
            </a:pPr>
            <a:r>
              <a:rPr lang="en-US" sz="2800" dirty="0" smtClean="0"/>
              <a:t> Ranking principles</a:t>
            </a:r>
          </a:p>
          <a:p>
            <a:pPr marL="571500" indent="-571500">
              <a:buAutoNum type="romanUcPeriod" startAt="2"/>
            </a:pPr>
            <a:r>
              <a:rPr lang="en-US" sz="2800" dirty="0" smtClean="0"/>
              <a:t> Link analysis</a:t>
            </a:r>
          </a:p>
          <a:p>
            <a:pPr marL="571500" indent="-571500">
              <a:buAutoNum type="romanUcPeriod" startAt="2"/>
            </a:pPr>
            <a:r>
              <a:rPr lang="en-US" sz="2800" dirty="0" smtClean="0"/>
              <a:t> Indexing &amp; searching</a:t>
            </a:r>
          </a:p>
          <a:p>
            <a:pPr marL="571500" indent="-571500">
              <a:buAutoNum type="romanUcPeriod" startAt="2"/>
            </a:pPr>
            <a:r>
              <a:rPr lang="en-US" sz="2800" dirty="0" smtClean="0"/>
              <a:t> Information extraction</a:t>
            </a:r>
          </a:p>
          <a:p>
            <a:pPr marL="571500" indent="-571500">
              <a:buAutoNum type="romanUcPeriod" startAt="2"/>
            </a:pPr>
            <a:r>
              <a:rPr lang="en-US" sz="2800" dirty="0" smtClean="0"/>
              <a:t> Frequent item-sets &amp; association rules</a:t>
            </a:r>
          </a:p>
          <a:p>
            <a:pPr marL="571500" indent="-571500">
              <a:buAutoNum type="romanUcPeriod" startAt="2"/>
            </a:pPr>
            <a:r>
              <a:rPr lang="en-US" sz="2800" dirty="0" smtClean="0"/>
              <a:t> Unsupervised clustering</a:t>
            </a:r>
          </a:p>
          <a:p>
            <a:pPr marL="571500" indent="-571500">
              <a:buAutoNum type="romanUcPeriod" startAt="2"/>
            </a:pPr>
            <a:r>
              <a:rPr lang="en-US" sz="2800" dirty="0" smtClean="0"/>
              <a:t> (Semi-)supervised classification</a:t>
            </a:r>
          </a:p>
          <a:p>
            <a:pPr marL="571500" indent="-571500">
              <a:buAutoNum type="romanUcPeriod" startAt="2"/>
            </a:pPr>
            <a:r>
              <a:rPr lang="en-US" sz="2800" dirty="0" smtClean="0"/>
              <a:t> Advanced topics in data mining</a:t>
            </a:r>
          </a:p>
          <a:p>
            <a:pPr marL="571500" indent="-571500">
              <a:buAutoNum type="romanUcPeriod" startAt="2"/>
            </a:pPr>
            <a:r>
              <a:rPr lang="en-US" sz="2800" dirty="0" smtClean="0"/>
              <a:t> Wrap-up &amp; summary</a:t>
            </a:r>
          </a:p>
        </p:txBody>
      </p:sp>
      <p:sp>
        <p:nvSpPr>
          <p:cNvPr id="7" name="Right Brace 6"/>
          <p:cNvSpPr/>
          <p:nvPr/>
        </p:nvSpPr>
        <p:spPr>
          <a:xfrm>
            <a:off x="6934200" y="1295400"/>
            <a:ext cx="457200" cy="2438400"/>
          </a:xfrm>
          <a:prstGeom prst="rightBrace">
            <a:avLst>
              <a:gd name="adj1" fmla="val 56818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01895" y="2064603"/>
            <a:ext cx="17924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Information</a:t>
            </a:r>
          </a:p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Retrieval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6934200" y="3810000"/>
            <a:ext cx="457200" cy="2286000"/>
          </a:xfrm>
          <a:prstGeom prst="rightBrace">
            <a:avLst>
              <a:gd name="adj1" fmla="val 56818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01895" y="4495800"/>
            <a:ext cx="11416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Data</a:t>
            </a:r>
          </a:p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Mining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I.</a:t>
            </a:r>
            <a:fld id="{8DFBADF9-590B-46A3-B334-BA8F8DA717B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IR&amp;DM, WS'11/12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/>
      <p:bldP spid="8" grpId="1"/>
      <p:bldP spid="9" grpId="0" animBg="1"/>
      <p:bldP spid="9" grpId="1" animBg="1"/>
      <p:bldP spid="10" grpId="0"/>
      <p:bldP spid="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Literature (I)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4102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Information Retrieval</a:t>
            </a:r>
          </a:p>
          <a:p>
            <a:pPr lvl="1"/>
            <a:endParaRPr lang="en-US" sz="2200" dirty="0" smtClean="0"/>
          </a:p>
          <a:p>
            <a:pPr lvl="1"/>
            <a:r>
              <a:rPr lang="en-US" sz="2200" dirty="0" smtClean="0"/>
              <a:t>Christopher D. Manning, </a:t>
            </a:r>
            <a:r>
              <a:rPr lang="en-US" sz="2200" dirty="0" err="1" smtClean="0"/>
              <a:t>Prabhakar</a:t>
            </a:r>
            <a:r>
              <a:rPr lang="en-US" sz="2200" dirty="0" smtClean="0"/>
              <a:t> </a:t>
            </a:r>
            <a:r>
              <a:rPr lang="en-US" sz="2200" dirty="0" err="1" smtClean="0"/>
              <a:t>Raghavan</a:t>
            </a:r>
            <a:r>
              <a:rPr lang="en-US" sz="2200" dirty="0" smtClean="0"/>
              <a:t>, </a:t>
            </a:r>
            <a:r>
              <a:rPr lang="en-US" sz="2200" dirty="0" err="1" smtClean="0"/>
              <a:t>Hinrich</a:t>
            </a:r>
            <a:r>
              <a:rPr lang="en-US" sz="2200" dirty="0" smtClean="0"/>
              <a:t> </a:t>
            </a:r>
            <a:r>
              <a:rPr lang="en-US" sz="2200" dirty="0" err="1" smtClean="0"/>
              <a:t>Schütze</a:t>
            </a:r>
            <a:r>
              <a:rPr lang="en-US" sz="2200" dirty="0" smtClean="0"/>
              <a:t>.</a:t>
            </a:r>
          </a:p>
          <a:p>
            <a:pPr lvl="1">
              <a:buNone/>
            </a:pPr>
            <a:r>
              <a:rPr lang="en-US" sz="2200" dirty="0" smtClean="0"/>
              <a:t>	</a:t>
            </a:r>
            <a:r>
              <a:rPr lang="en-US" sz="2200" i="1" dirty="0" smtClean="0"/>
              <a:t>Introduction to Information Retrieval</a:t>
            </a:r>
          </a:p>
          <a:p>
            <a:pPr lvl="1">
              <a:buNone/>
            </a:pPr>
            <a:r>
              <a:rPr lang="en-US" sz="2200" i="1" dirty="0" smtClean="0"/>
              <a:t>	</a:t>
            </a:r>
            <a:r>
              <a:rPr lang="en-US" sz="2200" dirty="0" smtClean="0"/>
              <a:t>Cambridge University Press, 2008. </a:t>
            </a:r>
          </a:p>
          <a:p>
            <a:pPr lvl="1">
              <a:buNone/>
            </a:pPr>
            <a:r>
              <a:rPr lang="en-US" sz="2200" dirty="0" smtClean="0"/>
              <a:t>	Website: </a:t>
            </a:r>
            <a:r>
              <a:rPr lang="en-US" sz="2200" dirty="0" smtClean="0">
                <a:hlinkClick r:id="rId3"/>
              </a:rPr>
              <a:t>http://nlp.stanford.edu/IR-book/ </a:t>
            </a:r>
            <a:r>
              <a:rPr lang="en-US" sz="2200" dirty="0" smtClean="0"/>
              <a:t> </a:t>
            </a:r>
          </a:p>
          <a:p>
            <a:pPr lvl="1">
              <a:buNone/>
            </a:pPr>
            <a:endParaRPr lang="en-US" sz="2200" dirty="0" smtClean="0"/>
          </a:p>
          <a:p>
            <a:pPr lvl="1"/>
            <a:r>
              <a:rPr lang="en-US" sz="2200" dirty="0" smtClean="0"/>
              <a:t>R. </a:t>
            </a:r>
            <a:r>
              <a:rPr lang="en-US" sz="2200" dirty="0" err="1" smtClean="0"/>
              <a:t>Baeza</a:t>
            </a:r>
            <a:r>
              <a:rPr lang="en-US" sz="2200" dirty="0" smtClean="0"/>
              <a:t>-Yates, R. </a:t>
            </a:r>
            <a:r>
              <a:rPr lang="en-US" sz="2200" dirty="0" err="1" smtClean="0"/>
              <a:t>Ribeiro-Neto</a:t>
            </a:r>
            <a:r>
              <a:rPr lang="en-US" sz="2200" dirty="0" smtClean="0"/>
              <a:t>. </a:t>
            </a:r>
          </a:p>
          <a:p>
            <a:pPr lvl="1">
              <a:buNone/>
            </a:pPr>
            <a:r>
              <a:rPr lang="en-US" sz="2200" i="1" dirty="0" smtClean="0"/>
              <a:t>	Modern Information Retrieval: The concepts and technology behind search.</a:t>
            </a:r>
          </a:p>
          <a:p>
            <a:pPr lvl="1">
              <a:buNone/>
            </a:pPr>
            <a:r>
              <a:rPr lang="en-US" sz="2200" i="1" dirty="0" smtClean="0"/>
              <a:t>	</a:t>
            </a:r>
            <a:r>
              <a:rPr lang="en-US" sz="2200" dirty="0" smtClean="0"/>
              <a:t>Addison-Wesley, 2010. </a:t>
            </a:r>
          </a:p>
          <a:p>
            <a:pPr lvl="1">
              <a:buNone/>
            </a:pPr>
            <a:endParaRPr lang="en-US" sz="2200" dirty="0" smtClean="0"/>
          </a:p>
          <a:p>
            <a:pPr lvl="1"/>
            <a:r>
              <a:rPr lang="en-US" sz="2200" dirty="0" smtClean="0"/>
              <a:t>W. Bruce Croft, Donald Metzler, Trevor </a:t>
            </a:r>
            <a:r>
              <a:rPr lang="en-US" sz="2200" dirty="0" err="1" smtClean="0"/>
              <a:t>Strohman</a:t>
            </a:r>
            <a:r>
              <a:rPr lang="en-US" sz="2200" dirty="0" smtClean="0"/>
              <a:t>. </a:t>
            </a:r>
          </a:p>
          <a:p>
            <a:pPr lvl="1">
              <a:buNone/>
            </a:pPr>
            <a:r>
              <a:rPr lang="en-US" sz="2200" i="1" dirty="0" smtClean="0"/>
              <a:t>	Search Engines: Information Retrieval in Practice</a:t>
            </a:r>
            <a:r>
              <a:rPr lang="en-US" sz="2200" dirty="0" smtClean="0"/>
              <a:t>.	</a:t>
            </a:r>
          </a:p>
          <a:p>
            <a:pPr lvl="1">
              <a:buNone/>
            </a:pPr>
            <a:r>
              <a:rPr lang="en-US" sz="2200" dirty="0" smtClean="0"/>
              <a:t>	Addison-Wesley, 2009. </a:t>
            </a:r>
          </a:p>
          <a:p>
            <a:pPr lvl="1">
              <a:buNone/>
            </a:pPr>
            <a:r>
              <a:rPr lang="en-US" sz="1900" dirty="0" smtClean="0"/>
              <a:t>	Website: </a:t>
            </a:r>
            <a:r>
              <a:rPr lang="en-US" sz="2200" dirty="0" smtClean="0">
                <a:hlinkClick r:id="rId4"/>
              </a:rPr>
              <a:t>http://www.pearsonhighered.com/croft1epreview/</a:t>
            </a:r>
            <a:endParaRPr lang="en-US" sz="1900" dirty="0" smtClean="0"/>
          </a:p>
          <a:p>
            <a:pPr lvl="1">
              <a:buNone/>
            </a:pPr>
            <a:endParaRPr lang="en-US" sz="2200" dirty="0" smtClean="0"/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I.</a:t>
            </a:r>
            <a:fld id="{8DFBADF9-590B-46A3-B334-BA8F8DA717B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IR&amp;DM, WS'11/12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Literature (II)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839200" cy="5715000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Data Mining</a:t>
            </a:r>
          </a:p>
          <a:p>
            <a:endParaRPr lang="en-US" sz="2400" b="1" dirty="0" smtClean="0"/>
          </a:p>
          <a:p>
            <a:pPr lvl="1"/>
            <a:r>
              <a:rPr lang="en-US" sz="2000" dirty="0" smtClean="0"/>
              <a:t>Mohammed J. </a:t>
            </a:r>
            <a:r>
              <a:rPr lang="en-US" sz="2000" dirty="0" err="1" smtClean="0"/>
              <a:t>Zaki</a:t>
            </a:r>
            <a:r>
              <a:rPr lang="en-US" sz="2000" dirty="0" smtClean="0"/>
              <a:t>, Wagner </a:t>
            </a:r>
            <a:r>
              <a:rPr lang="en-US" sz="2000" dirty="0" err="1" smtClean="0"/>
              <a:t>Meira</a:t>
            </a:r>
            <a:r>
              <a:rPr lang="en-US" sz="2000" dirty="0" smtClean="0"/>
              <a:t> Jr. </a:t>
            </a:r>
          </a:p>
          <a:p>
            <a:pPr lvl="1">
              <a:buNone/>
            </a:pPr>
            <a:r>
              <a:rPr lang="en-US" sz="2000" i="1" dirty="0" smtClean="0"/>
              <a:t>	Fundamentals of Data Mining Algorithms</a:t>
            </a:r>
            <a:endParaRPr lang="en-US" sz="2000" dirty="0" smtClean="0"/>
          </a:p>
          <a:p>
            <a:pPr lvl="1">
              <a:buNone/>
            </a:pPr>
            <a:r>
              <a:rPr lang="en-US" sz="2000" dirty="0" smtClean="0"/>
              <a:t>	Manuscript (will be made available during the semester) </a:t>
            </a:r>
          </a:p>
          <a:p>
            <a:pPr lvl="1">
              <a:buNone/>
            </a:pPr>
            <a:endParaRPr lang="en-US" sz="2000" dirty="0" smtClean="0"/>
          </a:p>
          <a:p>
            <a:pPr lvl="1"/>
            <a:r>
              <a:rPr lang="en-US" sz="2000" dirty="0" smtClean="0"/>
              <a:t>Pang-</a:t>
            </a:r>
            <a:r>
              <a:rPr lang="en-US" sz="2000" dirty="0" err="1" smtClean="0"/>
              <a:t>Ning</a:t>
            </a:r>
            <a:r>
              <a:rPr lang="en-US" sz="2000" dirty="0" smtClean="0"/>
              <a:t> Tan, Michael Steinbach, </a:t>
            </a:r>
            <a:r>
              <a:rPr lang="en-US" sz="2000" dirty="0" err="1" smtClean="0"/>
              <a:t>Vipin</a:t>
            </a:r>
            <a:r>
              <a:rPr lang="en-US" sz="2000" dirty="0" smtClean="0"/>
              <a:t> Kumar. </a:t>
            </a:r>
          </a:p>
          <a:p>
            <a:pPr lvl="1">
              <a:buNone/>
            </a:pPr>
            <a:r>
              <a:rPr lang="en-US" sz="2000" i="1" dirty="0" smtClean="0"/>
              <a:t>	Introduction to Data Mining</a:t>
            </a:r>
          </a:p>
          <a:p>
            <a:pPr lvl="1">
              <a:buNone/>
            </a:pPr>
            <a:r>
              <a:rPr lang="en-US" sz="2000" i="1" dirty="0" smtClean="0"/>
              <a:t>	</a:t>
            </a:r>
            <a:r>
              <a:rPr lang="en-US" sz="2000" dirty="0" smtClean="0"/>
              <a:t>Addison-Wesley, 2006.</a:t>
            </a:r>
          </a:p>
          <a:p>
            <a:pPr lvl="1">
              <a:buNone/>
            </a:pPr>
            <a:r>
              <a:rPr lang="en-US" sz="2000" dirty="0" smtClean="0"/>
              <a:t>     Website: </a:t>
            </a:r>
            <a:r>
              <a:rPr lang="en-US" sz="2000" dirty="0" smtClean="0">
                <a:hlinkClick r:id="rId2"/>
              </a:rPr>
              <a:t>http://www-users.cs.umn.edu/%7Ekumar/dmbook/index.php</a:t>
            </a:r>
            <a:endParaRPr lang="en-US" sz="2000" dirty="0" smtClean="0"/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I.</a:t>
            </a:r>
            <a:fld id="{8DFBADF9-590B-46A3-B334-BA8F8DA717B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IR&amp;DM, WS'11/12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Literature (III)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001000" cy="5638800"/>
          </a:xfrm>
        </p:spPr>
        <p:txBody>
          <a:bodyPr>
            <a:normAutofit fontScale="62500" lnSpcReduction="20000"/>
          </a:bodyPr>
          <a:lstStyle/>
          <a:p>
            <a:r>
              <a:rPr lang="en-US" sz="4300" b="1" dirty="0" smtClean="0"/>
              <a:t>Background &amp; Further Reading</a:t>
            </a:r>
          </a:p>
          <a:p>
            <a:endParaRPr lang="en-US" b="1" dirty="0" smtClean="0"/>
          </a:p>
          <a:p>
            <a:pPr lvl="1"/>
            <a:r>
              <a:rPr lang="en-US" dirty="0" err="1" smtClean="0"/>
              <a:t>Jiawei</a:t>
            </a:r>
            <a:r>
              <a:rPr lang="en-US" dirty="0" smtClean="0"/>
              <a:t> Han, </a:t>
            </a:r>
            <a:r>
              <a:rPr lang="en-US" dirty="0" err="1" smtClean="0"/>
              <a:t>Micheline</a:t>
            </a:r>
            <a:r>
              <a:rPr lang="en-US" dirty="0" smtClean="0"/>
              <a:t> </a:t>
            </a:r>
            <a:r>
              <a:rPr lang="en-US" dirty="0" err="1" smtClean="0"/>
              <a:t>Kamber</a:t>
            </a:r>
            <a:r>
              <a:rPr lang="en-US" dirty="0" smtClean="0"/>
              <a:t>, </a:t>
            </a:r>
            <a:r>
              <a:rPr lang="en-US" dirty="0" err="1" smtClean="0"/>
              <a:t>Jian</a:t>
            </a:r>
            <a:r>
              <a:rPr lang="en-US" dirty="0" smtClean="0"/>
              <a:t> Pei. </a:t>
            </a:r>
          </a:p>
          <a:p>
            <a:pPr lvl="1">
              <a:buNone/>
            </a:pPr>
            <a:r>
              <a:rPr lang="en-US" i="1" dirty="0" smtClean="0"/>
              <a:t>	Data Mining - Concepts and Techniques</a:t>
            </a:r>
            <a:r>
              <a:rPr lang="en-US" dirty="0" smtClean="0"/>
              <a:t>, 3rd ed., Morgan Kaufmann, 2011</a:t>
            </a:r>
          </a:p>
          <a:p>
            <a:pPr lvl="1">
              <a:buNone/>
            </a:pPr>
            <a:r>
              <a:rPr lang="en-US" dirty="0" smtClean="0"/>
              <a:t>	 Website: </a:t>
            </a:r>
            <a:r>
              <a:rPr lang="en-US" dirty="0" smtClean="0">
                <a:hlinkClick r:id="rId2"/>
              </a:rPr>
              <a:t>http://www.cs.sfu.ca/~han/dmbook</a:t>
            </a: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r>
              <a:rPr lang="en-US" dirty="0" smtClean="0"/>
              <a:t>Stefan </a:t>
            </a:r>
            <a:r>
              <a:rPr lang="en-US" dirty="0" err="1" smtClean="0"/>
              <a:t>Büttcher</a:t>
            </a:r>
            <a:r>
              <a:rPr lang="en-US" dirty="0" smtClean="0"/>
              <a:t>, Charles L. A. Clarke, Gordon V. Cormack. </a:t>
            </a:r>
          </a:p>
          <a:p>
            <a:pPr lvl="1">
              <a:buNone/>
            </a:pPr>
            <a:r>
              <a:rPr lang="en-US" i="1" dirty="0" smtClean="0"/>
              <a:t>	Information Retrieval: Implementing and Evaluating Search Engines</a:t>
            </a:r>
            <a:r>
              <a:rPr lang="en-US" dirty="0" smtClean="0"/>
              <a:t>, </a:t>
            </a:r>
          </a:p>
          <a:p>
            <a:pPr lvl="1">
              <a:buNone/>
            </a:pPr>
            <a:r>
              <a:rPr lang="en-US" dirty="0" smtClean="0"/>
              <a:t>	MIT Press, 2010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Christopher M. Bishop. </a:t>
            </a:r>
          </a:p>
          <a:p>
            <a:pPr lvl="1">
              <a:buNone/>
            </a:pPr>
            <a:r>
              <a:rPr lang="en-US" i="1" dirty="0" smtClean="0"/>
              <a:t>	Pattern Recognition and Machine Learning</a:t>
            </a:r>
            <a:r>
              <a:rPr lang="en-US" dirty="0" smtClean="0"/>
              <a:t>, Springer, 2006.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Larry Wasserman. </a:t>
            </a:r>
          </a:p>
          <a:p>
            <a:pPr lvl="1">
              <a:buNone/>
            </a:pPr>
            <a:r>
              <a:rPr lang="en-US" i="1" dirty="0" smtClean="0"/>
              <a:t>	All of Statistics</a:t>
            </a:r>
            <a:r>
              <a:rPr lang="en-US" dirty="0" smtClean="0"/>
              <a:t>, Springer, 2004. </a:t>
            </a:r>
          </a:p>
          <a:p>
            <a:pPr lvl="1">
              <a:buNone/>
            </a:pPr>
            <a:r>
              <a:rPr lang="en-US" dirty="0" smtClean="0"/>
              <a:t>	Website: </a:t>
            </a:r>
            <a:r>
              <a:rPr lang="en-US" dirty="0" smtClean="0">
                <a:hlinkClick r:id="rId3"/>
              </a:rPr>
              <a:t>http://www.stat.cmu.edu/~larry/all-of-statistics/</a:t>
            </a:r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r>
              <a:rPr lang="en-US" dirty="0" smtClean="0"/>
              <a:t>Trevor Hastie, Robert </a:t>
            </a:r>
            <a:r>
              <a:rPr lang="en-US" dirty="0" err="1" smtClean="0"/>
              <a:t>Tibshirani</a:t>
            </a:r>
            <a:r>
              <a:rPr lang="en-US" dirty="0" smtClean="0"/>
              <a:t>, Jerome Friedman. </a:t>
            </a:r>
          </a:p>
          <a:p>
            <a:pPr lvl="1">
              <a:buNone/>
            </a:pPr>
            <a:r>
              <a:rPr lang="en-US" i="1" dirty="0" smtClean="0"/>
              <a:t>	The elements of statistical learning</a:t>
            </a:r>
            <a:r>
              <a:rPr lang="en-US" dirty="0" smtClean="0"/>
              <a:t>, 2nd edition, Springer, 2009. </a:t>
            </a:r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October 18, 2011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I.</a:t>
            </a:r>
            <a:fld id="{8DFBADF9-590B-46A3-B334-BA8F8DA717B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IR&amp;DM, WS'11/12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2582</TotalTime>
  <Words>3271</Words>
  <Application>Microsoft Office PowerPoint</Application>
  <PresentationFormat>On-screen Show (4:3)</PresentationFormat>
  <Paragraphs>815</Paragraphs>
  <Slides>48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48</vt:i4>
      </vt:variant>
    </vt:vector>
  </HeadingPairs>
  <TitlesOfParts>
    <vt:vector size="58" baseType="lpstr">
      <vt:lpstr>Arial</vt:lpstr>
      <vt:lpstr>Times New Roman</vt:lpstr>
      <vt:lpstr>Calibri</vt:lpstr>
      <vt:lpstr>Wingdings</vt:lpstr>
      <vt:lpstr>Symbol</vt:lpstr>
      <vt:lpstr>Century Gothic</vt:lpstr>
      <vt:lpstr>Office Theme</vt:lpstr>
      <vt:lpstr>Equation</vt:lpstr>
      <vt:lpstr>Formel</vt:lpstr>
      <vt:lpstr>Chart</vt:lpstr>
      <vt:lpstr>Slide 1</vt:lpstr>
      <vt:lpstr>The Course</vt:lpstr>
      <vt:lpstr>Organization</vt:lpstr>
      <vt:lpstr>Requirements for Obtaining 9 Credit Points</vt:lpstr>
      <vt:lpstr>Register for Tutoring Groups</vt:lpstr>
      <vt:lpstr>Agenda</vt:lpstr>
      <vt:lpstr>Literature (I)</vt:lpstr>
      <vt:lpstr>Literature (II)</vt:lpstr>
      <vt:lpstr>Literature (III)</vt:lpstr>
      <vt:lpstr>Quiz Time!</vt:lpstr>
      <vt:lpstr>Chapter I: Introduction – IRDM Applications &amp; System Architectures</vt:lpstr>
      <vt:lpstr>Chapter I: IRDM Applications and System Architectures</vt:lpstr>
      <vt:lpstr>I.1 Overview of Applications &amp; Technologies</vt:lpstr>
      <vt:lpstr>Tag Clouds – Retrieval or Mining?</vt:lpstr>
      <vt:lpstr>The Google Revolution</vt:lpstr>
      <vt:lpstr>Search Engine Users</vt:lpstr>
      <vt:lpstr>Web Search Patterns [Rose/Levinson: WWW 2004]</vt:lpstr>
      <vt:lpstr>I.2 Search Engines (IR in a Nutshell)</vt:lpstr>
      <vt:lpstr>Content Gathering and Indexing</vt:lpstr>
      <vt:lpstr>Vector Space Model for Relevance Ranking</vt:lpstr>
      <vt:lpstr>Vector Space Model for Relevance Ranking</vt:lpstr>
      <vt:lpstr>Link Analysis for Authority Ranking</vt:lpstr>
      <vt:lpstr>Slide 23</vt:lpstr>
      <vt:lpstr>Indexing with Inverted Lists</vt:lpstr>
      <vt:lpstr>Query Processing on Inverted Lists </vt:lpstr>
      <vt:lpstr>Evaluation of Search Result Quality: Basic Measures</vt:lpstr>
      <vt:lpstr>Deep Web (Hidden Web)</vt:lpstr>
      <vt:lpstr>Example SkyServer</vt:lpstr>
      <vt:lpstr>Faceted Search on Deep-Web Sources</vt:lpstr>
      <vt:lpstr>Web Archiving</vt:lpstr>
      <vt:lpstr>Time Travel in Web Archives</vt:lpstr>
      <vt:lpstr>Beyond Google: Search for Knowledge</vt:lpstr>
      <vt:lpstr>Example: WolframAlpha</vt:lpstr>
      <vt:lpstr>Semantic Search</vt:lpstr>
      <vt:lpstr>Example: YAGO-NAGA</vt:lpstr>
      <vt:lpstr>Example: YAGO-NAGA</vt:lpstr>
      <vt:lpstr>Example: URDF</vt:lpstr>
      <vt:lpstr>The Linking Open Data (LOD) Project</vt:lpstr>
      <vt:lpstr>The Linking Open Data (LOD) Project</vt:lpstr>
      <vt:lpstr>Multimodal Web (Images, Videos, NLP, …)</vt:lpstr>
      <vt:lpstr>Internet Image Search</vt:lpstr>
      <vt:lpstr>Content-based Image Retrieval by Example</vt:lpstr>
      <vt:lpstr>Slide 43</vt:lpstr>
      <vt:lpstr>Slide 44</vt:lpstr>
      <vt:lpstr>Slide 45</vt:lpstr>
      <vt:lpstr>Slide 46</vt:lpstr>
      <vt:lpstr>Social Tagging: Example Flickr</vt:lpstr>
      <vt:lpstr>IRDM Research Literature</vt:lpstr>
    </vt:vector>
  </TitlesOfParts>
  <Company>Max-Planck-Institut für Informatik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Martin Theobald</dc:creator>
  <cp:lastModifiedBy>Martin Theobald</cp:lastModifiedBy>
  <cp:revision>78</cp:revision>
  <dcterms:created xsi:type="dcterms:W3CDTF">2011-09-27T11:16:58Z</dcterms:created>
  <dcterms:modified xsi:type="dcterms:W3CDTF">2011-10-20T12:54:24Z</dcterms:modified>
</cp:coreProperties>
</file>