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Default Extension="vml" ContentType="application/vnd.openxmlformats-officedocument.vmlDrawing"/>
  <Override PartName="/ppt/notesSlides/notesSlide8.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57"/>
  </p:notesMasterIdLst>
  <p:handoutMasterIdLst>
    <p:handoutMasterId r:id="rId58"/>
  </p:handoutMasterIdLst>
  <p:sldIdLst>
    <p:sldId id="260" r:id="rId2"/>
    <p:sldId id="266" r:id="rId3"/>
    <p:sldId id="319" r:id="rId4"/>
    <p:sldId id="270" r:id="rId5"/>
    <p:sldId id="315" r:id="rId6"/>
    <p:sldId id="320" r:id="rId7"/>
    <p:sldId id="316" r:id="rId8"/>
    <p:sldId id="271" r:id="rId9"/>
    <p:sldId id="272" r:id="rId10"/>
    <p:sldId id="273" r:id="rId11"/>
    <p:sldId id="274" r:id="rId12"/>
    <p:sldId id="275" r:id="rId13"/>
    <p:sldId id="324" r:id="rId14"/>
    <p:sldId id="276" r:id="rId15"/>
    <p:sldId id="317" r:id="rId16"/>
    <p:sldId id="329" r:id="rId17"/>
    <p:sldId id="330" r:id="rId18"/>
    <p:sldId id="331" r:id="rId19"/>
    <p:sldId id="277" r:id="rId20"/>
    <p:sldId id="323" r:id="rId21"/>
    <p:sldId id="321" r:id="rId22"/>
    <p:sldId id="280" r:id="rId23"/>
    <p:sldId id="326" r:id="rId24"/>
    <p:sldId id="325" r:id="rId25"/>
    <p:sldId id="357" r:id="rId26"/>
    <p:sldId id="281" r:id="rId27"/>
    <p:sldId id="282" r:id="rId28"/>
    <p:sldId id="283" r:id="rId29"/>
    <p:sldId id="284" r:id="rId30"/>
    <p:sldId id="285" r:id="rId31"/>
    <p:sldId id="286" r:id="rId32"/>
    <p:sldId id="287" r:id="rId33"/>
    <p:sldId id="308" r:id="rId34"/>
    <p:sldId id="309" r:id="rId35"/>
    <p:sldId id="310" r:id="rId36"/>
    <p:sldId id="311" r:id="rId37"/>
    <p:sldId id="312" r:id="rId38"/>
    <p:sldId id="313" r:id="rId39"/>
    <p:sldId id="314" r:id="rId40"/>
    <p:sldId id="288" r:id="rId41"/>
    <p:sldId id="289" r:id="rId42"/>
    <p:sldId id="269" r:id="rId43"/>
    <p:sldId id="345" r:id="rId44"/>
    <p:sldId id="346" r:id="rId45"/>
    <p:sldId id="347" r:id="rId46"/>
    <p:sldId id="348" r:id="rId47"/>
    <p:sldId id="349" r:id="rId48"/>
    <p:sldId id="350" r:id="rId49"/>
    <p:sldId id="351" r:id="rId50"/>
    <p:sldId id="352" r:id="rId51"/>
    <p:sldId id="353" r:id="rId52"/>
    <p:sldId id="354" r:id="rId53"/>
    <p:sldId id="338" r:id="rId54"/>
    <p:sldId id="356" r:id="rId55"/>
    <p:sldId id="333" r:id="rId56"/>
  </p:sldIdLst>
  <p:sldSz cx="9144000" cy="6858000" type="screen4x3"/>
  <p:notesSz cx="6797675" cy="9928225"/>
  <p:embeddedFontLst>
    <p:embeddedFont>
      <p:font typeface="Calibri" pitchFamily="34" charset="0"/>
      <p:regular r:id="rId59"/>
      <p:bold r:id="rId60"/>
      <p:italic r:id="rId61"/>
      <p:boldItalic r:id="rId62"/>
    </p:embeddedFont>
    <p:embeddedFont>
      <p:font typeface="Times" pitchFamily="18" charset="0"/>
      <p:regular r:id="rId63"/>
      <p:bold r:id="rId64"/>
      <p:italic r:id="rId65"/>
      <p:boldItalic r:id="rId66"/>
    </p:embeddedFont>
    <p:embeddedFont>
      <p:font typeface="Arial Unicode MS" pitchFamily="34" charset="-128"/>
      <p:regular r:id="rId67"/>
    </p:embeddedFont>
    <p:embeddedFont>
      <p:font typeface="Arial Narrow" pitchFamily="34" charset="0"/>
      <p:regular r:id="rId68"/>
      <p:bold r:id="rId69"/>
      <p:italic r:id="rId70"/>
      <p:boldItalic r:id="rId71"/>
    </p:embeddedFont>
    <p:embeddedFont>
      <p:font typeface="Century Gothic" pitchFamily="34" charset="0"/>
      <p:regular r:id="rId72"/>
      <p:bold r:id="rId73"/>
      <p:italic r:id="rId74"/>
      <p:bold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CC"/>
    <a:srgbClr val="0066FF"/>
    <a:srgbClr val="C0504D"/>
    <a:srgbClr val="4F81B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77" autoAdjust="0"/>
    <p:restoredTop sz="87874" autoAdjust="0"/>
  </p:normalViewPr>
  <p:slideViewPr>
    <p:cSldViewPr snapToObjects="1">
      <p:cViewPr varScale="1">
        <p:scale>
          <a:sx n="121" d="100"/>
          <a:sy n="121" d="100"/>
        </p:scale>
        <p:origin x="-143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96" d="100"/>
          <a:sy n="96" d="100"/>
        </p:scale>
        <p:origin x="-3708" y="-108"/>
      </p:cViewPr>
      <p:guideLst>
        <p:guide orient="horz" pos="3127"/>
        <p:guide pos="2141"/>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4"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4" Type="http://schemas.openxmlformats.org/officeDocument/2006/relationships/image" Target="../media/image2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33" tIns="45717" rIns="91433" bIns="45717" rtlCol="0"/>
          <a:lstStyle>
            <a:lvl1pPr algn="l">
              <a:defRPr sz="1200"/>
            </a:lvl1pPr>
          </a:lstStyle>
          <a:p>
            <a:endParaRPr lang="en-US"/>
          </a:p>
        </p:txBody>
      </p:sp>
      <p:sp>
        <p:nvSpPr>
          <p:cNvPr id="3" name="Date Placeholder 2"/>
          <p:cNvSpPr>
            <a:spLocks noGrp="1"/>
          </p:cNvSpPr>
          <p:nvPr>
            <p:ph type="dt" sz="quarter" idx="1"/>
          </p:nvPr>
        </p:nvSpPr>
        <p:spPr>
          <a:xfrm>
            <a:off x="3850444" y="0"/>
            <a:ext cx="2945659" cy="496411"/>
          </a:xfrm>
          <a:prstGeom prst="rect">
            <a:avLst/>
          </a:prstGeom>
        </p:spPr>
        <p:txBody>
          <a:bodyPr vert="horz" lIns="91433" tIns="45717" rIns="91433" bIns="45717" rtlCol="0"/>
          <a:lstStyle>
            <a:lvl1pPr algn="r">
              <a:defRPr sz="1200"/>
            </a:lvl1pPr>
          </a:lstStyle>
          <a:p>
            <a:fld id="{DA707CFB-7EBB-4473-92D5-308545BB61DE}" type="datetimeFigureOut">
              <a:rPr lang="en-US" smtClean="0"/>
              <a:pPr/>
              <a:t>11/23/2011</a:t>
            </a:fld>
            <a:endParaRPr lang="en-US"/>
          </a:p>
        </p:txBody>
      </p:sp>
      <p:sp>
        <p:nvSpPr>
          <p:cNvPr id="4" name="Footer Placeholder 3"/>
          <p:cNvSpPr>
            <a:spLocks noGrp="1"/>
          </p:cNvSpPr>
          <p:nvPr>
            <p:ph type="ftr" sz="quarter" idx="2"/>
          </p:nvPr>
        </p:nvSpPr>
        <p:spPr>
          <a:xfrm>
            <a:off x="1" y="9430092"/>
            <a:ext cx="2945659" cy="496411"/>
          </a:xfrm>
          <a:prstGeom prst="rect">
            <a:avLst/>
          </a:prstGeom>
        </p:spPr>
        <p:txBody>
          <a:bodyPr vert="horz" lIns="91433" tIns="45717" rIns="91433" bIns="45717"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30092"/>
            <a:ext cx="2945659" cy="496411"/>
          </a:xfrm>
          <a:prstGeom prst="rect">
            <a:avLst/>
          </a:prstGeom>
        </p:spPr>
        <p:txBody>
          <a:bodyPr vert="horz" lIns="91433" tIns="45717" rIns="91433" bIns="45717" rtlCol="0" anchor="b"/>
          <a:lstStyle>
            <a:lvl1pPr algn="r">
              <a:defRPr sz="1200"/>
            </a:lvl1pPr>
          </a:lstStyle>
          <a:p>
            <a:fld id="{46C9BAF5-A4C7-4E64-99EC-407D292F1874}" type="slidenum">
              <a:rPr lang="en-US" smtClean="0"/>
              <a:pPr/>
              <a:t>‹#›</a:t>
            </a:fld>
            <a:endParaRPr lang="en-US"/>
          </a:p>
        </p:txBody>
      </p:sp>
    </p:spTree>
    <p:extLst>
      <p:ext uri="{BB962C8B-B14F-4D97-AF65-F5344CB8AC3E}">
        <p14:creationId xmlns:p14="http://schemas.microsoft.com/office/powerpoint/2010/main" xmlns="" val="70917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33" tIns="45717" rIns="91433" bIns="45717" rtlCol="0"/>
          <a:lstStyle>
            <a:lvl1pPr algn="l">
              <a:defRPr sz="1200"/>
            </a:lvl1pPr>
          </a:lstStyle>
          <a:p>
            <a:endParaRPr lang="en-US"/>
          </a:p>
        </p:txBody>
      </p:sp>
      <p:sp>
        <p:nvSpPr>
          <p:cNvPr id="3" name="Date Placeholder 2"/>
          <p:cNvSpPr>
            <a:spLocks noGrp="1"/>
          </p:cNvSpPr>
          <p:nvPr>
            <p:ph type="dt" idx="1"/>
          </p:nvPr>
        </p:nvSpPr>
        <p:spPr>
          <a:xfrm>
            <a:off x="3850444" y="0"/>
            <a:ext cx="2945659" cy="496411"/>
          </a:xfrm>
          <a:prstGeom prst="rect">
            <a:avLst/>
          </a:prstGeom>
        </p:spPr>
        <p:txBody>
          <a:bodyPr vert="horz" lIns="91433" tIns="45717" rIns="91433" bIns="45717" rtlCol="0"/>
          <a:lstStyle>
            <a:lvl1pPr algn="r">
              <a:defRPr sz="1200"/>
            </a:lvl1pPr>
          </a:lstStyle>
          <a:p>
            <a:fld id="{3EA09558-938F-475B-895F-608F760EF1F6}" type="datetimeFigureOut">
              <a:rPr lang="en-US" smtClean="0"/>
              <a:pPr/>
              <a:t>11/23/2011</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3" tIns="45717" rIns="91433" bIns="45717" rtlCol="0" anchor="ctr"/>
          <a:lstStyle/>
          <a:p>
            <a:endParaRPr lang="en-US"/>
          </a:p>
        </p:txBody>
      </p:sp>
      <p:sp>
        <p:nvSpPr>
          <p:cNvPr id="5" name="Notes Placeholder 4"/>
          <p:cNvSpPr>
            <a:spLocks noGrp="1"/>
          </p:cNvSpPr>
          <p:nvPr>
            <p:ph type="body" sz="quarter" idx="3"/>
          </p:nvPr>
        </p:nvSpPr>
        <p:spPr>
          <a:xfrm>
            <a:off x="679768" y="4715908"/>
            <a:ext cx="5438140" cy="4467701"/>
          </a:xfrm>
          <a:prstGeom prst="rect">
            <a:avLst/>
          </a:prstGeom>
        </p:spPr>
        <p:txBody>
          <a:bodyPr vert="horz" lIns="91433" tIns="45717" rIns="91433"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430092"/>
            <a:ext cx="2945659" cy="496411"/>
          </a:xfrm>
          <a:prstGeom prst="rect">
            <a:avLst/>
          </a:prstGeom>
        </p:spPr>
        <p:txBody>
          <a:bodyPr vert="horz" lIns="91433" tIns="45717" rIns="91433" bIns="45717"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30092"/>
            <a:ext cx="2945659" cy="496411"/>
          </a:xfrm>
          <a:prstGeom prst="rect">
            <a:avLst/>
          </a:prstGeom>
        </p:spPr>
        <p:txBody>
          <a:bodyPr vert="horz" lIns="91433" tIns="45717" rIns="91433" bIns="45717" rtlCol="0" anchor="b"/>
          <a:lstStyle>
            <a:lvl1pPr algn="r">
              <a:defRPr sz="1200"/>
            </a:lvl1pPr>
          </a:lstStyle>
          <a:p>
            <a:fld id="{7CF5226C-A008-4E9C-B913-5693EA1627D7}" type="slidenum">
              <a:rPr lang="en-US" smtClean="0"/>
              <a:pPr/>
              <a:t>‹#›</a:t>
            </a:fld>
            <a:endParaRPr lang="en-US"/>
          </a:p>
        </p:txBody>
      </p:sp>
    </p:spTree>
    <p:extLst>
      <p:ext uri="{BB962C8B-B14F-4D97-AF65-F5344CB8AC3E}">
        <p14:creationId xmlns:p14="http://schemas.microsoft.com/office/powerpoint/2010/main" xmlns="" val="181311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C1642A-E2ED-4D2F-A8BD-680757F0EB5D}" type="slidenum">
              <a:rPr lang="de-DE"/>
              <a:pPr/>
              <a:t>8</a:t>
            </a:fld>
            <a:endParaRPr lang="de-DE"/>
          </a:p>
        </p:txBody>
      </p:sp>
      <p:sp>
        <p:nvSpPr>
          <p:cNvPr id="375810" name="Rectangle 2"/>
          <p:cNvSpPr>
            <a:spLocks noGrp="1" noRot="1" noChangeAspect="1" noChangeArrowheads="1" noTextEdit="1"/>
          </p:cNvSpPr>
          <p:nvPr>
            <p:ph type="sldImg"/>
          </p:nvPr>
        </p:nvSpPr>
        <p:spPr>
          <a:xfrm>
            <a:off x="919163" y="746125"/>
            <a:ext cx="4960937" cy="3719513"/>
          </a:xfrm>
          <a:ln/>
        </p:spPr>
      </p:sp>
      <p:sp>
        <p:nvSpPr>
          <p:cNvPr id="375811" name="Rectangle 3"/>
          <p:cNvSpPr>
            <a:spLocks noGrp="1" noChangeArrowheads="1"/>
          </p:cNvSpPr>
          <p:nvPr>
            <p:ph type="body" idx="1"/>
          </p:nvPr>
        </p:nvSpPr>
        <p:spPr>
          <a:xfrm>
            <a:off x="905717" y="4715588"/>
            <a:ext cx="4986242" cy="4467064"/>
          </a:xfrm>
        </p:spPr>
        <p:txBody>
          <a:bodyPr/>
          <a:lstStyle/>
          <a:p>
            <a:endParaRPr lang="de-DE" sz="16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7CB946-2367-4190-BAD3-4E9932008812}" type="slidenum">
              <a:rPr lang="de-DE"/>
              <a:pPr/>
              <a:t>39</a:t>
            </a:fld>
            <a:endParaRPr lang="de-DE"/>
          </a:p>
        </p:txBody>
      </p:sp>
      <p:sp>
        <p:nvSpPr>
          <p:cNvPr id="447490" name="Rectangle 2"/>
          <p:cNvSpPr>
            <a:spLocks noGrp="1" noRot="1" noChangeAspect="1" noChangeArrowheads="1" noTextEdit="1"/>
          </p:cNvSpPr>
          <p:nvPr>
            <p:ph type="sldImg"/>
          </p:nvPr>
        </p:nvSpPr>
        <p:spPr>
          <a:xfrm>
            <a:off x="917575" y="746125"/>
            <a:ext cx="4962525" cy="3722688"/>
          </a:xfrm>
          <a:ln/>
        </p:spPr>
      </p:sp>
      <p:sp>
        <p:nvSpPr>
          <p:cNvPr id="447491" name="Rectangle 3"/>
          <p:cNvSpPr>
            <a:spLocks noGrp="1" noChangeArrowheads="1"/>
          </p:cNvSpPr>
          <p:nvPr>
            <p:ph type="body" idx="1"/>
          </p:nvPr>
        </p:nvSpPr>
        <p:spPr>
          <a:xfrm>
            <a:off x="680089" y="4715588"/>
            <a:ext cx="5437500" cy="4467064"/>
          </a:xfrm>
        </p:spPr>
        <p:txBody>
          <a:bodyPr/>
          <a:lstStyle/>
          <a:p>
            <a:endParaRPr lang="de-D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122571B-F3AD-4805-85CF-70E2129D17C0}" type="slidenum">
              <a:rPr lang="en-US"/>
              <a:pPr fontAlgn="base">
                <a:spcBef>
                  <a:spcPct val="0"/>
                </a:spcBef>
                <a:spcAft>
                  <a:spcPct val="0"/>
                </a:spcAft>
              </a:pPr>
              <a:t>51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5FDB83-63E2-4290-A7EE-07A5EC8A8675}" type="slidenum">
              <a:rPr lang="de-DE"/>
              <a:pPr/>
              <a:t>9</a:t>
            </a:fld>
            <a:endParaRPr lang="de-DE"/>
          </a:p>
        </p:txBody>
      </p:sp>
      <p:sp>
        <p:nvSpPr>
          <p:cNvPr id="377858" name="Rectangle 2"/>
          <p:cNvSpPr>
            <a:spLocks noGrp="1" noRot="1" noChangeAspect="1" noChangeArrowheads="1" noTextEdit="1"/>
          </p:cNvSpPr>
          <p:nvPr>
            <p:ph type="sldImg"/>
          </p:nvPr>
        </p:nvSpPr>
        <p:spPr>
          <a:xfrm>
            <a:off x="919163" y="746125"/>
            <a:ext cx="4960937" cy="3719513"/>
          </a:xfrm>
          <a:ln/>
        </p:spPr>
      </p:sp>
      <p:sp>
        <p:nvSpPr>
          <p:cNvPr id="377859" name="Rectangle 3"/>
          <p:cNvSpPr>
            <a:spLocks noGrp="1" noChangeArrowheads="1"/>
          </p:cNvSpPr>
          <p:nvPr>
            <p:ph type="body" idx="1"/>
          </p:nvPr>
        </p:nvSpPr>
        <p:spPr>
          <a:xfrm>
            <a:off x="905717" y="4715588"/>
            <a:ext cx="4986242" cy="4467064"/>
          </a:xfrm>
        </p:spPr>
        <p:txBody>
          <a:bodyPr/>
          <a:lstStyle/>
          <a:p>
            <a:endParaRPr lang="de-DE" sz="16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1F634-4A7B-4050-8CB5-DA871CF093B9}" type="slidenum">
              <a:rPr lang="de-DE"/>
              <a:pPr/>
              <a:t>10</a:t>
            </a:fld>
            <a:endParaRPr lang="de-DE"/>
          </a:p>
        </p:txBody>
      </p:sp>
      <p:sp>
        <p:nvSpPr>
          <p:cNvPr id="476162" name="Rectangle 2"/>
          <p:cNvSpPr>
            <a:spLocks noGrp="1" noRot="1" noChangeAspect="1" noChangeArrowheads="1" noTextEdit="1"/>
          </p:cNvSpPr>
          <p:nvPr>
            <p:ph type="sldImg"/>
          </p:nvPr>
        </p:nvSpPr>
        <p:spPr>
          <a:xfrm>
            <a:off x="919163" y="746125"/>
            <a:ext cx="4960937" cy="3719513"/>
          </a:xfrm>
          <a:ln/>
        </p:spPr>
      </p:sp>
      <p:sp>
        <p:nvSpPr>
          <p:cNvPr id="476163" name="Rectangle 3"/>
          <p:cNvSpPr>
            <a:spLocks noGrp="1" noChangeArrowheads="1"/>
          </p:cNvSpPr>
          <p:nvPr>
            <p:ph type="body" idx="1"/>
          </p:nvPr>
        </p:nvSpPr>
        <p:spPr>
          <a:xfrm>
            <a:off x="905717" y="4715588"/>
            <a:ext cx="4986242" cy="4467064"/>
          </a:xfrm>
        </p:spPr>
        <p:txBody>
          <a:bodyPr/>
          <a:lstStyle/>
          <a:p>
            <a:endParaRPr lang="de-DE" sz="16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7C7997-BAF2-4812-A94C-7D1C8AFE3765}" type="slidenum">
              <a:rPr lang="de-DE"/>
              <a:pPr/>
              <a:t>11</a:t>
            </a:fld>
            <a:endParaRPr lang="de-DE"/>
          </a:p>
        </p:txBody>
      </p:sp>
      <p:sp>
        <p:nvSpPr>
          <p:cNvPr id="478210" name="Rectangle 2"/>
          <p:cNvSpPr>
            <a:spLocks noGrp="1" noRot="1" noChangeAspect="1" noChangeArrowheads="1" noTextEdit="1"/>
          </p:cNvSpPr>
          <p:nvPr>
            <p:ph type="sldImg"/>
          </p:nvPr>
        </p:nvSpPr>
        <p:spPr>
          <a:xfrm>
            <a:off x="919163" y="746125"/>
            <a:ext cx="4960937" cy="3719513"/>
          </a:xfrm>
          <a:ln/>
        </p:spPr>
      </p:sp>
      <p:sp>
        <p:nvSpPr>
          <p:cNvPr id="478211" name="Rectangle 3"/>
          <p:cNvSpPr>
            <a:spLocks noGrp="1" noChangeArrowheads="1"/>
          </p:cNvSpPr>
          <p:nvPr>
            <p:ph type="body" idx="1"/>
          </p:nvPr>
        </p:nvSpPr>
        <p:spPr>
          <a:xfrm>
            <a:off x="905717" y="4715588"/>
            <a:ext cx="4986242" cy="4467064"/>
          </a:xfrm>
        </p:spPr>
        <p:txBody>
          <a:bodyPr/>
          <a:lstStyle/>
          <a:p>
            <a:endParaRPr lang="de-DE" sz="16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8DBD37-7868-4E00-B056-A4BD39F105E4}" type="slidenum">
              <a:rPr lang="de-DE"/>
              <a:pPr/>
              <a:t>12</a:t>
            </a:fld>
            <a:endParaRPr lang="de-DE"/>
          </a:p>
        </p:txBody>
      </p:sp>
      <p:sp>
        <p:nvSpPr>
          <p:cNvPr id="468994" name="Rectangle 2"/>
          <p:cNvSpPr>
            <a:spLocks noGrp="1" noRot="1" noChangeAspect="1" noChangeArrowheads="1" noTextEdit="1"/>
          </p:cNvSpPr>
          <p:nvPr>
            <p:ph type="sldImg"/>
          </p:nvPr>
        </p:nvSpPr>
        <p:spPr>
          <a:xfrm>
            <a:off x="919163" y="746125"/>
            <a:ext cx="4960937" cy="3719513"/>
          </a:xfrm>
          <a:ln/>
        </p:spPr>
      </p:sp>
      <p:sp>
        <p:nvSpPr>
          <p:cNvPr id="468995" name="Rectangle 3"/>
          <p:cNvSpPr>
            <a:spLocks noGrp="1" noChangeArrowheads="1"/>
          </p:cNvSpPr>
          <p:nvPr>
            <p:ph type="body" idx="1"/>
          </p:nvPr>
        </p:nvSpPr>
        <p:spPr>
          <a:xfrm>
            <a:off x="905717" y="4715588"/>
            <a:ext cx="4986242" cy="4467064"/>
          </a:xfrm>
        </p:spPr>
        <p:txBody>
          <a:bodyPr/>
          <a:lstStyle/>
          <a:p>
            <a:endParaRPr lang="de-DE" sz="16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C20700-5139-4B79-BB79-607979995905}" type="slidenum">
              <a:rPr lang="de-DE"/>
              <a:pPr/>
              <a:t>14</a:t>
            </a:fld>
            <a:endParaRPr lang="de-DE"/>
          </a:p>
        </p:txBody>
      </p:sp>
      <p:sp>
        <p:nvSpPr>
          <p:cNvPr id="471042" name="Rectangle 2"/>
          <p:cNvSpPr>
            <a:spLocks noGrp="1" noRot="1" noChangeAspect="1" noChangeArrowheads="1" noTextEdit="1"/>
          </p:cNvSpPr>
          <p:nvPr>
            <p:ph type="sldImg"/>
          </p:nvPr>
        </p:nvSpPr>
        <p:spPr>
          <a:xfrm>
            <a:off x="919163" y="746125"/>
            <a:ext cx="4960937" cy="3719513"/>
          </a:xfrm>
          <a:ln/>
        </p:spPr>
      </p:sp>
      <p:sp>
        <p:nvSpPr>
          <p:cNvPr id="471043" name="Rectangle 3"/>
          <p:cNvSpPr>
            <a:spLocks noGrp="1" noChangeArrowheads="1"/>
          </p:cNvSpPr>
          <p:nvPr>
            <p:ph type="body" idx="1"/>
          </p:nvPr>
        </p:nvSpPr>
        <p:spPr>
          <a:xfrm>
            <a:off x="905717" y="4715588"/>
            <a:ext cx="4986242" cy="4467064"/>
          </a:xfrm>
        </p:spPr>
        <p:txBody>
          <a:bodyPr/>
          <a:lstStyle/>
          <a:p>
            <a:endParaRPr lang="de-DE" sz="16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640DC-FD0F-457A-B67A-76E04D43BD23}" type="slidenum">
              <a:rPr lang="de-DE"/>
              <a:pPr/>
              <a:t>19</a:t>
            </a:fld>
            <a:endParaRPr lang="de-DE"/>
          </a:p>
        </p:txBody>
      </p:sp>
      <p:sp>
        <p:nvSpPr>
          <p:cNvPr id="464898" name="Rectangle 2"/>
          <p:cNvSpPr>
            <a:spLocks noGrp="1" noRot="1" noChangeAspect="1" noChangeArrowheads="1" noTextEdit="1"/>
          </p:cNvSpPr>
          <p:nvPr>
            <p:ph type="sldImg"/>
          </p:nvPr>
        </p:nvSpPr>
        <p:spPr>
          <a:xfrm>
            <a:off x="919163" y="746125"/>
            <a:ext cx="4960937" cy="3721100"/>
          </a:xfrm>
          <a:ln/>
        </p:spPr>
      </p:sp>
      <p:sp>
        <p:nvSpPr>
          <p:cNvPr id="464899" name="Rectangle 3"/>
          <p:cNvSpPr>
            <a:spLocks noGrp="1" noChangeArrowheads="1"/>
          </p:cNvSpPr>
          <p:nvPr>
            <p:ph type="body" idx="1"/>
          </p:nvPr>
        </p:nvSpPr>
        <p:spPr>
          <a:xfrm>
            <a:off x="905717" y="4715588"/>
            <a:ext cx="4986242" cy="4467064"/>
          </a:xfrm>
        </p:spPr>
        <p:txBody>
          <a:bodyPr/>
          <a:lstStyle/>
          <a:p>
            <a:pPr>
              <a:buFontTx/>
              <a:buChar char="-"/>
            </a:pPr>
            <a:endParaRPr lang="de-DE" sz="16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D3269-3B61-427F-973A-41E6D77C3FD5}" type="slidenum">
              <a:rPr lang="de-DE"/>
              <a:pPr/>
              <a:t>22</a:t>
            </a:fld>
            <a:endParaRPr lang="de-DE"/>
          </a:p>
        </p:txBody>
      </p:sp>
      <p:sp>
        <p:nvSpPr>
          <p:cNvPr id="365570" name="Rectangle 2"/>
          <p:cNvSpPr>
            <a:spLocks noGrp="1" noRot="1" noChangeAspect="1" noChangeArrowheads="1" noTextEdit="1"/>
          </p:cNvSpPr>
          <p:nvPr>
            <p:ph type="sldImg"/>
          </p:nvPr>
        </p:nvSpPr>
        <p:spPr>
          <a:xfrm>
            <a:off x="919163" y="744538"/>
            <a:ext cx="4962525" cy="3722687"/>
          </a:xfrm>
          <a:ln/>
        </p:spPr>
      </p:sp>
      <p:sp>
        <p:nvSpPr>
          <p:cNvPr id="365571" name="Rectangle 3"/>
          <p:cNvSpPr>
            <a:spLocks noGrp="1" noChangeArrowheads="1"/>
          </p:cNvSpPr>
          <p:nvPr>
            <p:ph type="body" idx="1"/>
          </p:nvPr>
        </p:nvSpPr>
        <p:spPr>
          <a:xfrm>
            <a:off x="907318" y="4715588"/>
            <a:ext cx="4983041" cy="4468658"/>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F5B88E-D33F-47B6-8B7B-36030523C1CF}" type="slidenum">
              <a:rPr lang="de-DE"/>
              <a:pPr/>
              <a:t>37</a:t>
            </a:fld>
            <a:endParaRPr lang="de-DE"/>
          </a:p>
        </p:txBody>
      </p:sp>
      <p:sp>
        <p:nvSpPr>
          <p:cNvPr id="444418" name="Rectangle 2"/>
          <p:cNvSpPr>
            <a:spLocks noGrp="1" noRot="1" noChangeAspect="1" noChangeArrowheads="1" noTextEdit="1"/>
          </p:cNvSpPr>
          <p:nvPr>
            <p:ph type="sldImg"/>
          </p:nvPr>
        </p:nvSpPr>
        <p:spPr>
          <a:xfrm>
            <a:off x="917575" y="746125"/>
            <a:ext cx="4962525" cy="3722688"/>
          </a:xfrm>
          <a:ln/>
        </p:spPr>
      </p:sp>
      <p:sp>
        <p:nvSpPr>
          <p:cNvPr id="444419" name="Rectangle 3"/>
          <p:cNvSpPr>
            <a:spLocks noGrp="1" noChangeArrowheads="1"/>
          </p:cNvSpPr>
          <p:nvPr>
            <p:ph type="body" idx="1"/>
          </p:nvPr>
        </p:nvSpPr>
        <p:spPr>
          <a:xfrm>
            <a:off x="680089" y="4715588"/>
            <a:ext cx="5437500" cy="4467064"/>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lvl1pPr>
          </a:lstStyle>
          <a:p>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r>
              <a:rPr lang="en-US" smtClean="0"/>
              <a:t>November 15, 2011</a:t>
            </a:r>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US" smtClean="0"/>
              <a:t>IR&amp;DM, WS'11/12</a:t>
            </a:r>
            <a:endParaRPr lang="en-US"/>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r>
              <a:rPr lang="en-US" dirty="0" smtClean="0"/>
              <a:t>III.</a:t>
            </a:r>
            <a:fld id="{8DFBADF9-590B-46A3-B334-BA8F8DA717B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6858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3505200" y="6553200"/>
            <a:ext cx="2133600" cy="304800"/>
          </a:xfrm>
        </p:spPr>
        <p:txBody>
          <a:bodyPr/>
          <a:lstStyle>
            <a:lvl1pPr>
              <a:defRPr>
                <a:solidFill>
                  <a:schemeClr val="tx1">
                    <a:lumMod val="50000"/>
                    <a:lumOff val="50000"/>
                  </a:schemeClr>
                </a:solidFill>
              </a:defRPr>
            </a:lvl1pPr>
          </a:lstStyle>
          <a:p>
            <a:r>
              <a:rPr lang="en-US" smtClean="0"/>
              <a:t>November 15, 2011</a:t>
            </a:r>
            <a:endParaRPr lang="en-US"/>
          </a:p>
        </p:txBody>
      </p:sp>
      <p:sp>
        <p:nvSpPr>
          <p:cNvPr id="5" name="Footer Placeholder 4"/>
          <p:cNvSpPr>
            <a:spLocks noGrp="1"/>
          </p:cNvSpPr>
          <p:nvPr>
            <p:ph type="ftr" sz="quarter" idx="11"/>
          </p:nvPr>
        </p:nvSpPr>
        <p:spPr>
          <a:xfrm>
            <a:off x="152400" y="6553200"/>
            <a:ext cx="2743200" cy="304800"/>
          </a:xfrm>
        </p:spPr>
        <p:txBody>
          <a:bodyPr/>
          <a:lstStyle>
            <a:lvl1pPr>
              <a:defRPr>
                <a:solidFill>
                  <a:schemeClr val="tx1">
                    <a:lumMod val="50000"/>
                    <a:lumOff val="50000"/>
                  </a:schemeClr>
                </a:solidFill>
              </a:defRPr>
            </a:lvl1pPr>
          </a:lstStyle>
          <a:p>
            <a:r>
              <a:rPr lang="en-US" smtClean="0"/>
              <a:t>IR&amp;DM, WS'11/12</a:t>
            </a:r>
            <a:endParaRPr lang="en-US"/>
          </a:p>
        </p:txBody>
      </p:sp>
      <p:sp>
        <p:nvSpPr>
          <p:cNvPr id="6" name="Slide Number Placeholder 5"/>
          <p:cNvSpPr>
            <a:spLocks noGrp="1"/>
          </p:cNvSpPr>
          <p:nvPr>
            <p:ph type="sldNum" sz="quarter" idx="12"/>
          </p:nvPr>
        </p:nvSpPr>
        <p:spPr>
          <a:xfrm>
            <a:off x="7010400" y="6553200"/>
            <a:ext cx="1981200" cy="304800"/>
          </a:xfrm>
        </p:spPr>
        <p:txBody>
          <a:bodyPr/>
          <a:lstStyle>
            <a:lvl1pPr>
              <a:defRPr>
                <a:solidFill>
                  <a:schemeClr val="tx1">
                    <a:lumMod val="50000"/>
                    <a:lumOff val="50000"/>
                  </a:schemeClr>
                </a:solidFill>
              </a:defRPr>
            </a:lvl1pPr>
          </a:lstStyle>
          <a:p>
            <a:r>
              <a:rPr lang="en-US" dirty="0" smtClean="0"/>
              <a:t>III.</a:t>
            </a:r>
            <a:fld id="{8DFBADF9-590B-46A3-B334-BA8F8DA717B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685800"/>
          </a:xfrm>
        </p:spPr>
        <p:txBody>
          <a:bodyPr/>
          <a:lstStyle>
            <a:lvl1pPr>
              <a:defRPr>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r>
              <a:rPr lang="en-US" smtClean="0"/>
              <a:t>November 15, 2011</a:t>
            </a:r>
            <a:endParaRPr lang="en-US"/>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r>
              <a:rPr lang="en-US" smtClean="0"/>
              <a:t>IR&amp;DM, WS'11/12</a:t>
            </a:r>
            <a:endParaRPr lang="en-US"/>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r>
              <a:rPr lang="en-US" dirty="0" smtClean="0"/>
              <a:t>III.</a:t>
            </a:r>
            <a:fld id="{8DFBADF9-590B-46A3-B334-BA8F8DA717B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685800"/>
          </a:xfrm>
        </p:spPr>
        <p:txBody>
          <a:bodyPr/>
          <a:lstStyle>
            <a:lvl1pPr algn="l">
              <a:defRPr>
                <a:solidFill>
                  <a:srgbClr val="002060"/>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1">
                    <a:lumMod val="50000"/>
                    <a:lumOff val="50000"/>
                  </a:schemeClr>
                </a:solidFill>
              </a:defRPr>
            </a:lvl1pPr>
          </a:lstStyle>
          <a:p>
            <a:r>
              <a:rPr lang="en-US" smtClean="0"/>
              <a:t>November 15, 2011</a:t>
            </a:r>
            <a:endParaRPr lang="en-US"/>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IR&amp;DM, WS'11/12</a:t>
            </a:r>
            <a:endParaRPr lang="en-US"/>
          </a:p>
        </p:txBody>
      </p:sp>
      <p:sp>
        <p:nvSpPr>
          <p:cNvPr id="5" name="Slide Number Placeholder 4"/>
          <p:cNvSpPr>
            <a:spLocks noGrp="1"/>
          </p:cNvSpPr>
          <p:nvPr>
            <p:ph type="sldNum" sz="quarter" idx="12"/>
          </p:nvPr>
        </p:nvSpPr>
        <p:spPr/>
        <p:txBody>
          <a:bodyPr/>
          <a:lstStyle>
            <a:lvl1pPr>
              <a:defRPr>
                <a:solidFill>
                  <a:schemeClr val="tx1">
                    <a:lumMod val="50000"/>
                    <a:lumOff val="50000"/>
                  </a:schemeClr>
                </a:solidFill>
              </a:defRPr>
            </a:lvl1pPr>
          </a:lstStyle>
          <a:p>
            <a:r>
              <a:rPr lang="en-US" dirty="0" smtClean="0"/>
              <a:t>III.</a:t>
            </a:r>
            <a:fld id="{8DFBADF9-590B-46A3-B334-BA8F8DA717BB}" type="slidenum">
              <a:rPr lang="en-US" smtClean="0"/>
              <a:pPr/>
              <a:t>‹#›</a:t>
            </a:fld>
            <a:endParaRPr lang="en-US" dirty="0"/>
          </a:p>
        </p:txBody>
      </p:sp>
      <p:sp>
        <p:nvSpPr>
          <p:cNvPr id="6" name="Content Placeholder 2"/>
          <p:cNvSpPr>
            <a:spLocks noGrp="1"/>
          </p:cNvSpPr>
          <p:nvPr>
            <p:ph idx="1"/>
          </p:nvPr>
        </p:nvSpPr>
        <p:spPr>
          <a:xfrm>
            <a:off x="152400" y="914400"/>
            <a:ext cx="8839200" cy="5410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t>November 15, 2011</a:t>
            </a:r>
            <a:endParaRPr lang="de-DE"/>
          </a:p>
        </p:txBody>
      </p:sp>
      <p:sp>
        <p:nvSpPr>
          <p:cNvPr id="4" name="Footer Placeholder 3"/>
          <p:cNvSpPr>
            <a:spLocks noGrp="1"/>
          </p:cNvSpPr>
          <p:nvPr>
            <p:ph type="ftr" sz="quarter" idx="11"/>
          </p:nvPr>
        </p:nvSpPr>
        <p:spPr/>
        <p:txBody>
          <a:bodyPr/>
          <a:lstStyle>
            <a:lvl1pPr>
              <a:defRPr/>
            </a:lvl1pPr>
          </a:lstStyle>
          <a:p>
            <a:r>
              <a:rPr lang="en-US" smtClean="0"/>
              <a:t>IR&amp;DM, WS'11/12</a:t>
            </a:r>
            <a:endParaRPr lang="en-US"/>
          </a:p>
        </p:txBody>
      </p:sp>
      <p:sp>
        <p:nvSpPr>
          <p:cNvPr id="6" name="Slide Number Placeholder 4"/>
          <p:cNvSpPr>
            <a:spLocks noGrp="1"/>
          </p:cNvSpPr>
          <p:nvPr>
            <p:ph type="sldNum" sz="quarter" idx="12"/>
          </p:nvPr>
        </p:nvSpPr>
        <p:spPr>
          <a:xfrm>
            <a:off x="7010400" y="6553200"/>
            <a:ext cx="1981200" cy="304800"/>
          </a:xfrm>
        </p:spPr>
        <p:txBody>
          <a:bodyPr/>
          <a:lstStyle>
            <a:lvl1pPr>
              <a:defRPr>
                <a:solidFill>
                  <a:schemeClr val="tx1">
                    <a:lumMod val="50000"/>
                    <a:lumOff val="50000"/>
                  </a:schemeClr>
                </a:solidFill>
              </a:defRPr>
            </a:lvl1pPr>
          </a:lstStyle>
          <a:p>
            <a:r>
              <a:rPr lang="en-US" dirty="0" smtClean="0"/>
              <a:t>III.</a:t>
            </a:r>
            <a:fld id="{8DFBADF9-590B-46A3-B334-BA8F8DA717BB}" type="slidenum">
              <a:rPr lang="en-US" smtClean="0"/>
              <a:pPr/>
              <a:t>‹#›</a:t>
            </a:fld>
            <a:endParaRPr lang="en-US" dirty="0"/>
          </a:p>
        </p:txBody>
      </p:sp>
      <p:sp>
        <p:nvSpPr>
          <p:cNvPr id="7" name="Content Placeholder 2"/>
          <p:cNvSpPr>
            <a:spLocks noGrp="1"/>
          </p:cNvSpPr>
          <p:nvPr>
            <p:ph idx="1"/>
          </p:nvPr>
        </p:nvSpPr>
        <p:spPr>
          <a:xfrm>
            <a:off x="152400" y="914400"/>
            <a:ext cx="8839200" cy="5410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76200"/>
            <a:ext cx="8839200" cy="6858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914400"/>
            <a:ext cx="8839200" cy="5410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505200" y="6553200"/>
            <a:ext cx="2133600" cy="304800"/>
          </a:xfrm>
          <a:prstGeom prst="rect">
            <a:avLst/>
          </a:prstGeom>
        </p:spPr>
        <p:txBody>
          <a:bodyPr vert="horz" lIns="91440" tIns="45720" rIns="91440" bIns="45720" rtlCol="0" anchor="ctr"/>
          <a:lstStyle>
            <a:lvl1pPr algn="ctr">
              <a:defRPr sz="1100">
                <a:solidFill>
                  <a:schemeClr val="tx1">
                    <a:lumMod val="50000"/>
                    <a:lumOff val="50000"/>
                  </a:schemeClr>
                </a:solidFill>
                <a:latin typeface="Times New Roman" pitchFamily="18" charset="0"/>
                <a:cs typeface="Times New Roman" pitchFamily="18" charset="0"/>
              </a:defRPr>
            </a:lvl1pPr>
          </a:lstStyle>
          <a:p>
            <a:r>
              <a:rPr lang="en-US" smtClean="0"/>
              <a:t>November 15, 2011</a:t>
            </a:r>
            <a:endParaRPr lang="en-US" dirty="0"/>
          </a:p>
        </p:txBody>
      </p:sp>
      <p:sp>
        <p:nvSpPr>
          <p:cNvPr id="5" name="Footer Placeholder 4"/>
          <p:cNvSpPr>
            <a:spLocks noGrp="1"/>
          </p:cNvSpPr>
          <p:nvPr>
            <p:ph type="ftr" sz="quarter" idx="3"/>
          </p:nvPr>
        </p:nvSpPr>
        <p:spPr>
          <a:xfrm>
            <a:off x="152400" y="6553200"/>
            <a:ext cx="2743200" cy="304800"/>
          </a:xfrm>
          <a:prstGeom prst="rect">
            <a:avLst/>
          </a:prstGeom>
        </p:spPr>
        <p:txBody>
          <a:bodyPr vert="horz" lIns="91440" tIns="45720" rIns="91440" bIns="45720" rtlCol="0" anchor="ctr"/>
          <a:lstStyle>
            <a:lvl1pPr algn="l">
              <a:defRPr sz="1100">
                <a:solidFill>
                  <a:schemeClr val="tx1">
                    <a:lumMod val="50000"/>
                    <a:lumOff val="50000"/>
                  </a:schemeClr>
                </a:solidFill>
                <a:latin typeface="Times New Roman" pitchFamily="18" charset="0"/>
                <a:cs typeface="Times New Roman" pitchFamily="18" charset="0"/>
              </a:defRPr>
            </a:lvl1pPr>
          </a:lstStyle>
          <a:p>
            <a:r>
              <a:rPr lang="en-US" smtClean="0"/>
              <a:t>IR&amp;DM, WS'11/12</a:t>
            </a:r>
            <a:endParaRPr lang="en-US" dirty="0"/>
          </a:p>
        </p:txBody>
      </p:sp>
      <p:sp>
        <p:nvSpPr>
          <p:cNvPr id="6" name="Slide Number Placeholder 5"/>
          <p:cNvSpPr>
            <a:spLocks noGrp="1"/>
          </p:cNvSpPr>
          <p:nvPr>
            <p:ph type="sldNum" sz="quarter" idx="4"/>
          </p:nvPr>
        </p:nvSpPr>
        <p:spPr>
          <a:xfrm>
            <a:off x="7010400" y="6553200"/>
            <a:ext cx="1981200" cy="304800"/>
          </a:xfrm>
          <a:prstGeom prst="rect">
            <a:avLst/>
          </a:prstGeom>
        </p:spPr>
        <p:txBody>
          <a:bodyPr vert="horz" lIns="91440" tIns="45720" rIns="91440" bIns="45720" rtlCol="0" anchor="ctr"/>
          <a:lstStyle>
            <a:lvl1pPr algn="r">
              <a:defRPr sz="1100">
                <a:solidFill>
                  <a:schemeClr val="tx1">
                    <a:lumMod val="50000"/>
                    <a:lumOff val="50000"/>
                  </a:schemeClr>
                </a:solidFill>
                <a:latin typeface="Times New Roman" pitchFamily="18" charset="0"/>
                <a:cs typeface="Times New Roman" pitchFamily="18" charset="0"/>
              </a:defRPr>
            </a:lvl1pPr>
          </a:lstStyle>
          <a:p>
            <a:r>
              <a:rPr lang="en-US" dirty="0" smtClean="0"/>
              <a:t>III.</a:t>
            </a:r>
            <a:fld id="{8DFBADF9-590B-46A3-B334-BA8F8DA717B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iming>
    <p:tnLst>
      <p:par>
        <p:cTn id="1" dur="indefinite" restart="never" nodeType="tmRoot"/>
      </p:par>
    </p:tnLst>
  </p:timing>
  <p:hf hdr="0"/>
  <p:txStyles>
    <p:titleStyle>
      <a:lvl1pPr algn="l" defTabSz="914400" rtl="0" eaLnBrk="1" latinLnBrk="0" hangingPunct="1">
        <a:spcBef>
          <a:spcPct val="0"/>
        </a:spcBef>
        <a:buNone/>
        <a:defRPr sz="4400" kern="1200">
          <a:solidFill>
            <a:srgbClr val="002060"/>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geonames.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mpi-inf.mpg.de/yago-naga/"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linkeddata.or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2" Type="http://schemas.openxmlformats.org/officeDocument/2006/relationships/hyperlink" Target="http://www.keyworddiscovery.com/keyword-stats.html"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www.uni-luebeck.de/" TargetMode="External"/><Relationship Id="rId4" Type="http://schemas.openxmlformats.org/officeDocument/2006/relationships/hyperlink" Target="http://www.uta.fi/"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5.xml"/><Relationship Id="rId1" Type="http://schemas.openxmlformats.org/officeDocument/2006/relationships/vmlDrawing" Target="../drawings/vmlDrawing7.vml"/><Relationship Id="rId6" Type="http://schemas.openxmlformats.org/officeDocument/2006/relationships/oleObject" Target="../embeddings/oleObject20.bin"/><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oleObject" Target="../embeddings/oleObject21.bin"/><Relationship Id="rId7" Type="http://schemas.openxmlformats.org/officeDocument/2006/relationships/oleObject" Target="../embeddings/oleObject25.bin"/><Relationship Id="rId2" Type="http://schemas.openxmlformats.org/officeDocument/2006/relationships/slideLayout" Target="../slideLayouts/slideLayout5.xml"/><Relationship Id="rId1" Type="http://schemas.openxmlformats.org/officeDocument/2006/relationships/vmlDrawing" Target="../drawings/vmlDrawing8.vml"/><Relationship Id="rId6" Type="http://schemas.openxmlformats.org/officeDocument/2006/relationships/oleObject" Target="../embeddings/oleObject24.bin"/><Relationship Id="rId5" Type="http://schemas.openxmlformats.org/officeDocument/2006/relationships/oleObject" Target="../embeddings/oleObject23.bin"/><Relationship Id="rId4" Type="http://schemas.openxmlformats.org/officeDocument/2006/relationships/oleObject" Target="../embeddings/oleObject22.bin"/></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press/zeitgeist2010/regions/de.html" TargetMode="External"/><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5.xml"/><Relationship Id="rId1" Type="http://schemas.openxmlformats.org/officeDocument/2006/relationships/vmlDrawing" Target="../drawings/vmlDrawing10.vml"/><Relationship Id="rId4" Type="http://schemas.openxmlformats.org/officeDocument/2006/relationships/oleObject" Target="../embeddings/oleObject29.bin"/></Relationships>
</file>

<file path=ppt/slides/_rels/slide3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9.xml"/><Relationship Id="rId17" Type="http://schemas.openxmlformats.org/officeDocument/2006/relationships/image" Target="../media/image42.png"/><Relationship Id="rId2" Type="http://schemas.openxmlformats.org/officeDocument/2006/relationships/tags" Target="../tags/tag2.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xml"/><Relationship Id="rId5" Type="http://schemas.openxmlformats.org/officeDocument/2006/relationships/tags" Target="../tags/tag5.xml"/><Relationship Id="rId15" Type="http://schemas.openxmlformats.org/officeDocument/2006/relationships/image" Target="../media/image40.png"/><Relationship Id="rId10" Type="http://schemas.openxmlformats.org/officeDocument/2006/relationships/tags" Target="../tags/tag10.xml"/><Relationship Id="rId19" Type="http://schemas.openxmlformats.org/officeDocument/2006/relationships/image" Target="../media/image44.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5.xml"/><Relationship Id="rId1" Type="http://schemas.openxmlformats.org/officeDocument/2006/relationships/vmlDrawing" Target="../drawings/vmlDrawing11.vml"/><Relationship Id="rId4" Type="http://schemas.openxmlformats.org/officeDocument/2006/relationships/oleObject" Target="../embeddings/oleObject31.bin"/></Relationships>
</file>

<file path=ppt/slides/_rels/slide39.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image" Target="../media/image50.png"/><Relationship Id="rId3" Type="http://schemas.openxmlformats.org/officeDocument/2006/relationships/tags" Target="../tags/tag13.xml"/><Relationship Id="rId21" Type="http://schemas.openxmlformats.org/officeDocument/2006/relationships/image" Target="../media/image53.png"/><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image" Target="../media/image49.png"/><Relationship Id="rId2" Type="http://schemas.openxmlformats.org/officeDocument/2006/relationships/tags" Target="../tags/tag12.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notesSlide" Target="../notesSlides/notesSlide10.xml"/><Relationship Id="rId23" Type="http://schemas.openxmlformats.org/officeDocument/2006/relationships/image" Target="../media/image55.png"/><Relationship Id="rId10" Type="http://schemas.openxmlformats.org/officeDocument/2006/relationships/tags" Target="../tags/tag20.xml"/><Relationship Id="rId19" Type="http://schemas.openxmlformats.org/officeDocument/2006/relationships/image" Target="../media/image51.pn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slideLayout" Target="../slideLayouts/slideLayout2.xml"/><Relationship Id="rId22"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www.w3.org/TR/2005/WD-xmlquery-full-text-use-cases-20051103/" TargetMode="External"/><Relationship Id="rId2" Type="http://schemas.openxmlformats.org/officeDocument/2006/relationships/hyperlink" Target="http://www.w3.org/TR/xpath-full-text-10/"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5.xml"/><Relationship Id="rId1" Type="http://schemas.openxmlformats.org/officeDocument/2006/relationships/vmlDrawing" Target="../drawings/vmlDrawing12.vml"/><Relationship Id="rId4" Type="http://schemas.openxmlformats.org/officeDocument/2006/relationships/oleObject" Target="../embeddings/oleObject33.bin"/></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63.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5" Type="http://schemas.openxmlformats.org/officeDocument/2006/relationships/image" Target="../media/image67.jpe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5.xml"/><Relationship Id="rId1" Type="http://schemas.openxmlformats.org/officeDocument/2006/relationships/vmlDrawing" Target="../drawings/vmlDrawing3.vml"/></Relationships>
</file>

<file path=ppt/slides/_rels/slide7.xml.rels><?xml version="1.0" encoding="UTF-8" standalone="yes"?>
<Relationships xmlns="http://schemas.openxmlformats.org/package/2006/relationships"><Relationship Id="rId2" Type="http://schemas.openxmlformats.org/officeDocument/2006/relationships/hyperlink" Target="http://trec.nist.gov/data/robust.html"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2400" y="1066800"/>
            <a:ext cx="8839200" cy="5410200"/>
          </a:xfrm>
        </p:spPr>
        <p:txBody>
          <a:bodyPr>
            <a:normAutofit/>
          </a:bodyPr>
          <a:lstStyle/>
          <a:p>
            <a:pPr>
              <a:lnSpc>
                <a:spcPct val="140000"/>
              </a:lnSpc>
              <a:buNone/>
            </a:pPr>
            <a:r>
              <a:rPr lang="en-US" sz="2400" i="1" dirty="0" smtClean="0"/>
              <a:t>(MRS book, Chapters 9+10; </a:t>
            </a:r>
            <a:r>
              <a:rPr lang="en-US" sz="2400" i="1" dirty="0" err="1" smtClean="0"/>
              <a:t>Baeza</a:t>
            </a:r>
            <a:r>
              <a:rPr lang="en-US" sz="2400" i="1" dirty="0" smtClean="0"/>
              <a:t>-Yates, Chapters 5+13)</a:t>
            </a:r>
          </a:p>
          <a:p>
            <a:pPr>
              <a:lnSpc>
                <a:spcPct val="140000"/>
              </a:lnSpc>
              <a:buNone/>
            </a:pPr>
            <a:endParaRPr lang="en-US" sz="800" i="1" dirty="0" smtClean="0"/>
          </a:p>
          <a:p>
            <a:pPr lvl="1">
              <a:lnSpc>
                <a:spcPct val="140000"/>
              </a:lnSpc>
            </a:pPr>
            <a:r>
              <a:rPr lang="en-US" sz="2400" i="1" dirty="0" smtClean="0"/>
              <a:t>5.1 Query Expansion &amp; Relevance Feedback</a:t>
            </a:r>
          </a:p>
          <a:p>
            <a:pPr lvl="1">
              <a:lnSpc>
                <a:spcPct val="140000"/>
              </a:lnSpc>
            </a:pPr>
            <a:r>
              <a:rPr lang="en-US" sz="2400" i="1" dirty="0" smtClean="0"/>
              <a:t>5.2 Vague Search: </a:t>
            </a:r>
          </a:p>
          <a:p>
            <a:pPr lvl="1">
              <a:lnSpc>
                <a:spcPct val="140000"/>
              </a:lnSpc>
              <a:buNone/>
            </a:pPr>
            <a:r>
              <a:rPr lang="en-US" sz="2400" i="1" dirty="0" smtClean="0"/>
              <a:t>	   Phrases, Proximity-based Ranking, </a:t>
            </a:r>
          </a:p>
          <a:p>
            <a:pPr lvl="1">
              <a:lnSpc>
                <a:spcPct val="140000"/>
              </a:lnSpc>
              <a:buNone/>
            </a:pPr>
            <a:r>
              <a:rPr lang="en-US" sz="2400" i="1" dirty="0" smtClean="0"/>
              <a:t>	   More Similarity Measures: Phonetic, </a:t>
            </a:r>
            <a:r>
              <a:rPr lang="en-US" sz="2400" i="1" dirty="0" err="1" smtClean="0"/>
              <a:t>Editex</a:t>
            </a:r>
            <a:r>
              <a:rPr lang="en-US" sz="2400" i="1" dirty="0" smtClean="0"/>
              <a:t>, </a:t>
            </a:r>
            <a:r>
              <a:rPr lang="en-US" sz="2400" i="1" dirty="0" err="1" smtClean="0"/>
              <a:t>Soundex</a:t>
            </a:r>
            <a:endParaRPr lang="en-US" sz="2400" i="1" dirty="0" smtClean="0"/>
          </a:p>
          <a:p>
            <a:pPr lvl="1">
              <a:lnSpc>
                <a:spcPct val="140000"/>
              </a:lnSpc>
            </a:pPr>
            <a:r>
              <a:rPr lang="en-US" sz="2400" i="1" dirty="0" smtClean="0"/>
              <a:t>5.3 XML-IR</a:t>
            </a:r>
          </a:p>
        </p:txBody>
      </p:sp>
      <p:sp>
        <p:nvSpPr>
          <p:cNvPr id="7" name="Title 1"/>
          <p:cNvSpPr txBox="1">
            <a:spLocks/>
          </p:cNvSpPr>
          <p:nvPr/>
        </p:nvSpPr>
        <p:spPr>
          <a:xfrm>
            <a:off x="152400" y="76200"/>
            <a:ext cx="8839200" cy="685800"/>
          </a:xfrm>
          <a:prstGeom prst="rect">
            <a:avLst/>
          </a:prstGeom>
          <a:solidFill>
            <a:schemeClr val="accent1">
              <a:lumMod val="20000"/>
              <a:lumOff val="80000"/>
            </a:schemeClr>
          </a:solidFill>
          <a:ln>
            <a:solidFill>
              <a:schemeClr val="tx1"/>
            </a:solidFill>
          </a:ln>
        </p:spPr>
        <p:txBody>
          <a:bodyPr vert="horz" lIns="91440" tIns="45720" rIns="91440" bIns="45720" rtlCol="0" anchor="ctr">
            <a:normAutofit fontScale="90000" lnSpcReduction="10000"/>
          </a:bodyPr>
          <a:lstStyle/>
          <a:p>
            <a:pPr lvl="0">
              <a:spcBef>
                <a:spcPct val="0"/>
              </a:spcBef>
              <a:defRPr/>
            </a:pPr>
            <a:r>
              <a:rPr kumimoji="0" lang="en-US" sz="4400" b="1" i="0" u="none" strike="noStrike" kern="1200" cap="none" spc="0" normalizeH="0" baseline="0" dirty="0" smtClean="0">
                <a:ln>
                  <a:noFill/>
                </a:ln>
                <a:solidFill>
                  <a:srgbClr val="002060"/>
                </a:solidFill>
                <a:effectLst/>
                <a:uLnTx/>
                <a:uFillTx/>
                <a:latin typeface="Times New Roman" pitchFamily="18" charset="0"/>
                <a:ea typeface="+mj-ea"/>
                <a:cs typeface="Times New Roman" pitchFamily="18" charset="0"/>
              </a:rPr>
              <a:t>III.5 </a:t>
            </a:r>
            <a:r>
              <a:rPr lang="en-US" sz="4400" dirty="0" smtClean="0">
                <a:solidFill>
                  <a:srgbClr val="002060"/>
                </a:solidFill>
                <a:latin typeface="Times New Roman" pitchFamily="18" charset="0"/>
                <a:cs typeface="Times New Roman" pitchFamily="18" charset="0"/>
              </a:rPr>
              <a:t>Advanced Query Types</a:t>
            </a:r>
            <a:endParaRPr kumimoji="0" lang="en-US" sz="4400" b="1" i="0" u="none" strike="noStrike" kern="1200" cap="none" spc="0" normalizeH="0" baseline="0" dirty="0">
              <a:ln>
                <a:noFill/>
              </a:ln>
              <a:solidFill>
                <a:srgbClr val="002060"/>
              </a:solidFill>
              <a:effectLst/>
              <a:uLnTx/>
              <a:uFillTx/>
              <a:latin typeface="Times New Roman" pitchFamily="18" charset="0"/>
              <a:ea typeface="+mj-ea"/>
              <a:cs typeface="Times New Roman" pitchFamily="18" charset="0"/>
            </a:endParaRPr>
          </a:p>
        </p:txBody>
      </p:sp>
      <p:sp>
        <p:nvSpPr>
          <p:cNvPr id="8" name="Date Placeholder 7"/>
          <p:cNvSpPr>
            <a:spLocks noGrp="1"/>
          </p:cNvSpPr>
          <p:nvPr>
            <p:ph type="dt" sz="half" idx="10"/>
          </p:nvPr>
        </p:nvSpPr>
        <p:spPr/>
        <p:txBody>
          <a:bodyPr/>
          <a:lstStyle/>
          <a:p>
            <a:r>
              <a:rPr lang="en-US" smtClean="0"/>
              <a:t>November 15, 2011</a:t>
            </a:r>
            <a:endParaRPr lang="en-US"/>
          </a:p>
        </p:txBody>
      </p:sp>
      <p:sp>
        <p:nvSpPr>
          <p:cNvPr id="9" name="Slide Number Placeholder 8"/>
          <p:cNvSpPr>
            <a:spLocks noGrp="1"/>
          </p:cNvSpPr>
          <p:nvPr>
            <p:ph type="sldNum" sz="quarter" idx="12"/>
          </p:nvPr>
        </p:nvSpPr>
        <p:spPr/>
        <p:txBody>
          <a:bodyPr/>
          <a:lstStyle/>
          <a:p>
            <a:r>
              <a:rPr lang="en-US" smtClean="0"/>
              <a:t>III.</a:t>
            </a:r>
            <a:fld id="{8DFBADF9-590B-46A3-B334-BA8F8DA717BB}" type="slidenum">
              <a:rPr lang="en-US" smtClean="0"/>
              <a:pPr/>
              <a:t>1</a:t>
            </a:fld>
            <a:endParaRPr lang="en-US" dirty="0"/>
          </a:p>
        </p:txBody>
      </p:sp>
      <p:sp>
        <p:nvSpPr>
          <p:cNvPr id="10" name="Footer Placeholder 9"/>
          <p:cNvSpPr>
            <a:spLocks noGrp="1"/>
          </p:cNvSpPr>
          <p:nvPr>
            <p:ph type="ftr" sz="quarter" idx="11"/>
          </p:nvPr>
        </p:nvSpPr>
        <p:spPr/>
        <p:txBody>
          <a:bodyPr/>
          <a:lstStyle/>
          <a:p>
            <a:r>
              <a:rPr lang="en-US" smtClean="0"/>
              <a:t>IR&amp;DM, WS'11/12</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9" name="Rectangle 3"/>
          <p:cNvSpPr>
            <a:spLocks noGrp="1" noChangeArrowheads="1"/>
          </p:cNvSpPr>
          <p:nvPr>
            <p:ph type="title"/>
          </p:nvPr>
        </p:nvSpPr>
        <p:spPr/>
        <p:txBody>
          <a:bodyPr>
            <a:normAutofit fontScale="90000"/>
          </a:bodyPr>
          <a:lstStyle/>
          <a:p>
            <a:r>
              <a:rPr lang="en-US" smtClean="0"/>
              <a:t>Query Expansion Example</a:t>
            </a:r>
            <a:endParaRPr lang="en-US"/>
          </a:p>
        </p:txBody>
      </p:sp>
      <p:pic>
        <p:nvPicPr>
          <p:cNvPr id="475138" name="Picture 2" descr="wordnet-organized-crime"/>
          <p:cNvPicPr>
            <a:picLocks noGrp="1" noChangeAspect="1" noChangeArrowheads="1"/>
          </p:cNvPicPr>
          <p:nvPr>
            <p:ph idx="1"/>
          </p:nvPr>
        </p:nvPicPr>
        <p:blipFill>
          <a:blip r:embed="rId3" cstate="print"/>
          <a:srcRect/>
          <a:stretch>
            <a:fillRect/>
          </a:stretch>
        </p:blipFill>
        <p:spPr>
          <a:xfrm>
            <a:off x="914400" y="2447353"/>
            <a:ext cx="7646428" cy="3724847"/>
          </a:xfrm>
        </p:spPr>
      </p:pic>
      <p:sp>
        <p:nvSpPr>
          <p:cNvPr id="475141" name="Text Box 5"/>
          <p:cNvSpPr txBox="1">
            <a:spLocks noChangeArrowheads="1"/>
          </p:cNvSpPr>
          <p:nvPr/>
        </p:nvSpPr>
        <p:spPr bwMode="auto">
          <a:xfrm>
            <a:off x="0" y="762000"/>
            <a:ext cx="5673725" cy="457200"/>
          </a:xfrm>
          <a:prstGeom prst="rect">
            <a:avLst/>
          </a:prstGeom>
          <a:noFill/>
          <a:ln w="9525">
            <a:noFill/>
            <a:miter lim="800000"/>
            <a:headEnd/>
            <a:tailEnd/>
          </a:ln>
          <a:effectLst/>
        </p:spPr>
        <p:txBody>
          <a:bodyPr wrap="none">
            <a:spAutoFit/>
          </a:bodyPr>
          <a:lstStyle/>
          <a:p>
            <a:r>
              <a:rPr lang="en-US" sz="2400" smtClean="0">
                <a:latin typeface="Times New Roman" pitchFamily="18" charset="0"/>
                <a:cs typeface="Times New Roman" pitchFamily="18" charset="0"/>
              </a:rPr>
              <a:t>From TREC 2004 Robust Track Benchmark:</a:t>
            </a:r>
            <a:endParaRPr lang="en-US" sz="2400">
              <a:latin typeface="Times New Roman" pitchFamily="18" charset="0"/>
              <a:cs typeface="Times New Roman" pitchFamily="18" charset="0"/>
            </a:endParaRPr>
          </a:p>
        </p:txBody>
      </p:sp>
      <p:sp>
        <p:nvSpPr>
          <p:cNvPr id="15" name="Rectangle 4"/>
          <p:cNvSpPr>
            <a:spLocks noChangeArrowheads="1"/>
          </p:cNvSpPr>
          <p:nvPr/>
        </p:nvSpPr>
        <p:spPr bwMode="auto">
          <a:xfrm>
            <a:off x="1" y="1194137"/>
            <a:ext cx="9144000" cy="1015663"/>
          </a:xfrm>
          <a:prstGeom prst="rect">
            <a:avLst/>
          </a:prstGeom>
          <a:solidFill>
            <a:srgbClr val="FFFF00"/>
          </a:solidFill>
          <a:ln w="9525">
            <a:noFill/>
            <a:miter lim="800000"/>
            <a:headEnd/>
            <a:tailEnd/>
          </a:ln>
          <a:effectLst/>
        </p:spPr>
        <p:txBody>
          <a:bodyPr wrap="square" anchor="ctr">
            <a:spAutoFit/>
          </a:bodyPr>
          <a:lstStyle/>
          <a:p>
            <a:pPr marL="457200" indent="-457200"/>
            <a:r>
              <a:rPr lang="en-US" sz="2000" b="1" dirty="0">
                <a:latin typeface="Arial" pitchFamily="34" charset="0"/>
                <a:cs typeface="Arial" pitchFamily="34" charset="0"/>
              </a:rPr>
              <a:t>Title:</a:t>
            </a:r>
            <a:r>
              <a:rPr lang="en-US" sz="2000" dirty="0">
                <a:latin typeface="Arial" pitchFamily="34" charset="0"/>
                <a:cs typeface="Arial" pitchFamily="34" charset="0"/>
              </a:rPr>
              <a:t> </a:t>
            </a:r>
            <a:r>
              <a:rPr lang="en-US" sz="2000" b="1" dirty="0">
                <a:latin typeface="Arial" pitchFamily="34" charset="0"/>
                <a:cs typeface="Arial" pitchFamily="34" charset="0"/>
              </a:rPr>
              <a:t>International Organized Crime</a:t>
            </a:r>
            <a:r>
              <a:rPr lang="en-US" sz="2000" dirty="0">
                <a:latin typeface="Arial" pitchFamily="34" charset="0"/>
                <a:cs typeface="Arial" pitchFamily="34" charset="0"/>
              </a:rPr>
              <a:t> </a:t>
            </a:r>
          </a:p>
          <a:p>
            <a:pPr marL="457200" indent="-457200"/>
            <a:r>
              <a:rPr lang="en-US" sz="2000" b="1" dirty="0">
                <a:latin typeface="Arial" pitchFamily="34" charset="0"/>
                <a:cs typeface="Arial" pitchFamily="34" charset="0"/>
              </a:rPr>
              <a:t>Description:</a:t>
            </a:r>
            <a:r>
              <a:rPr lang="en-US" sz="2000" dirty="0">
                <a:latin typeface="Arial" pitchFamily="34" charset="0"/>
                <a:cs typeface="Arial" pitchFamily="34" charset="0"/>
              </a:rPr>
              <a:t> Identify organizations that participate in international criminal </a:t>
            </a:r>
            <a:endParaRPr lang="en-US" sz="2000" dirty="0" smtClean="0">
              <a:latin typeface="Arial" pitchFamily="34" charset="0"/>
              <a:cs typeface="Arial" pitchFamily="34" charset="0"/>
            </a:endParaRPr>
          </a:p>
          <a:p>
            <a:pPr marL="457200" indent="-457200"/>
            <a:r>
              <a:rPr lang="en-US" sz="2000" dirty="0" smtClean="0">
                <a:latin typeface="Arial" pitchFamily="34" charset="0"/>
                <a:cs typeface="Arial" pitchFamily="34" charset="0"/>
              </a:rPr>
              <a:t>activity</a:t>
            </a:r>
            <a:r>
              <a:rPr lang="en-US" sz="2000" dirty="0">
                <a:latin typeface="Arial" pitchFamily="34" charset="0"/>
                <a:cs typeface="Arial" pitchFamily="34" charset="0"/>
              </a:rPr>
              <a:t>, </a:t>
            </a:r>
            <a:r>
              <a:rPr lang="en-US" sz="2000" dirty="0" smtClean="0">
                <a:latin typeface="Arial" pitchFamily="34" charset="0"/>
                <a:cs typeface="Arial" pitchFamily="34" charset="0"/>
              </a:rPr>
              <a:t>the </a:t>
            </a:r>
            <a:r>
              <a:rPr lang="en-US" sz="2000" dirty="0">
                <a:latin typeface="Arial" pitchFamily="34" charset="0"/>
                <a:cs typeface="Arial" pitchFamily="34" charset="0"/>
              </a:rPr>
              <a:t>activity, </a:t>
            </a:r>
            <a:r>
              <a:rPr lang="en-US" sz="2000" dirty="0" smtClean="0">
                <a:latin typeface="Arial" pitchFamily="34" charset="0"/>
                <a:cs typeface="Arial" pitchFamily="34" charset="0"/>
              </a:rPr>
              <a:t>and </a:t>
            </a:r>
            <a:r>
              <a:rPr lang="en-US" sz="2000" dirty="0">
                <a:latin typeface="Arial" pitchFamily="34" charset="0"/>
                <a:cs typeface="Arial" pitchFamily="34" charset="0"/>
              </a:rPr>
              <a:t>collaborating organizations and the countries involved. </a:t>
            </a:r>
          </a:p>
        </p:txBody>
      </p:sp>
      <p:sp>
        <p:nvSpPr>
          <p:cNvPr id="16" name="Date Placeholder 15"/>
          <p:cNvSpPr>
            <a:spLocks noGrp="1"/>
          </p:cNvSpPr>
          <p:nvPr>
            <p:ph type="dt" sz="half" idx="10"/>
          </p:nvPr>
        </p:nvSpPr>
        <p:spPr/>
        <p:txBody>
          <a:bodyPr/>
          <a:lstStyle/>
          <a:p>
            <a:r>
              <a:rPr lang="en-US" smtClean="0"/>
              <a:t>November 15, 2011</a:t>
            </a:r>
            <a:endParaRPr lang="en-US"/>
          </a:p>
        </p:txBody>
      </p:sp>
      <p:sp>
        <p:nvSpPr>
          <p:cNvPr id="17" name="Slide Number Placeholder 16"/>
          <p:cNvSpPr>
            <a:spLocks noGrp="1"/>
          </p:cNvSpPr>
          <p:nvPr>
            <p:ph type="sldNum" sz="quarter" idx="12"/>
          </p:nvPr>
        </p:nvSpPr>
        <p:spPr/>
        <p:txBody>
          <a:bodyPr/>
          <a:lstStyle/>
          <a:p>
            <a:r>
              <a:rPr lang="en-US" smtClean="0"/>
              <a:t>III.</a:t>
            </a:r>
            <a:fld id="{8DFBADF9-590B-46A3-B334-BA8F8DA717BB}" type="slidenum">
              <a:rPr lang="en-US" smtClean="0"/>
              <a:pPr/>
              <a:t>10</a:t>
            </a:fld>
            <a:endParaRPr lang="en-US"/>
          </a:p>
        </p:txBody>
      </p:sp>
      <p:sp>
        <p:nvSpPr>
          <p:cNvPr id="18" name="Footer Placeholder 17"/>
          <p:cNvSpPr>
            <a:spLocks noGrp="1"/>
          </p:cNvSpPr>
          <p:nvPr>
            <p:ph type="ftr" sz="quarter" idx="11"/>
          </p:nvPr>
        </p:nvSpPr>
        <p:spPr/>
        <p:txBody>
          <a:bodyPr/>
          <a:lstStyle/>
          <a:p>
            <a:r>
              <a:rPr lang="en-US" smtClean="0"/>
              <a:t>IR&amp;DM, WS'11/12</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5138"/>
                                        </p:tgtEl>
                                        <p:attrNameLst>
                                          <p:attrName>style.visibility</p:attrName>
                                        </p:attrNameLst>
                                      </p:cBhvr>
                                      <p:to>
                                        <p:strVal val="visible"/>
                                      </p:to>
                                    </p:set>
                                  </p:childTnLst>
                                  <p:subTnLst>
                                    <p:set>
                                      <p:cBhvr override="childStyle">
                                        <p:cTn dur="1" fill="hold" display="0" masterRel="nextClick" afterEffect="1"/>
                                        <p:tgtEl>
                                          <p:spTgt spid="47513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7" name="Rectangle 3"/>
          <p:cNvSpPr>
            <a:spLocks noGrp="1" noChangeArrowheads="1"/>
          </p:cNvSpPr>
          <p:nvPr>
            <p:ph type="title"/>
          </p:nvPr>
        </p:nvSpPr>
        <p:spPr/>
        <p:txBody>
          <a:bodyPr>
            <a:normAutofit fontScale="90000"/>
          </a:bodyPr>
          <a:lstStyle/>
          <a:p>
            <a:r>
              <a:rPr lang="en-US" smtClean="0"/>
              <a:t>Query Expansion Example</a:t>
            </a:r>
            <a:endParaRPr lang="en-US"/>
          </a:p>
        </p:txBody>
      </p:sp>
      <p:sp>
        <p:nvSpPr>
          <p:cNvPr id="477186" name="Rectangle 2"/>
          <p:cNvSpPr>
            <a:spLocks noChangeArrowheads="1"/>
          </p:cNvSpPr>
          <p:nvPr/>
        </p:nvSpPr>
        <p:spPr bwMode="auto">
          <a:xfrm>
            <a:off x="76200" y="2438400"/>
            <a:ext cx="8967263" cy="1532727"/>
          </a:xfrm>
          <a:prstGeom prst="rect">
            <a:avLst/>
          </a:prstGeom>
          <a:noFill/>
          <a:ln w="9525">
            <a:noFill/>
            <a:miter lim="800000"/>
            <a:headEnd/>
            <a:tailEnd/>
          </a:ln>
          <a:effectLst/>
        </p:spPr>
        <p:txBody>
          <a:bodyPr wrap="none" anchor="ctr">
            <a:spAutoFit/>
          </a:bodyPr>
          <a:lstStyle/>
          <a:p>
            <a:pPr marL="457200" indent="-457200">
              <a:lnSpc>
                <a:spcPct val="90000"/>
              </a:lnSpc>
            </a:pPr>
            <a:r>
              <a:rPr lang="en-US" sz="2400" b="1" dirty="0"/>
              <a:t>Query </a:t>
            </a:r>
            <a:r>
              <a:rPr lang="en-US" sz="2400" dirty="0"/>
              <a:t>=</a:t>
            </a:r>
            <a:r>
              <a:rPr lang="en-US" sz="2000" dirty="0"/>
              <a:t> {</a:t>
            </a:r>
            <a:r>
              <a:rPr lang="en-US" sz="2000" dirty="0" smtClean="0"/>
              <a:t>international[0.145], </a:t>
            </a:r>
            <a:endParaRPr lang="en-US" sz="2000" dirty="0"/>
          </a:p>
          <a:p>
            <a:pPr marL="457200" indent="-457200">
              <a:lnSpc>
                <a:spcPct val="90000"/>
              </a:lnSpc>
            </a:pPr>
            <a:r>
              <a:rPr lang="en-US" sz="2000" dirty="0"/>
              <a:t>   </a:t>
            </a:r>
            <a:r>
              <a:rPr lang="en-US" sz="2000" b="1" dirty="0" smtClean="0"/>
              <a:t>{</a:t>
            </a:r>
            <a:r>
              <a:rPr lang="en-US" sz="2000" dirty="0" err="1" smtClean="0"/>
              <a:t>gangdom</a:t>
            </a:r>
            <a:r>
              <a:rPr lang="en-US" sz="2000" dirty="0" smtClean="0"/>
              <a:t>[1.00], gangland[0.742], "organ[0.213] </a:t>
            </a:r>
            <a:r>
              <a:rPr lang="en-US" sz="2000" dirty="0"/>
              <a:t>&amp; </a:t>
            </a:r>
            <a:r>
              <a:rPr lang="en-US" sz="2000" dirty="0" smtClean="0"/>
              <a:t>crime[0.312]", camorra[0.254], </a:t>
            </a:r>
          </a:p>
          <a:p>
            <a:pPr marL="457200" indent="-457200">
              <a:lnSpc>
                <a:spcPct val="90000"/>
              </a:lnSpc>
            </a:pPr>
            <a:r>
              <a:rPr lang="en-US" sz="2000" dirty="0" smtClean="0"/>
              <a:t>    </a:t>
            </a:r>
            <a:r>
              <a:rPr lang="en-US" sz="2000" dirty="0" err="1" smtClean="0"/>
              <a:t>maffia</a:t>
            </a:r>
            <a:r>
              <a:rPr lang="en-US" sz="2000" dirty="0" smtClean="0"/>
              <a:t>[0.318], mafia[0.154], </a:t>
            </a:r>
            <a:r>
              <a:rPr lang="en-US" sz="2000" dirty="0"/>
              <a:t>"</a:t>
            </a:r>
            <a:r>
              <a:rPr lang="en-US" sz="2000" dirty="0" err="1" smtClean="0"/>
              <a:t>sicilian</a:t>
            </a:r>
            <a:r>
              <a:rPr lang="en-US" sz="2000" dirty="0" smtClean="0"/>
              <a:t>[0.201] </a:t>
            </a:r>
            <a:r>
              <a:rPr lang="en-US" sz="2000" dirty="0"/>
              <a:t>&amp; </a:t>
            </a:r>
            <a:r>
              <a:rPr lang="en-US" sz="2000" dirty="0" smtClean="0"/>
              <a:t>mafia[0.154]",  </a:t>
            </a:r>
          </a:p>
          <a:p>
            <a:pPr marL="457200" indent="-457200">
              <a:lnSpc>
                <a:spcPct val="90000"/>
              </a:lnSpc>
            </a:pPr>
            <a:r>
              <a:rPr lang="en-US" sz="2000" dirty="0" smtClean="0"/>
              <a:t>    "black[0.066] </a:t>
            </a:r>
            <a:r>
              <a:rPr lang="en-US" sz="2000" dirty="0"/>
              <a:t>&amp; </a:t>
            </a:r>
            <a:r>
              <a:rPr lang="en-US" sz="2000" dirty="0" smtClean="0"/>
              <a:t>hand[0.053]", mob[0.123], syndicate[0.093]</a:t>
            </a:r>
            <a:r>
              <a:rPr lang="en-US" sz="2000" b="1" dirty="0" smtClean="0"/>
              <a:t>}</a:t>
            </a:r>
            <a:r>
              <a:rPr lang="en-US" sz="2000" dirty="0" smtClean="0"/>
              <a:t>, </a:t>
            </a:r>
            <a:endParaRPr lang="en-US" sz="2000" dirty="0"/>
          </a:p>
          <a:p>
            <a:pPr marL="457200" indent="-457200">
              <a:lnSpc>
                <a:spcPct val="90000"/>
              </a:lnSpc>
            </a:pPr>
            <a:r>
              <a:rPr lang="en-US" sz="2000" dirty="0"/>
              <a:t>  </a:t>
            </a:r>
            <a:r>
              <a:rPr lang="en-US" sz="2000" dirty="0" smtClean="0"/>
              <a:t>  organ[0.213], crime[0.312], </a:t>
            </a:r>
            <a:r>
              <a:rPr lang="en-US" sz="2000" dirty="0" err="1" smtClean="0"/>
              <a:t>collabor</a:t>
            </a:r>
            <a:r>
              <a:rPr lang="en-US" sz="2000" dirty="0" smtClean="0"/>
              <a:t>[0.415], </a:t>
            </a:r>
            <a:r>
              <a:rPr lang="en-US" sz="2000" dirty="0" err="1" smtClean="0"/>
              <a:t>columbian</a:t>
            </a:r>
            <a:r>
              <a:rPr lang="en-US" sz="2000" dirty="0" smtClean="0"/>
              <a:t>[0.686], cartel[0.466], …}</a:t>
            </a:r>
            <a:endParaRPr lang="en-US" sz="2000" dirty="0"/>
          </a:p>
        </p:txBody>
      </p:sp>
      <p:sp>
        <p:nvSpPr>
          <p:cNvPr id="477190" name="Rectangle 6"/>
          <p:cNvSpPr>
            <a:spLocks noChangeArrowheads="1"/>
          </p:cNvSpPr>
          <p:nvPr/>
        </p:nvSpPr>
        <p:spPr bwMode="auto">
          <a:xfrm>
            <a:off x="101634" y="4191000"/>
            <a:ext cx="7442166" cy="2197525"/>
          </a:xfrm>
          <a:prstGeom prst="rect">
            <a:avLst/>
          </a:prstGeom>
          <a:noFill/>
          <a:ln w="9525">
            <a:noFill/>
            <a:miter lim="800000"/>
            <a:headEnd/>
            <a:tailEnd/>
          </a:ln>
          <a:effectLst/>
        </p:spPr>
        <p:txBody>
          <a:bodyPr wrap="none" anchor="ctr">
            <a:spAutoFit/>
          </a:bodyPr>
          <a:lstStyle/>
          <a:p>
            <a:pPr marL="457200" indent="-457200">
              <a:lnSpc>
                <a:spcPct val="90000"/>
              </a:lnSpc>
            </a:pPr>
            <a:r>
              <a:rPr lang="en-US" sz="2400" b="1" dirty="0" smtClean="0"/>
              <a:t>Top-5 Results (in TREC </a:t>
            </a:r>
            <a:r>
              <a:rPr lang="en-US" sz="2400" b="1" dirty="0" err="1" smtClean="0"/>
              <a:t>Aquaint</a:t>
            </a:r>
            <a:r>
              <a:rPr lang="en-US" sz="2400" b="1" dirty="0" smtClean="0"/>
              <a:t> News Collection)</a:t>
            </a:r>
            <a:endParaRPr lang="en-US" sz="2400" b="1" dirty="0"/>
          </a:p>
          <a:p>
            <a:pPr marL="457200" indent="-457200">
              <a:lnSpc>
                <a:spcPct val="90000"/>
              </a:lnSpc>
              <a:buFontTx/>
              <a:buAutoNum type="arabicPeriod"/>
            </a:pPr>
            <a:r>
              <a:rPr lang="en-US" sz="2000" dirty="0" smtClean="0">
                <a:solidFill>
                  <a:srgbClr val="000000"/>
                </a:solidFill>
              </a:rPr>
              <a:t>Interpol Chief on Fight Against Narcotics</a:t>
            </a:r>
            <a:r>
              <a:rPr lang="en-US" sz="2000" dirty="0" smtClean="0"/>
              <a:t> </a:t>
            </a:r>
          </a:p>
          <a:p>
            <a:pPr marL="457200" indent="-457200">
              <a:lnSpc>
                <a:spcPct val="90000"/>
              </a:lnSpc>
              <a:buFontTx/>
              <a:buAutoNum type="arabicPeriod"/>
            </a:pPr>
            <a:r>
              <a:rPr lang="en-US" sz="2000" dirty="0" smtClean="0">
                <a:solidFill>
                  <a:srgbClr val="000000"/>
                </a:solidFill>
              </a:rPr>
              <a:t>Economic Counterintelligence Tasks Viewed</a:t>
            </a:r>
            <a:r>
              <a:rPr lang="en-US" sz="2000" dirty="0" smtClean="0"/>
              <a:t> </a:t>
            </a:r>
          </a:p>
          <a:p>
            <a:pPr marL="457200" indent="-457200">
              <a:lnSpc>
                <a:spcPct val="90000"/>
              </a:lnSpc>
              <a:buFontTx/>
              <a:buAutoNum type="arabicPeriod"/>
            </a:pPr>
            <a:r>
              <a:rPr lang="en-US" sz="2000" dirty="0" smtClean="0">
                <a:solidFill>
                  <a:srgbClr val="000000"/>
                </a:solidFill>
              </a:rPr>
              <a:t>Dresden Conference Views Growth of Organized Crime in Europe</a:t>
            </a:r>
            <a:r>
              <a:rPr lang="en-US" sz="2000" dirty="0" smtClean="0"/>
              <a:t> </a:t>
            </a:r>
          </a:p>
          <a:p>
            <a:pPr marL="457200" indent="-457200">
              <a:lnSpc>
                <a:spcPct val="90000"/>
              </a:lnSpc>
              <a:buFontTx/>
              <a:buAutoNum type="arabicPeriod"/>
            </a:pPr>
            <a:r>
              <a:rPr lang="en-US" sz="2000" dirty="0" smtClean="0">
                <a:solidFill>
                  <a:srgbClr val="000000"/>
                </a:solidFill>
              </a:rPr>
              <a:t>Report on Drug, Weapons Seizures in Southwest Border Region</a:t>
            </a:r>
            <a:r>
              <a:rPr lang="en-US" sz="2000" dirty="0" smtClean="0"/>
              <a:t> </a:t>
            </a:r>
          </a:p>
          <a:p>
            <a:pPr marL="457200" indent="-457200">
              <a:lnSpc>
                <a:spcPct val="90000"/>
              </a:lnSpc>
              <a:buFontTx/>
              <a:buAutoNum type="arabicPeriod"/>
            </a:pPr>
            <a:r>
              <a:rPr lang="en-US" sz="2000" dirty="0" smtClean="0">
                <a:solidFill>
                  <a:srgbClr val="000000"/>
                </a:solidFill>
              </a:rPr>
              <a:t>SWITZERLAND CALLED SOFT ON CRIME</a:t>
            </a:r>
            <a:r>
              <a:rPr lang="en-US" sz="2000" dirty="0" smtClean="0"/>
              <a:t> </a:t>
            </a:r>
          </a:p>
          <a:p>
            <a:pPr marL="457200" indent="-457200">
              <a:lnSpc>
                <a:spcPct val="90000"/>
              </a:lnSpc>
            </a:pPr>
            <a:r>
              <a:rPr lang="en-US" sz="2800" dirty="0" smtClean="0"/>
              <a:t>...</a:t>
            </a:r>
            <a:endParaRPr lang="en-US" sz="2800" dirty="0"/>
          </a:p>
        </p:txBody>
      </p:sp>
      <p:sp>
        <p:nvSpPr>
          <p:cNvPr id="15" name="Text Box 5"/>
          <p:cNvSpPr txBox="1">
            <a:spLocks noChangeArrowheads="1"/>
          </p:cNvSpPr>
          <p:nvPr/>
        </p:nvSpPr>
        <p:spPr bwMode="auto">
          <a:xfrm>
            <a:off x="0" y="762000"/>
            <a:ext cx="5673725" cy="457200"/>
          </a:xfrm>
          <a:prstGeom prst="rect">
            <a:avLst/>
          </a:prstGeom>
          <a:noFill/>
          <a:ln w="9525">
            <a:noFill/>
            <a:miter lim="800000"/>
            <a:headEnd/>
            <a:tailEnd/>
          </a:ln>
          <a:effectLst/>
        </p:spPr>
        <p:txBody>
          <a:bodyPr wrap="none">
            <a:spAutoFit/>
          </a:bodyPr>
          <a:lstStyle/>
          <a:p>
            <a:r>
              <a:rPr lang="en-US" sz="2400" dirty="0" smtClean="0">
                <a:latin typeface="Times New Roman" pitchFamily="18" charset="0"/>
                <a:cs typeface="Times New Roman" pitchFamily="18" charset="0"/>
              </a:rPr>
              <a:t>From TREC 2004 Robust Track Benchmark:</a:t>
            </a:r>
            <a:endParaRPr lang="en-US" sz="2400" dirty="0">
              <a:latin typeface="Times New Roman" pitchFamily="18" charset="0"/>
              <a:cs typeface="Times New Roman" pitchFamily="18" charset="0"/>
            </a:endParaRPr>
          </a:p>
        </p:txBody>
      </p:sp>
      <p:sp>
        <p:nvSpPr>
          <p:cNvPr id="16" name="Date Placeholder 15"/>
          <p:cNvSpPr>
            <a:spLocks noGrp="1"/>
          </p:cNvSpPr>
          <p:nvPr>
            <p:ph type="dt" sz="half" idx="10"/>
          </p:nvPr>
        </p:nvSpPr>
        <p:spPr/>
        <p:txBody>
          <a:bodyPr/>
          <a:lstStyle/>
          <a:p>
            <a:r>
              <a:rPr lang="en-US" smtClean="0"/>
              <a:t>November 15, 2011</a:t>
            </a:r>
            <a:endParaRPr lang="en-US"/>
          </a:p>
        </p:txBody>
      </p:sp>
      <p:sp>
        <p:nvSpPr>
          <p:cNvPr id="17" name="Slide Number Placeholder 16"/>
          <p:cNvSpPr>
            <a:spLocks noGrp="1"/>
          </p:cNvSpPr>
          <p:nvPr>
            <p:ph type="sldNum" sz="quarter" idx="12"/>
          </p:nvPr>
        </p:nvSpPr>
        <p:spPr/>
        <p:txBody>
          <a:bodyPr/>
          <a:lstStyle/>
          <a:p>
            <a:r>
              <a:rPr lang="en-US" smtClean="0"/>
              <a:t>III.</a:t>
            </a:r>
            <a:fld id="{8DFBADF9-590B-46A3-B334-BA8F8DA717BB}" type="slidenum">
              <a:rPr lang="en-US" smtClean="0"/>
              <a:pPr/>
              <a:t>11</a:t>
            </a:fld>
            <a:endParaRPr lang="en-US" dirty="0"/>
          </a:p>
        </p:txBody>
      </p:sp>
      <p:sp>
        <p:nvSpPr>
          <p:cNvPr id="18" name="Footer Placeholder 17"/>
          <p:cNvSpPr>
            <a:spLocks noGrp="1"/>
          </p:cNvSpPr>
          <p:nvPr>
            <p:ph type="ftr" sz="quarter" idx="11"/>
          </p:nvPr>
        </p:nvSpPr>
        <p:spPr/>
        <p:txBody>
          <a:bodyPr/>
          <a:lstStyle/>
          <a:p>
            <a:r>
              <a:rPr lang="en-US" smtClean="0"/>
              <a:t>IR&amp;DM, WS'11/12</a:t>
            </a:r>
            <a:endParaRPr lang="en-US"/>
          </a:p>
        </p:txBody>
      </p:sp>
      <p:sp>
        <p:nvSpPr>
          <p:cNvPr id="19" name="Rectangle 4"/>
          <p:cNvSpPr>
            <a:spLocks noChangeArrowheads="1"/>
          </p:cNvSpPr>
          <p:nvPr/>
        </p:nvSpPr>
        <p:spPr bwMode="auto">
          <a:xfrm>
            <a:off x="1" y="1194137"/>
            <a:ext cx="9144000" cy="1015663"/>
          </a:xfrm>
          <a:prstGeom prst="rect">
            <a:avLst/>
          </a:prstGeom>
          <a:solidFill>
            <a:srgbClr val="FFFF00"/>
          </a:solidFill>
          <a:ln w="9525">
            <a:noFill/>
            <a:miter lim="800000"/>
            <a:headEnd/>
            <a:tailEnd/>
          </a:ln>
          <a:effectLst/>
        </p:spPr>
        <p:txBody>
          <a:bodyPr wrap="square" anchor="ctr">
            <a:spAutoFit/>
          </a:bodyPr>
          <a:lstStyle/>
          <a:p>
            <a:pPr marL="457200" indent="-457200"/>
            <a:r>
              <a:rPr lang="en-US" sz="2000" b="1" dirty="0">
                <a:latin typeface="Arial" pitchFamily="34" charset="0"/>
                <a:cs typeface="Arial" pitchFamily="34" charset="0"/>
              </a:rPr>
              <a:t>Title:</a:t>
            </a:r>
            <a:r>
              <a:rPr lang="en-US" sz="2000" dirty="0">
                <a:latin typeface="Arial" pitchFamily="34" charset="0"/>
                <a:cs typeface="Arial" pitchFamily="34" charset="0"/>
              </a:rPr>
              <a:t> </a:t>
            </a:r>
            <a:r>
              <a:rPr lang="en-US" sz="2000" b="1" dirty="0">
                <a:latin typeface="Arial" pitchFamily="34" charset="0"/>
                <a:cs typeface="Arial" pitchFamily="34" charset="0"/>
              </a:rPr>
              <a:t>International Organized Crime</a:t>
            </a:r>
            <a:r>
              <a:rPr lang="en-US" sz="2000" dirty="0">
                <a:latin typeface="Arial" pitchFamily="34" charset="0"/>
                <a:cs typeface="Arial" pitchFamily="34" charset="0"/>
              </a:rPr>
              <a:t> </a:t>
            </a:r>
          </a:p>
          <a:p>
            <a:pPr marL="457200" indent="-457200"/>
            <a:r>
              <a:rPr lang="en-US" sz="2000" b="1" dirty="0">
                <a:latin typeface="Arial" pitchFamily="34" charset="0"/>
                <a:cs typeface="Arial" pitchFamily="34" charset="0"/>
              </a:rPr>
              <a:t>Description:</a:t>
            </a:r>
            <a:r>
              <a:rPr lang="en-US" sz="2000" dirty="0">
                <a:latin typeface="Arial" pitchFamily="34" charset="0"/>
                <a:cs typeface="Arial" pitchFamily="34" charset="0"/>
              </a:rPr>
              <a:t> Identify organizations that participate in international criminal </a:t>
            </a:r>
            <a:endParaRPr lang="en-US" sz="2000" dirty="0" smtClean="0">
              <a:latin typeface="Arial" pitchFamily="34" charset="0"/>
              <a:cs typeface="Arial" pitchFamily="34" charset="0"/>
            </a:endParaRPr>
          </a:p>
          <a:p>
            <a:pPr marL="457200" indent="-457200"/>
            <a:r>
              <a:rPr lang="en-US" sz="2000" dirty="0" smtClean="0">
                <a:latin typeface="Arial" pitchFamily="34" charset="0"/>
                <a:cs typeface="Arial" pitchFamily="34" charset="0"/>
              </a:rPr>
              <a:t>activity</a:t>
            </a:r>
            <a:r>
              <a:rPr lang="en-US" sz="2000" dirty="0">
                <a:latin typeface="Arial" pitchFamily="34" charset="0"/>
                <a:cs typeface="Arial" pitchFamily="34" charset="0"/>
              </a:rPr>
              <a:t>, </a:t>
            </a:r>
            <a:r>
              <a:rPr lang="en-US" sz="2000" dirty="0" smtClean="0">
                <a:latin typeface="Arial" pitchFamily="34" charset="0"/>
                <a:cs typeface="Arial" pitchFamily="34" charset="0"/>
              </a:rPr>
              <a:t>the </a:t>
            </a:r>
            <a:r>
              <a:rPr lang="en-US" sz="2000" dirty="0">
                <a:latin typeface="Arial" pitchFamily="34" charset="0"/>
                <a:cs typeface="Arial" pitchFamily="34" charset="0"/>
              </a:rPr>
              <a:t>activity, </a:t>
            </a:r>
            <a:r>
              <a:rPr lang="en-US" sz="2000" dirty="0" smtClean="0">
                <a:latin typeface="Arial" pitchFamily="34" charset="0"/>
                <a:cs typeface="Arial" pitchFamily="34" charset="0"/>
              </a:rPr>
              <a:t>and </a:t>
            </a:r>
            <a:r>
              <a:rPr lang="en-US" sz="2000" dirty="0">
                <a:latin typeface="Arial" pitchFamily="34" charset="0"/>
                <a:cs typeface="Arial" pitchFamily="34" charset="0"/>
              </a:rPr>
              <a:t>collaborating organizations and the countries involved.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7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7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6" grpId="0"/>
      <p:bldP spid="47719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152400" y="0"/>
            <a:ext cx="9525000" cy="685800"/>
          </a:xfrm>
        </p:spPr>
        <p:txBody>
          <a:bodyPr>
            <a:normAutofit/>
          </a:bodyPr>
          <a:lstStyle/>
          <a:p>
            <a:r>
              <a:rPr lang="en-US" sz="3600" smtClean="0"/>
              <a:t>Thesaurus/Ontology-based Query Expansion</a:t>
            </a:r>
            <a:endParaRPr lang="en-US" sz="3600"/>
          </a:p>
        </p:txBody>
      </p:sp>
      <p:sp>
        <p:nvSpPr>
          <p:cNvPr id="467971" name="Text Box 3"/>
          <p:cNvSpPr txBox="1">
            <a:spLocks noChangeArrowheads="1"/>
          </p:cNvSpPr>
          <p:nvPr/>
        </p:nvSpPr>
        <p:spPr bwMode="auto">
          <a:xfrm>
            <a:off x="333375" y="549275"/>
            <a:ext cx="5539337" cy="461665"/>
          </a:xfrm>
          <a:prstGeom prst="rect">
            <a:avLst/>
          </a:prstGeom>
          <a:noFill/>
          <a:ln w="9525">
            <a:noFill/>
            <a:miter lim="800000"/>
            <a:headEnd/>
            <a:tailEnd/>
          </a:ln>
          <a:effectLst/>
        </p:spPr>
        <p:txBody>
          <a:bodyPr wrap="none">
            <a:spAutoFit/>
          </a:bodyPr>
          <a:lstStyle/>
          <a:p>
            <a:pPr eaLnBrk="1" hangingPunct="1"/>
            <a:r>
              <a:rPr lang="en-US" sz="2400" smtClean="0">
                <a:latin typeface="Times New Roman" pitchFamily="18" charset="0"/>
                <a:cs typeface="Times New Roman" pitchFamily="18" charset="0"/>
              </a:rPr>
              <a:t>General-purpose thesauri: </a:t>
            </a:r>
            <a:r>
              <a:rPr lang="en-US" sz="2400" b="1" smtClean="0">
                <a:solidFill>
                  <a:srgbClr val="002060"/>
                </a:solidFill>
                <a:latin typeface="Times New Roman" pitchFamily="18" charset="0"/>
                <a:cs typeface="Times New Roman" pitchFamily="18" charset="0"/>
              </a:rPr>
              <a:t>WordNet</a:t>
            </a:r>
            <a:r>
              <a:rPr lang="en-US" sz="2400" smtClean="0">
                <a:latin typeface="Times New Roman" pitchFamily="18" charset="0"/>
                <a:cs typeface="Times New Roman" pitchFamily="18" charset="0"/>
              </a:rPr>
              <a:t> family</a:t>
            </a:r>
            <a:endParaRPr lang="en-US" sz="2400">
              <a:latin typeface="Times New Roman" pitchFamily="18" charset="0"/>
              <a:cs typeface="Times New Roman" pitchFamily="18" charset="0"/>
            </a:endParaRPr>
          </a:p>
        </p:txBody>
      </p:sp>
      <p:pic>
        <p:nvPicPr>
          <p:cNvPr id="467972" name="Picture 4"/>
          <p:cNvPicPr>
            <a:picLocks noChangeAspect="1" noChangeArrowheads="1"/>
          </p:cNvPicPr>
          <p:nvPr/>
        </p:nvPicPr>
        <p:blipFill>
          <a:blip r:embed="rId3" cstate="print"/>
          <a:srcRect/>
          <a:stretch>
            <a:fillRect/>
          </a:stretch>
        </p:blipFill>
        <p:spPr bwMode="auto">
          <a:xfrm>
            <a:off x="333375" y="981075"/>
            <a:ext cx="8353425" cy="6264275"/>
          </a:xfrm>
          <a:prstGeom prst="rect">
            <a:avLst/>
          </a:prstGeom>
          <a:noFill/>
          <a:ln w="9525">
            <a:noFill/>
            <a:miter lim="800000"/>
            <a:headEnd/>
            <a:tailEnd/>
          </a:ln>
          <a:effectLst/>
        </p:spPr>
      </p:pic>
      <p:sp>
        <p:nvSpPr>
          <p:cNvPr id="467973" name="Text Box 5"/>
          <p:cNvSpPr txBox="1">
            <a:spLocks noChangeArrowheads="1"/>
          </p:cNvSpPr>
          <p:nvPr/>
        </p:nvSpPr>
        <p:spPr bwMode="auto">
          <a:xfrm>
            <a:off x="395287" y="3284538"/>
            <a:ext cx="8593137" cy="2585323"/>
          </a:xfrm>
          <a:prstGeom prst="rect">
            <a:avLst/>
          </a:prstGeom>
          <a:solidFill>
            <a:srgbClr val="FFFF00"/>
          </a:solidFill>
          <a:ln w="9525">
            <a:noFill/>
            <a:miter lim="800000"/>
            <a:headEnd/>
            <a:tailEnd/>
          </a:ln>
          <a:effectLst/>
        </p:spPr>
        <p:txBody>
          <a:bodyPr wrap="square">
            <a:spAutoFit/>
          </a:bodyPr>
          <a:lstStyle/>
          <a:p>
            <a:pPr>
              <a:lnSpc>
                <a:spcPct val="90000"/>
              </a:lnSpc>
            </a:pPr>
            <a:r>
              <a:rPr lang="en-US" sz="2000" b="1" dirty="0" smtClean="0">
                <a:latin typeface="Arial" pitchFamily="34" charset="0"/>
                <a:cs typeface="Arial" pitchFamily="34" charset="0"/>
              </a:rPr>
              <a:t>woman, adult female – (an adult female person)</a:t>
            </a:r>
          </a:p>
          <a:p>
            <a:pPr>
              <a:lnSpc>
                <a:spcPct val="90000"/>
              </a:lnSpc>
            </a:pPr>
            <a:r>
              <a:rPr lang="en-US" sz="2000" b="1" dirty="0" smtClean="0">
                <a:latin typeface="Arial" pitchFamily="34" charset="0"/>
                <a:cs typeface="Arial" pitchFamily="34" charset="0"/>
              </a:rPr>
              <a:t>	=&gt; </a:t>
            </a:r>
            <a:r>
              <a:rPr lang="en-US" sz="2000" b="1" dirty="0" err="1" smtClean="0">
                <a:latin typeface="Arial" pitchFamily="34" charset="0"/>
                <a:cs typeface="Arial" pitchFamily="34" charset="0"/>
              </a:rPr>
              <a:t>amazon</a:t>
            </a:r>
            <a:r>
              <a:rPr lang="en-US" sz="2000" b="1" dirty="0" smtClean="0">
                <a:latin typeface="Arial" pitchFamily="34" charset="0"/>
                <a:cs typeface="Arial" pitchFamily="34" charset="0"/>
              </a:rPr>
              <a:t>, virago – (a large strong and aggressive woman)</a:t>
            </a:r>
          </a:p>
          <a:p>
            <a:pPr>
              <a:lnSpc>
                <a:spcPct val="90000"/>
              </a:lnSpc>
            </a:pPr>
            <a:r>
              <a:rPr lang="en-US" sz="2000" b="1" dirty="0" smtClean="0">
                <a:latin typeface="Arial" pitchFamily="34" charset="0"/>
                <a:cs typeface="Arial" pitchFamily="34" charset="0"/>
              </a:rPr>
              <a:t>      	=&gt; donna -- (an Italian woman of rank)</a:t>
            </a:r>
          </a:p>
          <a:p>
            <a:pPr>
              <a:lnSpc>
                <a:spcPct val="90000"/>
              </a:lnSpc>
            </a:pPr>
            <a:r>
              <a:rPr lang="en-US" sz="2000" b="1" dirty="0" smtClean="0">
                <a:latin typeface="Arial" pitchFamily="34" charset="0"/>
                <a:cs typeface="Arial" pitchFamily="34" charset="0"/>
              </a:rPr>
              <a:t>      	=&gt; geisha, geisha girl -- (...)</a:t>
            </a:r>
          </a:p>
          <a:p>
            <a:pPr>
              <a:lnSpc>
                <a:spcPct val="90000"/>
              </a:lnSpc>
            </a:pPr>
            <a:r>
              <a:rPr lang="en-US" sz="2000" b="1" dirty="0" smtClean="0">
                <a:latin typeface="Arial" pitchFamily="34" charset="0"/>
                <a:cs typeface="Arial" pitchFamily="34" charset="0"/>
              </a:rPr>
              <a:t>    	=&gt; lady (a polite name for any woman)</a:t>
            </a:r>
          </a:p>
          <a:p>
            <a:pPr>
              <a:lnSpc>
                <a:spcPct val="90000"/>
              </a:lnSpc>
            </a:pPr>
            <a:r>
              <a:rPr lang="en-US" sz="2000" b="1" dirty="0" smtClean="0">
                <a:latin typeface="Arial" pitchFamily="34" charset="0"/>
                <a:cs typeface="Arial" pitchFamily="34" charset="0"/>
              </a:rPr>
              <a:t>      	...</a:t>
            </a:r>
          </a:p>
          <a:p>
            <a:pPr>
              <a:lnSpc>
                <a:spcPct val="90000"/>
              </a:lnSpc>
            </a:pPr>
            <a:r>
              <a:rPr lang="en-US" sz="2000" b="1" dirty="0" smtClean="0">
                <a:latin typeface="Arial" pitchFamily="34" charset="0"/>
                <a:cs typeface="Arial" pitchFamily="34" charset="0"/>
              </a:rPr>
              <a:t>    	=&gt; wife – (a married woman, a man‘s partner in marriage)</a:t>
            </a:r>
          </a:p>
          <a:p>
            <a:pPr>
              <a:lnSpc>
                <a:spcPct val="90000"/>
              </a:lnSpc>
            </a:pPr>
            <a:r>
              <a:rPr lang="en-US" sz="2000" b="1" dirty="0" smtClean="0">
                <a:latin typeface="Arial" pitchFamily="34" charset="0"/>
                <a:cs typeface="Arial" pitchFamily="34" charset="0"/>
              </a:rPr>
              <a:t>    	=&gt; witch – (a being, usually female, imagined to </a:t>
            </a:r>
          </a:p>
          <a:p>
            <a:pPr>
              <a:lnSpc>
                <a:spcPct val="90000"/>
              </a:lnSpc>
            </a:pPr>
            <a:r>
              <a:rPr lang="en-US" sz="2000" b="1" dirty="0" smtClean="0">
                <a:latin typeface="Arial" pitchFamily="34" charset="0"/>
                <a:cs typeface="Arial" pitchFamily="34" charset="0"/>
              </a:rPr>
              <a:t>                        have special powers derived from the devil)</a:t>
            </a:r>
            <a:endParaRPr lang="en-US" sz="2000" b="1" dirty="0">
              <a:latin typeface="Arial" pitchFamily="34" charset="0"/>
              <a:cs typeface="Arial" pitchFamily="34" charset="0"/>
            </a:endParaRPr>
          </a:p>
        </p:txBody>
      </p:sp>
      <p:sp>
        <p:nvSpPr>
          <p:cNvPr id="467974" name="Text Box 6"/>
          <p:cNvSpPr txBox="1">
            <a:spLocks noChangeArrowheads="1"/>
          </p:cNvSpPr>
          <p:nvPr/>
        </p:nvSpPr>
        <p:spPr bwMode="auto">
          <a:xfrm>
            <a:off x="3657600" y="1127125"/>
            <a:ext cx="5330825" cy="1616075"/>
          </a:xfrm>
          <a:prstGeom prst="rect">
            <a:avLst/>
          </a:prstGeom>
          <a:solidFill>
            <a:srgbClr val="FFFF00"/>
          </a:solidFill>
          <a:ln w="9525">
            <a:noFill/>
            <a:miter lim="800000"/>
            <a:headEnd/>
            <a:tailEnd/>
          </a:ln>
          <a:effectLst/>
        </p:spPr>
        <p:txBody>
          <a:bodyPr wrap="none">
            <a:spAutoFit/>
          </a:bodyPr>
          <a:lstStyle/>
          <a:p>
            <a:pPr eaLnBrk="1" hangingPunct="1"/>
            <a:r>
              <a:rPr lang="en-US" sz="2000" b="1" dirty="0" smtClean="0">
                <a:latin typeface="Arial" charset="0"/>
              </a:rPr>
              <a:t>200,000 concepts and relations;</a:t>
            </a:r>
          </a:p>
          <a:p>
            <a:pPr eaLnBrk="1" hangingPunct="1"/>
            <a:r>
              <a:rPr lang="en-US" sz="2000" b="1" dirty="0" smtClean="0">
                <a:latin typeface="Arial" charset="0"/>
              </a:rPr>
              <a:t>can be cast into </a:t>
            </a:r>
          </a:p>
          <a:p>
            <a:pPr eaLnBrk="1" hangingPunct="1">
              <a:buFontTx/>
              <a:buChar char="•"/>
            </a:pPr>
            <a:r>
              <a:rPr lang="en-US" sz="2000" b="1" dirty="0" smtClean="0">
                <a:latin typeface="Arial" charset="0"/>
              </a:rPr>
              <a:t> description logics or </a:t>
            </a:r>
          </a:p>
          <a:p>
            <a:pPr eaLnBrk="1" hangingPunct="1">
              <a:buFontTx/>
              <a:buChar char="•"/>
            </a:pPr>
            <a:r>
              <a:rPr lang="en-US" sz="2000" b="1" dirty="0" smtClean="0">
                <a:latin typeface="Arial" charset="0"/>
              </a:rPr>
              <a:t> graph, with weights for relation strengths</a:t>
            </a:r>
          </a:p>
          <a:p>
            <a:pPr eaLnBrk="1" hangingPunct="1"/>
            <a:r>
              <a:rPr lang="en-US" sz="2000" b="1" dirty="0" smtClean="0">
                <a:latin typeface="Arial" charset="0"/>
              </a:rPr>
              <a:t>  (derived from co-occurrence statistics)</a:t>
            </a:r>
            <a:endParaRPr lang="en-US" sz="2000" b="1" dirty="0">
              <a:latin typeface="Arial" charset="0"/>
            </a:endParaRPr>
          </a:p>
        </p:txBody>
      </p:sp>
      <p:sp>
        <p:nvSpPr>
          <p:cNvPr id="16" name="Date Placeholder 15"/>
          <p:cNvSpPr>
            <a:spLocks noGrp="1"/>
          </p:cNvSpPr>
          <p:nvPr>
            <p:ph type="dt" sz="half" idx="10"/>
          </p:nvPr>
        </p:nvSpPr>
        <p:spPr/>
        <p:txBody>
          <a:bodyPr/>
          <a:lstStyle/>
          <a:p>
            <a:r>
              <a:rPr lang="en-US" smtClean="0"/>
              <a:t>November 15, 2011</a:t>
            </a:r>
            <a:endParaRPr lang="en-US"/>
          </a:p>
        </p:txBody>
      </p:sp>
      <p:sp>
        <p:nvSpPr>
          <p:cNvPr id="17" name="Slide Number Placeholder 16"/>
          <p:cNvSpPr>
            <a:spLocks noGrp="1"/>
          </p:cNvSpPr>
          <p:nvPr>
            <p:ph type="sldNum" sz="quarter" idx="12"/>
          </p:nvPr>
        </p:nvSpPr>
        <p:spPr/>
        <p:txBody>
          <a:bodyPr/>
          <a:lstStyle/>
          <a:p>
            <a:r>
              <a:rPr lang="en-US" smtClean="0"/>
              <a:t>III.</a:t>
            </a:r>
            <a:fld id="{8DFBADF9-590B-46A3-B334-BA8F8DA717BB}" type="slidenum">
              <a:rPr lang="en-US" smtClean="0"/>
              <a:pPr/>
              <a:t>12</a:t>
            </a:fld>
            <a:endParaRPr lang="en-US" dirty="0"/>
          </a:p>
        </p:txBody>
      </p:sp>
      <p:sp>
        <p:nvSpPr>
          <p:cNvPr id="18" name="Footer Placeholder 17"/>
          <p:cNvSpPr>
            <a:spLocks noGrp="1"/>
          </p:cNvSpPr>
          <p:nvPr>
            <p:ph type="ftr" sz="quarter" idx="11"/>
          </p:nvPr>
        </p:nvSpPr>
        <p:spPr/>
        <p:txBody>
          <a:bodyPr/>
          <a:lstStyle/>
          <a:p>
            <a:r>
              <a:rPr lang="en-US" smtClean="0"/>
              <a:t>IR&amp;DM, WS'11/12</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79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7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3" grpId="0" animBg="1" autoUpdateAnimBg="0"/>
      <p:bldP spid="46797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685800"/>
          </a:xfrm>
        </p:spPr>
        <p:txBody>
          <a:bodyPr>
            <a:noAutofit/>
          </a:bodyPr>
          <a:lstStyle/>
          <a:p>
            <a:r>
              <a:rPr lang="en-US" sz="3200" dirty="0" smtClean="0"/>
              <a:t>Most Important Relations among Semantic Concepts</a:t>
            </a:r>
            <a:endParaRPr lang="en-US" sz="3200" dirty="0"/>
          </a:p>
        </p:txBody>
      </p:sp>
      <p:sp>
        <p:nvSpPr>
          <p:cNvPr id="3" name="Content Placeholder 2"/>
          <p:cNvSpPr>
            <a:spLocks noGrp="1"/>
          </p:cNvSpPr>
          <p:nvPr>
            <p:ph idx="1"/>
          </p:nvPr>
        </p:nvSpPr>
        <p:spPr>
          <a:xfrm>
            <a:off x="152400" y="5334000"/>
            <a:ext cx="8839200" cy="990600"/>
          </a:xfrm>
        </p:spPr>
        <p:txBody>
          <a:bodyPr>
            <a:noAutofit/>
          </a:bodyPr>
          <a:lstStyle/>
          <a:p>
            <a:r>
              <a:rPr lang="en-US" sz="2200" dirty="0" smtClean="0"/>
              <a:t>Further issues include NLP techniques such as </a:t>
            </a:r>
            <a:r>
              <a:rPr lang="en-US" sz="2200" b="1" dirty="0" smtClean="0">
                <a:solidFill>
                  <a:srgbClr val="002060"/>
                </a:solidFill>
              </a:rPr>
              <a:t>Named Entity Recognition</a:t>
            </a:r>
            <a:r>
              <a:rPr lang="en-US" sz="2200" dirty="0" smtClean="0"/>
              <a:t> (NER) (for noun phrases) and more general </a:t>
            </a:r>
            <a:r>
              <a:rPr lang="en-US" sz="2200" b="1" dirty="0" smtClean="0">
                <a:solidFill>
                  <a:srgbClr val="002060"/>
                </a:solidFill>
              </a:rPr>
              <a:t>Word Sense Disambiguation</a:t>
            </a:r>
            <a:r>
              <a:rPr lang="en-US" sz="2200" dirty="0" smtClean="0"/>
              <a:t> (WSD) (incl. verbs, etc.) of words in context.</a:t>
            </a:r>
            <a:endParaRPr lang="en-US" sz="2200" dirty="0"/>
          </a:p>
        </p:txBody>
      </p:sp>
      <p:sp>
        <p:nvSpPr>
          <p:cNvPr id="4" name="Date Placeholder 3"/>
          <p:cNvSpPr>
            <a:spLocks noGrp="1"/>
          </p:cNvSpPr>
          <p:nvPr>
            <p:ph type="dt" sz="half" idx="10"/>
          </p:nvPr>
        </p:nvSpPr>
        <p:spPr/>
        <p:txBody>
          <a:bodyPr/>
          <a:lstStyle/>
          <a:p>
            <a:r>
              <a:rPr lang="en-US" smtClean="0"/>
              <a:t>November 15, 2011</a:t>
            </a:r>
            <a:endParaRPr lang="en-US"/>
          </a:p>
        </p:txBody>
      </p:sp>
      <p:sp>
        <p:nvSpPr>
          <p:cNvPr id="5" name="Footer Placeholder 4"/>
          <p:cNvSpPr>
            <a:spLocks noGrp="1"/>
          </p:cNvSpPr>
          <p:nvPr>
            <p:ph type="ftr" sz="quarter" idx="11"/>
          </p:nvPr>
        </p:nvSpPr>
        <p:spPr/>
        <p:txBody>
          <a:bodyPr/>
          <a:lstStyle/>
          <a:p>
            <a:r>
              <a:rPr lang="en-US" smtClean="0"/>
              <a:t>IR&amp;DM, WS'11/12</a:t>
            </a:r>
            <a:endParaRPr lang="en-US"/>
          </a:p>
        </p:txBody>
      </p:sp>
      <p:sp>
        <p:nvSpPr>
          <p:cNvPr id="6" name="Slide Number Placeholder 5"/>
          <p:cNvSpPr>
            <a:spLocks noGrp="1"/>
          </p:cNvSpPr>
          <p:nvPr>
            <p:ph type="sldNum" sz="quarter" idx="12"/>
          </p:nvPr>
        </p:nvSpPr>
        <p:spPr/>
        <p:txBody>
          <a:bodyPr/>
          <a:lstStyle/>
          <a:p>
            <a:r>
              <a:rPr lang="en-US" smtClean="0"/>
              <a:t>III.</a:t>
            </a:r>
            <a:fld id="{8DFBADF9-590B-46A3-B334-BA8F8DA717BB}" type="slidenum">
              <a:rPr lang="en-US" smtClean="0"/>
              <a:pPr/>
              <a:t>13</a:t>
            </a:fld>
            <a:endParaRPr lang="en-US" dirty="0"/>
          </a:p>
        </p:txBody>
      </p:sp>
      <p:sp>
        <p:nvSpPr>
          <p:cNvPr id="7" name="Content Placeholder 2"/>
          <p:cNvSpPr txBox="1">
            <a:spLocks/>
          </p:cNvSpPr>
          <p:nvPr/>
        </p:nvSpPr>
        <p:spPr>
          <a:xfrm>
            <a:off x="304800" y="838200"/>
            <a:ext cx="8839200" cy="3352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Synonymy </a:t>
            </a:r>
            <a:r>
              <a:rPr kumimoji="0" lang="en-US" sz="2400" i="0" u="none" strike="noStrike" kern="1200" cap="none" spc="0" normalizeH="0" baseline="0" noProof="0" dirty="0" smtClean="0">
                <a:ln>
                  <a:noFill/>
                </a:ln>
                <a:effectLst/>
                <a:uLnTx/>
                <a:uFillTx/>
                <a:latin typeface="Times New Roman" pitchFamily="18" charset="0"/>
                <a:ea typeface="+mn-ea"/>
                <a:cs typeface="Times New Roman" pitchFamily="18" charset="0"/>
              </a:rPr>
              <a:t>(different word</a:t>
            </a:r>
            <a:r>
              <a:rPr lang="en-US" sz="2400" dirty="0" smtClean="0">
                <a:latin typeface="Times New Roman" pitchFamily="18" charset="0"/>
                <a:cs typeface="Times New Roman" pitchFamily="18" charset="0"/>
              </a:rPr>
              <a:t>s with the same meaning)</a:t>
            </a:r>
            <a:endParaRPr kumimoji="0" lang="en-US" sz="2400" i="0" u="none" strike="noStrike" kern="1200" cap="none" spc="0" normalizeH="0" baseline="0" noProof="0" dirty="0" smtClean="0">
              <a:ln>
                <a:noFill/>
              </a:ln>
              <a:effectLst/>
              <a:uLnTx/>
              <a:uFillTx/>
              <a:latin typeface="Times New Roman" pitchFamily="18" charset="0"/>
              <a:ea typeface="+mn-ea"/>
              <a:cs typeface="Times New Roman" pitchFamily="18" charset="0"/>
            </a:endParaRPr>
          </a:p>
          <a:p>
            <a:pPr marL="800100" lvl="1" indent="-342900">
              <a:spcBef>
                <a:spcPct val="20000"/>
              </a:spcBef>
            </a:pPr>
            <a:r>
              <a:rPr lang="en-US" sz="2400" i="1" dirty="0" smtClean="0">
                <a:latin typeface="Times New Roman" pitchFamily="18" charset="0"/>
                <a:cs typeface="Times New Roman" pitchFamily="18" charset="0"/>
              </a:rPr>
              <a:t>e.g., “</a:t>
            </a:r>
            <a:r>
              <a:rPr lang="en-US" sz="2400" i="1" dirty="0" err="1" smtClean="0">
                <a:latin typeface="Times New Roman" pitchFamily="18" charset="0"/>
                <a:cs typeface="Times New Roman" pitchFamily="18" charset="0"/>
              </a:rPr>
              <a:t>emodiment</a:t>
            </a:r>
            <a:r>
              <a:rPr lang="en-US" sz="2400" i="1" dirty="0" smtClean="0">
                <a:latin typeface="Times New Roman" pitchFamily="18" charset="0"/>
                <a:cs typeface="Times New Roman" pitchFamily="18" charset="0"/>
              </a:rPr>
              <a:t>” </a:t>
            </a:r>
            <a:r>
              <a:rPr lang="en-US" sz="2400" dirty="0" smtClean="0">
                <a:latin typeface="Times New Roman"/>
                <a:cs typeface="Times New Roman"/>
              </a:rPr>
              <a:t>↔</a:t>
            </a:r>
            <a:r>
              <a:rPr lang="en-US" sz="2400" i="1" dirty="0" smtClean="0">
                <a:latin typeface="Times"/>
                <a:cs typeface="Times"/>
              </a:rPr>
              <a:t> “archetype”</a:t>
            </a:r>
            <a:endParaRPr lang="en-US" sz="2400" i="1" dirty="0" smtClean="0">
              <a:latin typeface="Times New Roman" pitchFamily="18" charset="0"/>
              <a:cs typeface="Times New Roman" pitchFamily="18" charset="0"/>
            </a:endParaRPr>
          </a:p>
          <a:p>
            <a:pPr marL="342900" lvl="0" indent="-342900">
              <a:spcBef>
                <a:spcPct val="20000"/>
              </a:spcBef>
              <a:buFont typeface="Arial" pitchFamily="34" charset="0"/>
              <a:buChar cha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Hyponymy </a:t>
            </a:r>
            <a:r>
              <a:rPr lang="en-US" sz="2400" dirty="0" smtClean="0">
                <a:latin typeface="Times New Roman" pitchFamily="18" charset="0"/>
                <a:cs typeface="Times New Roman" pitchFamily="18" charset="0"/>
              </a:rPr>
              <a:t>(more specific concept)</a:t>
            </a:r>
            <a:endParaRPr kumimoji="0" lang="en-US" sz="24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sz="2400" dirty="0" smtClean="0">
                <a:latin typeface="Times New Roman" pitchFamily="18" charset="0"/>
                <a:cs typeface="Times New Roman" pitchFamily="18" charset="0"/>
              </a:rPr>
              <a:t>	</a:t>
            </a:r>
            <a:r>
              <a:rPr lang="en-US" sz="2400" i="1" dirty="0" smtClean="0">
                <a:latin typeface="Times New Roman" pitchFamily="18" charset="0"/>
                <a:cs typeface="Times New Roman" pitchFamily="18" charset="0"/>
              </a:rPr>
              <a:t> e.g., “vehicle” </a:t>
            </a:r>
            <a:r>
              <a:rPr lang="en-US" sz="2400" i="1" dirty="0" smtClean="0">
                <a:latin typeface="Times"/>
                <a:cs typeface="Times"/>
              </a:rPr>
              <a:t>→ “car”</a:t>
            </a:r>
            <a:endParaRPr lang="en-US" sz="2400" i="1" dirty="0" smtClean="0">
              <a:latin typeface="Times New Roman" pitchFamily="18" charset="0"/>
              <a:cs typeface="Times New Roman" pitchFamily="18" charset="0"/>
            </a:endParaRPr>
          </a:p>
          <a:p>
            <a:pPr marL="342900" lvl="0" indent="-342900">
              <a:spcBef>
                <a:spcPct val="20000"/>
              </a:spcBef>
              <a:buFont typeface="Arial" pitchFamily="34" charset="0"/>
              <a:buChar cha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Hypernymy</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a:t>
            </a:r>
            <a:r>
              <a:rPr lang="en-US" sz="2400" dirty="0" smtClean="0">
                <a:latin typeface="Times New Roman" pitchFamily="18" charset="0"/>
                <a:cs typeface="Times New Roman" pitchFamily="18" charset="0"/>
              </a:rPr>
              <a:t>(more general concept)</a:t>
            </a:r>
            <a:endParaRPr kumimoji="0" lang="en-US" sz="24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endParaRPr>
          </a:p>
          <a:p>
            <a:pPr marL="342900" lvl="0" indent="-342900">
              <a:spcBef>
                <a:spcPct val="20000"/>
              </a:spcBef>
              <a:defRPr/>
            </a:pPr>
            <a:r>
              <a:rPr lang="en-US" sz="2400" i="1" dirty="0" smtClean="0">
                <a:latin typeface="Times New Roman" pitchFamily="18" charset="0"/>
                <a:cs typeface="Times New Roman" pitchFamily="18" charset="0"/>
              </a:rPr>
              <a:t>	 e.g., “car” </a:t>
            </a:r>
            <a:r>
              <a:rPr lang="en-US" sz="2400" i="1" dirty="0" smtClean="0">
                <a:latin typeface="Times"/>
                <a:cs typeface="Times"/>
              </a:rPr>
              <a:t>→ “vehicle”</a:t>
            </a: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lvl="0" indent="-342900">
              <a:spcBef>
                <a:spcPct val="20000"/>
              </a:spcBef>
              <a:buFont typeface="Arial" pitchFamily="34" charset="0"/>
              <a:buChar char="•"/>
            </a:pPr>
            <a:r>
              <a:rPr lang="en-US" sz="2400" dirty="0" smtClean="0">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Meronymy</a:t>
            </a:r>
            <a:r>
              <a:rPr lang="en-US" sz="2400" b="1" dirty="0" smtClean="0">
                <a:solidFill>
                  <a:srgbClr val="00206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(part of something)</a:t>
            </a:r>
          </a:p>
          <a:p>
            <a:pPr marL="342900" lvl="0" indent="-342900">
              <a:spcBef>
                <a:spcPct val="20000"/>
              </a:spcBef>
              <a:defRPr/>
            </a:pPr>
            <a:r>
              <a:rPr lang="en-US" sz="2400" i="1" dirty="0" smtClean="0">
                <a:latin typeface="Times New Roman" pitchFamily="18" charset="0"/>
                <a:cs typeface="Times New Roman" pitchFamily="18" charset="0"/>
              </a:rPr>
              <a:t>	 e.g., “wheel” </a:t>
            </a:r>
            <a:r>
              <a:rPr lang="en-US" sz="2400" i="1" dirty="0" smtClean="0">
                <a:latin typeface="Times"/>
                <a:cs typeface="Times"/>
              </a:rPr>
              <a:t>→ “vehicle”</a:t>
            </a: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lvl="0" indent="-342900">
              <a:spcBef>
                <a:spcPct val="20000"/>
              </a:spcBef>
              <a:buFont typeface="Arial" pitchFamily="34" charset="0"/>
              <a:buChar char="•"/>
            </a:pPr>
            <a:r>
              <a:rPr lang="en-US" sz="2400" dirty="0" smtClean="0">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Antonymy</a:t>
            </a:r>
            <a:r>
              <a:rPr lang="en-US" sz="2400" b="1" dirty="0" smtClean="0">
                <a:solidFill>
                  <a:srgbClr val="00206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(opposite meaning)</a:t>
            </a:r>
          </a:p>
          <a:p>
            <a:pPr marL="342900" lvl="0" indent="-342900">
              <a:spcBef>
                <a:spcPct val="20000"/>
              </a:spcBef>
            </a:pPr>
            <a:r>
              <a:rPr lang="en-US" sz="2400" dirty="0" smtClean="0">
                <a:latin typeface="Times New Roman" pitchFamily="18" charset="0"/>
                <a:cs typeface="Times New Roman" pitchFamily="18" charset="0"/>
              </a:rPr>
              <a:t>	</a:t>
            </a:r>
            <a:r>
              <a:rPr lang="en-US" sz="2400" i="1" dirty="0" smtClean="0">
                <a:latin typeface="Times New Roman" pitchFamily="18" charset="0"/>
                <a:cs typeface="Times New Roman" pitchFamily="18" charset="0"/>
              </a:rPr>
              <a:t> e.g. “hot” </a:t>
            </a:r>
            <a:r>
              <a:rPr lang="en-US" sz="2400" dirty="0" smtClean="0">
                <a:latin typeface="Times New Roman"/>
                <a:cs typeface="Times New Roman"/>
              </a:rPr>
              <a:t>↔ </a:t>
            </a:r>
            <a:r>
              <a:rPr lang="en-US" sz="2400" i="1" dirty="0" smtClean="0">
                <a:latin typeface="Times New Roman" pitchFamily="18" charset="0"/>
                <a:cs typeface="Times New Roman" pitchFamily="18" charset="0"/>
              </a:rPr>
              <a:t>“cold”</a:t>
            </a:r>
          </a:p>
          <a:p>
            <a:pPr marL="342900" lvl="0" indent="-342900">
              <a:spcBef>
                <a:spcPct val="20000"/>
              </a:spcBef>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8" name="Picture 2" descr="ontology"/>
          <p:cNvPicPr>
            <a:picLocks noChangeAspect="1" noChangeArrowheads="1"/>
          </p:cNvPicPr>
          <p:nvPr/>
        </p:nvPicPr>
        <p:blipFill>
          <a:blip r:embed="rId3" cstate="print"/>
          <a:srcRect/>
          <a:stretch>
            <a:fillRect/>
          </a:stretch>
        </p:blipFill>
        <p:spPr bwMode="auto">
          <a:xfrm>
            <a:off x="1312862" y="609600"/>
            <a:ext cx="6840538" cy="6265862"/>
          </a:xfrm>
          <a:prstGeom prst="rect">
            <a:avLst/>
          </a:prstGeom>
          <a:noFill/>
        </p:spPr>
      </p:pic>
      <p:grpSp>
        <p:nvGrpSpPr>
          <p:cNvPr id="2" name="Group 69"/>
          <p:cNvGrpSpPr>
            <a:grpSpLocks/>
          </p:cNvGrpSpPr>
          <p:nvPr/>
        </p:nvGrpSpPr>
        <p:grpSpPr bwMode="auto">
          <a:xfrm>
            <a:off x="685800" y="4149725"/>
            <a:ext cx="7632700" cy="2233613"/>
            <a:chOff x="612" y="2614"/>
            <a:chExt cx="4808" cy="1407"/>
          </a:xfrm>
        </p:grpSpPr>
        <p:sp>
          <p:nvSpPr>
            <p:cNvPr id="470083" name="Rectangle 67"/>
            <p:cNvSpPr>
              <a:spLocks noChangeArrowheads="1"/>
            </p:cNvSpPr>
            <p:nvPr/>
          </p:nvSpPr>
          <p:spPr bwMode="auto">
            <a:xfrm>
              <a:off x="612" y="2660"/>
              <a:ext cx="4808" cy="1361"/>
            </a:xfrm>
            <a:prstGeom prst="rect">
              <a:avLst/>
            </a:prstGeom>
            <a:solidFill>
              <a:srgbClr val="FFFF00"/>
            </a:solidFill>
            <a:ln w="9525">
              <a:no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70024" name="Rectangle 8"/>
            <p:cNvSpPr>
              <a:spLocks noChangeArrowheads="1"/>
            </p:cNvSpPr>
            <p:nvPr/>
          </p:nvSpPr>
          <p:spPr bwMode="auto">
            <a:xfrm>
              <a:off x="1788" y="2614"/>
              <a:ext cx="5" cy="4"/>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470025" name="Rectangle 9"/>
            <p:cNvSpPr>
              <a:spLocks noChangeArrowheads="1"/>
            </p:cNvSpPr>
            <p:nvPr/>
          </p:nvSpPr>
          <p:spPr bwMode="auto">
            <a:xfrm>
              <a:off x="1788" y="2614"/>
              <a:ext cx="5" cy="4"/>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470026" name="Oval 10"/>
            <p:cNvSpPr>
              <a:spLocks noChangeArrowheads="1"/>
            </p:cNvSpPr>
            <p:nvPr/>
          </p:nvSpPr>
          <p:spPr bwMode="auto">
            <a:xfrm>
              <a:off x="2605" y="3186"/>
              <a:ext cx="622" cy="228"/>
            </a:xfrm>
            <a:prstGeom prst="ellipse">
              <a:avLst/>
            </a:prstGeom>
            <a:solidFill>
              <a:schemeClr val="accent5">
                <a:lumMod val="20000"/>
                <a:lumOff val="80000"/>
              </a:schemeClr>
            </a:solid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70027" name="Text Box 11"/>
            <p:cNvSpPr txBox="1">
              <a:spLocks noChangeArrowheads="1"/>
            </p:cNvSpPr>
            <p:nvPr/>
          </p:nvSpPr>
          <p:spPr bwMode="auto">
            <a:xfrm>
              <a:off x="2688" y="3216"/>
              <a:ext cx="464" cy="192"/>
            </a:xfrm>
            <a:prstGeom prst="rect">
              <a:avLst/>
            </a:prstGeom>
            <a:noFill/>
            <a:ln w="9525">
              <a:noFill/>
              <a:miter lim="800000"/>
              <a:headEnd/>
              <a:tailEnd/>
            </a:ln>
            <a:effectLst/>
          </p:spPr>
          <p:txBody>
            <a:bodyPr wrap="none">
              <a:spAutoFit/>
            </a:bodyPr>
            <a:lstStyle/>
            <a:p>
              <a:r>
                <a:rPr lang="en-US" sz="1400" b="1" dirty="0" smtClean="0">
                  <a:latin typeface="Times New Roman" pitchFamily="18" charset="0"/>
                  <a:cs typeface="Times New Roman" pitchFamily="18" charset="0"/>
                </a:rPr>
                <a:t>woman</a:t>
              </a:r>
              <a:endParaRPr lang="en-US" sz="1400" b="1" dirty="0">
                <a:latin typeface="Times New Roman" pitchFamily="18" charset="0"/>
                <a:cs typeface="Times New Roman" pitchFamily="18" charset="0"/>
              </a:endParaRPr>
            </a:p>
          </p:txBody>
        </p:sp>
        <p:sp>
          <p:nvSpPr>
            <p:cNvPr id="470028" name="Oval 12"/>
            <p:cNvSpPr>
              <a:spLocks noChangeArrowheads="1"/>
            </p:cNvSpPr>
            <p:nvPr/>
          </p:nvSpPr>
          <p:spPr bwMode="auto">
            <a:xfrm>
              <a:off x="3345" y="2957"/>
              <a:ext cx="622" cy="229"/>
            </a:xfrm>
            <a:prstGeom prst="ellipse">
              <a:avLst/>
            </a:prstGeom>
            <a:solidFill>
              <a:schemeClr val="accent5">
                <a:lumMod val="20000"/>
                <a:lumOff val="80000"/>
              </a:schemeClr>
            </a:solid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70029" name="Text Box 13"/>
            <p:cNvSpPr txBox="1">
              <a:spLocks noChangeArrowheads="1"/>
            </p:cNvSpPr>
            <p:nvPr/>
          </p:nvSpPr>
          <p:spPr bwMode="auto">
            <a:xfrm>
              <a:off x="3424" y="2977"/>
              <a:ext cx="451" cy="192"/>
            </a:xfrm>
            <a:prstGeom prst="rect">
              <a:avLst/>
            </a:prstGeom>
            <a:noFill/>
            <a:ln w="9525">
              <a:noFill/>
              <a:miter lim="800000"/>
              <a:headEnd/>
              <a:tailEnd/>
            </a:ln>
            <a:effectLst/>
          </p:spPr>
          <p:txBody>
            <a:bodyPr wrap="none">
              <a:spAutoFit/>
            </a:bodyPr>
            <a:lstStyle/>
            <a:p>
              <a:r>
                <a:rPr lang="en-US" sz="1400" b="1" smtClean="0">
                  <a:latin typeface="Times New Roman" pitchFamily="18" charset="0"/>
                  <a:cs typeface="Times New Roman" pitchFamily="18" charset="0"/>
                </a:rPr>
                <a:t>human</a:t>
              </a:r>
              <a:endParaRPr lang="en-US" sz="1400" b="1">
                <a:latin typeface="Times New Roman" pitchFamily="18" charset="0"/>
                <a:cs typeface="Times New Roman" pitchFamily="18" charset="0"/>
              </a:endParaRPr>
            </a:p>
          </p:txBody>
        </p:sp>
        <p:sp>
          <p:nvSpPr>
            <p:cNvPr id="470030" name="Oval 14"/>
            <p:cNvSpPr>
              <a:spLocks noChangeArrowheads="1"/>
            </p:cNvSpPr>
            <p:nvPr/>
          </p:nvSpPr>
          <p:spPr bwMode="auto">
            <a:xfrm>
              <a:off x="3889" y="3414"/>
              <a:ext cx="622" cy="200"/>
            </a:xfrm>
            <a:prstGeom prst="ellipse">
              <a:avLst/>
            </a:prstGeom>
            <a:solidFill>
              <a:schemeClr val="accent5">
                <a:lumMod val="20000"/>
                <a:lumOff val="80000"/>
              </a:schemeClr>
            </a:solid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70031" name="Text Box 15"/>
            <p:cNvSpPr txBox="1">
              <a:spLocks noChangeArrowheads="1"/>
            </p:cNvSpPr>
            <p:nvPr/>
          </p:nvSpPr>
          <p:spPr bwMode="auto">
            <a:xfrm>
              <a:off x="4014" y="3408"/>
              <a:ext cx="355" cy="194"/>
            </a:xfrm>
            <a:prstGeom prst="rect">
              <a:avLst/>
            </a:prstGeom>
            <a:noFill/>
            <a:ln w="9525">
              <a:noFill/>
              <a:miter lim="800000"/>
              <a:headEnd/>
              <a:tailEnd/>
            </a:ln>
            <a:effectLst/>
          </p:spPr>
          <p:txBody>
            <a:bodyPr wrap="none">
              <a:spAutoFit/>
            </a:bodyPr>
            <a:lstStyle/>
            <a:p>
              <a:r>
                <a:rPr lang="en-US" sz="1400" b="1" dirty="0" smtClean="0">
                  <a:latin typeface="Times New Roman" pitchFamily="18" charset="0"/>
                  <a:cs typeface="Times New Roman" pitchFamily="18" charset="0"/>
                </a:rPr>
                <a:t>body</a:t>
              </a:r>
              <a:endParaRPr lang="en-US" sz="1400" b="1" dirty="0">
                <a:latin typeface="Times New Roman" pitchFamily="18" charset="0"/>
                <a:cs typeface="Times New Roman" pitchFamily="18" charset="0"/>
              </a:endParaRPr>
            </a:p>
          </p:txBody>
        </p:sp>
        <p:sp>
          <p:nvSpPr>
            <p:cNvPr id="470032" name="Oval 16"/>
            <p:cNvSpPr>
              <a:spLocks noChangeArrowheads="1"/>
            </p:cNvSpPr>
            <p:nvPr/>
          </p:nvSpPr>
          <p:spPr bwMode="auto">
            <a:xfrm>
              <a:off x="4278" y="3099"/>
              <a:ext cx="740" cy="201"/>
            </a:xfrm>
            <a:prstGeom prst="ellipse">
              <a:avLst/>
            </a:prstGeom>
            <a:solidFill>
              <a:schemeClr val="accent5">
                <a:lumMod val="20000"/>
                <a:lumOff val="80000"/>
              </a:schemeClr>
            </a:solid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70033" name="Text Box 17"/>
            <p:cNvSpPr txBox="1">
              <a:spLocks noChangeArrowheads="1"/>
            </p:cNvSpPr>
            <p:nvPr/>
          </p:nvSpPr>
          <p:spPr bwMode="auto">
            <a:xfrm>
              <a:off x="4329" y="3120"/>
              <a:ext cx="651" cy="192"/>
            </a:xfrm>
            <a:prstGeom prst="rect">
              <a:avLst/>
            </a:prstGeom>
            <a:noFill/>
            <a:ln w="9525">
              <a:noFill/>
              <a:miter lim="800000"/>
              <a:headEnd/>
              <a:tailEnd/>
            </a:ln>
            <a:effectLst/>
          </p:spPr>
          <p:txBody>
            <a:bodyPr wrap="none">
              <a:spAutoFit/>
            </a:bodyPr>
            <a:lstStyle/>
            <a:p>
              <a:r>
                <a:rPr lang="en-US" sz="1400" b="1" dirty="0" smtClean="0">
                  <a:latin typeface="Times New Roman" pitchFamily="18" charset="0"/>
                  <a:cs typeface="Times New Roman" pitchFamily="18" charset="0"/>
                </a:rPr>
                <a:t>personality</a:t>
              </a:r>
              <a:endParaRPr lang="en-US" sz="1400" b="1" dirty="0">
                <a:latin typeface="Times New Roman" pitchFamily="18" charset="0"/>
                <a:cs typeface="Times New Roman" pitchFamily="18" charset="0"/>
              </a:endParaRPr>
            </a:p>
          </p:txBody>
        </p:sp>
        <p:sp>
          <p:nvSpPr>
            <p:cNvPr id="470034" name="Oval 18"/>
            <p:cNvSpPr>
              <a:spLocks noChangeArrowheads="1"/>
            </p:cNvSpPr>
            <p:nvPr/>
          </p:nvSpPr>
          <p:spPr bwMode="auto">
            <a:xfrm>
              <a:off x="4589" y="2757"/>
              <a:ext cx="740" cy="229"/>
            </a:xfrm>
            <a:prstGeom prst="ellipse">
              <a:avLst/>
            </a:prstGeom>
            <a:solidFill>
              <a:schemeClr val="accent5">
                <a:lumMod val="20000"/>
                <a:lumOff val="80000"/>
              </a:schemeClr>
            </a:solid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70035" name="Text Box 19"/>
            <p:cNvSpPr txBox="1">
              <a:spLocks noChangeArrowheads="1"/>
            </p:cNvSpPr>
            <p:nvPr/>
          </p:nvSpPr>
          <p:spPr bwMode="auto">
            <a:xfrm>
              <a:off x="4656" y="2784"/>
              <a:ext cx="577" cy="192"/>
            </a:xfrm>
            <a:prstGeom prst="rect">
              <a:avLst/>
            </a:prstGeom>
            <a:noFill/>
            <a:ln w="9525">
              <a:noFill/>
              <a:miter lim="800000"/>
              <a:headEnd/>
              <a:tailEnd/>
            </a:ln>
            <a:effectLst/>
          </p:spPr>
          <p:txBody>
            <a:bodyPr wrap="none">
              <a:spAutoFit/>
            </a:bodyPr>
            <a:lstStyle/>
            <a:p>
              <a:r>
                <a:rPr lang="en-US" sz="1400" b="1" dirty="0" smtClean="0">
                  <a:latin typeface="Times New Roman" pitchFamily="18" charset="0"/>
                  <a:cs typeface="Times New Roman" pitchFamily="18" charset="0"/>
                </a:rPr>
                <a:t>character</a:t>
              </a:r>
              <a:endParaRPr lang="en-US" sz="1400" b="1" dirty="0">
                <a:latin typeface="Times New Roman" pitchFamily="18" charset="0"/>
                <a:cs typeface="Times New Roman" pitchFamily="18" charset="0"/>
              </a:endParaRPr>
            </a:p>
          </p:txBody>
        </p:sp>
        <p:sp>
          <p:nvSpPr>
            <p:cNvPr id="470036" name="Oval 20"/>
            <p:cNvSpPr>
              <a:spLocks noChangeArrowheads="1"/>
            </p:cNvSpPr>
            <p:nvPr/>
          </p:nvSpPr>
          <p:spPr bwMode="auto">
            <a:xfrm>
              <a:off x="1515" y="2899"/>
              <a:ext cx="622" cy="229"/>
            </a:xfrm>
            <a:prstGeom prst="ellipse">
              <a:avLst/>
            </a:prstGeom>
            <a:solidFill>
              <a:schemeClr val="accent5">
                <a:lumMod val="20000"/>
                <a:lumOff val="80000"/>
              </a:schemeClr>
            </a:solid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70037" name="Text Box 21"/>
            <p:cNvSpPr txBox="1">
              <a:spLocks noChangeArrowheads="1"/>
            </p:cNvSpPr>
            <p:nvPr/>
          </p:nvSpPr>
          <p:spPr bwMode="auto">
            <a:xfrm>
              <a:off x="1680" y="2928"/>
              <a:ext cx="321" cy="192"/>
            </a:xfrm>
            <a:prstGeom prst="rect">
              <a:avLst/>
            </a:prstGeom>
            <a:noFill/>
            <a:ln w="9525">
              <a:noFill/>
              <a:miter lim="800000"/>
              <a:headEnd/>
              <a:tailEnd/>
            </a:ln>
            <a:effectLst/>
          </p:spPr>
          <p:txBody>
            <a:bodyPr wrap="none">
              <a:spAutoFit/>
            </a:bodyPr>
            <a:lstStyle/>
            <a:p>
              <a:r>
                <a:rPr lang="en-US" sz="1400" b="1" smtClean="0">
                  <a:latin typeface="Times New Roman" pitchFamily="18" charset="0"/>
                  <a:cs typeface="Times New Roman" pitchFamily="18" charset="0"/>
                </a:rPr>
                <a:t>lady</a:t>
              </a:r>
              <a:endParaRPr lang="en-US" sz="1400" b="1">
                <a:latin typeface="Times New Roman" pitchFamily="18" charset="0"/>
                <a:cs typeface="Times New Roman" pitchFamily="18" charset="0"/>
              </a:endParaRPr>
            </a:p>
          </p:txBody>
        </p:sp>
        <p:sp>
          <p:nvSpPr>
            <p:cNvPr id="470038" name="Oval 22"/>
            <p:cNvSpPr>
              <a:spLocks noChangeArrowheads="1"/>
            </p:cNvSpPr>
            <p:nvPr/>
          </p:nvSpPr>
          <p:spPr bwMode="auto">
            <a:xfrm>
              <a:off x="1593" y="3328"/>
              <a:ext cx="622" cy="171"/>
            </a:xfrm>
            <a:prstGeom prst="ellipse">
              <a:avLst/>
            </a:prstGeom>
            <a:solidFill>
              <a:schemeClr val="accent5">
                <a:lumMod val="20000"/>
                <a:lumOff val="80000"/>
              </a:schemeClr>
            </a:solid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70039" name="Text Box 23"/>
            <p:cNvSpPr txBox="1">
              <a:spLocks noChangeArrowheads="1"/>
            </p:cNvSpPr>
            <p:nvPr/>
          </p:nvSpPr>
          <p:spPr bwMode="auto">
            <a:xfrm>
              <a:off x="1701" y="3312"/>
              <a:ext cx="377" cy="192"/>
            </a:xfrm>
            <a:prstGeom prst="rect">
              <a:avLst/>
            </a:prstGeom>
            <a:noFill/>
            <a:ln w="9525">
              <a:noFill/>
              <a:miter lim="800000"/>
              <a:headEnd/>
              <a:tailEnd/>
            </a:ln>
            <a:effectLst/>
          </p:spPr>
          <p:txBody>
            <a:bodyPr wrap="none">
              <a:spAutoFit/>
            </a:bodyPr>
            <a:lstStyle/>
            <a:p>
              <a:r>
                <a:rPr lang="en-US" sz="1400" b="1" smtClean="0">
                  <a:latin typeface="Times New Roman" pitchFamily="18" charset="0"/>
                  <a:cs typeface="Times New Roman" pitchFamily="18" charset="0"/>
                </a:rPr>
                <a:t>witch</a:t>
              </a:r>
              <a:endParaRPr lang="en-US" sz="1400" b="1">
                <a:latin typeface="Times New Roman" pitchFamily="18" charset="0"/>
                <a:cs typeface="Times New Roman" pitchFamily="18" charset="0"/>
              </a:endParaRPr>
            </a:p>
          </p:txBody>
        </p:sp>
        <p:sp>
          <p:nvSpPr>
            <p:cNvPr id="470040" name="Oval 24"/>
            <p:cNvSpPr>
              <a:spLocks noChangeArrowheads="1"/>
            </p:cNvSpPr>
            <p:nvPr/>
          </p:nvSpPr>
          <p:spPr bwMode="auto">
            <a:xfrm>
              <a:off x="853" y="3157"/>
              <a:ext cx="622" cy="172"/>
            </a:xfrm>
            <a:prstGeom prst="ellipse">
              <a:avLst/>
            </a:prstGeom>
            <a:solidFill>
              <a:schemeClr val="accent5">
                <a:lumMod val="20000"/>
                <a:lumOff val="80000"/>
              </a:schemeClr>
            </a:solid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70041" name="Text Box 25"/>
            <p:cNvSpPr txBox="1">
              <a:spLocks noChangeArrowheads="1"/>
            </p:cNvSpPr>
            <p:nvPr/>
          </p:nvSpPr>
          <p:spPr bwMode="auto">
            <a:xfrm>
              <a:off x="960" y="3120"/>
              <a:ext cx="414" cy="192"/>
            </a:xfrm>
            <a:prstGeom prst="rect">
              <a:avLst/>
            </a:prstGeom>
            <a:noFill/>
            <a:ln w="9525">
              <a:noFill/>
              <a:miter lim="800000"/>
              <a:headEnd/>
              <a:tailEnd/>
            </a:ln>
            <a:effectLst/>
          </p:spPr>
          <p:txBody>
            <a:bodyPr wrap="none">
              <a:spAutoFit/>
            </a:bodyPr>
            <a:lstStyle/>
            <a:p>
              <a:r>
                <a:rPr lang="en-US" sz="1400" b="1" dirty="0" smtClean="0">
                  <a:latin typeface="Times New Roman" pitchFamily="18" charset="0"/>
                  <a:cs typeface="Times New Roman" pitchFamily="18" charset="0"/>
                </a:rPr>
                <a:t>nanny</a:t>
              </a:r>
              <a:endParaRPr lang="en-US" sz="1400" b="1" dirty="0">
                <a:latin typeface="Times New Roman" pitchFamily="18" charset="0"/>
                <a:cs typeface="Times New Roman" pitchFamily="18" charset="0"/>
              </a:endParaRPr>
            </a:p>
          </p:txBody>
        </p:sp>
        <p:sp>
          <p:nvSpPr>
            <p:cNvPr id="470042" name="Oval 26"/>
            <p:cNvSpPr>
              <a:spLocks noChangeArrowheads="1"/>
            </p:cNvSpPr>
            <p:nvPr/>
          </p:nvSpPr>
          <p:spPr bwMode="auto">
            <a:xfrm>
              <a:off x="698" y="3500"/>
              <a:ext cx="622" cy="257"/>
            </a:xfrm>
            <a:prstGeom prst="ellipse">
              <a:avLst/>
            </a:prstGeom>
            <a:solidFill>
              <a:schemeClr val="accent5">
                <a:lumMod val="20000"/>
                <a:lumOff val="80000"/>
              </a:schemeClr>
            </a:solid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70043" name="Text Box 27"/>
            <p:cNvSpPr txBox="1">
              <a:spLocks noChangeArrowheads="1"/>
            </p:cNvSpPr>
            <p:nvPr/>
          </p:nvSpPr>
          <p:spPr bwMode="auto">
            <a:xfrm>
              <a:off x="746" y="3504"/>
              <a:ext cx="505" cy="275"/>
            </a:xfrm>
            <a:prstGeom prst="rect">
              <a:avLst/>
            </a:prstGeom>
            <a:noFill/>
            <a:ln w="9525">
              <a:noFill/>
              <a:miter lim="800000"/>
              <a:headEnd/>
              <a:tailEnd/>
            </a:ln>
            <a:effectLst/>
          </p:spPr>
          <p:txBody>
            <a:bodyPr wrap="none">
              <a:spAutoFit/>
            </a:bodyPr>
            <a:lstStyle/>
            <a:p>
              <a:pPr algn="ctr">
                <a:lnSpc>
                  <a:spcPct val="80000"/>
                </a:lnSpc>
              </a:pPr>
              <a:r>
                <a:rPr lang="en-US" sz="1400" b="1" dirty="0" smtClean="0">
                  <a:latin typeface="Times New Roman" pitchFamily="18" charset="0"/>
                  <a:cs typeface="Times New Roman" pitchFamily="18" charset="0"/>
                </a:rPr>
                <a:t>Mary</a:t>
              </a:r>
            </a:p>
            <a:p>
              <a:pPr algn="ctr">
                <a:lnSpc>
                  <a:spcPct val="80000"/>
                </a:lnSpc>
              </a:pPr>
              <a:r>
                <a:rPr lang="en-US" sz="1400" b="1" dirty="0" err="1" smtClean="0">
                  <a:latin typeface="Times New Roman" pitchFamily="18" charset="0"/>
                  <a:cs typeface="Times New Roman" pitchFamily="18" charset="0"/>
                </a:rPr>
                <a:t>Poppins</a:t>
              </a:r>
              <a:endParaRPr lang="en-US" sz="1400" b="1" dirty="0">
                <a:latin typeface="Times New Roman" pitchFamily="18" charset="0"/>
                <a:cs typeface="Times New Roman" pitchFamily="18" charset="0"/>
              </a:endParaRPr>
            </a:p>
          </p:txBody>
        </p:sp>
        <p:sp>
          <p:nvSpPr>
            <p:cNvPr id="470044" name="Oval 28"/>
            <p:cNvSpPr>
              <a:spLocks noChangeArrowheads="1"/>
            </p:cNvSpPr>
            <p:nvPr/>
          </p:nvSpPr>
          <p:spPr bwMode="auto">
            <a:xfrm>
              <a:off x="1631" y="3586"/>
              <a:ext cx="467" cy="228"/>
            </a:xfrm>
            <a:prstGeom prst="ellipse">
              <a:avLst/>
            </a:prstGeom>
            <a:solidFill>
              <a:schemeClr val="accent5">
                <a:lumMod val="20000"/>
                <a:lumOff val="80000"/>
              </a:schemeClr>
            </a:solid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70045" name="Text Box 29"/>
            <p:cNvSpPr txBox="1">
              <a:spLocks noChangeArrowheads="1"/>
            </p:cNvSpPr>
            <p:nvPr/>
          </p:nvSpPr>
          <p:spPr bwMode="auto">
            <a:xfrm>
              <a:off x="1728" y="3600"/>
              <a:ext cx="349" cy="194"/>
            </a:xfrm>
            <a:prstGeom prst="rect">
              <a:avLst/>
            </a:prstGeom>
            <a:noFill/>
            <a:ln w="9525">
              <a:noFill/>
              <a:miter lim="800000"/>
              <a:headEnd/>
              <a:tailEnd/>
            </a:ln>
            <a:effectLst/>
          </p:spPr>
          <p:txBody>
            <a:bodyPr wrap="none">
              <a:spAutoFit/>
            </a:bodyPr>
            <a:lstStyle/>
            <a:p>
              <a:r>
                <a:rPr lang="en-US" sz="1400" b="1" dirty="0" smtClean="0">
                  <a:latin typeface="Times New Roman" pitchFamily="18" charset="0"/>
                  <a:cs typeface="Times New Roman" pitchFamily="18" charset="0"/>
                </a:rPr>
                <a:t>fairy</a:t>
              </a:r>
              <a:endParaRPr lang="en-US" sz="1400" b="1" dirty="0">
                <a:latin typeface="Times New Roman" pitchFamily="18" charset="0"/>
                <a:cs typeface="Times New Roman" pitchFamily="18" charset="0"/>
              </a:endParaRPr>
            </a:p>
          </p:txBody>
        </p:sp>
        <p:sp>
          <p:nvSpPr>
            <p:cNvPr id="470046" name="Oval 30"/>
            <p:cNvSpPr>
              <a:spLocks noChangeArrowheads="1"/>
            </p:cNvSpPr>
            <p:nvPr/>
          </p:nvSpPr>
          <p:spPr bwMode="auto">
            <a:xfrm>
              <a:off x="659" y="2842"/>
              <a:ext cx="622" cy="229"/>
            </a:xfrm>
            <a:prstGeom prst="ellipse">
              <a:avLst/>
            </a:prstGeom>
            <a:solidFill>
              <a:schemeClr val="accent5">
                <a:lumMod val="20000"/>
                <a:lumOff val="80000"/>
              </a:schemeClr>
            </a:solid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70047" name="Text Box 31"/>
            <p:cNvSpPr txBox="1">
              <a:spLocks noChangeArrowheads="1"/>
            </p:cNvSpPr>
            <p:nvPr/>
          </p:nvSpPr>
          <p:spPr bwMode="auto">
            <a:xfrm>
              <a:off x="695" y="2887"/>
              <a:ext cx="509" cy="167"/>
            </a:xfrm>
            <a:prstGeom prst="rect">
              <a:avLst/>
            </a:prstGeom>
            <a:noFill/>
            <a:ln w="9525">
              <a:noFill/>
              <a:miter lim="800000"/>
              <a:headEnd/>
              <a:tailEnd/>
            </a:ln>
            <a:effectLst/>
          </p:spPr>
          <p:txBody>
            <a:bodyPr wrap="none">
              <a:spAutoFit/>
            </a:bodyPr>
            <a:lstStyle/>
            <a:p>
              <a:pPr algn="ctr">
                <a:lnSpc>
                  <a:spcPct val="80000"/>
                </a:lnSpc>
              </a:pPr>
              <a:r>
                <a:rPr lang="en-US" sz="1400" b="1" dirty="0" smtClean="0">
                  <a:latin typeface="Times New Roman" pitchFamily="18" charset="0"/>
                  <a:cs typeface="Times New Roman" pitchFamily="18" charset="0"/>
                </a:rPr>
                <a:t>Lady Di</a:t>
              </a:r>
              <a:endParaRPr lang="en-US" sz="1400" b="1" dirty="0">
                <a:latin typeface="Times New Roman" pitchFamily="18" charset="0"/>
                <a:cs typeface="Times New Roman" pitchFamily="18" charset="0"/>
              </a:endParaRPr>
            </a:p>
          </p:txBody>
        </p:sp>
        <p:sp>
          <p:nvSpPr>
            <p:cNvPr id="470048" name="Oval 32"/>
            <p:cNvSpPr>
              <a:spLocks noChangeArrowheads="1"/>
            </p:cNvSpPr>
            <p:nvPr/>
          </p:nvSpPr>
          <p:spPr bwMode="auto">
            <a:xfrm>
              <a:off x="4823" y="3385"/>
              <a:ext cx="506" cy="229"/>
            </a:xfrm>
            <a:prstGeom prst="ellipse">
              <a:avLst/>
            </a:prstGeom>
            <a:solidFill>
              <a:schemeClr val="accent5">
                <a:lumMod val="20000"/>
                <a:lumOff val="80000"/>
              </a:schemeClr>
            </a:solid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70049" name="Text Box 33"/>
            <p:cNvSpPr txBox="1">
              <a:spLocks noChangeArrowheads="1"/>
            </p:cNvSpPr>
            <p:nvPr/>
          </p:nvSpPr>
          <p:spPr bwMode="auto">
            <a:xfrm>
              <a:off x="4876" y="3408"/>
              <a:ext cx="372" cy="192"/>
            </a:xfrm>
            <a:prstGeom prst="rect">
              <a:avLst/>
            </a:prstGeom>
            <a:noFill/>
            <a:ln w="9525">
              <a:noFill/>
              <a:miter lim="800000"/>
              <a:headEnd/>
              <a:tailEnd/>
            </a:ln>
            <a:effectLst/>
          </p:spPr>
          <p:txBody>
            <a:bodyPr wrap="none">
              <a:spAutoFit/>
            </a:bodyPr>
            <a:lstStyle/>
            <a:p>
              <a:r>
                <a:rPr lang="en-US" sz="1400" b="1" smtClean="0">
                  <a:latin typeface="Times New Roman" pitchFamily="18" charset="0"/>
                  <a:cs typeface="Times New Roman" pitchFamily="18" charset="0"/>
                </a:rPr>
                <a:t>heart</a:t>
              </a:r>
              <a:endParaRPr lang="en-US" sz="1400" b="1">
                <a:latin typeface="Times New Roman" pitchFamily="18" charset="0"/>
                <a:cs typeface="Times New Roman" pitchFamily="18" charset="0"/>
              </a:endParaRPr>
            </a:p>
          </p:txBody>
        </p:sp>
        <p:sp>
          <p:nvSpPr>
            <p:cNvPr id="470050" name="Line 34"/>
            <p:cNvSpPr>
              <a:spLocks noChangeShapeType="1"/>
            </p:cNvSpPr>
            <p:nvPr/>
          </p:nvSpPr>
          <p:spPr bwMode="auto">
            <a:xfrm flipV="1">
              <a:off x="3149" y="3157"/>
              <a:ext cx="273" cy="57"/>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51" name="Line 35"/>
            <p:cNvSpPr>
              <a:spLocks noChangeShapeType="1"/>
            </p:cNvSpPr>
            <p:nvPr/>
          </p:nvSpPr>
          <p:spPr bwMode="auto">
            <a:xfrm flipV="1">
              <a:off x="3889" y="2871"/>
              <a:ext cx="700" cy="114"/>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52" name="Line 36"/>
            <p:cNvSpPr>
              <a:spLocks noChangeShapeType="1"/>
            </p:cNvSpPr>
            <p:nvPr/>
          </p:nvSpPr>
          <p:spPr bwMode="auto">
            <a:xfrm>
              <a:off x="3850" y="3157"/>
              <a:ext cx="350" cy="257"/>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53" name="Line 37"/>
            <p:cNvSpPr>
              <a:spLocks noChangeShapeType="1"/>
            </p:cNvSpPr>
            <p:nvPr/>
          </p:nvSpPr>
          <p:spPr bwMode="auto">
            <a:xfrm flipH="1">
              <a:off x="4707" y="2985"/>
              <a:ext cx="116" cy="114"/>
            </a:xfrm>
            <a:prstGeom prst="line">
              <a:avLst/>
            </a:prstGeom>
            <a:noFill/>
            <a:ln w="9525">
              <a:solidFill>
                <a:schemeClr val="tx1"/>
              </a:solidFill>
              <a:round/>
              <a:headEnd type="triangle" w="med" len="med"/>
              <a:tailEnd type="triangle" w="med" len="med"/>
            </a:ln>
            <a:effectLst/>
          </p:spPr>
          <p:txBody>
            <a:bodyPr/>
            <a:lstStyle/>
            <a:p>
              <a:endParaRPr lang="en-US">
                <a:latin typeface="Times New Roman" pitchFamily="18" charset="0"/>
                <a:cs typeface="Times New Roman" pitchFamily="18" charset="0"/>
              </a:endParaRPr>
            </a:p>
          </p:txBody>
        </p:sp>
        <p:sp>
          <p:nvSpPr>
            <p:cNvPr id="470054" name="Line 38"/>
            <p:cNvSpPr>
              <a:spLocks noChangeShapeType="1"/>
            </p:cNvSpPr>
            <p:nvPr/>
          </p:nvSpPr>
          <p:spPr bwMode="auto">
            <a:xfrm>
              <a:off x="4512" y="3500"/>
              <a:ext cx="311" cy="0"/>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55" name="Line 39"/>
            <p:cNvSpPr>
              <a:spLocks noChangeShapeType="1"/>
            </p:cNvSpPr>
            <p:nvPr/>
          </p:nvSpPr>
          <p:spPr bwMode="auto">
            <a:xfrm flipH="1" flipV="1">
              <a:off x="2137" y="3042"/>
              <a:ext cx="623" cy="144"/>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56" name="Line 40"/>
            <p:cNvSpPr>
              <a:spLocks noChangeShapeType="1"/>
            </p:cNvSpPr>
            <p:nvPr/>
          </p:nvSpPr>
          <p:spPr bwMode="auto">
            <a:xfrm flipH="1">
              <a:off x="2215" y="3328"/>
              <a:ext cx="389" cy="86"/>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57" name="Line 41"/>
            <p:cNvSpPr>
              <a:spLocks noChangeShapeType="1"/>
            </p:cNvSpPr>
            <p:nvPr/>
          </p:nvSpPr>
          <p:spPr bwMode="auto">
            <a:xfrm flipH="1">
              <a:off x="2020" y="3385"/>
              <a:ext cx="701" cy="229"/>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58" name="Line 42"/>
            <p:cNvSpPr>
              <a:spLocks noChangeShapeType="1"/>
            </p:cNvSpPr>
            <p:nvPr/>
          </p:nvSpPr>
          <p:spPr bwMode="auto">
            <a:xfrm flipH="1">
              <a:off x="1280" y="2985"/>
              <a:ext cx="234" cy="0"/>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59" name="Line 43"/>
            <p:cNvSpPr>
              <a:spLocks noChangeShapeType="1"/>
            </p:cNvSpPr>
            <p:nvPr/>
          </p:nvSpPr>
          <p:spPr bwMode="auto">
            <a:xfrm flipH="1">
              <a:off x="1475" y="3242"/>
              <a:ext cx="1168" cy="0"/>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60" name="Line 44"/>
            <p:cNvSpPr>
              <a:spLocks noChangeShapeType="1"/>
            </p:cNvSpPr>
            <p:nvPr/>
          </p:nvSpPr>
          <p:spPr bwMode="auto">
            <a:xfrm flipH="1">
              <a:off x="1125" y="3328"/>
              <a:ext cx="77" cy="172"/>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61" name="Line 45"/>
            <p:cNvSpPr>
              <a:spLocks noChangeShapeType="1"/>
            </p:cNvSpPr>
            <p:nvPr/>
          </p:nvSpPr>
          <p:spPr bwMode="auto">
            <a:xfrm flipH="1" flipV="1">
              <a:off x="1320" y="3642"/>
              <a:ext cx="311" cy="29"/>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62" name="Line 46"/>
            <p:cNvSpPr>
              <a:spLocks noChangeShapeType="1"/>
            </p:cNvSpPr>
            <p:nvPr/>
          </p:nvSpPr>
          <p:spPr bwMode="auto">
            <a:xfrm flipH="1">
              <a:off x="3850" y="3614"/>
              <a:ext cx="234" cy="114"/>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63" name="Line 47"/>
            <p:cNvSpPr>
              <a:spLocks noChangeShapeType="1"/>
            </p:cNvSpPr>
            <p:nvPr/>
          </p:nvSpPr>
          <p:spPr bwMode="auto">
            <a:xfrm>
              <a:off x="4317" y="3614"/>
              <a:ext cx="273" cy="143"/>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64" name="Line 48"/>
            <p:cNvSpPr>
              <a:spLocks noChangeShapeType="1"/>
            </p:cNvSpPr>
            <p:nvPr/>
          </p:nvSpPr>
          <p:spPr bwMode="auto">
            <a:xfrm flipH="1">
              <a:off x="2721" y="3414"/>
              <a:ext cx="117" cy="172"/>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65" name="Line 49"/>
            <p:cNvSpPr>
              <a:spLocks noChangeShapeType="1"/>
            </p:cNvSpPr>
            <p:nvPr/>
          </p:nvSpPr>
          <p:spPr bwMode="auto">
            <a:xfrm>
              <a:off x="3032" y="3414"/>
              <a:ext cx="195" cy="143"/>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66" name="Line 50"/>
            <p:cNvSpPr>
              <a:spLocks noChangeShapeType="1"/>
            </p:cNvSpPr>
            <p:nvPr/>
          </p:nvSpPr>
          <p:spPr bwMode="auto">
            <a:xfrm flipH="1" flipV="1">
              <a:off x="3267" y="2842"/>
              <a:ext cx="155" cy="143"/>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67" name="Line 51"/>
            <p:cNvSpPr>
              <a:spLocks noChangeShapeType="1"/>
            </p:cNvSpPr>
            <p:nvPr/>
          </p:nvSpPr>
          <p:spPr bwMode="auto">
            <a:xfrm flipV="1">
              <a:off x="3694" y="2842"/>
              <a:ext cx="156" cy="115"/>
            </a:xfrm>
            <a:prstGeom prst="line">
              <a:avLst/>
            </a:prstGeom>
            <a:noFill/>
            <a:ln w="9525">
              <a:solidFill>
                <a:schemeClr val="tx1"/>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470068" name="Text Box 52"/>
            <p:cNvSpPr txBox="1">
              <a:spLocks noChangeArrowheads="1"/>
            </p:cNvSpPr>
            <p:nvPr/>
          </p:nvSpPr>
          <p:spPr bwMode="auto">
            <a:xfrm>
              <a:off x="3470" y="2751"/>
              <a:ext cx="207" cy="194"/>
            </a:xfrm>
            <a:prstGeom prst="rect">
              <a:avLst/>
            </a:prstGeom>
            <a:noFill/>
            <a:ln w="9525">
              <a:noFill/>
              <a:miter lim="800000"/>
              <a:headEnd/>
              <a:tailEnd/>
            </a:ln>
            <a:effectLst/>
          </p:spPr>
          <p:txBody>
            <a:bodyPr wrap="none">
              <a:spAutoFit/>
            </a:bodyPr>
            <a:lstStyle/>
            <a:p>
              <a:r>
                <a:rPr lang="en-US" sz="1400" b="1" smtClean="0">
                  <a:latin typeface="Times New Roman" pitchFamily="18" charset="0"/>
                  <a:cs typeface="Times New Roman" pitchFamily="18" charset="0"/>
                </a:rPr>
                <a:t>...</a:t>
              </a:r>
              <a:endParaRPr lang="en-US" sz="1400" b="1">
                <a:latin typeface="Times New Roman" pitchFamily="18" charset="0"/>
                <a:cs typeface="Times New Roman" pitchFamily="18" charset="0"/>
              </a:endParaRPr>
            </a:p>
          </p:txBody>
        </p:sp>
        <p:sp>
          <p:nvSpPr>
            <p:cNvPr id="470069" name="Text Box 53"/>
            <p:cNvSpPr txBox="1">
              <a:spLocks noChangeArrowheads="1"/>
            </p:cNvSpPr>
            <p:nvPr/>
          </p:nvSpPr>
          <p:spPr bwMode="auto">
            <a:xfrm>
              <a:off x="4045" y="3663"/>
              <a:ext cx="207" cy="194"/>
            </a:xfrm>
            <a:prstGeom prst="rect">
              <a:avLst/>
            </a:prstGeom>
            <a:noFill/>
            <a:ln w="9525">
              <a:noFill/>
              <a:miter lim="800000"/>
              <a:headEnd/>
              <a:tailEnd/>
            </a:ln>
            <a:effectLst/>
          </p:spPr>
          <p:txBody>
            <a:bodyPr wrap="none">
              <a:spAutoFit/>
            </a:bodyPr>
            <a:lstStyle/>
            <a:p>
              <a:r>
                <a:rPr lang="en-US" sz="1400" b="1" smtClean="0">
                  <a:latin typeface="Times New Roman" pitchFamily="18" charset="0"/>
                  <a:cs typeface="Times New Roman" pitchFamily="18" charset="0"/>
                </a:rPr>
                <a:t>...</a:t>
              </a:r>
              <a:endParaRPr lang="en-US" sz="1400" b="1">
                <a:latin typeface="Times New Roman" pitchFamily="18" charset="0"/>
                <a:cs typeface="Times New Roman" pitchFamily="18" charset="0"/>
              </a:endParaRPr>
            </a:p>
          </p:txBody>
        </p:sp>
        <p:sp>
          <p:nvSpPr>
            <p:cNvPr id="470070" name="Text Box 54"/>
            <p:cNvSpPr txBox="1">
              <a:spLocks noChangeArrowheads="1"/>
            </p:cNvSpPr>
            <p:nvPr/>
          </p:nvSpPr>
          <p:spPr bwMode="auto">
            <a:xfrm>
              <a:off x="2838" y="3491"/>
              <a:ext cx="207" cy="194"/>
            </a:xfrm>
            <a:prstGeom prst="rect">
              <a:avLst/>
            </a:prstGeom>
            <a:noFill/>
            <a:ln w="9525">
              <a:noFill/>
              <a:miter lim="800000"/>
              <a:headEnd/>
              <a:tailEnd/>
            </a:ln>
            <a:effectLst/>
          </p:spPr>
          <p:txBody>
            <a:bodyPr wrap="none">
              <a:spAutoFit/>
            </a:bodyPr>
            <a:lstStyle/>
            <a:p>
              <a:r>
                <a:rPr lang="en-US" sz="1400" b="1" smtClean="0">
                  <a:latin typeface="Times New Roman" pitchFamily="18" charset="0"/>
                  <a:cs typeface="Times New Roman" pitchFamily="18" charset="0"/>
                </a:rPr>
                <a:t>...</a:t>
              </a:r>
              <a:endParaRPr lang="en-US" sz="1400" b="1">
                <a:latin typeface="Times New Roman" pitchFamily="18" charset="0"/>
                <a:cs typeface="Times New Roman" pitchFamily="18" charset="0"/>
              </a:endParaRPr>
            </a:p>
          </p:txBody>
        </p:sp>
        <p:sp>
          <p:nvSpPr>
            <p:cNvPr id="470071" name="Text Box 55"/>
            <p:cNvSpPr txBox="1">
              <a:spLocks noChangeArrowheads="1"/>
            </p:cNvSpPr>
            <p:nvPr/>
          </p:nvSpPr>
          <p:spPr bwMode="auto">
            <a:xfrm>
              <a:off x="4785" y="2977"/>
              <a:ext cx="462" cy="173"/>
            </a:xfrm>
            <a:prstGeom prst="rect">
              <a:avLst/>
            </a:prstGeom>
            <a:noFill/>
            <a:ln w="9525">
              <a:noFill/>
              <a:miter lim="800000"/>
              <a:headEnd/>
              <a:tailEnd/>
            </a:ln>
            <a:effectLst/>
          </p:spPr>
          <p:txBody>
            <a:bodyPr wrap="none">
              <a:spAutoFit/>
            </a:bodyPr>
            <a:lstStyle/>
            <a:p>
              <a:r>
                <a:rPr lang="en-US" sz="1200" b="1" smtClean="0">
                  <a:latin typeface="Times New Roman" pitchFamily="18" charset="0"/>
                  <a:cs typeface="Times New Roman" pitchFamily="18" charset="0"/>
                </a:rPr>
                <a:t>syn (1.0)</a:t>
              </a:r>
              <a:endParaRPr lang="en-US" sz="1200" b="1">
                <a:latin typeface="Times New Roman" pitchFamily="18" charset="0"/>
                <a:cs typeface="Times New Roman" pitchFamily="18" charset="0"/>
              </a:endParaRPr>
            </a:p>
          </p:txBody>
        </p:sp>
        <p:sp>
          <p:nvSpPr>
            <p:cNvPr id="470072" name="Text Box 56"/>
            <p:cNvSpPr txBox="1">
              <a:spLocks noChangeArrowheads="1"/>
            </p:cNvSpPr>
            <p:nvPr/>
          </p:nvSpPr>
          <p:spPr bwMode="auto">
            <a:xfrm>
              <a:off x="3188" y="3233"/>
              <a:ext cx="564" cy="173"/>
            </a:xfrm>
            <a:prstGeom prst="rect">
              <a:avLst/>
            </a:prstGeom>
            <a:noFill/>
            <a:ln w="9525">
              <a:noFill/>
              <a:miter lim="800000"/>
              <a:headEnd/>
              <a:tailEnd/>
            </a:ln>
            <a:effectLst/>
          </p:spPr>
          <p:txBody>
            <a:bodyPr wrap="none">
              <a:spAutoFit/>
            </a:bodyPr>
            <a:lstStyle/>
            <a:p>
              <a:r>
                <a:rPr lang="en-US" sz="1200" b="1" smtClean="0">
                  <a:latin typeface="Times New Roman" pitchFamily="18" charset="0"/>
                  <a:cs typeface="Times New Roman" pitchFamily="18" charset="0"/>
                </a:rPr>
                <a:t>hyper (0.9)</a:t>
              </a:r>
              <a:endParaRPr lang="en-US" sz="1200" b="1">
                <a:latin typeface="Times New Roman" pitchFamily="18" charset="0"/>
                <a:cs typeface="Times New Roman" pitchFamily="18" charset="0"/>
              </a:endParaRPr>
            </a:p>
          </p:txBody>
        </p:sp>
        <p:sp>
          <p:nvSpPr>
            <p:cNvPr id="470073" name="Text Box 57"/>
            <p:cNvSpPr txBox="1">
              <a:spLocks noChangeArrowheads="1"/>
            </p:cNvSpPr>
            <p:nvPr/>
          </p:nvSpPr>
          <p:spPr bwMode="auto">
            <a:xfrm>
              <a:off x="3969" y="2751"/>
              <a:ext cx="500" cy="173"/>
            </a:xfrm>
            <a:prstGeom prst="rect">
              <a:avLst/>
            </a:prstGeom>
            <a:noFill/>
            <a:ln w="9525">
              <a:noFill/>
              <a:miter lim="800000"/>
              <a:headEnd/>
              <a:tailEnd/>
            </a:ln>
            <a:effectLst/>
          </p:spPr>
          <p:txBody>
            <a:bodyPr wrap="none">
              <a:spAutoFit/>
            </a:bodyPr>
            <a:lstStyle/>
            <a:p>
              <a:r>
                <a:rPr lang="en-US" sz="1200" b="1" smtClean="0">
                  <a:latin typeface="Times New Roman" pitchFamily="18" charset="0"/>
                  <a:cs typeface="Times New Roman" pitchFamily="18" charset="0"/>
                </a:rPr>
                <a:t>part (0.3)</a:t>
              </a:r>
              <a:endParaRPr lang="en-US" sz="1200" b="1">
                <a:latin typeface="Times New Roman" pitchFamily="18" charset="0"/>
                <a:cs typeface="Times New Roman" pitchFamily="18" charset="0"/>
              </a:endParaRPr>
            </a:p>
          </p:txBody>
        </p:sp>
        <p:sp>
          <p:nvSpPr>
            <p:cNvPr id="470074" name="Text Box 58"/>
            <p:cNvSpPr txBox="1">
              <a:spLocks noChangeArrowheads="1"/>
            </p:cNvSpPr>
            <p:nvPr/>
          </p:nvSpPr>
          <p:spPr bwMode="auto">
            <a:xfrm>
              <a:off x="3696" y="3203"/>
              <a:ext cx="352" cy="275"/>
            </a:xfrm>
            <a:prstGeom prst="rect">
              <a:avLst/>
            </a:prstGeom>
            <a:noFill/>
            <a:ln w="9525">
              <a:noFill/>
              <a:miter lim="800000"/>
              <a:headEnd/>
              <a:tailEnd/>
            </a:ln>
            <a:effectLst/>
          </p:spPr>
          <p:txBody>
            <a:bodyPr wrap="none">
              <a:spAutoFit/>
            </a:bodyPr>
            <a:lstStyle/>
            <a:p>
              <a:pPr>
                <a:lnSpc>
                  <a:spcPct val="80000"/>
                </a:lnSpc>
              </a:pPr>
              <a:r>
                <a:rPr lang="en-US" sz="1400" b="1" smtClean="0">
                  <a:latin typeface="Times New Roman" pitchFamily="18" charset="0"/>
                  <a:cs typeface="Times New Roman" pitchFamily="18" charset="0"/>
                </a:rPr>
                <a:t>part </a:t>
              </a:r>
            </a:p>
            <a:p>
              <a:pPr>
                <a:lnSpc>
                  <a:spcPct val="80000"/>
                </a:lnSpc>
              </a:pPr>
              <a:r>
                <a:rPr lang="en-US" sz="1400" b="1" smtClean="0">
                  <a:latin typeface="Times New Roman" pitchFamily="18" charset="0"/>
                  <a:cs typeface="Times New Roman" pitchFamily="18" charset="0"/>
                </a:rPr>
                <a:t>(0.5)</a:t>
              </a:r>
              <a:endParaRPr lang="en-US" sz="1400" b="1">
                <a:latin typeface="Times New Roman" pitchFamily="18" charset="0"/>
                <a:cs typeface="Times New Roman" pitchFamily="18" charset="0"/>
              </a:endParaRPr>
            </a:p>
          </p:txBody>
        </p:sp>
        <p:sp>
          <p:nvSpPr>
            <p:cNvPr id="470075" name="Text Box 59"/>
            <p:cNvSpPr txBox="1">
              <a:spLocks noChangeArrowheads="1"/>
            </p:cNvSpPr>
            <p:nvPr/>
          </p:nvSpPr>
          <p:spPr bwMode="auto">
            <a:xfrm>
              <a:off x="4513" y="3476"/>
              <a:ext cx="316" cy="242"/>
            </a:xfrm>
            <a:prstGeom prst="rect">
              <a:avLst/>
            </a:prstGeom>
            <a:noFill/>
            <a:ln w="9525">
              <a:noFill/>
              <a:miter lim="800000"/>
              <a:headEnd/>
              <a:tailEnd/>
            </a:ln>
            <a:effectLst/>
          </p:spPr>
          <p:txBody>
            <a:bodyPr wrap="none">
              <a:spAutoFit/>
            </a:bodyPr>
            <a:lstStyle/>
            <a:p>
              <a:pPr>
                <a:lnSpc>
                  <a:spcPct val="80000"/>
                </a:lnSpc>
              </a:pPr>
              <a:r>
                <a:rPr lang="en-US" sz="1200" b="1" smtClean="0">
                  <a:latin typeface="Times New Roman" pitchFamily="18" charset="0"/>
                  <a:cs typeface="Times New Roman" pitchFamily="18" charset="0"/>
                </a:rPr>
                <a:t>part </a:t>
              </a:r>
            </a:p>
            <a:p>
              <a:pPr>
                <a:lnSpc>
                  <a:spcPct val="80000"/>
                </a:lnSpc>
              </a:pPr>
              <a:r>
                <a:rPr lang="en-US" sz="1200" b="1" smtClean="0">
                  <a:latin typeface="Times New Roman" pitchFamily="18" charset="0"/>
                  <a:cs typeface="Times New Roman" pitchFamily="18" charset="0"/>
                </a:rPr>
                <a:t>(0.8)</a:t>
              </a:r>
              <a:endParaRPr lang="en-US" sz="1200" b="1">
                <a:latin typeface="Times New Roman" pitchFamily="18" charset="0"/>
                <a:cs typeface="Times New Roman" pitchFamily="18" charset="0"/>
              </a:endParaRPr>
            </a:p>
          </p:txBody>
        </p:sp>
        <p:sp>
          <p:nvSpPr>
            <p:cNvPr id="470076" name="Text Box 60"/>
            <p:cNvSpPr txBox="1">
              <a:spLocks noChangeArrowheads="1"/>
            </p:cNvSpPr>
            <p:nvPr/>
          </p:nvSpPr>
          <p:spPr bwMode="auto">
            <a:xfrm>
              <a:off x="2290" y="2977"/>
              <a:ext cx="574" cy="173"/>
            </a:xfrm>
            <a:prstGeom prst="rect">
              <a:avLst/>
            </a:prstGeom>
            <a:noFill/>
            <a:ln w="9525">
              <a:noFill/>
              <a:miter lim="800000"/>
              <a:headEnd/>
              <a:tailEnd/>
            </a:ln>
            <a:effectLst/>
          </p:spPr>
          <p:txBody>
            <a:bodyPr wrap="none">
              <a:spAutoFit/>
            </a:bodyPr>
            <a:lstStyle/>
            <a:p>
              <a:r>
                <a:rPr lang="en-US" sz="1200" b="1" smtClean="0">
                  <a:latin typeface="Times New Roman" pitchFamily="18" charset="0"/>
                  <a:cs typeface="Times New Roman" pitchFamily="18" charset="0"/>
                </a:rPr>
                <a:t>hypo (0.77)</a:t>
              </a:r>
              <a:endParaRPr lang="en-US" sz="1200" b="1">
                <a:latin typeface="Times New Roman" pitchFamily="18" charset="0"/>
                <a:cs typeface="Times New Roman" pitchFamily="18" charset="0"/>
              </a:endParaRPr>
            </a:p>
          </p:txBody>
        </p:sp>
        <p:sp>
          <p:nvSpPr>
            <p:cNvPr id="470077" name="Text Box 61"/>
            <p:cNvSpPr txBox="1">
              <a:spLocks noChangeArrowheads="1"/>
            </p:cNvSpPr>
            <p:nvPr/>
          </p:nvSpPr>
          <p:spPr bwMode="auto">
            <a:xfrm>
              <a:off x="2154" y="3250"/>
              <a:ext cx="526" cy="173"/>
            </a:xfrm>
            <a:prstGeom prst="rect">
              <a:avLst/>
            </a:prstGeom>
            <a:noFill/>
            <a:ln w="9525">
              <a:noFill/>
              <a:miter lim="800000"/>
              <a:headEnd/>
              <a:tailEnd/>
            </a:ln>
            <a:effectLst/>
          </p:spPr>
          <p:txBody>
            <a:bodyPr wrap="none">
              <a:spAutoFit/>
            </a:bodyPr>
            <a:lstStyle/>
            <a:p>
              <a:r>
                <a:rPr lang="en-US" sz="1200" b="1" smtClean="0">
                  <a:latin typeface="Times New Roman" pitchFamily="18" charset="0"/>
                  <a:cs typeface="Times New Roman" pitchFamily="18" charset="0"/>
                </a:rPr>
                <a:t>hypo (0.3)</a:t>
              </a:r>
              <a:endParaRPr lang="en-US" sz="1200" b="1">
                <a:latin typeface="Times New Roman" pitchFamily="18" charset="0"/>
                <a:cs typeface="Times New Roman" pitchFamily="18" charset="0"/>
              </a:endParaRPr>
            </a:p>
          </p:txBody>
        </p:sp>
        <p:sp>
          <p:nvSpPr>
            <p:cNvPr id="470078" name="Text Box 62"/>
            <p:cNvSpPr txBox="1">
              <a:spLocks noChangeArrowheads="1"/>
            </p:cNvSpPr>
            <p:nvPr/>
          </p:nvSpPr>
          <p:spPr bwMode="auto">
            <a:xfrm>
              <a:off x="1746" y="3113"/>
              <a:ext cx="574" cy="173"/>
            </a:xfrm>
            <a:prstGeom prst="rect">
              <a:avLst/>
            </a:prstGeom>
            <a:noFill/>
            <a:ln w="9525">
              <a:noFill/>
              <a:miter lim="800000"/>
              <a:headEnd/>
              <a:tailEnd/>
            </a:ln>
            <a:effectLst/>
          </p:spPr>
          <p:txBody>
            <a:bodyPr wrap="none">
              <a:spAutoFit/>
            </a:bodyPr>
            <a:lstStyle/>
            <a:p>
              <a:r>
                <a:rPr lang="en-US" sz="1200" b="1" smtClean="0">
                  <a:latin typeface="Times New Roman" pitchFamily="18" charset="0"/>
                  <a:cs typeface="Times New Roman" pitchFamily="18" charset="0"/>
                </a:rPr>
                <a:t>hypo (0.35)</a:t>
              </a:r>
              <a:endParaRPr lang="en-US" sz="1200" b="1">
                <a:latin typeface="Times New Roman" pitchFamily="18" charset="0"/>
                <a:cs typeface="Times New Roman" pitchFamily="18" charset="0"/>
              </a:endParaRPr>
            </a:p>
          </p:txBody>
        </p:sp>
        <p:sp>
          <p:nvSpPr>
            <p:cNvPr id="470079" name="Text Box 63"/>
            <p:cNvSpPr txBox="1">
              <a:spLocks noChangeArrowheads="1"/>
            </p:cNvSpPr>
            <p:nvPr/>
          </p:nvSpPr>
          <p:spPr bwMode="auto">
            <a:xfrm>
              <a:off x="2154" y="3476"/>
              <a:ext cx="352" cy="291"/>
            </a:xfrm>
            <a:prstGeom prst="rect">
              <a:avLst/>
            </a:prstGeom>
            <a:noFill/>
            <a:ln w="9525">
              <a:noFill/>
              <a:miter lim="800000"/>
              <a:headEnd/>
              <a:tailEnd/>
            </a:ln>
            <a:effectLst/>
          </p:spPr>
          <p:txBody>
            <a:bodyPr wrap="none">
              <a:spAutoFit/>
            </a:bodyPr>
            <a:lstStyle/>
            <a:p>
              <a:r>
                <a:rPr lang="en-US" sz="1200" b="1" smtClean="0">
                  <a:latin typeface="Times New Roman" pitchFamily="18" charset="0"/>
                  <a:cs typeface="Times New Roman" pitchFamily="18" charset="0"/>
                </a:rPr>
                <a:t>hypo </a:t>
              </a:r>
            </a:p>
            <a:p>
              <a:r>
                <a:rPr lang="en-US" sz="1200" b="1" smtClean="0">
                  <a:latin typeface="Times New Roman" pitchFamily="18" charset="0"/>
                  <a:cs typeface="Times New Roman" pitchFamily="18" charset="0"/>
                </a:rPr>
                <a:t>(0.42)</a:t>
              </a:r>
              <a:endParaRPr lang="en-US" sz="1200" b="1">
                <a:latin typeface="Times New Roman" pitchFamily="18" charset="0"/>
                <a:cs typeface="Times New Roman" pitchFamily="18" charset="0"/>
              </a:endParaRPr>
            </a:p>
          </p:txBody>
        </p:sp>
        <p:sp>
          <p:nvSpPr>
            <p:cNvPr id="470080" name="Text Box 64"/>
            <p:cNvSpPr txBox="1">
              <a:spLocks noChangeArrowheads="1"/>
            </p:cNvSpPr>
            <p:nvPr/>
          </p:nvSpPr>
          <p:spPr bwMode="auto">
            <a:xfrm>
              <a:off x="1202" y="2705"/>
              <a:ext cx="452" cy="288"/>
            </a:xfrm>
            <a:prstGeom prst="rect">
              <a:avLst/>
            </a:prstGeom>
            <a:noFill/>
            <a:ln w="9525">
              <a:noFill/>
              <a:miter lim="800000"/>
              <a:headEnd/>
              <a:tailEnd/>
            </a:ln>
            <a:effectLst/>
          </p:spPr>
          <p:txBody>
            <a:bodyPr wrap="none">
              <a:spAutoFit/>
            </a:bodyPr>
            <a:lstStyle/>
            <a:p>
              <a:pPr algn="ctr"/>
              <a:r>
                <a:rPr lang="en-US" sz="1200" b="1" smtClean="0">
                  <a:latin typeface="Times New Roman" pitchFamily="18" charset="0"/>
                  <a:cs typeface="Times New Roman" pitchFamily="18" charset="0"/>
                </a:rPr>
                <a:t>instance</a:t>
              </a:r>
            </a:p>
            <a:p>
              <a:pPr algn="ctr"/>
              <a:r>
                <a:rPr lang="en-US" sz="1200" b="1" smtClean="0">
                  <a:latin typeface="Times New Roman" pitchFamily="18" charset="0"/>
                  <a:cs typeface="Times New Roman" pitchFamily="18" charset="0"/>
                </a:rPr>
                <a:t>(0.2)</a:t>
              </a:r>
              <a:endParaRPr lang="en-US" sz="1200" b="1">
                <a:latin typeface="Times New Roman" pitchFamily="18" charset="0"/>
                <a:cs typeface="Times New Roman" pitchFamily="18" charset="0"/>
              </a:endParaRPr>
            </a:p>
          </p:txBody>
        </p:sp>
        <p:sp>
          <p:nvSpPr>
            <p:cNvPr id="470081" name="Text Box 65"/>
            <p:cNvSpPr txBox="1">
              <a:spLocks noChangeArrowheads="1"/>
            </p:cNvSpPr>
            <p:nvPr/>
          </p:nvSpPr>
          <p:spPr bwMode="auto">
            <a:xfrm>
              <a:off x="748" y="3295"/>
              <a:ext cx="708" cy="173"/>
            </a:xfrm>
            <a:prstGeom prst="rect">
              <a:avLst/>
            </a:prstGeom>
            <a:noFill/>
            <a:ln w="9525">
              <a:noFill/>
              <a:miter lim="800000"/>
              <a:headEnd/>
              <a:tailEnd/>
            </a:ln>
            <a:effectLst/>
          </p:spPr>
          <p:txBody>
            <a:bodyPr wrap="none">
              <a:spAutoFit/>
            </a:bodyPr>
            <a:lstStyle/>
            <a:p>
              <a:pPr algn="ctr"/>
              <a:r>
                <a:rPr lang="en-US" sz="1200" b="1" smtClean="0">
                  <a:latin typeface="Times New Roman" pitchFamily="18" charset="0"/>
                  <a:cs typeface="Times New Roman" pitchFamily="18" charset="0"/>
                </a:rPr>
                <a:t>instance (0.61)</a:t>
              </a:r>
              <a:endParaRPr lang="en-US" sz="1200" b="1">
                <a:latin typeface="Times New Roman" pitchFamily="18" charset="0"/>
                <a:cs typeface="Times New Roman" pitchFamily="18" charset="0"/>
              </a:endParaRPr>
            </a:p>
          </p:txBody>
        </p:sp>
        <p:sp>
          <p:nvSpPr>
            <p:cNvPr id="470082" name="Text Box 66"/>
            <p:cNvSpPr txBox="1">
              <a:spLocks noChangeArrowheads="1"/>
            </p:cNvSpPr>
            <p:nvPr/>
          </p:nvSpPr>
          <p:spPr bwMode="auto">
            <a:xfrm>
              <a:off x="1247" y="3658"/>
              <a:ext cx="476" cy="288"/>
            </a:xfrm>
            <a:prstGeom prst="rect">
              <a:avLst/>
            </a:prstGeom>
            <a:noFill/>
            <a:ln w="9525">
              <a:noFill/>
              <a:miter lim="800000"/>
              <a:headEnd/>
              <a:tailEnd/>
            </a:ln>
            <a:effectLst/>
          </p:spPr>
          <p:txBody>
            <a:bodyPr wrap="none">
              <a:spAutoFit/>
            </a:bodyPr>
            <a:lstStyle/>
            <a:p>
              <a:pPr algn="ctr"/>
              <a:r>
                <a:rPr lang="en-US" sz="1200" b="1" smtClean="0">
                  <a:latin typeface="Times New Roman" pitchFamily="18" charset="0"/>
                  <a:cs typeface="Times New Roman" pitchFamily="18" charset="0"/>
                </a:rPr>
                <a:t>instance </a:t>
              </a:r>
            </a:p>
            <a:p>
              <a:pPr algn="ctr"/>
              <a:r>
                <a:rPr lang="en-US" sz="1200" b="1" smtClean="0">
                  <a:latin typeface="Times New Roman" pitchFamily="18" charset="0"/>
                  <a:cs typeface="Times New Roman" pitchFamily="18" charset="0"/>
                </a:rPr>
                <a:t>(0.1)</a:t>
              </a:r>
              <a:endParaRPr lang="en-US" sz="1200" b="1">
                <a:latin typeface="Times New Roman" pitchFamily="18" charset="0"/>
                <a:cs typeface="Times New Roman" pitchFamily="18" charset="0"/>
              </a:endParaRPr>
            </a:p>
          </p:txBody>
        </p:sp>
      </p:grpSp>
      <p:sp>
        <p:nvSpPr>
          <p:cNvPr id="470020" name="Rectangle 4"/>
          <p:cNvSpPr>
            <a:spLocks noGrp="1" noChangeArrowheads="1"/>
          </p:cNvSpPr>
          <p:nvPr>
            <p:ph type="title"/>
          </p:nvPr>
        </p:nvSpPr>
        <p:spPr/>
        <p:txBody>
          <a:bodyPr>
            <a:normAutofit fontScale="90000"/>
          </a:bodyPr>
          <a:lstStyle/>
          <a:p>
            <a:r>
              <a:rPr lang="en-US" smtClean="0"/>
              <a:t>WordNet-based Ontology Graph</a:t>
            </a:r>
            <a:endParaRPr lang="en-US"/>
          </a:p>
        </p:txBody>
      </p:sp>
      <p:sp>
        <p:nvSpPr>
          <p:cNvPr id="74" name="Date Placeholder 73"/>
          <p:cNvSpPr>
            <a:spLocks noGrp="1"/>
          </p:cNvSpPr>
          <p:nvPr>
            <p:ph type="dt" sz="half" idx="10"/>
          </p:nvPr>
        </p:nvSpPr>
        <p:spPr/>
        <p:txBody>
          <a:bodyPr/>
          <a:lstStyle/>
          <a:p>
            <a:r>
              <a:rPr lang="en-US" smtClean="0"/>
              <a:t>November 15, 2011</a:t>
            </a:r>
            <a:endParaRPr lang="en-US"/>
          </a:p>
        </p:txBody>
      </p:sp>
      <p:sp>
        <p:nvSpPr>
          <p:cNvPr id="75" name="Slide Number Placeholder 74"/>
          <p:cNvSpPr>
            <a:spLocks noGrp="1"/>
          </p:cNvSpPr>
          <p:nvPr>
            <p:ph type="sldNum" sz="quarter" idx="12"/>
          </p:nvPr>
        </p:nvSpPr>
        <p:spPr/>
        <p:txBody>
          <a:bodyPr/>
          <a:lstStyle/>
          <a:p>
            <a:r>
              <a:rPr lang="en-US" smtClean="0"/>
              <a:t>III.</a:t>
            </a:r>
            <a:fld id="{8DFBADF9-590B-46A3-B334-BA8F8DA717BB}" type="slidenum">
              <a:rPr lang="en-US" smtClean="0"/>
              <a:pPr/>
              <a:t>14</a:t>
            </a:fld>
            <a:endParaRPr lang="en-US" dirty="0"/>
          </a:p>
        </p:txBody>
      </p:sp>
      <p:sp>
        <p:nvSpPr>
          <p:cNvPr id="76" name="Footer Placeholder 75"/>
          <p:cNvSpPr>
            <a:spLocks noGrp="1"/>
          </p:cNvSpPr>
          <p:nvPr>
            <p:ph type="ftr" sz="quarter" idx="11"/>
          </p:nvPr>
        </p:nvSpPr>
        <p:spPr/>
        <p:txBody>
          <a:bodyPr/>
          <a:lstStyle/>
          <a:p>
            <a:r>
              <a:rPr lang="en-US" smtClean="0"/>
              <a:t>IR&amp;DM, WS'11/12</a:t>
            </a:r>
            <a:endParaRPr lang="en-US"/>
          </a:p>
        </p:txBody>
      </p:sp>
      <p:sp>
        <p:nvSpPr>
          <p:cNvPr id="68" name="TextBox 67"/>
          <p:cNvSpPr txBox="1"/>
          <p:nvPr/>
        </p:nvSpPr>
        <p:spPr>
          <a:xfrm>
            <a:off x="229486" y="685800"/>
            <a:ext cx="2140330" cy="646331"/>
          </a:xfrm>
          <a:prstGeom prst="rect">
            <a:avLst/>
          </a:prstGeom>
          <a:noFill/>
        </p:spPr>
        <p:txBody>
          <a:bodyPr wrap="none" rtlCol="0">
            <a:spAutoFit/>
          </a:bodyPr>
          <a:lstStyle/>
          <a:p>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Fellbaum</a:t>
            </a: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Cambridge Press’98]</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YAGO (Yet Another Great Ontology)</a:t>
            </a:r>
            <a:endParaRPr lang="en-US" dirty="0"/>
          </a:p>
        </p:txBody>
      </p:sp>
      <p:sp>
        <p:nvSpPr>
          <p:cNvPr id="4" name="Date Placeholder 3"/>
          <p:cNvSpPr>
            <a:spLocks noGrp="1"/>
          </p:cNvSpPr>
          <p:nvPr>
            <p:ph type="dt" sz="half" idx="10"/>
          </p:nvPr>
        </p:nvSpPr>
        <p:spPr/>
        <p:txBody>
          <a:bodyPr/>
          <a:lstStyle/>
          <a:p>
            <a:r>
              <a:rPr lang="en-US" smtClean="0"/>
              <a:t>November 15, 2011</a:t>
            </a:r>
            <a:endParaRPr lang="en-US"/>
          </a:p>
        </p:txBody>
      </p:sp>
      <p:sp>
        <p:nvSpPr>
          <p:cNvPr id="5" name="Footer Placeholder 4"/>
          <p:cNvSpPr>
            <a:spLocks noGrp="1"/>
          </p:cNvSpPr>
          <p:nvPr>
            <p:ph type="ftr" sz="quarter" idx="11"/>
          </p:nvPr>
        </p:nvSpPr>
        <p:spPr/>
        <p:txBody>
          <a:bodyPr/>
          <a:lstStyle/>
          <a:p>
            <a:r>
              <a:rPr lang="en-US" smtClean="0"/>
              <a:t>IR&amp;DM, WS'11/12</a:t>
            </a:r>
            <a:endParaRPr lang="en-US"/>
          </a:p>
        </p:txBody>
      </p:sp>
      <p:sp>
        <p:nvSpPr>
          <p:cNvPr id="6" name="Slide Number Placeholder 5"/>
          <p:cNvSpPr>
            <a:spLocks noGrp="1"/>
          </p:cNvSpPr>
          <p:nvPr>
            <p:ph type="sldNum" sz="quarter" idx="12"/>
          </p:nvPr>
        </p:nvSpPr>
        <p:spPr/>
        <p:txBody>
          <a:bodyPr/>
          <a:lstStyle/>
          <a:p>
            <a:r>
              <a:rPr lang="en-US" smtClean="0"/>
              <a:t>III.</a:t>
            </a:r>
            <a:fld id="{8DFBADF9-590B-46A3-B334-BA8F8DA717BB}" type="slidenum">
              <a:rPr lang="en-US" smtClean="0"/>
              <a:pPr/>
              <a:t>15</a:t>
            </a:fld>
            <a:endParaRPr lang="en-US" dirty="0"/>
          </a:p>
        </p:txBody>
      </p:sp>
      <p:sp>
        <p:nvSpPr>
          <p:cNvPr id="7" name="Content Placeholder 1"/>
          <p:cNvSpPr txBox="1">
            <a:spLocks/>
          </p:cNvSpPr>
          <p:nvPr/>
        </p:nvSpPr>
        <p:spPr>
          <a:xfrm>
            <a:off x="323528" y="1432248"/>
            <a:ext cx="3156857" cy="496855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Combine knowledge from </a:t>
            </a:r>
            <a:r>
              <a:rPr kumimoji="0" lang="en-US" sz="2400" b="1" i="0"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WordNet</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&amp; </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Wikipedia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Additional </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Gazetteers</a:t>
            </a:r>
            <a:r>
              <a:rPr kumimoji="0" lang="en-US" sz="24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hlinkClick r:id="rId2" action="ppaction://hlinkfile"/>
              </a:rPr>
              <a:t>geonames.org</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Part of the </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Linked-Data</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cloud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pic>
        <p:nvPicPr>
          <p:cNvPr id="8" name="Picture 2"/>
          <p:cNvPicPr>
            <a:picLocks noChangeAspect="1" noChangeArrowheads="1"/>
          </p:cNvPicPr>
          <p:nvPr/>
        </p:nvPicPr>
        <p:blipFill>
          <a:blip r:embed="rId3" cstate="print"/>
          <a:srcRect/>
          <a:stretch>
            <a:fillRect/>
          </a:stretch>
        </p:blipFill>
        <p:spPr bwMode="auto">
          <a:xfrm>
            <a:off x="3491880" y="1411957"/>
            <a:ext cx="5500687" cy="4105275"/>
          </a:xfrm>
          <a:prstGeom prst="rect">
            <a:avLst/>
          </a:prstGeom>
          <a:solidFill>
            <a:schemeClr val="bg1"/>
          </a:solidFill>
          <a:ln w="9525">
            <a:noFill/>
            <a:miter lim="800000"/>
            <a:headEnd/>
            <a:tailEnd/>
          </a:ln>
        </p:spPr>
      </p:pic>
      <p:sp>
        <p:nvSpPr>
          <p:cNvPr id="9" name="TextBox 8"/>
          <p:cNvSpPr txBox="1"/>
          <p:nvPr/>
        </p:nvSpPr>
        <p:spPr>
          <a:xfrm>
            <a:off x="229486" y="685800"/>
            <a:ext cx="2687595" cy="646331"/>
          </a:xfrm>
          <a:prstGeom prst="rect">
            <a:avLst/>
          </a:prstGeom>
          <a:noFill/>
        </p:spPr>
        <p:txBody>
          <a:bodyPr wrap="none" rtlCol="0">
            <a:spAutoFit/>
          </a:bodyPr>
          <a:lstStyle/>
          <a:p>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Suchanek</a:t>
            </a:r>
            <a:r>
              <a:rPr lang="en-US" dirty="0" smtClean="0">
                <a:latin typeface="Times New Roman" pitchFamily="18" charset="0"/>
                <a:cs typeface="Times New Roman" pitchFamily="18" charset="0"/>
              </a:rPr>
              <a:t> et al: WWW’07</a:t>
            </a:r>
          </a:p>
          <a:p>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Hoffart</a:t>
            </a:r>
            <a:r>
              <a:rPr lang="en-US" dirty="0" smtClean="0">
                <a:latin typeface="Times New Roman" pitchFamily="18" charset="0"/>
                <a:cs typeface="Times New Roman" pitchFamily="18" charset="0"/>
              </a:rPr>
              <a:t> et al: WWW’11]</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blinds(horizontal)">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YAGO-2 Numbers</a:t>
            </a:r>
            <a:endParaRPr lang="en-US" dirty="0"/>
          </a:p>
        </p:txBody>
      </p:sp>
      <p:sp>
        <p:nvSpPr>
          <p:cNvPr id="4" name="Date Placeholder 3"/>
          <p:cNvSpPr>
            <a:spLocks noGrp="1"/>
          </p:cNvSpPr>
          <p:nvPr>
            <p:ph type="dt" sz="half" idx="10"/>
          </p:nvPr>
        </p:nvSpPr>
        <p:spPr/>
        <p:txBody>
          <a:bodyPr/>
          <a:lstStyle/>
          <a:p>
            <a:r>
              <a:rPr lang="en-US" smtClean="0"/>
              <a:t>November 15, 2011</a:t>
            </a:r>
            <a:endParaRPr lang="en-US"/>
          </a:p>
        </p:txBody>
      </p:sp>
      <p:sp>
        <p:nvSpPr>
          <p:cNvPr id="5" name="Footer Placeholder 4"/>
          <p:cNvSpPr>
            <a:spLocks noGrp="1"/>
          </p:cNvSpPr>
          <p:nvPr>
            <p:ph type="ftr" sz="quarter" idx="11"/>
          </p:nvPr>
        </p:nvSpPr>
        <p:spPr/>
        <p:txBody>
          <a:bodyPr/>
          <a:lstStyle/>
          <a:p>
            <a:r>
              <a:rPr lang="en-US" smtClean="0"/>
              <a:t>IR&amp;DM, WS'11/12</a:t>
            </a:r>
            <a:endParaRPr lang="en-US"/>
          </a:p>
        </p:txBody>
      </p:sp>
      <p:sp>
        <p:nvSpPr>
          <p:cNvPr id="6" name="Slide Number Placeholder 5"/>
          <p:cNvSpPr>
            <a:spLocks noGrp="1"/>
          </p:cNvSpPr>
          <p:nvPr>
            <p:ph type="sldNum" sz="quarter" idx="12"/>
          </p:nvPr>
        </p:nvSpPr>
        <p:spPr/>
        <p:txBody>
          <a:bodyPr/>
          <a:lstStyle/>
          <a:p>
            <a:r>
              <a:rPr lang="en-US" smtClean="0"/>
              <a:t>III.</a:t>
            </a:r>
            <a:fld id="{8DFBADF9-590B-46A3-B334-BA8F8DA717BB}" type="slidenum">
              <a:rPr lang="en-US" smtClean="0"/>
              <a:pPr/>
              <a:t>16</a:t>
            </a:fld>
            <a:endParaRPr lang="en-US" dirty="0"/>
          </a:p>
        </p:txBody>
      </p:sp>
      <p:sp>
        <p:nvSpPr>
          <p:cNvPr id="7" name="TextBox 6"/>
          <p:cNvSpPr txBox="1"/>
          <p:nvPr/>
        </p:nvSpPr>
        <p:spPr>
          <a:xfrm>
            <a:off x="2057400" y="5801380"/>
            <a:ext cx="4955908" cy="523220"/>
          </a:xfrm>
          <a:prstGeom prst="rect">
            <a:avLst/>
          </a:prstGeom>
          <a:noFill/>
        </p:spPr>
        <p:txBody>
          <a:bodyPr wrap="none" rtlCol="0">
            <a:spAutoFit/>
          </a:bodyPr>
          <a:lstStyle/>
          <a:p>
            <a:pPr fontAlgn="auto">
              <a:spcBef>
                <a:spcPts val="0"/>
              </a:spcBef>
              <a:spcAft>
                <a:spcPts val="0"/>
              </a:spcAft>
            </a:pPr>
            <a:r>
              <a:rPr lang="en-US" sz="2800" dirty="0">
                <a:solidFill>
                  <a:prstClr val="black"/>
                </a:solidFill>
                <a:latin typeface="Times New Roman" pitchFamily="18" charset="0"/>
                <a:cs typeface="Times New Roman" pitchFamily="18" charset="0"/>
                <a:hlinkClick r:id="rId2"/>
              </a:rPr>
              <a:t>www.mpi-inf.mpg.de/yago-naga/</a:t>
            </a:r>
            <a:endParaRPr lang="en-US" sz="2800" dirty="0">
              <a:solidFill>
                <a:prstClr val="black"/>
              </a:solidFill>
              <a:latin typeface="Times New Roman" pitchFamily="18" charset="0"/>
              <a:cs typeface="Times New Roman" pitchFamily="18" charset="0"/>
            </a:endParaRPr>
          </a:p>
        </p:txBody>
      </p:sp>
      <p:graphicFrame>
        <p:nvGraphicFramePr>
          <p:cNvPr id="8" name="Table 7"/>
          <p:cNvGraphicFramePr>
            <a:graphicFrameLocks noGrp="1"/>
          </p:cNvGraphicFramePr>
          <p:nvPr/>
        </p:nvGraphicFramePr>
        <p:xfrm>
          <a:off x="457197" y="1124744"/>
          <a:ext cx="8229602" cy="35407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191070"/>
                <a:gridCol w="2295331"/>
                <a:gridCol w="2743201"/>
              </a:tblGrid>
              <a:tr h="370840">
                <a:tc>
                  <a:txBody>
                    <a:bodyPr/>
                    <a:lstStyle/>
                    <a:p>
                      <a:endParaRPr lang="en-US" dirty="0"/>
                    </a:p>
                  </a:txBody>
                  <a:tcPr/>
                </a:tc>
                <a:tc>
                  <a:txBody>
                    <a:bodyPr/>
                    <a:lstStyle/>
                    <a:p>
                      <a:r>
                        <a:rPr lang="en-US" dirty="0" smtClean="0"/>
                        <a:t>Just Wikipedia</a:t>
                      </a:r>
                      <a:endParaRPr lang="en-US" dirty="0"/>
                    </a:p>
                  </a:txBody>
                  <a:tcPr/>
                </a:tc>
                <a:tc>
                  <a:txBody>
                    <a:bodyPr/>
                    <a:lstStyle/>
                    <a:p>
                      <a:r>
                        <a:rPr lang="en-US" dirty="0" smtClean="0"/>
                        <a:t>Incl.</a:t>
                      </a:r>
                      <a:r>
                        <a:rPr lang="en-US" baseline="0" dirty="0" smtClean="0"/>
                        <a:t> Gazetteer Data</a:t>
                      </a:r>
                      <a:endParaRPr lang="en-US" dirty="0"/>
                    </a:p>
                  </a:txBody>
                  <a:tcPr/>
                </a:tc>
              </a:tr>
              <a:tr h="370840">
                <a:tc>
                  <a:txBody>
                    <a:bodyPr/>
                    <a:lstStyle/>
                    <a:p>
                      <a:r>
                        <a:rPr lang="en-US" sz="1800" b="0" smtClean="0">
                          <a:solidFill>
                            <a:schemeClr val="tx1"/>
                          </a:solidFill>
                        </a:rPr>
                        <a:t>#Relations</a:t>
                      </a:r>
                      <a:endParaRPr lang="en-US" sz="1800" b="0" dirty="0">
                        <a:solidFill>
                          <a:schemeClr val="tx1"/>
                        </a:solidFill>
                      </a:endParaRPr>
                    </a:p>
                  </a:txBody>
                  <a:tcPr/>
                </a:tc>
                <a:tc>
                  <a:txBody>
                    <a:bodyPr/>
                    <a:lstStyle/>
                    <a:p>
                      <a:pPr algn="r"/>
                      <a:r>
                        <a:rPr lang="en-US" sz="2000" kern="1200" baseline="0" dirty="0" smtClean="0">
                          <a:solidFill>
                            <a:schemeClr val="dk1"/>
                          </a:solidFill>
                          <a:latin typeface="+mn-lt"/>
                          <a:ea typeface="+mn-ea"/>
                          <a:cs typeface="+mn-cs"/>
                        </a:rPr>
                        <a:t>104</a:t>
                      </a:r>
                      <a:endParaRPr lang="en-US" sz="2000" dirty="0"/>
                    </a:p>
                  </a:txBody>
                  <a:tcPr/>
                </a:tc>
                <a:tc>
                  <a:txBody>
                    <a:bodyPr/>
                    <a:lstStyle/>
                    <a:p>
                      <a:pPr algn="r"/>
                      <a:r>
                        <a:rPr lang="en-US" sz="2000" kern="1200" baseline="0" dirty="0" smtClean="0">
                          <a:solidFill>
                            <a:schemeClr val="dk1"/>
                          </a:solidFill>
                          <a:latin typeface="+mn-lt"/>
                          <a:ea typeface="+mn-ea"/>
                          <a:cs typeface="+mn-cs"/>
                        </a:rPr>
                        <a:t>114</a:t>
                      </a:r>
                      <a:endParaRPr lang="en-US" sz="2000" dirty="0"/>
                    </a:p>
                  </a:txBody>
                  <a:tcPr/>
                </a:tc>
              </a:tr>
              <a:tr h="370840">
                <a:tc>
                  <a:txBody>
                    <a:bodyPr/>
                    <a:lstStyle/>
                    <a:p>
                      <a:r>
                        <a:rPr lang="en-US" sz="1800" b="0" smtClean="0">
                          <a:solidFill>
                            <a:schemeClr val="tx1"/>
                          </a:solidFill>
                        </a:rPr>
                        <a:t>#Classes</a:t>
                      </a:r>
                      <a:endParaRPr lang="en-US" sz="1800" b="0" dirty="0">
                        <a:solidFill>
                          <a:schemeClr val="tx1"/>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dk1"/>
                          </a:solidFill>
                          <a:latin typeface="+mn-lt"/>
                          <a:ea typeface="+mn-ea"/>
                          <a:cs typeface="+mn-cs"/>
                        </a:rPr>
                        <a:t>364,740</a:t>
                      </a:r>
                      <a:r>
                        <a:rPr lang="en-US" sz="2000" dirty="0" smtClean="0"/>
                        <a:t> </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dk1"/>
                          </a:solidFill>
                          <a:latin typeface="+mn-lt"/>
                          <a:ea typeface="+mn-ea"/>
                          <a:cs typeface="+mn-cs"/>
                        </a:rPr>
                        <a:t>364,740</a:t>
                      </a:r>
                      <a:endParaRPr lang="en-US" sz="20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smtClean="0">
                          <a:solidFill>
                            <a:schemeClr val="tx1"/>
                          </a:solidFill>
                        </a:rPr>
                        <a:t>#Entities</a:t>
                      </a:r>
                      <a:endParaRPr lang="en-US" sz="1800" b="0" dirty="0" smtClean="0">
                        <a:solidFill>
                          <a:schemeClr val="tx1"/>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dk1"/>
                          </a:solidFill>
                          <a:latin typeface="+mn-lt"/>
                          <a:ea typeface="+mn-ea"/>
                          <a:cs typeface="+mn-cs"/>
                        </a:rPr>
                        <a:t>2,641,040</a:t>
                      </a:r>
                      <a:r>
                        <a:rPr lang="en-US" sz="2000" dirty="0" smtClean="0"/>
                        <a:t> </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dk1"/>
                          </a:solidFill>
                          <a:latin typeface="+mn-lt"/>
                          <a:ea typeface="+mn-ea"/>
                          <a:cs typeface="+mn-cs"/>
                        </a:rPr>
                        <a:t>9,804,102</a:t>
                      </a:r>
                      <a:endParaRPr lang="en-US" sz="20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smtClean="0">
                          <a:solidFill>
                            <a:schemeClr val="tx1"/>
                          </a:solidFill>
                        </a:rPr>
                        <a:t>#Facts </a:t>
                      </a:r>
                      <a:endParaRPr lang="en-US" sz="1800" b="0" dirty="0" smtClean="0">
                        <a:solidFill>
                          <a:schemeClr val="tx1"/>
                        </a:solidFill>
                      </a:endParaRPr>
                    </a:p>
                  </a:txBody>
                  <a:tcPr/>
                </a:tc>
                <a:tc>
                  <a:txBody>
                    <a:bodyPr/>
                    <a:lstStyle/>
                    <a:p>
                      <a:pPr algn="r"/>
                      <a:r>
                        <a:rPr lang="en-US" sz="2000" kern="1200" baseline="0" dirty="0" smtClean="0">
                          <a:solidFill>
                            <a:schemeClr val="dk1"/>
                          </a:solidFill>
                          <a:latin typeface="+mn-lt"/>
                          <a:ea typeface="+mn-ea"/>
                          <a:cs typeface="+mn-cs"/>
                        </a:rPr>
                        <a:t>120,056,073</a:t>
                      </a:r>
                      <a:r>
                        <a:rPr lang="en-US" sz="2000" dirty="0" smtClean="0"/>
                        <a:t> </a:t>
                      </a:r>
                      <a:endParaRPr lang="en-US" sz="20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dk1"/>
                          </a:solidFill>
                          <a:latin typeface="+mn-lt"/>
                          <a:ea typeface="+mn-ea"/>
                          <a:cs typeface="+mn-cs"/>
                        </a:rPr>
                        <a:t>461,893,127</a:t>
                      </a:r>
                      <a:endParaRPr lang="en-US" sz="2000" b="1" dirty="0" smtClean="0"/>
                    </a:p>
                  </a:txBody>
                  <a:tcPr/>
                </a:tc>
              </a:tr>
              <a:tr h="370840">
                <a:tc>
                  <a:txBody>
                    <a:bodyPr/>
                    <a:lstStyle/>
                    <a:p>
                      <a:pPr algn="l"/>
                      <a:r>
                        <a:rPr lang="en-US" sz="1800" b="0" smtClean="0">
                          <a:solidFill>
                            <a:schemeClr val="tx1"/>
                          </a:solidFill>
                        </a:rPr>
                        <a:t>   - types &amp; classes</a:t>
                      </a:r>
                      <a:endParaRPr lang="en-US" sz="1800" b="0" dirty="0">
                        <a:solidFill>
                          <a:schemeClr val="tx1"/>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dirty="0" smtClean="0"/>
                        <a:t>8,649,652</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dirty="0" smtClean="0"/>
                        <a:t>15,716,697</a:t>
                      </a:r>
                    </a:p>
                  </a:txBody>
                  <a:tcPr/>
                </a:tc>
              </a:tr>
              <a:tr h="370840">
                <a:tc>
                  <a:txBody>
                    <a:bodyPr/>
                    <a:lstStyle/>
                    <a:p>
                      <a:pPr algn="l"/>
                      <a:r>
                        <a:rPr lang="en-US" sz="1800" b="0" smtClean="0">
                          <a:solidFill>
                            <a:schemeClr val="tx1"/>
                          </a:solidFill>
                        </a:rPr>
                        <a:t>   - base relations</a:t>
                      </a:r>
                      <a:endParaRPr lang="en-US" sz="1800" b="0" u="none" dirty="0" smtClean="0">
                        <a:solidFill>
                          <a:schemeClr val="tx1"/>
                        </a:solidFill>
                      </a:endParaRPr>
                    </a:p>
                  </a:txBody>
                  <a:tcPr/>
                </a:tc>
                <a:tc>
                  <a:txBody>
                    <a:bodyPr/>
                    <a:lstStyle/>
                    <a:p>
                      <a:pPr algn="r"/>
                      <a:r>
                        <a:rPr lang="en-US" sz="2000" kern="1200" baseline="0" dirty="0" smtClean="0">
                          <a:solidFill>
                            <a:schemeClr val="dk1"/>
                          </a:solidFill>
                          <a:latin typeface="+mn-lt"/>
                          <a:ea typeface="+mn-ea"/>
                          <a:cs typeface="+mn-cs"/>
                        </a:rPr>
                        <a:t>25,471,211</a:t>
                      </a:r>
                      <a:endParaRPr lang="en-US" sz="2000" dirty="0"/>
                    </a:p>
                  </a:txBody>
                  <a:tcPr/>
                </a:tc>
                <a:tc>
                  <a:txBody>
                    <a:bodyPr/>
                    <a:lstStyle/>
                    <a:p>
                      <a:pPr algn="r"/>
                      <a:r>
                        <a:rPr lang="en-US" sz="2000" kern="1200" baseline="0" dirty="0" smtClean="0">
                          <a:solidFill>
                            <a:schemeClr val="dk1"/>
                          </a:solidFill>
                          <a:latin typeface="+mn-lt"/>
                          <a:ea typeface="+mn-ea"/>
                          <a:cs typeface="+mn-cs"/>
                        </a:rPr>
                        <a:t>196,713,637</a:t>
                      </a:r>
                      <a:endParaRPr lang="en-US" sz="2000" dirty="0"/>
                    </a:p>
                  </a:txBody>
                  <a:tcPr/>
                </a:tc>
              </a:tr>
              <a:tr h="370840">
                <a:tc>
                  <a:txBody>
                    <a:bodyPr/>
                    <a:lstStyle/>
                    <a:p>
                      <a:pPr algn="l">
                        <a:buFontTx/>
                        <a:buNone/>
                      </a:pPr>
                      <a:r>
                        <a:rPr lang="en-US" sz="1800" b="0" smtClean="0">
                          <a:solidFill>
                            <a:schemeClr val="tx1"/>
                          </a:solidFill>
                        </a:rPr>
                        <a:t>   - space, time &amp; proven.</a:t>
                      </a:r>
                      <a:endParaRPr lang="en-US" sz="1800" b="0" dirty="0" smtClean="0">
                        <a:solidFill>
                          <a:schemeClr val="tx1"/>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dk1"/>
                          </a:solidFill>
                          <a:latin typeface="+mn-lt"/>
                          <a:ea typeface="+mn-ea"/>
                          <a:cs typeface="+mn-cs"/>
                        </a:rPr>
                        <a:t>85,935,210</a:t>
                      </a:r>
                      <a:r>
                        <a:rPr lang="en-US" sz="2000" dirty="0" smtClean="0"/>
                        <a:t> </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dk1"/>
                          </a:solidFill>
                          <a:latin typeface="+mn-lt"/>
                          <a:ea typeface="+mn-ea"/>
                          <a:cs typeface="+mn-cs"/>
                        </a:rPr>
                        <a:t>249,462,793</a:t>
                      </a:r>
                      <a:endParaRPr lang="en-US" sz="2000" b="1"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Size</a:t>
                      </a:r>
                      <a:r>
                        <a:rPr lang="en-US" sz="1800" b="1" baseline="0" dirty="0" smtClean="0">
                          <a:solidFill>
                            <a:schemeClr val="tx1"/>
                          </a:solidFill>
                        </a:rPr>
                        <a:t> (CSV format)</a:t>
                      </a:r>
                    </a:p>
                  </a:txBody>
                  <a:tcPr/>
                </a:tc>
                <a:tc>
                  <a:txBody>
                    <a:bodyPr/>
                    <a:lstStyle/>
                    <a:p>
                      <a:pPr algn="r"/>
                      <a:r>
                        <a:rPr lang="en-US" sz="2000" b="1" dirty="0" smtClean="0"/>
                        <a:t>3.4 GB</a:t>
                      </a:r>
                      <a:endParaRPr lang="en-US" sz="2000" b="1" dirty="0"/>
                    </a:p>
                  </a:txBody>
                  <a:tcPr/>
                </a:tc>
                <a:tc>
                  <a:txBody>
                    <a:bodyPr/>
                    <a:lstStyle/>
                    <a:p>
                      <a:pPr algn="r"/>
                      <a:r>
                        <a:rPr lang="en-US" sz="2000" b="1" dirty="0" smtClean="0"/>
                        <a:t>8.7 GB</a:t>
                      </a:r>
                      <a:endParaRPr lang="en-US" sz="2000" b="1" dirty="0"/>
                    </a:p>
                  </a:txBody>
                  <a:tcPr/>
                </a:tc>
              </a:tr>
            </a:tbl>
          </a:graphicData>
        </a:graphic>
      </p:graphicFrame>
      <p:sp>
        <p:nvSpPr>
          <p:cNvPr id="9" name="Rectangle 8"/>
          <p:cNvSpPr/>
          <p:nvPr/>
        </p:nvSpPr>
        <p:spPr>
          <a:xfrm>
            <a:off x="1797660" y="5063044"/>
            <a:ext cx="5394425" cy="769441"/>
          </a:xfrm>
          <a:prstGeom prst="rect">
            <a:avLst/>
          </a:prstGeom>
        </p:spPr>
        <p:txBody>
          <a:bodyPr wrap="none">
            <a:spAutoFit/>
          </a:bodyPr>
          <a:lstStyle/>
          <a:p>
            <a:pPr algn="ctr" fontAlgn="auto">
              <a:spcBef>
                <a:spcPts val="0"/>
              </a:spcBef>
              <a:spcAft>
                <a:spcPts val="0"/>
              </a:spcAft>
            </a:pPr>
            <a:r>
              <a:rPr lang="en-US" sz="2400" dirty="0">
                <a:solidFill>
                  <a:prstClr val="black"/>
                </a:solidFill>
                <a:latin typeface="Times New Roman" pitchFamily="18" charset="0"/>
                <a:cs typeface="Times New Roman" pitchFamily="18" charset="0"/>
              </a:rPr>
              <a:t>estimated </a:t>
            </a:r>
            <a:r>
              <a:rPr lang="en-US" sz="2400" b="1" dirty="0">
                <a:solidFill>
                  <a:prstClr val="black"/>
                </a:solidFill>
                <a:latin typeface="Times New Roman" pitchFamily="18" charset="0"/>
                <a:cs typeface="Times New Roman" pitchFamily="18" charset="0"/>
              </a:rPr>
              <a:t>precision &gt; 95%</a:t>
            </a:r>
            <a:r>
              <a:rPr lang="en-US" sz="2400" dirty="0">
                <a:solidFill>
                  <a:prstClr val="black"/>
                </a:solidFill>
                <a:latin typeface="Times New Roman" pitchFamily="18" charset="0"/>
                <a:cs typeface="Times New Roman" pitchFamily="18" charset="0"/>
              </a:rPr>
              <a:t> </a:t>
            </a:r>
          </a:p>
          <a:p>
            <a:pPr algn="ctr" fontAlgn="auto">
              <a:spcBef>
                <a:spcPts val="0"/>
              </a:spcBef>
              <a:spcAft>
                <a:spcPts val="0"/>
              </a:spcAft>
            </a:pPr>
            <a:r>
              <a:rPr lang="en-US" sz="2000" dirty="0">
                <a:solidFill>
                  <a:prstClr val="black"/>
                </a:solidFill>
                <a:latin typeface="Times New Roman" pitchFamily="18" charset="0"/>
                <a:cs typeface="Times New Roman" pitchFamily="18" charset="0"/>
              </a:rPr>
              <a:t>(for </a:t>
            </a:r>
            <a:r>
              <a:rPr lang="en-US" sz="2000" dirty="0" smtClean="0">
                <a:solidFill>
                  <a:prstClr val="black"/>
                </a:solidFill>
                <a:latin typeface="Times New Roman" pitchFamily="18" charset="0"/>
                <a:cs typeface="Times New Roman" pitchFamily="18" charset="0"/>
              </a:rPr>
              <a:t>base </a:t>
            </a:r>
            <a:r>
              <a:rPr lang="en-US" sz="2000" dirty="0">
                <a:solidFill>
                  <a:prstClr val="black"/>
                </a:solidFill>
                <a:latin typeface="Times New Roman" pitchFamily="18" charset="0"/>
                <a:cs typeface="Times New Roman" pitchFamily="18" charset="0"/>
              </a:rPr>
              <a:t>relations excl. space, time &amp; provenance)</a:t>
            </a:r>
          </a:p>
        </p:txBody>
      </p:sp>
      <p:sp>
        <p:nvSpPr>
          <p:cNvPr id="10" name="Rectangle 9"/>
          <p:cNvSpPr/>
          <p:nvPr/>
        </p:nvSpPr>
        <p:spPr>
          <a:xfrm>
            <a:off x="457200" y="3068960"/>
            <a:ext cx="8229599"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Rectangle 10"/>
          <p:cNvSpPr/>
          <p:nvPr/>
        </p:nvSpPr>
        <p:spPr>
          <a:xfrm>
            <a:off x="228600" y="621268"/>
            <a:ext cx="2533771" cy="369332"/>
          </a:xfrm>
          <a:prstGeom prst="rect">
            <a:avLst/>
          </a:prstGeom>
        </p:spPr>
        <p:txBody>
          <a:bodyPr wrap="none">
            <a:spAutoFit/>
          </a:bodyPr>
          <a:lstStyle/>
          <a:p>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Hoffart</a:t>
            </a:r>
            <a:r>
              <a:rPr lang="en-US" dirty="0" smtClean="0">
                <a:latin typeface="Times New Roman" pitchFamily="18" charset="0"/>
                <a:cs typeface="Times New Roman" pitchFamily="18" charset="0"/>
              </a:rPr>
              <a:t> et al: WWW’11]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5" name="Picture 3"/>
          <p:cNvPicPr>
            <a:picLocks noChangeAspect="1" noChangeArrowheads="1"/>
          </p:cNvPicPr>
          <p:nvPr/>
        </p:nvPicPr>
        <p:blipFill>
          <a:blip r:embed="rId2" cstate="print"/>
          <a:srcRect/>
          <a:stretch>
            <a:fillRect/>
          </a:stretch>
        </p:blipFill>
        <p:spPr bwMode="auto">
          <a:xfrm>
            <a:off x="41274" y="681037"/>
            <a:ext cx="9102726" cy="5338763"/>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Linked Data Cloud</a:t>
            </a:r>
            <a:endParaRPr lang="en-US" dirty="0"/>
          </a:p>
        </p:txBody>
      </p:sp>
      <p:sp>
        <p:nvSpPr>
          <p:cNvPr id="4" name="Date Placeholder 3"/>
          <p:cNvSpPr>
            <a:spLocks noGrp="1"/>
          </p:cNvSpPr>
          <p:nvPr>
            <p:ph type="dt" sz="half" idx="10"/>
          </p:nvPr>
        </p:nvSpPr>
        <p:spPr/>
        <p:txBody>
          <a:bodyPr/>
          <a:lstStyle/>
          <a:p>
            <a:r>
              <a:rPr lang="en-US" smtClean="0"/>
              <a:t>November 15, 2011</a:t>
            </a:r>
            <a:endParaRPr lang="en-US"/>
          </a:p>
        </p:txBody>
      </p:sp>
      <p:sp>
        <p:nvSpPr>
          <p:cNvPr id="5" name="Footer Placeholder 4"/>
          <p:cNvSpPr>
            <a:spLocks noGrp="1"/>
          </p:cNvSpPr>
          <p:nvPr>
            <p:ph type="ftr" sz="quarter" idx="11"/>
          </p:nvPr>
        </p:nvSpPr>
        <p:spPr/>
        <p:txBody>
          <a:bodyPr/>
          <a:lstStyle/>
          <a:p>
            <a:r>
              <a:rPr lang="en-US" smtClean="0"/>
              <a:t>IR&amp;DM, WS'11/12</a:t>
            </a:r>
            <a:endParaRPr lang="en-US"/>
          </a:p>
        </p:txBody>
      </p:sp>
      <p:sp>
        <p:nvSpPr>
          <p:cNvPr id="6" name="Slide Number Placeholder 5"/>
          <p:cNvSpPr>
            <a:spLocks noGrp="1"/>
          </p:cNvSpPr>
          <p:nvPr>
            <p:ph type="sldNum" sz="quarter" idx="12"/>
          </p:nvPr>
        </p:nvSpPr>
        <p:spPr/>
        <p:txBody>
          <a:bodyPr/>
          <a:lstStyle/>
          <a:p>
            <a:r>
              <a:rPr lang="en-US" smtClean="0"/>
              <a:t>III.</a:t>
            </a:r>
            <a:fld id="{8DFBADF9-590B-46A3-B334-BA8F8DA717BB}" type="slidenum">
              <a:rPr lang="en-US" smtClean="0"/>
              <a:pPr/>
              <a:t>17</a:t>
            </a:fld>
            <a:endParaRPr lang="en-US" dirty="0"/>
          </a:p>
        </p:txBody>
      </p:sp>
      <p:sp>
        <p:nvSpPr>
          <p:cNvPr id="11" name="TextBox 10"/>
          <p:cNvSpPr txBox="1">
            <a:spLocks noChangeArrowheads="1"/>
          </p:cNvSpPr>
          <p:nvPr/>
        </p:nvSpPr>
        <p:spPr bwMode="auto">
          <a:xfrm>
            <a:off x="76199" y="5458361"/>
            <a:ext cx="2819401" cy="1323439"/>
          </a:xfrm>
          <a:prstGeom prst="rect">
            <a:avLst/>
          </a:prstGeom>
          <a:solidFill>
            <a:srgbClr val="FFFF00"/>
          </a:solidFill>
          <a:ln w="9525">
            <a:noFill/>
            <a:miter lim="800000"/>
            <a:headEnd/>
            <a:tailEnd/>
          </a:ln>
        </p:spPr>
        <p:txBody>
          <a:bodyPr wrap="square">
            <a:spAutoFit/>
          </a:bodyPr>
          <a:lstStyle/>
          <a:p>
            <a:r>
              <a:rPr lang="en-US" sz="2000" u="sng" dirty="0">
                <a:latin typeface="Times New Roman" pitchFamily="18" charset="0"/>
                <a:ea typeface="Century Gothic" pitchFamily="34" charset="0"/>
                <a:cs typeface="Times New Roman" pitchFamily="18" charset="0"/>
              </a:rPr>
              <a:t>Currently </a:t>
            </a:r>
            <a:r>
              <a:rPr lang="en-US" sz="2000" u="sng" dirty="0" smtClean="0">
                <a:latin typeface="Times New Roman" pitchFamily="18" charset="0"/>
                <a:ea typeface="Century Gothic" pitchFamily="34" charset="0"/>
                <a:cs typeface="Times New Roman" pitchFamily="18" charset="0"/>
              </a:rPr>
              <a:t>(Sept. 2011) </a:t>
            </a:r>
            <a:endParaRPr lang="en-US" sz="2000" u="sng" dirty="0">
              <a:latin typeface="Times New Roman" pitchFamily="18" charset="0"/>
              <a:ea typeface="Century Gothic" pitchFamily="34" charset="0"/>
              <a:cs typeface="Times New Roman" pitchFamily="18" charset="0"/>
            </a:endParaRPr>
          </a:p>
          <a:p>
            <a:r>
              <a:rPr lang="en-US" sz="2000" dirty="0" smtClean="0">
                <a:latin typeface="Times New Roman" pitchFamily="18" charset="0"/>
                <a:ea typeface="Century Gothic" pitchFamily="34" charset="0"/>
                <a:cs typeface="Times New Roman" pitchFamily="18" charset="0"/>
              </a:rPr>
              <a:t> &gt; 200 </a:t>
            </a:r>
            <a:r>
              <a:rPr lang="en-US" sz="2000" dirty="0">
                <a:latin typeface="Times New Roman" pitchFamily="18" charset="0"/>
                <a:ea typeface="Century Gothic" pitchFamily="34" charset="0"/>
                <a:cs typeface="Times New Roman" pitchFamily="18" charset="0"/>
              </a:rPr>
              <a:t>sources</a:t>
            </a:r>
          </a:p>
          <a:p>
            <a:r>
              <a:rPr lang="en-US" sz="2000" dirty="0" smtClean="0">
                <a:latin typeface="Times New Roman" pitchFamily="18" charset="0"/>
                <a:ea typeface="Century Gothic" pitchFamily="34" charset="0"/>
                <a:cs typeface="Times New Roman" pitchFamily="18" charset="0"/>
              </a:rPr>
              <a:t> &gt; 30 </a:t>
            </a:r>
            <a:r>
              <a:rPr lang="en-US" sz="2000" dirty="0">
                <a:latin typeface="Times New Roman" pitchFamily="18" charset="0"/>
                <a:ea typeface="Century Gothic" pitchFamily="34" charset="0"/>
                <a:cs typeface="Times New Roman" pitchFamily="18" charset="0"/>
              </a:rPr>
              <a:t>billion </a:t>
            </a:r>
            <a:r>
              <a:rPr lang="en-US" sz="2000" dirty="0" smtClean="0">
                <a:latin typeface="Times New Roman" pitchFamily="18" charset="0"/>
                <a:ea typeface="Century Gothic" pitchFamily="34" charset="0"/>
                <a:cs typeface="Times New Roman" pitchFamily="18" charset="0"/>
              </a:rPr>
              <a:t>RDF triples</a:t>
            </a:r>
            <a:endParaRPr lang="en-US" sz="2000" dirty="0">
              <a:latin typeface="Times New Roman" pitchFamily="18" charset="0"/>
              <a:ea typeface="Century Gothic" pitchFamily="34" charset="0"/>
              <a:cs typeface="Times New Roman" pitchFamily="18" charset="0"/>
            </a:endParaRPr>
          </a:p>
          <a:p>
            <a:r>
              <a:rPr lang="en-US" sz="2000" dirty="0" smtClean="0">
                <a:latin typeface="Times New Roman" pitchFamily="18" charset="0"/>
                <a:ea typeface="Century Gothic" pitchFamily="34" charset="0"/>
                <a:cs typeface="Times New Roman" pitchFamily="18" charset="0"/>
              </a:rPr>
              <a:t> &gt; 400 </a:t>
            </a:r>
            <a:r>
              <a:rPr lang="en-US" sz="2000" dirty="0">
                <a:latin typeface="Times New Roman" pitchFamily="18" charset="0"/>
                <a:ea typeface="Century Gothic" pitchFamily="34" charset="0"/>
                <a:cs typeface="Times New Roman" pitchFamily="18" charset="0"/>
              </a:rPr>
              <a:t>million </a:t>
            </a:r>
            <a:r>
              <a:rPr lang="en-US" sz="2000" dirty="0" smtClean="0">
                <a:latin typeface="Times New Roman" pitchFamily="18" charset="0"/>
                <a:ea typeface="Century Gothic" pitchFamily="34" charset="0"/>
                <a:cs typeface="Times New Roman" pitchFamily="18" charset="0"/>
              </a:rPr>
              <a:t>links</a:t>
            </a:r>
            <a:endParaRPr lang="en-US" sz="2000" dirty="0">
              <a:latin typeface="Times New Roman" pitchFamily="18" charset="0"/>
              <a:ea typeface="Century Gothic" pitchFamily="34" charset="0"/>
              <a:cs typeface="Times New Roman" pitchFamily="18" charset="0"/>
            </a:endParaRPr>
          </a:p>
        </p:txBody>
      </p:sp>
      <p:sp>
        <p:nvSpPr>
          <p:cNvPr id="12" name="TextBox 37"/>
          <p:cNvSpPr txBox="1">
            <a:spLocks noChangeArrowheads="1"/>
          </p:cNvSpPr>
          <p:nvPr/>
        </p:nvSpPr>
        <p:spPr bwMode="auto">
          <a:xfrm>
            <a:off x="3180471" y="6096000"/>
            <a:ext cx="2763129" cy="461665"/>
          </a:xfrm>
          <a:prstGeom prst="rect">
            <a:avLst/>
          </a:prstGeom>
          <a:noFill/>
          <a:ln w="9525">
            <a:noFill/>
            <a:miter lim="800000"/>
            <a:headEnd/>
            <a:tailEnd/>
          </a:ln>
        </p:spPr>
        <p:txBody>
          <a:bodyPr wrap="none">
            <a:spAutoFit/>
          </a:bodyPr>
          <a:lstStyle/>
          <a:p>
            <a:r>
              <a:rPr lang="en-US" sz="2400" dirty="0" smtClean="0">
                <a:latin typeface="Times New Roman" pitchFamily="18" charset="0"/>
                <a:ea typeface="Century Gothic" pitchFamily="34" charset="0"/>
                <a:cs typeface="Times New Roman" pitchFamily="18" charset="0"/>
                <a:hlinkClick r:id="rId3"/>
              </a:rPr>
              <a:t>http://linkeddata.org/</a:t>
            </a:r>
            <a:endParaRPr lang="en-US" sz="2400" dirty="0">
              <a:latin typeface="Times New Roman" pitchFamily="18" charset="0"/>
              <a:ea typeface="Century Gothic"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November 15, 2011</a:t>
            </a:r>
            <a:endParaRPr lang="en-US"/>
          </a:p>
        </p:txBody>
      </p:sp>
      <p:sp>
        <p:nvSpPr>
          <p:cNvPr id="5" name="Footer Placeholder 4"/>
          <p:cNvSpPr>
            <a:spLocks noGrp="1"/>
          </p:cNvSpPr>
          <p:nvPr>
            <p:ph type="ftr" sz="quarter" idx="11"/>
          </p:nvPr>
        </p:nvSpPr>
        <p:spPr/>
        <p:txBody>
          <a:bodyPr/>
          <a:lstStyle/>
          <a:p>
            <a:r>
              <a:rPr lang="en-US" smtClean="0"/>
              <a:t>IR&amp;DM, WS'11/12</a:t>
            </a:r>
            <a:endParaRPr lang="en-US"/>
          </a:p>
        </p:txBody>
      </p:sp>
      <p:sp>
        <p:nvSpPr>
          <p:cNvPr id="6" name="Slide Number Placeholder 5"/>
          <p:cNvSpPr>
            <a:spLocks noGrp="1"/>
          </p:cNvSpPr>
          <p:nvPr>
            <p:ph type="sldNum" sz="quarter" idx="12"/>
          </p:nvPr>
        </p:nvSpPr>
        <p:spPr/>
        <p:txBody>
          <a:bodyPr/>
          <a:lstStyle/>
          <a:p>
            <a:r>
              <a:rPr lang="en-US" smtClean="0"/>
              <a:t>III.</a:t>
            </a:r>
            <a:fld id="{8DFBADF9-590B-46A3-B334-BA8F8DA717BB}" type="slidenum">
              <a:rPr lang="en-US" smtClean="0"/>
              <a:pPr/>
              <a:t>18</a:t>
            </a:fld>
            <a:endParaRPr lang="en-US" dirty="0"/>
          </a:p>
        </p:txBody>
      </p:sp>
      <p:pic>
        <p:nvPicPr>
          <p:cNvPr id="7" name="Picture 3"/>
          <p:cNvPicPr>
            <a:picLocks noChangeAspect="1" noChangeArrowheads="1"/>
          </p:cNvPicPr>
          <p:nvPr/>
        </p:nvPicPr>
        <p:blipFill>
          <a:blip r:embed="rId2" cstate="print"/>
          <a:srcRect/>
          <a:stretch>
            <a:fillRect/>
          </a:stretch>
        </p:blipFill>
        <p:spPr bwMode="auto">
          <a:xfrm>
            <a:off x="-3657600" y="-1905000"/>
            <a:ext cx="16192500" cy="10677525"/>
          </a:xfrm>
          <a:prstGeom prst="rect">
            <a:avLst/>
          </a:prstGeom>
          <a:noFill/>
          <a:ln w="9525">
            <a:noFill/>
            <a:miter lim="800000"/>
            <a:headEnd/>
            <a:tailEnd/>
          </a:ln>
        </p:spPr>
      </p:pic>
      <p:sp>
        <p:nvSpPr>
          <p:cNvPr id="8" name="Oval 7"/>
          <p:cNvSpPr/>
          <p:nvPr/>
        </p:nvSpPr>
        <p:spPr>
          <a:xfrm>
            <a:off x="4038600" y="2743200"/>
            <a:ext cx="11430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76600" y="2667000"/>
            <a:ext cx="762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86000" y="3810000"/>
            <a:ext cx="762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a:spLocks noChangeArrowheads="1"/>
          </p:cNvSpPr>
          <p:nvPr/>
        </p:nvSpPr>
        <p:spPr bwMode="auto">
          <a:xfrm>
            <a:off x="41274" y="5429071"/>
            <a:ext cx="4378326" cy="1015663"/>
          </a:xfrm>
          <a:prstGeom prst="rect">
            <a:avLst/>
          </a:prstGeom>
          <a:solidFill>
            <a:srgbClr val="FFFF00"/>
          </a:solidFill>
          <a:ln w="9525">
            <a:noFill/>
            <a:miter lim="800000"/>
            <a:headEnd/>
            <a:tailEnd/>
          </a:ln>
        </p:spPr>
        <p:txBody>
          <a:bodyPr wrap="square">
            <a:spAutoFit/>
          </a:bodyPr>
          <a:lstStyle/>
          <a:p>
            <a:r>
              <a:rPr lang="en-US" sz="2000" u="sng" dirty="0">
                <a:latin typeface="Times New Roman" pitchFamily="18" charset="0"/>
                <a:ea typeface="Century Gothic" pitchFamily="34" charset="0"/>
                <a:cs typeface="Times New Roman" pitchFamily="18" charset="0"/>
              </a:rPr>
              <a:t>Currently </a:t>
            </a:r>
            <a:r>
              <a:rPr lang="en-US" sz="2000" u="sng" dirty="0" smtClean="0">
                <a:latin typeface="Times New Roman" pitchFamily="18" charset="0"/>
                <a:ea typeface="Century Gothic" pitchFamily="34" charset="0"/>
                <a:cs typeface="Times New Roman" pitchFamily="18" charset="0"/>
              </a:rPr>
              <a:t>(Sept. 2011) </a:t>
            </a:r>
            <a:endParaRPr lang="en-US" sz="2000" u="sng" dirty="0">
              <a:latin typeface="Times New Roman" pitchFamily="18" charset="0"/>
              <a:ea typeface="Century Gothic" pitchFamily="34" charset="0"/>
              <a:cs typeface="Times New Roman" pitchFamily="18" charset="0"/>
            </a:endParaRPr>
          </a:p>
          <a:p>
            <a:r>
              <a:rPr lang="en-US" sz="2000" dirty="0" smtClean="0">
                <a:latin typeface="Times New Roman" pitchFamily="18" charset="0"/>
                <a:ea typeface="Century Gothic" pitchFamily="34" charset="0"/>
                <a:cs typeface="Times New Roman" pitchFamily="18" charset="0"/>
              </a:rPr>
              <a:t> &gt; 5 </a:t>
            </a:r>
            <a:r>
              <a:rPr lang="en-US" sz="2000" dirty="0">
                <a:latin typeface="Times New Roman" pitchFamily="18" charset="0"/>
                <a:ea typeface="Century Gothic" pitchFamily="34" charset="0"/>
                <a:cs typeface="Times New Roman" pitchFamily="18" charset="0"/>
              </a:rPr>
              <a:t>million </a:t>
            </a:r>
            <a:r>
              <a:rPr lang="en-US" sz="2000" i="1" dirty="0" err="1" smtClean="0">
                <a:latin typeface="Times New Roman" pitchFamily="18" charset="0"/>
                <a:ea typeface="Century Gothic" pitchFamily="34" charset="0"/>
                <a:cs typeface="Times New Roman" pitchFamily="18" charset="0"/>
              </a:rPr>
              <a:t>owl:sameAs</a:t>
            </a:r>
            <a:r>
              <a:rPr lang="en-US" sz="2000" dirty="0" smtClean="0">
                <a:latin typeface="Times New Roman" pitchFamily="18" charset="0"/>
                <a:ea typeface="Century Gothic" pitchFamily="34" charset="0"/>
                <a:cs typeface="Times New Roman" pitchFamily="18" charset="0"/>
              </a:rPr>
              <a:t> links</a:t>
            </a:r>
          </a:p>
          <a:p>
            <a:r>
              <a:rPr lang="en-US" sz="2000" dirty="0" smtClean="0">
                <a:latin typeface="Times New Roman" pitchFamily="18" charset="0"/>
                <a:ea typeface="Century Gothic" pitchFamily="34" charset="0"/>
                <a:cs typeface="Times New Roman" pitchFamily="18" charset="0"/>
              </a:rPr>
              <a:t>    between </a:t>
            </a:r>
            <a:r>
              <a:rPr lang="en-US" sz="2000" dirty="0" err="1" smtClean="0">
                <a:latin typeface="Times New Roman" pitchFamily="18" charset="0"/>
                <a:ea typeface="Century Gothic" pitchFamily="34" charset="0"/>
                <a:cs typeface="Times New Roman" pitchFamily="18" charset="0"/>
              </a:rPr>
              <a:t>DBpedia</a:t>
            </a:r>
            <a:r>
              <a:rPr lang="en-US" sz="2000" dirty="0" smtClean="0">
                <a:latin typeface="Times New Roman" pitchFamily="18" charset="0"/>
                <a:ea typeface="Century Gothic" pitchFamily="34" charset="0"/>
                <a:cs typeface="Times New Roman" pitchFamily="18" charset="0"/>
              </a:rPr>
              <a:t>/YAGO/Freebase</a:t>
            </a:r>
            <a:endParaRPr lang="en-US" sz="2000" dirty="0">
              <a:latin typeface="Times New Roman" pitchFamily="18" charset="0"/>
              <a:ea typeface="Century Gothic"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6" name="Rectangle 4"/>
          <p:cNvSpPr>
            <a:spLocks noGrp="1" noChangeArrowheads="1"/>
          </p:cNvSpPr>
          <p:nvPr>
            <p:ph type="title"/>
          </p:nvPr>
        </p:nvSpPr>
        <p:spPr>
          <a:xfrm>
            <a:off x="152400" y="228600"/>
            <a:ext cx="8839200" cy="685800"/>
          </a:xfrm>
        </p:spPr>
        <p:txBody>
          <a:bodyPr>
            <a:noAutofit/>
          </a:bodyPr>
          <a:lstStyle/>
          <a:p>
            <a:r>
              <a:rPr lang="en-US" sz="3600" dirty="0" smtClean="0"/>
              <a:t>Common Similarity Measures for Ontological Relations</a:t>
            </a:r>
            <a:endParaRPr lang="en-US" sz="3600" dirty="0"/>
          </a:p>
        </p:txBody>
      </p:sp>
      <p:sp>
        <p:nvSpPr>
          <p:cNvPr id="463877" name="Text Box 5"/>
          <p:cNvSpPr txBox="1">
            <a:spLocks noChangeArrowheads="1"/>
          </p:cNvSpPr>
          <p:nvPr/>
        </p:nvSpPr>
        <p:spPr bwMode="auto">
          <a:xfrm>
            <a:off x="168996" y="1580702"/>
            <a:ext cx="2269404" cy="387798"/>
          </a:xfrm>
          <a:prstGeom prst="rect">
            <a:avLst/>
          </a:prstGeom>
          <a:noFill/>
          <a:ln w="9525">
            <a:noFill/>
            <a:miter lim="800000"/>
            <a:headEnd/>
            <a:tailEnd/>
          </a:ln>
          <a:effectLst/>
        </p:spPr>
        <p:txBody>
          <a:bodyPr wrap="none">
            <a:spAutoFit/>
          </a:bodyPr>
          <a:lstStyle/>
          <a:p>
            <a:pPr>
              <a:lnSpc>
                <a:spcPct val="80000"/>
              </a:lnSpc>
            </a:pPr>
            <a:r>
              <a:rPr lang="en-US" sz="2400" b="1" i="1" dirty="0" smtClean="0">
                <a:solidFill>
                  <a:srgbClr val="002060"/>
                </a:solidFill>
                <a:latin typeface="Times New Roman" pitchFamily="18" charset="0"/>
                <a:cs typeface="Times New Roman" pitchFamily="18" charset="0"/>
              </a:rPr>
              <a:t>Dice coefficient:</a:t>
            </a:r>
            <a:endParaRPr lang="en-US" sz="2400" b="1" i="1" dirty="0">
              <a:solidFill>
                <a:srgbClr val="002060"/>
              </a:solidFill>
              <a:latin typeface="Times New Roman" pitchFamily="18" charset="0"/>
              <a:cs typeface="Times New Roman" pitchFamily="18" charset="0"/>
            </a:endParaRPr>
          </a:p>
        </p:txBody>
      </p:sp>
      <p:sp>
        <p:nvSpPr>
          <p:cNvPr id="463885" name="Text Box 13"/>
          <p:cNvSpPr txBox="1">
            <a:spLocks noChangeArrowheads="1"/>
          </p:cNvSpPr>
          <p:nvPr/>
        </p:nvSpPr>
        <p:spPr bwMode="auto">
          <a:xfrm>
            <a:off x="106363" y="2704152"/>
            <a:ext cx="2697405" cy="387798"/>
          </a:xfrm>
          <a:prstGeom prst="rect">
            <a:avLst/>
          </a:prstGeom>
          <a:noFill/>
          <a:ln w="9525">
            <a:noFill/>
            <a:miter lim="800000"/>
            <a:headEnd/>
            <a:tailEnd/>
          </a:ln>
          <a:effectLst/>
        </p:spPr>
        <p:txBody>
          <a:bodyPr wrap="none">
            <a:spAutoFit/>
          </a:bodyPr>
          <a:lstStyle/>
          <a:p>
            <a:pPr>
              <a:lnSpc>
                <a:spcPct val="80000"/>
              </a:lnSpc>
            </a:pPr>
            <a:r>
              <a:rPr lang="en-US" sz="2400" b="1" i="1" dirty="0" err="1" smtClean="0">
                <a:solidFill>
                  <a:srgbClr val="002060"/>
                </a:solidFill>
                <a:latin typeface="Times New Roman" pitchFamily="18" charset="0"/>
                <a:cs typeface="Times New Roman" pitchFamily="18" charset="0"/>
              </a:rPr>
              <a:t>Jaccard</a:t>
            </a:r>
            <a:r>
              <a:rPr lang="en-US" sz="2400" b="1" i="1" dirty="0" smtClean="0">
                <a:solidFill>
                  <a:srgbClr val="002060"/>
                </a:solidFill>
                <a:latin typeface="Times New Roman" pitchFamily="18" charset="0"/>
                <a:cs typeface="Times New Roman" pitchFamily="18" charset="0"/>
              </a:rPr>
              <a:t> coefficient:</a:t>
            </a:r>
            <a:endParaRPr lang="en-US" sz="2400" b="1" i="1" dirty="0">
              <a:solidFill>
                <a:srgbClr val="002060"/>
              </a:solidFill>
              <a:latin typeface="Times New Roman" pitchFamily="18" charset="0"/>
              <a:cs typeface="Times New Roman" pitchFamily="18" charset="0"/>
            </a:endParaRPr>
          </a:p>
        </p:txBody>
      </p:sp>
      <p:sp>
        <p:nvSpPr>
          <p:cNvPr id="463887" name="Text Box 15"/>
          <p:cNvSpPr txBox="1">
            <a:spLocks noChangeArrowheads="1"/>
          </p:cNvSpPr>
          <p:nvPr/>
        </p:nvSpPr>
        <p:spPr bwMode="auto">
          <a:xfrm>
            <a:off x="140517" y="3888736"/>
            <a:ext cx="1688283" cy="683264"/>
          </a:xfrm>
          <a:prstGeom prst="rect">
            <a:avLst/>
          </a:prstGeom>
          <a:noFill/>
          <a:ln w="9525">
            <a:noFill/>
            <a:miter lim="800000"/>
            <a:headEnd/>
            <a:tailEnd/>
          </a:ln>
          <a:effectLst/>
        </p:spPr>
        <p:txBody>
          <a:bodyPr wrap="none">
            <a:spAutoFit/>
          </a:bodyPr>
          <a:lstStyle/>
          <a:p>
            <a:pPr>
              <a:lnSpc>
                <a:spcPct val="80000"/>
              </a:lnSpc>
            </a:pPr>
            <a:r>
              <a:rPr lang="en-US" sz="2400" b="1" i="1" dirty="0" smtClean="0">
                <a:solidFill>
                  <a:srgbClr val="002060"/>
                </a:solidFill>
                <a:latin typeface="Times New Roman" pitchFamily="18" charset="0"/>
                <a:cs typeface="Times New Roman" pitchFamily="18" charset="0"/>
              </a:rPr>
              <a:t>Conditional</a:t>
            </a:r>
          </a:p>
          <a:p>
            <a:pPr>
              <a:lnSpc>
                <a:spcPct val="80000"/>
              </a:lnSpc>
            </a:pPr>
            <a:r>
              <a:rPr lang="en-US" sz="2400" b="1" i="1" dirty="0" smtClean="0">
                <a:solidFill>
                  <a:srgbClr val="002060"/>
                </a:solidFill>
                <a:latin typeface="Times New Roman" pitchFamily="18" charset="0"/>
                <a:cs typeface="Times New Roman" pitchFamily="18" charset="0"/>
              </a:rPr>
              <a:t>Probability:</a:t>
            </a:r>
            <a:endParaRPr lang="en-US" sz="2400" b="1" i="1" dirty="0">
              <a:solidFill>
                <a:srgbClr val="002060"/>
              </a:solidFill>
              <a:latin typeface="Times New Roman" pitchFamily="18" charset="0"/>
              <a:cs typeface="Times New Roman" pitchFamily="18" charset="0"/>
            </a:endParaRPr>
          </a:p>
        </p:txBody>
      </p:sp>
      <p:sp>
        <p:nvSpPr>
          <p:cNvPr id="463889" name="Text Box 17"/>
          <p:cNvSpPr txBox="1">
            <a:spLocks noChangeArrowheads="1"/>
          </p:cNvSpPr>
          <p:nvPr/>
        </p:nvSpPr>
        <p:spPr bwMode="auto">
          <a:xfrm>
            <a:off x="159927" y="4876800"/>
            <a:ext cx="2964273" cy="683264"/>
          </a:xfrm>
          <a:prstGeom prst="rect">
            <a:avLst/>
          </a:prstGeom>
          <a:noFill/>
          <a:ln w="9525">
            <a:noFill/>
            <a:miter lim="800000"/>
            <a:headEnd/>
            <a:tailEnd/>
          </a:ln>
          <a:effectLst/>
        </p:spPr>
        <p:txBody>
          <a:bodyPr wrap="none">
            <a:spAutoFit/>
          </a:bodyPr>
          <a:lstStyle/>
          <a:p>
            <a:pPr>
              <a:lnSpc>
                <a:spcPct val="80000"/>
              </a:lnSpc>
            </a:pPr>
            <a:r>
              <a:rPr lang="en-US" sz="2400" b="1" i="1" dirty="0" smtClean="0">
                <a:solidFill>
                  <a:srgbClr val="002060"/>
                </a:solidFill>
                <a:latin typeface="Times New Roman" pitchFamily="18" charset="0"/>
                <a:cs typeface="Times New Roman" pitchFamily="18" charset="0"/>
              </a:rPr>
              <a:t>PMI (</a:t>
            </a:r>
            <a:r>
              <a:rPr lang="en-US" sz="2400" b="1" i="1" dirty="0" err="1" smtClean="0">
                <a:solidFill>
                  <a:srgbClr val="002060"/>
                </a:solidFill>
                <a:latin typeface="Times New Roman" pitchFamily="18" charset="0"/>
                <a:cs typeface="Times New Roman" pitchFamily="18" charset="0"/>
              </a:rPr>
              <a:t>Pointwise</a:t>
            </a:r>
            <a:r>
              <a:rPr lang="en-US" sz="2400" b="1" i="1" dirty="0" smtClean="0">
                <a:solidFill>
                  <a:srgbClr val="002060"/>
                </a:solidFill>
                <a:latin typeface="Times New Roman" pitchFamily="18" charset="0"/>
                <a:cs typeface="Times New Roman" pitchFamily="18" charset="0"/>
              </a:rPr>
              <a:t> </a:t>
            </a:r>
          </a:p>
          <a:p>
            <a:pPr>
              <a:lnSpc>
                <a:spcPct val="80000"/>
              </a:lnSpc>
            </a:pPr>
            <a:r>
              <a:rPr lang="en-US" sz="2400" b="1" i="1" dirty="0" smtClean="0">
                <a:solidFill>
                  <a:srgbClr val="002060"/>
                </a:solidFill>
                <a:latin typeface="Times New Roman" pitchFamily="18" charset="0"/>
                <a:cs typeface="Times New Roman" pitchFamily="18" charset="0"/>
              </a:rPr>
              <a:t>Mutual Information):</a:t>
            </a:r>
            <a:endParaRPr lang="en-US" sz="2400" b="1" i="1" dirty="0">
              <a:solidFill>
                <a:srgbClr val="002060"/>
              </a:solidFill>
              <a:latin typeface="Times New Roman" pitchFamily="18" charset="0"/>
              <a:cs typeface="Times New Roman" pitchFamily="18" charset="0"/>
            </a:endParaRPr>
          </a:p>
        </p:txBody>
      </p:sp>
      <p:sp>
        <p:nvSpPr>
          <p:cNvPr id="27" name="Date Placeholder 26"/>
          <p:cNvSpPr>
            <a:spLocks noGrp="1"/>
          </p:cNvSpPr>
          <p:nvPr>
            <p:ph type="dt" sz="half" idx="10"/>
          </p:nvPr>
        </p:nvSpPr>
        <p:spPr/>
        <p:txBody>
          <a:bodyPr/>
          <a:lstStyle/>
          <a:p>
            <a:r>
              <a:rPr lang="en-US" smtClean="0"/>
              <a:t>November 15, 2011</a:t>
            </a:r>
            <a:endParaRPr lang="en-US"/>
          </a:p>
        </p:txBody>
      </p:sp>
      <p:sp>
        <p:nvSpPr>
          <p:cNvPr id="28" name="Slide Number Placeholder 27"/>
          <p:cNvSpPr>
            <a:spLocks noGrp="1"/>
          </p:cNvSpPr>
          <p:nvPr>
            <p:ph type="sldNum" sz="quarter" idx="12"/>
          </p:nvPr>
        </p:nvSpPr>
        <p:spPr/>
        <p:txBody>
          <a:bodyPr/>
          <a:lstStyle/>
          <a:p>
            <a:r>
              <a:rPr lang="en-US" smtClean="0"/>
              <a:t>III.</a:t>
            </a:r>
            <a:fld id="{8DFBADF9-590B-46A3-B334-BA8F8DA717BB}" type="slidenum">
              <a:rPr lang="en-US" smtClean="0"/>
              <a:pPr/>
              <a:t>19</a:t>
            </a:fld>
            <a:endParaRPr lang="en-US" dirty="0"/>
          </a:p>
        </p:txBody>
      </p:sp>
      <p:sp>
        <p:nvSpPr>
          <p:cNvPr id="29" name="Footer Placeholder 28"/>
          <p:cNvSpPr>
            <a:spLocks noGrp="1"/>
          </p:cNvSpPr>
          <p:nvPr>
            <p:ph type="ftr" sz="quarter" idx="11"/>
          </p:nvPr>
        </p:nvSpPr>
        <p:spPr/>
        <p:txBody>
          <a:bodyPr/>
          <a:lstStyle/>
          <a:p>
            <a:r>
              <a:rPr lang="en-US" smtClean="0"/>
              <a:t>IR&amp;DM, WS'11/12</a:t>
            </a:r>
            <a:endParaRPr lang="en-US"/>
          </a:p>
        </p:txBody>
      </p:sp>
      <p:sp>
        <p:nvSpPr>
          <p:cNvPr id="19" name="Text Box 9"/>
          <p:cNvSpPr txBox="1">
            <a:spLocks noChangeArrowheads="1"/>
          </p:cNvSpPr>
          <p:nvPr/>
        </p:nvSpPr>
        <p:spPr bwMode="auto">
          <a:xfrm>
            <a:off x="88316" y="5943600"/>
            <a:ext cx="9166292" cy="461665"/>
          </a:xfrm>
          <a:prstGeom prst="rect">
            <a:avLst/>
          </a:prstGeom>
          <a:noFill/>
          <a:ln w="9525">
            <a:noFill/>
            <a:miter lim="800000"/>
            <a:headEnd/>
            <a:tailEnd/>
          </a:ln>
          <a:effectLst/>
        </p:spPr>
        <p:txBody>
          <a:bodyPr wrap="none">
            <a:spAutoFit/>
          </a:bodyPr>
          <a:lstStyle/>
          <a:p>
            <a:r>
              <a:rPr lang="en-US" sz="2400" dirty="0" smtClean="0">
                <a:latin typeface="Times New Roman" pitchFamily="18" charset="0"/>
                <a:cs typeface="Times New Roman" pitchFamily="18" charset="0"/>
              </a:rPr>
              <a:t>(With </a:t>
            </a:r>
            <a:r>
              <a:rPr lang="en-US" sz="2400" i="1" dirty="0" smtClean="0">
                <a:latin typeface="Times New Roman" pitchFamily="18" charset="0"/>
                <a:cs typeface="Times New Roman" pitchFamily="18" charset="0"/>
              </a:rPr>
              <a:t>freq(c)</a:t>
            </a:r>
            <a:r>
              <a:rPr lang="en-US" sz="2400" dirty="0" smtClean="0">
                <a:latin typeface="Times New Roman" pitchFamily="18" charset="0"/>
                <a:cs typeface="Times New Roman" pitchFamily="18" charset="0"/>
              </a:rPr>
              <a:t> and </a:t>
            </a:r>
            <a:r>
              <a:rPr lang="en-US" sz="2400" i="1" dirty="0" smtClean="0">
                <a:latin typeface="Times New Roman" pitchFamily="18" charset="0"/>
                <a:cs typeface="Times New Roman" pitchFamily="18" charset="0"/>
              </a:rPr>
              <a:t>freq(c</a:t>
            </a:r>
            <a:r>
              <a:rPr lang="en-US" sz="2400" i="1" baseline="-25000" dirty="0" smtClean="0">
                <a:latin typeface="Times New Roman" pitchFamily="18" charset="0"/>
                <a:cs typeface="Times New Roman" pitchFamily="18" charset="0"/>
              </a:rPr>
              <a:t>1</a:t>
            </a:r>
            <a:r>
              <a:rPr lang="en-US" sz="2400" i="1" dirty="0" smtClean="0">
                <a:latin typeface="Times New Roman" pitchFamily="18" charset="0"/>
                <a:cs typeface="Times New Roman" pitchFamily="18" charset="0"/>
              </a:rPr>
              <a:t> /\ c</a:t>
            </a:r>
            <a:r>
              <a:rPr lang="en-US" sz="2400" i="1" baseline="-25000" dirty="0" smtClean="0">
                <a:latin typeface="Times New Roman" pitchFamily="18" charset="0"/>
                <a:cs typeface="Times New Roman" pitchFamily="18" charset="0"/>
              </a:rPr>
              <a:t>2 </a:t>
            </a:r>
            <a:r>
              <a:rPr lang="en-US" sz="2400" i="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usually estimated over large Web sample)</a:t>
            </a:r>
            <a:endParaRPr lang="en-US" sz="2400" dirty="0">
              <a:latin typeface="Times New Roman" pitchFamily="18" charset="0"/>
              <a:cs typeface="Times New Roman" pitchFamily="18" charset="0"/>
            </a:endParaRPr>
          </a:p>
        </p:txBody>
      </p:sp>
      <p:graphicFrame>
        <p:nvGraphicFramePr>
          <p:cNvPr id="91147" name="Object 11"/>
          <p:cNvGraphicFramePr>
            <a:graphicFrameLocks noChangeAspect="1"/>
          </p:cNvGraphicFramePr>
          <p:nvPr/>
        </p:nvGraphicFramePr>
        <p:xfrm>
          <a:off x="2514600" y="1371600"/>
          <a:ext cx="4291013" cy="863600"/>
        </p:xfrm>
        <a:graphic>
          <a:graphicData uri="http://schemas.openxmlformats.org/presentationml/2006/ole">
            <p:oleObj spid="_x0000_s91159" name="Formel" r:id="rId4" imgW="2146300" imgH="431800" progId="Equation.3">
              <p:embed/>
            </p:oleObj>
          </a:graphicData>
        </a:graphic>
      </p:graphicFrame>
      <p:graphicFrame>
        <p:nvGraphicFramePr>
          <p:cNvPr id="91148" name="Object 12"/>
          <p:cNvGraphicFramePr>
            <a:graphicFrameLocks noChangeAspect="1"/>
          </p:cNvGraphicFramePr>
          <p:nvPr/>
        </p:nvGraphicFramePr>
        <p:xfrm>
          <a:off x="1577975" y="2667000"/>
          <a:ext cx="7337425" cy="863600"/>
        </p:xfrm>
        <a:graphic>
          <a:graphicData uri="http://schemas.openxmlformats.org/presentationml/2006/ole">
            <p:oleObj spid="_x0000_s91160" name="Formel" r:id="rId5" imgW="3670300" imgH="431800" progId="Equation.3">
              <p:embed/>
            </p:oleObj>
          </a:graphicData>
        </a:graphic>
      </p:graphicFrame>
      <p:graphicFrame>
        <p:nvGraphicFramePr>
          <p:cNvPr id="91149" name="Object 13"/>
          <p:cNvGraphicFramePr>
            <a:graphicFrameLocks noGrp="1" noChangeAspect="1"/>
          </p:cNvGraphicFramePr>
          <p:nvPr>
            <p:ph idx="1"/>
          </p:nvPr>
        </p:nvGraphicFramePr>
        <p:xfrm>
          <a:off x="3200400" y="4851400"/>
          <a:ext cx="2741613" cy="863600"/>
        </p:xfrm>
        <a:graphic>
          <a:graphicData uri="http://schemas.openxmlformats.org/presentationml/2006/ole">
            <p:oleObj spid="_x0000_s91161" name="Formel" r:id="rId6" imgW="1371600" imgH="431800" progId="Equation.3">
              <p:embed/>
            </p:oleObj>
          </a:graphicData>
        </a:graphic>
      </p:graphicFrame>
      <p:graphicFrame>
        <p:nvGraphicFramePr>
          <p:cNvPr id="91150" name="Object 14"/>
          <p:cNvGraphicFramePr>
            <a:graphicFrameLocks noChangeAspect="1"/>
          </p:cNvGraphicFramePr>
          <p:nvPr/>
        </p:nvGraphicFramePr>
        <p:xfrm>
          <a:off x="2133600" y="3964936"/>
          <a:ext cx="3148013" cy="431800"/>
        </p:xfrm>
        <a:graphic>
          <a:graphicData uri="http://schemas.openxmlformats.org/presentationml/2006/ole">
            <p:oleObj spid="_x0000_s91162" name="Formel" r:id="rId7" imgW="1574117" imgH="215806"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63877"/>
                                        </p:tgtEl>
                                        <p:attrNameLst>
                                          <p:attrName>style.visibility</p:attrName>
                                        </p:attrNameLst>
                                      </p:cBhvr>
                                      <p:to>
                                        <p:strVal val="visible"/>
                                      </p:to>
                                    </p:set>
                                    <p:animEffect transition="in" filter="blinds(horizontal)">
                                      <p:cBhvr>
                                        <p:cTn id="7" dur="500"/>
                                        <p:tgtEl>
                                          <p:spTgt spid="463877"/>
                                        </p:tgtEl>
                                      </p:cBhvr>
                                    </p:animEffect>
                                  </p:childTnLst>
                                </p:cTn>
                              </p:par>
                              <p:par>
                                <p:cTn id="8" presetID="3" presetClass="entr" presetSubtype="10" fill="hold" nodeType="withEffect">
                                  <p:stCondLst>
                                    <p:cond delay="0"/>
                                  </p:stCondLst>
                                  <p:childTnLst>
                                    <p:set>
                                      <p:cBhvr>
                                        <p:cTn id="9" dur="1" fill="hold">
                                          <p:stCondLst>
                                            <p:cond delay="0"/>
                                          </p:stCondLst>
                                        </p:cTn>
                                        <p:tgtEl>
                                          <p:spTgt spid="91147"/>
                                        </p:tgtEl>
                                        <p:attrNameLst>
                                          <p:attrName>style.visibility</p:attrName>
                                        </p:attrNameLst>
                                      </p:cBhvr>
                                      <p:to>
                                        <p:strVal val="visible"/>
                                      </p:to>
                                    </p:set>
                                    <p:animEffect transition="in" filter="blinds(horizontal)">
                                      <p:cBhvr>
                                        <p:cTn id="10" dur="500"/>
                                        <p:tgtEl>
                                          <p:spTgt spid="9114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63885"/>
                                        </p:tgtEl>
                                        <p:attrNameLst>
                                          <p:attrName>style.visibility</p:attrName>
                                        </p:attrNameLst>
                                      </p:cBhvr>
                                      <p:to>
                                        <p:strVal val="visible"/>
                                      </p:to>
                                    </p:set>
                                    <p:animEffect transition="in" filter="blinds(horizontal)">
                                      <p:cBhvr>
                                        <p:cTn id="15" dur="500"/>
                                        <p:tgtEl>
                                          <p:spTgt spid="463885"/>
                                        </p:tgtEl>
                                      </p:cBhvr>
                                    </p:animEffect>
                                  </p:childTnLst>
                                </p:cTn>
                              </p:par>
                              <p:par>
                                <p:cTn id="16" presetID="3" presetClass="entr" presetSubtype="10" fill="hold" nodeType="withEffect">
                                  <p:stCondLst>
                                    <p:cond delay="0"/>
                                  </p:stCondLst>
                                  <p:childTnLst>
                                    <p:set>
                                      <p:cBhvr>
                                        <p:cTn id="17" dur="1" fill="hold">
                                          <p:stCondLst>
                                            <p:cond delay="0"/>
                                          </p:stCondLst>
                                        </p:cTn>
                                        <p:tgtEl>
                                          <p:spTgt spid="91148"/>
                                        </p:tgtEl>
                                        <p:attrNameLst>
                                          <p:attrName>style.visibility</p:attrName>
                                        </p:attrNameLst>
                                      </p:cBhvr>
                                      <p:to>
                                        <p:strVal val="visible"/>
                                      </p:to>
                                    </p:set>
                                    <p:animEffect transition="in" filter="blinds(horizontal)">
                                      <p:cBhvr>
                                        <p:cTn id="18" dur="500"/>
                                        <p:tgtEl>
                                          <p:spTgt spid="9114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63887"/>
                                        </p:tgtEl>
                                        <p:attrNameLst>
                                          <p:attrName>style.visibility</p:attrName>
                                        </p:attrNameLst>
                                      </p:cBhvr>
                                      <p:to>
                                        <p:strVal val="visible"/>
                                      </p:to>
                                    </p:set>
                                    <p:animEffect transition="in" filter="blinds(horizontal)">
                                      <p:cBhvr>
                                        <p:cTn id="23" dur="500"/>
                                        <p:tgtEl>
                                          <p:spTgt spid="463887"/>
                                        </p:tgtEl>
                                      </p:cBhvr>
                                    </p:animEffect>
                                  </p:childTnLst>
                                </p:cTn>
                              </p:par>
                              <p:par>
                                <p:cTn id="24" presetID="3" presetClass="entr" presetSubtype="10" fill="hold" nodeType="withEffect">
                                  <p:stCondLst>
                                    <p:cond delay="0"/>
                                  </p:stCondLst>
                                  <p:childTnLst>
                                    <p:set>
                                      <p:cBhvr>
                                        <p:cTn id="25" dur="1" fill="hold">
                                          <p:stCondLst>
                                            <p:cond delay="0"/>
                                          </p:stCondLst>
                                        </p:cTn>
                                        <p:tgtEl>
                                          <p:spTgt spid="91150"/>
                                        </p:tgtEl>
                                        <p:attrNameLst>
                                          <p:attrName>style.visibility</p:attrName>
                                        </p:attrNameLst>
                                      </p:cBhvr>
                                      <p:to>
                                        <p:strVal val="visible"/>
                                      </p:to>
                                    </p:set>
                                    <p:animEffect transition="in" filter="blinds(horizontal)">
                                      <p:cBhvr>
                                        <p:cTn id="26" dur="500"/>
                                        <p:tgtEl>
                                          <p:spTgt spid="9115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63889"/>
                                        </p:tgtEl>
                                        <p:attrNameLst>
                                          <p:attrName>style.visibility</p:attrName>
                                        </p:attrNameLst>
                                      </p:cBhvr>
                                      <p:to>
                                        <p:strVal val="visible"/>
                                      </p:to>
                                    </p:set>
                                    <p:animEffect transition="in" filter="blinds(horizontal)">
                                      <p:cBhvr>
                                        <p:cTn id="31" dur="500"/>
                                        <p:tgtEl>
                                          <p:spTgt spid="463889"/>
                                        </p:tgtEl>
                                      </p:cBhvr>
                                    </p:animEffect>
                                  </p:childTnLst>
                                </p:cTn>
                              </p:par>
                              <p:par>
                                <p:cTn id="32" presetID="3" presetClass="entr" presetSubtype="10" fill="hold" nodeType="withEffect">
                                  <p:stCondLst>
                                    <p:cond delay="0"/>
                                  </p:stCondLst>
                                  <p:childTnLst>
                                    <p:set>
                                      <p:cBhvr>
                                        <p:cTn id="33" dur="1" fill="hold">
                                          <p:stCondLst>
                                            <p:cond delay="0"/>
                                          </p:stCondLst>
                                        </p:cTn>
                                        <p:tgtEl>
                                          <p:spTgt spid="91149"/>
                                        </p:tgtEl>
                                        <p:attrNameLst>
                                          <p:attrName>style.visibility</p:attrName>
                                        </p:attrNameLst>
                                      </p:cBhvr>
                                      <p:to>
                                        <p:strVal val="visible"/>
                                      </p:to>
                                    </p:set>
                                    <p:animEffect transition="in" filter="blinds(horizontal)">
                                      <p:cBhvr>
                                        <p:cTn id="34" dur="500"/>
                                        <p:tgtEl>
                                          <p:spTgt spid="91149"/>
                                        </p:tgtEl>
                                      </p:cBhvr>
                                    </p:animEffect>
                                  </p:childTnLst>
                                </p:cTn>
                              </p:par>
                            </p:childTnLst>
                          </p:cTn>
                        </p:par>
                        <p:par>
                          <p:cTn id="35" fill="hold">
                            <p:stCondLst>
                              <p:cond delay="500"/>
                            </p:stCondLst>
                            <p:childTnLst>
                              <p:par>
                                <p:cTn id="36" presetID="3" presetClass="entr" presetSubtype="1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7" grpId="0"/>
      <p:bldP spid="463885" grpId="0"/>
      <p:bldP spid="463887" grpId="0"/>
      <p:bldP spid="463889"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6" name="Content Placeholder 70"/>
          <p:cNvSpPr txBox="1">
            <a:spLocks/>
          </p:cNvSpPr>
          <p:nvPr/>
        </p:nvSpPr>
        <p:spPr>
          <a:xfrm>
            <a:off x="304800" y="914400"/>
            <a:ext cx="8077200" cy="5410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Average</a:t>
            </a:r>
            <a:r>
              <a:rPr kumimoji="0" lang="en-US" sz="24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length of a query (in any of the major search engines) is </a:t>
            </a:r>
            <a:r>
              <a:rPr kumimoji="0" lang="en-US" sz="2400" b="1" i="0" u="none" strike="noStrike" kern="1200" cap="none" spc="0" normalizeH="0" noProof="0" dirty="0" smtClean="0">
                <a:ln>
                  <a:noFill/>
                </a:ln>
                <a:solidFill>
                  <a:srgbClr val="002060"/>
                </a:solidFill>
                <a:effectLst/>
                <a:uLnTx/>
                <a:uFillTx/>
                <a:latin typeface="Times New Roman" pitchFamily="18" charset="0"/>
                <a:ea typeface="+mn-ea"/>
                <a:cs typeface="Times New Roman" pitchFamily="18" charset="0"/>
              </a:rPr>
              <a:t>about 2.6 keywords</a:t>
            </a:r>
            <a:r>
              <a:rPr kumimoji="0" lang="en-US" sz="24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a:t>
            </a:r>
          </a:p>
          <a:p>
            <a:pPr marL="342900" lvl="0" indent="-342900">
              <a:spcBef>
                <a:spcPct val="20000"/>
              </a:spcBef>
              <a:defRPr/>
            </a:pPr>
            <a:r>
              <a:rPr lang="en-US" sz="2000" dirty="0" smtClean="0">
                <a:latin typeface="Times New Roman" pitchFamily="18" charset="0"/>
                <a:cs typeface="Times New Roman" pitchFamily="18" charset="0"/>
              </a:rPr>
              <a:t>     (source: </a:t>
            </a:r>
            <a:r>
              <a:rPr lang="en-US" sz="2000" dirty="0" smtClean="0">
                <a:latin typeface="Times New Roman" pitchFamily="18" charset="0"/>
                <a:cs typeface="Times New Roman" pitchFamily="18" charset="0"/>
                <a:hlinkClick r:id="rId2"/>
              </a:rPr>
              <a:t>http://www.keyworddiscovery.com/keyword-stats.html</a:t>
            </a:r>
            <a:r>
              <a:rPr lang="en-US" sz="2000" dirty="0" smtClean="0">
                <a:latin typeface="Times New Roman" pitchFamily="18" charset="0"/>
                <a:cs typeface="Times New Roman" pitchFamily="18" charset="0"/>
              </a:rPr>
              <a:t>)</a:t>
            </a:r>
          </a:p>
          <a:p>
            <a:pPr marL="342900" lvl="0" indent="-342900">
              <a:spcBef>
                <a:spcPct val="20000"/>
              </a:spcBef>
              <a:defRPr/>
            </a:pPr>
            <a:endParaRPr lang="en-US" sz="2000" baseline="0" dirty="0" smtClean="0">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May be sufficient for most everyday queries:</a:t>
            </a:r>
          </a:p>
          <a:p>
            <a:pPr marL="342900" marR="0" lvl="0" indent="-342900" algn="l" defTabSz="914400" rtl="0" eaLnBrk="1" fontAlgn="auto" latinLnBrk="0" hangingPunct="1">
              <a:lnSpc>
                <a:spcPct val="100000"/>
              </a:lnSpc>
              <a:spcBef>
                <a:spcPct val="20000"/>
              </a:spcBef>
              <a:spcAft>
                <a:spcPts val="0"/>
              </a:spcAft>
              <a:buClrTx/>
              <a:buSzTx/>
              <a:tabLst/>
              <a:defRPr/>
            </a:pPr>
            <a:endParaRPr lang="en-US" sz="2400" baseline="0" dirty="0" smtClean="0">
              <a:latin typeface="Times New Roman" pitchFamily="18" charset="0"/>
              <a:cs typeface="Times New Roman" pitchFamily="18" charset="0"/>
            </a:endParaRPr>
          </a:p>
          <a:p>
            <a:pPr marL="342900" indent="-342900">
              <a:spcBef>
                <a:spcPct val="20000"/>
              </a:spcBef>
              <a:defRPr/>
            </a:pPr>
            <a:r>
              <a:rPr lang="en-US" sz="2400" dirty="0" smtClean="0">
                <a:solidFill>
                  <a:srgbClr val="0033CC"/>
                </a:solidFill>
                <a:latin typeface="Arial" pitchFamily="34" charset="0"/>
                <a:cs typeface="Arial" pitchFamily="34" charset="0"/>
              </a:rPr>
              <a:t>     “</a:t>
            </a:r>
            <a:r>
              <a:rPr lang="en-US" sz="2400" dirty="0" err="1" smtClean="0">
                <a:solidFill>
                  <a:srgbClr val="0033CC"/>
                </a:solidFill>
                <a:latin typeface="Arial" pitchFamily="34" charset="0"/>
                <a:cs typeface="Arial" pitchFamily="34" charset="0"/>
              </a:rPr>
              <a:t>steve</a:t>
            </a:r>
            <a:r>
              <a:rPr lang="en-US" sz="2400" dirty="0" smtClean="0">
                <a:solidFill>
                  <a:srgbClr val="0033CC"/>
                </a:solidFill>
                <a:latin typeface="Arial" pitchFamily="34" charset="0"/>
                <a:cs typeface="Arial" pitchFamily="34" charset="0"/>
              </a:rPr>
              <a:t> jobs”</a:t>
            </a:r>
          </a:p>
          <a:p>
            <a:pPr marL="342900" marR="0" lvl="0" indent="-342900" algn="l" defTabSz="914400" rtl="0" eaLnBrk="1" fontAlgn="auto" latinLnBrk="0" hangingPunct="1">
              <a:lnSpc>
                <a:spcPct val="100000"/>
              </a:lnSpc>
              <a:spcBef>
                <a:spcPct val="20000"/>
              </a:spcBef>
              <a:spcAft>
                <a:spcPts val="0"/>
              </a:spcAft>
              <a:buClrTx/>
              <a:buSzTx/>
              <a:tabLst/>
              <a:defRPr/>
            </a:pPr>
            <a:endParaRPr lang="en-US" sz="2400" baseline="0" dirty="0" smtClean="0">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sz="2400" baseline="0" dirty="0" smtClean="0">
                <a:latin typeface="Times New Roman" pitchFamily="18" charset="0"/>
                <a:cs typeface="Times New Roman" pitchFamily="18" charset="0"/>
              </a:rPr>
              <a:t>…but not for all:</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defTabSz="914400" rtl="0" eaLnBrk="1" fontAlgn="auto" latinLnBrk="0" hangingPunct="1">
              <a:lnSpc>
                <a:spcPct val="100000"/>
              </a:lnSpc>
              <a:spcBef>
                <a:spcPct val="20000"/>
              </a:spcBef>
              <a:spcAft>
                <a:spcPts val="0"/>
              </a:spcAft>
              <a:buClrTx/>
              <a:buSzTx/>
              <a:tabLst/>
              <a:defRPr/>
            </a:pPr>
            <a:r>
              <a:rPr lang="en-US" sz="2400" baseline="0" dirty="0" smtClean="0">
                <a:solidFill>
                  <a:srgbClr val="0033CC"/>
                </a:solidFill>
                <a:latin typeface="Arial" pitchFamily="34" charset="0"/>
                <a:cs typeface="Arial" pitchFamily="34" charset="0"/>
              </a:rPr>
              <a:t>     “transportation tunnel disasters”</a:t>
            </a:r>
            <a:endParaRPr kumimoji="0" lang="en-US" sz="2400" b="0" i="0" u="none" strike="noStrike" kern="1200" cap="none" spc="0" normalizeH="0" baseline="0" noProof="0" dirty="0">
              <a:ln>
                <a:noFill/>
              </a:ln>
              <a:solidFill>
                <a:srgbClr val="0033CC"/>
              </a:solidFill>
              <a:effectLst/>
              <a:uLnTx/>
              <a:uFillTx/>
              <a:latin typeface="Arial" pitchFamily="34" charset="0"/>
              <a:cs typeface="Arial" pitchFamily="34" charset="0"/>
            </a:endParaRPr>
          </a:p>
        </p:txBody>
      </p:sp>
      <p:sp>
        <p:nvSpPr>
          <p:cNvPr id="7" name="Date Placeholder 6"/>
          <p:cNvSpPr>
            <a:spLocks noGrp="1"/>
          </p:cNvSpPr>
          <p:nvPr>
            <p:ph type="dt" sz="half" idx="10"/>
          </p:nvPr>
        </p:nvSpPr>
        <p:spPr/>
        <p:txBody>
          <a:bodyPr/>
          <a:lstStyle/>
          <a:p>
            <a:r>
              <a:rPr lang="en-US" smtClean="0"/>
              <a:t>November 15, 2011</a:t>
            </a:r>
            <a:endParaRPr lang="de-DE"/>
          </a:p>
        </p:txBody>
      </p:sp>
      <p:sp>
        <p:nvSpPr>
          <p:cNvPr id="8" name="Slide Number Placeholder 7"/>
          <p:cNvSpPr>
            <a:spLocks noGrp="1"/>
          </p:cNvSpPr>
          <p:nvPr>
            <p:ph type="sldNum" sz="quarter" idx="12"/>
          </p:nvPr>
        </p:nvSpPr>
        <p:spPr/>
        <p:txBody>
          <a:bodyPr/>
          <a:lstStyle/>
          <a:p>
            <a:r>
              <a:rPr lang="en-US" smtClean="0"/>
              <a:t>III.</a:t>
            </a:r>
            <a:fld id="{8DFBADF9-590B-46A3-B334-BA8F8DA717BB}" type="slidenum">
              <a:rPr lang="en-US" smtClean="0"/>
              <a:pPr/>
              <a:t>2</a:t>
            </a:fld>
            <a:endParaRPr lang="en-US" dirty="0"/>
          </a:p>
        </p:txBody>
      </p:sp>
      <p:sp>
        <p:nvSpPr>
          <p:cNvPr id="9" name="Footer Placeholder 8"/>
          <p:cNvSpPr>
            <a:spLocks noGrp="1"/>
          </p:cNvSpPr>
          <p:nvPr>
            <p:ph type="ftr" sz="quarter" idx="11"/>
          </p:nvPr>
        </p:nvSpPr>
        <p:spPr/>
        <p:txBody>
          <a:bodyPr/>
          <a:lstStyle/>
          <a:p>
            <a:r>
              <a:rPr lang="en-US" smtClean="0"/>
              <a:t>IR&amp;DM, WS'11/12</a:t>
            </a:r>
            <a:endParaRPr lang="en-US"/>
          </a:p>
        </p:txBody>
      </p:sp>
      <p:sp>
        <p:nvSpPr>
          <p:cNvPr id="10" name="TextBox 9"/>
          <p:cNvSpPr txBox="1"/>
          <p:nvPr/>
        </p:nvSpPr>
        <p:spPr>
          <a:xfrm>
            <a:off x="5610087" y="3048000"/>
            <a:ext cx="2771913" cy="1015663"/>
          </a:xfrm>
          <a:prstGeom prst="rect">
            <a:avLst/>
          </a:prstGeom>
          <a:noFill/>
        </p:spPr>
        <p:txBody>
          <a:bodyPr wrap="none" rtlCol="0">
            <a:spAutoFit/>
          </a:bodyPr>
          <a:lstStyle/>
          <a:p>
            <a:r>
              <a:rPr lang="en-US" sz="2000" u="sng" dirty="0" smtClean="0">
                <a:latin typeface="Times New Roman" pitchFamily="18" charset="0"/>
                <a:cs typeface="Times New Roman" pitchFamily="18" charset="0"/>
              </a:rPr>
              <a:t>Navigational</a:t>
            </a:r>
          </a:p>
          <a:p>
            <a:r>
              <a:rPr lang="en-US" sz="2000" dirty="0" smtClean="0">
                <a:latin typeface="Times New Roman" pitchFamily="18" charset="0"/>
                <a:cs typeface="Times New Roman" pitchFamily="18" charset="0"/>
              </a:rPr>
              <a:t>→ find specific resource;</a:t>
            </a:r>
          </a:p>
          <a:p>
            <a:r>
              <a:rPr lang="en-US" sz="2000" dirty="0" smtClean="0">
                <a:latin typeface="Times New Roman" pitchFamily="18" charset="0"/>
                <a:cs typeface="Times New Roman" pitchFamily="18" charset="0"/>
              </a:rPr>
              <a:t>known information need</a:t>
            </a:r>
            <a:endParaRPr lang="en-US" sz="2000" dirty="0">
              <a:latin typeface="Times New Roman" pitchFamily="18" charset="0"/>
              <a:cs typeface="Times New Roman" pitchFamily="18" charset="0"/>
            </a:endParaRPr>
          </a:p>
        </p:txBody>
      </p:sp>
      <p:sp>
        <p:nvSpPr>
          <p:cNvPr id="11" name="TextBox 10"/>
          <p:cNvSpPr txBox="1"/>
          <p:nvPr/>
        </p:nvSpPr>
        <p:spPr>
          <a:xfrm>
            <a:off x="5638800" y="4495800"/>
            <a:ext cx="3376245" cy="1938992"/>
          </a:xfrm>
          <a:prstGeom prst="rect">
            <a:avLst/>
          </a:prstGeom>
          <a:noFill/>
        </p:spPr>
        <p:txBody>
          <a:bodyPr wrap="none" rtlCol="0">
            <a:spAutoFit/>
          </a:bodyPr>
          <a:lstStyle/>
          <a:p>
            <a:r>
              <a:rPr lang="en-US" sz="2000" u="sng" dirty="0" smtClean="0">
                <a:latin typeface="Times New Roman" pitchFamily="18" charset="0"/>
                <a:cs typeface="Times New Roman" pitchFamily="18" charset="0"/>
              </a:rPr>
              <a:t>Informational</a:t>
            </a:r>
          </a:p>
          <a:p>
            <a:r>
              <a:rPr lang="en-US" sz="2000" dirty="0" smtClean="0">
                <a:latin typeface="Times New Roman" pitchFamily="18" charset="0"/>
                <a:cs typeface="Times New Roman" pitchFamily="18" charset="0"/>
              </a:rPr>
              <a:t>→ learn about topic in general;</a:t>
            </a:r>
          </a:p>
          <a:p>
            <a:r>
              <a:rPr lang="en-US" sz="2000" dirty="0" smtClean="0">
                <a:latin typeface="Times New Roman" pitchFamily="18" charset="0"/>
                <a:cs typeface="Times New Roman" pitchFamily="18" charset="0"/>
              </a:rPr>
              <a:t>target not known; relevant</a:t>
            </a:r>
          </a:p>
          <a:p>
            <a:r>
              <a:rPr lang="en-US" sz="2000" dirty="0" smtClean="0">
                <a:latin typeface="Times New Roman" pitchFamily="18" charset="0"/>
                <a:cs typeface="Times New Roman" pitchFamily="18" charset="0"/>
              </a:rPr>
              <a:t>instances not captured </a:t>
            </a:r>
          </a:p>
          <a:p>
            <a:r>
              <a:rPr lang="en-US" sz="2000" dirty="0" smtClean="0">
                <a:latin typeface="Times New Roman" pitchFamily="18" charset="0"/>
                <a:cs typeface="Times New Roman" pitchFamily="18" charset="0"/>
              </a:rPr>
              <a:t>by keywords</a:t>
            </a:r>
          </a:p>
          <a:p>
            <a:endParaRPr lang="en-US" sz="2000" dirty="0" smtClean="0">
              <a:latin typeface="Times New Roman" pitchFamily="18" charset="0"/>
              <a:cs typeface="Times New Roman" pitchFamily="18" charset="0"/>
            </a:endParaRPr>
          </a:p>
        </p:txBody>
      </p:sp>
      <p:sp>
        <p:nvSpPr>
          <p:cNvPr id="12" name="Title 1"/>
          <p:cNvSpPr txBox="1">
            <a:spLocks/>
          </p:cNvSpPr>
          <p:nvPr/>
        </p:nvSpPr>
        <p:spPr>
          <a:xfrm>
            <a:off x="76199" y="76200"/>
            <a:ext cx="8938845" cy="685800"/>
          </a:xfrm>
          <a:prstGeom prst="rect">
            <a:avLst/>
          </a:prstGeom>
          <a:solidFill>
            <a:schemeClr val="accent1">
              <a:lumMod val="20000"/>
              <a:lumOff val="80000"/>
            </a:schemeClr>
          </a:solidFill>
          <a:ln>
            <a:solidFill>
              <a:schemeClr val="tx1"/>
            </a:solidFill>
          </a:ln>
        </p:spPr>
        <p:txBody>
          <a:bodyPr vert="horz" lIns="91440" tIns="45720" rIns="91440" bIns="45720" rtlCol="0" anchor="ctr">
            <a:normAutofit fontScale="82500" lnSpcReduction="10000"/>
          </a:bodyPr>
          <a:lstStyle/>
          <a:p>
            <a:pPr lvl="0">
              <a:spcBef>
                <a:spcPct val="0"/>
              </a:spcBef>
              <a:defRPr/>
            </a:pPr>
            <a:r>
              <a:rPr lang="en-US" sz="4000" dirty="0" smtClean="0">
                <a:latin typeface="Times New Roman" pitchFamily="18" charset="0"/>
                <a:cs typeface="Times New Roman" pitchFamily="18" charset="0"/>
              </a:rPr>
              <a:t>III.5.1 Query Expansion &amp; Relevance Feedback</a:t>
            </a:r>
            <a:endParaRPr kumimoji="0" lang="en-US" sz="4400" b="1" i="0" u="none" strike="noStrike" kern="1200" cap="none" spc="0" normalizeH="0" baseline="0" dirty="0">
              <a:ln>
                <a:noFill/>
              </a:ln>
              <a:solidFill>
                <a:srgbClr val="00206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linds(horizontal)">
                                      <p:cBhvr>
                                        <p:cTn id="7" dur="500"/>
                                        <p:tgtEl>
                                          <p:spTgt spid="6">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5" end="5"/>
                                            </p:txEl>
                                          </p:spTgt>
                                        </p:tgtEl>
                                        <p:attrNameLst>
                                          <p:attrName>style.visibility</p:attrName>
                                        </p:attrNameLst>
                                      </p:cBhvr>
                                      <p:to>
                                        <p:strVal val="visible"/>
                                      </p:to>
                                    </p:set>
                                    <p:animEffect transition="in" filter="blinds(horizontal)">
                                      <p:cBhvr>
                                        <p:cTn id="10" dur="500"/>
                                        <p:tgtEl>
                                          <p:spTgt spid="6">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animEffect transition="in" filter="blinds(horizontal)">
                                      <p:cBhvr>
                                        <p:cTn id="13" dur="500"/>
                                        <p:tgtEl>
                                          <p:spTgt spid="6">
                                            <p:txEl>
                                              <p:pRg st="7" end="7"/>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9" end="9"/>
                                            </p:txEl>
                                          </p:spTgt>
                                        </p:tgtEl>
                                        <p:attrNameLst>
                                          <p:attrName>style.visibility</p:attrName>
                                        </p:attrNameLst>
                                      </p:cBhvr>
                                      <p:to>
                                        <p:strVal val="visible"/>
                                      </p:to>
                                    </p:set>
                                    <p:animEffect transition="in" filter="blinds(horizontal)">
                                      <p:cBhvr>
                                        <p:cTn id="16" dur="500"/>
                                        <p:tgtEl>
                                          <p:spTgt spid="6">
                                            <p:txEl>
                                              <p:pRg st="9" end="9"/>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Graph-specific Similarity Measures</a:t>
            </a:r>
            <a:endParaRPr lang="en-US" dirty="0"/>
          </a:p>
        </p:txBody>
      </p:sp>
      <p:sp>
        <p:nvSpPr>
          <p:cNvPr id="4" name="Date Placeholder 3"/>
          <p:cNvSpPr>
            <a:spLocks noGrp="1"/>
          </p:cNvSpPr>
          <p:nvPr>
            <p:ph type="dt" sz="half" idx="10"/>
          </p:nvPr>
        </p:nvSpPr>
        <p:spPr/>
        <p:txBody>
          <a:bodyPr/>
          <a:lstStyle/>
          <a:p>
            <a:r>
              <a:rPr lang="en-US" smtClean="0"/>
              <a:t>November 15, 2011</a:t>
            </a:r>
            <a:endParaRPr lang="en-US"/>
          </a:p>
        </p:txBody>
      </p:sp>
      <p:sp>
        <p:nvSpPr>
          <p:cNvPr id="5" name="Footer Placeholder 4"/>
          <p:cNvSpPr>
            <a:spLocks noGrp="1"/>
          </p:cNvSpPr>
          <p:nvPr>
            <p:ph type="ftr" sz="quarter" idx="11"/>
          </p:nvPr>
        </p:nvSpPr>
        <p:spPr/>
        <p:txBody>
          <a:bodyPr/>
          <a:lstStyle/>
          <a:p>
            <a:r>
              <a:rPr lang="en-US" smtClean="0"/>
              <a:t>IR&amp;DM, WS'11/12</a:t>
            </a:r>
            <a:endParaRPr lang="en-US"/>
          </a:p>
        </p:txBody>
      </p:sp>
      <p:sp>
        <p:nvSpPr>
          <p:cNvPr id="6" name="Slide Number Placeholder 5"/>
          <p:cNvSpPr>
            <a:spLocks noGrp="1"/>
          </p:cNvSpPr>
          <p:nvPr>
            <p:ph type="sldNum" sz="quarter" idx="12"/>
          </p:nvPr>
        </p:nvSpPr>
        <p:spPr/>
        <p:txBody>
          <a:bodyPr/>
          <a:lstStyle/>
          <a:p>
            <a:r>
              <a:rPr lang="en-US" smtClean="0"/>
              <a:t>III.</a:t>
            </a:r>
            <a:fld id="{8DFBADF9-590B-46A3-B334-BA8F8DA717BB}" type="slidenum">
              <a:rPr lang="en-US" smtClean="0"/>
              <a:pPr/>
              <a:t>20</a:t>
            </a:fld>
            <a:endParaRPr lang="en-US" dirty="0"/>
          </a:p>
        </p:txBody>
      </p:sp>
      <p:pic>
        <p:nvPicPr>
          <p:cNvPr id="7" name="Picture 2"/>
          <p:cNvPicPr>
            <a:picLocks noChangeAspect="1" noChangeArrowheads="1"/>
          </p:cNvPicPr>
          <p:nvPr/>
        </p:nvPicPr>
        <p:blipFill>
          <a:blip r:embed="rId3" cstate="print"/>
          <a:srcRect/>
          <a:stretch>
            <a:fillRect/>
          </a:stretch>
        </p:blipFill>
        <p:spPr bwMode="auto">
          <a:xfrm>
            <a:off x="4913591" y="805160"/>
            <a:ext cx="4230409" cy="3157240"/>
          </a:xfrm>
          <a:prstGeom prst="rect">
            <a:avLst/>
          </a:prstGeom>
          <a:solidFill>
            <a:schemeClr val="bg1"/>
          </a:solidFill>
          <a:ln w="9525">
            <a:noFill/>
            <a:miter lim="800000"/>
            <a:headEnd/>
            <a:tailEnd/>
          </a:ln>
        </p:spPr>
      </p:pic>
      <p:sp>
        <p:nvSpPr>
          <p:cNvPr id="10" name="Text Box 11"/>
          <p:cNvSpPr txBox="1">
            <a:spLocks noChangeArrowheads="1"/>
          </p:cNvSpPr>
          <p:nvPr/>
        </p:nvSpPr>
        <p:spPr bwMode="auto">
          <a:xfrm>
            <a:off x="0" y="6019800"/>
            <a:ext cx="6819496" cy="461665"/>
          </a:xfrm>
          <a:prstGeom prst="rect">
            <a:avLst/>
          </a:prstGeom>
          <a:noFill/>
          <a:ln w="9525">
            <a:noFill/>
            <a:miter lim="800000"/>
            <a:headEnd/>
            <a:tailEnd/>
          </a:ln>
          <a:effectLst/>
        </p:spPr>
        <p:txBody>
          <a:bodyPr wrap="none">
            <a:spAutoFit/>
          </a:bodyPr>
          <a:lstStyle/>
          <a:p>
            <a:r>
              <a:rPr lang="en-US" sz="24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(Computed by adaptation of </a:t>
            </a:r>
            <a:r>
              <a:rPr lang="en-US" sz="2000" dirty="0" err="1" smtClean="0">
                <a:latin typeface="Times New Roman" pitchFamily="18" charset="0"/>
                <a:cs typeface="Times New Roman" pitchFamily="18" charset="0"/>
              </a:rPr>
              <a:t>Dijkstra‘s</a:t>
            </a:r>
            <a:r>
              <a:rPr lang="en-US" sz="2000" dirty="0" smtClean="0">
                <a:latin typeface="Times New Roman" pitchFamily="18" charset="0"/>
                <a:cs typeface="Times New Roman" pitchFamily="18" charset="0"/>
              </a:rPr>
              <a:t> shortest-path algorithm)</a:t>
            </a:r>
            <a:endParaRPr lang="en-US" sz="2400" dirty="0">
              <a:latin typeface="Times New Roman" pitchFamily="18" charset="0"/>
              <a:cs typeface="Times New Roman" pitchFamily="18" charset="0"/>
            </a:endParaRPr>
          </a:p>
        </p:txBody>
      </p:sp>
      <p:sp>
        <p:nvSpPr>
          <p:cNvPr id="11" name="Text Box 12"/>
          <p:cNvSpPr txBox="1">
            <a:spLocks noChangeArrowheads="1"/>
          </p:cNvSpPr>
          <p:nvPr/>
        </p:nvSpPr>
        <p:spPr bwMode="auto">
          <a:xfrm>
            <a:off x="76200" y="5100637"/>
            <a:ext cx="3469027" cy="461665"/>
          </a:xfrm>
          <a:prstGeom prst="rect">
            <a:avLst/>
          </a:prstGeom>
          <a:noFill/>
          <a:ln w="9525">
            <a:noFill/>
            <a:miter lim="800000"/>
            <a:headEnd/>
            <a:tailEnd/>
          </a:ln>
          <a:effectLst/>
        </p:spPr>
        <p:txBody>
          <a:bodyPr wrap="none">
            <a:spAutoFit/>
          </a:bodyPr>
          <a:lstStyle/>
          <a:p>
            <a:r>
              <a:rPr lang="en-US" sz="2400" b="1" i="1" dirty="0" smtClean="0">
                <a:solidFill>
                  <a:srgbClr val="002060"/>
                </a:solidFill>
                <a:latin typeface="Times New Roman" pitchFamily="18" charset="0"/>
                <a:cs typeface="Times New Roman" pitchFamily="18" charset="0"/>
              </a:rPr>
              <a:t>Transitive path similarity:</a:t>
            </a:r>
            <a:endParaRPr lang="en-US" sz="2400" b="1" i="1" dirty="0">
              <a:solidFill>
                <a:srgbClr val="002060"/>
              </a:solidFill>
              <a:latin typeface="Times New Roman" pitchFamily="18" charset="0"/>
              <a:cs typeface="Times New Roman" pitchFamily="18" charset="0"/>
            </a:endParaRPr>
          </a:p>
        </p:txBody>
      </p:sp>
      <p:sp>
        <p:nvSpPr>
          <p:cNvPr id="12" name="Text Box 12"/>
          <p:cNvSpPr txBox="1">
            <a:spLocks noChangeArrowheads="1"/>
          </p:cNvSpPr>
          <p:nvPr/>
        </p:nvSpPr>
        <p:spPr bwMode="auto">
          <a:xfrm>
            <a:off x="83671" y="2057400"/>
            <a:ext cx="3954929" cy="461665"/>
          </a:xfrm>
          <a:prstGeom prst="rect">
            <a:avLst/>
          </a:prstGeom>
          <a:noFill/>
          <a:ln w="9525">
            <a:noFill/>
            <a:miter lim="800000"/>
            <a:headEnd/>
            <a:tailEnd/>
          </a:ln>
          <a:effectLst/>
        </p:spPr>
        <p:txBody>
          <a:bodyPr wrap="none">
            <a:spAutoFit/>
          </a:bodyPr>
          <a:lstStyle/>
          <a:p>
            <a:r>
              <a:rPr lang="en-US" sz="2400" b="1" i="1" dirty="0" smtClean="0">
                <a:solidFill>
                  <a:srgbClr val="002060"/>
                </a:solidFill>
                <a:latin typeface="Times New Roman" pitchFamily="18" charset="0"/>
                <a:cs typeface="Times New Roman" pitchFamily="18" charset="0"/>
              </a:rPr>
              <a:t>Leacock-</a:t>
            </a:r>
            <a:r>
              <a:rPr lang="en-US" sz="2400" b="1" i="1" dirty="0" err="1" smtClean="0">
                <a:solidFill>
                  <a:srgbClr val="002060"/>
                </a:solidFill>
                <a:latin typeface="Times New Roman" pitchFamily="18" charset="0"/>
                <a:cs typeface="Times New Roman" pitchFamily="18" charset="0"/>
              </a:rPr>
              <a:t>Chodorow</a:t>
            </a:r>
            <a:r>
              <a:rPr lang="en-US" sz="2400" b="1" i="1" dirty="0" smtClean="0">
                <a:solidFill>
                  <a:srgbClr val="002060"/>
                </a:solidFill>
                <a:latin typeface="Times New Roman" pitchFamily="18" charset="0"/>
                <a:cs typeface="Times New Roman" pitchFamily="18" charset="0"/>
              </a:rPr>
              <a:t> Measure:</a:t>
            </a:r>
          </a:p>
        </p:txBody>
      </p:sp>
      <p:sp>
        <p:nvSpPr>
          <p:cNvPr id="13" name="Text Box 12"/>
          <p:cNvSpPr txBox="1">
            <a:spLocks noChangeArrowheads="1"/>
          </p:cNvSpPr>
          <p:nvPr/>
        </p:nvSpPr>
        <p:spPr bwMode="auto">
          <a:xfrm>
            <a:off x="76200" y="3810000"/>
            <a:ext cx="2053767" cy="461665"/>
          </a:xfrm>
          <a:prstGeom prst="rect">
            <a:avLst/>
          </a:prstGeom>
          <a:noFill/>
          <a:ln w="9525">
            <a:noFill/>
            <a:miter lim="800000"/>
            <a:headEnd/>
            <a:tailEnd/>
          </a:ln>
          <a:effectLst/>
        </p:spPr>
        <p:txBody>
          <a:bodyPr wrap="none">
            <a:spAutoFit/>
          </a:bodyPr>
          <a:lstStyle/>
          <a:p>
            <a:r>
              <a:rPr lang="en-US" sz="2400" b="1" i="1" dirty="0" smtClean="0">
                <a:solidFill>
                  <a:srgbClr val="002060"/>
                </a:solidFill>
                <a:latin typeface="Times New Roman" pitchFamily="18" charset="0"/>
                <a:cs typeface="Times New Roman" pitchFamily="18" charset="0"/>
              </a:rPr>
              <a:t>Lin Similarity:</a:t>
            </a:r>
          </a:p>
        </p:txBody>
      </p:sp>
      <p:graphicFrame>
        <p:nvGraphicFramePr>
          <p:cNvPr id="176130" name="Object 2"/>
          <p:cNvGraphicFramePr>
            <a:graphicFrameLocks noChangeAspect="1"/>
          </p:cNvGraphicFramePr>
          <p:nvPr/>
        </p:nvGraphicFramePr>
        <p:xfrm>
          <a:off x="215900" y="2414587"/>
          <a:ext cx="3289300" cy="709613"/>
        </p:xfrm>
        <a:graphic>
          <a:graphicData uri="http://schemas.openxmlformats.org/presentationml/2006/ole">
            <p:oleObj spid="_x0000_s176139" name="Formel" r:id="rId4" imgW="1828800" imgH="393700" progId="Equation.3">
              <p:embed/>
            </p:oleObj>
          </a:graphicData>
        </a:graphic>
      </p:graphicFrame>
      <p:graphicFrame>
        <p:nvGraphicFramePr>
          <p:cNvPr id="176131" name="Object 3"/>
          <p:cNvGraphicFramePr>
            <a:graphicFrameLocks noChangeAspect="1"/>
          </p:cNvGraphicFramePr>
          <p:nvPr/>
        </p:nvGraphicFramePr>
        <p:xfrm>
          <a:off x="161925" y="4267200"/>
          <a:ext cx="3495675" cy="777875"/>
        </p:xfrm>
        <a:graphic>
          <a:graphicData uri="http://schemas.openxmlformats.org/presentationml/2006/ole">
            <p:oleObj spid="_x0000_s176140" name="Formel" r:id="rId5" imgW="1943100" imgH="431800" progId="Equation.3">
              <p:embed/>
            </p:oleObj>
          </a:graphicData>
        </a:graphic>
      </p:graphicFrame>
      <p:sp>
        <p:nvSpPr>
          <p:cNvPr id="16" name="TextBox 15"/>
          <p:cNvSpPr txBox="1"/>
          <p:nvPr/>
        </p:nvSpPr>
        <p:spPr>
          <a:xfrm>
            <a:off x="152400" y="3011269"/>
            <a:ext cx="5052986" cy="707886"/>
          </a:xfrm>
          <a:prstGeom prst="rect">
            <a:avLst/>
          </a:prstGeom>
          <a:noFill/>
        </p:spPr>
        <p:txBody>
          <a:bodyPr wrap="none" rtlCol="0">
            <a:spAutoFit/>
          </a:bodyPr>
          <a:lstStyle/>
          <a:p>
            <a:r>
              <a:rPr lang="en-US" sz="2000" dirty="0" err="1" smtClean="0">
                <a:latin typeface="Times New Roman" pitchFamily="18" charset="0"/>
                <a:cs typeface="Times New Roman" pitchFamily="18" charset="0"/>
              </a:rPr>
              <a:t>len</a:t>
            </a:r>
            <a:r>
              <a:rPr lang="en-US" sz="2000" dirty="0" smtClean="0">
                <a:latin typeface="Times New Roman" pitchFamily="18" charset="0"/>
                <a:cs typeface="Times New Roman" pitchFamily="18" charset="0"/>
              </a:rPr>
              <a:t>(c</a:t>
            </a:r>
            <a:r>
              <a:rPr lang="en-US" sz="2000" baseline="-25000" dirty="0" smtClean="0">
                <a:latin typeface="Times New Roman" pitchFamily="18" charset="0"/>
                <a:cs typeface="Times New Roman" pitchFamily="18" charset="0"/>
              </a:rPr>
              <a:t>1</a:t>
            </a:r>
            <a:r>
              <a:rPr lang="en-US" sz="2000" dirty="0" smtClean="0">
                <a:latin typeface="Times New Roman" pitchFamily="18" charset="0"/>
                <a:cs typeface="Times New Roman" pitchFamily="18" charset="0"/>
              </a:rPr>
              <a:t>,c</a:t>
            </a:r>
            <a:r>
              <a:rPr lang="en-US" sz="2000" baseline="-25000" dirty="0"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 length of shortest path between c</a:t>
            </a:r>
            <a:r>
              <a:rPr lang="en-US" sz="2000" baseline="-25000" dirty="0" smtClean="0">
                <a:latin typeface="Times New Roman" pitchFamily="18" charset="0"/>
                <a:cs typeface="Times New Roman" pitchFamily="18" charset="0"/>
              </a:rPr>
              <a:t>1</a:t>
            </a:r>
            <a:r>
              <a:rPr lang="en-US" sz="2000" dirty="0" smtClean="0">
                <a:latin typeface="Times New Roman" pitchFamily="18" charset="0"/>
                <a:cs typeface="Times New Roman" pitchFamily="18" charset="0"/>
              </a:rPr>
              <a:t>,c</a:t>
            </a:r>
            <a:r>
              <a:rPr lang="en-US" sz="2000" baseline="-25000" dirty="0" smtClean="0">
                <a:latin typeface="Times New Roman" pitchFamily="18" charset="0"/>
                <a:cs typeface="Times New Roman" pitchFamily="18" charset="0"/>
              </a:rPr>
              <a:t>2</a:t>
            </a:r>
          </a:p>
          <a:p>
            <a:r>
              <a:rPr lang="en-US" sz="2000" dirty="0" smtClean="0">
                <a:latin typeface="Times New Roman" pitchFamily="18" charset="0"/>
                <a:cs typeface="Times New Roman" pitchFamily="18" charset="0"/>
              </a:rPr>
              <a:t>D: depth of the IS-A ontology</a:t>
            </a:r>
            <a:endParaRPr lang="en-US" sz="2000" dirty="0">
              <a:latin typeface="Times New Roman" pitchFamily="18" charset="0"/>
              <a:cs typeface="Times New Roman" pitchFamily="18" charset="0"/>
            </a:endParaRPr>
          </a:p>
        </p:txBody>
      </p:sp>
      <p:sp>
        <p:nvSpPr>
          <p:cNvPr id="17" name="Rectangle 16"/>
          <p:cNvSpPr/>
          <p:nvPr/>
        </p:nvSpPr>
        <p:spPr>
          <a:xfrm>
            <a:off x="142875" y="762000"/>
            <a:ext cx="4572000" cy="1200329"/>
          </a:xfrm>
          <a:prstGeom prst="rect">
            <a:avLst/>
          </a:prstGeom>
        </p:spPr>
        <p:txBody>
          <a:bodyPr>
            <a:spAutoFit/>
          </a:bodyPr>
          <a:lstStyle/>
          <a:p>
            <a:pPr>
              <a:buNone/>
            </a:pPr>
            <a:r>
              <a:rPr lang="en-US" sz="2400" dirty="0" smtClean="0">
                <a:latin typeface="Times New Roman" pitchFamily="18" charset="0"/>
                <a:cs typeface="Times New Roman" pitchFamily="18" charset="0"/>
              </a:rPr>
              <a:t>Compute (graph-based) similarity between </a:t>
            </a:r>
            <a:r>
              <a:rPr lang="en-US" sz="2400" i="1" dirty="0" smtClean="0">
                <a:latin typeface="Times New Roman" pitchFamily="18" charset="0"/>
                <a:cs typeface="Times New Roman" pitchFamily="18" charset="0"/>
              </a:rPr>
              <a:t>Philosopher</a:t>
            </a:r>
            <a:r>
              <a:rPr lang="en-US" sz="2400" dirty="0" smtClean="0">
                <a:latin typeface="Times New Roman" pitchFamily="18" charset="0"/>
                <a:cs typeface="Times New Roman" pitchFamily="18" charset="0"/>
              </a:rPr>
              <a:t> and </a:t>
            </a:r>
            <a:r>
              <a:rPr lang="en-US" sz="2400" i="1" dirty="0" smtClean="0">
                <a:latin typeface="Times New Roman" pitchFamily="18" charset="0"/>
                <a:cs typeface="Times New Roman" pitchFamily="18" charset="0"/>
              </a:rPr>
              <a:t>Chancellor </a:t>
            </a:r>
            <a:r>
              <a:rPr lang="en-US" sz="2400" dirty="0" smtClean="0">
                <a:latin typeface="Times New Roman" pitchFamily="18" charset="0"/>
                <a:cs typeface="Times New Roman" pitchFamily="18" charset="0"/>
              </a:rPr>
              <a:t>in an </a:t>
            </a:r>
            <a:r>
              <a:rPr lang="en-US" sz="2400" b="1" dirty="0" smtClean="0">
                <a:solidFill>
                  <a:srgbClr val="002060"/>
                </a:solidFill>
                <a:latin typeface="Times New Roman" pitchFamily="18" charset="0"/>
                <a:cs typeface="Times New Roman" pitchFamily="18" charset="0"/>
              </a:rPr>
              <a:t>IS-A ontology</a:t>
            </a:r>
            <a:endParaRPr lang="en-US" sz="2400" b="1" dirty="0">
              <a:solidFill>
                <a:srgbClr val="002060"/>
              </a:solidFill>
              <a:latin typeface="Times New Roman" pitchFamily="18" charset="0"/>
              <a:cs typeface="Times New Roman" pitchFamily="18" charset="0"/>
            </a:endParaRPr>
          </a:p>
        </p:txBody>
      </p:sp>
      <p:sp>
        <p:nvSpPr>
          <p:cNvPr id="19" name="TextBox 18"/>
          <p:cNvSpPr txBox="1"/>
          <p:nvPr/>
        </p:nvSpPr>
        <p:spPr>
          <a:xfrm>
            <a:off x="3948862" y="4267200"/>
            <a:ext cx="5221558" cy="1015663"/>
          </a:xfrm>
          <a:prstGeom prst="rect">
            <a:avLst/>
          </a:prstGeom>
          <a:noFill/>
        </p:spPr>
        <p:txBody>
          <a:bodyPr wrap="none" rtlCol="0">
            <a:spAutoFit/>
          </a:bodyPr>
          <a:lstStyle/>
          <a:p>
            <a:r>
              <a:rPr lang="en-US" sz="2000" dirty="0" smtClean="0">
                <a:latin typeface="Times New Roman" pitchFamily="18" charset="0"/>
                <a:cs typeface="Times New Roman" pitchFamily="18" charset="0"/>
              </a:rPr>
              <a:t>LCA(c</a:t>
            </a:r>
            <a:r>
              <a:rPr lang="en-US" sz="2000" baseline="-25000" dirty="0" smtClean="0">
                <a:latin typeface="Times New Roman" pitchFamily="18" charset="0"/>
                <a:cs typeface="Times New Roman" pitchFamily="18" charset="0"/>
              </a:rPr>
              <a:t>1</a:t>
            </a:r>
            <a:r>
              <a:rPr lang="en-US" sz="2000" dirty="0" smtClean="0">
                <a:latin typeface="Times New Roman" pitchFamily="18" charset="0"/>
                <a:cs typeface="Times New Roman" pitchFamily="18" charset="0"/>
              </a:rPr>
              <a:t>,c</a:t>
            </a:r>
            <a:r>
              <a:rPr lang="en-US" sz="2000" baseline="-25000" dirty="0"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 lowest common ancestor of c</a:t>
            </a:r>
            <a:r>
              <a:rPr lang="en-US" sz="2000" baseline="-25000" dirty="0" smtClean="0">
                <a:latin typeface="Times New Roman" pitchFamily="18" charset="0"/>
                <a:cs typeface="Times New Roman" pitchFamily="18" charset="0"/>
              </a:rPr>
              <a:t>1</a:t>
            </a:r>
            <a:r>
              <a:rPr lang="en-US" sz="2000" dirty="0" smtClean="0">
                <a:latin typeface="Times New Roman" pitchFamily="18" charset="0"/>
                <a:cs typeface="Times New Roman" pitchFamily="18" charset="0"/>
              </a:rPr>
              <a:t>,c</a:t>
            </a:r>
            <a:r>
              <a:rPr lang="en-US" sz="2000" baseline="-25000" dirty="0" smtClean="0">
                <a:latin typeface="Times New Roman" pitchFamily="18" charset="0"/>
                <a:cs typeface="Times New Roman" pitchFamily="18" charset="0"/>
              </a:rPr>
              <a:t>2</a:t>
            </a:r>
          </a:p>
          <a:p>
            <a:r>
              <a:rPr lang="en-US" sz="2000" dirty="0" smtClean="0">
                <a:latin typeface="Times New Roman" pitchFamily="18" charset="0"/>
                <a:cs typeface="Times New Roman" pitchFamily="18" charset="0"/>
              </a:rPr>
              <a:t>IC(c): Information Content of c in the IS-A DAG</a:t>
            </a:r>
          </a:p>
          <a:p>
            <a:r>
              <a:rPr lang="en-US" sz="2000" dirty="0" smtClean="0">
                <a:latin typeface="Times New Roman" pitchFamily="18" charset="0"/>
                <a:cs typeface="Times New Roman" pitchFamily="18" charset="0"/>
              </a:rPr>
              <a:t>   (including all sub-concepts/hyponyms)</a:t>
            </a:r>
            <a:endParaRPr lang="en-US" sz="2000" dirty="0">
              <a:latin typeface="Times New Roman" pitchFamily="18" charset="0"/>
              <a:cs typeface="Times New Roman" pitchFamily="18" charset="0"/>
            </a:endParaRPr>
          </a:p>
        </p:txBody>
      </p:sp>
      <p:graphicFrame>
        <p:nvGraphicFramePr>
          <p:cNvPr id="176132" name="Object 4"/>
          <p:cNvGraphicFramePr>
            <a:graphicFrameLocks noChangeAspect="1"/>
          </p:cNvGraphicFramePr>
          <p:nvPr/>
        </p:nvGraphicFramePr>
        <p:xfrm>
          <a:off x="215900" y="5562600"/>
          <a:ext cx="6718300" cy="639763"/>
        </p:xfrm>
        <a:graphic>
          <a:graphicData uri="http://schemas.openxmlformats.org/presentationml/2006/ole">
            <p:oleObj spid="_x0000_s176141" name="Formel" r:id="rId6" imgW="3733800" imgH="3556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par>
                                <p:cTn id="13" presetID="3" presetClass="entr" presetSubtype="10" fill="hold" nodeType="withEffect">
                                  <p:stCondLst>
                                    <p:cond delay="0"/>
                                  </p:stCondLst>
                                  <p:childTnLst>
                                    <p:set>
                                      <p:cBhvr>
                                        <p:cTn id="14" dur="1" fill="hold">
                                          <p:stCondLst>
                                            <p:cond delay="0"/>
                                          </p:stCondLst>
                                        </p:cTn>
                                        <p:tgtEl>
                                          <p:spTgt spid="176130"/>
                                        </p:tgtEl>
                                        <p:attrNameLst>
                                          <p:attrName>style.visibility</p:attrName>
                                        </p:attrNameLst>
                                      </p:cBhvr>
                                      <p:to>
                                        <p:strVal val="visible"/>
                                      </p:to>
                                    </p:set>
                                    <p:animEffect transition="in" filter="blinds(horizontal)">
                                      <p:cBhvr>
                                        <p:cTn id="15" dur="500"/>
                                        <p:tgtEl>
                                          <p:spTgt spid="17613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par>
                                <p:cTn id="24" presetID="3" presetClass="entr" presetSubtype="10" fill="hold" nodeType="withEffect">
                                  <p:stCondLst>
                                    <p:cond delay="0"/>
                                  </p:stCondLst>
                                  <p:childTnLst>
                                    <p:set>
                                      <p:cBhvr>
                                        <p:cTn id="25" dur="1" fill="hold">
                                          <p:stCondLst>
                                            <p:cond delay="0"/>
                                          </p:stCondLst>
                                        </p:cTn>
                                        <p:tgtEl>
                                          <p:spTgt spid="176131"/>
                                        </p:tgtEl>
                                        <p:attrNameLst>
                                          <p:attrName>style.visibility</p:attrName>
                                        </p:attrNameLst>
                                      </p:cBhvr>
                                      <p:to>
                                        <p:strVal val="visible"/>
                                      </p:to>
                                    </p:set>
                                    <p:animEffect transition="in" filter="blinds(horizontal)">
                                      <p:cBhvr>
                                        <p:cTn id="26" dur="500"/>
                                        <p:tgtEl>
                                          <p:spTgt spid="176131"/>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par>
                                <p:cTn id="35" presetID="3" presetClass="entr" presetSubtype="10" fill="hold" nodeType="withEffect">
                                  <p:stCondLst>
                                    <p:cond delay="0"/>
                                  </p:stCondLst>
                                  <p:childTnLst>
                                    <p:set>
                                      <p:cBhvr>
                                        <p:cTn id="36" dur="1" fill="hold">
                                          <p:stCondLst>
                                            <p:cond delay="0"/>
                                          </p:stCondLst>
                                        </p:cTn>
                                        <p:tgtEl>
                                          <p:spTgt spid="176132"/>
                                        </p:tgtEl>
                                        <p:attrNameLst>
                                          <p:attrName>style.visibility</p:attrName>
                                        </p:attrNameLst>
                                      </p:cBhvr>
                                      <p:to>
                                        <p:strVal val="visible"/>
                                      </p:to>
                                    </p:set>
                                    <p:animEffect transition="in" filter="blinds(horizontal)">
                                      <p:cBhvr>
                                        <p:cTn id="37" dur="500"/>
                                        <p:tgtEl>
                                          <p:spTgt spid="17613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linds(horizont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Eye Tracking and Relevance Judgments</a:t>
            </a:r>
            <a:endParaRPr lang="en-US" dirty="0"/>
          </a:p>
        </p:txBody>
      </p:sp>
      <p:sp>
        <p:nvSpPr>
          <p:cNvPr id="4" name="Date Placeholder 3"/>
          <p:cNvSpPr>
            <a:spLocks noGrp="1"/>
          </p:cNvSpPr>
          <p:nvPr>
            <p:ph type="dt" sz="half" idx="10"/>
          </p:nvPr>
        </p:nvSpPr>
        <p:spPr/>
        <p:txBody>
          <a:bodyPr/>
          <a:lstStyle/>
          <a:p>
            <a:r>
              <a:rPr lang="en-US" smtClean="0"/>
              <a:t>November 15, 2011</a:t>
            </a:r>
            <a:endParaRPr lang="en-US"/>
          </a:p>
        </p:txBody>
      </p:sp>
      <p:sp>
        <p:nvSpPr>
          <p:cNvPr id="5" name="Footer Placeholder 4"/>
          <p:cNvSpPr>
            <a:spLocks noGrp="1"/>
          </p:cNvSpPr>
          <p:nvPr>
            <p:ph type="ftr" sz="quarter" idx="11"/>
          </p:nvPr>
        </p:nvSpPr>
        <p:spPr/>
        <p:txBody>
          <a:bodyPr/>
          <a:lstStyle/>
          <a:p>
            <a:r>
              <a:rPr lang="en-US" smtClean="0"/>
              <a:t>IR&amp;DM, WS'11/12</a:t>
            </a:r>
            <a:endParaRPr lang="en-US"/>
          </a:p>
        </p:txBody>
      </p:sp>
      <p:sp>
        <p:nvSpPr>
          <p:cNvPr id="6" name="Slide Number Placeholder 5"/>
          <p:cNvSpPr>
            <a:spLocks noGrp="1"/>
          </p:cNvSpPr>
          <p:nvPr>
            <p:ph type="sldNum" sz="quarter" idx="12"/>
          </p:nvPr>
        </p:nvSpPr>
        <p:spPr/>
        <p:txBody>
          <a:bodyPr/>
          <a:lstStyle/>
          <a:p>
            <a:r>
              <a:rPr lang="en-US" smtClean="0"/>
              <a:t>III.</a:t>
            </a:r>
            <a:fld id="{8DFBADF9-590B-46A3-B334-BA8F8DA717BB}" type="slidenum">
              <a:rPr lang="en-US" smtClean="0"/>
              <a:pPr/>
              <a:t>21</a:t>
            </a:fld>
            <a:endParaRPr lang="en-US" dirty="0"/>
          </a:p>
        </p:txBody>
      </p:sp>
      <p:pic>
        <p:nvPicPr>
          <p:cNvPr id="188417" name="Picture 1"/>
          <p:cNvPicPr>
            <a:picLocks noGrp="1" noChangeAspect="1" noChangeArrowheads="1"/>
          </p:cNvPicPr>
          <p:nvPr>
            <p:ph idx="1"/>
          </p:nvPr>
        </p:nvPicPr>
        <p:blipFill>
          <a:blip r:embed="rId2" cstate="print"/>
          <a:srcRect/>
          <a:stretch>
            <a:fillRect/>
          </a:stretch>
        </p:blipFill>
        <p:spPr bwMode="auto">
          <a:xfrm>
            <a:off x="5791200" y="3717845"/>
            <a:ext cx="2667000" cy="2313623"/>
          </a:xfrm>
          <a:prstGeom prst="rect">
            <a:avLst/>
          </a:prstGeom>
          <a:noFill/>
          <a:ln w="9525">
            <a:noFill/>
            <a:miter lim="800000"/>
            <a:headEnd/>
            <a:tailEnd/>
          </a:ln>
        </p:spPr>
      </p:pic>
      <p:pic>
        <p:nvPicPr>
          <p:cNvPr id="188418" name="Picture 2"/>
          <p:cNvPicPr>
            <a:picLocks noChangeAspect="1" noChangeArrowheads="1"/>
          </p:cNvPicPr>
          <p:nvPr/>
        </p:nvPicPr>
        <p:blipFill>
          <a:blip r:embed="rId3" cstate="print"/>
          <a:srcRect/>
          <a:stretch>
            <a:fillRect/>
          </a:stretch>
        </p:blipFill>
        <p:spPr bwMode="auto">
          <a:xfrm>
            <a:off x="5638800" y="1447800"/>
            <a:ext cx="2971800" cy="1981200"/>
          </a:xfrm>
          <a:prstGeom prst="rect">
            <a:avLst/>
          </a:prstGeom>
          <a:noFill/>
          <a:ln w="9525">
            <a:noFill/>
            <a:miter lim="800000"/>
            <a:headEnd/>
            <a:tailEnd/>
          </a:ln>
        </p:spPr>
      </p:pic>
      <p:sp>
        <p:nvSpPr>
          <p:cNvPr id="9" name="Rectangle 8"/>
          <p:cNvSpPr/>
          <p:nvPr/>
        </p:nvSpPr>
        <p:spPr>
          <a:xfrm>
            <a:off x="5628975" y="6031468"/>
            <a:ext cx="3057825" cy="369332"/>
          </a:xfrm>
          <a:prstGeom prst="rect">
            <a:avLst/>
          </a:prstGeom>
        </p:spPr>
        <p:txBody>
          <a:bodyPr wrap="none">
            <a:spAutoFit/>
          </a:bodyPr>
          <a:lstStyle/>
          <a:p>
            <a:pPr algn="ctr"/>
            <a:r>
              <a:rPr lang="en-US" dirty="0" smtClean="0">
                <a:latin typeface="Times New Roman" pitchFamily="18" charset="0"/>
                <a:cs typeface="Times New Roman" pitchFamily="18" charset="0"/>
              </a:rPr>
              <a:t>@</a:t>
            </a:r>
            <a:r>
              <a:rPr lang="en-US" dirty="0" smtClean="0">
                <a:latin typeface="Times New Roman" pitchFamily="18" charset="0"/>
                <a:cs typeface="Times New Roman" pitchFamily="18" charset="0"/>
                <a:hlinkClick r:id="rId4"/>
              </a:rPr>
              <a:t>University of Tampere</a:t>
            </a:r>
            <a:r>
              <a:rPr lang="en-US" dirty="0" smtClean="0">
                <a:latin typeface="Times New Roman" pitchFamily="18" charset="0"/>
                <a:cs typeface="Times New Roman" pitchFamily="18" charset="0"/>
              </a:rPr>
              <a:t>, 2007</a:t>
            </a:r>
            <a:endParaRPr lang="en-US" dirty="0">
              <a:latin typeface="Times New Roman" pitchFamily="18" charset="0"/>
              <a:cs typeface="Times New Roman" pitchFamily="18" charset="0"/>
            </a:endParaRPr>
          </a:p>
        </p:txBody>
      </p:sp>
      <p:sp>
        <p:nvSpPr>
          <p:cNvPr id="10" name="Rectangle 9"/>
          <p:cNvSpPr/>
          <p:nvPr/>
        </p:nvSpPr>
        <p:spPr>
          <a:xfrm>
            <a:off x="5563288" y="762000"/>
            <a:ext cx="2949846" cy="677108"/>
          </a:xfrm>
          <a:prstGeom prst="rect">
            <a:avLst/>
          </a:prstGeom>
        </p:spPr>
        <p:txBody>
          <a:bodyPr wrap="none">
            <a:spAutoFit/>
          </a:bodyPr>
          <a:lstStyle/>
          <a:p>
            <a:pPr algn="ctr"/>
            <a:r>
              <a:rPr lang="en-US" sz="2000" dirty="0" smtClean="0">
                <a:latin typeface="Times New Roman" pitchFamily="18" charset="0"/>
                <a:cs typeface="Times New Roman" pitchFamily="18" charset="0"/>
              </a:rPr>
              <a:t>Eye tracking experiments</a:t>
            </a:r>
          </a:p>
          <a:p>
            <a:pPr algn="ctr"/>
            <a:r>
              <a:rPr lang="en-US" dirty="0" smtClean="0">
                <a:latin typeface="Times New Roman" pitchFamily="18" charset="0"/>
                <a:cs typeface="Times New Roman" pitchFamily="18" charset="0"/>
              </a:rPr>
              <a:t>@</a:t>
            </a:r>
            <a:r>
              <a:rPr lang="en-US" dirty="0" smtClean="0">
                <a:latin typeface="Times New Roman" pitchFamily="18" charset="0"/>
                <a:cs typeface="Times New Roman" pitchFamily="18" charset="0"/>
                <a:hlinkClick r:id="rId5"/>
              </a:rPr>
              <a:t>University of </a:t>
            </a:r>
            <a:r>
              <a:rPr lang="en-US" dirty="0" err="1" smtClean="0">
                <a:latin typeface="Times New Roman" pitchFamily="18" charset="0"/>
                <a:cs typeface="Times New Roman" pitchFamily="18" charset="0"/>
                <a:hlinkClick r:id="rId5"/>
              </a:rPr>
              <a:t>Lübeck</a:t>
            </a:r>
            <a:r>
              <a:rPr lang="en-US" dirty="0" smtClean="0">
                <a:latin typeface="Times New Roman" pitchFamily="18" charset="0"/>
                <a:cs typeface="Times New Roman" pitchFamily="18" charset="0"/>
              </a:rPr>
              <a:t>, 2007</a:t>
            </a:r>
            <a:endParaRPr lang="en-US" dirty="0">
              <a:latin typeface="Times New Roman" pitchFamily="18" charset="0"/>
              <a:cs typeface="Times New Roman" pitchFamily="18" charset="0"/>
            </a:endParaRPr>
          </a:p>
        </p:txBody>
      </p:sp>
      <p:sp>
        <p:nvSpPr>
          <p:cNvPr id="11" name="Content Placeholder 12"/>
          <p:cNvSpPr txBox="1">
            <a:spLocks/>
          </p:cNvSpPr>
          <p:nvPr/>
        </p:nvSpPr>
        <p:spPr>
          <a:xfrm>
            <a:off x="76200" y="914399"/>
            <a:ext cx="5257800" cy="5562601"/>
          </a:xfrm>
          <a:prstGeom prst="rect">
            <a:avLst/>
          </a:prstGeom>
        </p:spPr>
        <p:txBody>
          <a:bodyPr vert="horz" lIns="91440" tIns="45720" rIns="91440" bIns="45720" rtlCol="0">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latin typeface="Times New Roman" pitchFamily="18" charset="0"/>
                <a:cs typeface="Times New Roman" pitchFamily="18" charset="0"/>
              </a:rPr>
              <a:t>Can </a:t>
            </a:r>
            <a:r>
              <a:rPr lang="en-US" sz="3200" b="1" dirty="0" smtClean="0">
                <a:solidFill>
                  <a:srgbClr val="002060"/>
                </a:solidFill>
                <a:latin typeface="Times New Roman" pitchFamily="18" charset="0"/>
                <a:cs typeface="Times New Roman" pitchFamily="18" charset="0"/>
              </a:rPr>
              <a:t>correctly detect the area </a:t>
            </a:r>
            <a:r>
              <a:rPr lang="en-US" sz="3200" dirty="0" smtClean="0">
                <a:latin typeface="Times New Roman" pitchFamily="18" charset="0"/>
                <a:cs typeface="Times New Roman" pitchFamily="18" charset="0"/>
              </a:rPr>
              <a:t>of the screen that is focused by the user in 60-90% of the cases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Distinguish</a:t>
            </a:r>
            <a:r>
              <a:rPr kumimoji="0" lang="en-US" sz="32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between</a:t>
            </a:r>
          </a:p>
          <a:p>
            <a:pPr marL="800100" lvl="1" indent="-342900">
              <a:spcBef>
                <a:spcPct val="20000"/>
              </a:spcBef>
            </a:pPr>
            <a:r>
              <a:rPr lang="en-US" sz="3200" baseline="0" dirty="0" smtClean="0">
                <a:latin typeface="Times New Roman" pitchFamily="18" charset="0"/>
                <a:cs typeface="Times New Roman" pitchFamily="18" charset="0"/>
              </a:rPr>
              <a:t>-</a:t>
            </a:r>
            <a:r>
              <a:rPr lang="en-US" sz="3200" dirty="0" smtClean="0">
                <a:latin typeface="Times New Roman" pitchFamily="18" charset="0"/>
                <a:cs typeface="Times New Roman" pitchFamily="18" charset="0"/>
              </a:rPr>
              <a:t> </a:t>
            </a:r>
            <a:r>
              <a:rPr lang="en-US" sz="3100" baseline="0" dirty="0" smtClean="0">
                <a:latin typeface="Times New Roman" pitchFamily="18" charset="0"/>
                <a:cs typeface="Times New Roman" pitchFamily="18" charset="0"/>
              </a:rPr>
              <a:t>Pupil fixation</a:t>
            </a:r>
          </a:p>
          <a:p>
            <a:pPr marL="800100" lvl="1" indent="-342900">
              <a:spcBef>
                <a:spcPct val="20000"/>
              </a:spcBef>
            </a:pPr>
            <a:r>
              <a:rPr lang="en-US" sz="3100" dirty="0" smtClean="0">
                <a:latin typeface="Times New Roman" pitchFamily="18" charset="0"/>
                <a:cs typeface="Times New Roman" pitchFamily="18" charset="0"/>
              </a:rPr>
              <a:t>- S</a:t>
            </a:r>
            <a:r>
              <a:rPr kumimoji="0" lang="en-US" sz="3100" b="0" i="0" u="none" strike="noStrike" kern="1200" cap="none" spc="0" normalizeH="0" noProof="0" dirty="0" err="1" smtClean="0">
                <a:ln>
                  <a:noFill/>
                </a:ln>
                <a:solidFill>
                  <a:schemeClr val="tx1"/>
                </a:solidFill>
                <a:effectLst/>
                <a:uLnTx/>
                <a:uFillTx/>
                <a:latin typeface="Times New Roman" pitchFamily="18" charset="0"/>
                <a:ea typeface="+mn-ea"/>
                <a:cs typeface="Times New Roman" pitchFamily="18" charset="0"/>
              </a:rPr>
              <a:t>accades</a:t>
            </a:r>
            <a:r>
              <a:rPr kumimoji="0" lang="en-US" sz="31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(abrupt stops)</a:t>
            </a:r>
          </a:p>
          <a:p>
            <a:pPr marL="800100" lvl="1" indent="-342900">
              <a:spcBef>
                <a:spcPct val="20000"/>
              </a:spcBef>
            </a:pPr>
            <a:r>
              <a:rPr lang="en-US" sz="3100" baseline="0" dirty="0" smtClean="0">
                <a:latin typeface="Times New Roman" pitchFamily="18" charset="0"/>
                <a:cs typeface="Times New Roman" pitchFamily="18" charset="0"/>
              </a:rPr>
              <a:t>- Pupil</a:t>
            </a:r>
            <a:r>
              <a:rPr lang="en-US" sz="3100" dirty="0" smtClean="0">
                <a:latin typeface="Times New Roman" pitchFamily="18" charset="0"/>
                <a:cs typeface="Times New Roman" pitchFamily="18" charset="0"/>
              </a:rPr>
              <a:t> dilation</a:t>
            </a:r>
          </a:p>
          <a:p>
            <a:pPr marL="800100" lvl="1" indent="-342900">
              <a:spcBef>
                <a:spcPct val="20000"/>
              </a:spcBef>
            </a:pPr>
            <a:r>
              <a:rPr kumimoji="0" lang="en-US" sz="31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San</a:t>
            </a:r>
            <a:r>
              <a:rPr kumimoji="0" lang="en-US" sz="31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paths</a:t>
            </a:r>
          </a:p>
          <a:p>
            <a:pPr marL="342900" indent="-342900">
              <a:spcBef>
                <a:spcPct val="20000"/>
              </a:spcBef>
              <a:buFont typeface="Arial" pitchFamily="34" charset="0"/>
              <a:buChar char="•"/>
            </a:pPr>
            <a:r>
              <a:rPr lang="en-US" sz="3200" b="1" baseline="0" dirty="0" smtClean="0">
                <a:solidFill>
                  <a:srgbClr val="002060"/>
                </a:solidFill>
                <a:latin typeface="Times New Roman" pitchFamily="18" charset="0"/>
                <a:cs typeface="Times New Roman" pitchFamily="18" charset="0"/>
              </a:rPr>
              <a:t>Pupil fixations</a:t>
            </a:r>
            <a:r>
              <a:rPr lang="en-US" sz="3200" baseline="0" dirty="0" smtClean="0">
                <a:solidFill>
                  <a:srgbClr val="002060"/>
                </a:solidFill>
                <a:latin typeface="Times New Roman" pitchFamily="18" charset="0"/>
                <a:cs typeface="Times New Roman" pitchFamily="18" charset="0"/>
              </a:rPr>
              <a:t> </a:t>
            </a:r>
            <a:r>
              <a:rPr lang="en-US" sz="3200" baseline="0" dirty="0" smtClean="0">
                <a:latin typeface="Times New Roman" pitchFamily="18" charset="0"/>
                <a:cs typeface="Times New Roman" pitchFamily="18" charset="0"/>
              </a:rPr>
              <a:t>mostly</a:t>
            </a:r>
            <a:r>
              <a:rPr lang="en-US" sz="3200" dirty="0" smtClean="0">
                <a:latin typeface="Times New Roman" pitchFamily="18" charset="0"/>
                <a:cs typeface="Times New Roman" pitchFamily="18" charset="0"/>
              </a:rPr>
              <a:t> used to interpret the user’s interest</a:t>
            </a:r>
          </a:p>
          <a:p>
            <a:pPr marL="342900" indent="-342900">
              <a:spcBef>
                <a:spcPct val="20000"/>
              </a:spcBef>
              <a:buFont typeface="Arial" pitchFamily="34" charset="0"/>
              <a:buChar char="•"/>
            </a:pPr>
            <a:endParaRPr lang="en-US" sz="3200" dirty="0" smtClean="0">
              <a:latin typeface="Times New Roman" pitchFamily="18" charset="0"/>
              <a:cs typeface="Times New Roman" pitchFamily="18" charset="0"/>
            </a:endParaRPr>
          </a:p>
          <a:p>
            <a:pPr marL="342900" indent="-342900">
              <a:spcBef>
                <a:spcPct val="20000"/>
              </a:spcBef>
              <a:buFont typeface="Arial" pitchFamily="34" charset="0"/>
              <a:buChar char="•"/>
            </a:pPr>
            <a:r>
              <a:rPr lang="en-US" sz="3200" dirty="0" smtClean="0">
                <a:latin typeface="Times New Roman" pitchFamily="18" charset="0"/>
                <a:cs typeface="Times New Roman" pitchFamily="18" charset="0"/>
              </a:rPr>
              <a:t>However </a:t>
            </a:r>
            <a:r>
              <a:rPr lang="en-US" sz="3200" b="1" dirty="0" smtClean="0">
                <a:solidFill>
                  <a:srgbClr val="002060"/>
                </a:solidFill>
                <a:latin typeface="Times New Roman" pitchFamily="18" charset="0"/>
                <a:cs typeface="Times New Roman" pitchFamily="18" charset="0"/>
              </a:rPr>
              <a:t>generally not appropriate to judge the quality</a:t>
            </a:r>
            <a:r>
              <a:rPr lang="en-US" sz="3200" dirty="0" smtClean="0">
                <a:latin typeface="Times New Roman" pitchFamily="18" charset="0"/>
                <a:cs typeface="Times New Roman" pitchFamily="18" charset="0"/>
              </a:rPr>
              <a:t> of search results (fixation strongly biased toward the top-ranked results in 60-70% of the cases </a:t>
            </a:r>
            <a:r>
              <a:rPr lang="en-US" sz="3200" dirty="0" smtClean="0">
                <a:latin typeface="Times"/>
                <a:cs typeface="Times"/>
                <a:sym typeface="Wingdings" pitchFamily="2" charset="2"/>
              </a:rPr>
              <a:t>→</a:t>
            </a:r>
            <a:r>
              <a:rPr lang="en-US" sz="3200" dirty="0" smtClean="0">
                <a:latin typeface="Times New Roman" pitchFamily="18" charset="0"/>
                <a:cs typeface="Times New Roman" pitchFamily="18" charset="0"/>
                <a:sym typeface="Wingdings" pitchFamily="2" charset="2"/>
              </a:rPr>
              <a:t> “trust bias”</a:t>
            </a:r>
            <a:r>
              <a:rPr lang="en-US" sz="3200" dirty="0" smtClean="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blinds(horizontal)">
                                      <p:cBhvr>
                                        <p:cTn id="10" dur="500"/>
                                        <p:tgtEl>
                                          <p:spTgt spid="11">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blinds(horizontal)">
                                      <p:cBhvr>
                                        <p:cTn id="13" dur="500"/>
                                        <p:tgtEl>
                                          <p:spTgt spid="11">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blinds(horizontal)">
                                      <p:cBhvr>
                                        <p:cTn id="16" dur="500"/>
                                        <p:tgtEl>
                                          <p:spTgt spid="11">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Effect transition="in" filter="blinds(horizontal)">
                                      <p:cBhvr>
                                        <p:cTn id="19" dur="500"/>
                                        <p:tgtEl>
                                          <p:spTgt spid="11">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blinds(horizontal)">
                                      <p:cBhvr>
                                        <p:cTn id="22" dur="500"/>
                                        <p:tgtEl>
                                          <p:spTgt spid="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animEffect transition="in" filter="blinds(horizontal)">
                                      <p:cBhvr>
                                        <p:cTn id="27"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5334000"/>
            <a:ext cx="6019800" cy="990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546" name="Rectangle 2"/>
          <p:cNvSpPr>
            <a:spLocks noGrp="1" noChangeArrowheads="1"/>
          </p:cNvSpPr>
          <p:nvPr>
            <p:ph type="title"/>
          </p:nvPr>
        </p:nvSpPr>
        <p:spPr/>
        <p:txBody>
          <a:bodyPr>
            <a:normAutofit/>
          </a:bodyPr>
          <a:lstStyle/>
          <a:p>
            <a:r>
              <a:rPr lang="en-US" sz="3600" smtClean="0"/>
              <a:t>Exploiting Query Logs for Query Expansion</a:t>
            </a:r>
            <a:endParaRPr lang="en-US" sz="3600"/>
          </a:p>
        </p:txBody>
      </p:sp>
      <p:graphicFrame>
        <p:nvGraphicFramePr>
          <p:cNvPr id="364548" name="Object 4"/>
          <p:cNvGraphicFramePr>
            <a:graphicFrameLocks noGrp="1" noChangeAspect="1"/>
          </p:cNvGraphicFramePr>
          <p:nvPr>
            <p:ph idx="1"/>
          </p:nvPr>
        </p:nvGraphicFramePr>
        <p:xfrm>
          <a:off x="2441575" y="2849562"/>
          <a:ext cx="4579938" cy="503238"/>
        </p:xfrm>
        <a:graphic>
          <a:graphicData uri="http://schemas.openxmlformats.org/presentationml/2006/ole">
            <p:oleObj spid="_x0000_s92174" name="Formel" r:id="rId4" imgW="2082800" imgH="228600" progId="Equation.3">
              <p:embed/>
            </p:oleObj>
          </a:graphicData>
        </a:graphic>
      </p:graphicFrame>
      <p:sp>
        <p:nvSpPr>
          <p:cNvPr id="23" name="Date Placeholder 22"/>
          <p:cNvSpPr>
            <a:spLocks noGrp="1"/>
          </p:cNvSpPr>
          <p:nvPr>
            <p:ph type="dt" sz="half" idx="10"/>
          </p:nvPr>
        </p:nvSpPr>
        <p:spPr/>
        <p:txBody>
          <a:bodyPr/>
          <a:lstStyle/>
          <a:p>
            <a:r>
              <a:rPr lang="en-US" smtClean="0"/>
              <a:t>November 15, 2011</a:t>
            </a:r>
            <a:endParaRPr lang="en-US"/>
          </a:p>
        </p:txBody>
      </p:sp>
      <p:sp>
        <p:nvSpPr>
          <p:cNvPr id="25" name="Footer Placeholder 24"/>
          <p:cNvSpPr>
            <a:spLocks noGrp="1"/>
          </p:cNvSpPr>
          <p:nvPr>
            <p:ph type="ftr" sz="quarter" idx="11"/>
          </p:nvPr>
        </p:nvSpPr>
        <p:spPr/>
        <p:txBody>
          <a:bodyPr/>
          <a:lstStyle/>
          <a:p>
            <a:r>
              <a:rPr lang="en-US" smtClean="0"/>
              <a:t>IR&amp;DM, WS'11/12</a:t>
            </a:r>
            <a:endParaRPr lang="en-US"/>
          </a:p>
        </p:txBody>
      </p:sp>
      <p:sp>
        <p:nvSpPr>
          <p:cNvPr id="24" name="Slide Number Placeholder 23"/>
          <p:cNvSpPr>
            <a:spLocks noGrp="1"/>
          </p:cNvSpPr>
          <p:nvPr>
            <p:ph type="sldNum" sz="quarter" idx="12"/>
          </p:nvPr>
        </p:nvSpPr>
        <p:spPr/>
        <p:txBody>
          <a:bodyPr/>
          <a:lstStyle/>
          <a:p>
            <a:r>
              <a:rPr lang="en-US" smtClean="0"/>
              <a:t>III.</a:t>
            </a:r>
            <a:fld id="{8DFBADF9-590B-46A3-B334-BA8F8DA717BB}" type="slidenum">
              <a:rPr lang="en-US" smtClean="0"/>
              <a:pPr/>
              <a:t>22</a:t>
            </a:fld>
            <a:endParaRPr lang="en-US"/>
          </a:p>
        </p:txBody>
      </p:sp>
      <p:sp>
        <p:nvSpPr>
          <p:cNvPr id="364547" name="Text Box 3"/>
          <p:cNvSpPr txBox="1">
            <a:spLocks noChangeArrowheads="1"/>
          </p:cNvSpPr>
          <p:nvPr/>
        </p:nvSpPr>
        <p:spPr bwMode="auto">
          <a:xfrm>
            <a:off x="395288" y="914400"/>
            <a:ext cx="7718395" cy="1938992"/>
          </a:xfrm>
          <a:prstGeom prst="rect">
            <a:avLst/>
          </a:prstGeom>
          <a:noFill/>
          <a:ln w="9525">
            <a:noFill/>
            <a:miter lim="800000"/>
            <a:headEnd/>
            <a:tailEnd/>
          </a:ln>
          <a:effectLst/>
        </p:spPr>
        <p:txBody>
          <a:bodyPr wrap="none">
            <a:spAutoFit/>
          </a:bodyPr>
          <a:lstStyle/>
          <a:p>
            <a:pPr>
              <a:lnSpc>
                <a:spcPct val="110000"/>
              </a:lnSpc>
            </a:pPr>
            <a:r>
              <a:rPr lang="en-US" sz="2400" u="sng" dirty="0" smtClean="0">
                <a:latin typeface="Times New Roman" pitchFamily="18" charset="0"/>
                <a:cs typeface="Times New Roman" pitchFamily="18" charset="0"/>
              </a:rPr>
              <a:t>Given:</a:t>
            </a:r>
            <a:r>
              <a:rPr lang="en-US" sz="2400" dirty="0" smtClean="0">
                <a:latin typeface="Times New Roman" pitchFamily="18" charset="0"/>
                <a:cs typeface="Times New Roman" pitchFamily="18" charset="0"/>
              </a:rPr>
              <a:t> user sessions of the form (q, D</a:t>
            </a:r>
            <a:r>
              <a:rPr lang="en-US" sz="2400" baseline="300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a:t>
            </a:r>
          </a:p>
          <a:p>
            <a:pPr>
              <a:lnSpc>
                <a:spcPct val="110000"/>
              </a:lnSpc>
            </a:pPr>
            <a:r>
              <a:rPr lang="en-US" sz="2400" dirty="0" smtClean="0">
                <a:latin typeface="Times New Roman" pitchFamily="18" charset="0"/>
                <a:cs typeface="Times New Roman" pitchFamily="18" charset="0"/>
              </a:rPr>
              <a:t>            and let “</a:t>
            </a:r>
            <a:r>
              <a:rPr lang="en-US" sz="2400" dirty="0" err="1" smtClean="0">
                <a:latin typeface="Times New Roman" pitchFamily="18" charset="0"/>
                <a:cs typeface="Times New Roman" pitchFamily="18" charset="0"/>
              </a:rPr>
              <a:t>d</a:t>
            </a:r>
            <a:r>
              <a:rPr lang="en-US" sz="2400" dirty="0" err="1" smtClean="0">
                <a:latin typeface="Times New Roman" pitchFamily="18" charset="0"/>
                <a:cs typeface="Times New Roman" pitchFamily="18" charset="0"/>
                <a:sym typeface="Symbol" pitchFamily="18" charset="2"/>
              </a:rPr>
              <a:t>D</a:t>
            </a:r>
            <a:r>
              <a:rPr lang="en-US" sz="2400" baseline="30000" dirty="0" smtClean="0">
                <a:latin typeface="Times New Roman" pitchFamily="18" charset="0"/>
                <a:cs typeface="Times New Roman" pitchFamily="18" charset="0"/>
                <a:sym typeface="Symbol" pitchFamily="18" charset="2"/>
              </a:rPr>
              <a:t>+</a:t>
            </a:r>
            <a:r>
              <a:rPr lang="en-US" sz="2400" dirty="0" smtClean="0">
                <a:latin typeface="Times New Roman" pitchFamily="18" charset="0"/>
                <a:cs typeface="Times New Roman" pitchFamily="18" charset="0"/>
                <a:sym typeface="Symbol" pitchFamily="18" charset="2"/>
              </a:rPr>
              <a:t>” denote the event that d is clicked on</a:t>
            </a:r>
            <a:r>
              <a:rPr lang="en-US" sz="2400" dirty="0" smtClean="0">
                <a:latin typeface="Times New Roman" pitchFamily="18" charset="0"/>
                <a:cs typeface="Times New Roman" pitchFamily="18" charset="0"/>
              </a:rPr>
              <a:t> </a:t>
            </a:r>
          </a:p>
          <a:p>
            <a:pPr>
              <a:lnSpc>
                <a:spcPct val="110000"/>
              </a:lnSpc>
              <a:spcBef>
                <a:spcPct val="60000"/>
              </a:spcBef>
            </a:pPr>
            <a:r>
              <a:rPr lang="en-US" sz="2400" dirty="0" smtClean="0">
                <a:latin typeface="Times New Roman" pitchFamily="18" charset="0"/>
                <a:cs typeface="Times New Roman" pitchFamily="18" charset="0"/>
              </a:rPr>
              <a:t>We are interested in the </a:t>
            </a:r>
            <a:r>
              <a:rPr lang="en-US" sz="2400" b="1" dirty="0" smtClean="0">
                <a:solidFill>
                  <a:srgbClr val="002060"/>
                </a:solidFill>
                <a:latin typeface="Times New Roman" pitchFamily="18" charset="0"/>
                <a:cs typeface="Times New Roman" pitchFamily="18" charset="0"/>
              </a:rPr>
              <a:t>correlation between words</a:t>
            </a:r>
          </a:p>
          <a:p>
            <a:pPr>
              <a:lnSpc>
                <a:spcPct val="110000"/>
              </a:lnSpc>
            </a:pPr>
            <a:r>
              <a:rPr lang="en-US" sz="2400" dirty="0" smtClean="0">
                <a:latin typeface="Times New Roman" pitchFamily="18" charset="0"/>
                <a:cs typeface="Times New Roman" pitchFamily="18" charset="0"/>
              </a:rPr>
              <a:t>w in a query and w’ in a clicked-on document:</a:t>
            </a:r>
            <a:endParaRPr lang="en-US" sz="2400" dirty="0">
              <a:latin typeface="Times New Roman" pitchFamily="18" charset="0"/>
              <a:cs typeface="Times New Roman" pitchFamily="18" charset="0"/>
            </a:endParaRPr>
          </a:p>
        </p:txBody>
      </p:sp>
      <p:graphicFrame>
        <p:nvGraphicFramePr>
          <p:cNvPr id="364549" name="Object 5"/>
          <p:cNvGraphicFramePr>
            <a:graphicFrameLocks noChangeAspect="1"/>
          </p:cNvGraphicFramePr>
          <p:nvPr/>
        </p:nvGraphicFramePr>
        <p:xfrm>
          <a:off x="2209800" y="3357564"/>
          <a:ext cx="5724525" cy="781050"/>
        </p:xfrm>
        <a:graphic>
          <a:graphicData uri="http://schemas.openxmlformats.org/presentationml/2006/ole">
            <p:oleObj spid="_x0000_s92175" name="Formel" r:id="rId5" imgW="2603500" imgH="355600" progId="Equation.3">
              <p:embed/>
            </p:oleObj>
          </a:graphicData>
        </a:graphic>
      </p:graphicFrame>
      <p:sp>
        <p:nvSpPr>
          <p:cNvPr id="364550" name="Text Box 6"/>
          <p:cNvSpPr txBox="1">
            <a:spLocks noChangeArrowheads="1"/>
          </p:cNvSpPr>
          <p:nvPr/>
        </p:nvSpPr>
        <p:spPr bwMode="auto">
          <a:xfrm>
            <a:off x="395288" y="4138613"/>
            <a:ext cx="2114681" cy="683264"/>
          </a:xfrm>
          <a:prstGeom prst="rect">
            <a:avLst/>
          </a:prstGeom>
          <a:noFill/>
          <a:ln w="9525">
            <a:noFill/>
            <a:miter lim="800000"/>
            <a:headEnd/>
            <a:tailEnd/>
          </a:ln>
          <a:effectLst/>
        </p:spPr>
        <p:txBody>
          <a:bodyPr wrap="none">
            <a:spAutoFit/>
          </a:bodyPr>
          <a:lstStyle/>
          <a:p>
            <a:pPr>
              <a:lnSpc>
                <a:spcPct val="80000"/>
              </a:lnSpc>
            </a:pPr>
            <a:r>
              <a:rPr lang="en-US" sz="2400" smtClean="0">
                <a:latin typeface="Times New Roman" pitchFamily="18" charset="0"/>
                <a:cs typeface="Times New Roman" pitchFamily="18" charset="0"/>
              </a:rPr>
              <a:t>Estimate</a:t>
            </a:r>
          </a:p>
          <a:p>
            <a:pPr>
              <a:lnSpc>
                <a:spcPct val="80000"/>
              </a:lnSpc>
            </a:pPr>
            <a:r>
              <a:rPr lang="en-US" sz="2400" smtClean="0">
                <a:latin typeface="Times New Roman" pitchFamily="18" charset="0"/>
                <a:cs typeface="Times New Roman" pitchFamily="18" charset="0"/>
              </a:rPr>
              <a:t>from query log:</a:t>
            </a:r>
            <a:endParaRPr lang="en-US" sz="2400">
              <a:latin typeface="Times New Roman" pitchFamily="18" charset="0"/>
              <a:cs typeface="Times New Roman" pitchFamily="18" charset="0"/>
            </a:endParaRPr>
          </a:p>
        </p:txBody>
      </p:sp>
      <p:sp>
        <p:nvSpPr>
          <p:cNvPr id="364551" name="Text Box 7"/>
          <p:cNvSpPr txBox="1">
            <a:spLocks noChangeArrowheads="1"/>
          </p:cNvSpPr>
          <p:nvPr/>
        </p:nvSpPr>
        <p:spPr bwMode="auto">
          <a:xfrm>
            <a:off x="2971800" y="4138613"/>
            <a:ext cx="2020887" cy="701675"/>
          </a:xfrm>
          <a:prstGeom prst="rect">
            <a:avLst/>
          </a:prstGeom>
          <a:noFill/>
          <a:ln w="9525">
            <a:noFill/>
            <a:miter lim="800000"/>
            <a:headEnd/>
            <a:tailEnd/>
          </a:ln>
          <a:effectLst/>
        </p:spPr>
        <p:txBody>
          <a:bodyPr wrap="none">
            <a:spAutoFit/>
          </a:bodyPr>
          <a:lstStyle/>
          <a:p>
            <a:r>
              <a:rPr lang="en-US" sz="2000" dirty="0" smtClean="0">
                <a:latin typeface="Times New Roman" pitchFamily="18" charset="0"/>
                <a:cs typeface="Times New Roman" pitchFamily="18" charset="0"/>
              </a:rPr>
              <a:t>relative frequency</a:t>
            </a:r>
          </a:p>
          <a:p>
            <a:r>
              <a:rPr lang="en-US" sz="2000" dirty="0" smtClean="0">
                <a:latin typeface="Times New Roman" pitchFamily="18" charset="0"/>
                <a:cs typeface="Times New Roman" pitchFamily="18" charset="0"/>
              </a:rPr>
              <a:t>of w’ in d</a:t>
            </a:r>
            <a:endParaRPr lang="en-US" sz="2000" dirty="0">
              <a:latin typeface="Times New Roman" pitchFamily="18" charset="0"/>
              <a:cs typeface="Times New Roman" pitchFamily="18" charset="0"/>
            </a:endParaRPr>
          </a:p>
        </p:txBody>
      </p:sp>
      <p:sp>
        <p:nvSpPr>
          <p:cNvPr id="364552" name="Text Box 8"/>
          <p:cNvSpPr txBox="1">
            <a:spLocks noChangeArrowheads="1"/>
          </p:cNvSpPr>
          <p:nvPr/>
        </p:nvSpPr>
        <p:spPr bwMode="auto">
          <a:xfrm>
            <a:off x="5257800" y="4138613"/>
            <a:ext cx="3871573" cy="707886"/>
          </a:xfrm>
          <a:prstGeom prst="rect">
            <a:avLst/>
          </a:prstGeom>
          <a:noFill/>
          <a:ln w="9525">
            <a:noFill/>
            <a:miter lim="800000"/>
            <a:headEnd/>
            <a:tailEnd/>
          </a:ln>
          <a:effectLst/>
        </p:spPr>
        <p:txBody>
          <a:bodyPr wrap="none">
            <a:spAutoFit/>
          </a:bodyPr>
          <a:lstStyle/>
          <a:p>
            <a:r>
              <a:rPr lang="en-US" sz="2000" dirty="0" smtClean="0">
                <a:latin typeface="Times New Roman" pitchFamily="18" charset="0"/>
                <a:cs typeface="Times New Roman" pitchFamily="18" charset="0"/>
              </a:rPr>
              <a:t>relative frequency of d being </a:t>
            </a:r>
          </a:p>
          <a:p>
            <a:r>
              <a:rPr lang="en-US" sz="2000" dirty="0" smtClean="0">
                <a:latin typeface="Times New Roman" pitchFamily="18" charset="0"/>
                <a:cs typeface="Times New Roman" pitchFamily="18" charset="0"/>
              </a:rPr>
              <a:t>clicked on when w appears in query</a:t>
            </a:r>
            <a:endParaRPr lang="en-US" sz="2000" dirty="0">
              <a:latin typeface="Times New Roman" pitchFamily="18" charset="0"/>
              <a:cs typeface="Times New Roman" pitchFamily="18" charset="0"/>
            </a:endParaRPr>
          </a:p>
        </p:txBody>
      </p:sp>
      <p:sp>
        <p:nvSpPr>
          <p:cNvPr id="364553" name="AutoShape 9"/>
          <p:cNvSpPr>
            <a:spLocks/>
          </p:cNvSpPr>
          <p:nvPr/>
        </p:nvSpPr>
        <p:spPr bwMode="auto">
          <a:xfrm rot="5400000">
            <a:off x="4162423" y="2890839"/>
            <a:ext cx="288925" cy="2206626"/>
          </a:xfrm>
          <a:prstGeom prst="rightBrace">
            <a:avLst>
              <a:gd name="adj1" fmla="val 54212"/>
              <a:gd name="adj2" fmla="val 49875"/>
            </a:avLst>
          </a:prstGeom>
          <a:no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364554" name="AutoShape 10"/>
          <p:cNvSpPr>
            <a:spLocks/>
          </p:cNvSpPr>
          <p:nvPr/>
        </p:nvSpPr>
        <p:spPr bwMode="auto">
          <a:xfrm rot="5400000">
            <a:off x="6637336" y="2927351"/>
            <a:ext cx="288925" cy="2133601"/>
          </a:xfrm>
          <a:prstGeom prst="rightBrace">
            <a:avLst>
              <a:gd name="adj1" fmla="val 67702"/>
              <a:gd name="adj2" fmla="val 49875"/>
            </a:avLst>
          </a:prstGeom>
          <a:no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graphicFrame>
        <p:nvGraphicFramePr>
          <p:cNvPr id="364555" name="Object 11"/>
          <p:cNvGraphicFramePr>
            <a:graphicFrameLocks noChangeAspect="1"/>
          </p:cNvGraphicFramePr>
          <p:nvPr/>
        </p:nvGraphicFramePr>
        <p:xfrm>
          <a:off x="992319" y="2892425"/>
          <a:ext cx="1517650" cy="447675"/>
        </p:xfrm>
        <a:graphic>
          <a:graphicData uri="http://schemas.openxmlformats.org/presentationml/2006/ole">
            <p:oleObj spid="_x0000_s92176" name="Formel" r:id="rId6" imgW="685800" imgH="203200" progId="Equation.3">
              <p:embed/>
            </p:oleObj>
          </a:graphicData>
        </a:graphic>
      </p:graphicFrame>
      <p:sp>
        <p:nvSpPr>
          <p:cNvPr id="364556" name="Text Box 12"/>
          <p:cNvSpPr txBox="1">
            <a:spLocks noChangeArrowheads="1"/>
          </p:cNvSpPr>
          <p:nvPr/>
        </p:nvSpPr>
        <p:spPr bwMode="auto">
          <a:xfrm>
            <a:off x="395288" y="5445125"/>
            <a:ext cx="4278735" cy="683264"/>
          </a:xfrm>
          <a:prstGeom prst="rect">
            <a:avLst/>
          </a:prstGeom>
          <a:noFill/>
          <a:ln w="9525">
            <a:noFill/>
            <a:miter lim="800000"/>
            <a:headEnd/>
            <a:tailEnd/>
          </a:ln>
          <a:effectLst/>
        </p:spPr>
        <p:txBody>
          <a:bodyPr wrap="none">
            <a:spAutoFit/>
          </a:bodyPr>
          <a:lstStyle/>
          <a:p>
            <a:pPr>
              <a:lnSpc>
                <a:spcPct val="80000"/>
              </a:lnSpc>
            </a:pPr>
            <a:r>
              <a:rPr lang="en-US" sz="2400" dirty="0" smtClean="0">
                <a:latin typeface="Times New Roman" pitchFamily="18" charset="0"/>
                <a:cs typeface="Times New Roman" pitchFamily="18" charset="0"/>
              </a:rPr>
              <a:t>Expand query by adding top m </a:t>
            </a:r>
          </a:p>
          <a:p>
            <a:pPr>
              <a:lnSpc>
                <a:spcPct val="80000"/>
              </a:lnSpc>
            </a:pPr>
            <a:r>
              <a:rPr lang="en-US" sz="2400" dirty="0" smtClean="0">
                <a:latin typeface="Times New Roman" pitchFamily="18" charset="0"/>
                <a:cs typeface="Times New Roman" pitchFamily="18" charset="0"/>
              </a:rPr>
              <a:t>words w’ in descending order of</a:t>
            </a:r>
            <a:endParaRPr lang="en-US" sz="2400" dirty="0">
              <a:latin typeface="Times New Roman" pitchFamily="18" charset="0"/>
              <a:cs typeface="Times New Roman" pitchFamily="18" charset="0"/>
            </a:endParaRPr>
          </a:p>
        </p:txBody>
      </p:sp>
      <p:graphicFrame>
        <p:nvGraphicFramePr>
          <p:cNvPr id="364557" name="Object 13"/>
          <p:cNvGraphicFramePr>
            <a:graphicFrameLocks noChangeAspect="1"/>
          </p:cNvGraphicFramePr>
          <p:nvPr/>
        </p:nvGraphicFramePr>
        <p:xfrm>
          <a:off x="4487863" y="5519737"/>
          <a:ext cx="1608137" cy="804863"/>
        </p:xfrm>
        <a:graphic>
          <a:graphicData uri="http://schemas.openxmlformats.org/presentationml/2006/ole">
            <p:oleObj spid="_x0000_s92177" name="Formel" r:id="rId7" imgW="736600" imgH="3683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64556"/>
                                        </p:tgtEl>
                                        <p:attrNameLst>
                                          <p:attrName>style.visibility</p:attrName>
                                        </p:attrNameLst>
                                      </p:cBhvr>
                                      <p:to>
                                        <p:strVal val="visible"/>
                                      </p:to>
                                    </p:set>
                                    <p:animEffect transition="in" filter="blinds(horizontal)">
                                      <p:cBhvr>
                                        <p:cTn id="10" dur="500"/>
                                        <p:tgtEl>
                                          <p:spTgt spid="364556"/>
                                        </p:tgtEl>
                                      </p:cBhvr>
                                    </p:animEffect>
                                  </p:childTnLst>
                                </p:cTn>
                              </p:par>
                              <p:par>
                                <p:cTn id="11" presetID="3" presetClass="entr" presetSubtype="10" fill="hold" nodeType="withEffect">
                                  <p:stCondLst>
                                    <p:cond delay="0"/>
                                  </p:stCondLst>
                                  <p:childTnLst>
                                    <p:set>
                                      <p:cBhvr>
                                        <p:cTn id="12" dur="1" fill="hold">
                                          <p:stCondLst>
                                            <p:cond delay="0"/>
                                          </p:stCondLst>
                                        </p:cTn>
                                        <p:tgtEl>
                                          <p:spTgt spid="364557"/>
                                        </p:tgtEl>
                                        <p:attrNameLst>
                                          <p:attrName>style.visibility</p:attrName>
                                        </p:attrNameLst>
                                      </p:cBhvr>
                                      <p:to>
                                        <p:strVal val="visible"/>
                                      </p:to>
                                    </p:set>
                                    <p:animEffect transition="in" filter="blinds(horizontal)">
                                      <p:cBhvr>
                                        <p:cTn id="13" dur="500"/>
                                        <p:tgtEl>
                                          <p:spTgt spid="364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645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267200" y="2330449"/>
            <a:ext cx="4724400" cy="8699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228600"/>
            <a:ext cx="8839200" cy="685800"/>
          </a:xfrm>
        </p:spPr>
        <p:txBody>
          <a:bodyPr>
            <a:noAutofit/>
          </a:bodyPr>
          <a:lstStyle/>
          <a:p>
            <a:r>
              <a:rPr lang="en-US" sz="3600" dirty="0" smtClean="0"/>
              <a:t>Implicit Relevance Feedback </a:t>
            </a:r>
            <a:br>
              <a:rPr lang="en-US" sz="3600" dirty="0" smtClean="0"/>
            </a:br>
            <a:r>
              <a:rPr lang="en-US" sz="3600" dirty="0" smtClean="0"/>
              <a:t>  </a:t>
            </a:r>
            <a:r>
              <a:rPr lang="en-US" sz="3600" dirty="0" smtClean="0">
                <a:latin typeface="Times"/>
                <a:cs typeface="Times"/>
                <a:sym typeface="Wingdings" pitchFamily="2" charset="2"/>
              </a:rPr>
              <a:t>→</a:t>
            </a:r>
            <a:r>
              <a:rPr lang="en-US" sz="3600" dirty="0" smtClean="0">
                <a:sym typeface="Wingdings" pitchFamily="2" charset="2"/>
              </a:rPr>
              <a:t> </a:t>
            </a:r>
            <a:r>
              <a:rPr lang="en-US" sz="3600" dirty="0" smtClean="0"/>
              <a:t>Local Context Analysis</a:t>
            </a:r>
            <a:endParaRPr lang="en-US" sz="3600" dirty="0"/>
          </a:p>
        </p:txBody>
      </p:sp>
      <p:sp>
        <p:nvSpPr>
          <p:cNvPr id="6" name="Date Placeholder 5"/>
          <p:cNvSpPr>
            <a:spLocks noGrp="1"/>
          </p:cNvSpPr>
          <p:nvPr>
            <p:ph type="dt" sz="half" idx="10"/>
          </p:nvPr>
        </p:nvSpPr>
        <p:spPr/>
        <p:txBody>
          <a:bodyPr/>
          <a:lstStyle/>
          <a:p>
            <a:r>
              <a:rPr lang="en-US" smtClean="0"/>
              <a:t>November 15, 2011</a:t>
            </a:r>
            <a:endParaRPr lang="de-DE"/>
          </a:p>
        </p:txBody>
      </p:sp>
      <p:sp>
        <p:nvSpPr>
          <p:cNvPr id="8" name="Footer Placeholder 7"/>
          <p:cNvSpPr>
            <a:spLocks noGrp="1"/>
          </p:cNvSpPr>
          <p:nvPr>
            <p:ph type="ftr" sz="quarter" idx="11"/>
          </p:nvPr>
        </p:nvSpPr>
        <p:spPr/>
        <p:txBody>
          <a:bodyPr/>
          <a:lstStyle/>
          <a:p>
            <a:r>
              <a:rPr lang="en-US" smtClean="0"/>
              <a:t>IR&amp;DM, WS'11/12</a:t>
            </a:r>
            <a:endParaRPr lang="en-US"/>
          </a:p>
        </p:txBody>
      </p:sp>
      <p:sp>
        <p:nvSpPr>
          <p:cNvPr id="7" name="Slide Number Placeholder 6"/>
          <p:cNvSpPr>
            <a:spLocks noGrp="1"/>
          </p:cNvSpPr>
          <p:nvPr>
            <p:ph type="sldNum" sz="quarter" idx="12"/>
          </p:nvPr>
        </p:nvSpPr>
        <p:spPr/>
        <p:txBody>
          <a:bodyPr/>
          <a:lstStyle/>
          <a:p>
            <a:r>
              <a:rPr lang="en-US" smtClean="0"/>
              <a:t>III.</a:t>
            </a:r>
            <a:fld id="{8DFBADF9-590B-46A3-B334-BA8F8DA717BB}" type="slidenum">
              <a:rPr lang="en-US" smtClean="0"/>
              <a:pPr/>
              <a:t>23</a:t>
            </a:fld>
            <a:endParaRPr lang="en-US" dirty="0"/>
          </a:p>
        </p:txBody>
      </p:sp>
      <p:sp>
        <p:nvSpPr>
          <p:cNvPr id="13" name="Content Placeholder 12"/>
          <p:cNvSpPr>
            <a:spLocks noGrp="1"/>
          </p:cNvSpPr>
          <p:nvPr>
            <p:ph idx="1"/>
          </p:nvPr>
        </p:nvSpPr>
        <p:spPr>
          <a:xfrm>
            <a:off x="152400" y="1295400"/>
            <a:ext cx="8229600" cy="1295400"/>
          </a:xfrm>
        </p:spPr>
        <p:txBody>
          <a:bodyPr>
            <a:normAutofit/>
          </a:bodyPr>
          <a:lstStyle/>
          <a:p>
            <a:r>
              <a:rPr lang="en-US" sz="2400" dirty="0" smtClean="0"/>
              <a:t>Retrieve </a:t>
            </a:r>
            <a:r>
              <a:rPr lang="en-US" sz="2400" b="1" dirty="0" smtClean="0">
                <a:solidFill>
                  <a:srgbClr val="002060"/>
                </a:solidFill>
              </a:rPr>
              <a:t>top n ranked passages </a:t>
            </a:r>
            <a:r>
              <a:rPr lang="en-US" sz="2400" dirty="0" smtClean="0"/>
              <a:t>by breaking the initial result documents into smaller passages (e.g., 300 words)</a:t>
            </a:r>
          </a:p>
          <a:p>
            <a:endParaRPr lang="en-US" sz="2400" dirty="0" smtClean="0"/>
          </a:p>
        </p:txBody>
      </p:sp>
      <p:graphicFrame>
        <p:nvGraphicFramePr>
          <p:cNvPr id="186369" name="Object 1"/>
          <p:cNvGraphicFramePr>
            <a:graphicFrameLocks noChangeAspect="1"/>
          </p:cNvGraphicFramePr>
          <p:nvPr/>
        </p:nvGraphicFramePr>
        <p:xfrm>
          <a:off x="4308475" y="2286000"/>
          <a:ext cx="4683125" cy="909638"/>
        </p:xfrm>
        <a:graphic>
          <a:graphicData uri="http://schemas.openxmlformats.org/presentationml/2006/ole">
            <p:oleObj spid="_x0000_s186381" name="Formel" r:id="rId3" imgW="2603160" imgH="507960" progId="Equation.3">
              <p:embed/>
            </p:oleObj>
          </a:graphicData>
        </a:graphic>
      </p:graphicFrame>
      <p:sp>
        <p:nvSpPr>
          <p:cNvPr id="9" name="Content Placeholder 12"/>
          <p:cNvSpPr txBox="1">
            <a:spLocks/>
          </p:cNvSpPr>
          <p:nvPr/>
        </p:nvSpPr>
        <p:spPr>
          <a:xfrm>
            <a:off x="304800" y="2209800"/>
            <a:ext cx="4114800" cy="4267200"/>
          </a:xfrm>
          <a:prstGeom prst="rect">
            <a:avLst/>
          </a:prstGeom>
        </p:spPr>
        <p:txBody>
          <a:bodyPr vert="horz" lIns="91440" tIns="45720" rIns="91440" bIns="45720" rtlCol="0">
            <a:noAutofit/>
          </a:bodyPr>
          <a:lstStyle/>
          <a:p>
            <a:pPr marL="342900" lvl="0" indent="-342900">
              <a:spcBef>
                <a:spcPct val="20000"/>
              </a:spcBef>
              <a:buFont typeface="Arial" pitchFamily="34" charset="0"/>
              <a:buChar cha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For each </a:t>
            </a:r>
            <a:r>
              <a:rPr kumimoji="0" lang="en-US" sz="20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noun group c </a:t>
            </a:r>
            <a:r>
              <a:rPr lang="en-US" sz="2000" dirty="0" smtClean="0">
                <a:latin typeface="Times New Roman" pitchFamily="18" charset="0"/>
                <a:cs typeface="Times New Roman" pitchFamily="18" charset="0"/>
              </a:rPr>
              <a:t>(i.e., concept), </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compute the similarity </a:t>
            </a:r>
            <a:r>
              <a:rPr kumimoji="0" lang="en-US" sz="2000" b="1" i="0"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sim</a:t>
            </a:r>
            <a:r>
              <a:rPr kumimoji="0" lang="en-US" sz="20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a:t>
            </a:r>
            <a:r>
              <a:rPr kumimoji="0" lang="en-US" sz="2000" b="1" i="0"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q,c</a:t>
            </a:r>
            <a:r>
              <a:rPr lang="en-US" sz="2000" b="1" dirty="0" smtClean="0">
                <a:solidFill>
                  <a:srgbClr val="002060"/>
                </a:solidFill>
                <a:latin typeface="Times New Roman" pitchFamily="18" charset="0"/>
                <a:cs typeface="Times New Roman" pitchFamily="18" charset="0"/>
              </a:rPr>
              <a:t>)</a:t>
            </a:r>
            <a:r>
              <a:rPr lang="en-US" sz="2000" dirty="0" smtClean="0">
                <a:latin typeface="Times New Roman" pitchFamily="18" charset="0"/>
                <a:cs typeface="Times New Roman" pitchFamily="18" charset="0"/>
              </a:rPr>
              <a:t> to the query q using </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 variant of TF*IDF</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Expand q by the top r concepts</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according to </a:t>
            </a:r>
            <a:r>
              <a:rPr kumimoji="0" lang="en-US" sz="20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sim</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r>
              <a:rPr kumimoji="0" lang="en-US" sz="20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q,c</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using </a:t>
            </a:r>
          </a:p>
          <a:p>
            <a:pPr marL="342900" marR="0" lvl="0" indent="-342900" algn="l" defTabSz="914400" rtl="0" eaLnBrk="1" fontAlgn="auto" latinLnBrk="0" hangingPunct="1">
              <a:lnSpc>
                <a:spcPct val="100000"/>
              </a:lnSpc>
              <a:spcBef>
                <a:spcPct val="20000"/>
              </a:spcBef>
              <a:spcAft>
                <a:spcPts val="0"/>
              </a:spcAft>
              <a:buClrTx/>
              <a:buSzTx/>
              <a:tabLst/>
              <a:defRPr/>
            </a:pPr>
            <a:r>
              <a:rPr lang="en-US" sz="2000" dirty="0" smtClean="0">
                <a:latin typeface="Times New Roman" pitchFamily="18" charset="0"/>
                <a:cs typeface="Times New Roman" pitchFamily="18" charset="0"/>
              </a:rPr>
              <a:t>	</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1- (0.9 </a:t>
            </a:r>
            <a:r>
              <a:rPr lang="en-US" sz="2000" dirty="0" smtClean="0">
                <a:latin typeface="Times New Roman" pitchFamily="18" charset="0"/>
                <a:cs typeface="Times New Roman" pitchFamily="18" charset="0"/>
              </a:rPr>
              <a:t>m</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/r) as expansion</a:t>
            </a:r>
            <a:r>
              <a:rPr kumimoji="0" lang="en-US" sz="20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weight, where m is the position of c in the ranked list of concepts</a:t>
            </a:r>
            <a:endParaRPr kumimoji="0" lang="en-US"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graphicFrame>
        <p:nvGraphicFramePr>
          <p:cNvPr id="186370" name="Object 2"/>
          <p:cNvGraphicFramePr>
            <a:graphicFrameLocks noChangeAspect="1"/>
          </p:cNvGraphicFramePr>
          <p:nvPr/>
        </p:nvGraphicFramePr>
        <p:xfrm>
          <a:off x="4694237" y="3657599"/>
          <a:ext cx="3154363" cy="801688"/>
        </p:xfrm>
        <a:graphic>
          <a:graphicData uri="http://schemas.openxmlformats.org/presentationml/2006/ole">
            <p:oleObj spid="_x0000_s186382" name="Formel" r:id="rId4" imgW="1752600" imgH="444500" progId="Equation.3">
              <p:embed/>
            </p:oleObj>
          </a:graphicData>
        </a:graphic>
      </p:graphicFrame>
      <p:graphicFrame>
        <p:nvGraphicFramePr>
          <p:cNvPr id="186371" name="Object 3"/>
          <p:cNvGraphicFramePr>
            <a:graphicFrameLocks noChangeAspect="1"/>
          </p:cNvGraphicFramePr>
          <p:nvPr/>
        </p:nvGraphicFramePr>
        <p:xfrm>
          <a:off x="4876800" y="4425949"/>
          <a:ext cx="3246437" cy="709613"/>
        </p:xfrm>
        <a:graphic>
          <a:graphicData uri="http://schemas.openxmlformats.org/presentationml/2006/ole">
            <p:oleObj spid="_x0000_s186383" name="Formel" r:id="rId5" imgW="1803400" imgH="393700" progId="Equation.3">
              <p:embed/>
            </p:oleObj>
          </a:graphicData>
        </a:graphic>
      </p:graphicFrame>
      <p:graphicFrame>
        <p:nvGraphicFramePr>
          <p:cNvPr id="186372" name="Object 4"/>
          <p:cNvGraphicFramePr>
            <a:graphicFrameLocks noChangeAspect="1"/>
          </p:cNvGraphicFramePr>
          <p:nvPr/>
        </p:nvGraphicFramePr>
        <p:xfrm>
          <a:off x="4865688" y="5135563"/>
          <a:ext cx="3292475" cy="709612"/>
        </p:xfrm>
        <a:graphic>
          <a:graphicData uri="http://schemas.openxmlformats.org/presentationml/2006/ole">
            <p:oleObj spid="_x0000_s186384" name="Formel" r:id="rId6" imgW="1828800" imgH="393700" progId="Equation.3">
              <p:embed/>
            </p:oleObj>
          </a:graphicData>
        </a:graphic>
      </p:graphicFrame>
      <p:sp>
        <p:nvSpPr>
          <p:cNvPr id="14" name="TextBox 13"/>
          <p:cNvSpPr txBox="1"/>
          <p:nvPr/>
        </p:nvSpPr>
        <p:spPr>
          <a:xfrm>
            <a:off x="7162800" y="3200400"/>
            <a:ext cx="1864613" cy="646331"/>
          </a:xfrm>
          <a:prstGeom prst="rect">
            <a:avLst/>
          </a:prstGeom>
          <a:noFill/>
        </p:spPr>
        <p:txBody>
          <a:bodyPr wrap="none" rtlCol="0">
            <a:spAutoFit/>
          </a:bodyPr>
          <a:lstStyle/>
          <a:p>
            <a:r>
              <a:rPr lang="en-US" dirty="0" err="1" smtClean="0">
                <a:latin typeface="Times New Roman" pitchFamily="18" charset="0"/>
                <a:cs typeface="Times New Roman" pitchFamily="18" charset="0"/>
              </a:rPr>
              <a:t>pf</a:t>
            </a:r>
            <a:r>
              <a:rPr lang="en-US" baseline="-25000" dirty="0" err="1" smtClean="0">
                <a:latin typeface="Times New Roman" pitchFamily="18" charset="0"/>
                <a:cs typeface="Times New Roman" pitchFamily="18" charset="0"/>
              </a:rPr>
              <a:t>i,j</a:t>
            </a:r>
            <a:r>
              <a:rPr lang="en-US" dirty="0" smtClean="0">
                <a:latin typeface="Times New Roman" pitchFamily="18" charset="0"/>
                <a:cs typeface="Times New Roman" pitchFamily="18" charset="0"/>
              </a:rPr>
              <a:t>: frequency of </a:t>
            </a:r>
          </a:p>
          <a:p>
            <a:r>
              <a:rPr lang="en-US" dirty="0" smtClean="0">
                <a:latin typeface="Times New Roman" pitchFamily="18" charset="0"/>
                <a:cs typeface="Times New Roman" pitchFamily="18" charset="0"/>
              </a:rPr>
              <a:t>term </a:t>
            </a:r>
            <a:r>
              <a:rPr lang="en-US" dirty="0" err="1" smtClean="0">
                <a:latin typeface="Times New Roman" pitchFamily="18" charset="0"/>
                <a:cs typeface="Times New Roman" pitchFamily="18" charset="0"/>
              </a:rPr>
              <a:t>i</a:t>
            </a:r>
            <a:r>
              <a:rPr lang="en-US" dirty="0" smtClean="0">
                <a:latin typeface="Times New Roman" pitchFamily="18" charset="0"/>
                <a:cs typeface="Times New Roman" pitchFamily="18" charset="0"/>
              </a:rPr>
              <a:t> in passage j</a:t>
            </a:r>
            <a:endParaRPr lang="en-US" dirty="0">
              <a:latin typeface="Times New Roman" pitchFamily="18" charset="0"/>
              <a:cs typeface="Times New Roman" pitchFamily="18" charset="0"/>
            </a:endParaRPr>
          </a:p>
        </p:txBody>
      </p:sp>
      <p:cxnSp>
        <p:nvCxnSpPr>
          <p:cNvPr id="16" name="Straight Arrow Connector 15"/>
          <p:cNvCxnSpPr>
            <a:endCxn id="14" idx="1"/>
          </p:cNvCxnSpPr>
          <p:nvPr/>
        </p:nvCxnSpPr>
        <p:spPr>
          <a:xfrm flipV="1">
            <a:off x="6858000" y="3523566"/>
            <a:ext cx="304800" cy="323165"/>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439365" y="6096000"/>
            <a:ext cx="1875835" cy="646331"/>
          </a:xfrm>
          <a:prstGeom prst="rect">
            <a:avLst/>
          </a:prstGeom>
          <a:solidFill>
            <a:schemeClr val="bg1"/>
          </a:solidFill>
        </p:spPr>
        <p:txBody>
          <a:bodyPr wrap="square" rtlCol="0">
            <a:spAutoFit/>
          </a:bodyPr>
          <a:lstStyle/>
          <a:p>
            <a:r>
              <a:rPr lang="en-US" dirty="0" smtClean="0">
                <a:latin typeface="Times New Roman" pitchFamily="18" charset="0"/>
                <a:cs typeface="Times New Roman" pitchFamily="18" charset="0"/>
              </a:rPr>
              <a:t>N: #passages in collection</a:t>
            </a:r>
            <a:endParaRPr lang="en-US" baseline="-25000" dirty="0">
              <a:latin typeface="Times New Roman" pitchFamily="18" charset="0"/>
              <a:cs typeface="Times New Roman" pitchFamily="18" charset="0"/>
            </a:endParaRPr>
          </a:p>
        </p:txBody>
      </p:sp>
      <p:cxnSp>
        <p:nvCxnSpPr>
          <p:cNvPr id="21" name="Straight Arrow Connector 20"/>
          <p:cNvCxnSpPr/>
          <p:nvPr/>
        </p:nvCxnSpPr>
        <p:spPr>
          <a:xfrm flipV="1">
            <a:off x="6019800" y="5616574"/>
            <a:ext cx="838200" cy="479426"/>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62800" y="6096000"/>
            <a:ext cx="1587294" cy="646331"/>
          </a:xfrm>
          <a:prstGeom prst="rect">
            <a:avLst/>
          </a:prstGeom>
          <a:solidFill>
            <a:schemeClr val="bg1"/>
          </a:solidFill>
        </p:spPr>
        <p:txBody>
          <a:bodyPr wrap="none" rtlCol="0">
            <a:spAutoFit/>
          </a:bodyPr>
          <a:lstStyle/>
          <a:p>
            <a:r>
              <a:rPr lang="en-US" dirty="0" err="1" smtClean="0">
                <a:latin typeface="Times New Roman" pitchFamily="18" charset="0"/>
                <a:cs typeface="Times New Roman" pitchFamily="18" charset="0"/>
              </a:rPr>
              <a:t>np</a:t>
            </a:r>
            <a:r>
              <a:rPr lang="en-US" baseline="-25000" dirty="0" err="1" smtClean="0">
                <a:latin typeface="Times New Roman" pitchFamily="18" charset="0"/>
                <a:cs typeface="Times New Roman" pitchFamily="18" charset="0"/>
              </a:rPr>
              <a:t>c</a:t>
            </a:r>
            <a:r>
              <a:rPr lang="en-US" dirty="0" smtClean="0">
                <a:latin typeface="Times New Roman" pitchFamily="18" charset="0"/>
                <a:cs typeface="Times New Roman" pitchFamily="18" charset="0"/>
              </a:rPr>
              <a:t>: #passages </a:t>
            </a:r>
          </a:p>
          <a:p>
            <a:r>
              <a:rPr lang="en-US" dirty="0" smtClean="0">
                <a:latin typeface="Times New Roman" pitchFamily="18" charset="0"/>
                <a:cs typeface="Times New Roman" pitchFamily="18" charset="0"/>
              </a:rPr>
              <a:t>containing c</a:t>
            </a:r>
            <a:endParaRPr lang="en-US" baseline="-25000" dirty="0">
              <a:latin typeface="Times New Roman" pitchFamily="18" charset="0"/>
              <a:cs typeface="Times New Roman" pitchFamily="18" charset="0"/>
            </a:endParaRPr>
          </a:p>
        </p:txBody>
      </p:sp>
      <p:cxnSp>
        <p:nvCxnSpPr>
          <p:cNvPr id="27" name="Straight Arrow Connector 26"/>
          <p:cNvCxnSpPr/>
          <p:nvPr/>
        </p:nvCxnSpPr>
        <p:spPr>
          <a:xfrm flipH="1" flipV="1">
            <a:off x="7543800" y="5616574"/>
            <a:ext cx="838200" cy="479427"/>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755775" y="152400"/>
            <a:ext cx="2255746" cy="369332"/>
          </a:xfrm>
          <a:prstGeom prst="rect">
            <a:avLst/>
          </a:prstGeom>
          <a:noFill/>
        </p:spPr>
        <p:txBody>
          <a:bodyPr wrap="none" rtlCol="0">
            <a:spAutoFit/>
          </a:bodyPr>
          <a:lstStyle/>
          <a:p>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Xu</a:t>
            </a:r>
            <a:r>
              <a:rPr lang="en-US" dirty="0" smtClean="0">
                <a:latin typeface="Times New Roman" pitchFamily="18" charset="0"/>
                <a:cs typeface="Times New Roman" pitchFamily="18" charset="0"/>
              </a:rPr>
              <a:t>, Croft: SIGIR’96]</a:t>
            </a:r>
            <a:endParaRPr lang="en-US" dirty="0">
              <a:latin typeface="Times New Roman" pitchFamily="18" charset="0"/>
              <a:cs typeface="Times New Roman" pitchFamily="18" charset="0"/>
            </a:endParaRPr>
          </a:p>
        </p:txBody>
      </p:sp>
      <p:sp>
        <p:nvSpPr>
          <p:cNvPr id="22" name="TextBox 21"/>
          <p:cNvSpPr txBox="1"/>
          <p:nvPr/>
        </p:nvSpPr>
        <p:spPr>
          <a:xfrm>
            <a:off x="7007220" y="1828800"/>
            <a:ext cx="2010550" cy="369332"/>
          </a:xfrm>
          <a:prstGeom prst="rect">
            <a:avLst/>
          </a:prstGeom>
          <a:noFill/>
        </p:spPr>
        <p:txBody>
          <a:bodyPr wrap="none" rtlCol="0">
            <a:spAutoFit/>
          </a:bodyPr>
          <a:lstStyle/>
          <a:p>
            <a:r>
              <a:rPr lang="el-GR" dirty="0" smtClean="0">
                <a:latin typeface="Times New Roman" pitchFamily="18" charset="0"/>
                <a:cs typeface="Times New Roman" pitchFamily="18" charset="0"/>
              </a:rPr>
              <a:t>δ</a:t>
            </a:r>
            <a:r>
              <a:rPr lang="el-GR" dirty="0" smtClean="0">
                <a:latin typeface="Times New Roman" pitchFamily="18" charset="0"/>
                <a:cs typeface="Times New Roman" pitchFamily="18" charset="0"/>
                <a:sym typeface="Symbol"/>
              </a:rPr>
              <a:t></a:t>
            </a:r>
            <a:r>
              <a:rPr lang="en-US" dirty="0" smtClean="0">
                <a:latin typeface="Times New Roman" pitchFamily="18" charset="0"/>
                <a:cs typeface="Times New Roman" pitchFamily="18" charset="0"/>
                <a:sym typeface="Symbol"/>
              </a:rPr>
              <a:t>[0,1]</a:t>
            </a:r>
            <a:r>
              <a:rPr lang="en-US" dirty="0" smtClean="0">
                <a:latin typeface="Times New Roman" pitchFamily="18" charset="0"/>
                <a:cs typeface="Times New Roman" pitchFamily="18" charset="0"/>
              </a:rPr>
              <a:t>: tuning par.</a:t>
            </a:r>
            <a:endParaRPr lang="en-US" dirty="0">
              <a:latin typeface="Times New Roman" pitchFamily="18" charset="0"/>
              <a:cs typeface="Times New Roman" pitchFamily="18" charset="0"/>
            </a:endParaRPr>
          </a:p>
        </p:txBody>
      </p:sp>
      <p:cxnSp>
        <p:nvCxnSpPr>
          <p:cNvPr id="23" name="Straight Arrow Connector 22"/>
          <p:cNvCxnSpPr/>
          <p:nvPr/>
        </p:nvCxnSpPr>
        <p:spPr>
          <a:xfrm flipV="1">
            <a:off x="6172200" y="2025134"/>
            <a:ext cx="835020" cy="565666"/>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par>
                                <p:cTn id="14" presetID="3"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linds(horizontal)">
                                      <p:cBhvr>
                                        <p:cTn id="16" dur="500"/>
                                        <p:tgtEl>
                                          <p:spTgt spid="2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par>
                                <p:cTn id="23" presetID="3"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linds(horizontal)">
                                      <p:cBhvr>
                                        <p:cTn id="25" dur="500"/>
                                        <p:tgtEl>
                                          <p:spTgt spid="2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linds(horizont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blinds(horizontal)">
                                      <p:cBhvr>
                                        <p:cTn id="33" dur="500"/>
                                        <p:tgtEl>
                                          <p:spTgt spid="9">
                                            <p:txEl>
                                              <p:pRg st="2" end="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blinds(horizontal)">
                                      <p:cBhvr>
                                        <p:cTn id="3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P spid="15" grpId="0" animBg="1"/>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724400" y="5486400"/>
            <a:ext cx="4267200" cy="73977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228600"/>
            <a:ext cx="8839200" cy="685800"/>
          </a:xfrm>
        </p:spPr>
        <p:txBody>
          <a:bodyPr>
            <a:noAutofit/>
          </a:bodyPr>
          <a:lstStyle/>
          <a:p>
            <a:r>
              <a:rPr lang="en-US" sz="3600" dirty="0" smtClean="0"/>
              <a:t>Implicit Relevance Feedback </a:t>
            </a:r>
            <a:br>
              <a:rPr lang="en-US" sz="3600" dirty="0" smtClean="0"/>
            </a:br>
            <a:r>
              <a:rPr lang="en-US" sz="3600" dirty="0" smtClean="0"/>
              <a:t>  </a:t>
            </a:r>
            <a:r>
              <a:rPr lang="en-US" sz="3600" dirty="0" smtClean="0">
                <a:latin typeface="Times"/>
                <a:cs typeface="Times"/>
                <a:sym typeface="Wingdings" pitchFamily="2" charset="2"/>
              </a:rPr>
              <a:t>→</a:t>
            </a:r>
            <a:r>
              <a:rPr lang="en-US" sz="3600" dirty="0" smtClean="0">
                <a:sym typeface="Wingdings" pitchFamily="2" charset="2"/>
              </a:rPr>
              <a:t> G</a:t>
            </a:r>
            <a:r>
              <a:rPr lang="en-US" sz="3600" dirty="0" smtClean="0"/>
              <a:t>lobal Context Analysis</a:t>
            </a:r>
            <a:endParaRPr lang="en-US" sz="3600" dirty="0"/>
          </a:p>
        </p:txBody>
      </p:sp>
      <p:sp>
        <p:nvSpPr>
          <p:cNvPr id="6" name="Date Placeholder 5"/>
          <p:cNvSpPr>
            <a:spLocks noGrp="1"/>
          </p:cNvSpPr>
          <p:nvPr>
            <p:ph type="dt" sz="half" idx="10"/>
          </p:nvPr>
        </p:nvSpPr>
        <p:spPr/>
        <p:txBody>
          <a:bodyPr/>
          <a:lstStyle/>
          <a:p>
            <a:r>
              <a:rPr lang="en-US" smtClean="0"/>
              <a:t>November 15, 2011</a:t>
            </a:r>
            <a:endParaRPr lang="de-DE"/>
          </a:p>
        </p:txBody>
      </p:sp>
      <p:sp>
        <p:nvSpPr>
          <p:cNvPr id="8" name="Footer Placeholder 7"/>
          <p:cNvSpPr>
            <a:spLocks noGrp="1"/>
          </p:cNvSpPr>
          <p:nvPr>
            <p:ph type="ftr" sz="quarter" idx="11"/>
          </p:nvPr>
        </p:nvSpPr>
        <p:spPr/>
        <p:txBody>
          <a:bodyPr/>
          <a:lstStyle/>
          <a:p>
            <a:r>
              <a:rPr lang="en-US" smtClean="0"/>
              <a:t>IR&amp;DM, WS'11/12</a:t>
            </a:r>
            <a:endParaRPr lang="en-US"/>
          </a:p>
        </p:txBody>
      </p:sp>
      <p:sp>
        <p:nvSpPr>
          <p:cNvPr id="7" name="Slide Number Placeholder 6"/>
          <p:cNvSpPr>
            <a:spLocks noGrp="1"/>
          </p:cNvSpPr>
          <p:nvPr>
            <p:ph type="sldNum" sz="quarter" idx="12"/>
          </p:nvPr>
        </p:nvSpPr>
        <p:spPr/>
        <p:txBody>
          <a:bodyPr/>
          <a:lstStyle/>
          <a:p>
            <a:r>
              <a:rPr lang="en-US" smtClean="0"/>
              <a:t>III.</a:t>
            </a:r>
            <a:fld id="{8DFBADF9-590B-46A3-B334-BA8F8DA717BB}" type="slidenum">
              <a:rPr lang="en-US" smtClean="0"/>
              <a:pPr/>
              <a:t>24</a:t>
            </a:fld>
            <a:endParaRPr lang="en-US" dirty="0"/>
          </a:p>
        </p:txBody>
      </p:sp>
      <p:sp>
        <p:nvSpPr>
          <p:cNvPr id="13" name="Content Placeholder 12"/>
          <p:cNvSpPr>
            <a:spLocks noGrp="1"/>
          </p:cNvSpPr>
          <p:nvPr>
            <p:ph idx="1"/>
          </p:nvPr>
        </p:nvSpPr>
        <p:spPr>
          <a:xfrm>
            <a:off x="152400" y="1295400"/>
            <a:ext cx="4267200" cy="4953000"/>
          </a:xfrm>
        </p:spPr>
        <p:txBody>
          <a:bodyPr>
            <a:noAutofit/>
          </a:bodyPr>
          <a:lstStyle/>
          <a:p>
            <a:pPr>
              <a:buNone/>
            </a:pPr>
            <a:r>
              <a:rPr lang="en-US" sz="2400" u="sng" dirty="0" smtClean="0"/>
              <a:t>Idea:</a:t>
            </a:r>
            <a:r>
              <a:rPr lang="en-US" sz="2400" dirty="0" smtClean="0"/>
              <a:t> build global similarity thesaurus </a:t>
            </a:r>
            <a:r>
              <a:rPr lang="en-US" sz="2400" i="1" dirty="0" smtClean="0"/>
              <a:t>automatically</a:t>
            </a:r>
            <a:r>
              <a:rPr lang="en-US" sz="2400" dirty="0" smtClean="0"/>
              <a:t>!</a:t>
            </a:r>
            <a:endParaRPr lang="en-US" sz="2000" dirty="0" smtClean="0"/>
          </a:p>
          <a:p>
            <a:endParaRPr lang="en-US" sz="1100" dirty="0" smtClean="0"/>
          </a:p>
          <a:p>
            <a:r>
              <a:rPr lang="en-US" sz="2000" dirty="0" smtClean="0"/>
              <a:t>Consider </a:t>
            </a:r>
            <a:r>
              <a:rPr lang="en-US" sz="2000" b="1" dirty="0" smtClean="0">
                <a:solidFill>
                  <a:srgbClr val="002060"/>
                </a:solidFill>
              </a:rPr>
              <a:t>inverse term frequency </a:t>
            </a:r>
            <a:r>
              <a:rPr lang="en-US" sz="2000" b="1" dirty="0" err="1" smtClean="0">
                <a:solidFill>
                  <a:srgbClr val="002060"/>
                </a:solidFill>
              </a:rPr>
              <a:t>ITF</a:t>
            </a:r>
            <a:r>
              <a:rPr lang="en-US" sz="2000" b="1" baseline="-25000" dirty="0" err="1" smtClean="0">
                <a:solidFill>
                  <a:srgbClr val="002060"/>
                </a:solidFill>
              </a:rPr>
              <a:t>j</a:t>
            </a:r>
            <a:r>
              <a:rPr lang="en-US" sz="2000" dirty="0" smtClean="0"/>
              <a:t> of document </a:t>
            </a:r>
            <a:r>
              <a:rPr lang="en-US" sz="2000" dirty="0" err="1" smtClean="0"/>
              <a:t>d</a:t>
            </a:r>
            <a:r>
              <a:rPr lang="en-US" sz="2000" baseline="-25000" dirty="0" err="1" smtClean="0"/>
              <a:t>j</a:t>
            </a:r>
            <a:endParaRPr lang="en-US" sz="2000" baseline="-25000" dirty="0" smtClean="0"/>
          </a:p>
          <a:p>
            <a:r>
              <a:rPr lang="en-US" sz="2000" dirty="0" smtClean="0"/>
              <a:t>Compute weight vector </a:t>
            </a:r>
            <a:r>
              <a:rPr lang="en-US" sz="2000" dirty="0" err="1" smtClean="0"/>
              <a:t>k</a:t>
            </a:r>
            <a:r>
              <a:rPr lang="en-US" sz="2000" baseline="-25000" dirty="0" err="1" smtClean="0"/>
              <a:t>i</a:t>
            </a:r>
            <a:r>
              <a:rPr lang="en-US" sz="2000" dirty="0" smtClean="0"/>
              <a:t> of term </a:t>
            </a:r>
            <a:r>
              <a:rPr lang="en-US" sz="2000" dirty="0" err="1" smtClean="0"/>
              <a:t>i</a:t>
            </a:r>
            <a:endParaRPr lang="en-US" sz="2000" dirty="0" smtClean="0"/>
          </a:p>
          <a:p>
            <a:r>
              <a:rPr lang="en-US" sz="2000" dirty="0" smtClean="0"/>
              <a:t>TF*IDF-style </a:t>
            </a:r>
            <a:r>
              <a:rPr lang="en-US" sz="2000" b="1" dirty="0" smtClean="0">
                <a:solidFill>
                  <a:srgbClr val="002060"/>
                </a:solidFill>
              </a:rPr>
              <a:t>weights </a:t>
            </a:r>
            <a:r>
              <a:rPr lang="en-US" sz="2000" b="1" dirty="0" err="1" smtClean="0">
                <a:solidFill>
                  <a:srgbClr val="002060"/>
                </a:solidFill>
              </a:rPr>
              <a:t>w</a:t>
            </a:r>
            <a:r>
              <a:rPr lang="en-US" sz="2000" b="1" baseline="-25000" dirty="0" err="1" smtClean="0">
                <a:solidFill>
                  <a:srgbClr val="002060"/>
                </a:solidFill>
              </a:rPr>
              <a:t>i,j</a:t>
            </a:r>
            <a:endParaRPr lang="en-US" sz="2000" b="1" baseline="-25000" dirty="0" smtClean="0">
              <a:solidFill>
                <a:srgbClr val="002060"/>
              </a:solidFill>
            </a:endParaRPr>
          </a:p>
          <a:p>
            <a:pPr>
              <a:buNone/>
            </a:pPr>
            <a:r>
              <a:rPr lang="en-US" sz="2000" baseline="-25000" dirty="0" smtClean="0"/>
              <a:t>	</a:t>
            </a:r>
            <a:r>
              <a:rPr lang="en-US" sz="2000" dirty="0" smtClean="0"/>
              <a:t>for term </a:t>
            </a:r>
            <a:r>
              <a:rPr lang="en-US" sz="2000" dirty="0" err="1" smtClean="0"/>
              <a:t>i</a:t>
            </a:r>
            <a:r>
              <a:rPr lang="en-US" sz="2000" dirty="0" smtClean="0"/>
              <a:t> in document </a:t>
            </a:r>
            <a:r>
              <a:rPr lang="en-US" sz="2000" dirty="0" err="1" smtClean="0"/>
              <a:t>d</a:t>
            </a:r>
            <a:r>
              <a:rPr lang="en-US" sz="2000" baseline="-25000" dirty="0" err="1" smtClean="0"/>
              <a:t>j</a:t>
            </a:r>
            <a:endParaRPr lang="en-US" sz="2000" baseline="-25000" dirty="0" smtClean="0"/>
          </a:p>
          <a:p>
            <a:r>
              <a:rPr lang="en-US" sz="2000" b="1" dirty="0" smtClean="0">
                <a:solidFill>
                  <a:srgbClr val="002060"/>
                </a:solidFill>
              </a:rPr>
              <a:t>Correlation matrix </a:t>
            </a:r>
            <a:r>
              <a:rPr lang="en-US" sz="2000" b="1" dirty="0" err="1" smtClean="0">
                <a:solidFill>
                  <a:srgbClr val="002060"/>
                </a:solidFill>
              </a:rPr>
              <a:t>c</a:t>
            </a:r>
            <a:r>
              <a:rPr lang="en-US" sz="2000" b="1" baseline="-25000" dirty="0" err="1" smtClean="0">
                <a:solidFill>
                  <a:srgbClr val="002060"/>
                </a:solidFill>
              </a:rPr>
              <a:t>u,v</a:t>
            </a:r>
            <a:r>
              <a:rPr lang="en-US" sz="2000" dirty="0" smtClean="0"/>
              <a:t> between          terms u, v</a:t>
            </a:r>
          </a:p>
          <a:p>
            <a:endParaRPr lang="en-US" sz="2000" dirty="0" smtClean="0"/>
          </a:p>
          <a:p>
            <a:pPr>
              <a:buNone/>
            </a:pPr>
            <a:r>
              <a:rPr lang="en-US" sz="2000" dirty="0" smtClean="0"/>
              <a:t>    (Usually expand query with top r ranked terms v according to q)</a:t>
            </a:r>
            <a:endParaRPr lang="en-US" sz="2000" dirty="0"/>
          </a:p>
        </p:txBody>
      </p:sp>
      <p:graphicFrame>
        <p:nvGraphicFramePr>
          <p:cNvPr id="187393" name="Object 1"/>
          <p:cNvGraphicFramePr>
            <a:graphicFrameLocks noChangeAspect="1"/>
          </p:cNvGraphicFramePr>
          <p:nvPr/>
        </p:nvGraphicFramePr>
        <p:xfrm>
          <a:off x="4908550" y="1600200"/>
          <a:ext cx="1644650" cy="800100"/>
        </p:xfrm>
        <a:graphic>
          <a:graphicData uri="http://schemas.openxmlformats.org/presentationml/2006/ole">
            <p:oleObj spid="_x0000_s187411" name="Formel" r:id="rId3" imgW="914400" imgH="444500" progId="Equation.3">
              <p:embed/>
            </p:oleObj>
          </a:graphicData>
        </a:graphic>
      </p:graphicFrame>
      <p:graphicFrame>
        <p:nvGraphicFramePr>
          <p:cNvPr id="187394" name="Object 2"/>
          <p:cNvGraphicFramePr>
            <a:graphicFrameLocks noChangeAspect="1"/>
          </p:cNvGraphicFramePr>
          <p:nvPr/>
        </p:nvGraphicFramePr>
        <p:xfrm>
          <a:off x="4170362" y="2935287"/>
          <a:ext cx="4821238" cy="1712913"/>
        </p:xfrm>
        <a:graphic>
          <a:graphicData uri="http://schemas.openxmlformats.org/presentationml/2006/ole">
            <p:oleObj spid="_x0000_s187412" name="Formel" r:id="rId4" imgW="2679700" imgH="952500" progId="Equation.3">
              <p:embed/>
            </p:oleObj>
          </a:graphicData>
        </a:graphic>
      </p:graphicFrame>
      <p:graphicFrame>
        <p:nvGraphicFramePr>
          <p:cNvPr id="187395" name="Object 3"/>
          <p:cNvGraphicFramePr>
            <a:graphicFrameLocks noChangeAspect="1"/>
          </p:cNvGraphicFramePr>
          <p:nvPr/>
        </p:nvGraphicFramePr>
        <p:xfrm>
          <a:off x="4892675" y="2476500"/>
          <a:ext cx="2422525" cy="479425"/>
        </p:xfrm>
        <a:graphic>
          <a:graphicData uri="http://schemas.openxmlformats.org/presentationml/2006/ole">
            <p:oleObj spid="_x0000_s187413" name="Formel" r:id="rId5" imgW="1345616" imgH="266584" progId="Equation.3">
              <p:embed/>
            </p:oleObj>
          </a:graphicData>
        </a:graphic>
      </p:graphicFrame>
      <p:graphicFrame>
        <p:nvGraphicFramePr>
          <p:cNvPr id="187396" name="Object 4"/>
          <p:cNvGraphicFramePr>
            <a:graphicFrameLocks noChangeAspect="1"/>
          </p:cNvGraphicFramePr>
          <p:nvPr/>
        </p:nvGraphicFramePr>
        <p:xfrm>
          <a:off x="5289550" y="4800600"/>
          <a:ext cx="3016250" cy="708025"/>
        </p:xfrm>
        <a:graphic>
          <a:graphicData uri="http://schemas.openxmlformats.org/presentationml/2006/ole">
            <p:oleObj spid="_x0000_s187414" name="Formel" r:id="rId6" imgW="1675673" imgH="393529" progId="Equation.3">
              <p:embed/>
            </p:oleObj>
          </a:graphicData>
        </a:graphic>
      </p:graphicFrame>
      <p:graphicFrame>
        <p:nvGraphicFramePr>
          <p:cNvPr id="187397" name="Object 5"/>
          <p:cNvGraphicFramePr>
            <a:graphicFrameLocks noChangeAspect="1"/>
          </p:cNvGraphicFramePr>
          <p:nvPr/>
        </p:nvGraphicFramePr>
        <p:xfrm>
          <a:off x="4876800" y="5562600"/>
          <a:ext cx="3748088" cy="685800"/>
        </p:xfrm>
        <a:graphic>
          <a:graphicData uri="http://schemas.openxmlformats.org/presentationml/2006/ole">
            <p:oleObj spid="_x0000_s187415" name="Formel" r:id="rId7" imgW="2082800" imgH="381000" progId="Equation.3">
              <p:embed/>
            </p:oleObj>
          </a:graphicData>
        </a:graphic>
      </p:graphicFrame>
      <p:graphicFrame>
        <p:nvGraphicFramePr>
          <p:cNvPr id="187398" name="Object 6"/>
          <p:cNvGraphicFramePr>
            <a:graphicFrameLocks noChangeAspect="1"/>
          </p:cNvGraphicFramePr>
          <p:nvPr/>
        </p:nvGraphicFramePr>
        <p:xfrm>
          <a:off x="427038" y="5868988"/>
          <a:ext cx="3454400" cy="684212"/>
        </p:xfrm>
        <a:graphic>
          <a:graphicData uri="http://schemas.openxmlformats.org/presentationml/2006/ole">
            <p:oleObj spid="_x0000_s187416" name="Formel" r:id="rId8" imgW="1917700" imgH="381000" progId="Equation.3">
              <p:embed/>
            </p:oleObj>
          </a:graphicData>
        </a:graphic>
      </p:graphicFrame>
      <p:sp>
        <p:nvSpPr>
          <p:cNvPr id="14" name="TextBox 13"/>
          <p:cNvSpPr txBox="1"/>
          <p:nvPr/>
        </p:nvSpPr>
        <p:spPr>
          <a:xfrm>
            <a:off x="6934200" y="1066800"/>
            <a:ext cx="1794081" cy="646331"/>
          </a:xfrm>
          <a:prstGeom prst="rect">
            <a:avLst/>
          </a:prstGeom>
          <a:noFill/>
        </p:spPr>
        <p:txBody>
          <a:bodyPr wrap="none" rtlCol="0">
            <a:spAutoFit/>
          </a:bodyPr>
          <a:lstStyle/>
          <a:p>
            <a:r>
              <a:rPr lang="en-US" dirty="0" smtClean="0">
                <a:latin typeface="Times New Roman" pitchFamily="18" charset="0"/>
                <a:cs typeface="Times New Roman" pitchFamily="18" charset="0"/>
              </a:rPr>
              <a:t>t: #distinct terms </a:t>
            </a:r>
          </a:p>
          <a:p>
            <a:r>
              <a:rPr lang="en-US" dirty="0" smtClean="0">
                <a:latin typeface="Times New Roman" pitchFamily="18" charset="0"/>
                <a:cs typeface="Times New Roman" pitchFamily="18" charset="0"/>
              </a:rPr>
              <a:t>in collection</a:t>
            </a:r>
            <a:endParaRPr lang="en-US" dirty="0">
              <a:latin typeface="Times New Roman" pitchFamily="18" charset="0"/>
              <a:cs typeface="Times New Roman" pitchFamily="18" charset="0"/>
            </a:endParaRPr>
          </a:p>
        </p:txBody>
      </p:sp>
      <p:sp>
        <p:nvSpPr>
          <p:cNvPr id="15" name="TextBox 14"/>
          <p:cNvSpPr txBox="1"/>
          <p:nvPr/>
        </p:nvSpPr>
        <p:spPr>
          <a:xfrm>
            <a:off x="6934200" y="1752600"/>
            <a:ext cx="1875835" cy="646331"/>
          </a:xfrm>
          <a:prstGeom prst="rect">
            <a:avLst/>
          </a:prstGeom>
          <a:noFill/>
        </p:spPr>
        <p:txBody>
          <a:bodyPr wrap="none" rtlCol="0">
            <a:spAutoFit/>
          </a:bodyPr>
          <a:lstStyle/>
          <a:p>
            <a:r>
              <a:rPr lang="en-US" dirty="0" err="1" smtClean="0">
                <a:latin typeface="Times New Roman" pitchFamily="18" charset="0"/>
                <a:cs typeface="Times New Roman" pitchFamily="18" charset="0"/>
              </a:rPr>
              <a:t>t</a:t>
            </a:r>
            <a:r>
              <a:rPr lang="en-US" baseline="-25000" dirty="0" err="1" smtClean="0">
                <a:latin typeface="Times New Roman" pitchFamily="18" charset="0"/>
                <a:cs typeface="Times New Roman" pitchFamily="18" charset="0"/>
              </a:rPr>
              <a:t>j</a:t>
            </a:r>
            <a:r>
              <a:rPr lang="en-US" dirty="0" smtClean="0">
                <a:latin typeface="Times New Roman" pitchFamily="18" charset="0"/>
                <a:cs typeface="Times New Roman" pitchFamily="18" charset="0"/>
              </a:rPr>
              <a:t>: #distinct terms </a:t>
            </a:r>
          </a:p>
          <a:p>
            <a:r>
              <a:rPr lang="en-US" dirty="0" smtClean="0">
                <a:latin typeface="Times New Roman" pitchFamily="18" charset="0"/>
                <a:cs typeface="Times New Roman" pitchFamily="18" charset="0"/>
              </a:rPr>
              <a:t>in </a:t>
            </a:r>
            <a:r>
              <a:rPr lang="en-US" dirty="0" err="1" smtClean="0">
                <a:latin typeface="Times New Roman" pitchFamily="18" charset="0"/>
                <a:cs typeface="Times New Roman" pitchFamily="18" charset="0"/>
              </a:rPr>
              <a:t>d</a:t>
            </a:r>
            <a:r>
              <a:rPr lang="en-US" baseline="-25000" dirty="0" err="1" smtClean="0">
                <a:latin typeface="Times New Roman" pitchFamily="18" charset="0"/>
                <a:cs typeface="Times New Roman" pitchFamily="18" charset="0"/>
              </a:rPr>
              <a:t>j</a:t>
            </a:r>
            <a:endParaRPr lang="en-US" baseline="-25000" dirty="0">
              <a:latin typeface="Times New Roman" pitchFamily="18" charset="0"/>
              <a:cs typeface="Times New Roman" pitchFamily="18" charset="0"/>
            </a:endParaRPr>
          </a:p>
        </p:txBody>
      </p:sp>
      <p:cxnSp>
        <p:nvCxnSpPr>
          <p:cNvPr id="18" name="Straight Arrow Connector 17"/>
          <p:cNvCxnSpPr/>
          <p:nvPr/>
        </p:nvCxnSpPr>
        <p:spPr>
          <a:xfrm flipV="1">
            <a:off x="6400800" y="1295400"/>
            <a:ext cx="533400" cy="417731"/>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6400800" y="1905001"/>
            <a:ext cx="533400" cy="380999"/>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755775" y="152400"/>
            <a:ext cx="2204450" cy="369332"/>
          </a:xfrm>
          <a:prstGeom prst="rect">
            <a:avLst/>
          </a:prstGeom>
          <a:noFill/>
        </p:spPr>
        <p:txBody>
          <a:bodyPr wrap="none" rtlCol="0">
            <a:spAutoFit/>
          </a:bodyPr>
          <a:lstStyle/>
          <a:p>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Qiu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Frei</a:t>
            </a:r>
            <a:r>
              <a:rPr lang="en-US" dirty="0" smtClean="0">
                <a:latin typeface="Times New Roman" pitchFamily="18" charset="0"/>
                <a:cs typeface="Times New Roman" pitchFamily="18" charset="0"/>
              </a:rPr>
              <a:t>: SIGIR’93]</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7393"/>
                                        </p:tgtEl>
                                        <p:attrNameLst>
                                          <p:attrName>style.visibility</p:attrName>
                                        </p:attrNameLst>
                                      </p:cBhvr>
                                      <p:to>
                                        <p:strVal val="visible"/>
                                      </p:to>
                                    </p:set>
                                    <p:animEffect transition="in" filter="blinds(horizontal)">
                                      <p:cBhvr>
                                        <p:cTn id="7" dur="500"/>
                                        <p:tgtEl>
                                          <p:spTgt spid="187393"/>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87395"/>
                                        </p:tgtEl>
                                        <p:attrNameLst>
                                          <p:attrName>style.visibility</p:attrName>
                                        </p:attrNameLst>
                                      </p:cBhvr>
                                      <p:to>
                                        <p:strVal val="visible"/>
                                      </p:to>
                                    </p:set>
                                    <p:animEffect transition="in" filter="blinds(horizontal)">
                                      <p:cBhvr>
                                        <p:cTn id="24" dur="500"/>
                                        <p:tgtEl>
                                          <p:spTgt spid="18739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87394"/>
                                        </p:tgtEl>
                                        <p:attrNameLst>
                                          <p:attrName>style.visibility</p:attrName>
                                        </p:attrNameLst>
                                      </p:cBhvr>
                                      <p:to>
                                        <p:strVal val="visible"/>
                                      </p:to>
                                    </p:set>
                                    <p:animEffect transition="in" filter="blinds(horizontal)">
                                      <p:cBhvr>
                                        <p:cTn id="29" dur="500"/>
                                        <p:tgtEl>
                                          <p:spTgt spid="187394"/>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87396"/>
                                        </p:tgtEl>
                                        <p:attrNameLst>
                                          <p:attrName>style.visibility</p:attrName>
                                        </p:attrNameLst>
                                      </p:cBhvr>
                                      <p:to>
                                        <p:strVal val="visible"/>
                                      </p:to>
                                    </p:set>
                                    <p:animEffect transition="in" filter="blinds(horizontal)">
                                      <p:cBhvr>
                                        <p:cTn id="34" dur="500"/>
                                        <p:tgtEl>
                                          <p:spTgt spid="18739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linds(horizontal)">
                                      <p:cBhvr>
                                        <p:cTn id="39" dur="500"/>
                                        <p:tgtEl>
                                          <p:spTgt spid="25"/>
                                        </p:tgtEl>
                                      </p:cBhvr>
                                    </p:animEffect>
                                  </p:childTnLst>
                                </p:cTn>
                              </p:par>
                              <p:par>
                                <p:cTn id="40" presetID="3" presetClass="entr" presetSubtype="10" fill="hold" nodeType="withEffect">
                                  <p:stCondLst>
                                    <p:cond delay="0"/>
                                  </p:stCondLst>
                                  <p:childTnLst>
                                    <p:set>
                                      <p:cBhvr>
                                        <p:cTn id="41" dur="1" fill="hold">
                                          <p:stCondLst>
                                            <p:cond delay="0"/>
                                          </p:stCondLst>
                                        </p:cTn>
                                        <p:tgtEl>
                                          <p:spTgt spid="187397"/>
                                        </p:tgtEl>
                                        <p:attrNameLst>
                                          <p:attrName>style.visibility</p:attrName>
                                        </p:attrNameLst>
                                      </p:cBhvr>
                                      <p:to>
                                        <p:strVal val="visible"/>
                                      </p:to>
                                    </p:set>
                                    <p:animEffect transition="in" filter="blinds(horizontal)">
                                      <p:cBhvr>
                                        <p:cTn id="42" dur="500"/>
                                        <p:tgtEl>
                                          <p:spTgt spid="187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November 15, 2011</a:t>
            </a:r>
            <a:endParaRPr lang="de-DE"/>
          </a:p>
        </p:txBody>
      </p:sp>
      <p:sp>
        <p:nvSpPr>
          <p:cNvPr id="4" name="Footer Placeholder 3"/>
          <p:cNvSpPr>
            <a:spLocks noGrp="1"/>
          </p:cNvSpPr>
          <p:nvPr>
            <p:ph type="ftr" sz="quarter" idx="11"/>
          </p:nvPr>
        </p:nvSpPr>
        <p:spPr/>
        <p:txBody>
          <a:bodyPr/>
          <a:lstStyle/>
          <a:p>
            <a:r>
              <a:rPr lang="en-US" smtClean="0"/>
              <a:t>IR&amp;DM, WS'11/12</a:t>
            </a:r>
            <a:endParaRPr lang="en-US"/>
          </a:p>
        </p:txBody>
      </p:sp>
      <p:sp>
        <p:nvSpPr>
          <p:cNvPr id="5" name="Slide Number Placeholder 4"/>
          <p:cNvSpPr>
            <a:spLocks noGrp="1"/>
          </p:cNvSpPr>
          <p:nvPr>
            <p:ph type="sldNum" sz="quarter" idx="12"/>
          </p:nvPr>
        </p:nvSpPr>
        <p:spPr/>
        <p:txBody>
          <a:bodyPr/>
          <a:lstStyle/>
          <a:p>
            <a:r>
              <a:rPr lang="en-US" smtClean="0"/>
              <a:t>III.</a:t>
            </a:r>
            <a:fld id="{8DFBADF9-590B-46A3-B334-BA8F8DA717BB}" type="slidenum">
              <a:rPr lang="en-US" smtClean="0"/>
              <a:pPr/>
              <a:t>25</a:t>
            </a:fld>
            <a:endParaRPr lang="en-US" dirty="0"/>
          </a:p>
        </p:txBody>
      </p:sp>
      <p:sp>
        <p:nvSpPr>
          <p:cNvPr id="6" name="Content Placeholder 5"/>
          <p:cNvSpPr>
            <a:spLocks noGrp="1"/>
          </p:cNvSpPr>
          <p:nvPr>
            <p:ph idx="1"/>
          </p:nvPr>
        </p:nvSpPr>
        <p:spPr/>
        <p:txBody>
          <a:bodyPr/>
          <a:lstStyle/>
          <a:p>
            <a:endParaRPr lang="en-US"/>
          </a:p>
        </p:txBody>
      </p:sp>
      <p:pic>
        <p:nvPicPr>
          <p:cNvPr id="8" name="Picture 2"/>
          <p:cNvPicPr>
            <a:picLocks noChangeAspect="1" noChangeArrowheads="1"/>
          </p:cNvPicPr>
          <p:nvPr/>
        </p:nvPicPr>
        <p:blipFill>
          <a:blip r:embed="rId2" cstate="print"/>
          <a:srcRect/>
          <a:stretch>
            <a:fillRect/>
          </a:stretch>
        </p:blipFill>
        <p:spPr bwMode="auto">
          <a:xfrm>
            <a:off x="152400" y="763814"/>
            <a:ext cx="8534400" cy="5757333"/>
          </a:xfrm>
          <a:prstGeom prst="rect">
            <a:avLst/>
          </a:prstGeom>
          <a:noFill/>
          <a:ln w="9525">
            <a:noFill/>
            <a:miter lim="800000"/>
            <a:headEnd/>
            <a:tailEnd/>
          </a:ln>
        </p:spPr>
      </p:pic>
      <p:sp>
        <p:nvSpPr>
          <p:cNvPr id="9" name="Text Box 6"/>
          <p:cNvSpPr txBox="1">
            <a:spLocks noChangeArrowheads="1"/>
          </p:cNvSpPr>
          <p:nvPr/>
        </p:nvSpPr>
        <p:spPr bwMode="auto">
          <a:xfrm>
            <a:off x="115887" y="5791200"/>
            <a:ext cx="6094169" cy="769441"/>
          </a:xfrm>
          <a:prstGeom prst="rect">
            <a:avLst/>
          </a:prstGeom>
          <a:solidFill>
            <a:srgbClr val="FFFF00"/>
          </a:solidFill>
          <a:ln w="9525">
            <a:solidFill>
              <a:schemeClr val="tx1"/>
            </a:solidFill>
            <a:miter lim="800000"/>
            <a:headEnd/>
            <a:tailEnd/>
          </a:ln>
          <a:effectLst/>
        </p:spPr>
        <p:txBody>
          <a:bodyPr wrap="none">
            <a:spAutoFit/>
          </a:bodyPr>
          <a:lstStyle/>
          <a:p>
            <a:pPr eaLnBrk="0" hangingPunct="0"/>
            <a:r>
              <a:rPr lang="en-US" sz="2400" b="1" dirty="0" smtClean="0">
                <a:latin typeface="Times New Roman" pitchFamily="18" charset="0"/>
              </a:rPr>
              <a:t>Search Engine Users: People who can‘t spell!</a:t>
            </a:r>
          </a:p>
          <a:p>
            <a:pPr eaLnBrk="0" hangingPunct="0"/>
            <a:r>
              <a:rPr lang="en-US" sz="2000" dirty="0" smtClean="0">
                <a:latin typeface="Times New Roman" pitchFamily="18" charset="0"/>
              </a:rPr>
              <a:t>[</a:t>
            </a:r>
            <a:r>
              <a:rPr lang="en-US" sz="2000" dirty="0" err="1" smtClean="0">
                <a:latin typeface="Times New Roman" pitchFamily="18" charset="0"/>
              </a:rPr>
              <a:t>Amit</a:t>
            </a:r>
            <a:r>
              <a:rPr lang="en-US" sz="2000" dirty="0" smtClean="0">
                <a:latin typeface="Times New Roman" pitchFamily="18" charset="0"/>
              </a:rPr>
              <a:t> </a:t>
            </a:r>
            <a:r>
              <a:rPr lang="en-US" sz="2000" dirty="0" err="1" smtClean="0">
                <a:latin typeface="Times New Roman" pitchFamily="18" charset="0"/>
              </a:rPr>
              <a:t>Singhal</a:t>
            </a:r>
            <a:r>
              <a:rPr lang="en-US" sz="2000" dirty="0" smtClean="0">
                <a:latin typeface="Times New Roman" pitchFamily="18" charset="0"/>
              </a:rPr>
              <a:t>: SIGIR’05 Keynote]</a:t>
            </a:r>
            <a:endParaRPr lang="en-US" sz="2000" dirty="0">
              <a:latin typeface="Times New Roman" pitchFamily="18" charset="0"/>
            </a:endParaRPr>
          </a:p>
        </p:txBody>
      </p:sp>
      <p:sp>
        <p:nvSpPr>
          <p:cNvPr id="10" name="Text Box 8"/>
          <p:cNvSpPr txBox="1">
            <a:spLocks noChangeArrowheads="1"/>
          </p:cNvSpPr>
          <p:nvPr/>
        </p:nvSpPr>
        <p:spPr bwMode="auto">
          <a:xfrm>
            <a:off x="1676400" y="803275"/>
            <a:ext cx="3667125" cy="1981200"/>
          </a:xfrm>
          <a:prstGeom prst="rect">
            <a:avLst/>
          </a:prstGeom>
          <a:solidFill>
            <a:srgbClr val="FFFFCC"/>
          </a:solidFill>
          <a:ln w="9525">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p>
            <a:pPr marL="457200" indent="-457200" eaLnBrk="0" hangingPunct="0"/>
            <a:r>
              <a:rPr lang="en-US" sz="2400" b="1" dirty="0" smtClean="0">
                <a:latin typeface="Times New Roman" pitchFamily="18" charset="0"/>
              </a:rPr>
              <a:t>Google.com  2008 (U.S.)    </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1. </a:t>
            </a:r>
            <a:r>
              <a:rPr lang="en-US" sz="2000" b="1" dirty="0" err="1" smtClean="0">
                <a:latin typeface="Times New Roman" pitchFamily="18" charset="0"/>
              </a:rPr>
              <a:t>obama</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2. </a:t>
            </a:r>
            <a:r>
              <a:rPr lang="en-US" sz="2000" b="1" dirty="0" err="1" smtClean="0">
                <a:latin typeface="Times New Roman" pitchFamily="18" charset="0"/>
              </a:rPr>
              <a:t>facebook</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3. </a:t>
            </a:r>
            <a:r>
              <a:rPr lang="en-US" sz="2000" b="1" dirty="0" err="1" smtClean="0">
                <a:latin typeface="Times New Roman" pitchFamily="18" charset="0"/>
              </a:rPr>
              <a:t>att</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4. </a:t>
            </a:r>
            <a:r>
              <a:rPr lang="en-US" sz="2000" b="1" dirty="0" err="1" smtClean="0">
                <a:latin typeface="Times New Roman" pitchFamily="18" charset="0"/>
              </a:rPr>
              <a:t>iphone</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5. </a:t>
            </a:r>
            <a:r>
              <a:rPr lang="en-US" sz="2000" b="1" dirty="0" err="1" smtClean="0">
                <a:latin typeface="Times New Roman" pitchFamily="18" charset="0"/>
              </a:rPr>
              <a:t>youtube</a:t>
            </a:r>
            <a:r>
              <a:rPr lang="en-US" sz="2000" b="1" dirty="0" smtClean="0">
                <a:latin typeface="Times New Roman" pitchFamily="18" charset="0"/>
              </a:rPr>
              <a:t> </a:t>
            </a:r>
            <a:endParaRPr lang="en-US" sz="2000" b="1" dirty="0">
              <a:latin typeface="Times New Roman" pitchFamily="18" charset="0"/>
            </a:endParaRPr>
          </a:p>
        </p:txBody>
      </p:sp>
      <p:sp>
        <p:nvSpPr>
          <p:cNvPr id="11" name="Text Box 9"/>
          <p:cNvSpPr txBox="1">
            <a:spLocks noChangeArrowheads="1"/>
          </p:cNvSpPr>
          <p:nvPr/>
        </p:nvSpPr>
        <p:spPr bwMode="auto">
          <a:xfrm>
            <a:off x="5399086" y="803275"/>
            <a:ext cx="3821113" cy="1981200"/>
          </a:xfrm>
          <a:prstGeom prst="rect">
            <a:avLst/>
          </a:prstGeom>
          <a:solidFill>
            <a:srgbClr val="FFFFCC"/>
          </a:solidFill>
          <a:ln w="9525">
            <a:solidFill>
              <a:schemeClr val="tx1"/>
            </a:solidFill>
            <a:miter lim="800000"/>
            <a:headEnd/>
            <a:tailEnd/>
          </a:ln>
          <a:effectLst>
            <a:outerShdw blurRad="50800" dist="38100" dir="2700000" algn="tl" rotWithShape="0">
              <a:prstClr val="black">
                <a:alpha val="40000"/>
              </a:prstClr>
            </a:outerShdw>
          </a:effectLst>
        </p:spPr>
        <p:txBody>
          <a:bodyPr wrap="square">
            <a:spAutoFit/>
          </a:bodyPr>
          <a:lstStyle/>
          <a:p>
            <a:pPr marL="457200" indent="-457200" eaLnBrk="0" hangingPunct="0"/>
            <a:r>
              <a:rPr lang="en-US" sz="2400" b="1" dirty="0" smtClean="0">
                <a:latin typeface="Times New Roman" pitchFamily="18" charset="0"/>
              </a:rPr>
              <a:t>Google news  2008 (U.S.)   </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1. </a:t>
            </a:r>
            <a:r>
              <a:rPr lang="en-US" sz="2000" b="1" dirty="0" err="1" smtClean="0">
                <a:latin typeface="Times New Roman" pitchFamily="18" charset="0"/>
              </a:rPr>
              <a:t>sarah</a:t>
            </a:r>
            <a:r>
              <a:rPr lang="en-US" sz="2000" b="1" dirty="0" smtClean="0">
                <a:latin typeface="Times New Roman" pitchFamily="18" charset="0"/>
              </a:rPr>
              <a:t> </a:t>
            </a:r>
            <a:r>
              <a:rPr lang="en-US" sz="2000" b="1" dirty="0" err="1" smtClean="0">
                <a:latin typeface="Times New Roman" pitchFamily="18" charset="0"/>
              </a:rPr>
              <a:t>palin</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2. </a:t>
            </a:r>
            <a:r>
              <a:rPr lang="en-US" sz="2000" b="1" dirty="0" err="1" smtClean="0">
                <a:latin typeface="Times New Roman" pitchFamily="18" charset="0"/>
              </a:rPr>
              <a:t>american</a:t>
            </a:r>
            <a:r>
              <a:rPr lang="en-US" sz="2000" b="1" dirty="0" smtClean="0">
                <a:latin typeface="Times New Roman" pitchFamily="18" charset="0"/>
              </a:rPr>
              <a:t> idol </a:t>
            </a:r>
          </a:p>
          <a:p>
            <a:pPr marL="457200" indent="-457200" eaLnBrk="0" hangingPunct="0"/>
            <a:r>
              <a:rPr lang="en-US" sz="2000" b="1" dirty="0" smtClean="0">
                <a:latin typeface="Times New Roman" pitchFamily="18" charset="0"/>
              </a:rPr>
              <a:t>3. </a:t>
            </a:r>
            <a:r>
              <a:rPr lang="en-US" sz="2000" b="1" dirty="0" err="1" smtClean="0">
                <a:latin typeface="Times New Roman" pitchFamily="18" charset="0"/>
              </a:rPr>
              <a:t>mccain</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4. </a:t>
            </a:r>
            <a:r>
              <a:rPr lang="en-US" sz="2000" b="1" dirty="0" err="1" smtClean="0">
                <a:latin typeface="Times New Roman" pitchFamily="18" charset="0"/>
              </a:rPr>
              <a:t>olympics</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5. </a:t>
            </a:r>
            <a:r>
              <a:rPr lang="en-US" sz="2000" b="1" dirty="0" err="1" smtClean="0">
                <a:latin typeface="Times New Roman" pitchFamily="18" charset="0"/>
              </a:rPr>
              <a:t>ike</a:t>
            </a:r>
            <a:r>
              <a:rPr lang="en-US" sz="2000" b="1" dirty="0" smtClean="0">
                <a:latin typeface="Times New Roman" pitchFamily="18" charset="0"/>
              </a:rPr>
              <a:t> (hurricane) </a:t>
            </a:r>
            <a:endParaRPr lang="en-US" sz="2000" b="1" dirty="0">
              <a:latin typeface="Times New Roman" pitchFamily="18" charset="0"/>
            </a:endParaRPr>
          </a:p>
        </p:txBody>
      </p:sp>
      <p:sp>
        <p:nvSpPr>
          <p:cNvPr id="12" name="Text Box 10"/>
          <p:cNvSpPr txBox="1">
            <a:spLocks noChangeArrowheads="1"/>
          </p:cNvSpPr>
          <p:nvPr/>
        </p:nvSpPr>
        <p:spPr bwMode="auto">
          <a:xfrm>
            <a:off x="1676400" y="2819400"/>
            <a:ext cx="3675062" cy="1981200"/>
          </a:xfrm>
          <a:prstGeom prst="rect">
            <a:avLst/>
          </a:prstGeom>
          <a:solidFill>
            <a:srgbClr val="FFFFCC"/>
          </a:solidFill>
          <a:ln w="9525">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p>
            <a:pPr marL="457200" indent="-457200" eaLnBrk="0" hangingPunct="0"/>
            <a:r>
              <a:rPr lang="en-US" sz="2400" b="1" dirty="0" smtClean="0">
                <a:latin typeface="Times New Roman" pitchFamily="18" charset="0"/>
              </a:rPr>
              <a:t>Google image  2008 (U.S.) </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1. </a:t>
            </a:r>
            <a:r>
              <a:rPr lang="en-US" sz="2000" b="1" dirty="0" err="1" smtClean="0">
                <a:latin typeface="Times New Roman" pitchFamily="18" charset="0"/>
              </a:rPr>
              <a:t>sarah</a:t>
            </a:r>
            <a:r>
              <a:rPr lang="en-US" sz="2000" b="1" dirty="0" smtClean="0">
                <a:latin typeface="Times New Roman" pitchFamily="18" charset="0"/>
              </a:rPr>
              <a:t> </a:t>
            </a:r>
            <a:r>
              <a:rPr lang="en-US" sz="2000" b="1" dirty="0" err="1" smtClean="0">
                <a:latin typeface="Times New Roman" pitchFamily="18" charset="0"/>
              </a:rPr>
              <a:t>palin</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2. </a:t>
            </a:r>
            <a:r>
              <a:rPr lang="en-US" sz="2000" b="1" dirty="0" err="1" smtClean="0">
                <a:latin typeface="Times New Roman" pitchFamily="18" charset="0"/>
              </a:rPr>
              <a:t>obama</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3. twilight </a:t>
            </a:r>
          </a:p>
          <a:p>
            <a:pPr marL="457200" indent="-457200" eaLnBrk="0" hangingPunct="0"/>
            <a:r>
              <a:rPr lang="en-US" sz="2000" b="1" dirty="0" smtClean="0">
                <a:latin typeface="Times New Roman" pitchFamily="18" charset="0"/>
              </a:rPr>
              <a:t>4. </a:t>
            </a:r>
            <a:r>
              <a:rPr lang="en-US" sz="2000" b="1" dirty="0" err="1" smtClean="0">
                <a:latin typeface="Times New Roman" pitchFamily="18" charset="0"/>
              </a:rPr>
              <a:t>miley</a:t>
            </a:r>
            <a:r>
              <a:rPr lang="en-US" sz="2000" b="1" dirty="0" smtClean="0">
                <a:latin typeface="Times New Roman" pitchFamily="18" charset="0"/>
              </a:rPr>
              <a:t> </a:t>
            </a:r>
            <a:r>
              <a:rPr lang="en-US" sz="2000" b="1" dirty="0" err="1" smtClean="0">
                <a:latin typeface="Times New Roman" pitchFamily="18" charset="0"/>
              </a:rPr>
              <a:t>cyrus</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5. joker </a:t>
            </a:r>
            <a:endParaRPr lang="en-US" sz="2000" b="1" dirty="0">
              <a:latin typeface="Times New Roman" pitchFamily="18" charset="0"/>
            </a:endParaRPr>
          </a:p>
        </p:txBody>
      </p:sp>
      <p:sp>
        <p:nvSpPr>
          <p:cNvPr id="13" name="Text Box 11"/>
          <p:cNvSpPr txBox="1">
            <a:spLocks noChangeArrowheads="1"/>
          </p:cNvSpPr>
          <p:nvPr/>
        </p:nvSpPr>
        <p:spPr bwMode="auto">
          <a:xfrm>
            <a:off x="5399087" y="2819400"/>
            <a:ext cx="3832225" cy="1981200"/>
          </a:xfrm>
          <a:prstGeom prst="rect">
            <a:avLst/>
          </a:prstGeom>
          <a:solidFill>
            <a:srgbClr val="FFFFCC"/>
          </a:solidFill>
          <a:ln w="9525">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p>
            <a:pPr marL="457200" indent="-457200" eaLnBrk="0" hangingPunct="0"/>
            <a:r>
              <a:rPr lang="en-US" sz="2400" b="1" dirty="0" smtClean="0">
                <a:latin typeface="Times New Roman" pitchFamily="18" charset="0"/>
              </a:rPr>
              <a:t>Google translate 2008 (U.S.)</a:t>
            </a:r>
            <a:endParaRPr lang="en-US" sz="2000" b="1" dirty="0" smtClean="0">
              <a:latin typeface="Times New Roman" pitchFamily="18" charset="0"/>
            </a:endParaRPr>
          </a:p>
          <a:p>
            <a:pPr marL="457200" indent="-457200" eaLnBrk="0" hangingPunct="0"/>
            <a:r>
              <a:rPr lang="en-US" sz="2000" b="1" dirty="0" smtClean="0">
                <a:latin typeface="Times New Roman" pitchFamily="18" charset="0"/>
              </a:rPr>
              <a:t>1. you </a:t>
            </a:r>
          </a:p>
          <a:p>
            <a:pPr marL="457200" indent="-457200" eaLnBrk="0" hangingPunct="0"/>
            <a:r>
              <a:rPr lang="en-US" sz="2000" b="1" dirty="0" smtClean="0">
                <a:latin typeface="Times New Roman" pitchFamily="18" charset="0"/>
              </a:rPr>
              <a:t>2. what </a:t>
            </a:r>
          </a:p>
          <a:p>
            <a:pPr marL="457200" indent="-457200" eaLnBrk="0" hangingPunct="0"/>
            <a:r>
              <a:rPr lang="en-US" sz="2000" b="1" dirty="0" smtClean="0">
                <a:latin typeface="Times New Roman" pitchFamily="18" charset="0"/>
              </a:rPr>
              <a:t>3. thank you </a:t>
            </a:r>
          </a:p>
          <a:p>
            <a:pPr marL="457200" indent="-457200" eaLnBrk="0" hangingPunct="0"/>
            <a:r>
              <a:rPr lang="en-US" sz="2000" b="1" dirty="0" smtClean="0">
                <a:latin typeface="Times New Roman" pitchFamily="18" charset="0"/>
              </a:rPr>
              <a:t>4. please </a:t>
            </a:r>
          </a:p>
          <a:p>
            <a:pPr marL="457200" indent="-457200" eaLnBrk="0" hangingPunct="0"/>
            <a:r>
              <a:rPr lang="en-US" sz="2000" b="1" dirty="0" smtClean="0">
                <a:latin typeface="Times New Roman" pitchFamily="18" charset="0"/>
              </a:rPr>
              <a:t>5. love </a:t>
            </a:r>
            <a:endParaRPr lang="en-US" sz="2000" b="1" dirty="0">
              <a:latin typeface="Times New Roman" pitchFamily="18" charset="0"/>
            </a:endParaRPr>
          </a:p>
        </p:txBody>
      </p:sp>
      <p:sp>
        <p:nvSpPr>
          <p:cNvPr id="14" name="Text Box 12"/>
          <p:cNvSpPr txBox="1">
            <a:spLocks noChangeArrowheads="1"/>
          </p:cNvSpPr>
          <p:nvPr/>
        </p:nvSpPr>
        <p:spPr bwMode="auto">
          <a:xfrm>
            <a:off x="6904038" y="3352800"/>
            <a:ext cx="2239962" cy="3505200"/>
          </a:xfrm>
          <a:prstGeom prst="rect">
            <a:avLst/>
          </a:prstGeom>
          <a:solidFill>
            <a:srgbClr val="FFFFCC"/>
          </a:solidFill>
          <a:ln w="9525">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p>
            <a:pPr marL="457200" indent="-457200" eaLnBrk="0" hangingPunct="0"/>
            <a:r>
              <a:rPr lang="en-US" sz="2400" b="1" dirty="0" smtClean="0">
                <a:latin typeface="Times New Roman" pitchFamily="18" charset="0"/>
              </a:rPr>
              <a:t>Google.de 2008 </a:t>
            </a:r>
            <a:endParaRPr lang="en-US" sz="2000" b="1" dirty="0" smtClean="0">
              <a:latin typeface="Times New Roman" pitchFamily="18" charset="0"/>
            </a:endParaRPr>
          </a:p>
          <a:p>
            <a:pPr marL="457200" indent="-457200" eaLnBrk="0" hangingPunct="0"/>
            <a:r>
              <a:rPr lang="en-US" sz="2000" b="1" dirty="0" smtClean="0">
                <a:latin typeface="Times New Roman" pitchFamily="18" charset="0"/>
              </a:rPr>
              <a:t>1. </a:t>
            </a:r>
            <a:r>
              <a:rPr lang="en-US" sz="2000" b="1" dirty="0" err="1" smtClean="0">
                <a:latin typeface="Times New Roman" pitchFamily="18" charset="0"/>
              </a:rPr>
              <a:t>wer</a:t>
            </a:r>
            <a:r>
              <a:rPr lang="en-US" sz="2000" b="1" dirty="0" smtClean="0">
                <a:latin typeface="Times New Roman" pitchFamily="18" charset="0"/>
              </a:rPr>
              <a:t> </a:t>
            </a:r>
            <a:r>
              <a:rPr lang="en-US" sz="2000" b="1" dirty="0" err="1" smtClean="0">
                <a:latin typeface="Times New Roman" pitchFamily="18" charset="0"/>
              </a:rPr>
              <a:t>kennt</a:t>
            </a:r>
            <a:r>
              <a:rPr lang="en-US" sz="2000" b="1" dirty="0" smtClean="0">
                <a:latin typeface="Times New Roman" pitchFamily="18" charset="0"/>
              </a:rPr>
              <a:t> </a:t>
            </a:r>
            <a:r>
              <a:rPr lang="en-US" sz="2000" b="1" dirty="0" err="1" smtClean="0">
                <a:latin typeface="Times New Roman" pitchFamily="18" charset="0"/>
              </a:rPr>
              <a:t>wen</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2. </a:t>
            </a:r>
            <a:r>
              <a:rPr lang="en-US" sz="2000" b="1" dirty="0" err="1" smtClean="0">
                <a:latin typeface="Times New Roman" pitchFamily="18" charset="0"/>
              </a:rPr>
              <a:t>juegos</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3. </a:t>
            </a:r>
            <a:r>
              <a:rPr lang="en-US" sz="2000" b="1" dirty="0" err="1" smtClean="0">
                <a:latin typeface="Times New Roman" pitchFamily="18" charset="0"/>
              </a:rPr>
              <a:t>facebook</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4. </a:t>
            </a:r>
            <a:r>
              <a:rPr lang="en-US" sz="2000" b="1" dirty="0" err="1" smtClean="0">
                <a:latin typeface="Times New Roman" pitchFamily="18" charset="0"/>
              </a:rPr>
              <a:t>schüler</a:t>
            </a:r>
            <a:r>
              <a:rPr lang="en-US" sz="2000" b="1" dirty="0" smtClean="0">
                <a:latin typeface="Times New Roman" pitchFamily="18" charset="0"/>
              </a:rPr>
              <a:t> </a:t>
            </a:r>
            <a:r>
              <a:rPr lang="en-US" sz="2000" b="1" dirty="0" err="1" smtClean="0">
                <a:latin typeface="Times New Roman" pitchFamily="18" charset="0"/>
              </a:rPr>
              <a:t>vz</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5. </a:t>
            </a:r>
            <a:r>
              <a:rPr lang="en-US" sz="2000" b="1" dirty="0" err="1" smtClean="0">
                <a:latin typeface="Times New Roman" pitchFamily="18" charset="0"/>
              </a:rPr>
              <a:t>studi</a:t>
            </a:r>
            <a:r>
              <a:rPr lang="en-US" sz="2000" b="1" dirty="0" smtClean="0">
                <a:latin typeface="Times New Roman" pitchFamily="18" charset="0"/>
              </a:rPr>
              <a:t> </a:t>
            </a:r>
            <a:r>
              <a:rPr lang="en-US" sz="2000" b="1" dirty="0" err="1" smtClean="0">
                <a:latin typeface="Times New Roman" pitchFamily="18" charset="0"/>
              </a:rPr>
              <a:t>vz</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6. </a:t>
            </a:r>
            <a:r>
              <a:rPr lang="en-US" sz="2000" b="1" dirty="0" err="1" smtClean="0">
                <a:latin typeface="Times New Roman" pitchFamily="18" charset="0"/>
              </a:rPr>
              <a:t>jappy</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7. </a:t>
            </a:r>
            <a:r>
              <a:rPr lang="en-US" sz="2000" b="1" dirty="0" err="1" smtClean="0">
                <a:latin typeface="Times New Roman" pitchFamily="18" charset="0"/>
              </a:rPr>
              <a:t>youtube</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8 </a:t>
            </a:r>
            <a:r>
              <a:rPr lang="en-US" sz="2000" b="1" dirty="0" err="1" smtClean="0">
                <a:latin typeface="Times New Roman" pitchFamily="18" charset="0"/>
              </a:rPr>
              <a:t>yasni</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9. </a:t>
            </a:r>
            <a:r>
              <a:rPr lang="en-US" sz="2000" b="1" dirty="0" err="1" smtClean="0">
                <a:latin typeface="Times New Roman" pitchFamily="18" charset="0"/>
              </a:rPr>
              <a:t>obama</a:t>
            </a:r>
            <a:r>
              <a:rPr lang="en-US" sz="2000" b="1" dirty="0" smtClean="0">
                <a:latin typeface="Times New Roman" pitchFamily="18" charset="0"/>
              </a:rPr>
              <a:t> </a:t>
            </a:r>
          </a:p>
          <a:p>
            <a:pPr marL="457200" indent="-457200" eaLnBrk="0" hangingPunct="0"/>
            <a:r>
              <a:rPr lang="en-US" sz="2000" b="1" dirty="0" smtClean="0">
                <a:latin typeface="Times New Roman" pitchFamily="18" charset="0"/>
              </a:rPr>
              <a:t>10. euro 2008</a:t>
            </a:r>
            <a:endParaRPr lang="en-US" sz="2000" b="1" dirty="0">
              <a:latin typeface="Times New Roman" pitchFamily="18" charset="0"/>
            </a:endParaRPr>
          </a:p>
        </p:txBody>
      </p:sp>
      <p:sp>
        <p:nvSpPr>
          <p:cNvPr id="15" name="Rectangle 14"/>
          <p:cNvSpPr/>
          <p:nvPr/>
        </p:nvSpPr>
        <p:spPr>
          <a:xfrm>
            <a:off x="4191000" y="54114"/>
            <a:ext cx="5257800" cy="707886"/>
          </a:xfrm>
          <a:prstGeom prst="rect">
            <a:avLst/>
          </a:prstGeom>
        </p:spPr>
        <p:txBody>
          <a:bodyPr wrap="square">
            <a:spAutoFit/>
          </a:bodyPr>
          <a:lstStyle/>
          <a:p>
            <a:r>
              <a:rPr lang="en-US" sz="2000" dirty="0" smtClean="0">
                <a:latin typeface="Times New Roman" pitchFamily="18" charset="0"/>
                <a:cs typeface="Times New Roman" pitchFamily="18" charset="0"/>
                <a:hlinkClick r:id="rId3"/>
              </a:rPr>
              <a:t>http://www.google.com/press/zeitgeist2010/</a:t>
            </a:r>
          </a:p>
          <a:p>
            <a:r>
              <a:rPr lang="en-US" sz="2000" dirty="0" smtClean="0">
                <a:latin typeface="Times New Roman" pitchFamily="18" charset="0"/>
                <a:cs typeface="Times New Roman" pitchFamily="18" charset="0"/>
                <a:hlinkClick r:id="rId3"/>
              </a:rPr>
              <a:t>regions/de.html</a:t>
            </a:r>
            <a:endParaRPr lang="en-US" sz="2000" dirty="0">
              <a:latin typeface="Times New Roman" pitchFamily="18" charset="0"/>
              <a:cs typeface="Times New Roman" pitchFamily="18" charset="0"/>
            </a:endParaRPr>
          </a:p>
        </p:txBody>
      </p:sp>
      <p:sp>
        <p:nvSpPr>
          <p:cNvPr id="7" name="Title 1"/>
          <p:cNvSpPr txBox="1">
            <a:spLocks noGrp="1"/>
          </p:cNvSpPr>
          <p:nvPr>
            <p:ph type="title"/>
          </p:nvPr>
        </p:nvSpPr>
        <p:spPr>
          <a:prstGeom prst="rect">
            <a:avLst/>
          </a:prstGeom>
          <a:solidFill>
            <a:schemeClr val="accent1">
              <a:lumMod val="20000"/>
              <a:lumOff val="80000"/>
            </a:schemeClr>
          </a:solidFill>
          <a:ln>
            <a:solidFill>
              <a:schemeClr val="tx1"/>
            </a:solidFill>
          </a:ln>
        </p:spPr>
        <p:txBody>
          <a:bodyPr vert="horz" lIns="91440" tIns="45720" rIns="91440" bIns="45720" rtlCol="0" anchor="ctr">
            <a:normAutofit fontScale="90000"/>
          </a:bodyPr>
          <a:lstStyle/>
          <a:p>
            <a:pPr lvl="0">
              <a:spcBef>
                <a:spcPct val="0"/>
              </a:spcBef>
              <a:defRPr/>
            </a:pPr>
            <a:r>
              <a:rPr lang="en-US" sz="4000" dirty="0" smtClean="0">
                <a:latin typeface="Times New Roman" pitchFamily="18" charset="0"/>
                <a:cs typeface="Times New Roman" pitchFamily="18" charset="0"/>
              </a:rPr>
              <a:t>III.5.2 Vague Search</a:t>
            </a:r>
            <a:endParaRPr kumimoji="0" lang="en-US" sz="4400" b="1" i="0" u="none" strike="noStrike" kern="1200" cap="none" spc="0" normalizeH="0" baseline="0" dirty="0">
              <a:ln>
                <a:noFill/>
              </a:ln>
              <a:solidFill>
                <a:srgbClr val="002060"/>
              </a:solidFill>
              <a:effectLst/>
              <a:uLnTx/>
              <a:uFillTx/>
              <a:latin typeface="Times New Roman" pitchFamily="18" charset="0"/>
              <a:ea typeface="+mj-ea"/>
              <a:cs typeface="Times New Roman" pitchFamily="18" charset="0"/>
            </a:endParaRPr>
          </a:p>
        </p:txBody>
      </p:sp>
      <p:sp>
        <p:nvSpPr>
          <p:cNvPr id="16" name="Rectangle 15"/>
          <p:cNvSpPr/>
          <p:nvPr/>
        </p:nvSpPr>
        <p:spPr>
          <a:xfrm>
            <a:off x="4343400" y="206514"/>
            <a:ext cx="4724400"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US" sz="2000" dirty="0" smtClean="0">
                <a:latin typeface="Times New Roman" pitchFamily="18" charset="0"/>
                <a:cs typeface="Times New Roman" pitchFamily="18" charset="0"/>
                <a:hlinkClick r:id="rId3"/>
              </a:rPr>
              <a:t>http://www.google.com/press/zeitgeist2010/</a:t>
            </a:r>
          </a:p>
          <a:p>
            <a:r>
              <a:rPr lang="en-US" sz="2000" dirty="0" smtClean="0">
                <a:latin typeface="Times New Roman" pitchFamily="18" charset="0"/>
                <a:cs typeface="Times New Roman" pitchFamily="18" charset="0"/>
                <a:hlinkClick r:id="rId3"/>
              </a:rPr>
              <a:t>regions/de.html</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linds(horizont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2786" y="5334000"/>
            <a:ext cx="8091614" cy="1219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898" name="Rectangle 2"/>
          <p:cNvSpPr>
            <a:spLocks noGrp="1" noChangeArrowheads="1"/>
          </p:cNvSpPr>
          <p:nvPr>
            <p:ph type="title"/>
          </p:nvPr>
        </p:nvSpPr>
        <p:spPr>
          <a:xfrm>
            <a:off x="76200" y="0"/>
            <a:ext cx="8839200" cy="685800"/>
          </a:xfrm>
        </p:spPr>
        <p:txBody>
          <a:bodyPr>
            <a:normAutofit fontScale="90000"/>
          </a:bodyPr>
          <a:lstStyle/>
          <a:p>
            <a:r>
              <a:rPr lang="en-US" dirty="0" smtClean="0"/>
              <a:t>Vague String Matching with Edit Distance</a:t>
            </a:r>
            <a:endParaRPr lang="en-US" dirty="0"/>
          </a:p>
        </p:txBody>
      </p:sp>
      <p:sp>
        <p:nvSpPr>
          <p:cNvPr id="9" name="Date Placeholder 8"/>
          <p:cNvSpPr>
            <a:spLocks noGrp="1"/>
          </p:cNvSpPr>
          <p:nvPr>
            <p:ph type="dt" sz="half" idx="10"/>
          </p:nvPr>
        </p:nvSpPr>
        <p:spPr/>
        <p:txBody>
          <a:bodyPr/>
          <a:lstStyle/>
          <a:p>
            <a:r>
              <a:rPr lang="en-US" smtClean="0"/>
              <a:t>November 15, 2011</a:t>
            </a:r>
            <a:endParaRPr lang="en-US"/>
          </a:p>
        </p:txBody>
      </p:sp>
      <p:sp>
        <p:nvSpPr>
          <p:cNvPr id="11" name="Footer Placeholder 10"/>
          <p:cNvSpPr>
            <a:spLocks noGrp="1"/>
          </p:cNvSpPr>
          <p:nvPr>
            <p:ph type="ftr" sz="quarter" idx="11"/>
          </p:nvPr>
        </p:nvSpPr>
        <p:spPr/>
        <p:txBody>
          <a:bodyPr/>
          <a:lstStyle/>
          <a:p>
            <a:r>
              <a:rPr lang="en-US" smtClean="0"/>
              <a:t>IR&amp;DM, WS'11/12</a:t>
            </a:r>
            <a:endParaRPr lang="en-US"/>
          </a:p>
        </p:txBody>
      </p:sp>
      <p:sp>
        <p:nvSpPr>
          <p:cNvPr id="10" name="Slide Number Placeholder 9"/>
          <p:cNvSpPr>
            <a:spLocks noGrp="1"/>
          </p:cNvSpPr>
          <p:nvPr>
            <p:ph type="sldNum" sz="quarter" idx="12"/>
          </p:nvPr>
        </p:nvSpPr>
        <p:spPr/>
        <p:txBody>
          <a:bodyPr/>
          <a:lstStyle/>
          <a:p>
            <a:r>
              <a:rPr lang="en-US" smtClean="0"/>
              <a:t>III.</a:t>
            </a:r>
            <a:fld id="{8DFBADF9-590B-46A3-B334-BA8F8DA717BB}" type="slidenum">
              <a:rPr lang="en-US" smtClean="0"/>
              <a:pPr/>
              <a:t>26</a:t>
            </a:fld>
            <a:endParaRPr lang="en-US"/>
          </a:p>
        </p:txBody>
      </p:sp>
      <p:sp>
        <p:nvSpPr>
          <p:cNvPr id="336899" name="Text Box 3"/>
          <p:cNvSpPr txBox="1">
            <a:spLocks noChangeArrowheads="1"/>
          </p:cNvSpPr>
          <p:nvPr/>
        </p:nvSpPr>
        <p:spPr bwMode="auto">
          <a:xfrm>
            <a:off x="250825" y="685800"/>
            <a:ext cx="7436395" cy="1200329"/>
          </a:xfrm>
          <a:prstGeom prst="rect">
            <a:avLst/>
          </a:prstGeom>
          <a:noFill/>
          <a:ln w="9525">
            <a:noFill/>
            <a:miter lim="800000"/>
            <a:headEnd/>
            <a:tailEnd/>
          </a:ln>
          <a:effectLst/>
        </p:spPr>
        <p:txBody>
          <a:bodyPr wrap="none">
            <a:spAutoFit/>
          </a:bodyPr>
          <a:lstStyle/>
          <a:p>
            <a:r>
              <a:rPr lang="en-US" sz="2400" u="sng" dirty="0" smtClean="0">
                <a:latin typeface="Times New Roman" pitchFamily="18" charset="0"/>
                <a:cs typeface="Times New Roman" pitchFamily="18" charset="0"/>
              </a:rPr>
              <a:t>Idea:</a:t>
            </a:r>
          </a:p>
          <a:p>
            <a:r>
              <a:rPr lang="en-US" sz="2400" dirty="0" smtClean="0">
                <a:latin typeface="Times New Roman" pitchFamily="18" charset="0"/>
                <a:cs typeface="Times New Roman" pitchFamily="18" charset="0"/>
              </a:rPr>
              <a:t>Tolerate </a:t>
            </a:r>
            <a:r>
              <a:rPr lang="en-US" sz="2400" dirty="0" err="1" smtClean="0">
                <a:latin typeface="Times New Roman" pitchFamily="18" charset="0"/>
                <a:cs typeface="Times New Roman" pitchFamily="18" charset="0"/>
              </a:rPr>
              <a:t>mis</a:t>
            </a:r>
            <a:r>
              <a:rPr lang="en-US" sz="2400" dirty="0" smtClean="0">
                <a:latin typeface="Times New Roman" pitchFamily="18" charset="0"/>
                <a:cs typeface="Times New Roman" pitchFamily="18" charset="0"/>
              </a:rPr>
              <a:t>-spellings and other variations of search terms</a:t>
            </a:r>
          </a:p>
          <a:p>
            <a:r>
              <a:rPr lang="en-US" sz="2400" dirty="0" smtClean="0">
                <a:latin typeface="Times New Roman" pitchFamily="18" charset="0"/>
                <a:cs typeface="Times New Roman" pitchFamily="18" charset="0"/>
              </a:rPr>
              <a:t>and score matches based on editing distance.</a:t>
            </a:r>
            <a:endParaRPr lang="en-US" sz="2400" dirty="0">
              <a:latin typeface="Times New Roman" pitchFamily="18" charset="0"/>
              <a:cs typeface="Times New Roman" pitchFamily="18" charset="0"/>
            </a:endParaRPr>
          </a:p>
        </p:txBody>
      </p:sp>
      <p:sp>
        <p:nvSpPr>
          <p:cNvPr id="336900" name="Text Box 4"/>
          <p:cNvSpPr txBox="1">
            <a:spLocks noChangeArrowheads="1"/>
          </p:cNvSpPr>
          <p:nvPr/>
        </p:nvSpPr>
        <p:spPr bwMode="auto">
          <a:xfrm>
            <a:off x="250825" y="1917680"/>
            <a:ext cx="8069389" cy="3416320"/>
          </a:xfrm>
          <a:prstGeom prst="rect">
            <a:avLst/>
          </a:prstGeom>
          <a:noFill/>
          <a:ln w="9525">
            <a:noFill/>
            <a:miter lim="800000"/>
            <a:headEnd/>
            <a:tailEnd/>
          </a:ln>
          <a:effectLst/>
        </p:spPr>
        <p:txBody>
          <a:bodyPr wrap="none">
            <a:spAutoFit/>
          </a:bodyPr>
          <a:lstStyle/>
          <a:p>
            <a:pPr marL="457200" indent="-457200"/>
            <a:r>
              <a:rPr lang="en-US" sz="2400" u="sng" dirty="0" smtClean="0">
                <a:latin typeface="Times New Roman" pitchFamily="18" charset="0"/>
                <a:cs typeface="Times New Roman" pitchFamily="18" charset="0"/>
              </a:rPr>
              <a:t>Examples:</a:t>
            </a:r>
          </a:p>
          <a:p>
            <a:pPr marL="457200" indent="-457200"/>
            <a:r>
              <a:rPr lang="en-US" sz="2400" i="1" dirty="0" smtClean="0">
                <a:latin typeface="Times New Roman" pitchFamily="18" charset="0"/>
                <a:cs typeface="Times New Roman" pitchFamily="18" charset="0"/>
              </a:rPr>
              <a:t>1) 	Query:</a:t>
            </a:r>
            <a:r>
              <a:rPr lang="en-US" sz="2400" dirty="0" smtClean="0">
                <a:latin typeface="Times New Roman" pitchFamily="18" charset="0"/>
                <a:cs typeface="Times New Roman" pitchFamily="18" charset="0"/>
              </a:rPr>
              <a:t> “Microsoft”</a:t>
            </a:r>
          </a:p>
          <a:p>
            <a:pPr marL="457200" indent="-457200"/>
            <a:r>
              <a:rPr lang="en-US" sz="2400" dirty="0" smtClean="0">
                <a:latin typeface="Times New Roman" pitchFamily="18" charset="0"/>
                <a:cs typeface="Times New Roman" pitchFamily="18" charset="0"/>
              </a:rPr>
              <a:t>     	</a:t>
            </a:r>
            <a:r>
              <a:rPr lang="en-US" sz="2400" i="1" dirty="0" smtClean="0">
                <a:latin typeface="Times New Roman" pitchFamily="18" charset="0"/>
                <a:cs typeface="Times New Roman" pitchFamily="18" charset="0"/>
              </a:rPr>
              <a:t>Vague Match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Migrosaft</a:t>
            </a:r>
            <a:r>
              <a:rPr lang="en-US" sz="2400" dirty="0" smtClean="0">
                <a:latin typeface="Times New Roman" pitchFamily="18" charset="0"/>
                <a:cs typeface="Times New Roman" pitchFamily="18" charset="0"/>
              </a:rPr>
              <a:t>”</a:t>
            </a:r>
          </a:p>
          <a:p>
            <a:pPr marL="457200" indent="-457200"/>
            <a:r>
              <a:rPr lang="en-US" sz="2400" dirty="0" smtClean="0">
                <a:latin typeface="Times New Roman" pitchFamily="18" charset="0"/>
                <a:cs typeface="Times New Roman" pitchFamily="18" charset="0"/>
              </a:rPr>
              <a:t>     	Score ~ edit distance 3</a:t>
            </a:r>
          </a:p>
          <a:p>
            <a:pPr marL="457200" indent="-457200">
              <a:buFontTx/>
              <a:buAutoNum type="arabicParenR" startAt="2"/>
            </a:pPr>
            <a:r>
              <a:rPr lang="en-US" sz="2400" i="1" dirty="0" smtClean="0">
                <a:latin typeface="Times New Roman" pitchFamily="18" charset="0"/>
                <a:cs typeface="Times New Roman" pitchFamily="18" charset="0"/>
              </a:rPr>
              <a:t>Query</a:t>
            </a:r>
            <a:r>
              <a:rPr lang="en-US" sz="2400" dirty="0" smtClean="0">
                <a:latin typeface="Times New Roman" pitchFamily="18" charset="0"/>
                <a:cs typeface="Times New Roman" pitchFamily="18" charset="0"/>
              </a:rPr>
              <a:t>: “Microsoft”</a:t>
            </a:r>
          </a:p>
          <a:p>
            <a:pPr marL="457200" indent="-457200"/>
            <a:r>
              <a:rPr lang="en-US" sz="2400" dirty="0" smtClean="0">
                <a:latin typeface="Times New Roman" pitchFamily="18" charset="0"/>
                <a:cs typeface="Times New Roman" pitchFamily="18" charset="0"/>
              </a:rPr>
              <a:t>	</a:t>
            </a:r>
            <a:r>
              <a:rPr lang="en-US" sz="2400" i="1" dirty="0" smtClean="0">
                <a:latin typeface="Times New Roman" pitchFamily="18" charset="0"/>
                <a:cs typeface="Times New Roman" pitchFamily="18" charset="0"/>
              </a:rPr>
              <a:t>Vague Match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Microsiphon</a:t>
            </a:r>
            <a:r>
              <a:rPr lang="en-US" sz="2400" dirty="0" smtClean="0">
                <a:latin typeface="Times New Roman" pitchFamily="18" charset="0"/>
                <a:cs typeface="Times New Roman" pitchFamily="18" charset="0"/>
              </a:rPr>
              <a:t>”</a:t>
            </a:r>
          </a:p>
          <a:p>
            <a:pPr marL="457200" indent="-457200"/>
            <a:r>
              <a:rPr lang="en-US" sz="2400" dirty="0" smtClean="0">
                <a:latin typeface="Times New Roman" pitchFamily="18" charset="0"/>
                <a:cs typeface="Times New Roman" pitchFamily="18" charset="0"/>
              </a:rPr>
              <a:t>	Score ~ edit distance 5</a:t>
            </a:r>
          </a:p>
          <a:p>
            <a:pPr marL="457200" indent="-457200"/>
            <a:r>
              <a:rPr lang="en-US" sz="2400" i="1" dirty="0" smtClean="0">
                <a:latin typeface="Times New Roman" pitchFamily="18" charset="0"/>
                <a:cs typeface="Times New Roman" pitchFamily="18" charset="0"/>
              </a:rPr>
              <a:t>3)	Query</a:t>
            </a:r>
            <a:r>
              <a:rPr lang="en-US" sz="2400" dirty="0" smtClean="0">
                <a:latin typeface="Times New Roman" pitchFamily="18" charset="0"/>
                <a:cs typeface="Times New Roman" pitchFamily="18" charset="0"/>
              </a:rPr>
              <a:t>: “Microsoft Corporation, Redmond, WA”</a:t>
            </a:r>
          </a:p>
          <a:p>
            <a:pPr marL="457200" indent="-457200"/>
            <a:r>
              <a:rPr lang="en-US" sz="2400" dirty="0" smtClean="0">
                <a:latin typeface="Times New Roman" pitchFamily="18" charset="0"/>
                <a:cs typeface="Times New Roman" pitchFamily="18" charset="0"/>
              </a:rPr>
              <a:t> 	</a:t>
            </a:r>
            <a:r>
              <a:rPr lang="en-US" sz="2400" i="1" dirty="0" smtClean="0">
                <a:latin typeface="Times New Roman" pitchFamily="18" charset="0"/>
                <a:cs typeface="Times New Roman" pitchFamily="18" charset="0"/>
              </a:rPr>
              <a:t>Vague match </a:t>
            </a:r>
            <a:r>
              <a:rPr lang="en-US" sz="2400" dirty="0" smtClean="0">
                <a:latin typeface="Times New Roman" pitchFamily="18" charset="0"/>
                <a:cs typeface="Times New Roman" pitchFamily="18" charset="0"/>
              </a:rPr>
              <a:t>(at token level): “MS Corp., </a:t>
            </a:r>
            <a:r>
              <a:rPr lang="en-US" sz="2400" dirty="0" err="1" smtClean="0">
                <a:latin typeface="Times New Roman" pitchFamily="18" charset="0"/>
                <a:cs typeface="Times New Roman" pitchFamily="18" charset="0"/>
              </a:rPr>
              <a:t>Readmond</a:t>
            </a:r>
            <a:r>
              <a:rPr lang="en-US" sz="2400" dirty="0" smtClean="0">
                <a:latin typeface="Times New Roman" pitchFamily="18" charset="0"/>
                <a:cs typeface="Times New Roman" pitchFamily="18" charset="0"/>
              </a:rPr>
              <a:t>, USA”</a:t>
            </a:r>
            <a:endParaRPr lang="en-US" sz="2400" dirty="0">
              <a:latin typeface="Times New Roman" pitchFamily="18" charset="0"/>
              <a:cs typeface="Times New Roman" pitchFamily="18" charset="0"/>
            </a:endParaRPr>
          </a:p>
        </p:txBody>
      </p:sp>
      <p:sp>
        <p:nvSpPr>
          <p:cNvPr id="17" name="Text Box 3"/>
          <p:cNvSpPr txBox="1">
            <a:spLocks noChangeArrowheads="1"/>
          </p:cNvSpPr>
          <p:nvPr/>
        </p:nvSpPr>
        <p:spPr bwMode="auto">
          <a:xfrm>
            <a:off x="442786" y="5276671"/>
            <a:ext cx="7999306" cy="1200329"/>
          </a:xfrm>
          <a:prstGeom prst="rect">
            <a:avLst/>
          </a:prstGeom>
          <a:noFill/>
          <a:ln w="9525">
            <a:noFill/>
            <a:miter lim="800000"/>
            <a:headEnd/>
            <a:tailEnd/>
          </a:ln>
          <a:effectLst/>
        </p:spPr>
        <p:txBody>
          <a:bodyPr wrap="none">
            <a:spAutoFit/>
          </a:bodyPr>
          <a:lstStyle/>
          <a:p>
            <a:r>
              <a:rPr lang="en-US" sz="2400" u="sng" dirty="0" smtClean="0">
                <a:latin typeface="Times New Roman" pitchFamily="18" charset="0"/>
                <a:cs typeface="Times New Roman" pitchFamily="18" charset="0"/>
              </a:rPr>
              <a:t>But:</a:t>
            </a:r>
          </a:p>
          <a:p>
            <a:r>
              <a:rPr lang="en-US" sz="2400" dirty="0" smtClean="0">
                <a:latin typeface="Times New Roman" pitchFamily="18" charset="0"/>
                <a:cs typeface="Times New Roman" pitchFamily="18" charset="0"/>
              </a:rPr>
              <a:t>Requires substantial amount of </a:t>
            </a:r>
            <a:r>
              <a:rPr lang="en-US" sz="2400" b="1" dirty="0" smtClean="0">
                <a:solidFill>
                  <a:srgbClr val="002060"/>
                </a:solidFill>
                <a:latin typeface="Times New Roman" pitchFamily="18" charset="0"/>
                <a:cs typeface="Times New Roman" pitchFamily="18" charset="0"/>
              </a:rPr>
              <a:t>query rewriting/expansion</a:t>
            </a:r>
          </a:p>
          <a:p>
            <a:r>
              <a:rPr lang="en-US" sz="2400" dirty="0" smtClean="0">
                <a:latin typeface="Times New Roman" pitchFamily="18" charset="0"/>
                <a:cs typeface="Times New Roman" pitchFamily="18" charset="0"/>
              </a:rPr>
              <a:t>and/or expensive </a:t>
            </a:r>
            <a:r>
              <a:rPr lang="en-US" sz="2400" b="1" dirty="0" smtClean="0">
                <a:solidFill>
                  <a:srgbClr val="002060"/>
                </a:solidFill>
                <a:latin typeface="Times New Roman" pitchFamily="18" charset="0"/>
                <a:cs typeface="Times New Roman" pitchFamily="18" charset="0"/>
              </a:rPr>
              <a:t>string similarity comparisons</a:t>
            </a:r>
            <a:r>
              <a:rPr lang="en-US" sz="2400" dirty="0" smtClean="0">
                <a:latin typeface="Times New Roman" pitchFamily="18" charset="0"/>
                <a:cs typeface="Times New Roman" pitchFamily="18" charset="0"/>
              </a:rPr>
              <a:t> at query time!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linds(horizontal)">
                                      <p:cBhvr>
                                        <p:cTn id="7" dur="500"/>
                                        <p:tgtEl>
                                          <p:spTgt spid="17">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blinds(horizontal)">
                                      <p:cBhvr>
                                        <p:cTn id="10" dur="500"/>
                                        <p:tgtEl>
                                          <p:spTgt spid="17">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blinds(horizontal)">
                                      <p:cBhvr>
                                        <p:cTn id="13" dur="500"/>
                                        <p:tgtEl>
                                          <p:spTgt spid="17">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normAutofit fontScale="90000"/>
          </a:bodyPr>
          <a:lstStyle/>
          <a:p>
            <a:r>
              <a:rPr lang="en-US" smtClean="0"/>
              <a:t>Similarity Measures on Strings (1)</a:t>
            </a:r>
            <a:endParaRPr lang="en-US"/>
          </a:p>
        </p:txBody>
      </p:sp>
      <p:sp>
        <p:nvSpPr>
          <p:cNvPr id="10" name="Date Placeholder 9"/>
          <p:cNvSpPr>
            <a:spLocks noGrp="1"/>
          </p:cNvSpPr>
          <p:nvPr>
            <p:ph type="dt" sz="half" idx="10"/>
          </p:nvPr>
        </p:nvSpPr>
        <p:spPr/>
        <p:txBody>
          <a:bodyPr/>
          <a:lstStyle/>
          <a:p>
            <a:r>
              <a:rPr lang="en-US" smtClean="0"/>
              <a:t>November 15, 2011</a:t>
            </a:r>
            <a:endParaRPr lang="en-US"/>
          </a:p>
        </p:txBody>
      </p:sp>
      <p:sp>
        <p:nvSpPr>
          <p:cNvPr id="12" name="Footer Placeholder 11"/>
          <p:cNvSpPr>
            <a:spLocks noGrp="1"/>
          </p:cNvSpPr>
          <p:nvPr>
            <p:ph type="ftr" sz="quarter" idx="11"/>
          </p:nvPr>
        </p:nvSpPr>
        <p:spPr/>
        <p:txBody>
          <a:bodyPr/>
          <a:lstStyle/>
          <a:p>
            <a:r>
              <a:rPr lang="en-US" smtClean="0"/>
              <a:t>IR&amp;DM, WS'11/12</a:t>
            </a:r>
            <a:endParaRPr lang="en-US"/>
          </a:p>
        </p:txBody>
      </p:sp>
      <p:sp>
        <p:nvSpPr>
          <p:cNvPr id="11" name="Slide Number Placeholder 10"/>
          <p:cNvSpPr>
            <a:spLocks noGrp="1"/>
          </p:cNvSpPr>
          <p:nvPr>
            <p:ph type="sldNum" sz="quarter" idx="12"/>
          </p:nvPr>
        </p:nvSpPr>
        <p:spPr/>
        <p:txBody>
          <a:bodyPr/>
          <a:lstStyle/>
          <a:p>
            <a:r>
              <a:rPr lang="en-US" smtClean="0"/>
              <a:t>III.</a:t>
            </a:r>
            <a:fld id="{8DFBADF9-590B-46A3-B334-BA8F8DA717BB}" type="slidenum">
              <a:rPr lang="en-US" smtClean="0"/>
              <a:pPr/>
              <a:t>27</a:t>
            </a:fld>
            <a:endParaRPr lang="en-US"/>
          </a:p>
        </p:txBody>
      </p:sp>
      <p:sp>
        <p:nvSpPr>
          <p:cNvPr id="337923" name="Text Box 3"/>
          <p:cNvSpPr txBox="1">
            <a:spLocks noChangeArrowheads="1"/>
          </p:cNvSpPr>
          <p:nvPr/>
        </p:nvSpPr>
        <p:spPr bwMode="auto">
          <a:xfrm>
            <a:off x="327874" y="838200"/>
            <a:ext cx="7963270" cy="830997"/>
          </a:xfrm>
          <a:prstGeom prst="rect">
            <a:avLst/>
          </a:prstGeom>
          <a:noFill/>
          <a:ln w="9525">
            <a:noFill/>
            <a:miter lim="800000"/>
            <a:headEnd/>
            <a:tailEnd/>
          </a:ln>
          <a:effectLst/>
        </p:spPr>
        <p:txBody>
          <a:bodyPr wrap="none">
            <a:spAutoFit/>
          </a:bodyPr>
          <a:lstStyle/>
          <a:p>
            <a:r>
              <a:rPr lang="en-US" sz="2400" b="1" dirty="0" smtClean="0">
                <a:solidFill>
                  <a:srgbClr val="002060"/>
                </a:solidFill>
                <a:latin typeface="Times New Roman" pitchFamily="18" charset="0"/>
                <a:cs typeface="Times New Roman" pitchFamily="18" charset="0"/>
              </a:rPr>
              <a:t>Hamming distance</a:t>
            </a:r>
            <a:r>
              <a:rPr lang="en-US" sz="2400" dirty="0" smtClean="0">
                <a:latin typeface="Times New Roman" pitchFamily="18" charset="0"/>
                <a:cs typeface="Times New Roman" pitchFamily="18" charset="0"/>
              </a:rPr>
              <a:t> of strings 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s</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sym typeface="Symbol" pitchFamily="18" charset="2"/>
              </a:rPr>
              <a:t>* with |s</a:t>
            </a:r>
            <a:r>
              <a:rPr lang="en-US" sz="2400" baseline="-25000" dirty="0" smtClean="0">
                <a:latin typeface="Times New Roman" pitchFamily="18" charset="0"/>
                <a:cs typeface="Times New Roman" pitchFamily="18" charset="0"/>
                <a:sym typeface="Symbol" pitchFamily="18" charset="2"/>
              </a:rPr>
              <a:t>1</a:t>
            </a:r>
            <a:r>
              <a:rPr lang="en-US" sz="2400" dirty="0" smtClean="0">
                <a:latin typeface="Times New Roman" pitchFamily="18" charset="0"/>
                <a:cs typeface="Times New Roman" pitchFamily="18" charset="0"/>
                <a:sym typeface="Symbol" pitchFamily="18" charset="2"/>
              </a:rPr>
              <a:t>|=|s</a:t>
            </a:r>
            <a:r>
              <a:rPr lang="en-US" sz="2400" baseline="-25000" dirty="0" smtClean="0">
                <a:latin typeface="Times New Roman" pitchFamily="18" charset="0"/>
                <a:cs typeface="Times New Roman" pitchFamily="18" charset="0"/>
                <a:sym typeface="Symbol" pitchFamily="18" charset="2"/>
              </a:rPr>
              <a:t>2</a:t>
            </a:r>
            <a:r>
              <a:rPr lang="en-US" sz="2400" dirty="0" smtClean="0">
                <a:latin typeface="Times New Roman" pitchFamily="18" charset="0"/>
                <a:cs typeface="Times New Roman" pitchFamily="18" charset="0"/>
                <a:sym typeface="Symbol" pitchFamily="18" charset="2"/>
              </a:rPr>
              <a:t>|:</a:t>
            </a:r>
          </a:p>
          <a:p>
            <a:r>
              <a:rPr lang="en-US" sz="2400" dirty="0" smtClean="0">
                <a:latin typeface="Times New Roman" pitchFamily="18" charset="0"/>
                <a:cs typeface="Times New Roman" pitchFamily="18" charset="0"/>
              </a:rPr>
              <a:t>   number of different characters (cardinality of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sym typeface="Symbol" pitchFamily="18" charset="2"/>
              </a:rPr>
              <a:t> s</a:t>
            </a:r>
            <a:r>
              <a:rPr lang="en-US" sz="2400" baseline="-25000" dirty="0" smtClean="0">
                <a:latin typeface="Times New Roman" pitchFamily="18" charset="0"/>
                <a:cs typeface="Times New Roman" pitchFamily="18" charset="0"/>
                <a:sym typeface="Symbol" pitchFamily="18" charset="2"/>
              </a:rPr>
              <a:t>2</a:t>
            </a:r>
            <a:r>
              <a:rPr lang="en-US" sz="2400" dirty="0" smtClean="0">
                <a:latin typeface="Times New Roman" pitchFamily="18" charset="0"/>
                <a:cs typeface="Times New Roman" pitchFamily="18" charset="0"/>
                <a:sym typeface="Symbol" pitchFamily="18" charset="2"/>
              </a:rPr>
              <a:t>[</a:t>
            </a:r>
            <a:r>
              <a:rPr lang="en-US" sz="2400" dirty="0" err="1" smtClean="0">
                <a:latin typeface="Times New Roman" pitchFamily="18" charset="0"/>
                <a:cs typeface="Times New Roman" pitchFamily="18" charset="0"/>
                <a:sym typeface="Symbol" pitchFamily="18" charset="2"/>
              </a:rPr>
              <a:t>i</a:t>
            </a:r>
            <a:r>
              <a:rPr lang="en-US" sz="2400" dirty="0" smtClean="0">
                <a:latin typeface="Times New Roman" pitchFamily="18" charset="0"/>
                <a:cs typeface="Times New Roman" pitchFamily="18" charset="0"/>
                <a:sym typeface="Symbol" pitchFamily="18" charset="2"/>
              </a:rPr>
              <a:t>]})</a:t>
            </a:r>
            <a:endParaRPr lang="en-US" sz="2400" dirty="0">
              <a:latin typeface="Times New Roman" pitchFamily="18" charset="0"/>
              <a:cs typeface="Times New Roman" pitchFamily="18" charset="0"/>
            </a:endParaRPr>
          </a:p>
        </p:txBody>
      </p:sp>
      <p:sp>
        <p:nvSpPr>
          <p:cNvPr id="337924" name="Text Box 4"/>
          <p:cNvSpPr txBox="1">
            <a:spLocks noChangeArrowheads="1"/>
          </p:cNvSpPr>
          <p:nvPr/>
        </p:nvSpPr>
        <p:spPr bwMode="auto">
          <a:xfrm>
            <a:off x="304800" y="1835150"/>
            <a:ext cx="7588937" cy="1569660"/>
          </a:xfrm>
          <a:prstGeom prst="rect">
            <a:avLst/>
          </a:prstGeom>
          <a:noFill/>
          <a:ln w="9525">
            <a:noFill/>
            <a:miter lim="800000"/>
            <a:headEnd/>
            <a:tailEnd/>
          </a:ln>
          <a:effectLst/>
        </p:spPr>
        <p:txBody>
          <a:bodyPr wrap="none">
            <a:spAutoFit/>
          </a:bodyPr>
          <a:lstStyle/>
          <a:p>
            <a:r>
              <a:rPr lang="en-US" sz="2400" b="1" dirty="0" err="1" smtClean="0">
                <a:solidFill>
                  <a:srgbClr val="002060"/>
                </a:solidFill>
                <a:latin typeface="Times New Roman" pitchFamily="18" charset="0"/>
                <a:cs typeface="Times New Roman" pitchFamily="18" charset="0"/>
              </a:rPr>
              <a:t>Levenshtein</a:t>
            </a:r>
            <a:r>
              <a:rPr lang="en-US" sz="2400" b="1" dirty="0" smtClean="0">
                <a:solidFill>
                  <a:srgbClr val="002060"/>
                </a:solidFill>
                <a:latin typeface="Times New Roman" pitchFamily="18" charset="0"/>
                <a:cs typeface="Times New Roman" pitchFamily="18" charset="0"/>
              </a:rPr>
              <a:t> distance (edit distance)</a:t>
            </a:r>
            <a:r>
              <a:rPr lang="en-US" sz="2400" dirty="0" smtClean="0">
                <a:latin typeface="Times New Roman" pitchFamily="18" charset="0"/>
                <a:cs typeface="Times New Roman" pitchFamily="18" charset="0"/>
              </a:rPr>
              <a:t> of strings 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s</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sym typeface="Symbol" pitchFamily="18" charset="2"/>
              </a:rPr>
              <a:t>*:</a:t>
            </a:r>
          </a:p>
          <a:p>
            <a:r>
              <a:rPr lang="en-US" sz="2400" dirty="0" smtClean="0">
                <a:latin typeface="Times New Roman" pitchFamily="18" charset="0"/>
                <a:cs typeface="Times New Roman" pitchFamily="18" charset="0"/>
              </a:rPr>
              <a:t>   minimal number of editing operations on s</a:t>
            </a:r>
            <a:r>
              <a:rPr lang="en-US" sz="2400" baseline="-25000" dirty="0" smtClean="0">
                <a:latin typeface="Times New Roman" pitchFamily="18" charset="0"/>
                <a:cs typeface="Times New Roman" pitchFamily="18" charset="0"/>
              </a:rPr>
              <a:t>1</a:t>
            </a:r>
          </a:p>
          <a:p>
            <a:r>
              <a:rPr lang="en-US" sz="2400" dirty="0" smtClean="0">
                <a:latin typeface="Times New Roman" pitchFamily="18" charset="0"/>
                <a:cs typeface="Times New Roman" pitchFamily="18" charset="0"/>
              </a:rPr>
              <a:t>   (replacement, deletion, insertion of a character)</a:t>
            </a:r>
          </a:p>
          <a:p>
            <a:r>
              <a:rPr lang="en-US" sz="2400" dirty="0" smtClean="0">
                <a:latin typeface="Times New Roman" pitchFamily="18" charset="0"/>
                <a:cs typeface="Times New Roman" pitchFamily="18" charset="0"/>
              </a:rPr>
              <a:t>   to change 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into s</a:t>
            </a:r>
            <a:r>
              <a:rPr lang="en-US" sz="2400" baseline="-25000" dirty="0" smtClean="0">
                <a:latin typeface="Times New Roman" pitchFamily="18" charset="0"/>
                <a:cs typeface="Times New Roman" pitchFamily="18" charset="0"/>
              </a:rPr>
              <a:t>2</a:t>
            </a:r>
            <a:endParaRPr lang="en-US" sz="2400" baseline="-25000" dirty="0">
              <a:latin typeface="Times New Roman" pitchFamily="18" charset="0"/>
              <a:cs typeface="Times New Roman" pitchFamily="18" charset="0"/>
            </a:endParaRPr>
          </a:p>
        </p:txBody>
      </p:sp>
      <p:sp>
        <p:nvSpPr>
          <p:cNvPr id="337925" name="Text Box 5"/>
          <p:cNvSpPr txBox="1">
            <a:spLocks noChangeArrowheads="1"/>
          </p:cNvSpPr>
          <p:nvPr/>
        </p:nvSpPr>
        <p:spPr bwMode="auto">
          <a:xfrm>
            <a:off x="304800" y="3489325"/>
            <a:ext cx="8534400" cy="2308324"/>
          </a:xfrm>
          <a:prstGeom prst="rect">
            <a:avLst/>
          </a:prstGeom>
          <a:noFill/>
          <a:ln w="12700">
            <a:solidFill>
              <a:schemeClr val="tx1"/>
            </a:solidFill>
            <a:miter lim="800000"/>
            <a:headEnd/>
            <a:tailEnd/>
          </a:ln>
          <a:effectLst/>
        </p:spPr>
        <p:txBody>
          <a:bodyPr wrap="square">
            <a:spAutoFit/>
          </a:bodyPr>
          <a:lstStyle/>
          <a:p>
            <a:r>
              <a:rPr lang="en-US" sz="2400" dirty="0" smtClean="0">
                <a:latin typeface="Times New Roman" pitchFamily="18" charset="0"/>
                <a:cs typeface="Times New Roman" pitchFamily="18" charset="0"/>
              </a:rPr>
              <a:t>For  edit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j): </a:t>
            </a:r>
            <a:r>
              <a:rPr lang="en-US" sz="2400" dirty="0" err="1" smtClean="0">
                <a:latin typeface="Times New Roman" pitchFamily="18" charset="0"/>
                <a:cs typeface="Times New Roman" pitchFamily="18" charset="0"/>
              </a:rPr>
              <a:t>Levenshtein</a:t>
            </a:r>
            <a:r>
              <a:rPr lang="en-US" sz="2400" dirty="0" smtClean="0">
                <a:latin typeface="Times New Roman" pitchFamily="18" charset="0"/>
                <a:cs typeface="Times New Roman" pitchFamily="18" charset="0"/>
              </a:rPr>
              <a:t> distance of 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[1..i] and s</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[1..j] it holds:</a:t>
            </a:r>
          </a:p>
          <a:p>
            <a:r>
              <a:rPr lang="en-US" sz="2400" dirty="0" smtClean="0">
                <a:latin typeface="Times New Roman" pitchFamily="18" charset="0"/>
                <a:cs typeface="Times New Roman" pitchFamily="18" charset="0"/>
              </a:rPr>
              <a:t>	edit (0, 0) = 0, edit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0) =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edit (0, j) = j</a:t>
            </a:r>
          </a:p>
          <a:p>
            <a:r>
              <a:rPr lang="en-US" sz="2400" dirty="0" smtClean="0">
                <a:latin typeface="Times New Roman" pitchFamily="18" charset="0"/>
                <a:cs typeface="Times New Roman" pitchFamily="18" charset="0"/>
              </a:rPr>
              <a:t>	edit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j) = min { edit (i-1, j) + 1, </a:t>
            </a:r>
          </a:p>
          <a:p>
            <a:r>
              <a:rPr lang="en-US" sz="2400" dirty="0" smtClean="0">
                <a:latin typeface="Times New Roman" pitchFamily="18" charset="0"/>
                <a:cs typeface="Times New Roman" pitchFamily="18" charset="0"/>
              </a:rPr>
              <a:t>			    edit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j-1) + 1,</a:t>
            </a:r>
          </a:p>
          <a:p>
            <a:r>
              <a:rPr lang="en-US" sz="2400" dirty="0" smtClean="0">
                <a:latin typeface="Times New Roman" pitchFamily="18" charset="0"/>
                <a:cs typeface="Times New Roman" pitchFamily="18" charset="0"/>
              </a:rPr>
              <a:t>                                        edit (i-1, j-1) + diff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j) }</a:t>
            </a:r>
          </a:p>
          <a:p>
            <a:r>
              <a:rPr lang="en-US" sz="2400" dirty="0" smtClean="0">
                <a:latin typeface="Times New Roman" pitchFamily="18" charset="0"/>
                <a:cs typeface="Times New Roman" pitchFamily="18" charset="0"/>
              </a:rPr>
              <a:t>            with diff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j) = 1 if 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sym typeface="Symbol" pitchFamily="18" charset="2"/>
              </a:rPr>
              <a:t> s</a:t>
            </a:r>
            <a:r>
              <a:rPr lang="en-US" sz="2400" baseline="-25000" dirty="0" smtClean="0">
                <a:latin typeface="Times New Roman" pitchFamily="18" charset="0"/>
                <a:cs typeface="Times New Roman" pitchFamily="18" charset="0"/>
                <a:sym typeface="Symbol" pitchFamily="18" charset="2"/>
              </a:rPr>
              <a:t>2</a:t>
            </a:r>
            <a:r>
              <a:rPr lang="en-US" sz="2400" dirty="0" smtClean="0">
                <a:latin typeface="Times New Roman" pitchFamily="18" charset="0"/>
                <a:cs typeface="Times New Roman" pitchFamily="18" charset="0"/>
                <a:sym typeface="Symbol" pitchFamily="18" charset="2"/>
              </a:rPr>
              <a:t>[j], 0 otherwise</a:t>
            </a:r>
            <a:endParaRPr lang="en-US" sz="2400" b="1" dirty="0">
              <a:solidFill>
                <a:srgbClr val="002060"/>
              </a:solidFill>
              <a:latin typeface="Times New Roman" pitchFamily="18" charset="0"/>
              <a:cs typeface="Times New Roman" pitchFamily="18" charset="0"/>
            </a:endParaRPr>
          </a:p>
        </p:txBody>
      </p:sp>
      <p:sp>
        <p:nvSpPr>
          <p:cNvPr id="18" name="Text Box 5"/>
          <p:cNvSpPr txBox="1">
            <a:spLocks noChangeArrowheads="1"/>
          </p:cNvSpPr>
          <p:nvPr/>
        </p:nvSpPr>
        <p:spPr bwMode="auto">
          <a:xfrm>
            <a:off x="304800" y="5638800"/>
            <a:ext cx="8610600" cy="830997"/>
          </a:xfrm>
          <a:prstGeom prst="rect">
            <a:avLst/>
          </a:prstGeom>
          <a:noFill/>
          <a:ln w="9525">
            <a:noFill/>
            <a:miter lim="800000"/>
            <a:headEnd/>
            <a:tailEnd/>
          </a:ln>
          <a:effectLst/>
        </p:spPr>
        <p:txBody>
          <a:bodyPr>
            <a:spAutoFit/>
          </a:bodyPr>
          <a:lstStyle/>
          <a:p>
            <a:endParaRPr lang="en-US" sz="2400" dirty="0" smtClean="0">
              <a:latin typeface="Times New Roman" pitchFamily="18" charset="0"/>
              <a:cs typeface="Times New Roman" pitchFamily="18" charset="0"/>
              <a:sym typeface="Symbol" pitchFamily="18" charset="2"/>
            </a:endParaRPr>
          </a:p>
          <a:p>
            <a:r>
              <a:rPr lang="en-US" sz="2400" dirty="0" smtClean="0">
                <a:latin typeface="Times New Roman" pitchFamily="18" charset="0"/>
                <a:cs typeface="Times New Roman" pitchFamily="18" charset="0"/>
                <a:sym typeface="Symbol" pitchFamily="18" charset="2"/>
              </a:rPr>
              <a:t> Efficient computation by </a:t>
            </a:r>
            <a:r>
              <a:rPr lang="en-US" sz="2400" b="1" dirty="0" smtClean="0">
                <a:solidFill>
                  <a:srgbClr val="002060"/>
                </a:solidFill>
                <a:latin typeface="Times New Roman" pitchFamily="18" charset="0"/>
                <a:cs typeface="Times New Roman" pitchFamily="18" charset="0"/>
                <a:sym typeface="Symbol" pitchFamily="18" charset="2"/>
              </a:rPr>
              <a:t>dynamic programming</a:t>
            </a:r>
            <a:endParaRPr lang="en-US" sz="2400"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635375" y="3717925"/>
            <a:ext cx="1368425" cy="1152525"/>
            <a:chOff x="703" y="1570"/>
            <a:chExt cx="862" cy="726"/>
          </a:xfrm>
        </p:grpSpPr>
        <p:sp>
          <p:nvSpPr>
            <p:cNvPr id="479235" name="Rectangle 3"/>
            <p:cNvSpPr>
              <a:spLocks noChangeArrowheads="1"/>
            </p:cNvSpPr>
            <p:nvPr/>
          </p:nvSpPr>
          <p:spPr bwMode="auto">
            <a:xfrm>
              <a:off x="703" y="1570"/>
              <a:ext cx="862" cy="318"/>
            </a:xfrm>
            <a:prstGeom prst="rect">
              <a:avLst/>
            </a:prstGeom>
            <a:solidFill>
              <a:srgbClr val="00FFFF">
                <a:alpha val="48000"/>
              </a:srgbClr>
            </a:solidFill>
            <a:ln w="9525">
              <a:noFill/>
              <a:miter lim="800000"/>
              <a:headEnd/>
              <a:tailEnd/>
            </a:ln>
            <a:effectLst/>
          </p:spPr>
          <p:txBody>
            <a:bodyPr wrap="none" anchor="ctr"/>
            <a:lstStyle/>
            <a:p>
              <a:endParaRPr lang="en-US"/>
            </a:p>
          </p:txBody>
        </p:sp>
        <p:sp>
          <p:nvSpPr>
            <p:cNvPr id="479236" name="Rectangle 4"/>
            <p:cNvSpPr>
              <a:spLocks noChangeArrowheads="1"/>
            </p:cNvSpPr>
            <p:nvPr/>
          </p:nvSpPr>
          <p:spPr bwMode="auto">
            <a:xfrm>
              <a:off x="703" y="1888"/>
              <a:ext cx="363" cy="408"/>
            </a:xfrm>
            <a:prstGeom prst="rect">
              <a:avLst/>
            </a:prstGeom>
            <a:solidFill>
              <a:srgbClr val="00FFFF">
                <a:alpha val="48000"/>
              </a:srgbClr>
            </a:solidFill>
            <a:ln w="9525">
              <a:noFill/>
              <a:miter lim="800000"/>
              <a:headEnd/>
              <a:tailEnd/>
            </a:ln>
            <a:effectLst/>
          </p:spPr>
          <p:txBody>
            <a:bodyPr wrap="none" anchor="ctr"/>
            <a:lstStyle/>
            <a:p>
              <a:endParaRPr lang="en-US"/>
            </a:p>
          </p:txBody>
        </p:sp>
      </p:grpSp>
      <p:grpSp>
        <p:nvGrpSpPr>
          <p:cNvPr id="3" name="Group 5"/>
          <p:cNvGrpSpPr>
            <a:grpSpLocks/>
          </p:cNvGrpSpPr>
          <p:nvPr/>
        </p:nvGrpSpPr>
        <p:grpSpPr bwMode="auto">
          <a:xfrm>
            <a:off x="2771775" y="3717925"/>
            <a:ext cx="1368425" cy="1152525"/>
            <a:chOff x="703" y="1570"/>
            <a:chExt cx="862" cy="726"/>
          </a:xfrm>
        </p:grpSpPr>
        <p:sp>
          <p:nvSpPr>
            <p:cNvPr id="479238" name="Rectangle 6"/>
            <p:cNvSpPr>
              <a:spLocks noChangeArrowheads="1"/>
            </p:cNvSpPr>
            <p:nvPr/>
          </p:nvSpPr>
          <p:spPr bwMode="auto">
            <a:xfrm>
              <a:off x="703" y="1570"/>
              <a:ext cx="862" cy="318"/>
            </a:xfrm>
            <a:prstGeom prst="rect">
              <a:avLst/>
            </a:prstGeom>
            <a:solidFill>
              <a:srgbClr val="00FFFF">
                <a:alpha val="48000"/>
              </a:srgbClr>
            </a:solidFill>
            <a:ln w="9525">
              <a:noFill/>
              <a:miter lim="800000"/>
              <a:headEnd/>
              <a:tailEnd/>
            </a:ln>
            <a:effectLst/>
          </p:spPr>
          <p:txBody>
            <a:bodyPr wrap="none" anchor="ctr"/>
            <a:lstStyle/>
            <a:p>
              <a:endParaRPr lang="en-US"/>
            </a:p>
          </p:txBody>
        </p:sp>
        <p:sp>
          <p:nvSpPr>
            <p:cNvPr id="479239" name="Rectangle 7"/>
            <p:cNvSpPr>
              <a:spLocks noChangeArrowheads="1"/>
            </p:cNvSpPr>
            <p:nvPr/>
          </p:nvSpPr>
          <p:spPr bwMode="auto">
            <a:xfrm>
              <a:off x="703" y="1888"/>
              <a:ext cx="363" cy="408"/>
            </a:xfrm>
            <a:prstGeom prst="rect">
              <a:avLst/>
            </a:prstGeom>
            <a:solidFill>
              <a:srgbClr val="00FFFF">
                <a:alpha val="48000"/>
              </a:srgbClr>
            </a:solidFill>
            <a:ln w="9525">
              <a:noFill/>
              <a:miter lim="800000"/>
              <a:headEnd/>
              <a:tailEnd/>
            </a:ln>
            <a:effectLst/>
          </p:spPr>
          <p:txBody>
            <a:bodyPr wrap="none" anchor="ctr"/>
            <a:lstStyle/>
            <a:p>
              <a:endParaRPr lang="en-US"/>
            </a:p>
          </p:txBody>
        </p:sp>
      </p:grpSp>
      <p:grpSp>
        <p:nvGrpSpPr>
          <p:cNvPr id="4" name="Group 8"/>
          <p:cNvGrpSpPr>
            <a:grpSpLocks/>
          </p:cNvGrpSpPr>
          <p:nvPr/>
        </p:nvGrpSpPr>
        <p:grpSpPr bwMode="auto">
          <a:xfrm>
            <a:off x="1908175" y="3717925"/>
            <a:ext cx="1368425" cy="1152525"/>
            <a:chOff x="703" y="1570"/>
            <a:chExt cx="862" cy="726"/>
          </a:xfrm>
        </p:grpSpPr>
        <p:sp>
          <p:nvSpPr>
            <p:cNvPr id="479241" name="Rectangle 9"/>
            <p:cNvSpPr>
              <a:spLocks noChangeArrowheads="1"/>
            </p:cNvSpPr>
            <p:nvPr/>
          </p:nvSpPr>
          <p:spPr bwMode="auto">
            <a:xfrm>
              <a:off x="703" y="1570"/>
              <a:ext cx="862" cy="318"/>
            </a:xfrm>
            <a:prstGeom prst="rect">
              <a:avLst/>
            </a:prstGeom>
            <a:solidFill>
              <a:srgbClr val="00FFFF">
                <a:alpha val="48000"/>
              </a:srgbClr>
            </a:solidFill>
            <a:ln w="9525">
              <a:noFill/>
              <a:miter lim="800000"/>
              <a:headEnd/>
              <a:tailEnd/>
            </a:ln>
            <a:effectLst/>
          </p:spPr>
          <p:txBody>
            <a:bodyPr wrap="none" anchor="ctr"/>
            <a:lstStyle/>
            <a:p>
              <a:endParaRPr lang="en-US"/>
            </a:p>
          </p:txBody>
        </p:sp>
        <p:sp>
          <p:nvSpPr>
            <p:cNvPr id="479242" name="Rectangle 10"/>
            <p:cNvSpPr>
              <a:spLocks noChangeArrowheads="1"/>
            </p:cNvSpPr>
            <p:nvPr/>
          </p:nvSpPr>
          <p:spPr bwMode="auto">
            <a:xfrm>
              <a:off x="703" y="1888"/>
              <a:ext cx="363" cy="408"/>
            </a:xfrm>
            <a:prstGeom prst="rect">
              <a:avLst/>
            </a:prstGeom>
            <a:solidFill>
              <a:srgbClr val="00FFFF">
                <a:alpha val="48000"/>
              </a:srgbClr>
            </a:solidFill>
            <a:ln w="9525">
              <a:noFill/>
              <a:miter lim="800000"/>
              <a:headEnd/>
              <a:tailEnd/>
            </a:ln>
            <a:effectLst/>
          </p:spPr>
          <p:txBody>
            <a:bodyPr wrap="none" anchor="ctr"/>
            <a:lstStyle/>
            <a:p>
              <a:endParaRPr lang="en-US"/>
            </a:p>
          </p:txBody>
        </p:sp>
      </p:grpSp>
      <p:grpSp>
        <p:nvGrpSpPr>
          <p:cNvPr id="5" name="Group 11"/>
          <p:cNvGrpSpPr>
            <a:grpSpLocks/>
          </p:cNvGrpSpPr>
          <p:nvPr/>
        </p:nvGrpSpPr>
        <p:grpSpPr bwMode="auto">
          <a:xfrm>
            <a:off x="3563938" y="3068638"/>
            <a:ext cx="1368425" cy="1152525"/>
            <a:chOff x="703" y="1570"/>
            <a:chExt cx="862" cy="726"/>
          </a:xfrm>
        </p:grpSpPr>
        <p:sp>
          <p:nvSpPr>
            <p:cNvPr id="479244" name="Rectangle 12"/>
            <p:cNvSpPr>
              <a:spLocks noChangeArrowheads="1"/>
            </p:cNvSpPr>
            <p:nvPr/>
          </p:nvSpPr>
          <p:spPr bwMode="auto">
            <a:xfrm>
              <a:off x="703" y="1570"/>
              <a:ext cx="862" cy="318"/>
            </a:xfrm>
            <a:prstGeom prst="rect">
              <a:avLst/>
            </a:prstGeom>
            <a:solidFill>
              <a:srgbClr val="00FFFF">
                <a:alpha val="48000"/>
              </a:srgbClr>
            </a:solidFill>
            <a:ln w="9525">
              <a:noFill/>
              <a:miter lim="800000"/>
              <a:headEnd/>
              <a:tailEnd/>
            </a:ln>
            <a:effectLst/>
          </p:spPr>
          <p:txBody>
            <a:bodyPr wrap="none" anchor="ctr"/>
            <a:lstStyle/>
            <a:p>
              <a:endParaRPr lang="en-US"/>
            </a:p>
          </p:txBody>
        </p:sp>
        <p:sp>
          <p:nvSpPr>
            <p:cNvPr id="479245" name="Rectangle 13"/>
            <p:cNvSpPr>
              <a:spLocks noChangeArrowheads="1"/>
            </p:cNvSpPr>
            <p:nvPr/>
          </p:nvSpPr>
          <p:spPr bwMode="auto">
            <a:xfrm>
              <a:off x="703" y="1888"/>
              <a:ext cx="363" cy="408"/>
            </a:xfrm>
            <a:prstGeom prst="rect">
              <a:avLst/>
            </a:prstGeom>
            <a:solidFill>
              <a:srgbClr val="00FFFF">
                <a:alpha val="48000"/>
              </a:srgbClr>
            </a:solidFill>
            <a:ln w="9525">
              <a:noFill/>
              <a:miter lim="800000"/>
              <a:headEnd/>
              <a:tailEnd/>
            </a:ln>
            <a:effectLst/>
          </p:spPr>
          <p:txBody>
            <a:bodyPr wrap="none" anchor="ctr"/>
            <a:lstStyle/>
            <a:p>
              <a:endParaRPr lang="en-US"/>
            </a:p>
          </p:txBody>
        </p:sp>
      </p:grpSp>
      <p:grpSp>
        <p:nvGrpSpPr>
          <p:cNvPr id="6" name="Group 14"/>
          <p:cNvGrpSpPr>
            <a:grpSpLocks/>
          </p:cNvGrpSpPr>
          <p:nvPr/>
        </p:nvGrpSpPr>
        <p:grpSpPr bwMode="auto">
          <a:xfrm>
            <a:off x="2700338" y="3068638"/>
            <a:ext cx="1368425" cy="1152525"/>
            <a:chOff x="703" y="1570"/>
            <a:chExt cx="862" cy="726"/>
          </a:xfrm>
        </p:grpSpPr>
        <p:sp>
          <p:nvSpPr>
            <p:cNvPr id="479247" name="Rectangle 15"/>
            <p:cNvSpPr>
              <a:spLocks noChangeArrowheads="1"/>
            </p:cNvSpPr>
            <p:nvPr/>
          </p:nvSpPr>
          <p:spPr bwMode="auto">
            <a:xfrm>
              <a:off x="703" y="1570"/>
              <a:ext cx="862" cy="318"/>
            </a:xfrm>
            <a:prstGeom prst="rect">
              <a:avLst/>
            </a:prstGeom>
            <a:solidFill>
              <a:srgbClr val="00FFFF">
                <a:alpha val="48000"/>
              </a:srgbClr>
            </a:solidFill>
            <a:ln w="9525">
              <a:noFill/>
              <a:miter lim="800000"/>
              <a:headEnd/>
              <a:tailEnd/>
            </a:ln>
            <a:effectLst/>
          </p:spPr>
          <p:txBody>
            <a:bodyPr wrap="none" anchor="ctr"/>
            <a:lstStyle/>
            <a:p>
              <a:endParaRPr lang="en-US"/>
            </a:p>
          </p:txBody>
        </p:sp>
        <p:sp>
          <p:nvSpPr>
            <p:cNvPr id="479248" name="Rectangle 16"/>
            <p:cNvSpPr>
              <a:spLocks noChangeArrowheads="1"/>
            </p:cNvSpPr>
            <p:nvPr/>
          </p:nvSpPr>
          <p:spPr bwMode="auto">
            <a:xfrm>
              <a:off x="703" y="1888"/>
              <a:ext cx="363" cy="408"/>
            </a:xfrm>
            <a:prstGeom prst="rect">
              <a:avLst/>
            </a:prstGeom>
            <a:solidFill>
              <a:srgbClr val="00FFFF">
                <a:alpha val="48000"/>
              </a:srgbClr>
            </a:solidFill>
            <a:ln w="9525">
              <a:noFill/>
              <a:miter lim="800000"/>
              <a:headEnd/>
              <a:tailEnd/>
            </a:ln>
            <a:effectLst/>
          </p:spPr>
          <p:txBody>
            <a:bodyPr wrap="none" anchor="ctr"/>
            <a:lstStyle/>
            <a:p>
              <a:endParaRPr lang="en-US"/>
            </a:p>
          </p:txBody>
        </p:sp>
      </p:grpSp>
      <p:grpSp>
        <p:nvGrpSpPr>
          <p:cNvPr id="7" name="Group 17"/>
          <p:cNvGrpSpPr>
            <a:grpSpLocks/>
          </p:cNvGrpSpPr>
          <p:nvPr/>
        </p:nvGrpSpPr>
        <p:grpSpPr bwMode="auto">
          <a:xfrm>
            <a:off x="1908175" y="3141663"/>
            <a:ext cx="1368425" cy="1152525"/>
            <a:chOff x="703" y="1570"/>
            <a:chExt cx="862" cy="726"/>
          </a:xfrm>
        </p:grpSpPr>
        <p:sp>
          <p:nvSpPr>
            <p:cNvPr id="479250" name="Rectangle 18"/>
            <p:cNvSpPr>
              <a:spLocks noChangeArrowheads="1"/>
            </p:cNvSpPr>
            <p:nvPr/>
          </p:nvSpPr>
          <p:spPr bwMode="auto">
            <a:xfrm>
              <a:off x="703" y="1570"/>
              <a:ext cx="862" cy="318"/>
            </a:xfrm>
            <a:prstGeom prst="rect">
              <a:avLst/>
            </a:prstGeom>
            <a:solidFill>
              <a:srgbClr val="00FFFF">
                <a:alpha val="48000"/>
              </a:srgbClr>
            </a:solidFill>
            <a:ln w="9525">
              <a:noFill/>
              <a:miter lim="800000"/>
              <a:headEnd/>
              <a:tailEnd/>
            </a:ln>
            <a:effectLst/>
          </p:spPr>
          <p:txBody>
            <a:bodyPr wrap="none" anchor="ctr"/>
            <a:lstStyle/>
            <a:p>
              <a:endParaRPr lang="en-US"/>
            </a:p>
          </p:txBody>
        </p:sp>
        <p:sp>
          <p:nvSpPr>
            <p:cNvPr id="479251" name="Rectangle 19"/>
            <p:cNvSpPr>
              <a:spLocks noChangeArrowheads="1"/>
            </p:cNvSpPr>
            <p:nvPr/>
          </p:nvSpPr>
          <p:spPr bwMode="auto">
            <a:xfrm>
              <a:off x="703" y="1888"/>
              <a:ext cx="363" cy="408"/>
            </a:xfrm>
            <a:prstGeom prst="rect">
              <a:avLst/>
            </a:prstGeom>
            <a:solidFill>
              <a:srgbClr val="00FFFF">
                <a:alpha val="48000"/>
              </a:srgbClr>
            </a:solidFill>
            <a:ln w="9525">
              <a:noFill/>
              <a:miter lim="800000"/>
              <a:headEnd/>
              <a:tailEnd/>
            </a:ln>
            <a:effectLst/>
          </p:spPr>
          <p:txBody>
            <a:bodyPr wrap="none" anchor="ctr"/>
            <a:lstStyle/>
            <a:p>
              <a:endParaRPr lang="en-US"/>
            </a:p>
          </p:txBody>
        </p:sp>
      </p:grpSp>
      <p:grpSp>
        <p:nvGrpSpPr>
          <p:cNvPr id="8" name="Group 20"/>
          <p:cNvGrpSpPr>
            <a:grpSpLocks/>
          </p:cNvGrpSpPr>
          <p:nvPr/>
        </p:nvGrpSpPr>
        <p:grpSpPr bwMode="auto">
          <a:xfrm>
            <a:off x="3563938" y="2493963"/>
            <a:ext cx="1368425" cy="1152525"/>
            <a:chOff x="703" y="1570"/>
            <a:chExt cx="862" cy="726"/>
          </a:xfrm>
        </p:grpSpPr>
        <p:sp>
          <p:nvSpPr>
            <p:cNvPr id="479253" name="Rectangle 21"/>
            <p:cNvSpPr>
              <a:spLocks noChangeArrowheads="1"/>
            </p:cNvSpPr>
            <p:nvPr/>
          </p:nvSpPr>
          <p:spPr bwMode="auto">
            <a:xfrm>
              <a:off x="703" y="1570"/>
              <a:ext cx="862" cy="318"/>
            </a:xfrm>
            <a:prstGeom prst="rect">
              <a:avLst/>
            </a:prstGeom>
            <a:solidFill>
              <a:srgbClr val="00FFFF">
                <a:alpha val="48000"/>
              </a:srgbClr>
            </a:solidFill>
            <a:ln w="9525">
              <a:noFill/>
              <a:miter lim="800000"/>
              <a:headEnd/>
              <a:tailEnd/>
            </a:ln>
            <a:effectLst/>
          </p:spPr>
          <p:txBody>
            <a:bodyPr wrap="none" anchor="ctr"/>
            <a:lstStyle/>
            <a:p>
              <a:endParaRPr lang="en-US"/>
            </a:p>
          </p:txBody>
        </p:sp>
        <p:sp>
          <p:nvSpPr>
            <p:cNvPr id="479254" name="Rectangle 22"/>
            <p:cNvSpPr>
              <a:spLocks noChangeArrowheads="1"/>
            </p:cNvSpPr>
            <p:nvPr/>
          </p:nvSpPr>
          <p:spPr bwMode="auto">
            <a:xfrm>
              <a:off x="703" y="1888"/>
              <a:ext cx="363" cy="408"/>
            </a:xfrm>
            <a:prstGeom prst="rect">
              <a:avLst/>
            </a:prstGeom>
            <a:solidFill>
              <a:srgbClr val="00FFFF">
                <a:alpha val="48000"/>
              </a:srgbClr>
            </a:solidFill>
            <a:ln w="9525">
              <a:noFill/>
              <a:miter lim="800000"/>
              <a:headEnd/>
              <a:tailEnd/>
            </a:ln>
            <a:effectLst/>
          </p:spPr>
          <p:txBody>
            <a:bodyPr wrap="none" anchor="ctr"/>
            <a:lstStyle/>
            <a:p>
              <a:endParaRPr lang="en-US"/>
            </a:p>
          </p:txBody>
        </p:sp>
      </p:grpSp>
      <p:grpSp>
        <p:nvGrpSpPr>
          <p:cNvPr id="9" name="Group 23"/>
          <p:cNvGrpSpPr>
            <a:grpSpLocks/>
          </p:cNvGrpSpPr>
          <p:nvPr/>
        </p:nvGrpSpPr>
        <p:grpSpPr bwMode="auto">
          <a:xfrm>
            <a:off x="2771775" y="2493963"/>
            <a:ext cx="1368425" cy="1152525"/>
            <a:chOff x="703" y="1570"/>
            <a:chExt cx="862" cy="726"/>
          </a:xfrm>
        </p:grpSpPr>
        <p:sp>
          <p:nvSpPr>
            <p:cNvPr id="479256" name="Rectangle 24"/>
            <p:cNvSpPr>
              <a:spLocks noChangeArrowheads="1"/>
            </p:cNvSpPr>
            <p:nvPr/>
          </p:nvSpPr>
          <p:spPr bwMode="auto">
            <a:xfrm>
              <a:off x="703" y="1570"/>
              <a:ext cx="862" cy="318"/>
            </a:xfrm>
            <a:prstGeom prst="rect">
              <a:avLst/>
            </a:prstGeom>
            <a:solidFill>
              <a:srgbClr val="00FFFF">
                <a:alpha val="48000"/>
              </a:srgbClr>
            </a:solidFill>
            <a:ln w="9525">
              <a:noFill/>
              <a:miter lim="800000"/>
              <a:headEnd/>
              <a:tailEnd/>
            </a:ln>
            <a:effectLst/>
          </p:spPr>
          <p:txBody>
            <a:bodyPr wrap="none" anchor="ctr"/>
            <a:lstStyle/>
            <a:p>
              <a:endParaRPr lang="en-US"/>
            </a:p>
          </p:txBody>
        </p:sp>
        <p:sp>
          <p:nvSpPr>
            <p:cNvPr id="479257" name="Rectangle 25"/>
            <p:cNvSpPr>
              <a:spLocks noChangeArrowheads="1"/>
            </p:cNvSpPr>
            <p:nvPr/>
          </p:nvSpPr>
          <p:spPr bwMode="auto">
            <a:xfrm>
              <a:off x="703" y="1888"/>
              <a:ext cx="363" cy="408"/>
            </a:xfrm>
            <a:prstGeom prst="rect">
              <a:avLst/>
            </a:prstGeom>
            <a:solidFill>
              <a:srgbClr val="00FFFF">
                <a:alpha val="48000"/>
              </a:srgbClr>
            </a:solidFill>
            <a:ln w="9525">
              <a:noFill/>
              <a:miter lim="800000"/>
              <a:headEnd/>
              <a:tailEnd/>
            </a:ln>
            <a:effectLst/>
          </p:spPr>
          <p:txBody>
            <a:bodyPr wrap="none" anchor="ctr"/>
            <a:lstStyle/>
            <a:p>
              <a:endParaRPr lang="en-US"/>
            </a:p>
          </p:txBody>
        </p:sp>
      </p:grpSp>
      <p:grpSp>
        <p:nvGrpSpPr>
          <p:cNvPr id="10" name="Group 26"/>
          <p:cNvGrpSpPr>
            <a:grpSpLocks/>
          </p:cNvGrpSpPr>
          <p:nvPr/>
        </p:nvGrpSpPr>
        <p:grpSpPr bwMode="auto">
          <a:xfrm>
            <a:off x="1979613" y="2493963"/>
            <a:ext cx="1368425" cy="1152525"/>
            <a:chOff x="703" y="1570"/>
            <a:chExt cx="862" cy="726"/>
          </a:xfrm>
        </p:grpSpPr>
        <p:sp>
          <p:nvSpPr>
            <p:cNvPr id="479259" name="Rectangle 27"/>
            <p:cNvSpPr>
              <a:spLocks noChangeArrowheads="1"/>
            </p:cNvSpPr>
            <p:nvPr/>
          </p:nvSpPr>
          <p:spPr bwMode="auto">
            <a:xfrm>
              <a:off x="703" y="1570"/>
              <a:ext cx="862" cy="318"/>
            </a:xfrm>
            <a:prstGeom prst="rect">
              <a:avLst/>
            </a:prstGeom>
            <a:solidFill>
              <a:srgbClr val="00FFFF">
                <a:alpha val="48000"/>
              </a:srgbClr>
            </a:solidFill>
            <a:ln w="9525">
              <a:noFill/>
              <a:miter lim="800000"/>
              <a:headEnd/>
              <a:tailEnd/>
            </a:ln>
            <a:effectLst/>
          </p:spPr>
          <p:txBody>
            <a:bodyPr wrap="none" anchor="ctr"/>
            <a:lstStyle/>
            <a:p>
              <a:endParaRPr lang="en-US"/>
            </a:p>
          </p:txBody>
        </p:sp>
        <p:sp>
          <p:nvSpPr>
            <p:cNvPr id="479260" name="Rectangle 28"/>
            <p:cNvSpPr>
              <a:spLocks noChangeArrowheads="1"/>
            </p:cNvSpPr>
            <p:nvPr/>
          </p:nvSpPr>
          <p:spPr bwMode="auto">
            <a:xfrm>
              <a:off x="703" y="1888"/>
              <a:ext cx="363" cy="408"/>
            </a:xfrm>
            <a:prstGeom prst="rect">
              <a:avLst/>
            </a:prstGeom>
            <a:solidFill>
              <a:srgbClr val="00FFFF">
                <a:alpha val="48000"/>
              </a:srgbClr>
            </a:solidFill>
            <a:ln w="9525">
              <a:noFill/>
              <a:miter lim="800000"/>
              <a:headEnd/>
              <a:tailEnd/>
            </a:ln>
            <a:effectLst/>
          </p:spPr>
          <p:txBody>
            <a:bodyPr wrap="none" anchor="ctr"/>
            <a:lstStyle/>
            <a:p>
              <a:endParaRPr lang="en-US"/>
            </a:p>
          </p:txBody>
        </p:sp>
      </p:grpSp>
      <p:grpSp>
        <p:nvGrpSpPr>
          <p:cNvPr id="11" name="Group 29"/>
          <p:cNvGrpSpPr>
            <a:grpSpLocks/>
          </p:cNvGrpSpPr>
          <p:nvPr/>
        </p:nvGrpSpPr>
        <p:grpSpPr bwMode="auto">
          <a:xfrm>
            <a:off x="1116013" y="3717925"/>
            <a:ext cx="1368425" cy="1152525"/>
            <a:chOff x="703" y="1570"/>
            <a:chExt cx="862" cy="726"/>
          </a:xfrm>
        </p:grpSpPr>
        <p:sp>
          <p:nvSpPr>
            <p:cNvPr id="479262" name="Rectangle 30"/>
            <p:cNvSpPr>
              <a:spLocks noChangeArrowheads="1"/>
            </p:cNvSpPr>
            <p:nvPr/>
          </p:nvSpPr>
          <p:spPr bwMode="auto">
            <a:xfrm>
              <a:off x="703" y="1570"/>
              <a:ext cx="862" cy="318"/>
            </a:xfrm>
            <a:prstGeom prst="rect">
              <a:avLst/>
            </a:prstGeom>
            <a:solidFill>
              <a:srgbClr val="00FFFF">
                <a:alpha val="48000"/>
              </a:srgbClr>
            </a:solidFill>
            <a:ln w="9525">
              <a:noFill/>
              <a:miter lim="800000"/>
              <a:headEnd/>
              <a:tailEnd/>
            </a:ln>
            <a:effectLst/>
          </p:spPr>
          <p:txBody>
            <a:bodyPr wrap="none" anchor="ctr"/>
            <a:lstStyle/>
            <a:p>
              <a:endParaRPr lang="en-US"/>
            </a:p>
          </p:txBody>
        </p:sp>
        <p:sp>
          <p:nvSpPr>
            <p:cNvPr id="479263" name="Rectangle 31"/>
            <p:cNvSpPr>
              <a:spLocks noChangeArrowheads="1"/>
            </p:cNvSpPr>
            <p:nvPr/>
          </p:nvSpPr>
          <p:spPr bwMode="auto">
            <a:xfrm>
              <a:off x="703" y="1888"/>
              <a:ext cx="363" cy="408"/>
            </a:xfrm>
            <a:prstGeom prst="rect">
              <a:avLst/>
            </a:prstGeom>
            <a:solidFill>
              <a:srgbClr val="00FFFF">
                <a:alpha val="48000"/>
              </a:srgbClr>
            </a:solidFill>
            <a:ln w="9525">
              <a:noFill/>
              <a:miter lim="800000"/>
              <a:headEnd/>
              <a:tailEnd/>
            </a:ln>
            <a:effectLst/>
          </p:spPr>
          <p:txBody>
            <a:bodyPr wrap="none" anchor="ctr"/>
            <a:lstStyle/>
            <a:p>
              <a:endParaRPr lang="en-US"/>
            </a:p>
          </p:txBody>
        </p:sp>
      </p:grpSp>
      <p:grpSp>
        <p:nvGrpSpPr>
          <p:cNvPr id="12" name="Group 32"/>
          <p:cNvGrpSpPr>
            <a:grpSpLocks/>
          </p:cNvGrpSpPr>
          <p:nvPr/>
        </p:nvGrpSpPr>
        <p:grpSpPr bwMode="auto">
          <a:xfrm>
            <a:off x="1116013" y="3141663"/>
            <a:ext cx="1368425" cy="1152525"/>
            <a:chOff x="703" y="1570"/>
            <a:chExt cx="862" cy="726"/>
          </a:xfrm>
        </p:grpSpPr>
        <p:sp>
          <p:nvSpPr>
            <p:cNvPr id="479265" name="Rectangle 33"/>
            <p:cNvSpPr>
              <a:spLocks noChangeArrowheads="1"/>
            </p:cNvSpPr>
            <p:nvPr/>
          </p:nvSpPr>
          <p:spPr bwMode="auto">
            <a:xfrm>
              <a:off x="703" y="1570"/>
              <a:ext cx="862" cy="318"/>
            </a:xfrm>
            <a:prstGeom prst="rect">
              <a:avLst/>
            </a:prstGeom>
            <a:solidFill>
              <a:srgbClr val="00FFFF">
                <a:alpha val="48000"/>
              </a:srgbClr>
            </a:solidFill>
            <a:ln w="9525">
              <a:noFill/>
              <a:miter lim="800000"/>
              <a:headEnd/>
              <a:tailEnd/>
            </a:ln>
            <a:effectLst/>
          </p:spPr>
          <p:txBody>
            <a:bodyPr wrap="none" anchor="ctr"/>
            <a:lstStyle/>
            <a:p>
              <a:endParaRPr lang="en-US"/>
            </a:p>
          </p:txBody>
        </p:sp>
        <p:sp>
          <p:nvSpPr>
            <p:cNvPr id="479266" name="Rectangle 34"/>
            <p:cNvSpPr>
              <a:spLocks noChangeArrowheads="1"/>
            </p:cNvSpPr>
            <p:nvPr/>
          </p:nvSpPr>
          <p:spPr bwMode="auto">
            <a:xfrm>
              <a:off x="703" y="1888"/>
              <a:ext cx="363" cy="408"/>
            </a:xfrm>
            <a:prstGeom prst="rect">
              <a:avLst/>
            </a:prstGeom>
            <a:solidFill>
              <a:srgbClr val="00FFFF">
                <a:alpha val="48000"/>
              </a:srgbClr>
            </a:solidFill>
            <a:ln w="9525">
              <a:noFill/>
              <a:miter lim="800000"/>
              <a:headEnd/>
              <a:tailEnd/>
            </a:ln>
            <a:effectLst/>
          </p:spPr>
          <p:txBody>
            <a:bodyPr wrap="none" anchor="ctr"/>
            <a:lstStyle/>
            <a:p>
              <a:endParaRPr lang="en-US"/>
            </a:p>
          </p:txBody>
        </p:sp>
      </p:grpSp>
      <p:grpSp>
        <p:nvGrpSpPr>
          <p:cNvPr id="13" name="Group 35"/>
          <p:cNvGrpSpPr>
            <a:grpSpLocks/>
          </p:cNvGrpSpPr>
          <p:nvPr/>
        </p:nvGrpSpPr>
        <p:grpSpPr bwMode="auto">
          <a:xfrm>
            <a:off x="1116013" y="2493963"/>
            <a:ext cx="1368425" cy="1152525"/>
            <a:chOff x="703" y="1570"/>
            <a:chExt cx="862" cy="726"/>
          </a:xfrm>
        </p:grpSpPr>
        <p:sp>
          <p:nvSpPr>
            <p:cNvPr id="479268" name="Rectangle 36"/>
            <p:cNvSpPr>
              <a:spLocks noChangeArrowheads="1"/>
            </p:cNvSpPr>
            <p:nvPr/>
          </p:nvSpPr>
          <p:spPr bwMode="auto">
            <a:xfrm>
              <a:off x="703" y="1570"/>
              <a:ext cx="862" cy="318"/>
            </a:xfrm>
            <a:prstGeom prst="rect">
              <a:avLst/>
            </a:prstGeom>
            <a:solidFill>
              <a:srgbClr val="00FFFF">
                <a:alpha val="48000"/>
              </a:srgbClr>
            </a:solidFill>
            <a:ln w="9525">
              <a:noFill/>
              <a:miter lim="800000"/>
              <a:headEnd/>
              <a:tailEnd/>
            </a:ln>
            <a:effectLst/>
          </p:spPr>
          <p:txBody>
            <a:bodyPr wrap="none" anchor="ctr"/>
            <a:lstStyle/>
            <a:p>
              <a:endParaRPr lang="en-US"/>
            </a:p>
          </p:txBody>
        </p:sp>
        <p:sp>
          <p:nvSpPr>
            <p:cNvPr id="479269" name="Rectangle 37"/>
            <p:cNvSpPr>
              <a:spLocks noChangeArrowheads="1"/>
            </p:cNvSpPr>
            <p:nvPr/>
          </p:nvSpPr>
          <p:spPr bwMode="auto">
            <a:xfrm>
              <a:off x="703" y="1888"/>
              <a:ext cx="363" cy="408"/>
            </a:xfrm>
            <a:prstGeom prst="rect">
              <a:avLst/>
            </a:prstGeom>
            <a:solidFill>
              <a:srgbClr val="00FFFF">
                <a:alpha val="48000"/>
              </a:srgbClr>
            </a:solidFill>
            <a:ln w="9525">
              <a:noFill/>
              <a:miter lim="800000"/>
              <a:headEnd/>
              <a:tailEnd/>
            </a:ln>
            <a:effectLst/>
          </p:spPr>
          <p:txBody>
            <a:bodyPr wrap="none" anchor="ctr"/>
            <a:lstStyle/>
            <a:p>
              <a:endParaRPr lang="en-US"/>
            </a:p>
          </p:txBody>
        </p:sp>
      </p:grpSp>
      <p:grpSp>
        <p:nvGrpSpPr>
          <p:cNvPr id="14" name="Group 38"/>
          <p:cNvGrpSpPr>
            <a:grpSpLocks/>
          </p:cNvGrpSpPr>
          <p:nvPr/>
        </p:nvGrpSpPr>
        <p:grpSpPr bwMode="auto">
          <a:xfrm>
            <a:off x="3563938" y="1844675"/>
            <a:ext cx="1368425" cy="1152525"/>
            <a:chOff x="703" y="1570"/>
            <a:chExt cx="862" cy="726"/>
          </a:xfrm>
        </p:grpSpPr>
        <p:sp>
          <p:nvSpPr>
            <p:cNvPr id="479271" name="Rectangle 39"/>
            <p:cNvSpPr>
              <a:spLocks noChangeArrowheads="1"/>
            </p:cNvSpPr>
            <p:nvPr/>
          </p:nvSpPr>
          <p:spPr bwMode="auto">
            <a:xfrm>
              <a:off x="703" y="1570"/>
              <a:ext cx="862" cy="318"/>
            </a:xfrm>
            <a:prstGeom prst="rect">
              <a:avLst/>
            </a:prstGeom>
            <a:solidFill>
              <a:srgbClr val="00FFFF">
                <a:alpha val="48000"/>
              </a:srgbClr>
            </a:solidFill>
            <a:ln w="9525">
              <a:noFill/>
              <a:miter lim="800000"/>
              <a:headEnd/>
              <a:tailEnd/>
            </a:ln>
            <a:effectLst/>
          </p:spPr>
          <p:txBody>
            <a:bodyPr wrap="none" anchor="ctr"/>
            <a:lstStyle/>
            <a:p>
              <a:endParaRPr lang="en-US"/>
            </a:p>
          </p:txBody>
        </p:sp>
        <p:sp>
          <p:nvSpPr>
            <p:cNvPr id="479272" name="Rectangle 40"/>
            <p:cNvSpPr>
              <a:spLocks noChangeArrowheads="1"/>
            </p:cNvSpPr>
            <p:nvPr/>
          </p:nvSpPr>
          <p:spPr bwMode="auto">
            <a:xfrm>
              <a:off x="703" y="1888"/>
              <a:ext cx="363" cy="408"/>
            </a:xfrm>
            <a:prstGeom prst="rect">
              <a:avLst/>
            </a:prstGeom>
            <a:solidFill>
              <a:srgbClr val="00FFFF">
                <a:alpha val="48000"/>
              </a:srgbClr>
            </a:solidFill>
            <a:ln w="9525">
              <a:noFill/>
              <a:miter lim="800000"/>
              <a:headEnd/>
              <a:tailEnd/>
            </a:ln>
            <a:effectLst/>
          </p:spPr>
          <p:txBody>
            <a:bodyPr wrap="none" anchor="ctr"/>
            <a:lstStyle/>
            <a:p>
              <a:endParaRPr lang="en-US"/>
            </a:p>
          </p:txBody>
        </p:sp>
      </p:grpSp>
      <p:grpSp>
        <p:nvGrpSpPr>
          <p:cNvPr id="15" name="Group 41"/>
          <p:cNvGrpSpPr>
            <a:grpSpLocks/>
          </p:cNvGrpSpPr>
          <p:nvPr/>
        </p:nvGrpSpPr>
        <p:grpSpPr bwMode="auto">
          <a:xfrm>
            <a:off x="2771775" y="1844675"/>
            <a:ext cx="1368425" cy="1152525"/>
            <a:chOff x="703" y="1570"/>
            <a:chExt cx="862" cy="726"/>
          </a:xfrm>
        </p:grpSpPr>
        <p:sp>
          <p:nvSpPr>
            <p:cNvPr id="479274" name="Rectangle 42"/>
            <p:cNvSpPr>
              <a:spLocks noChangeArrowheads="1"/>
            </p:cNvSpPr>
            <p:nvPr/>
          </p:nvSpPr>
          <p:spPr bwMode="auto">
            <a:xfrm>
              <a:off x="703" y="1570"/>
              <a:ext cx="862" cy="318"/>
            </a:xfrm>
            <a:prstGeom prst="rect">
              <a:avLst/>
            </a:prstGeom>
            <a:solidFill>
              <a:srgbClr val="00FFFF">
                <a:alpha val="48000"/>
              </a:srgbClr>
            </a:solidFill>
            <a:ln w="9525">
              <a:noFill/>
              <a:miter lim="800000"/>
              <a:headEnd/>
              <a:tailEnd/>
            </a:ln>
            <a:effectLst/>
          </p:spPr>
          <p:txBody>
            <a:bodyPr wrap="none" anchor="ctr"/>
            <a:lstStyle/>
            <a:p>
              <a:endParaRPr lang="en-US"/>
            </a:p>
          </p:txBody>
        </p:sp>
        <p:sp>
          <p:nvSpPr>
            <p:cNvPr id="479275" name="Rectangle 43"/>
            <p:cNvSpPr>
              <a:spLocks noChangeArrowheads="1"/>
            </p:cNvSpPr>
            <p:nvPr/>
          </p:nvSpPr>
          <p:spPr bwMode="auto">
            <a:xfrm>
              <a:off x="703" y="1888"/>
              <a:ext cx="363" cy="408"/>
            </a:xfrm>
            <a:prstGeom prst="rect">
              <a:avLst/>
            </a:prstGeom>
            <a:solidFill>
              <a:srgbClr val="00FFFF">
                <a:alpha val="48000"/>
              </a:srgbClr>
            </a:solidFill>
            <a:ln w="9525">
              <a:noFill/>
              <a:miter lim="800000"/>
              <a:headEnd/>
              <a:tailEnd/>
            </a:ln>
            <a:effectLst/>
          </p:spPr>
          <p:txBody>
            <a:bodyPr wrap="none" anchor="ctr"/>
            <a:lstStyle/>
            <a:p>
              <a:endParaRPr lang="en-US"/>
            </a:p>
          </p:txBody>
        </p:sp>
      </p:grpSp>
      <p:grpSp>
        <p:nvGrpSpPr>
          <p:cNvPr id="16" name="Group 44"/>
          <p:cNvGrpSpPr>
            <a:grpSpLocks/>
          </p:cNvGrpSpPr>
          <p:nvPr/>
        </p:nvGrpSpPr>
        <p:grpSpPr bwMode="auto">
          <a:xfrm>
            <a:off x="1116013" y="1844675"/>
            <a:ext cx="1368425" cy="1152525"/>
            <a:chOff x="703" y="1570"/>
            <a:chExt cx="862" cy="726"/>
          </a:xfrm>
        </p:grpSpPr>
        <p:sp>
          <p:nvSpPr>
            <p:cNvPr id="479277" name="Rectangle 45"/>
            <p:cNvSpPr>
              <a:spLocks noChangeArrowheads="1"/>
            </p:cNvSpPr>
            <p:nvPr/>
          </p:nvSpPr>
          <p:spPr bwMode="auto">
            <a:xfrm>
              <a:off x="703" y="1570"/>
              <a:ext cx="862" cy="318"/>
            </a:xfrm>
            <a:prstGeom prst="rect">
              <a:avLst/>
            </a:prstGeom>
            <a:solidFill>
              <a:srgbClr val="00FFFF">
                <a:alpha val="48000"/>
              </a:srgbClr>
            </a:solidFill>
            <a:ln w="9525">
              <a:noFill/>
              <a:miter lim="800000"/>
              <a:headEnd/>
              <a:tailEnd/>
            </a:ln>
            <a:effectLst/>
          </p:spPr>
          <p:txBody>
            <a:bodyPr wrap="none" anchor="ctr"/>
            <a:lstStyle/>
            <a:p>
              <a:endParaRPr lang="en-US"/>
            </a:p>
          </p:txBody>
        </p:sp>
        <p:sp>
          <p:nvSpPr>
            <p:cNvPr id="479278" name="Rectangle 46"/>
            <p:cNvSpPr>
              <a:spLocks noChangeArrowheads="1"/>
            </p:cNvSpPr>
            <p:nvPr/>
          </p:nvSpPr>
          <p:spPr bwMode="auto">
            <a:xfrm>
              <a:off x="703" y="1888"/>
              <a:ext cx="363" cy="408"/>
            </a:xfrm>
            <a:prstGeom prst="rect">
              <a:avLst/>
            </a:prstGeom>
            <a:solidFill>
              <a:srgbClr val="00FFFF">
                <a:alpha val="48000"/>
              </a:srgbClr>
            </a:solidFill>
            <a:ln w="9525">
              <a:noFill/>
              <a:miter lim="800000"/>
              <a:headEnd/>
              <a:tailEnd/>
            </a:ln>
            <a:effectLst/>
          </p:spPr>
          <p:txBody>
            <a:bodyPr wrap="none" anchor="ctr"/>
            <a:lstStyle/>
            <a:p>
              <a:endParaRPr lang="en-US"/>
            </a:p>
          </p:txBody>
        </p:sp>
      </p:grpSp>
      <p:grpSp>
        <p:nvGrpSpPr>
          <p:cNvPr id="17" name="Group 47"/>
          <p:cNvGrpSpPr>
            <a:grpSpLocks/>
          </p:cNvGrpSpPr>
          <p:nvPr/>
        </p:nvGrpSpPr>
        <p:grpSpPr bwMode="auto">
          <a:xfrm>
            <a:off x="1979613" y="1844675"/>
            <a:ext cx="1368425" cy="1152525"/>
            <a:chOff x="703" y="1570"/>
            <a:chExt cx="862" cy="726"/>
          </a:xfrm>
        </p:grpSpPr>
        <p:sp>
          <p:nvSpPr>
            <p:cNvPr id="479280" name="Rectangle 48"/>
            <p:cNvSpPr>
              <a:spLocks noChangeArrowheads="1"/>
            </p:cNvSpPr>
            <p:nvPr/>
          </p:nvSpPr>
          <p:spPr bwMode="auto">
            <a:xfrm>
              <a:off x="703" y="1570"/>
              <a:ext cx="862" cy="318"/>
            </a:xfrm>
            <a:prstGeom prst="rect">
              <a:avLst/>
            </a:prstGeom>
            <a:solidFill>
              <a:srgbClr val="00FFFF">
                <a:alpha val="48000"/>
              </a:srgbClr>
            </a:solidFill>
            <a:ln w="9525">
              <a:noFill/>
              <a:miter lim="800000"/>
              <a:headEnd/>
              <a:tailEnd/>
            </a:ln>
            <a:effectLst/>
          </p:spPr>
          <p:txBody>
            <a:bodyPr wrap="none" anchor="ctr"/>
            <a:lstStyle/>
            <a:p>
              <a:endParaRPr lang="en-US"/>
            </a:p>
          </p:txBody>
        </p:sp>
        <p:sp>
          <p:nvSpPr>
            <p:cNvPr id="479281" name="Rectangle 49"/>
            <p:cNvSpPr>
              <a:spLocks noChangeArrowheads="1"/>
            </p:cNvSpPr>
            <p:nvPr/>
          </p:nvSpPr>
          <p:spPr bwMode="auto">
            <a:xfrm>
              <a:off x="703" y="1888"/>
              <a:ext cx="363" cy="408"/>
            </a:xfrm>
            <a:prstGeom prst="rect">
              <a:avLst/>
            </a:prstGeom>
            <a:solidFill>
              <a:srgbClr val="00FFFF">
                <a:alpha val="48000"/>
              </a:srgbClr>
            </a:solidFill>
            <a:ln w="9525">
              <a:noFill/>
              <a:miter lim="800000"/>
              <a:headEnd/>
              <a:tailEnd/>
            </a:ln>
            <a:effectLst/>
          </p:spPr>
          <p:txBody>
            <a:bodyPr wrap="none" anchor="ctr"/>
            <a:lstStyle/>
            <a:p>
              <a:endParaRPr lang="en-US"/>
            </a:p>
          </p:txBody>
        </p:sp>
      </p:grpSp>
      <p:sp>
        <p:nvSpPr>
          <p:cNvPr id="479282" name="Text Box 50"/>
          <p:cNvSpPr txBox="1">
            <a:spLocks noChangeArrowheads="1"/>
          </p:cNvSpPr>
          <p:nvPr/>
        </p:nvSpPr>
        <p:spPr bwMode="auto">
          <a:xfrm>
            <a:off x="1166813" y="1125538"/>
            <a:ext cx="369887" cy="457200"/>
          </a:xfrm>
          <a:prstGeom prst="rect">
            <a:avLst/>
          </a:prstGeom>
          <a:noFill/>
          <a:ln w="9525">
            <a:noFill/>
            <a:miter lim="800000"/>
            <a:headEnd/>
            <a:tailEnd/>
          </a:ln>
          <a:effectLst/>
        </p:spPr>
        <p:txBody>
          <a:bodyPr wrap="none">
            <a:spAutoFit/>
          </a:bodyPr>
          <a:lstStyle/>
          <a:p>
            <a:pPr eaLnBrk="1" hangingPunct="1"/>
            <a:r>
              <a:rPr lang="en-US" sz="2400" b="1" i="1" smtClean="0">
                <a:latin typeface="Arial" charset="0"/>
              </a:rPr>
              <a:t>g</a:t>
            </a:r>
            <a:endParaRPr lang="en-US" sz="2400" b="1" i="1">
              <a:latin typeface="Arial" charset="0"/>
            </a:endParaRPr>
          </a:p>
        </p:txBody>
      </p:sp>
      <p:sp>
        <p:nvSpPr>
          <p:cNvPr id="479283" name="Text Box 51"/>
          <p:cNvSpPr txBox="1">
            <a:spLocks noChangeArrowheads="1"/>
          </p:cNvSpPr>
          <p:nvPr/>
        </p:nvSpPr>
        <p:spPr bwMode="auto">
          <a:xfrm>
            <a:off x="2051050" y="1125538"/>
            <a:ext cx="360363" cy="457200"/>
          </a:xfrm>
          <a:prstGeom prst="rect">
            <a:avLst/>
          </a:prstGeom>
          <a:noFill/>
          <a:ln w="9525">
            <a:noFill/>
            <a:miter lim="800000"/>
            <a:headEnd/>
            <a:tailEnd/>
          </a:ln>
          <a:effectLst/>
        </p:spPr>
        <p:txBody>
          <a:bodyPr>
            <a:spAutoFit/>
          </a:bodyPr>
          <a:lstStyle/>
          <a:p>
            <a:pPr eaLnBrk="1" hangingPunct="1"/>
            <a:r>
              <a:rPr lang="en-US" sz="2400" b="1" i="1" smtClean="0">
                <a:latin typeface="Arial" charset="0"/>
              </a:rPr>
              <a:t>r</a:t>
            </a:r>
            <a:endParaRPr lang="en-US" sz="2400" b="1" i="1">
              <a:latin typeface="Arial" charset="0"/>
            </a:endParaRPr>
          </a:p>
        </p:txBody>
      </p:sp>
      <p:sp>
        <p:nvSpPr>
          <p:cNvPr id="479284" name="Text Box 52"/>
          <p:cNvSpPr txBox="1">
            <a:spLocks noChangeArrowheads="1"/>
          </p:cNvSpPr>
          <p:nvPr/>
        </p:nvSpPr>
        <p:spPr bwMode="auto">
          <a:xfrm>
            <a:off x="2916238" y="1125538"/>
            <a:ext cx="433387" cy="457200"/>
          </a:xfrm>
          <a:prstGeom prst="rect">
            <a:avLst/>
          </a:prstGeom>
          <a:noFill/>
          <a:ln w="9525">
            <a:noFill/>
            <a:miter lim="800000"/>
            <a:headEnd/>
            <a:tailEnd/>
          </a:ln>
          <a:effectLst/>
        </p:spPr>
        <p:txBody>
          <a:bodyPr>
            <a:spAutoFit/>
          </a:bodyPr>
          <a:lstStyle/>
          <a:p>
            <a:pPr eaLnBrk="1" hangingPunct="1"/>
            <a:r>
              <a:rPr lang="en-US" sz="2400" b="1" i="1" smtClean="0">
                <a:latin typeface="Arial" charset="0"/>
              </a:rPr>
              <a:t>e</a:t>
            </a:r>
            <a:endParaRPr lang="en-US" sz="2400" b="1" i="1">
              <a:latin typeface="Arial" charset="0"/>
            </a:endParaRPr>
          </a:p>
        </p:txBody>
      </p:sp>
      <p:sp>
        <p:nvSpPr>
          <p:cNvPr id="479285" name="Text Box 53"/>
          <p:cNvSpPr txBox="1">
            <a:spLocks noChangeArrowheads="1"/>
          </p:cNvSpPr>
          <p:nvPr/>
        </p:nvSpPr>
        <p:spPr bwMode="auto">
          <a:xfrm>
            <a:off x="3778250" y="1125538"/>
            <a:ext cx="433388" cy="457200"/>
          </a:xfrm>
          <a:prstGeom prst="rect">
            <a:avLst/>
          </a:prstGeom>
          <a:noFill/>
          <a:ln w="9525">
            <a:noFill/>
            <a:miter lim="800000"/>
            <a:headEnd/>
            <a:tailEnd/>
          </a:ln>
          <a:effectLst/>
        </p:spPr>
        <p:txBody>
          <a:bodyPr>
            <a:spAutoFit/>
          </a:bodyPr>
          <a:lstStyle/>
          <a:p>
            <a:pPr eaLnBrk="1" hangingPunct="1"/>
            <a:r>
              <a:rPr lang="en-US" sz="2400" b="1" i="1" smtClean="0">
                <a:latin typeface="Arial" charset="0"/>
              </a:rPr>
              <a:t>a</a:t>
            </a:r>
            <a:endParaRPr lang="en-US" sz="2400" b="1" i="1">
              <a:latin typeface="Arial" charset="0"/>
            </a:endParaRPr>
          </a:p>
        </p:txBody>
      </p:sp>
      <p:sp>
        <p:nvSpPr>
          <p:cNvPr id="479286" name="Text Box 54"/>
          <p:cNvSpPr txBox="1">
            <a:spLocks noChangeArrowheads="1"/>
          </p:cNvSpPr>
          <p:nvPr/>
        </p:nvSpPr>
        <p:spPr bwMode="auto">
          <a:xfrm>
            <a:off x="4572000" y="1125538"/>
            <a:ext cx="433388" cy="457200"/>
          </a:xfrm>
          <a:prstGeom prst="rect">
            <a:avLst/>
          </a:prstGeom>
          <a:noFill/>
          <a:ln w="9525">
            <a:noFill/>
            <a:miter lim="800000"/>
            <a:headEnd/>
            <a:tailEnd/>
          </a:ln>
          <a:effectLst/>
        </p:spPr>
        <p:txBody>
          <a:bodyPr>
            <a:spAutoFit/>
          </a:bodyPr>
          <a:lstStyle/>
          <a:p>
            <a:pPr eaLnBrk="1" hangingPunct="1"/>
            <a:r>
              <a:rPr lang="en-US" sz="2400" b="1" i="1" smtClean="0">
                <a:latin typeface="Arial" charset="0"/>
              </a:rPr>
              <a:t>t</a:t>
            </a:r>
            <a:endParaRPr lang="en-US" sz="2400" b="1" i="1">
              <a:latin typeface="Arial" charset="0"/>
            </a:endParaRPr>
          </a:p>
        </p:txBody>
      </p:sp>
      <p:sp>
        <p:nvSpPr>
          <p:cNvPr id="479287" name="Rectangle 55"/>
          <p:cNvSpPr>
            <a:spLocks noChangeArrowheads="1"/>
          </p:cNvSpPr>
          <p:nvPr/>
        </p:nvSpPr>
        <p:spPr bwMode="auto">
          <a:xfrm>
            <a:off x="971550" y="1774825"/>
            <a:ext cx="4105275" cy="3095625"/>
          </a:xfrm>
          <a:prstGeom prst="rect">
            <a:avLst/>
          </a:prstGeom>
          <a:noFill/>
          <a:ln w="9525">
            <a:solidFill>
              <a:schemeClr val="tx1"/>
            </a:solidFill>
            <a:miter lim="800000"/>
            <a:headEnd/>
            <a:tailEnd/>
          </a:ln>
          <a:effectLst/>
        </p:spPr>
        <p:txBody>
          <a:bodyPr wrap="none" anchor="ctr"/>
          <a:lstStyle/>
          <a:p>
            <a:endParaRPr lang="en-US"/>
          </a:p>
        </p:txBody>
      </p:sp>
      <p:sp>
        <p:nvSpPr>
          <p:cNvPr id="479288" name="Text Box 56"/>
          <p:cNvSpPr txBox="1">
            <a:spLocks noChangeArrowheads="1"/>
          </p:cNvSpPr>
          <p:nvPr/>
        </p:nvSpPr>
        <p:spPr bwMode="auto">
          <a:xfrm>
            <a:off x="395288" y="1774825"/>
            <a:ext cx="369887" cy="457200"/>
          </a:xfrm>
          <a:prstGeom prst="rect">
            <a:avLst/>
          </a:prstGeom>
          <a:noFill/>
          <a:ln w="9525">
            <a:noFill/>
            <a:miter lim="800000"/>
            <a:headEnd/>
            <a:tailEnd/>
          </a:ln>
          <a:effectLst/>
        </p:spPr>
        <p:txBody>
          <a:bodyPr wrap="none">
            <a:spAutoFit/>
          </a:bodyPr>
          <a:lstStyle/>
          <a:p>
            <a:pPr eaLnBrk="1" hangingPunct="1"/>
            <a:r>
              <a:rPr lang="en-US" sz="2400" b="1" i="1" smtClean="0">
                <a:latin typeface="Arial" charset="0"/>
              </a:rPr>
              <a:t>g</a:t>
            </a:r>
            <a:endParaRPr lang="en-US" sz="2400" b="1" i="1">
              <a:latin typeface="Arial" charset="0"/>
            </a:endParaRPr>
          </a:p>
        </p:txBody>
      </p:sp>
      <p:sp>
        <p:nvSpPr>
          <p:cNvPr id="479289" name="Text Box 57"/>
          <p:cNvSpPr txBox="1">
            <a:spLocks noChangeArrowheads="1"/>
          </p:cNvSpPr>
          <p:nvPr/>
        </p:nvSpPr>
        <p:spPr bwMode="auto">
          <a:xfrm>
            <a:off x="395288" y="2493963"/>
            <a:ext cx="360362" cy="457200"/>
          </a:xfrm>
          <a:prstGeom prst="rect">
            <a:avLst/>
          </a:prstGeom>
          <a:noFill/>
          <a:ln w="9525">
            <a:noFill/>
            <a:miter lim="800000"/>
            <a:headEnd/>
            <a:tailEnd/>
          </a:ln>
          <a:effectLst/>
        </p:spPr>
        <p:txBody>
          <a:bodyPr>
            <a:spAutoFit/>
          </a:bodyPr>
          <a:lstStyle/>
          <a:p>
            <a:pPr eaLnBrk="1" hangingPunct="1"/>
            <a:r>
              <a:rPr lang="en-US" sz="2400" b="1" i="1" smtClean="0">
                <a:latin typeface="Arial" charset="0"/>
              </a:rPr>
              <a:t>r</a:t>
            </a:r>
            <a:endParaRPr lang="en-US" sz="2400" b="1" i="1">
              <a:latin typeface="Arial" charset="0"/>
            </a:endParaRPr>
          </a:p>
        </p:txBody>
      </p:sp>
      <p:sp>
        <p:nvSpPr>
          <p:cNvPr id="479290" name="Text Box 58"/>
          <p:cNvSpPr txBox="1">
            <a:spLocks noChangeArrowheads="1"/>
          </p:cNvSpPr>
          <p:nvPr/>
        </p:nvSpPr>
        <p:spPr bwMode="auto">
          <a:xfrm>
            <a:off x="395288" y="4294188"/>
            <a:ext cx="433387" cy="457200"/>
          </a:xfrm>
          <a:prstGeom prst="rect">
            <a:avLst/>
          </a:prstGeom>
          <a:noFill/>
          <a:ln w="9525">
            <a:noFill/>
            <a:miter lim="800000"/>
            <a:headEnd/>
            <a:tailEnd/>
          </a:ln>
          <a:effectLst/>
        </p:spPr>
        <p:txBody>
          <a:bodyPr>
            <a:spAutoFit/>
          </a:bodyPr>
          <a:lstStyle/>
          <a:p>
            <a:pPr eaLnBrk="1" hangingPunct="1"/>
            <a:r>
              <a:rPr lang="en-US" sz="2400" b="1" i="1" smtClean="0">
                <a:latin typeface="Arial" charset="0"/>
              </a:rPr>
              <a:t>e</a:t>
            </a:r>
            <a:endParaRPr lang="en-US" sz="2400" b="1" i="1">
              <a:latin typeface="Arial" charset="0"/>
            </a:endParaRPr>
          </a:p>
        </p:txBody>
      </p:sp>
      <p:sp>
        <p:nvSpPr>
          <p:cNvPr id="479291" name="Text Box 59"/>
          <p:cNvSpPr txBox="1">
            <a:spLocks noChangeArrowheads="1"/>
          </p:cNvSpPr>
          <p:nvPr/>
        </p:nvSpPr>
        <p:spPr bwMode="auto">
          <a:xfrm>
            <a:off x="395288" y="3141663"/>
            <a:ext cx="433387" cy="457200"/>
          </a:xfrm>
          <a:prstGeom prst="rect">
            <a:avLst/>
          </a:prstGeom>
          <a:noFill/>
          <a:ln w="9525">
            <a:noFill/>
            <a:miter lim="800000"/>
            <a:headEnd/>
            <a:tailEnd/>
          </a:ln>
          <a:effectLst/>
        </p:spPr>
        <p:txBody>
          <a:bodyPr>
            <a:spAutoFit/>
          </a:bodyPr>
          <a:lstStyle/>
          <a:p>
            <a:pPr eaLnBrk="1" hangingPunct="1"/>
            <a:r>
              <a:rPr lang="en-US" sz="2400" b="1" i="1" smtClean="0">
                <a:latin typeface="Arial" charset="0"/>
              </a:rPr>
              <a:t>a</a:t>
            </a:r>
            <a:endParaRPr lang="en-US" sz="2400" b="1" i="1">
              <a:latin typeface="Arial" charset="0"/>
            </a:endParaRPr>
          </a:p>
        </p:txBody>
      </p:sp>
      <p:sp>
        <p:nvSpPr>
          <p:cNvPr id="479292" name="Text Box 60"/>
          <p:cNvSpPr txBox="1">
            <a:spLocks noChangeArrowheads="1"/>
          </p:cNvSpPr>
          <p:nvPr/>
        </p:nvSpPr>
        <p:spPr bwMode="auto">
          <a:xfrm>
            <a:off x="395288" y="3717925"/>
            <a:ext cx="433387" cy="457200"/>
          </a:xfrm>
          <a:prstGeom prst="rect">
            <a:avLst/>
          </a:prstGeom>
          <a:noFill/>
          <a:ln w="9525">
            <a:noFill/>
            <a:miter lim="800000"/>
            <a:headEnd/>
            <a:tailEnd/>
          </a:ln>
          <a:effectLst/>
        </p:spPr>
        <p:txBody>
          <a:bodyPr>
            <a:spAutoFit/>
          </a:bodyPr>
          <a:lstStyle/>
          <a:p>
            <a:pPr eaLnBrk="1" hangingPunct="1"/>
            <a:r>
              <a:rPr lang="en-US" sz="2400" b="1" i="1" smtClean="0">
                <a:latin typeface="Arial" charset="0"/>
              </a:rPr>
              <a:t>t</a:t>
            </a:r>
            <a:endParaRPr lang="en-US" sz="2400" b="1" i="1">
              <a:latin typeface="Arial" charset="0"/>
            </a:endParaRPr>
          </a:p>
        </p:txBody>
      </p:sp>
      <p:sp>
        <p:nvSpPr>
          <p:cNvPr id="479293" name="Line 61"/>
          <p:cNvSpPr>
            <a:spLocks noChangeShapeType="1"/>
          </p:cNvSpPr>
          <p:nvPr/>
        </p:nvSpPr>
        <p:spPr bwMode="auto">
          <a:xfrm>
            <a:off x="971550" y="2422525"/>
            <a:ext cx="4105275" cy="0"/>
          </a:xfrm>
          <a:prstGeom prst="line">
            <a:avLst/>
          </a:prstGeom>
          <a:noFill/>
          <a:ln w="9525">
            <a:solidFill>
              <a:schemeClr val="tx1"/>
            </a:solidFill>
            <a:round/>
            <a:headEnd/>
            <a:tailEnd/>
          </a:ln>
          <a:effectLst/>
        </p:spPr>
        <p:txBody>
          <a:bodyPr/>
          <a:lstStyle/>
          <a:p>
            <a:endParaRPr lang="en-US"/>
          </a:p>
        </p:txBody>
      </p:sp>
      <p:sp>
        <p:nvSpPr>
          <p:cNvPr id="479294" name="Line 62"/>
          <p:cNvSpPr>
            <a:spLocks noChangeShapeType="1"/>
          </p:cNvSpPr>
          <p:nvPr/>
        </p:nvSpPr>
        <p:spPr bwMode="auto">
          <a:xfrm>
            <a:off x="971550" y="3070225"/>
            <a:ext cx="4105275" cy="0"/>
          </a:xfrm>
          <a:prstGeom prst="line">
            <a:avLst/>
          </a:prstGeom>
          <a:noFill/>
          <a:ln w="9525">
            <a:solidFill>
              <a:schemeClr val="tx1"/>
            </a:solidFill>
            <a:round/>
            <a:headEnd/>
            <a:tailEnd/>
          </a:ln>
          <a:effectLst/>
        </p:spPr>
        <p:txBody>
          <a:bodyPr/>
          <a:lstStyle/>
          <a:p>
            <a:endParaRPr lang="en-US"/>
          </a:p>
        </p:txBody>
      </p:sp>
      <p:sp>
        <p:nvSpPr>
          <p:cNvPr id="479295" name="Line 63"/>
          <p:cNvSpPr>
            <a:spLocks noChangeShapeType="1"/>
          </p:cNvSpPr>
          <p:nvPr/>
        </p:nvSpPr>
        <p:spPr bwMode="auto">
          <a:xfrm>
            <a:off x="971550" y="3717925"/>
            <a:ext cx="4105275" cy="0"/>
          </a:xfrm>
          <a:prstGeom prst="line">
            <a:avLst/>
          </a:prstGeom>
          <a:noFill/>
          <a:ln w="9525">
            <a:solidFill>
              <a:schemeClr val="tx1"/>
            </a:solidFill>
            <a:round/>
            <a:headEnd/>
            <a:tailEnd/>
          </a:ln>
          <a:effectLst/>
        </p:spPr>
        <p:txBody>
          <a:bodyPr/>
          <a:lstStyle/>
          <a:p>
            <a:endParaRPr lang="en-US"/>
          </a:p>
        </p:txBody>
      </p:sp>
      <p:sp>
        <p:nvSpPr>
          <p:cNvPr id="479296" name="Line 64"/>
          <p:cNvSpPr>
            <a:spLocks noChangeShapeType="1"/>
          </p:cNvSpPr>
          <p:nvPr/>
        </p:nvSpPr>
        <p:spPr bwMode="auto">
          <a:xfrm>
            <a:off x="971550" y="4294188"/>
            <a:ext cx="4105275" cy="0"/>
          </a:xfrm>
          <a:prstGeom prst="line">
            <a:avLst/>
          </a:prstGeom>
          <a:noFill/>
          <a:ln w="9525">
            <a:solidFill>
              <a:schemeClr val="tx1"/>
            </a:solidFill>
            <a:round/>
            <a:headEnd/>
            <a:tailEnd/>
          </a:ln>
          <a:effectLst/>
        </p:spPr>
        <p:txBody>
          <a:bodyPr/>
          <a:lstStyle/>
          <a:p>
            <a:endParaRPr lang="en-US"/>
          </a:p>
        </p:txBody>
      </p:sp>
      <p:sp>
        <p:nvSpPr>
          <p:cNvPr id="479297" name="Line 65"/>
          <p:cNvSpPr>
            <a:spLocks noChangeShapeType="1"/>
          </p:cNvSpPr>
          <p:nvPr/>
        </p:nvSpPr>
        <p:spPr bwMode="auto">
          <a:xfrm>
            <a:off x="1763713" y="1774825"/>
            <a:ext cx="0" cy="3095625"/>
          </a:xfrm>
          <a:prstGeom prst="line">
            <a:avLst/>
          </a:prstGeom>
          <a:noFill/>
          <a:ln w="9525">
            <a:solidFill>
              <a:schemeClr val="tx1"/>
            </a:solidFill>
            <a:round/>
            <a:headEnd/>
            <a:tailEnd/>
          </a:ln>
          <a:effectLst/>
        </p:spPr>
        <p:txBody>
          <a:bodyPr/>
          <a:lstStyle/>
          <a:p>
            <a:endParaRPr lang="en-US"/>
          </a:p>
        </p:txBody>
      </p:sp>
      <p:sp>
        <p:nvSpPr>
          <p:cNvPr id="479298" name="Line 66"/>
          <p:cNvSpPr>
            <a:spLocks noChangeShapeType="1"/>
          </p:cNvSpPr>
          <p:nvPr/>
        </p:nvSpPr>
        <p:spPr bwMode="auto">
          <a:xfrm>
            <a:off x="2627313" y="1774825"/>
            <a:ext cx="0" cy="3095625"/>
          </a:xfrm>
          <a:prstGeom prst="line">
            <a:avLst/>
          </a:prstGeom>
          <a:noFill/>
          <a:ln w="9525">
            <a:solidFill>
              <a:schemeClr val="tx1"/>
            </a:solidFill>
            <a:round/>
            <a:headEnd/>
            <a:tailEnd/>
          </a:ln>
          <a:effectLst/>
        </p:spPr>
        <p:txBody>
          <a:bodyPr/>
          <a:lstStyle/>
          <a:p>
            <a:endParaRPr lang="en-US"/>
          </a:p>
        </p:txBody>
      </p:sp>
      <p:sp>
        <p:nvSpPr>
          <p:cNvPr id="479299" name="Line 67"/>
          <p:cNvSpPr>
            <a:spLocks noChangeShapeType="1"/>
          </p:cNvSpPr>
          <p:nvPr/>
        </p:nvSpPr>
        <p:spPr bwMode="auto">
          <a:xfrm>
            <a:off x="3492500" y="1774825"/>
            <a:ext cx="0" cy="3095625"/>
          </a:xfrm>
          <a:prstGeom prst="line">
            <a:avLst/>
          </a:prstGeom>
          <a:noFill/>
          <a:ln w="9525">
            <a:solidFill>
              <a:schemeClr val="tx1"/>
            </a:solidFill>
            <a:round/>
            <a:headEnd/>
            <a:tailEnd/>
          </a:ln>
          <a:effectLst/>
        </p:spPr>
        <p:txBody>
          <a:bodyPr/>
          <a:lstStyle/>
          <a:p>
            <a:endParaRPr lang="en-US"/>
          </a:p>
        </p:txBody>
      </p:sp>
      <p:sp>
        <p:nvSpPr>
          <p:cNvPr id="479300" name="Line 68"/>
          <p:cNvSpPr>
            <a:spLocks noChangeShapeType="1"/>
          </p:cNvSpPr>
          <p:nvPr/>
        </p:nvSpPr>
        <p:spPr bwMode="auto">
          <a:xfrm>
            <a:off x="4284663" y="1774825"/>
            <a:ext cx="0" cy="3095625"/>
          </a:xfrm>
          <a:prstGeom prst="line">
            <a:avLst/>
          </a:prstGeom>
          <a:noFill/>
          <a:ln w="9525">
            <a:solidFill>
              <a:schemeClr val="tx1"/>
            </a:solidFill>
            <a:round/>
            <a:headEnd/>
            <a:tailEnd/>
          </a:ln>
          <a:effectLst/>
        </p:spPr>
        <p:txBody>
          <a:bodyPr/>
          <a:lstStyle/>
          <a:p>
            <a:endParaRPr lang="en-US"/>
          </a:p>
        </p:txBody>
      </p:sp>
      <p:sp>
        <p:nvSpPr>
          <p:cNvPr id="479301" name="Text Box 69"/>
          <p:cNvSpPr txBox="1">
            <a:spLocks noChangeArrowheads="1"/>
          </p:cNvSpPr>
          <p:nvPr/>
        </p:nvSpPr>
        <p:spPr bwMode="auto">
          <a:xfrm>
            <a:off x="1187450" y="1846263"/>
            <a:ext cx="354013"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0</a:t>
            </a:r>
            <a:endParaRPr lang="en-US" sz="2400" b="1">
              <a:latin typeface="Arial" charset="0"/>
            </a:endParaRPr>
          </a:p>
        </p:txBody>
      </p:sp>
      <p:sp>
        <p:nvSpPr>
          <p:cNvPr id="479302" name="Text Box 70"/>
          <p:cNvSpPr txBox="1">
            <a:spLocks noChangeArrowheads="1"/>
          </p:cNvSpPr>
          <p:nvPr/>
        </p:nvSpPr>
        <p:spPr bwMode="auto">
          <a:xfrm>
            <a:off x="2051050" y="1846263"/>
            <a:ext cx="354013"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1</a:t>
            </a:r>
            <a:endParaRPr lang="en-US" sz="2400" b="1">
              <a:latin typeface="Arial" charset="0"/>
            </a:endParaRPr>
          </a:p>
        </p:txBody>
      </p:sp>
      <p:sp>
        <p:nvSpPr>
          <p:cNvPr id="479303" name="Text Box 71"/>
          <p:cNvSpPr txBox="1">
            <a:spLocks noChangeArrowheads="1"/>
          </p:cNvSpPr>
          <p:nvPr/>
        </p:nvSpPr>
        <p:spPr bwMode="auto">
          <a:xfrm>
            <a:off x="2843213" y="1846263"/>
            <a:ext cx="354012"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2</a:t>
            </a:r>
            <a:endParaRPr lang="en-US" sz="2400" b="1">
              <a:latin typeface="Arial" charset="0"/>
            </a:endParaRPr>
          </a:p>
        </p:txBody>
      </p:sp>
      <p:sp>
        <p:nvSpPr>
          <p:cNvPr id="479304" name="Text Box 72"/>
          <p:cNvSpPr txBox="1">
            <a:spLocks noChangeArrowheads="1"/>
          </p:cNvSpPr>
          <p:nvPr/>
        </p:nvSpPr>
        <p:spPr bwMode="auto">
          <a:xfrm>
            <a:off x="3708400" y="1846263"/>
            <a:ext cx="354013"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3</a:t>
            </a:r>
            <a:endParaRPr lang="en-US" sz="2400" b="1">
              <a:latin typeface="Arial" charset="0"/>
            </a:endParaRPr>
          </a:p>
        </p:txBody>
      </p:sp>
      <p:sp>
        <p:nvSpPr>
          <p:cNvPr id="479305" name="Text Box 73"/>
          <p:cNvSpPr txBox="1">
            <a:spLocks noChangeArrowheads="1"/>
          </p:cNvSpPr>
          <p:nvPr/>
        </p:nvSpPr>
        <p:spPr bwMode="auto">
          <a:xfrm>
            <a:off x="4500563" y="1846263"/>
            <a:ext cx="354012"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4</a:t>
            </a:r>
            <a:endParaRPr lang="en-US" sz="2400" b="1">
              <a:latin typeface="Arial" charset="0"/>
            </a:endParaRPr>
          </a:p>
        </p:txBody>
      </p:sp>
      <p:sp>
        <p:nvSpPr>
          <p:cNvPr id="479306" name="Text Box 74"/>
          <p:cNvSpPr txBox="1">
            <a:spLocks noChangeArrowheads="1"/>
          </p:cNvSpPr>
          <p:nvPr/>
        </p:nvSpPr>
        <p:spPr bwMode="auto">
          <a:xfrm>
            <a:off x="1187450" y="2565400"/>
            <a:ext cx="354013"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1</a:t>
            </a:r>
            <a:endParaRPr lang="en-US" sz="2400" b="1">
              <a:latin typeface="Arial" charset="0"/>
            </a:endParaRPr>
          </a:p>
        </p:txBody>
      </p:sp>
      <p:sp>
        <p:nvSpPr>
          <p:cNvPr id="479307" name="Text Box 75"/>
          <p:cNvSpPr txBox="1">
            <a:spLocks noChangeArrowheads="1"/>
          </p:cNvSpPr>
          <p:nvPr/>
        </p:nvSpPr>
        <p:spPr bwMode="auto">
          <a:xfrm>
            <a:off x="1187450" y="3214688"/>
            <a:ext cx="354013"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2</a:t>
            </a:r>
            <a:endParaRPr lang="en-US" sz="2400" b="1">
              <a:latin typeface="Arial" charset="0"/>
            </a:endParaRPr>
          </a:p>
        </p:txBody>
      </p:sp>
      <p:sp>
        <p:nvSpPr>
          <p:cNvPr id="479308" name="Text Box 76"/>
          <p:cNvSpPr txBox="1">
            <a:spLocks noChangeArrowheads="1"/>
          </p:cNvSpPr>
          <p:nvPr/>
        </p:nvSpPr>
        <p:spPr bwMode="auto">
          <a:xfrm>
            <a:off x="1187450" y="3790950"/>
            <a:ext cx="354013"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3</a:t>
            </a:r>
            <a:endParaRPr lang="en-US" sz="2400" b="1">
              <a:latin typeface="Arial" charset="0"/>
            </a:endParaRPr>
          </a:p>
        </p:txBody>
      </p:sp>
      <p:sp>
        <p:nvSpPr>
          <p:cNvPr id="479309" name="Text Box 77"/>
          <p:cNvSpPr txBox="1">
            <a:spLocks noChangeArrowheads="1"/>
          </p:cNvSpPr>
          <p:nvPr/>
        </p:nvSpPr>
        <p:spPr bwMode="auto">
          <a:xfrm>
            <a:off x="1187450" y="4365625"/>
            <a:ext cx="354013"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4</a:t>
            </a:r>
            <a:endParaRPr lang="en-US" sz="2400" b="1">
              <a:latin typeface="Arial" charset="0"/>
            </a:endParaRPr>
          </a:p>
        </p:txBody>
      </p:sp>
      <p:sp>
        <p:nvSpPr>
          <p:cNvPr id="479310" name="Text Box 78"/>
          <p:cNvSpPr txBox="1">
            <a:spLocks noChangeArrowheads="1"/>
          </p:cNvSpPr>
          <p:nvPr/>
        </p:nvSpPr>
        <p:spPr bwMode="auto">
          <a:xfrm>
            <a:off x="59402" y="21848"/>
            <a:ext cx="7941598" cy="892552"/>
          </a:xfrm>
          <a:prstGeom prst="rect">
            <a:avLst/>
          </a:prstGeom>
          <a:noFill/>
          <a:ln w="9525">
            <a:noFill/>
            <a:miter lim="800000"/>
            <a:headEnd/>
            <a:tailEnd/>
          </a:ln>
          <a:effectLst/>
        </p:spPr>
        <p:txBody>
          <a:bodyPr wrap="none">
            <a:spAutoFit/>
          </a:bodyPr>
          <a:lstStyle/>
          <a:p>
            <a:pPr eaLnBrk="1" hangingPunct="1"/>
            <a:r>
              <a:rPr lang="en-US" sz="2800" b="1" dirty="0" smtClean="0">
                <a:solidFill>
                  <a:srgbClr val="002060"/>
                </a:solidFill>
                <a:latin typeface="Arial" charset="0"/>
              </a:rPr>
              <a:t>Dynamic Programming Example </a:t>
            </a:r>
          </a:p>
          <a:p>
            <a:pPr eaLnBrk="1" hangingPunct="1"/>
            <a:r>
              <a:rPr lang="en-US" sz="2400" b="1" dirty="0" smtClean="0">
                <a:solidFill>
                  <a:srgbClr val="002060"/>
                </a:solidFill>
                <a:latin typeface="Arial" charset="0"/>
              </a:rPr>
              <a:t>for </a:t>
            </a:r>
            <a:r>
              <a:rPr lang="en-US" sz="2400" b="1" dirty="0" err="1" smtClean="0">
                <a:solidFill>
                  <a:srgbClr val="002060"/>
                </a:solidFill>
                <a:latin typeface="Arial" charset="0"/>
              </a:rPr>
              <a:t>Levenshtein</a:t>
            </a:r>
            <a:r>
              <a:rPr lang="en-US" sz="2400" b="1" dirty="0" smtClean="0">
                <a:solidFill>
                  <a:srgbClr val="002060"/>
                </a:solidFill>
                <a:latin typeface="Arial" charset="0"/>
              </a:rPr>
              <a:t> Edit Distance: </a:t>
            </a:r>
            <a:r>
              <a:rPr lang="en-US" sz="2400" b="1" i="1" dirty="0" smtClean="0">
                <a:latin typeface="Arial" charset="0"/>
              </a:rPr>
              <a:t>grate[1..i] </a:t>
            </a:r>
            <a:r>
              <a:rPr lang="en-US" sz="2400" b="1" i="1" dirty="0" smtClean="0">
                <a:latin typeface="Arial" charset="0"/>
                <a:sym typeface="Symbol" pitchFamily="18" charset="2"/>
              </a:rPr>
              <a:t> great[1..j]</a:t>
            </a:r>
            <a:endParaRPr lang="en-US" sz="2400" b="1" i="1" dirty="0">
              <a:latin typeface="Arial" charset="0"/>
              <a:sym typeface="Symbol" pitchFamily="18" charset="2"/>
            </a:endParaRPr>
          </a:p>
        </p:txBody>
      </p:sp>
      <p:sp>
        <p:nvSpPr>
          <p:cNvPr id="479311" name="Text Box 79"/>
          <p:cNvSpPr txBox="1">
            <a:spLocks noChangeArrowheads="1"/>
          </p:cNvSpPr>
          <p:nvPr/>
        </p:nvSpPr>
        <p:spPr bwMode="auto">
          <a:xfrm>
            <a:off x="2051050" y="2565400"/>
            <a:ext cx="354013"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0</a:t>
            </a:r>
            <a:endParaRPr lang="en-US" sz="2400" b="1">
              <a:latin typeface="Arial" charset="0"/>
            </a:endParaRPr>
          </a:p>
        </p:txBody>
      </p:sp>
      <p:sp>
        <p:nvSpPr>
          <p:cNvPr id="479312" name="Line 80"/>
          <p:cNvSpPr>
            <a:spLocks noChangeShapeType="1"/>
          </p:cNvSpPr>
          <p:nvPr/>
        </p:nvSpPr>
        <p:spPr bwMode="auto">
          <a:xfrm>
            <a:off x="1547813" y="2205038"/>
            <a:ext cx="503237" cy="431800"/>
          </a:xfrm>
          <a:prstGeom prst="line">
            <a:avLst/>
          </a:prstGeom>
          <a:noFill/>
          <a:ln w="38100">
            <a:solidFill>
              <a:schemeClr val="accent2"/>
            </a:solidFill>
            <a:round/>
            <a:headEnd/>
            <a:tailEnd type="triangle" w="med" len="med"/>
          </a:ln>
          <a:effectLst/>
        </p:spPr>
        <p:txBody>
          <a:bodyPr/>
          <a:lstStyle/>
          <a:p>
            <a:endParaRPr lang="en-US"/>
          </a:p>
        </p:txBody>
      </p:sp>
      <p:sp>
        <p:nvSpPr>
          <p:cNvPr id="479313" name="Text Box 81"/>
          <p:cNvSpPr txBox="1">
            <a:spLocks noChangeArrowheads="1"/>
          </p:cNvSpPr>
          <p:nvPr/>
        </p:nvSpPr>
        <p:spPr bwMode="auto">
          <a:xfrm>
            <a:off x="2843213" y="2565400"/>
            <a:ext cx="354012"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1</a:t>
            </a:r>
            <a:endParaRPr lang="en-US" sz="2400" b="1">
              <a:latin typeface="Arial" charset="0"/>
            </a:endParaRPr>
          </a:p>
        </p:txBody>
      </p:sp>
      <p:sp>
        <p:nvSpPr>
          <p:cNvPr id="479314" name="Line 82"/>
          <p:cNvSpPr>
            <a:spLocks noChangeShapeType="1"/>
          </p:cNvSpPr>
          <p:nvPr/>
        </p:nvSpPr>
        <p:spPr bwMode="auto">
          <a:xfrm>
            <a:off x="2411413" y="2781300"/>
            <a:ext cx="504825" cy="0"/>
          </a:xfrm>
          <a:prstGeom prst="line">
            <a:avLst/>
          </a:prstGeom>
          <a:noFill/>
          <a:ln w="38100">
            <a:solidFill>
              <a:schemeClr val="accent2"/>
            </a:solidFill>
            <a:round/>
            <a:headEnd/>
            <a:tailEnd type="triangle" w="med" len="med"/>
          </a:ln>
          <a:effectLst/>
        </p:spPr>
        <p:txBody>
          <a:bodyPr/>
          <a:lstStyle/>
          <a:p>
            <a:endParaRPr lang="en-US"/>
          </a:p>
        </p:txBody>
      </p:sp>
      <p:sp>
        <p:nvSpPr>
          <p:cNvPr id="479315" name="Line 83"/>
          <p:cNvSpPr>
            <a:spLocks noChangeShapeType="1"/>
          </p:cNvSpPr>
          <p:nvPr/>
        </p:nvSpPr>
        <p:spPr bwMode="auto">
          <a:xfrm>
            <a:off x="3203575" y="2781300"/>
            <a:ext cx="504825" cy="0"/>
          </a:xfrm>
          <a:prstGeom prst="line">
            <a:avLst/>
          </a:prstGeom>
          <a:noFill/>
          <a:ln w="38100">
            <a:solidFill>
              <a:schemeClr val="accent2"/>
            </a:solidFill>
            <a:round/>
            <a:headEnd/>
            <a:tailEnd type="triangle" w="med" len="med"/>
          </a:ln>
          <a:effectLst/>
        </p:spPr>
        <p:txBody>
          <a:bodyPr/>
          <a:lstStyle/>
          <a:p>
            <a:endParaRPr lang="en-US"/>
          </a:p>
        </p:txBody>
      </p:sp>
      <p:sp>
        <p:nvSpPr>
          <p:cNvPr id="479316" name="Text Box 84"/>
          <p:cNvSpPr txBox="1">
            <a:spLocks noChangeArrowheads="1"/>
          </p:cNvSpPr>
          <p:nvPr/>
        </p:nvSpPr>
        <p:spPr bwMode="auto">
          <a:xfrm>
            <a:off x="3708400" y="2565400"/>
            <a:ext cx="354013"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2</a:t>
            </a:r>
            <a:endParaRPr lang="en-US" sz="2400" b="1">
              <a:latin typeface="Arial" charset="0"/>
            </a:endParaRPr>
          </a:p>
        </p:txBody>
      </p:sp>
      <p:sp>
        <p:nvSpPr>
          <p:cNvPr id="479317" name="Line 85"/>
          <p:cNvSpPr>
            <a:spLocks noChangeShapeType="1"/>
          </p:cNvSpPr>
          <p:nvPr/>
        </p:nvSpPr>
        <p:spPr bwMode="auto">
          <a:xfrm>
            <a:off x="4067175" y="2781300"/>
            <a:ext cx="504825" cy="0"/>
          </a:xfrm>
          <a:prstGeom prst="line">
            <a:avLst/>
          </a:prstGeom>
          <a:noFill/>
          <a:ln w="38100">
            <a:solidFill>
              <a:schemeClr val="accent2"/>
            </a:solidFill>
            <a:round/>
            <a:headEnd/>
            <a:tailEnd type="triangle" w="med" len="med"/>
          </a:ln>
          <a:effectLst/>
        </p:spPr>
        <p:txBody>
          <a:bodyPr/>
          <a:lstStyle/>
          <a:p>
            <a:endParaRPr lang="en-US"/>
          </a:p>
        </p:txBody>
      </p:sp>
      <p:sp>
        <p:nvSpPr>
          <p:cNvPr id="479318" name="Text Box 86"/>
          <p:cNvSpPr txBox="1">
            <a:spLocks noChangeArrowheads="1"/>
          </p:cNvSpPr>
          <p:nvPr/>
        </p:nvSpPr>
        <p:spPr bwMode="auto">
          <a:xfrm>
            <a:off x="4500563" y="2565400"/>
            <a:ext cx="354012"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3</a:t>
            </a:r>
            <a:endParaRPr lang="en-US" sz="2400" b="1">
              <a:latin typeface="Arial" charset="0"/>
            </a:endParaRPr>
          </a:p>
        </p:txBody>
      </p:sp>
      <p:sp>
        <p:nvSpPr>
          <p:cNvPr id="479319" name="Line 87"/>
          <p:cNvSpPr>
            <a:spLocks noChangeShapeType="1"/>
          </p:cNvSpPr>
          <p:nvPr/>
        </p:nvSpPr>
        <p:spPr bwMode="auto">
          <a:xfrm>
            <a:off x="2195513" y="2925763"/>
            <a:ext cx="0" cy="360362"/>
          </a:xfrm>
          <a:prstGeom prst="line">
            <a:avLst/>
          </a:prstGeom>
          <a:noFill/>
          <a:ln w="38100">
            <a:solidFill>
              <a:schemeClr val="accent2"/>
            </a:solidFill>
            <a:round/>
            <a:headEnd/>
            <a:tailEnd type="triangle" w="med" len="med"/>
          </a:ln>
          <a:effectLst/>
        </p:spPr>
        <p:txBody>
          <a:bodyPr/>
          <a:lstStyle/>
          <a:p>
            <a:endParaRPr lang="en-US"/>
          </a:p>
        </p:txBody>
      </p:sp>
      <p:sp>
        <p:nvSpPr>
          <p:cNvPr id="479320" name="Text Box 88"/>
          <p:cNvSpPr txBox="1">
            <a:spLocks noChangeArrowheads="1"/>
          </p:cNvSpPr>
          <p:nvPr/>
        </p:nvSpPr>
        <p:spPr bwMode="auto">
          <a:xfrm>
            <a:off x="2051050" y="3213100"/>
            <a:ext cx="354013"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1</a:t>
            </a:r>
            <a:endParaRPr lang="en-US" sz="2400" b="1">
              <a:latin typeface="Arial" charset="0"/>
            </a:endParaRPr>
          </a:p>
        </p:txBody>
      </p:sp>
      <p:sp>
        <p:nvSpPr>
          <p:cNvPr id="479321" name="Line 89"/>
          <p:cNvSpPr>
            <a:spLocks noChangeShapeType="1"/>
          </p:cNvSpPr>
          <p:nvPr/>
        </p:nvSpPr>
        <p:spPr bwMode="auto">
          <a:xfrm>
            <a:off x="2195513" y="3573463"/>
            <a:ext cx="0" cy="288925"/>
          </a:xfrm>
          <a:prstGeom prst="line">
            <a:avLst/>
          </a:prstGeom>
          <a:noFill/>
          <a:ln w="38100">
            <a:solidFill>
              <a:schemeClr val="accent2"/>
            </a:solidFill>
            <a:round/>
            <a:headEnd/>
            <a:tailEnd type="triangle" w="med" len="med"/>
          </a:ln>
          <a:effectLst/>
        </p:spPr>
        <p:txBody>
          <a:bodyPr/>
          <a:lstStyle/>
          <a:p>
            <a:endParaRPr lang="en-US"/>
          </a:p>
        </p:txBody>
      </p:sp>
      <p:sp>
        <p:nvSpPr>
          <p:cNvPr id="479322" name="Text Box 90"/>
          <p:cNvSpPr txBox="1">
            <a:spLocks noChangeArrowheads="1"/>
          </p:cNvSpPr>
          <p:nvPr/>
        </p:nvSpPr>
        <p:spPr bwMode="auto">
          <a:xfrm>
            <a:off x="2051050" y="3789363"/>
            <a:ext cx="354013"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2</a:t>
            </a:r>
            <a:endParaRPr lang="en-US" sz="2400" b="1">
              <a:latin typeface="Arial" charset="0"/>
            </a:endParaRPr>
          </a:p>
        </p:txBody>
      </p:sp>
      <p:sp>
        <p:nvSpPr>
          <p:cNvPr id="479323" name="Text Box 91"/>
          <p:cNvSpPr txBox="1">
            <a:spLocks noChangeArrowheads="1"/>
          </p:cNvSpPr>
          <p:nvPr/>
        </p:nvSpPr>
        <p:spPr bwMode="auto">
          <a:xfrm>
            <a:off x="2051050" y="4365625"/>
            <a:ext cx="354013"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3</a:t>
            </a:r>
            <a:endParaRPr lang="en-US" sz="2400" b="1">
              <a:latin typeface="Arial" charset="0"/>
            </a:endParaRPr>
          </a:p>
        </p:txBody>
      </p:sp>
      <p:sp>
        <p:nvSpPr>
          <p:cNvPr id="479324" name="Line 92"/>
          <p:cNvSpPr>
            <a:spLocks noChangeShapeType="1"/>
          </p:cNvSpPr>
          <p:nvPr/>
        </p:nvSpPr>
        <p:spPr bwMode="auto">
          <a:xfrm>
            <a:off x="2195513" y="4149725"/>
            <a:ext cx="0" cy="288925"/>
          </a:xfrm>
          <a:prstGeom prst="line">
            <a:avLst/>
          </a:prstGeom>
          <a:noFill/>
          <a:ln w="38100">
            <a:solidFill>
              <a:schemeClr val="accent2"/>
            </a:solidFill>
            <a:round/>
            <a:headEnd/>
            <a:tailEnd type="triangle" w="med" len="med"/>
          </a:ln>
          <a:effectLst/>
        </p:spPr>
        <p:txBody>
          <a:bodyPr/>
          <a:lstStyle/>
          <a:p>
            <a:endParaRPr lang="en-US"/>
          </a:p>
        </p:txBody>
      </p:sp>
      <p:sp>
        <p:nvSpPr>
          <p:cNvPr id="479325" name="Line 93"/>
          <p:cNvSpPr>
            <a:spLocks noChangeShapeType="1"/>
          </p:cNvSpPr>
          <p:nvPr/>
        </p:nvSpPr>
        <p:spPr bwMode="auto">
          <a:xfrm>
            <a:off x="2411413" y="2925763"/>
            <a:ext cx="503237" cy="431800"/>
          </a:xfrm>
          <a:prstGeom prst="line">
            <a:avLst/>
          </a:prstGeom>
          <a:noFill/>
          <a:ln w="38100">
            <a:solidFill>
              <a:schemeClr val="accent2"/>
            </a:solidFill>
            <a:round/>
            <a:headEnd/>
            <a:tailEnd type="triangle" w="med" len="med"/>
          </a:ln>
          <a:effectLst/>
        </p:spPr>
        <p:txBody>
          <a:bodyPr/>
          <a:lstStyle/>
          <a:p>
            <a:endParaRPr lang="en-US"/>
          </a:p>
        </p:txBody>
      </p:sp>
      <p:sp>
        <p:nvSpPr>
          <p:cNvPr id="479326" name="Text Box 94"/>
          <p:cNvSpPr txBox="1">
            <a:spLocks noChangeArrowheads="1"/>
          </p:cNvSpPr>
          <p:nvPr/>
        </p:nvSpPr>
        <p:spPr bwMode="auto">
          <a:xfrm>
            <a:off x="2843213" y="3213100"/>
            <a:ext cx="354012"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1</a:t>
            </a:r>
            <a:endParaRPr lang="en-US" sz="2400" b="1">
              <a:latin typeface="Arial" charset="0"/>
            </a:endParaRPr>
          </a:p>
        </p:txBody>
      </p:sp>
      <p:sp>
        <p:nvSpPr>
          <p:cNvPr id="479327" name="Line 95"/>
          <p:cNvSpPr>
            <a:spLocks noChangeShapeType="1"/>
          </p:cNvSpPr>
          <p:nvPr/>
        </p:nvSpPr>
        <p:spPr bwMode="auto">
          <a:xfrm>
            <a:off x="3132138" y="2925763"/>
            <a:ext cx="503237" cy="431800"/>
          </a:xfrm>
          <a:prstGeom prst="line">
            <a:avLst/>
          </a:prstGeom>
          <a:noFill/>
          <a:ln w="38100">
            <a:solidFill>
              <a:schemeClr val="accent2"/>
            </a:solidFill>
            <a:round/>
            <a:headEnd/>
            <a:tailEnd type="triangle" w="med" len="med"/>
          </a:ln>
          <a:effectLst/>
        </p:spPr>
        <p:txBody>
          <a:bodyPr/>
          <a:lstStyle/>
          <a:p>
            <a:endParaRPr lang="en-US"/>
          </a:p>
        </p:txBody>
      </p:sp>
      <p:sp>
        <p:nvSpPr>
          <p:cNvPr id="479328" name="Text Box 96"/>
          <p:cNvSpPr txBox="1">
            <a:spLocks noChangeArrowheads="1"/>
          </p:cNvSpPr>
          <p:nvPr/>
        </p:nvSpPr>
        <p:spPr bwMode="auto">
          <a:xfrm>
            <a:off x="3708400" y="3213100"/>
            <a:ext cx="354013"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1</a:t>
            </a:r>
            <a:endParaRPr lang="en-US" sz="2400" b="1">
              <a:latin typeface="Arial" charset="0"/>
            </a:endParaRPr>
          </a:p>
        </p:txBody>
      </p:sp>
      <p:sp>
        <p:nvSpPr>
          <p:cNvPr id="479329" name="Line 97"/>
          <p:cNvSpPr>
            <a:spLocks noChangeShapeType="1"/>
          </p:cNvSpPr>
          <p:nvPr/>
        </p:nvSpPr>
        <p:spPr bwMode="auto">
          <a:xfrm>
            <a:off x="4067175" y="3429000"/>
            <a:ext cx="504825" cy="0"/>
          </a:xfrm>
          <a:prstGeom prst="line">
            <a:avLst/>
          </a:prstGeom>
          <a:noFill/>
          <a:ln w="38100">
            <a:solidFill>
              <a:schemeClr val="accent2"/>
            </a:solidFill>
            <a:round/>
            <a:headEnd/>
            <a:tailEnd type="triangle" w="med" len="med"/>
          </a:ln>
          <a:effectLst/>
        </p:spPr>
        <p:txBody>
          <a:bodyPr/>
          <a:lstStyle/>
          <a:p>
            <a:endParaRPr lang="en-US"/>
          </a:p>
        </p:txBody>
      </p:sp>
      <p:sp>
        <p:nvSpPr>
          <p:cNvPr id="479330" name="Text Box 98"/>
          <p:cNvSpPr txBox="1">
            <a:spLocks noChangeArrowheads="1"/>
          </p:cNvSpPr>
          <p:nvPr/>
        </p:nvSpPr>
        <p:spPr bwMode="auto">
          <a:xfrm>
            <a:off x="4500563" y="3213100"/>
            <a:ext cx="354012"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2</a:t>
            </a:r>
            <a:endParaRPr lang="en-US" sz="2400" b="1">
              <a:latin typeface="Arial" charset="0"/>
            </a:endParaRPr>
          </a:p>
        </p:txBody>
      </p:sp>
      <p:sp>
        <p:nvSpPr>
          <p:cNvPr id="479331" name="Line 99"/>
          <p:cNvSpPr>
            <a:spLocks noChangeShapeType="1"/>
          </p:cNvSpPr>
          <p:nvPr/>
        </p:nvSpPr>
        <p:spPr bwMode="auto">
          <a:xfrm>
            <a:off x="2987675" y="3573463"/>
            <a:ext cx="0" cy="288925"/>
          </a:xfrm>
          <a:prstGeom prst="line">
            <a:avLst/>
          </a:prstGeom>
          <a:noFill/>
          <a:ln w="38100">
            <a:solidFill>
              <a:schemeClr val="accent2"/>
            </a:solidFill>
            <a:round/>
            <a:headEnd/>
            <a:tailEnd type="triangle" w="med" len="med"/>
          </a:ln>
          <a:effectLst/>
        </p:spPr>
        <p:txBody>
          <a:bodyPr/>
          <a:lstStyle/>
          <a:p>
            <a:endParaRPr lang="en-US"/>
          </a:p>
        </p:txBody>
      </p:sp>
      <p:sp>
        <p:nvSpPr>
          <p:cNvPr id="479332" name="Text Box 100"/>
          <p:cNvSpPr txBox="1">
            <a:spLocks noChangeArrowheads="1"/>
          </p:cNvSpPr>
          <p:nvPr/>
        </p:nvSpPr>
        <p:spPr bwMode="auto">
          <a:xfrm>
            <a:off x="2843213" y="3789363"/>
            <a:ext cx="354012"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2</a:t>
            </a:r>
            <a:endParaRPr lang="en-US" sz="2400" b="1">
              <a:latin typeface="Arial" charset="0"/>
            </a:endParaRPr>
          </a:p>
        </p:txBody>
      </p:sp>
      <p:sp>
        <p:nvSpPr>
          <p:cNvPr id="479333" name="Line 101"/>
          <p:cNvSpPr>
            <a:spLocks noChangeShapeType="1"/>
          </p:cNvSpPr>
          <p:nvPr/>
        </p:nvSpPr>
        <p:spPr bwMode="auto">
          <a:xfrm>
            <a:off x="3852863" y="3573463"/>
            <a:ext cx="0" cy="288925"/>
          </a:xfrm>
          <a:prstGeom prst="line">
            <a:avLst/>
          </a:prstGeom>
          <a:noFill/>
          <a:ln w="38100">
            <a:solidFill>
              <a:schemeClr val="accent2"/>
            </a:solidFill>
            <a:round/>
            <a:headEnd/>
            <a:tailEnd type="triangle" w="med" len="med"/>
          </a:ln>
          <a:effectLst/>
        </p:spPr>
        <p:txBody>
          <a:bodyPr/>
          <a:lstStyle/>
          <a:p>
            <a:endParaRPr lang="en-US"/>
          </a:p>
        </p:txBody>
      </p:sp>
      <p:sp>
        <p:nvSpPr>
          <p:cNvPr id="479334" name="Text Box 102"/>
          <p:cNvSpPr txBox="1">
            <a:spLocks noChangeArrowheads="1"/>
          </p:cNvSpPr>
          <p:nvPr/>
        </p:nvSpPr>
        <p:spPr bwMode="auto">
          <a:xfrm>
            <a:off x="3708400" y="3789363"/>
            <a:ext cx="354013"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2</a:t>
            </a:r>
            <a:endParaRPr lang="en-US" sz="2400" b="1">
              <a:latin typeface="Arial" charset="0"/>
            </a:endParaRPr>
          </a:p>
        </p:txBody>
      </p:sp>
      <p:sp>
        <p:nvSpPr>
          <p:cNvPr id="479335" name="Line 103"/>
          <p:cNvSpPr>
            <a:spLocks noChangeShapeType="1"/>
          </p:cNvSpPr>
          <p:nvPr/>
        </p:nvSpPr>
        <p:spPr bwMode="auto">
          <a:xfrm>
            <a:off x="4067175" y="3573463"/>
            <a:ext cx="503238" cy="431800"/>
          </a:xfrm>
          <a:prstGeom prst="line">
            <a:avLst/>
          </a:prstGeom>
          <a:noFill/>
          <a:ln w="38100">
            <a:solidFill>
              <a:schemeClr val="accent2"/>
            </a:solidFill>
            <a:round/>
            <a:headEnd/>
            <a:tailEnd type="triangle" w="med" len="med"/>
          </a:ln>
          <a:effectLst/>
        </p:spPr>
        <p:txBody>
          <a:bodyPr/>
          <a:lstStyle/>
          <a:p>
            <a:endParaRPr lang="en-US"/>
          </a:p>
        </p:txBody>
      </p:sp>
      <p:sp>
        <p:nvSpPr>
          <p:cNvPr id="479336" name="Text Box 104"/>
          <p:cNvSpPr txBox="1">
            <a:spLocks noChangeArrowheads="1"/>
          </p:cNvSpPr>
          <p:nvPr/>
        </p:nvSpPr>
        <p:spPr bwMode="auto">
          <a:xfrm>
            <a:off x="4500563" y="3789363"/>
            <a:ext cx="354012"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1</a:t>
            </a:r>
            <a:endParaRPr lang="en-US" sz="2400" b="1">
              <a:latin typeface="Arial" charset="0"/>
            </a:endParaRPr>
          </a:p>
        </p:txBody>
      </p:sp>
      <p:sp>
        <p:nvSpPr>
          <p:cNvPr id="479337" name="Line 105"/>
          <p:cNvSpPr>
            <a:spLocks noChangeShapeType="1"/>
          </p:cNvSpPr>
          <p:nvPr/>
        </p:nvSpPr>
        <p:spPr bwMode="auto">
          <a:xfrm>
            <a:off x="2411413" y="4076700"/>
            <a:ext cx="503237" cy="431800"/>
          </a:xfrm>
          <a:prstGeom prst="line">
            <a:avLst/>
          </a:prstGeom>
          <a:noFill/>
          <a:ln w="38100">
            <a:solidFill>
              <a:schemeClr val="accent2"/>
            </a:solidFill>
            <a:round/>
            <a:headEnd/>
            <a:tailEnd type="triangle" w="med" len="med"/>
          </a:ln>
          <a:effectLst/>
        </p:spPr>
        <p:txBody>
          <a:bodyPr/>
          <a:lstStyle/>
          <a:p>
            <a:endParaRPr lang="en-US"/>
          </a:p>
        </p:txBody>
      </p:sp>
      <p:sp>
        <p:nvSpPr>
          <p:cNvPr id="479338" name="Text Box 106"/>
          <p:cNvSpPr txBox="1">
            <a:spLocks noChangeArrowheads="1"/>
          </p:cNvSpPr>
          <p:nvPr/>
        </p:nvSpPr>
        <p:spPr bwMode="auto">
          <a:xfrm>
            <a:off x="2843213" y="4365625"/>
            <a:ext cx="354012"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2</a:t>
            </a:r>
            <a:endParaRPr lang="en-US" sz="2400" b="1">
              <a:latin typeface="Arial" charset="0"/>
            </a:endParaRPr>
          </a:p>
        </p:txBody>
      </p:sp>
      <p:sp>
        <p:nvSpPr>
          <p:cNvPr id="479339" name="Line 107"/>
          <p:cNvSpPr>
            <a:spLocks noChangeShapeType="1"/>
          </p:cNvSpPr>
          <p:nvPr/>
        </p:nvSpPr>
        <p:spPr bwMode="auto">
          <a:xfrm>
            <a:off x="3203575" y="4581525"/>
            <a:ext cx="504825" cy="0"/>
          </a:xfrm>
          <a:prstGeom prst="line">
            <a:avLst/>
          </a:prstGeom>
          <a:noFill/>
          <a:ln w="38100">
            <a:solidFill>
              <a:schemeClr val="accent2"/>
            </a:solidFill>
            <a:round/>
            <a:headEnd/>
            <a:tailEnd type="triangle" w="med" len="med"/>
          </a:ln>
          <a:effectLst/>
        </p:spPr>
        <p:txBody>
          <a:bodyPr/>
          <a:lstStyle/>
          <a:p>
            <a:endParaRPr lang="en-US"/>
          </a:p>
        </p:txBody>
      </p:sp>
      <p:sp>
        <p:nvSpPr>
          <p:cNvPr id="479340" name="Text Box 108"/>
          <p:cNvSpPr txBox="1">
            <a:spLocks noChangeArrowheads="1"/>
          </p:cNvSpPr>
          <p:nvPr/>
        </p:nvSpPr>
        <p:spPr bwMode="auto">
          <a:xfrm>
            <a:off x="3708400" y="4365625"/>
            <a:ext cx="354013"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3</a:t>
            </a:r>
            <a:endParaRPr lang="en-US" sz="2400" b="1">
              <a:latin typeface="Arial" charset="0"/>
            </a:endParaRPr>
          </a:p>
        </p:txBody>
      </p:sp>
      <p:sp>
        <p:nvSpPr>
          <p:cNvPr id="479341" name="Line 109"/>
          <p:cNvSpPr>
            <a:spLocks noChangeShapeType="1"/>
          </p:cNvSpPr>
          <p:nvPr/>
        </p:nvSpPr>
        <p:spPr bwMode="auto">
          <a:xfrm>
            <a:off x="4643438" y="4149725"/>
            <a:ext cx="0" cy="288925"/>
          </a:xfrm>
          <a:prstGeom prst="line">
            <a:avLst/>
          </a:prstGeom>
          <a:noFill/>
          <a:ln w="38100">
            <a:solidFill>
              <a:schemeClr val="accent2"/>
            </a:solidFill>
            <a:round/>
            <a:headEnd/>
            <a:tailEnd type="triangle" w="med" len="med"/>
          </a:ln>
          <a:effectLst/>
        </p:spPr>
        <p:txBody>
          <a:bodyPr/>
          <a:lstStyle/>
          <a:p>
            <a:endParaRPr lang="en-US"/>
          </a:p>
        </p:txBody>
      </p:sp>
      <p:sp>
        <p:nvSpPr>
          <p:cNvPr id="479342" name="Text Box 110"/>
          <p:cNvSpPr txBox="1">
            <a:spLocks noChangeArrowheads="1"/>
          </p:cNvSpPr>
          <p:nvPr/>
        </p:nvSpPr>
        <p:spPr bwMode="auto">
          <a:xfrm>
            <a:off x="4500563" y="4365625"/>
            <a:ext cx="354012" cy="457200"/>
          </a:xfrm>
          <a:prstGeom prst="rect">
            <a:avLst/>
          </a:prstGeom>
          <a:noFill/>
          <a:ln w="9525">
            <a:noFill/>
            <a:miter lim="800000"/>
            <a:headEnd/>
            <a:tailEnd/>
          </a:ln>
          <a:effectLst/>
        </p:spPr>
        <p:txBody>
          <a:bodyPr wrap="none">
            <a:spAutoFit/>
          </a:bodyPr>
          <a:lstStyle/>
          <a:p>
            <a:pPr eaLnBrk="1" hangingPunct="1"/>
            <a:r>
              <a:rPr lang="en-US" sz="2400" b="1" smtClean="0">
                <a:latin typeface="Arial" charset="0"/>
              </a:rPr>
              <a:t>2</a:t>
            </a:r>
            <a:endParaRPr lang="en-US" sz="2400" b="1">
              <a:latin typeface="Arial" charset="0"/>
            </a:endParaRPr>
          </a:p>
        </p:txBody>
      </p:sp>
      <p:sp>
        <p:nvSpPr>
          <p:cNvPr id="479343" name="Rectangle 111"/>
          <p:cNvSpPr>
            <a:spLocks noChangeArrowheads="1"/>
          </p:cNvSpPr>
          <p:nvPr/>
        </p:nvSpPr>
        <p:spPr bwMode="auto">
          <a:xfrm>
            <a:off x="2627313" y="5084763"/>
            <a:ext cx="6516687" cy="1569660"/>
          </a:xfrm>
          <a:prstGeom prst="rect">
            <a:avLst/>
          </a:prstGeom>
          <a:noFill/>
          <a:ln w="9525">
            <a:noFill/>
            <a:miter lim="800000"/>
            <a:headEnd/>
            <a:tailEnd/>
          </a:ln>
          <a:effectLst/>
        </p:spPr>
        <p:txBody>
          <a:bodyPr>
            <a:spAutoFit/>
          </a:bodyPr>
          <a:lstStyle/>
          <a:p>
            <a:pPr eaLnBrk="1" hangingPunct="1"/>
            <a:r>
              <a:rPr lang="en-US" sz="2400" b="1" dirty="0" smtClean="0">
                <a:latin typeface="Arial" charset="0"/>
              </a:rPr>
              <a:t>edit (s[1..i], t[1..j]) = </a:t>
            </a:r>
            <a:r>
              <a:rPr lang="en-US" sz="2400" b="1" u="sng" dirty="0" smtClean="0">
                <a:latin typeface="Arial" charset="0"/>
              </a:rPr>
              <a:t>min</a:t>
            </a:r>
            <a:r>
              <a:rPr lang="en-US" sz="2400" b="1" dirty="0" smtClean="0">
                <a:latin typeface="Arial" charset="0"/>
              </a:rPr>
              <a:t> { </a:t>
            </a:r>
          </a:p>
          <a:p>
            <a:pPr eaLnBrk="1" hangingPunct="1"/>
            <a:r>
              <a:rPr lang="en-US" sz="2400" b="1" dirty="0" smtClean="0">
                <a:latin typeface="Arial" charset="0"/>
              </a:rPr>
              <a:t>	edit (s[1..i-1], t[1..j]) + 1, </a:t>
            </a:r>
          </a:p>
          <a:p>
            <a:pPr eaLnBrk="1" hangingPunct="1"/>
            <a:r>
              <a:rPr lang="en-US" sz="2400" b="1" dirty="0" smtClean="0">
                <a:latin typeface="Arial" charset="0"/>
              </a:rPr>
              <a:t>	edit (s[1..i], t[1..j-1]) + 1,</a:t>
            </a:r>
          </a:p>
          <a:p>
            <a:pPr eaLnBrk="1" hangingPunct="1"/>
            <a:r>
              <a:rPr lang="en-US" sz="2400" b="1" dirty="0" smtClean="0">
                <a:latin typeface="Arial" charset="0"/>
              </a:rPr>
              <a:t>	edit (s[1..i-1], t[1..j-1]) + diff (s[</a:t>
            </a:r>
            <a:r>
              <a:rPr lang="en-US" sz="2400" b="1" dirty="0" err="1" smtClean="0">
                <a:latin typeface="Arial" charset="0"/>
              </a:rPr>
              <a:t>i</a:t>
            </a:r>
            <a:r>
              <a:rPr lang="en-US" sz="2400" b="1" dirty="0" smtClean="0">
                <a:latin typeface="Arial" charset="0"/>
              </a:rPr>
              <a:t>], t[j] }</a:t>
            </a:r>
            <a:endParaRPr lang="en-US" sz="2400" b="1" dirty="0">
              <a:latin typeface="Arial" charset="0"/>
            </a:endParaRPr>
          </a:p>
        </p:txBody>
      </p:sp>
      <p:sp>
        <p:nvSpPr>
          <p:cNvPr id="479344" name="Line 112"/>
          <p:cNvSpPr>
            <a:spLocks noChangeShapeType="1"/>
          </p:cNvSpPr>
          <p:nvPr/>
        </p:nvSpPr>
        <p:spPr bwMode="auto">
          <a:xfrm>
            <a:off x="3419475" y="5589588"/>
            <a:ext cx="0" cy="288925"/>
          </a:xfrm>
          <a:prstGeom prst="line">
            <a:avLst/>
          </a:prstGeom>
          <a:noFill/>
          <a:ln w="38100">
            <a:solidFill>
              <a:schemeClr val="accent2"/>
            </a:solidFill>
            <a:round/>
            <a:headEnd/>
            <a:tailEnd type="triangle" w="med" len="med"/>
          </a:ln>
          <a:effectLst/>
        </p:spPr>
        <p:txBody>
          <a:bodyPr/>
          <a:lstStyle/>
          <a:p>
            <a:endParaRPr lang="en-US"/>
          </a:p>
        </p:txBody>
      </p:sp>
      <p:sp>
        <p:nvSpPr>
          <p:cNvPr id="479345" name="Line 113"/>
          <p:cNvSpPr>
            <a:spLocks noChangeShapeType="1"/>
          </p:cNvSpPr>
          <p:nvPr/>
        </p:nvSpPr>
        <p:spPr bwMode="auto">
          <a:xfrm>
            <a:off x="3276600" y="6308725"/>
            <a:ext cx="287338" cy="215900"/>
          </a:xfrm>
          <a:prstGeom prst="line">
            <a:avLst/>
          </a:prstGeom>
          <a:noFill/>
          <a:ln w="38100">
            <a:solidFill>
              <a:schemeClr val="accent2"/>
            </a:solidFill>
            <a:round/>
            <a:headEnd/>
            <a:tailEnd type="triangle" w="med" len="med"/>
          </a:ln>
          <a:effectLst/>
        </p:spPr>
        <p:txBody>
          <a:bodyPr/>
          <a:lstStyle/>
          <a:p>
            <a:endParaRPr lang="en-US"/>
          </a:p>
        </p:txBody>
      </p:sp>
      <p:sp>
        <p:nvSpPr>
          <p:cNvPr id="479346" name="Line 114"/>
          <p:cNvSpPr>
            <a:spLocks noChangeShapeType="1"/>
          </p:cNvSpPr>
          <p:nvPr/>
        </p:nvSpPr>
        <p:spPr bwMode="auto">
          <a:xfrm>
            <a:off x="3203575" y="6092825"/>
            <a:ext cx="360363" cy="0"/>
          </a:xfrm>
          <a:prstGeom prst="line">
            <a:avLst/>
          </a:prstGeom>
          <a:noFill/>
          <a:ln w="38100">
            <a:solidFill>
              <a:schemeClr val="accent2"/>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79312"/>
                                        </p:tgtEl>
                                        <p:attrNameLst>
                                          <p:attrName>style.visibility</p:attrName>
                                        </p:attrNameLst>
                                      </p:cBhvr>
                                      <p:to>
                                        <p:strVal val="visible"/>
                                      </p:to>
                                    </p:set>
                                    <p:animEffect transition="in" filter="wipe(left)">
                                      <p:cBhvr>
                                        <p:cTn id="11" dur="500"/>
                                        <p:tgtEl>
                                          <p:spTgt spid="479312"/>
                                        </p:tgtEl>
                                      </p:cBhvr>
                                    </p:animEffect>
                                  </p:childTnLst>
                                  <p:subTnLst>
                                    <p:set>
                                      <p:cBhvr override="childStyle">
                                        <p:cTn dur="1" fill="hold" display="0" masterRel="nextClick" afterEffect="1"/>
                                        <p:tgtEl>
                                          <p:spTgt spid="479312"/>
                                        </p:tgtEl>
                                        <p:attrNameLst>
                                          <p:attrName>style.visibility</p:attrName>
                                        </p:attrNameLst>
                                      </p:cBhvr>
                                      <p:to>
                                        <p:strVal val="hidden"/>
                                      </p:to>
                                    </p:set>
                                  </p:sub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793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79314"/>
                                        </p:tgtEl>
                                        <p:attrNameLst>
                                          <p:attrName>style.visibility</p:attrName>
                                        </p:attrNameLst>
                                      </p:cBhvr>
                                      <p:to>
                                        <p:strVal val="visible"/>
                                      </p:to>
                                    </p:set>
                                    <p:animEffect transition="in" filter="wipe(left)">
                                      <p:cBhvr>
                                        <p:cTn id="23" dur="500"/>
                                        <p:tgtEl>
                                          <p:spTgt spid="479314"/>
                                        </p:tgtEl>
                                      </p:cBhvr>
                                    </p:animEffect>
                                  </p:childTnLst>
                                  <p:subTnLst>
                                    <p:set>
                                      <p:cBhvr override="childStyle">
                                        <p:cTn dur="1" fill="hold" display="0" masterRel="nextClick" afterEffect="1"/>
                                        <p:tgtEl>
                                          <p:spTgt spid="479314"/>
                                        </p:tgtEl>
                                        <p:attrNameLst>
                                          <p:attrName>style.visibility</p:attrName>
                                        </p:attrNameLst>
                                      </p:cBhvr>
                                      <p:to>
                                        <p:strVal val="hidden"/>
                                      </p:to>
                                    </p:set>
                                  </p:sub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4793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79315"/>
                                        </p:tgtEl>
                                        <p:attrNameLst>
                                          <p:attrName>style.visibility</p:attrName>
                                        </p:attrNameLst>
                                      </p:cBhvr>
                                      <p:to>
                                        <p:strVal val="visible"/>
                                      </p:to>
                                    </p:set>
                                    <p:animEffect transition="in" filter="wipe(left)">
                                      <p:cBhvr>
                                        <p:cTn id="35" dur="500"/>
                                        <p:tgtEl>
                                          <p:spTgt spid="479315"/>
                                        </p:tgtEl>
                                      </p:cBhvr>
                                    </p:animEffect>
                                  </p:childTnLst>
                                  <p:subTnLst>
                                    <p:set>
                                      <p:cBhvr override="childStyle">
                                        <p:cTn dur="1" fill="hold" display="0" masterRel="nextClick" afterEffect="1"/>
                                        <p:tgtEl>
                                          <p:spTgt spid="479315"/>
                                        </p:tgtEl>
                                        <p:attrNameLst>
                                          <p:attrName>style.visibility</p:attrName>
                                        </p:attrNameLst>
                                      </p:cBhvr>
                                      <p:to>
                                        <p:strVal val="hidden"/>
                                      </p:to>
                                    </p:set>
                                  </p:sub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793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79317"/>
                                        </p:tgtEl>
                                        <p:attrNameLst>
                                          <p:attrName>style.visibility</p:attrName>
                                        </p:attrNameLst>
                                      </p:cBhvr>
                                      <p:to>
                                        <p:strVal val="visible"/>
                                      </p:to>
                                    </p:set>
                                    <p:animEffect transition="in" filter="wipe(left)">
                                      <p:cBhvr>
                                        <p:cTn id="47" dur="500"/>
                                        <p:tgtEl>
                                          <p:spTgt spid="479317"/>
                                        </p:tgtEl>
                                      </p:cBhvr>
                                    </p:animEffect>
                                  </p:childTnLst>
                                  <p:subTnLst>
                                    <p:set>
                                      <p:cBhvr override="childStyle">
                                        <p:cTn dur="1" fill="hold" display="0" masterRel="nextClick" afterEffect="1"/>
                                        <p:tgtEl>
                                          <p:spTgt spid="479317"/>
                                        </p:tgtEl>
                                        <p:attrNameLst>
                                          <p:attrName>style.visibility</p:attrName>
                                        </p:attrNameLst>
                                      </p:cBhvr>
                                      <p:to>
                                        <p:strVal val="hidden"/>
                                      </p:to>
                                    </p:set>
                                  </p:sub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4793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479319"/>
                                        </p:tgtEl>
                                        <p:attrNameLst>
                                          <p:attrName>style.visibility</p:attrName>
                                        </p:attrNameLst>
                                      </p:cBhvr>
                                      <p:to>
                                        <p:strVal val="visible"/>
                                      </p:to>
                                    </p:set>
                                    <p:animEffect transition="in" filter="wipe(up)">
                                      <p:cBhvr>
                                        <p:cTn id="59" dur="500"/>
                                        <p:tgtEl>
                                          <p:spTgt spid="479319"/>
                                        </p:tgtEl>
                                      </p:cBhvr>
                                    </p:animEffect>
                                  </p:childTnLst>
                                  <p:subTnLst>
                                    <p:set>
                                      <p:cBhvr override="childStyle">
                                        <p:cTn dur="1" fill="hold" display="0" masterRel="nextClick" afterEffect="1"/>
                                        <p:tgtEl>
                                          <p:spTgt spid="479319"/>
                                        </p:tgtEl>
                                        <p:attrNameLst>
                                          <p:attrName>style.visibility</p:attrName>
                                        </p:attrNameLst>
                                      </p:cBhvr>
                                      <p:to>
                                        <p:strVal val="hidden"/>
                                      </p:to>
                                    </p:set>
                                  </p:sub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4793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479321"/>
                                        </p:tgtEl>
                                        <p:attrNameLst>
                                          <p:attrName>style.visibility</p:attrName>
                                        </p:attrNameLst>
                                      </p:cBhvr>
                                      <p:to>
                                        <p:strVal val="visible"/>
                                      </p:to>
                                    </p:set>
                                    <p:animEffect transition="in" filter="wipe(up)">
                                      <p:cBhvr>
                                        <p:cTn id="71" dur="500"/>
                                        <p:tgtEl>
                                          <p:spTgt spid="479321"/>
                                        </p:tgtEl>
                                      </p:cBhvr>
                                    </p:animEffect>
                                  </p:childTnLst>
                                  <p:subTnLst>
                                    <p:set>
                                      <p:cBhvr override="childStyle">
                                        <p:cTn dur="1" fill="hold" display="0" masterRel="nextClick" afterEffect="1"/>
                                        <p:tgtEl>
                                          <p:spTgt spid="479321"/>
                                        </p:tgtEl>
                                        <p:attrNameLst>
                                          <p:attrName>style.visibility</p:attrName>
                                        </p:attrNameLst>
                                      </p:cBhvr>
                                      <p:to>
                                        <p:strVal val="hidden"/>
                                      </p:to>
                                    </p:set>
                                  </p:sub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4793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479324"/>
                                        </p:tgtEl>
                                        <p:attrNameLst>
                                          <p:attrName>style.visibility</p:attrName>
                                        </p:attrNameLst>
                                      </p:cBhvr>
                                      <p:to>
                                        <p:strVal val="visible"/>
                                      </p:to>
                                    </p:set>
                                    <p:animEffect transition="in" filter="wipe(up)">
                                      <p:cBhvr>
                                        <p:cTn id="83" dur="500"/>
                                        <p:tgtEl>
                                          <p:spTgt spid="479324"/>
                                        </p:tgtEl>
                                      </p:cBhvr>
                                    </p:animEffect>
                                  </p:childTnLst>
                                  <p:subTnLst>
                                    <p:set>
                                      <p:cBhvr override="childStyle">
                                        <p:cTn dur="1" fill="hold" display="0" masterRel="nextClick" afterEffect="1"/>
                                        <p:tgtEl>
                                          <p:spTgt spid="479324"/>
                                        </p:tgtEl>
                                        <p:attrNameLst>
                                          <p:attrName>style.visibility</p:attrName>
                                        </p:attrNameLst>
                                      </p:cBhvr>
                                      <p:to>
                                        <p:strVal val="hidden"/>
                                      </p:to>
                                    </p:set>
                                  </p:subTnLst>
                                </p:cTn>
                              </p:par>
                            </p:childTnLst>
                          </p:cTn>
                        </p:par>
                        <p:par>
                          <p:cTn id="84" fill="hold">
                            <p:stCondLst>
                              <p:cond delay="500"/>
                            </p:stCondLst>
                            <p:childTnLst>
                              <p:par>
                                <p:cTn id="85" presetID="1" presetClass="entr" presetSubtype="0" fill="hold" grpId="0" nodeType="afterEffect">
                                  <p:stCondLst>
                                    <p:cond delay="0"/>
                                  </p:stCondLst>
                                  <p:childTnLst>
                                    <p:set>
                                      <p:cBhvr>
                                        <p:cTn id="86" dur="1" fill="hold">
                                          <p:stCondLst>
                                            <p:cond delay="0"/>
                                          </p:stCondLst>
                                        </p:cTn>
                                        <p:tgtEl>
                                          <p:spTgt spid="4793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479325"/>
                                        </p:tgtEl>
                                        <p:attrNameLst>
                                          <p:attrName>style.visibility</p:attrName>
                                        </p:attrNameLst>
                                      </p:cBhvr>
                                      <p:to>
                                        <p:strVal val="visible"/>
                                      </p:to>
                                    </p:set>
                                    <p:animEffect transition="in" filter="wipe(left)">
                                      <p:cBhvr>
                                        <p:cTn id="95" dur="500"/>
                                        <p:tgtEl>
                                          <p:spTgt spid="479325"/>
                                        </p:tgtEl>
                                      </p:cBhvr>
                                    </p:animEffect>
                                  </p:childTnLst>
                                  <p:subTnLst>
                                    <p:set>
                                      <p:cBhvr override="childStyle">
                                        <p:cTn dur="1" fill="hold" display="0" masterRel="nextClick" afterEffect="1"/>
                                        <p:tgtEl>
                                          <p:spTgt spid="479325"/>
                                        </p:tgtEl>
                                        <p:attrNameLst>
                                          <p:attrName>style.visibility</p:attrName>
                                        </p:attrNameLst>
                                      </p:cBhvr>
                                      <p:to>
                                        <p:strVal val="hidden"/>
                                      </p:to>
                                    </p:set>
                                  </p:sub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4793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479327"/>
                                        </p:tgtEl>
                                        <p:attrNameLst>
                                          <p:attrName>style.visibility</p:attrName>
                                        </p:attrNameLst>
                                      </p:cBhvr>
                                      <p:to>
                                        <p:strVal val="visible"/>
                                      </p:to>
                                    </p:set>
                                    <p:animEffect transition="in" filter="wipe(left)">
                                      <p:cBhvr>
                                        <p:cTn id="107" dur="500"/>
                                        <p:tgtEl>
                                          <p:spTgt spid="479327"/>
                                        </p:tgtEl>
                                      </p:cBhvr>
                                    </p:animEffect>
                                  </p:childTnLst>
                                  <p:subTnLst>
                                    <p:set>
                                      <p:cBhvr override="childStyle">
                                        <p:cTn dur="1" fill="hold" display="0" masterRel="nextClick" afterEffect="1"/>
                                        <p:tgtEl>
                                          <p:spTgt spid="479327"/>
                                        </p:tgtEl>
                                        <p:attrNameLst>
                                          <p:attrName>style.visibility</p:attrName>
                                        </p:attrNameLst>
                                      </p:cBhvr>
                                      <p:to>
                                        <p:strVal val="hidden"/>
                                      </p:to>
                                    </p:set>
                                  </p:sub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793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479329"/>
                                        </p:tgtEl>
                                        <p:attrNameLst>
                                          <p:attrName>style.visibility</p:attrName>
                                        </p:attrNameLst>
                                      </p:cBhvr>
                                      <p:to>
                                        <p:strVal val="visible"/>
                                      </p:to>
                                    </p:set>
                                    <p:animEffect transition="in" filter="wipe(left)">
                                      <p:cBhvr>
                                        <p:cTn id="119" dur="500"/>
                                        <p:tgtEl>
                                          <p:spTgt spid="479329"/>
                                        </p:tgtEl>
                                      </p:cBhvr>
                                    </p:animEffect>
                                  </p:childTnLst>
                                  <p:subTnLst>
                                    <p:set>
                                      <p:cBhvr override="childStyle">
                                        <p:cTn dur="1" fill="hold" display="0" masterRel="nextClick" afterEffect="1"/>
                                        <p:tgtEl>
                                          <p:spTgt spid="479329"/>
                                        </p:tgtEl>
                                        <p:attrNameLst>
                                          <p:attrName>style.visibility</p:attrName>
                                        </p:attrNameLst>
                                      </p:cBhvr>
                                      <p:to>
                                        <p:strVal val="hidden"/>
                                      </p:to>
                                    </p:set>
                                  </p:subTnLst>
                                </p:cTn>
                              </p:par>
                            </p:childTnLst>
                          </p:cTn>
                        </p:par>
                        <p:par>
                          <p:cTn id="120" fill="hold">
                            <p:stCondLst>
                              <p:cond delay="500"/>
                            </p:stCondLst>
                            <p:childTnLst>
                              <p:par>
                                <p:cTn id="121" presetID="1" presetClass="entr" presetSubtype="0" fill="hold" grpId="0" nodeType="afterEffect">
                                  <p:stCondLst>
                                    <p:cond delay="0"/>
                                  </p:stCondLst>
                                  <p:childTnLst>
                                    <p:set>
                                      <p:cBhvr>
                                        <p:cTn id="122" dur="1" fill="hold">
                                          <p:stCondLst>
                                            <p:cond delay="0"/>
                                          </p:stCondLst>
                                        </p:cTn>
                                        <p:tgtEl>
                                          <p:spTgt spid="47933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27" fill="hold">
                      <p:stCondLst>
                        <p:cond delay="indefinite"/>
                      </p:stCondLst>
                      <p:childTnLst>
                        <p:par>
                          <p:cTn id="128" fill="hold">
                            <p:stCondLst>
                              <p:cond delay="0"/>
                            </p:stCondLst>
                            <p:childTnLst>
                              <p:par>
                                <p:cTn id="129" presetID="22" presetClass="entr" presetSubtype="1" fill="hold" grpId="0" nodeType="clickEffect">
                                  <p:stCondLst>
                                    <p:cond delay="0"/>
                                  </p:stCondLst>
                                  <p:childTnLst>
                                    <p:set>
                                      <p:cBhvr>
                                        <p:cTn id="130" dur="1" fill="hold">
                                          <p:stCondLst>
                                            <p:cond delay="0"/>
                                          </p:stCondLst>
                                        </p:cTn>
                                        <p:tgtEl>
                                          <p:spTgt spid="479331"/>
                                        </p:tgtEl>
                                        <p:attrNameLst>
                                          <p:attrName>style.visibility</p:attrName>
                                        </p:attrNameLst>
                                      </p:cBhvr>
                                      <p:to>
                                        <p:strVal val="visible"/>
                                      </p:to>
                                    </p:set>
                                    <p:animEffect transition="in" filter="wipe(up)">
                                      <p:cBhvr>
                                        <p:cTn id="131" dur="500"/>
                                        <p:tgtEl>
                                          <p:spTgt spid="479331"/>
                                        </p:tgtEl>
                                      </p:cBhvr>
                                    </p:animEffect>
                                  </p:childTnLst>
                                  <p:subTnLst>
                                    <p:set>
                                      <p:cBhvr override="childStyle">
                                        <p:cTn dur="1" fill="hold" display="0" masterRel="nextClick" afterEffect="1"/>
                                        <p:tgtEl>
                                          <p:spTgt spid="479331"/>
                                        </p:tgtEl>
                                        <p:attrNameLst>
                                          <p:attrName>style.visibility</p:attrName>
                                        </p:attrNameLst>
                                      </p:cBhvr>
                                      <p:to>
                                        <p:strVal val="hidden"/>
                                      </p:to>
                                    </p:set>
                                  </p:subTnLst>
                                </p:cTn>
                              </p:par>
                            </p:childTnLst>
                          </p:cTn>
                        </p:par>
                        <p:par>
                          <p:cTn id="132" fill="hold">
                            <p:stCondLst>
                              <p:cond delay="500"/>
                            </p:stCondLst>
                            <p:childTnLst>
                              <p:par>
                                <p:cTn id="133" presetID="1" presetClass="entr" presetSubtype="0" fill="hold" grpId="0" nodeType="afterEffect">
                                  <p:stCondLst>
                                    <p:cond delay="0"/>
                                  </p:stCondLst>
                                  <p:childTnLst>
                                    <p:set>
                                      <p:cBhvr>
                                        <p:cTn id="134" dur="1" fill="hold">
                                          <p:stCondLst>
                                            <p:cond delay="0"/>
                                          </p:stCondLst>
                                        </p:cTn>
                                        <p:tgtEl>
                                          <p:spTgt spid="47933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9" fill="hold">
                      <p:stCondLst>
                        <p:cond delay="indefinite"/>
                      </p:stCondLst>
                      <p:childTnLst>
                        <p:par>
                          <p:cTn id="140" fill="hold">
                            <p:stCondLst>
                              <p:cond delay="0"/>
                            </p:stCondLst>
                            <p:childTnLst>
                              <p:par>
                                <p:cTn id="141" presetID="22" presetClass="entr" presetSubtype="1" fill="hold" grpId="0" nodeType="clickEffect">
                                  <p:stCondLst>
                                    <p:cond delay="0"/>
                                  </p:stCondLst>
                                  <p:childTnLst>
                                    <p:set>
                                      <p:cBhvr>
                                        <p:cTn id="142" dur="1" fill="hold">
                                          <p:stCondLst>
                                            <p:cond delay="0"/>
                                          </p:stCondLst>
                                        </p:cTn>
                                        <p:tgtEl>
                                          <p:spTgt spid="479333"/>
                                        </p:tgtEl>
                                        <p:attrNameLst>
                                          <p:attrName>style.visibility</p:attrName>
                                        </p:attrNameLst>
                                      </p:cBhvr>
                                      <p:to>
                                        <p:strVal val="visible"/>
                                      </p:to>
                                    </p:set>
                                    <p:animEffect transition="in" filter="wipe(up)">
                                      <p:cBhvr>
                                        <p:cTn id="143" dur="500"/>
                                        <p:tgtEl>
                                          <p:spTgt spid="479333"/>
                                        </p:tgtEl>
                                      </p:cBhvr>
                                    </p:animEffect>
                                  </p:childTnLst>
                                  <p:subTnLst>
                                    <p:set>
                                      <p:cBhvr override="childStyle">
                                        <p:cTn dur="1" fill="hold" display="0" masterRel="nextClick" afterEffect="1"/>
                                        <p:tgtEl>
                                          <p:spTgt spid="479333"/>
                                        </p:tgtEl>
                                        <p:attrNameLst>
                                          <p:attrName>style.visibility</p:attrName>
                                        </p:attrNameLst>
                                      </p:cBhvr>
                                      <p:to>
                                        <p:strVal val="hidden"/>
                                      </p:to>
                                    </p:set>
                                  </p:subTnLst>
                                </p:cTn>
                              </p:par>
                            </p:childTnLst>
                          </p:cTn>
                        </p:par>
                        <p:par>
                          <p:cTn id="144" fill="hold">
                            <p:stCondLst>
                              <p:cond delay="500"/>
                            </p:stCondLst>
                            <p:childTnLst>
                              <p:par>
                                <p:cTn id="145" presetID="1" presetClass="entr" presetSubtype="0" fill="hold" grpId="0" nodeType="afterEffect">
                                  <p:stCondLst>
                                    <p:cond delay="0"/>
                                  </p:stCondLst>
                                  <p:childTnLst>
                                    <p:set>
                                      <p:cBhvr>
                                        <p:cTn id="146" dur="1" fill="hold">
                                          <p:stCondLst>
                                            <p:cond delay="0"/>
                                          </p:stCondLst>
                                        </p:cTn>
                                        <p:tgtEl>
                                          <p:spTgt spid="479334"/>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479335"/>
                                        </p:tgtEl>
                                        <p:attrNameLst>
                                          <p:attrName>style.visibility</p:attrName>
                                        </p:attrNameLst>
                                      </p:cBhvr>
                                      <p:to>
                                        <p:strVal val="visible"/>
                                      </p:to>
                                    </p:set>
                                    <p:animEffect transition="in" filter="wipe(left)">
                                      <p:cBhvr>
                                        <p:cTn id="155" dur="500"/>
                                        <p:tgtEl>
                                          <p:spTgt spid="479335"/>
                                        </p:tgtEl>
                                      </p:cBhvr>
                                    </p:animEffect>
                                  </p:childTnLst>
                                  <p:subTnLst>
                                    <p:set>
                                      <p:cBhvr override="childStyle">
                                        <p:cTn dur="1" fill="hold" display="0" masterRel="nextClick" afterEffect="1"/>
                                        <p:tgtEl>
                                          <p:spTgt spid="479335"/>
                                        </p:tgtEl>
                                        <p:attrNameLst>
                                          <p:attrName>style.visibility</p:attrName>
                                        </p:attrNameLst>
                                      </p:cBhvr>
                                      <p:to>
                                        <p:strVal val="hidden"/>
                                      </p:to>
                                    </p:set>
                                  </p:subTnLst>
                                </p:cTn>
                              </p:par>
                            </p:childTnLst>
                          </p:cTn>
                        </p:par>
                        <p:par>
                          <p:cTn id="156" fill="hold">
                            <p:stCondLst>
                              <p:cond delay="500"/>
                            </p:stCondLst>
                            <p:childTnLst>
                              <p:par>
                                <p:cTn id="157" presetID="1" presetClass="entr" presetSubtype="0" fill="hold" grpId="0" nodeType="afterEffect">
                                  <p:stCondLst>
                                    <p:cond delay="0"/>
                                  </p:stCondLst>
                                  <p:childTnLst>
                                    <p:set>
                                      <p:cBhvr>
                                        <p:cTn id="158" dur="1" fill="hold">
                                          <p:stCondLst>
                                            <p:cond delay="0"/>
                                          </p:stCondLst>
                                        </p:cTn>
                                        <p:tgtEl>
                                          <p:spTgt spid="479336"/>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479337"/>
                                        </p:tgtEl>
                                        <p:attrNameLst>
                                          <p:attrName>style.visibility</p:attrName>
                                        </p:attrNameLst>
                                      </p:cBhvr>
                                      <p:to>
                                        <p:strVal val="visible"/>
                                      </p:to>
                                    </p:set>
                                    <p:animEffect transition="in" filter="wipe(left)">
                                      <p:cBhvr>
                                        <p:cTn id="167" dur="500"/>
                                        <p:tgtEl>
                                          <p:spTgt spid="479337"/>
                                        </p:tgtEl>
                                      </p:cBhvr>
                                    </p:animEffect>
                                  </p:childTnLst>
                                  <p:subTnLst>
                                    <p:set>
                                      <p:cBhvr override="childStyle">
                                        <p:cTn dur="1" fill="hold" display="0" masterRel="nextClick" afterEffect="1"/>
                                        <p:tgtEl>
                                          <p:spTgt spid="479337"/>
                                        </p:tgtEl>
                                        <p:attrNameLst>
                                          <p:attrName>style.visibility</p:attrName>
                                        </p:attrNameLst>
                                      </p:cBhvr>
                                      <p:to>
                                        <p:strVal val="hidden"/>
                                      </p:to>
                                    </p:set>
                                  </p:subTnLst>
                                </p:cTn>
                              </p:par>
                            </p:childTnLst>
                          </p:cTn>
                        </p:par>
                        <p:par>
                          <p:cTn id="168" fill="hold">
                            <p:stCondLst>
                              <p:cond delay="500"/>
                            </p:stCondLst>
                            <p:childTnLst>
                              <p:par>
                                <p:cTn id="169" presetID="1" presetClass="entr" presetSubtype="0" fill="hold" grpId="0" nodeType="afterEffect">
                                  <p:stCondLst>
                                    <p:cond delay="0"/>
                                  </p:stCondLst>
                                  <p:childTnLst>
                                    <p:set>
                                      <p:cBhvr>
                                        <p:cTn id="170" dur="1" fill="hold">
                                          <p:stCondLst>
                                            <p:cond delay="0"/>
                                          </p:stCondLst>
                                        </p:cTn>
                                        <p:tgtEl>
                                          <p:spTgt spid="479338"/>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75" fill="hold">
                      <p:stCondLst>
                        <p:cond delay="indefinite"/>
                      </p:stCondLst>
                      <p:childTnLst>
                        <p:par>
                          <p:cTn id="176" fill="hold">
                            <p:stCondLst>
                              <p:cond delay="0"/>
                            </p:stCondLst>
                            <p:childTnLst>
                              <p:par>
                                <p:cTn id="177" presetID="22" presetClass="entr" presetSubtype="8" fill="hold" grpId="0" nodeType="clickEffect">
                                  <p:stCondLst>
                                    <p:cond delay="0"/>
                                  </p:stCondLst>
                                  <p:childTnLst>
                                    <p:set>
                                      <p:cBhvr>
                                        <p:cTn id="178" dur="1" fill="hold">
                                          <p:stCondLst>
                                            <p:cond delay="0"/>
                                          </p:stCondLst>
                                        </p:cTn>
                                        <p:tgtEl>
                                          <p:spTgt spid="479339"/>
                                        </p:tgtEl>
                                        <p:attrNameLst>
                                          <p:attrName>style.visibility</p:attrName>
                                        </p:attrNameLst>
                                      </p:cBhvr>
                                      <p:to>
                                        <p:strVal val="visible"/>
                                      </p:to>
                                    </p:set>
                                    <p:animEffect transition="in" filter="wipe(left)">
                                      <p:cBhvr>
                                        <p:cTn id="179" dur="500"/>
                                        <p:tgtEl>
                                          <p:spTgt spid="479339"/>
                                        </p:tgtEl>
                                      </p:cBhvr>
                                    </p:animEffect>
                                  </p:childTnLst>
                                  <p:subTnLst>
                                    <p:set>
                                      <p:cBhvr override="childStyle">
                                        <p:cTn dur="1" fill="hold" display="0" masterRel="nextClick" afterEffect="1"/>
                                        <p:tgtEl>
                                          <p:spTgt spid="479339"/>
                                        </p:tgtEl>
                                        <p:attrNameLst>
                                          <p:attrName>style.visibility</p:attrName>
                                        </p:attrNameLst>
                                      </p:cBhvr>
                                      <p:to>
                                        <p:strVal val="hidden"/>
                                      </p:to>
                                    </p:set>
                                  </p:subTnLst>
                                </p:cTn>
                              </p:par>
                            </p:childTnLst>
                          </p:cTn>
                        </p:par>
                        <p:par>
                          <p:cTn id="180" fill="hold">
                            <p:stCondLst>
                              <p:cond delay="500"/>
                            </p:stCondLst>
                            <p:childTnLst>
                              <p:par>
                                <p:cTn id="181" presetID="1" presetClass="entr" presetSubtype="0" fill="hold" grpId="0" nodeType="afterEffect">
                                  <p:stCondLst>
                                    <p:cond delay="0"/>
                                  </p:stCondLst>
                                  <p:childTnLst>
                                    <p:set>
                                      <p:cBhvr>
                                        <p:cTn id="182" dur="1" fill="hold">
                                          <p:stCondLst>
                                            <p:cond delay="0"/>
                                          </p:stCondLst>
                                        </p:cTn>
                                        <p:tgtEl>
                                          <p:spTgt spid="479340"/>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87" fill="hold">
                      <p:stCondLst>
                        <p:cond delay="indefinite"/>
                      </p:stCondLst>
                      <p:childTnLst>
                        <p:par>
                          <p:cTn id="188" fill="hold">
                            <p:stCondLst>
                              <p:cond delay="0"/>
                            </p:stCondLst>
                            <p:childTnLst>
                              <p:par>
                                <p:cTn id="189" presetID="22" presetClass="entr" presetSubtype="1" fill="hold" grpId="0" nodeType="clickEffect">
                                  <p:stCondLst>
                                    <p:cond delay="0"/>
                                  </p:stCondLst>
                                  <p:childTnLst>
                                    <p:set>
                                      <p:cBhvr>
                                        <p:cTn id="190" dur="1" fill="hold">
                                          <p:stCondLst>
                                            <p:cond delay="0"/>
                                          </p:stCondLst>
                                        </p:cTn>
                                        <p:tgtEl>
                                          <p:spTgt spid="479341"/>
                                        </p:tgtEl>
                                        <p:attrNameLst>
                                          <p:attrName>style.visibility</p:attrName>
                                        </p:attrNameLst>
                                      </p:cBhvr>
                                      <p:to>
                                        <p:strVal val="visible"/>
                                      </p:to>
                                    </p:set>
                                    <p:animEffect transition="in" filter="wipe(up)">
                                      <p:cBhvr>
                                        <p:cTn id="191" dur="500"/>
                                        <p:tgtEl>
                                          <p:spTgt spid="479341"/>
                                        </p:tgtEl>
                                      </p:cBhvr>
                                    </p:animEffect>
                                  </p:childTnLst>
                                  <p:subTnLst>
                                    <p:set>
                                      <p:cBhvr override="childStyle">
                                        <p:cTn dur="1" fill="hold" display="0" masterRel="nextClick" afterEffect="1"/>
                                        <p:tgtEl>
                                          <p:spTgt spid="479341"/>
                                        </p:tgtEl>
                                        <p:attrNameLst>
                                          <p:attrName>style.visibility</p:attrName>
                                        </p:attrNameLst>
                                      </p:cBhvr>
                                      <p:to>
                                        <p:strVal val="hidden"/>
                                      </p:to>
                                    </p:set>
                                  </p:subTnLst>
                                </p:cTn>
                              </p:par>
                            </p:childTnLst>
                          </p:cTn>
                        </p:par>
                        <p:par>
                          <p:cTn id="192" fill="hold">
                            <p:stCondLst>
                              <p:cond delay="500"/>
                            </p:stCondLst>
                            <p:childTnLst>
                              <p:par>
                                <p:cTn id="193" presetID="1" presetClass="entr" presetSubtype="0" fill="hold" grpId="0" nodeType="afterEffect">
                                  <p:stCondLst>
                                    <p:cond delay="0"/>
                                  </p:stCondLst>
                                  <p:childTnLst>
                                    <p:set>
                                      <p:cBhvr>
                                        <p:cTn id="194" dur="1" fill="hold">
                                          <p:stCondLst>
                                            <p:cond delay="0"/>
                                          </p:stCondLst>
                                        </p:cTn>
                                        <p:tgtEl>
                                          <p:spTgt spid="479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311" grpId="0"/>
      <p:bldP spid="479312" grpId="0" animBg="1"/>
      <p:bldP spid="479313" grpId="0"/>
      <p:bldP spid="479314" grpId="0" animBg="1"/>
      <p:bldP spid="479315" grpId="0" animBg="1"/>
      <p:bldP spid="479316" grpId="0"/>
      <p:bldP spid="479317" grpId="0" animBg="1"/>
      <p:bldP spid="479318" grpId="0"/>
      <p:bldP spid="479319" grpId="0" animBg="1"/>
      <p:bldP spid="479320" grpId="0"/>
      <p:bldP spid="479321" grpId="0" animBg="1"/>
      <p:bldP spid="479322" grpId="0"/>
      <p:bldP spid="479323" grpId="0"/>
      <p:bldP spid="479324" grpId="0" animBg="1"/>
      <p:bldP spid="479325" grpId="0" animBg="1"/>
      <p:bldP spid="479326" grpId="0"/>
      <p:bldP spid="479327" grpId="0" animBg="1"/>
      <p:bldP spid="479328" grpId="0"/>
      <p:bldP spid="479329" grpId="0" animBg="1"/>
      <p:bldP spid="479330" grpId="0"/>
      <p:bldP spid="479331" grpId="0" animBg="1"/>
      <p:bldP spid="479332" grpId="0"/>
      <p:bldP spid="479333" grpId="0" animBg="1"/>
      <p:bldP spid="479334" grpId="0"/>
      <p:bldP spid="479335" grpId="0" animBg="1"/>
      <p:bldP spid="479336" grpId="0"/>
      <p:bldP spid="479337" grpId="0" animBg="1"/>
      <p:bldP spid="479338" grpId="0"/>
      <p:bldP spid="479339" grpId="0" animBg="1"/>
      <p:bldP spid="479340" grpId="0"/>
      <p:bldP spid="479341" grpId="0" animBg="1"/>
      <p:bldP spid="4793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normAutofit fontScale="90000"/>
          </a:bodyPr>
          <a:lstStyle/>
          <a:p>
            <a:r>
              <a:rPr lang="en-US" smtClean="0"/>
              <a:t>Similarity Measures on Strings (2)</a:t>
            </a:r>
            <a:endParaRPr lang="en-US"/>
          </a:p>
        </p:txBody>
      </p:sp>
      <p:sp>
        <p:nvSpPr>
          <p:cNvPr id="9" name="Date Placeholder 8"/>
          <p:cNvSpPr>
            <a:spLocks noGrp="1"/>
          </p:cNvSpPr>
          <p:nvPr>
            <p:ph type="dt" sz="half" idx="10"/>
          </p:nvPr>
        </p:nvSpPr>
        <p:spPr/>
        <p:txBody>
          <a:bodyPr/>
          <a:lstStyle/>
          <a:p>
            <a:r>
              <a:rPr lang="en-US" smtClean="0"/>
              <a:t>November 15, 2011</a:t>
            </a:r>
            <a:endParaRPr lang="en-US"/>
          </a:p>
        </p:txBody>
      </p:sp>
      <p:sp>
        <p:nvSpPr>
          <p:cNvPr id="11" name="Footer Placeholder 10"/>
          <p:cNvSpPr>
            <a:spLocks noGrp="1"/>
          </p:cNvSpPr>
          <p:nvPr>
            <p:ph type="ftr" sz="quarter" idx="11"/>
          </p:nvPr>
        </p:nvSpPr>
        <p:spPr/>
        <p:txBody>
          <a:bodyPr/>
          <a:lstStyle/>
          <a:p>
            <a:r>
              <a:rPr lang="en-US" smtClean="0"/>
              <a:t>IR&amp;DM, WS'11/12</a:t>
            </a:r>
            <a:endParaRPr lang="en-US"/>
          </a:p>
        </p:txBody>
      </p:sp>
      <p:sp>
        <p:nvSpPr>
          <p:cNvPr id="10" name="Slide Number Placeholder 9"/>
          <p:cNvSpPr>
            <a:spLocks noGrp="1"/>
          </p:cNvSpPr>
          <p:nvPr>
            <p:ph type="sldNum" sz="quarter" idx="12"/>
          </p:nvPr>
        </p:nvSpPr>
        <p:spPr/>
        <p:txBody>
          <a:bodyPr/>
          <a:lstStyle/>
          <a:p>
            <a:r>
              <a:rPr lang="en-US" smtClean="0"/>
              <a:t>III.</a:t>
            </a:r>
            <a:fld id="{8DFBADF9-590B-46A3-B334-BA8F8DA717BB}" type="slidenum">
              <a:rPr lang="en-US" smtClean="0"/>
              <a:pPr/>
              <a:t>29</a:t>
            </a:fld>
            <a:endParaRPr lang="en-US"/>
          </a:p>
        </p:txBody>
      </p:sp>
      <p:sp>
        <p:nvSpPr>
          <p:cNvPr id="338947" name="Text Box 3"/>
          <p:cNvSpPr txBox="1">
            <a:spLocks noChangeArrowheads="1"/>
          </p:cNvSpPr>
          <p:nvPr/>
        </p:nvSpPr>
        <p:spPr bwMode="auto">
          <a:xfrm>
            <a:off x="266700" y="990600"/>
            <a:ext cx="8021748" cy="1569660"/>
          </a:xfrm>
          <a:prstGeom prst="rect">
            <a:avLst/>
          </a:prstGeom>
          <a:noFill/>
          <a:ln w="9525">
            <a:noFill/>
            <a:miter lim="800000"/>
            <a:headEnd/>
            <a:tailEnd/>
          </a:ln>
          <a:effectLst/>
        </p:spPr>
        <p:txBody>
          <a:bodyPr wrap="none">
            <a:spAutoFit/>
          </a:bodyPr>
          <a:lstStyle/>
          <a:p>
            <a:r>
              <a:rPr lang="en-US" sz="2400" b="1" dirty="0" err="1" smtClean="0">
                <a:solidFill>
                  <a:srgbClr val="002060"/>
                </a:solidFill>
                <a:latin typeface="Times New Roman" pitchFamily="18" charset="0"/>
                <a:cs typeface="Times New Roman" pitchFamily="18" charset="0"/>
              </a:rPr>
              <a:t>Damerau-Levenshtein</a:t>
            </a:r>
            <a:r>
              <a:rPr lang="en-US" sz="2400" b="1" dirty="0" smtClean="0">
                <a:solidFill>
                  <a:srgbClr val="002060"/>
                </a:solidFill>
                <a:latin typeface="Times New Roman" pitchFamily="18" charset="0"/>
                <a:cs typeface="Times New Roman" pitchFamily="18" charset="0"/>
              </a:rPr>
              <a:t> distance</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of strings 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s</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sym typeface="Symbol" pitchFamily="18" charset="2"/>
              </a:rPr>
              <a:t>*:</a:t>
            </a:r>
          </a:p>
          <a:p>
            <a:r>
              <a:rPr lang="en-US" sz="2400" dirty="0" smtClean="0">
                <a:latin typeface="Times New Roman" pitchFamily="18" charset="0"/>
                <a:cs typeface="Times New Roman" pitchFamily="18" charset="0"/>
              </a:rPr>
              <a:t>   minimal number of replacement, insertion, deletion, or</a:t>
            </a:r>
          </a:p>
          <a:p>
            <a:r>
              <a:rPr lang="en-US" sz="2400" dirty="0" smtClean="0">
                <a:latin typeface="Times New Roman" pitchFamily="18" charset="0"/>
                <a:cs typeface="Times New Roman" pitchFamily="18" charset="0"/>
              </a:rPr>
              <a:t>   </a:t>
            </a:r>
            <a:r>
              <a:rPr lang="en-US" sz="2400" i="1" dirty="0" smtClean="0">
                <a:latin typeface="Times New Roman" pitchFamily="18" charset="0"/>
                <a:cs typeface="Times New Roman" pitchFamily="18" charset="0"/>
              </a:rPr>
              <a:t>transposition</a:t>
            </a:r>
            <a:r>
              <a:rPr lang="en-US" sz="2400" dirty="0" smtClean="0">
                <a:latin typeface="Times New Roman" pitchFamily="18" charset="0"/>
                <a:cs typeface="Times New Roman" pitchFamily="18" charset="0"/>
              </a:rPr>
              <a:t> operations (exchanging two adjacent characters)</a:t>
            </a:r>
          </a:p>
          <a:p>
            <a:r>
              <a:rPr lang="en-US" sz="2400" dirty="0" smtClean="0">
                <a:latin typeface="Times New Roman" pitchFamily="18" charset="0"/>
                <a:cs typeface="Times New Roman" pitchFamily="18" charset="0"/>
              </a:rPr>
              <a:t>   for changing 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into s</a:t>
            </a:r>
            <a:r>
              <a:rPr lang="en-US" sz="2400" baseline="-25000" dirty="0" smtClean="0">
                <a:latin typeface="Times New Roman" pitchFamily="18" charset="0"/>
                <a:cs typeface="Times New Roman" pitchFamily="18" charset="0"/>
              </a:rPr>
              <a:t>2</a:t>
            </a:r>
            <a:endParaRPr lang="en-US" sz="2400" baseline="-25000" dirty="0">
              <a:latin typeface="Times New Roman" pitchFamily="18" charset="0"/>
              <a:cs typeface="Times New Roman" pitchFamily="18" charset="0"/>
            </a:endParaRPr>
          </a:p>
        </p:txBody>
      </p:sp>
      <p:sp>
        <p:nvSpPr>
          <p:cNvPr id="338948" name="Text Box 4"/>
          <p:cNvSpPr txBox="1">
            <a:spLocks noChangeArrowheads="1"/>
          </p:cNvSpPr>
          <p:nvPr/>
        </p:nvSpPr>
        <p:spPr bwMode="auto">
          <a:xfrm>
            <a:off x="266700" y="2961144"/>
            <a:ext cx="8572500" cy="2677656"/>
          </a:xfrm>
          <a:prstGeom prst="rect">
            <a:avLst/>
          </a:prstGeom>
          <a:noFill/>
          <a:ln w="12700">
            <a:solidFill>
              <a:schemeClr val="tx1"/>
            </a:solidFill>
            <a:miter lim="800000"/>
            <a:headEnd/>
            <a:tailEnd/>
          </a:ln>
          <a:effectLst/>
        </p:spPr>
        <p:txBody>
          <a:bodyPr wrap="square">
            <a:spAutoFit/>
          </a:bodyPr>
          <a:lstStyle/>
          <a:p>
            <a:r>
              <a:rPr lang="en-US" sz="2400" dirty="0" smtClean="0">
                <a:latin typeface="Times New Roman" pitchFamily="18" charset="0"/>
                <a:cs typeface="Times New Roman" pitchFamily="18" charset="0"/>
              </a:rPr>
              <a:t>For edit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j): </a:t>
            </a:r>
            <a:r>
              <a:rPr lang="en-US" sz="2400" dirty="0" err="1" smtClean="0">
                <a:latin typeface="Times New Roman" pitchFamily="18" charset="0"/>
                <a:cs typeface="Times New Roman" pitchFamily="18" charset="0"/>
              </a:rPr>
              <a:t>Damerau-Levenshtein</a:t>
            </a:r>
            <a:r>
              <a:rPr lang="en-US" sz="2400" dirty="0" smtClean="0">
                <a:latin typeface="Times New Roman" pitchFamily="18" charset="0"/>
                <a:cs typeface="Times New Roman" pitchFamily="18" charset="0"/>
              </a:rPr>
              <a:t> distance of 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[1..i] and s</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[1..j] :</a:t>
            </a:r>
          </a:p>
          <a:p>
            <a:r>
              <a:rPr lang="en-US" sz="2400" dirty="0" smtClean="0">
                <a:latin typeface="Times New Roman" pitchFamily="18" charset="0"/>
                <a:cs typeface="Times New Roman" pitchFamily="18" charset="0"/>
              </a:rPr>
              <a:t>	edit (0, 0) = 0, edit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0) =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edit (0, j) = j</a:t>
            </a:r>
          </a:p>
          <a:p>
            <a:r>
              <a:rPr lang="en-US" sz="2400" dirty="0" smtClean="0">
                <a:latin typeface="Times New Roman" pitchFamily="18" charset="0"/>
                <a:cs typeface="Times New Roman" pitchFamily="18" charset="0"/>
              </a:rPr>
              <a:t>	edit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j) = min { edit (i-1, j) + 1, </a:t>
            </a:r>
          </a:p>
          <a:p>
            <a:r>
              <a:rPr lang="en-US" sz="2400" dirty="0" smtClean="0">
                <a:latin typeface="Times New Roman" pitchFamily="18" charset="0"/>
                <a:cs typeface="Times New Roman" pitchFamily="18" charset="0"/>
              </a:rPr>
              <a:t>			    edit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j-1) + 1,</a:t>
            </a:r>
          </a:p>
          <a:p>
            <a:r>
              <a:rPr lang="en-US" sz="2400" dirty="0" smtClean="0">
                <a:latin typeface="Times New Roman" pitchFamily="18" charset="0"/>
                <a:cs typeface="Times New Roman" pitchFamily="18" charset="0"/>
              </a:rPr>
              <a:t>                                        edit (i-1, j-1) + diff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j),</a:t>
            </a:r>
          </a:p>
          <a:p>
            <a:r>
              <a:rPr lang="en-US" sz="2400" dirty="0" smtClean="0">
                <a:latin typeface="Times New Roman" pitchFamily="18" charset="0"/>
                <a:cs typeface="Times New Roman" pitchFamily="18" charset="0"/>
              </a:rPr>
              <a:t>                                        edit (i-2, j-2) + diff(i-1, j) + diff(</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j-1) +1 }</a:t>
            </a:r>
          </a:p>
          <a:p>
            <a:r>
              <a:rPr lang="en-US" sz="2400" dirty="0" smtClean="0">
                <a:latin typeface="Times New Roman" pitchFamily="18" charset="0"/>
                <a:cs typeface="Times New Roman" pitchFamily="18" charset="0"/>
              </a:rPr>
              <a:t>            with diff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j) = 1 if 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sym typeface="Symbol" pitchFamily="18" charset="2"/>
              </a:rPr>
              <a:t> s</a:t>
            </a:r>
            <a:r>
              <a:rPr lang="en-US" sz="2400" baseline="-25000" dirty="0" smtClean="0">
                <a:latin typeface="Times New Roman" pitchFamily="18" charset="0"/>
                <a:cs typeface="Times New Roman" pitchFamily="18" charset="0"/>
                <a:sym typeface="Symbol" pitchFamily="18" charset="2"/>
              </a:rPr>
              <a:t>2</a:t>
            </a:r>
            <a:r>
              <a:rPr lang="en-US" sz="2400" dirty="0" smtClean="0">
                <a:latin typeface="Times New Roman" pitchFamily="18" charset="0"/>
                <a:cs typeface="Times New Roman" pitchFamily="18" charset="0"/>
                <a:sym typeface="Symbol" pitchFamily="18" charset="2"/>
              </a:rPr>
              <a:t>[j], 0 otherwise</a:t>
            </a:r>
            <a:endParaRPr lang="en-US" sz="2400" dirty="0">
              <a:latin typeface="Times New Roman" pitchFamily="18" charset="0"/>
              <a:cs typeface="Times New Roman" pitchFamily="18" charset="0"/>
              <a:sym typeface="Symbol" pitchFamily="18" charset="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Explicit vs. Implicit Relevance Feedback</a:t>
            </a:r>
            <a:endParaRPr lang="en-US" dirty="0"/>
          </a:p>
        </p:txBody>
      </p:sp>
      <p:sp>
        <p:nvSpPr>
          <p:cNvPr id="3" name="Date Placeholder 2"/>
          <p:cNvSpPr>
            <a:spLocks noGrp="1"/>
          </p:cNvSpPr>
          <p:nvPr>
            <p:ph type="dt" sz="half" idx="10"/>
          </p:nvPr>
        </p:nvSpPr>
        <p:spPr/>
        <p:txBody>
          <a:bodyPr/>
          <a:lstStyle/>
          <a:p>
            <a:r>
              <a:rPr lang="en-US" smtClean="0"/>
              <a:t>November 15, 2011</a:t>
            </a:r>
            <a:endParaRPr lang="de-DE"/>
          </a:p>
        </p:txBody>
      </p:sp>
      <p:sp>
        <p:nvSpPr>
          <p:cNvPr id="4" name="Footer Placeholder 3"/>
          <p:cNvSpPr>
            <a:spLocks noGrp="1"/>
          </p:cNvSpPr>
          <p:nvPr>
            <p:ph type="ftr" sz="quarter" idx="11"/>
          </p:nvPr>
        </p:nvSpPr>
        <p:spPr/>
        <p:txBody>
          <a:bodyPr/>
          <a:lstStyle/>
          <a:p>
            <a:r>
              <a:rPr lang="en-US" smtClean="0"/>
              <a:t>IR&amp;DM, WS'11/12</a:t>
            </a:r>
            <a:endParaRPr lang="en-US"/>
          </a:p>
        </p:txBody>
      </p:sp>
      <p:sp>
        <p:nvSpPr>
          <p:cNvPr id="5" name="Slide Number Placeholder 4"/>
          <p:cNvSpPr>
            <a:spLocks noGrp="1"/>
          </p:cNvSpPr>
          <p:nvPr>
            <p:ph type="sldNum" sz="quarter" idx="12"/>
          </p:nvPr>
        </p:nvSpPr>
        <p:spPr/>
        <p:txBody>
          <a:bodyPr/>
          <a:lstStyle/>
          <a:p>
            <a:r>
              <a:rPr lang="en-US" smtClean="0"/>
              <a:t>III.</a:t>
            </a:r>
            <a:fld id="{8DFBADF9-590B-46A3-B334-BA8F8DA717BB}" type="slidenum">
              <a:rPr lang="en-US" smtClean="0"/>
              <a:pPr/>
              <a:t>3</a:t>
            </a:fld>
            <a:endParaRPr lang="en-US" dirty="0"/>
          </a:p>
        </p:txBody>
      </p:sp>
      <p:sp>
        <p:nvSpPr>
          <p:cNvPr id="6" name="Content Placeholder 5"/>
          <p:cNvSpPr>
            <a:spLocks noGrp="1"/>
          </p:cNvSpPr>
          <p:nvPr>
            <p:ph idx="1"/>
          </p:nvPr>
        </p:nvSpPr>
        <p:spPr>
          <a:xfrm>
            <a:off x="457200" y="1524000"/>
            <a:ext cx="8839200" cy="4953000"/>
          </a:xfrm>
        </p:spPr>
        <p:txBody>
          <a:bodyPr/>
          <a:lstStyle/>
          <a:p>
            <a:r>
              <a:rPr lang="en-US" dirty="0" smtClean="0"/>
              <a:t>Manual document selection</a:t>
            </a:r>
          </a:p>
          <a:p>
            <a:endParaRPr lang="en-US" dirty="0" smtClean="0"/>
          </a:p>
          <a:p>
            <a:r>
              <a:rPr lang="en-US" dirty="0" smtClean="0"/>
              <a:t>Query &amp; click logs</a:t>
            </a:r>
          </a:p>
          <a:p>
            <a:endParaRPr lang="en-US" dirty="0" smtClean="0"/>
          </a:p>
          <a:p>
            <a:r>
              <a:rPr lang="en-US" dirty="0" smtClean="0"/>
              <a:t>Eye tracking</a:t>
            </a:r>
          </a:p>
          <a:p>
            <a:endParaRPr lang="en-US" dirty="0" smtClean="0"/>
          </a:p>
          <a:p>
            <a:r>
              <a:rPr lang="en-US" dirty="0" smtClean="0"/>
              <a:t>Pseudo relevance feedback</a:t>
            </a:r>
            <a:endParaRPr lang="en-US" dirty="0"/>
          </a:p>
        </p:txBody>
      </p:sp>
      <p:sp>
        <p:nvSpPr>
          <p:cNvPr id="7" name="Right Triangle 6"/>
          <p:cNvSpPr/>
          <p:nvPr/>
        </p:nvSpPr>
        <p:spPr>
          <a:xfrm>
            <a:off x="6818532" y="1295400"/>
            <a:ext cx="1066800" cy="4572000"/>
          </a:xfrm>
          <a:prstGeom prst="rtTriangle">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6200000" scaled="1"/>
            <a:tileRect/>
          </a:gra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p:cNvSpPr/>
          <p:nvPr/>
        </p:nvSpPr>
        <p:spPr>
          <a:xfrm rot="10800000">
            <a:off x="7086602" y="1295400"/>
            <a:ext cx="1066800" cy="4572000"/>
          </a:xfrm>
          <a:prstGeom prst="rtTriangle">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6200000" scaled="1"/>
            <a:tileRect/>
          </a:gra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16200000">
            <a:off x="6294488" y="4449714"/>
            <a:ext cx="1620957" cy="646331"/>
          </a:xfrm>
          <a:prstGeom prst="rect">
            <a:avLst/>
          </a:prstGeom>
          <a:noFill/>
        </p:spPr>
        <p:txBody>
          <a:bodyPr wrap="none" rtlCol="0">
            <a:spAutoFit/>
          </a:bodyPr>
          <a:lstStyle/>
          <a:p>
            <a:r>
              <a:rPr lang="en-US" sz="3600" dirty="0" smtClean="0">
                <a:latin typeface="Times New Roman" pitchFamily="18" charset="0"/>
                <a:cs typeface="Times New Roman" pitchFamily="18" charset="0"/>
              </a:rPr>
              <a:t>implicit</a:t>
            </a:r>
            <a:endParaRPr lang="en-US" sz="3600" dirty="0">
              <a:latin typeface="Times New Roman" pitchFamily="18" charset="0"/>
              <a:cs typeface="Times New Roman" pitchFamily="18" charset="0"/>
            </a:endParaRPr>
          </a:p>
        </p:txBody>
      </p:sp>
      <p:sp>
        <p:nvSpPr>
          <p:cNvPr id="10" name="TextBox 9"/>
          <p:cNvSpPr txBox="1"/>
          <p:nvPr/>
        </p:nvSpPr>
        <p:spPr>
          <a:xfrm rot="5400000">
            <a:off x="7045406" y="1833265"/>
            <a:ext cx="1569660" cy="646331"/>
          </a:xfrm>
          <a:prstGeom prst="rect">
            <a:avLst/>
          </a:prstGeom>
          <a:noFill/>
        </p:spPr>
        <p:txBody>
          <a:bodyPr wrap="none" rtlCol="0">
            <a:spAutoFit/>
          </a:bodyPr>
          <a:lstStyle/>
          <a:p>
            <a:r>
              <a:rPr lang="en-US" sz="3600" dirty="0" smtClean="0">
                <a:latin typeface="Times New Roman" pitchFamily="18" charset="0"/>
                <a:cs typeface="Times New Roman" pitchFamily="18" charset="0"/>
              </a:rPr>
              <a:t>explicit</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normAutofit fontScale="90000"/>
          </a:bodyPr>
          <a:lstStyle/>
          <a:p>
            <a:r>
              <a:rPr lang="en-US" smtClean="0"/>
              <a:t>Similarity based on N-Grams</a:t>
            </a:r>
            <a:endParaRPr lang="en-US"/>
          </a:p>
        </p:txBody>
      </p:sp>
      <p:sp>
        <p:nvSpPr>
          <p:cNvPr id="9" name="Date Placeholder 8"/>
          <p:cNvSpPr>
            <a:spLocks noGrp="1"/>
          </p:cNvSpPr>
          <p:nvPr>
            <p:ph type="dt" sz="half" idx="10"/>
          </p:nvPr>
        </p:nvSpPr>
        <p:spPr/>
        <p:txBody>
          <a:bodyPr/>
          <a:lstStyle/>
          <a:p>
            <a:r>
              <a:rPr lang="en-US" smtClean="0"/>
              <a:t>November 15, 2011</a:t>
            </a:r>
            <a:endParaRPr lang="en-US"/>
          </a:p>
        </p:txBody>
      </p:sp>
      <p:sp>
        <p:nvSpPr>
          <p:cNvPr id="11" name="Footer Placeholder 10"/>
          <p:cNvSpPr>
            <a:spLocks noGrp="1"/>
          </p:cNvSpPr>
          <p:nvPr>
            <p:ph type="ftr" sz="quarter" idx="11"/>
          </p:nvPr>
        </p:nvSpPr>
        <p:spPr/>
        <p:txBody>
          <a:bodyPr/>
          <a:lstStyle/>
          <a:p>
            <a:r>
              <a:rPr lang="en-US" smtClean="0"/>
              <a:t>IR&amp;DM, WS'11/12</a:t>
            </a:r>
            <a:endParaRPr lang="en-US"/>
          </a:p>
        </p:txBody>
      </p:sp>
      <p:sp>
        <p:nvSpPr>
          <p:cNvPr id="10" name="Slide Number Placeholder 9"/>
          <p:cNvSpPr>
            <a:spLocks noGrp="1"/>
          </p:cNvSpPr>
          <p:nvPr>
            <p:ph type="sldNum" sz="quarter" idx="12"/>
          </p:nvPr>
        </p:nvSpPr>
        <p:spPr/>
        <p:txBody>
          <a:bodyPr/>
          <a:lstStyle/>
          <a:p>
            <a:r>
              <a:rPr lang="en-US" smtClean="0"/>
              <a:t>III.</a:t>
            </a:r>
            <a:fld id="{8DFBADF9-590B-46A3-B334-BA8F8DA717BB}" type="slidenum">
              <a:rPr lang="en-US" smtClean="0"/>
              <a:pPr/>
              <a:t>30</a:t>
            </a:fld>
            <a:endParaRPr lang="en-US"/>
          </a:p>
        </p:txBody>
      </p:sp>
      <p:sp>
        <p:nvSpPr>
          <p:cNvPr id="339971" name="Text Box 3"/>
          <p:cNvSpPr txBox="1">
            <a:spLocks noChangeArrowheads="1"/>
          </p:cNvSpPr>
          <p:nvPr/>
        </p:nvSpPr>
        <p:spPr bwMode="auto">
          <a:xfrm>
            <a:off x="381000" y="747713"/>
            <a:ext cx="5777094" cy="4154984"/>
          </a:xfrm>
          <a:prstGeom prst="rect">
            <a:avLst/>
          </a:prstGeom>
          <a:noFill/>
          <a:ln w="9525">
            <a:noFill/>
            <a:miter lim="800000"/>
            <a:headEnd/>
            <a:tailEnd/>
          </a:ln>
          <a:effectLst/>
        </p:spPr>
        <p:txBody>
          <a:bodyPr wrap="none">
            <a:spAutoFit/>
          </a:bodyPr>
          <a:lstStyle/>
          <a:p>
            <a:r>
              <a:rPr lang="en-US" sz="2400" dirty="0" smtClean="0">
                <a:latin typeface="Times New Roman" pitchFamily="18" charset="0"/>
                <a:cs typeface="Times New Roman" pitchFamily="18" charset="0"/>
              </a:rPr>
              <a:t>Determine for string s the set of its N-grams:</a:t>
            </a:r>
          </a:p>
          <a:p>
            <a:r>
              <a:rPr lang="en-US" sz="2400" dirty="0" smtClean="0">
                <a:latin typeface="Times New Roman" pitchFamily="18" charset="0"/>
                <a:cs typeface="Times New Roman" pitchFamily="18" charset="0"/>
              </a:rPr>
              <a:t>   G(s) = {substrings of s with length N}</a:t>
            </a:r>
          </a:p>
          <a:p>
            <a:r>
              <a:rPr lang="en-US" sz="2400" dirty="0" smtClean="0">
                <a:latin typeface="Times New Roman" pitchFamily="18" charset="0"/>
                <a:cs typeface="Times New Roman" pitchFamily="18" charset="0"/>
              </a:rPr>
              <a:t>   (often tri-grams are used, i.e. N=3)</a:t>
            </a:r>
          </a:p>
          <a:p>
            <a:endParaRPr lang="en-US" sz="2400" dirty="0" smtClean="0">
              <a:latin typeface="Times New Roman" pitchFamily="18" charset="0"/>
              <a:cs typeface="Times New Roman" pitchFamily="18" charset="0"/>
            </a:endParaRPr>
          </a:p>
          <a:p>
            <a:r>
              <a:rPr lang="en-US" sz="2400" b="1" dirty="0" smtClean="0">
                <a:solidFill>
                  <a:srgbClr val="002060"/>
                </a:solidFill>
                <a:latin typeface="Times New Roman" pitchFamily="18" charset="0"/>
                <a:cs typeface="Times New Roman" pitchFamily="18" charset="0"/>
              </a:rPr>
              <a:t>Distance of strings s</a:t>
            </a:r>
            <a:r>
              <a:rPr lang="en-US" sz="2400" b="1" baseline="-25000" dirty="0" smtClean="0">
                <a:solidFill>
                  <a:srgbClr val="002060"/>
                </a:solidFill>
                <a:latin typeface="Times New Roman" pitchFamily="18" charset="0"/>
                <a:cs typeface="Times New Roman" pitchFamily="18" charset="0"/>
              </a:rPr>
              <a:t>1</a:t>
            </a:r>
            <a:r>
              <a:rPr lang="en-US" sz="2400" b="1" dirty="0" smtClean="0">
                <a:solidFill>
                  <a:srgbClr val="002060"/>
                </a:solidFill>
                <a:latin typeface="Times New Roman" pitchFamily="18" charset="0"/>
                <a:cs typeface="Times New Roman" pitchFamily="18" charset="0"/>
              </a:rPr>
              <a:t> and s</a:t>
            </a:r>
            <a:r>
              <a:rPr lang="en-US" sz="2400" b="1" baseline="-25000" dirty="0" smtClean="0">
                <a:solidFill>
                  <a:srgbClr val="002060"/>
                </a:solidFill>
                <a:latin typeface="Times New Roman" pitchFamily="18" charset="0"/>
                <a:cs typeface="Times New Roman" pitchFamily="18" charset="0"/>
              </a:rPr>
              <a:t>2</a:t>
            </a:r>
            <a:r>
              <a:rPr lang="en-US" sz="2400" b="1" dirty="0" smtClean="0">
                <a:solidFill>
                  <a:srgbClr val="002060"/>
                </a:solidFill>
                <a:latin typeface="Times New Roman" pitchFamily="18" charset="0"/>
                <a:cs typeface="Times New Roman" pitchFamily="18" charset="0"/>
              </a:rPr>
              <a:t>:</a:t>
            </a:r>
          </a:p>
          <a:p>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|G(s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 |G(s</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- 2|G(s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sym typeface="Symbol" pitchFamily="18" charset="2"/>
              </a:rPr>
              <a:t>G(s</a:t>
            </a:r>
            <a:r>
              <a:rPr lang="en-US" sz="2400" baseline="-25000" dirty="0" smtClean="0">
                <a:latin typeface="Times New Roman" pitchFamily="18" charset="0"/>
                <a:cs typeface="Times New Roman" pitchFamily="18" charset="0"/>
                <a:sym typeface="Symbol" pitchFamily="18" charset="2"/>
              </a:rPr>
              <a:t>2</a:t>
            </a:r>
            <a:r>
              <a:rPr lang="en-US" sz="2400" dirty="0" smtClean="0">
                <a:latin typeface="Times New Roman" pitchFamily="18" charset="0"/>
                <a:cs typeface="Times New Roman" pitchFamily="18" charset="0"/>
                <a:sym typeface="Symbol" pitchFamily="18" charset="2"/>
              </a:rPr>
              <a:t>)| </a:t>
            </a:r>
          </a:p>
          <a:p>
            <a:endParaRPr lang="en-US" sz="2400" b="1" dirty="0" smtClean="0">
              <a:latin typeface="Times New Roman" pitchFamily="18" charset="0"/>
              <a:cs typeface="Times New Roman" pitchFamily="18" charset="0"/>
              <a:sym typeface="Symbol" pitchFamily="18" charset="2"/>
            </a:endParaRPr>
          </a:p>
          <a:p>
            <a:r>
              <a:rPr lang="en-US" sz="2400" u="sng" dirty="0" smtClean="0">
                <a:latin typeface="Times New Roman" pitchFamily="18" charset="0"/>
                <a:cs typeface="Times New Roman" pitchFamily="18" charset="0"/>
                <a:sym typeface="Symbol" pitchFamily="18" charset="2"/>
              </a:rPr>
              <a:t>Example:</a:t>
            </a:r>
          </a:p>
          <a:p>
            <a:r>
              <a:rPr lang="en-US" sz="2400" dirty="0" smtClean="0">
                <a:latin typeface="Times New Roman" pitchFamily="18" charset="0"/>
                <a:cs typeface="Times New Roman" pitchFamily="18" charset="0"/>
                <a:sym typeface="Symbol" pitchFamily="18" charset="2"/>
              </a:rPr>
              <a:t>G(</a:t>
            </a:r>
            <a:r>
              <a:rPr lang="en-US" sz="2400" dirty="0" err="1" smtClean="0">
                <a:latin typeface="Times New Roman" pitchFamily="18" charset="0"/>
                <a:cs typeface="Times New Roman" pitchFamily="18" charset="0"/>
                <a:sym typeface="Symbol" pitchFamily="18" charset="2"/>
              </a:rPr>
              <a:t>rodney</a:t>
            </a:r>
            <a:r>
              <a:rPr lang="en-US" sz="2400" dirty="0" smtClean="0">
                <a:latin typeface="Times New Roman" pitchFamily="18" charset="0"/>
                <a:cs typeface="Times New Roman" pitchFamily="18" charset="0"/>
                <a:sym typeface="Symbol" pitchFamily="18" charset="2"/>
              </a:rPr>
              <a:t>) = {rod, </a:t>
            </a:r>
            <a:r>
              <a:rPr lang="en-US" sz="2400" dirty="0" err="1" smtClean="0">
                <a:latin typeface="Times New Roman" pitchFamily="18" charset="0"/>
                <a:cs typeface="Times New Roman" pitchFamily="18" charset="0"/>
                <a:sym typeface="Symbol" pitchFamily="18" charset="2"/>
              </a:rPr>
              <a:t>odn</a:t>
            </a:r>
            <a:r>
              <a:rPr lang="en-US" sz="2400" dirty="0" smtClean="0">
                <a:latin typeface="Times New Roman" pitchFamily="18" charset="0"/>
                <a:cs typeface="Times New Roman" pitchFamily="18" charset="0"/>
                <a:sym typeface="Symbol" pitchFamily="18" charset="2"/>
              </a:rPr>
              <a:t>, </a:t>
            </a:r>
            <a:r>
              <a:rPr lang="en-US" sz="2400" dirty="0" err="1" smtClean="0">
                <a:latin typeface="Times New Roman" pitchFamily="18" charset="0"/>
                <a:cs typeface="Times New Roman" pitchFamily="18" charset="0"/>
                <a:sym typeface="Symbol" pitchFamily="18" charset="2"/>
              </a:rPr>
              <a:t>dne</a:t>
            </a:r>
            <a:r>
              <a:rPr lang="en-US" sz="2400" dirty="0" smtClean="0">
                <a:latin typeface="Times New Roman" pitchFamily="18" charset="0"/>
                <a:cs typeface="Times New Roman" pitchFamily="18" charset="0"/>
                <a:sym typeface="Symbol" pitchFamily="18" charset="2"/>
              </a:rPr>
              <a:t>, </a:t>
            </a:r>
            <a:r>
              <a:rPr lang="en-US" sz="2400" dirty="0" err="1" smtClean="0">
                <a:latin typeface="Times New Roman" pitchFamily="18" charset="0"/>
                <a:cs typeface="Times New Roman" pitchFamily="18" charset="0"/>
                <a:sym typeface="Symbol" pitchFamily="18" charset="2"/>
              </a:rPr>
              <a:t>ney</a:t>
            </a:r>
            <a:r>
              <a:rPr lang="en-US" sz="2400" dirty="0" smtClean="0">
                <a:latin typeface="Times New Roman" pitchFamily="18" charset="0"/>
                <a:cs typeface="Times New Roman" pitchFamily="18" charset="0"/>
                <a:sym typeface="Symbol" pitchFamily="18" charset="2"/>
              </a:rPr>
              <a:t>}</a:t>
            </a:r>
          </a:p>
          <a:p>
            <a:r>
              <a:rPr lang="en-US" sz="2400" dirty="0" smtClean="0">
                <a:latin typeface="Times New Roman" pitchFamily="18" charset="0"/>
                <a:cs typeface="Times New Roman" pitchFamily="18" charset="0"/>
                <a:sym typeface="Symbol" pitchFamily="18" charset="2"/>
              </a:rPr>
              <a:t>G(</a:t>
            </a:r>
            <a:r>
              <a:rPr lang="en-US" sz="2400" dirty="0" err="1" smtClean="0">
                <a:latin typeface="Times New Roman" pitchFamily="18" charset="0"/>
                <a:cs typeface="Times New Roman" pitchFamily="18" charset="0"/>
                <a:sym typeface="Symbol" pitchFamily="18" charset="2"/>
              </a:rPr>
              <a:t>rhodnee</a:t>
            </a:r>
            <a:r>
              <a:rPr lang="en-US" sz="2400" dirty="0" smtClean="0">
                <a:latin typeface="Times New Roman" pitchFamily="18" charset="0"/>
                <a:cs typeface="Times New Roman" pitchFamily="18" charset="0"/>
                <a:sym typeface="Symbol" pitchFamily="18" charset="2"/>
              </a:rPr>
              <a:t>) = {rho, </a:t>
            </a:r>
            <a:r>
              <a:rPr lang="en-US" sz="2400" dirty="0" err="1" smtClean="0">
                <a:latin typeface="Times New Roman" pitchFamily="18" charset="0"/>
                <a:cs typeface="Times New Roman" pitchFamily="18" charset="0"/>
                <a:sym typeface="Symbol" pitchFamily="18" charset="2"/>
              </a:rPr>
              <a:t>hod</a:t>
            </a:r>
            <a:r>
              <a:rPr lang="en-US" sz="2400" dirty="0" smtClean="0">
                <a:latin typeface="Times New Roman" pitchFamily="18" charset="0"/>
                <a:cs typeface="Times New Roman" pitchFamily="18" charset="0"/>
                <a:sym typeface="Symbol" pitchFamily="18" charset="2"/>
              </a:rPr>
              <a:t>, </a:t>
            </a:r>
            <a:r>
              <a:rPr lang="en-US" sz="2400" dirty="0" err="1" smtClean="0">
                <a:latin typeface="Times New Roman" pitchFamily="18" charset="0"/>
                <a:cs typeface="Times New Roman" pitchFamily="18" charset="0"/>
                <a:sym typeface="Symbol" pitchFamily="18" charset="2"/>
              </a:rPr>
              <a:t>odn</a:t>
            </a:r>
            <a:r>
              <a:rPr lang="en-US" sz="2400" dirty="0" smtClean="0">
                <a:latin typeface="Times New Roman" pitchFamily="18" charset="0"/>
                <a:cs typeface="Times New Roman" pitchFamily="18" charset="0"/>
                <a:sym typeface="Symbol" pitchFamily="18" charset="2"/>
              </a:rPr>
              <a:t>, </a:t>
            </a:r>
            <a:r>
              <a:rPr lang="en-US" sz="2400" dirty="0" err="1" smtClean="0">
                <a:latin typeface="Times New Roman" pitchFamily="18" charset="0"/>
                <a:cs typeface="Times New Roman" pitchFamily="18" charset="0"/>
                <a:sym typeface="Symbol" pitchFamily="18" charset="2"/>
              </a:rPr>
              <a:t>dne</a:t>
            </a:r>
            <a:r>
              <a:rPr lang="en-US" sz="2400" dirty="0" smtClean="0">
                <a:latin typeface="Times New Roman" pitchFamily="18" charset="0"/>
                <a:cs typeface="Times New Roman" pitchFamily="18" charset="0"/>
                <a:sym typeface="Symbol" pitchFamily="18" charset="2"/>
              </a:rPr>
              <a:t>, nee}</a:t>
            </a:r>
          </a:p>
          <a:p>
            <a:r>
              <a:rPr lang="en-US" sz="2400" dirty="0" smtClean="0">
                <a:latin typeface="Times New Roman" pitchFamily="18" charset="0"/>
                <a:cs typeface="Times New Roman" pitchFamily="18" charset="0"/>
                <a:sym typeface="Symbol" pitchFamily="18" charset="2"/>
              </a:rPr>
              <a:t>distance (</a:t>
            </a:r>
            <a:r>
              <a:rPr lang="en-US" sz="2400" dirty="0" err="1" smtClean="0">
                <a:latin typeface="Times New Roman" pitchFamily="18" charset="0"/>
                <a:cs typeface="Times New Roman" pitchFamily="18" charset="0"/>
                <a:sym typeface="Symbol" pitchFamily="18" charset="2"/>
              </a:rPr>
              <a:t>rodney</a:t>
            </a:r>
            <a:r>
              <a:rPr lang="en-US" sz="2400" dirty="0" smtClean="0">
                <a:latin typeface="Times New Roman" pitchFamily="18" charset="0"/>
                <a:cs typeface="Times New Roman" pitchFamily="18" charset="0"/>
                <a:sym typeface="Symbol" pitchFamily="18" charset="2"/>
              </a:rPr>
              <a:t>, </a:t>
            </a:r>
            <a:r>
              <a:rPr lang="en-US" sz="2400" dirty="0" err="1" smtClean="0">
                <a:latin typeface="Times New Roman" pitchFamily="18" charset="0"/>
                <a:cs typeface="Times New Roman" pitchFamily="18" charset="0"/>
                <a:sym typeface="Symbol" pitchFamily="18" charset="2"/>
              </a:rPr>
              <a:t>rhodnee</a:t>
            </a:r>
            <a:r>
              <a:rPr lang="en-US" sz="2400" dirty="0" smtClean="0">
                <a:latin typeface="Times New Roman" pitchFamily="18" charset="0"/>
                <a:cs typeface="Times New Roman" pitchFamily="18" charset="0"/>
                <a:sym typeface="Symbol" pitchFamily="18" charset="2"/>
              </a:rPr>
              <a:t>) = 4 + 5 – 2*2 = 5</a:t>
            </a:r>
            <a:endParaRPr lang="en-US" sz="2400" dirty="0">
              <a:latin typeface="Times New Roman" pitchFamily="18" charset="0"/>
              <a:cs typeface="Times New Roman" pitchFamily="18" charset="0"/>
            </a:endParaRPr>
          </a:p>
        </p:txBody>
      </p:sp>
      <p:sp>
        <p:nvSpPr>
          <p:cNvPr id="339972" name="Text Box 4"/>
          <p:cNvSpPr txBox="1">
            <a:spLocks noChangeArrowheads="1"/>
          </p:cNvSpPr>
          <p:nvPr/>
        </p:nvSpPr>
        <p:spPr bwMode="auto">
          <a:xfrm>
            <a:off x="395288" y="5229225"/>
            <a:ext cx="7268336" cy="1569660"/>
          </a:xfrm>
          <a:prstGeom prst="rect">
            <a:avLst/>
          </a:prstGeom>
          <a:noFill/>
          <a:ln w="9525">
            <a:noFill/>
            <a:miter lim="800000"/>
            <a:headEnd/>
            <a:tailEnd/>
          </a:ln>
          <a:effectLst/>
        </p:spPr>
        <p:txBody>
          <a:bodyPr wrap="none">
            <a:spAutoFit/>
          </a:bodyPr>
          <a:lstStyle/>
          <a:p>
            <a:r>
              <a:rPr lang="en-US" sz="2400" b="1" dirty="0" smtClean="0">
                <a:latin typeface="Times New Roman" pitchFamily="18" charset="0"/>
                <a:cs typeface="Times New Roman" pitchFamily="18" charset="0"/>
              </a:rPr>
              <a:t>Alternative similarity measures:</a:t>
            </a:r>
          </a:p>
          <a:p>
            <a:r>
              <a:rPr lang="en-US" sz="2400" b="1" dirty="0" smtClean="0">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Jaccard</a:t>
            </a:r>
            <a:r>
              <a:rPr lang="en-US" sz="2400" b="1" dirty="0" smtClean="0">
                <a:solidFill>
                  <a:srgbClr val="002060"/>
                </a:solidFill>
                <a:latin typeface="Times New Roman" pitchFamily="18" charset="0"/>
                <a:cs typeface="Times New Roman" pitchFamily="18" charset="0"/>
              </a:rPr>
              <a:t> coefficient</a:t>
            </a:r>
            <a:r>
              <a:rPr lang="en-US" sz="2400" dirty="0" smtClean="0">
                <a:solidFill>
                  <a:srgbClr val="002060"/>
                </a:solidFill>
                <a:latin typeface="Times New Roman" pitchFamily="18" charset="0"/>
                <a:cs typeface="Times New Roman" pitchFamily="18" charset="0"/>
              </a:rPr>
              <a:t>:</a:t>
            </a:r>
            <a:r>
              <a:rPr lang="en-US" sz="2400" dirty="0" smtClean="0">
                <a:latin typeface="Times New Roman" pitchFamily="18" charset="0"/>
                <a:cs typeface="Times New Roman" pitchFamily="18" charset="0"/>
              </a:rPr>
              <a:t>  |G(s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sym typeface="Symbol" pitchFamily="18" charset="2"/>
              </a:rPr>
              <a:t>G(s</a:t>
            </a:r>
            <a:r>
              <a:rPr lang="en-US" sz="2400" baseline="-25000" dirty="0" smtClean="0">
                <a:latin typeface="Times New Roman" pitchFamily="18" charset="0"/>
                <a:cs typeface="Times New Roman" pitchFamily="18" charset="0"/>
                <a:sym typeface="Symbol" pitchFamily="18" charset="2"/>
              </a:rPr>
              <a:t>2</a:t>
            </a:r>
            <a:r>
              <a:rPr lang="en-US" sz="2400" dirty="0" smtClean="0">
                <a:latin typeface="Times New Roman" pitchFamily="18" charset="0"/>
                <a:cs typeface="Times New Roman" pitchFamily="18" charset="0"/>
                <a:sym typeface="Symbol" pitchFamily="18" charset="2"/>
              </a:rPr>
              <a:t>)|   /    </a:t>
            </a:r>
            <a:r>
              <a:rPr lang="en-US" sz="2400" dirty="0" smtClean="0">
                <a:latin typeface="Times New Roman" pitchFamily="18" charset="0"/>
                <a:cs typeface="Times New Roman" pitchFamily="18" charset="0"/>
              </a:rPr>
              <a:t>|G(s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sym typeface="Symbol" pitchFamily="18" charset="2"/>
              </a:rPr>
              <a:t>G(s</a:t>
            </a:r>
            <a:r>
              <a:rPr lang="en-US" sz="2400" baseline="-25000" dirty="0" smtClean="0">
                <a:latin typeface="Times New Roman" pitchFamily="18" charset="0"/>
                <a:cs typeface="Times New Roman" pitchFamily="18" charset="0"/>
                <a:sym typeface="Symbol" pitchFamily="18" charset="2"/>
              </a:rPr>
              <a:t>2</a:t>
            </a:r>
            <a:r>
              <a:rPr lang="en-US" sz="2400" dirty="0" smtClean="0">
                <a:latin typeface="Times New Roman" pitchFamily="18" charset="0"/>
                <a:cs typeface="Times New Roman" pitchFamily="18" charset="0"/>
                <a:sym typeface="Symbol" pitchFamily="18" charset="2"/>
              </a:rPr>
              <a:t>)|</a:t>
            </a:r>
          </a:p>
          <a:p>
            <a:r>
              <a:rPr lang="en-US" sz="2400" b="1" dirty="0" smtClean="0">
                <a:solidFill>
                  <a:srgbClr val="002060"/>
                </a:solidFill>
                <a:latin typeface="Times New Roman" pitchFamily="18" charset="0"/>
                <a:cs typeface="Times New Roman" pitchFamily="18" charset="0"/>
                <a:sym typeface="Symbol" pitchFamily="18" charset="2"/>
              </a:rPr>
              <a:t>   Dice coefficient: </a:t>
            </a:r>
            <a:r>
              <a:rPr lang="en-US" sz="2400" b="1" dirty="0" smtClean="0">
                <a:latin typeface="Times New Roman" pitchFamily="18" charset="0"/>
                <a:cs typeface="Times New Roman" pitchFamily="18" charset="0"/>
                <a:sym typeface="Symbol" pitchFamily="18" charset="2"/>
              </a:rPr>
              <a:t>    </a:t>
            </a:r>
            <a:r>
              <a:rPr lang="en-US" sz="2400" dirty="0" smtClean="0">
                <a:latin typeface="Times New Roman" pitchFamily="18" charset="0"/>
                <a:cs typeface="Times New Roman" pitchFamily="18" charset="0"/>
                <a:sym typeface="Symbol" pitchFamily="18" charset="2"/>
              </a:rPr>
              <a:t>2 </a:t>
            </a:r>
            <a:r>
              <a:rPr lang="en-US" sz="2400" dirty="0" smtClean="0">
                <a:latin typeface="Times New Roman" pitchFamily="18" charset="0"/>
                <a:cs typeface="Times New Roman" pitchFamily="18" charset="0"/>
              </a:rPr>
              <a:t>|G(s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sym typeface="Symbol" pitchFamily="18" charset="2"/>
              </a:rPr>
              <a:t>G(s</a:t>
            </a:r>
            <a:r>
              <a:rPr lang="en-US" sz="2400" baseline="-25000" dirty="0" smtClean="0">
                <a:latin typeface="Times New Roman" pitchFamily="18" charset="0"/>
                <a:cs typeface="Times New Roman" pitchFamily="18" charset="0"/>
                <a:sym typeface="Symbol" pitchFamily="18" charset="2"/>
              </a:rPr>
              <a:t>2</a:t>
            </a:r>
            <a:r>
              <a:rPr lang="en-US" sz="2400" dirty="0" smtClean="0">
                <a:latin typeface="Times New Roman" pitchFamily="18" charset="0"/>
                <a:cs typeface="Times New Roman" pitchFamily="18" charset="0"/>
                <a:sym typeface="Symbol" pitchFamily="18" charset="2"/>
              </a:rPr>
              <a:t>)|   / (</a:t>
            </a:r>
            <a:r>
              <a:rPr lang="en-US" sz="2400" dirty="0" smtClean="0">
                <a:latin typeface="Times New Roman" pitchFamily="18" charset="0"/>
                <a:cs typeface="Times New Roman" pitchFamily="18" charset="0"/>
              </a:rPr>
              <a:t>|G(s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sym typeface="Symbol" pitchFamily="18" charset="2"/>
              </a:rPr>
              <a:t>+ |G(s</a:t>
            </a:r>
            <a:r>
              <a:rPr lang="en-US" sz="2400" baseline="-25000" dirty="0" smtClean="0">
                <a:latin typeface="Times New Roman" pitchFamily="18" charset="0"/>
                <a:cs typeface="Times New Roman" pitchFamily="18" charset="0"/>
                <a:sym typeface="Symbol" pitchFamily="18" charset="2"/>
              </a:rPr>
              <a:t>2</a:t>
            </a:r>
            <a:r>
              <a:rPr lang="en-US" sz="2400" dirty="0" smtClean="0">
                <a:latin typeface="Times New Roman" pitchFamily="18" charset="0"/>
                <a:cs typeface="Times New Roman" pitchFamily="18" charset="0"/>
                <a:sym typeface="Symbol" pitchFamily="18" charset="2"/>
              </a:rPr>
              <a:t>)|)</a:t>
            </a:r>
          </a:p>
          <a:p>
            <a:endParaRPr lang="en-US" sz="2400" b="1" dirty="0">
              <a:latin typeface="Times New Roman" pitchFamily="18" charset="0"/>
              <a:cs typeface="Times New Roman" pitchFamily="18"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9971">
                                            <p:txEl>
                                              <p:pRg st="7" end="7"/>
                                            </p:txEl>
                                          </p:spTgt>
                                        </p:tgtEl>
                                        <p:attrNameLst>
                                          <p:attrName>style.visibility</p:attrName>
                                        </p:attrNameLst>
                                      </p:cBhvr>
                                      <p:to>
                                        <p:strVal val="visible"/>
                                      </p:to>
                                    </p:set>
                                    <p:animEffect transition="in" filter="blinds(horizontal)">
                                      <p:cBhvr>
                                        <p:cTn id="7" dur="500"/>
                                        <p:tgtEl>
                                          <p:spTgt spid="339971">
                                            <p:txEl>
                                              <p:pRg st="7" end="7"/>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39971">
                                            <p:txEl>
                                              <p:pRg st="8" end="8"/>
                                            </p:txEl>
                                          </p:spTgt>
                                        </p:tgtEl>
                                        <p:attrNameLst>
                                          <p:attrName>style.visibility</p:attrName>
                                        </p:attrNameLst>
                                      </p:cBhvr>
                                      <p:to>
                                        <p:strVal val="visible"/>
                                      </p:to>
                                    </p:set>
                                    <p:animEffect transition="in" filter="blinds(horizontal)">
                                      <p:cBhvr>
                                        <p:cTn id="10" dur="500"/>
                                        <p:tgtEl>
                                          <p:spTgt spid="339971">
                                            <p:txEl>
                                              <p:pRg st="8" end="8"/>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39971">
                                            <p:txEl>
                                              <p:pRg st="9" end="9"/>
                                            </p:txEl>
                                          </p:spTgt>
                                        </p:tgtEl>
                                        <p:attrNameLst>
                                          <p:attrName>style.visibility</p:attrName>
                                        </p:attrNameLst>
                                      </p:cBhvr>
                                      <p:to>
                                        <p:strVal val="visible"/>
                                      </p:to>
                                    </p:set>
                                    <p:animEffect transition="in" filter="blinds(horizontal)">
                                      <p:cBhvr>
                                        <p:cTn id="13" dur="500"/>
                                        <p:tgtEl>
                                          <p:spTgt spid="339971">
                                            <p:txEl>
                                              <p:pRg st="9" end="9"/>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39971">
                                            <p:txEl>
                                              <p:pRg st="10" end="10"/>
                                            </p:txEl>
                                          </p:spTgt>
                                        </p:tgtEl>
                                        <p:attrNameLst>
                                          <p:attrName>style.visibility</p:attrName>
                                        </p:attrNameLst>
                                      </p:cBhvr>
                                      <p:to>
                                        <p:strVal val="visible"/>
                                      </p:to>
                                    </p:set>
                                    <p:animEffect transition="in" filter="blinds(horizontal)">
                                      <p:cBhvr>
                                        <p:cTn id="16" dur="500"/>
                                        <p:tgtEl>
                                          <p:spTgt spid="339971">
                                            <p:txEl>
                                              <p:pRg st="10" end="1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39972"/>
                                        </p:tgtEl>
                                        <p:attrNameLst>
                                          <p:attrName>style.visibility</p:attrName>
                                        </p:attrNameLst>
                                      </p:cBhvr>
                                      <p:to>
                                        <p:strVal val="visible"/>
                                      </p:to>
                                    </p:set>
                                    <p:animEffect transition="in" filter="blinds(horizontal)">
                                      <p:cBhvr>
                                        <p:cTn id="21" dur="500"/>
                                        <p:tgtEl>
                                          <p:spTgt spid="339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normAutofit fontScale="90000"/>
          </a:bodyPr>
          <a:lstStyle/>
          <a:p>
            <a:r>
              <a:rPr lang="en-US" dirty="0" smtClean="0"/>
              <a:t>N-Gram Indexing for Vague Search</a:t>
            </a:r>
            <a:endParaRPr lang="en-US" dirty="0"/>
          </a:p>
        </p:txBody>
      </p:sp>
      <p:graphicFrame>
        <p:nvGraphicFramePr>
          <p:cNvPr id="340996" name="Object 4"/>
          <p:cNvGraphicFramePr>
            <a:graphicFrameLocks noGrp="1" noChangeAspect="1"/>
          </p:cNvGraphicFramePr>
          <p:nvPr>
            <p:ph idx="1"/>
          </p:nvPr>
        </p:nvGraphicFramePr>
        <p:xfrm>
          <a:off x="485298" y="2849562"/>
          <a:ext cx="7559675" cy="503238"/>
        </p:xfrm>
        <a:graphic>
          <a:graphicData uri="http://schemas.openxmlformats.org/presentationml/2006/ole">
            <p:oleObj spid="_x0000_s93189" name="Formel" r:id="rId3" imgW="3822700" imgH="254000" progId="Equation.3">
              <p:embed/>
            </p:oleObj>
          </a:graphicData>
        </a:graphic>
      </p:graphicFrame>
      <p:sp>
        <p:nvSpPr>
          <p:cNvPr id="10" name="Date Placeholder 9"/>
          <p:cNvSpPr>
            <a:spLocks noGrp="1"/>
          </p:cNvSpPr>
          <p:nvPr>
            <p:ph type="dt" sz="half" idx="10"/>
          </p:nvPr>
        </p:nvSpPr>
        <p:spPr/>
        <p:txBody>
          <a:bodyPr/>
          <a:lstStyle/>
          <a:p>
            <a:r>
              <a:rPr lang="en-US" smtClean="0"/>
              <a:t>November 15, 2011</a:t>
            </a:r>
            <a:endParaRPr lang="en-US"/>
          </a:p>
        </p:txBody>
      </p:sp>
      <p:sp>
        <p:nvSpPr>
          <p:cNvPr id="12" name="Footer Placeholder 11"/>
          <p:cNvSpPr>
            <a:spLocks noGrp="1"/>
          </p:cNvSpPr>
          <p:nvPr>
            <p:ph type="ftr" sz="quarter" idx="11"/>
          </p:nvPr>
        </p:nvSpPr>
        <p:spPr/>
        <p:txBody>
          <a:bodyPr/>
          <a:lstStyle/>
          <a:p>
            <a:r>
              <a:rPr lang="en-US" smtClean="0"/>
              <a:t>IR&amp;DM, WS'11/12</a:t>
            </a:r>
            <a:endParaRPr lang="en-US"/>
          </a:p>
        </p:txBody>
      </p:sp>
      <p:sp>
        <p:nvSpPr>
          <p:cNvPr id="11" name="Slide Number Placeholder 10"/>
          <p:cNvSpPr>
            <a:spLocks noGrp="1"/>
          </p:cNvSpPr>
          <p:nvPr>
            <p:ph type="sldNum" sz="quarter" idx="12"/>
          </p:nvPr>
        </p:nvSpPr>
        <p:spPr/>
        <p:txBody>
          <a:bodyPr/>
          <a:lstStyle/>
          <a:p>
            <a:r>
              <a:rPr lang="en-US" smtClean="0"/>
              <a:t>III.</a:t>
            </a:r>
            <a:fld id="{8DFBADF9-590B-46A3-B334-BA8F8DA717BB}" type="slidenum">
              <a:rPr lang="en-US" smtClean="0"/>
              <a:pPr/>
              <a:t>31</a:t>
            </a:fld>
            <a:endParaRPr lang="en-US"/>
          </a:p>
        </p:txBody>
      </p:sp>
      <p:sp>
        <p:nvSpPr>
          <p:cNvPr id="340995" name="Text Box 3"/>
          <p:cNvSpPr txBox="1">
            <a:spLocks noChangeArrowheads="1"/>
          </p:cNvSpPr>
          <p:nvPr/>
        </p:nvSpPr>
        <p:spPr bwMode="auto">
          <a:xfrm>
            <a:off x="395288" y="1274763"/>
            <a:ext cx="7451079" cy="1200329"/>
          </a:xfrm>
          <a:prstGeom prst="rect">
            <a:avLst/>
          </a:prstGeom>
          <a:noFill/>
          <a:ln w="9525">
            <a:noFill/>
            <a:miter lim="800000"/>
            <a:headEnd/>
            <a:tailEnd/>
          </a:ln>
          <a:effectLst/>
        </p:spPr>
        <p:txBody>
          <a:bodyPr wrap="none">
            <a:spAutoFit/>
          </a:bodyPr>
          <a:lstStyle/>
          <a:p>
            <a:r>
              <a:rPr lang="en-US" sz="2400" b="1" u="sng" dirty="0" smtClean="0">
                <a:latin typeface="Times New Roman" pitchFamily="18" charset="0"/>
                <a:cs typeface="Times New Roman" pitchFamily="18" charset="0"/>
              </a:rPr>
              <a:t>Theorem </a:t>
            </a:r>
            <a:r>
              <a:rPr lang="en-US" sz="2400" b="1" dirty="0" smtClean="0">
                <a:latin typeface="Times New Roman" pitchFamily="18" charset="0"/>
                <a:cs typeface="Times New Roman" pitchFamily="18" charset="0"/>
              </a:rPr>
              <a:t>(</a:t>
            </a:r>
            <a:r>
              <a:rPr lang="en-US" sz="2400" b="1" dirty="0" err="1" smtClean="0">
                <a:latin typeface="Times New Roman" pitchFamily="18" charset="0"/>
                <a:cs typeface="Times New Roman" pitchFamily="18" charset="0"/>
              </a:rPr>
              <a:t>Jokinen</a:t>
            </a:r>
            <a:r>
              <a:rPr lang="en-US" sz="2400" b="1" dirty="0" smtClean="0">
                <a:latin typeface="Times New Roman" pitchFamily="18" charset="0"/>
                <a:cs typeface="Times New Roman" pitchFamily="18" charset="0"/>
              </a:rPr>
              <a:t> and </a:t>
            </a:r>
            <a:r>
              <a:rPr lang="en-US" sz="2400" b="1" dirty="0" err="1" smtClean="0">
                <a:latin typeface="Times New Roman" pitchFamily="18" charset="0"/>
                <a:cs typeface="Times New Roman" pitchFamily="18" charset="0"/>
              </a:rPr>
              <a:t>Ukkonen</a:t>
            </a:r>
            <a:r>
              <a:rPr lang="en-US" sz="2400" b="1" dirty="0" smtClean="0">
                <a:latin typeface="Times New Roman" pitchFamily="18" charset="0"/>
                <a:cs typeface="Times New Roman" pitchFamily="18" charset="0"/>
              </a:rPr>
              <a:t> 1991):</a:t>
            </a:r>
          </a:p>
          <a:p>
            <a:r>
              <a:rPr lang="en-US" sz="2400" dirty="0" smtClean="0">
                <a:latin typeface="Times New Roman" pitchFamily="18" charset="0"/>
                <a:cs typeface="Times New Roman" pitchFamily="18" charset="0"/>
              </a:rPr>
              <a:t>For a query string s and a target string t, the </a:t>
            </a:r>
            <a:r>
              <a:rPr lang="en-US" sz="2400" dirty="0" err="1" smtClean="0">
                <a:latin typeface="Times New Roman" pitchFamily="18" charset="0"/>
                <a:cs typeface="Times New Roman" pitchFamily="18" charset="0"/>
              </a:rPr>
              <a:t>Levenshtein</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edit distance is bounded by the N-gram-based bag-overlap:</a:t>
            </a:r>
            <a:endParaRPr lang="en-US" sz="2400" dirty="0">
              <a:latin typeface="Times New Roman" pitchFamily="18" charset="0"/>
              <a:cs typeface="Times New Roman" pitchFamily="18" charset="0"/>
            </a:endParaRPr>
          </a:p>
        </p:txBody>
      </p:sp>
      <p:sp>
        <p:nvSpPr>
          <p:cNvPr id="340997" name="Text Box 5"/>
          <p:cNvSpPr txBox="1">
            <a:spLocks noChangeArrowheads="1"/>
          </p:cNvSpPr>
          <p:nvPr/>
        </p:nvSpPr>
        <p:spPr bwMode="auto">
          <a:xfrm>
            <a:off x="457200" y="4267110"/>
            <a:ext cx="7848600" cy="1200329"/>
          </a:xfrm>
          <a:prstGeom prst="rect">
            <a:avLst/>
          </a:prstGeom>
          <a:noFill/>
          <a:ln w="9525">
            <a:noFill/>
            <a:miter lim="800000"/>
            <a:headEnd/>
            <a:tailEnd/>
          </a:ln>
          <a:effectLst/>
        </p:spPr>
        <p:txBody>
          <a:bodyPr wrap="square">
            <a:spAutoFit/>
          </a:bodyPr>
          <a:lstStyle/>
          <a:p>
            <a:pPr>
              <a:buFont typeface="Symbol" pitchFamily="18" charset="2"/>
              <a:buChar char="®"/>
            </a:pPr>
            <a:r>
              <a:rPr lang="en-US" sz="2400" dirty="0">
                <a:latin typeface="Times New Roman" pitchFamily="18" charset="0"/>
                <a:cs typeface="Times New Roman" pitchFamily="18" charset="0"/>
                <a:sym typeface="Symbol" pitchFamily="18" charset="2"/>
              </a:rPr>
              <a:t> </a:t>
            </a:r>
            <a:r>
              <a:rPr lang="en-US" sz="2400" dirty="0" smtClean="0">
                <a:latin typeface="Times New Roman" pitchFamily="18" charset="0"/>
                <a:cs typeface="Times New Roman" pitchFamily="18" charset="0"/>
                <a:sym typeface="Symbol" pitchFamily="18" charset="2"/>
              </a:rPr>
              <a:t>For vague-match </a:t>
            </a:r>
            <a:r>
              <a:rPr lang="en-US" sz="2400" dirty="0">
                <a:latin typeface="Times New Roman" pitchFamily="18" charset="0"/>
                <a:cs typeface="Times New Roman" pitchFamily="18" charset="0"/>
                <a:sym typeface="Symbol" pitchFamily="18" charset="2"/>
              </a:rPr>
              <a:t>queries with edit-distance tolerance d,</a:t>
            </a:r>
          </a:p>
          <a:p>
            <a:pPr>
              <a:buFont typeface="Symbol" pitchFamily="18" charset="2"/>
              <a:buNone/>
            </a:pPr>
            <a:r>
              <a:rPr lang="en-US" sz="2400" dirty="0" smtClean="0">
                <a:latin typeface="Times New Roman" pitchFamily="18" charset="0"/>
                <a:cs typeface="Times New Roman" pitchFamily="18" charset="0"/>
                <a:sym typeface="Symbol" pitchFamily="18" charset="2"/>
              </a:rPr>
              <a:t>     perform top-k query over N-grams, using counts of </a:t>
            </a:r>
          </a:p>
          <a:p>
            <a:pPr>
              <a:buFont typeface="Symbol" pitchFamily="18" charset="2"/>
              <a:buNone/>
            </a:pPr>
            <a:r>
              <a:rPr lang="en-US" sz="2400" dirty="0" smtClean="0">
                <a:latin typeface="Times New Roman" pitchFamily="18" charset="0"/>
                <a:cs typeface="Times New Roman" pitchFamily="18" charset="0"/>
                <a:sym typeface="Symbol" pitchFamily="18" charset="2"/>
              </a:rPr>
              <a:t>     N-grams as score aggregation.</a:t>
            </a:r>
            <a:endParaRPr lang="en-US" sz="2400" dirty="0">
              <a:latin typeface="Times New Roman" pitchFamily="18" charset="0"/>
              <a:cs typeface="Times New Roman" pitchFamily="18" charset="0"/>
              <a:sym typeface="Symbol" pitchFamily="18" charset="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ChangeArrowheads="1"/>
          </p:cNvSpPr>
          <p:nvPr/>
        </p:nvSpPr>
        <p:spPr bwMode="auto">
          <a:xfrm>
            <a:off x="5292725" y="3382963"/>
            <a:ext cx="3851275" cy="2854325"/>
          </a:xfrm>
          <a:prstGeom prst="rect">
            <a:avLst/>
          </a:prstGeom>
          <a:solidFill>
            <a:srgbClr val="FFFF00"/>
          </a:solidFill>
          <a:ln w="9525">
            <a:noFill/>
            <a:miter lim="800000"/>
            <a:headEnd/>
            <a:tailEnd/>
          </a:ln>
          <a:effectLst/>
        </p:spPr>
        <p:txBody>
          <a:bodyPr wrap="none" anchor="ctr"/>
          <a:lstStyle/>
          <a:p>
            <a:endParaRPr lang="en-US"/>
          </a:p>
        </p:txBody>
      </p:sp>
      <p:sp>
        <p:nvSpPr>
          <p:cNvPr id="480259" name="Rectangle 3"/>
          <p:cNvSpPr>
            <a:spLocks noChangeArrowheads="1"/>
          </p:cNvSpPr>
          <p:nvPr/>
        </p:nvSpPr>
        <p:spPr bwMode="auto">
          <a:xfrm>
            <a:off x="1042988" y="6278563"/>
            <a:ext cx="7058025" cy="503237"/>
          </a:xfrm>
          <a:prstGeom prst="rect">
            <a:avLst/>
          </a:prstGeom>
          <a:solidFill>
            <a:srgbClr val="FFFF00"/>
          </a:solidFill>
          <a:ln w="9525">
            <a:noFill/>
            <a:miter lim="800000"/>
            <a:headEnd/>
            <a:tailEnd/>
          </a:ln>
          <a:effectLst/>
        </p:spPr>
        <p:txBody>
          <a:bodyPr wrap="none" anchor="ctr"/>
          <a:lstStyle/>
          <a:p>
            <a:endParaRPr lang="en-US"/>
          </a:p>
        </p:txBody>
      </p:sp>
      <p:sp>
        <p:nvSpPr>
          <p:cNvPr id="480260" name="Rectangle 4"/>
          <p:cNvSpPr>
            <a:spLocks noChangeArrowheads="1"/>
          </p:cNvSpPr>
          <p:nvPr/>
        </p:nvSpPr>
        <p:spPr bwMode="auto">
          <a:xfrm>
            <a:off x="250825" y="3382963"/>
            <a:ext cx="4681538" cy="2233612"/>
          </a:xfrm>
          <a:prstGeom prst="rect">
            <a:avLst/>
          </a:prstGeom>
          <a:solidFill>
            <a:srgbClr val="FFFF00"/>
          </a:solidFill>
          <a:ln w="9525">
            <a:noFill/>
            <a:miter lim="800000"/>
            <a:headEnd/>
            <a:tailEnd/>
          </a:ln>
          <a:effectLst/>
        </p:spPr>
        <p:txBody>
          <a:bodyPr wrap="none" anchor="ctr"/>
          <a:lstStyle/>
          <a:p>
            <a:endParaRPr lang="en-US"/>
          </a:p>
        </p:txBody>
      </p:sp>
      <p:sp>
        <p:nvSpPr>
          <p:cNvPr id="480261" name="Text Box 5"/>
          <p:cNvSpPr txBox="1">
            <a:spLocks noChangeArrowheads="1"/>
          </p:cNvSpPr>
          <p:nvPr/>
        </p:nvSpPr>
        <p:spPr bwMode="auto">
          <a:xfrm>
            <a:off x="468313" y="0"/>
            <a:ext cx="8207375" cy="579438"/>
          </a:xfrm>
          <a:prstGeom prst="rect">
            <a:avLst/>
          </a:prstGeom>
          <a:noFill/>
          <a:ln w="9525">
            <a:noFill/>
            <a:miter lim="800000"/>
            <a:headEnd/>
            <a:tailEnd/>
          </a:ln>
          <a:effectLst/>
        </p:spPr>
        <p:txBody>
          <a:bodyPr>
            <a:spAutoFit/>
          </a:bodyPr>
          <a:lstStyle/>
          <a:p>
            <a:pPr eaLnBrk="1" hangingPunct="1"/>
            <a:r>
              <a:rPr lang="en-US" sz="3200" b="1" dirty="0" smtClean="0">
                <a:solidFill>
                  <a:srgbClr val="002060"/>
                </a:solidFill>
                <a:latin typeface="Arial" charset="0"/>
              </a:rPr>
              <a:t>Example for </a:t>
            </a:r>
            <a:r>
              <a:rPr lang="en-US" sz="3200" b="1" dirty="0" err="1" smtClean="0">
                <a:solidFill>
                  <a:srgbClr val="002060"/>
                </a:solidFill>
                <a:latin typeface="Arial" charset="0"/>
              </a:rPr>
              <a:t>Jokinen</a:t>
            </a:r>
            <a:r>
              <a:rPr lang="en-US" sz="3200" b="1" dirty="0" smtClean="0">
                <a:solidFill>
                  <a:srgbClr val="002060"/>
                </a:solidFill>
                <a:latin typeface="Arial" charset="0"/>
              </a:rPr>
              <a:t>/</a:t>
            </a:r>
            <a:r>
              <a:rPr lang="en-US" sz="3200" b="1" dirty="0" err="1" smtClean="0">
                <a:solidFill>
                  <a:srgbClr val="002060"/>
                </a:solidFill>
                <a:latin typeface="Arial" charset="0"/>
              </a:rPr>
              <a:t>Ukkonen</a:t>
            </a:r>
            <a:r>
              <a:rPr lang="en-US" sz="3200" b="1" dirty="0" smtClean="0">
                <a:solidFill>
                  <a:srgbClr val="002060"/>
                </a:solidFill>
                <a:latin typeface="Arial" charset="0"/>
              </a:rPr>
              <a:t> Theorem</a:t>
            </a:r>
            <a:endParaRPr lang="en-US" sz="3200" b="1" i="1" dirty="0">
              <a:solidFill>
                <a:srgbClr val="002060"/>
              </a:solidFill>
              <a:latin typeface="Arial" charset="0"/>
              <a:sym typeface="Symbol" pitchFamily="18" charset="2"/>
            </a:endParaRPr>
          </a:p>
        </p:txBody>
      </p:sp>
      <p:sp>
        <p:nvSpPr>
          <p:cNvPr id="480262" name="Text Box 6"/>
          <p:cNvSpPr txBox="1">
            <a:spLocks noChangeArrowheads="1"/>
          </p:cNvSpPr>
          <p:nvPr/>
        </p:nvSpPr>
        <p:spPr bwMode="auto">
          <a:xfrm>
            <a:off x="395288" y="692150"/>
            <a:ext cx="8218487" cy="396875"/>
          </a:xfrm>
          <a:prstGeom prst="rect">
            <a:avLst/>
          </a:prstGeom>
          <a:noFill/>
          <a:ln w="9525">
            <a:noFill/>
            <a:miter lim="800000"/>
            <a:headEnd/>
            <a:tailEnd/>
          </a:ln>
          <a:effectLst/>
        </p:spPr>
        <p:txBody>
          <a:bodyPr wrap="none">
            <a:spAutoFit/>
          </a:bodyPr>
          <a:lstStyle/>
          <a:p>
            <a:pPr eaLnBrk="1" hangingPunct="1"/>
            <a:r>
              <a:rPr lang="en-US" sz="2000" b="1" smtClean="0">
                <a:latin typeface="Arial" charset="0"/>
              </a:rPr>
              <a:t>edit(s,t) </a:t>
            </a:r>
            <a:r>
              <a:rPr lang="en-US" sz="2000" b="1" smtClean="0">
                <a:latin typeface="Arial" charset="0"/>
                <a:sym typeface="Symbol" pitchFamily="18" charset="2"/>
              </a:rPr>
              <a:t> d    			   	overlap(s,t)  |s|  (N1)  dN</a:t>
            </a:r>
            <a:endParaRPr lang="en-US" sz="2000" b="1">
              <a:latin typeface="Arial" charset="0"/>
              <a:sym typeface="Symbol" pitchFamily="18" charset="2"/>
            </a:endParaRPr>
          </a:p>
        </p:txBody>
      </p:sp>
      <p:sp>
        <p:nvSpPr>
          <p:cNvPr id="480263" name="Text Box 7"/>
          <p:cNvSpPr txBox="1">
            <a:spLocks noChangeArrowheads="1"/>
          </p:cNvSpPr>
          <p:nvPr/>
        </p:nvSpPr>
        <p:spPr bwMode="auto">
          <a:xfrm>
            <a:off x="395288" y="1052513"/>
            <a:ext cx="6384925" cy="396875"/>
          </a:xfrm>
          <a:prstGeom prst="rect">
            <a:avLst/>
          </a:prstGeom>
          <a:noFill/>
          <a:ln w="9525">
            <a:noFill/>
            <a:miter lim="800000"/>
            <a:headEnd/>
            <a:tailEnd/>
          </a:ln>
          <a:effectLst/>
        </p:spPr>
        <p:txBody>
          <a:bodyPr wrap="none">
            <a:spAutoFit/>
          </a:bodyPr>
          <a:lstStyle/>
          <a:p>
            <a:pPr eaLnBrk="1" hangingPunct="1"/>
            <a:r>
              <a:rPr lang="en-US" sz="2000" b="1" smtClean="0">
                <a:latin typeface="Arial" charset="0"/>
                <a:sym typeface="Symbol" pitchFamily="18" charset="2"/>
              </a:rPr>
              <a:t>overlap(s,t)  |s|  (N1)  dN 	 	</a:t>
            </a:r>
            <a:r>
              <a:rPr lang="en-US" sz="2000" b="1" smtClean="0">
                <a:latin typeface="Arial" charset="0"/>
              </a:rPr>
              <a:t>edit(s,t) </a:t>
            </a:r>
            <a:r>
              <a:rPr lang="en-US" sz="2000" b="1" smtClean="0">
                <a:latin typeface="Arial" charset="0"/>
                <a:sym typeface="Symbol" pitchFamily="18" charset="2"/>
              </a:rPr>
              <a:t> d    </a:t>
            </a:r>
            <a:endParaRPr lang="en-US" sz="2000" b="1">
              <a:latin typeface="Arial" charset="0"/>
              <a:sym typeface="Symbol" pitchFamily="18" charset="2"/>
            </a:endParaRPr>
          </a:p>
        </p:txBody>
      </p:sp>
      <p:sp>
        <p:nvSpPr>
          <p:cNvPr id="480264" name="Text Box 8"/>
          <p:cNvSpPr txBox="1">
            <a:spLocks noChangeArrowheads="1"/>
          </p:cNvSpPr>
          <p:nvPr/>
        </p:nvSpPr>
        <p:spPr bwMode="auto">
          <a:xfrm>
            <a:off x="395288" y="1557338"/>
            <a:ext cx="4705134" cy="1631216"/>
          </a:xfrm>
          <a:prstGeom prst="rect">
            <a:avLst/>
          </a:prstGeom>
          <a:noFill/>
          <a:ln w="9525">
            <a:noFill/>
            <a:miter lim="800000"/>
            <a:headEnd/>
            <a:tailEnd/>
          </a:ln>
          <a:effectLst/>
        </p:spPr>
        <p:txBody>
          <a:bodyPr wrap="none">
            <a:spAutoFit/>
          </a:bodyPr>
          <a:lstStyle/>
          <a:p>
            <a:r>
              <a:rPr lang="en-US" sz="2000" dirty="0" smtClean="0">
                <a:latin typeface="Arial" charset="0"/>
              </a:rPr>
              <a:t>s = </a:t>
            </a:r>
            <a:r>
              <a:rPr lang="en-US" sz="2000" dirty="0" err="1" smtClean="0">
                <a:latin typeface="Arial" charset="0"/>
              </a:rPr>
              <a:t>abababababa</a:t>
            </a:r>
            <a:r>
              <a:rPr lang="en-US" sz="2000" dirty="0" smtClean="0">
                <a:latin typeface="Arial" charset="0"/>
              </a:rPr>
              <a:t>,            |s|=11</a:t>
            </a:r>
          </a:p>
          <a:p>
            <a:pPr eaLnBrk="1" hangingPunct="1"/>
            <a:endParaRPr lang="en-US" sz="2000" dirty="0" smtClean="0">
              <a:latin typeface="Arial" charset="0"/>
            </a:endParaRPr>
          </a:p>
          <a:p>
            <a:pPr eaLnBrk="1" hangingPunct="1"/>
            <a:r>
              <a:rPr lang="en-US" sz="2000" dirty="0" smtClean="0">
                <a:latin typeface="Arial" charset="0"/>
              </a:rPr>
              <a:t>N=2 </a:t>
            </a:r>
            <a:r>
              <a:rPr lang="en-US" sz="2000" dirty="0" smtClean="0">
                <a:latin typeface="Arial" charset="0"/>
                <a:sym typeface="Symbol" pitchFamily="18" charset="2"/>
              </a:rPr>
              <a:t> </a:t>
            </a:r>
            <a:r>
              <a:rPr lang="en-US" sz="2000" dirty="0" smtClean="0">
                <a:latin typeface="Arial" charset="0"/>
              </a:rPr>
              <a:t>N-grams(s) = {</a:t>
            </a:r>
            <a:r>
              <a:rPr lang="en-US" sz="2000" dirty="0" err="1" smtClean="0">
                <a:latin typeface="Arial" charset="0"/>
              </a:rPr>
              <a:t>ab</a:t>
            </a:r>
            <a:r>
              <a:rPr lang="en-US" sz="2000" dirty="0" smtClean="0">
                <a:latin typeface="Arial" charset="0"/>
              </a:rPr>
              <a:t>(5),</a:t>
            </a:r>
            <a:r>
              <a:rPr lang="en-US" sz="2000" dirty="0" err="1" smtClean="0">
                <a:latin typeface="Arial" charset="0"/>
              </a:rPr>
              <a:t>ba</a:t>
            </a:r>
            <a:r>
              <a:rPr lang="en-US" sz="2000" dirty="0" smtClean="0">
                <a:latin typeface="Arial" charset="0"/>
              </a:rPr>
              <a:t>(5)}</a:t>
            </a:r>
          </a:p>
          <a:p>
            <a:pPr eaLnBrk="1" hangingPunct="1"/>
            <a:r>
              <a:rPr lang="en-US" sz="2000" dirty="0" smtClean="0">
                <a:latin typeface="Arial" charset="0"/>
              </a:rPr>
              <a:t>N=3 </a:t>
            </a:r>
            <a:r>
              <a:rPr lang="en-US" sz="2000" dirty="0" smtClean="0">
                <a:latin typeface="Arial" charset="0"/>
                <a:sym typeface="Symbol" pitchFamily="18" charset="2"/>
              </a:rPr>
              <a:t></a:t>
            </a:r>
            <a:r>
              <a:rPr lang="en-US" sz="2000" dirty="0" smtClean="0">
                <a:latin typeface="Arial" charset="0"/>
              </a:rPr>
              <a:t> N-grams(s) = {</a:t>
            </a:r>
            <a:r>
              <a:rPr lang="en-US" sz="2000" dirty="0" err="1" smtClean="0">
                <a:latin typeface="Arial" charset="0"/>
              </a:rPr>
              <a:t>aba</a:t>
            </a:r>
            <a:r>
              <a:rPr lang="en-US" sz="2000" dirty="0" smtClean="0">
                <a:latin typeface="Arial" charset="0"/>
              </a:rPr>
              <a:t>(5), </a:t>
            </a:r>
            <a:r>
              <a:rPr lang="en-US" sz="2000" dirty="0" err="1" smtClean="0">
                <a:latin typeface="Arial" charset="0"/>
              </a:rPr>
              <a:t>bab</a:t>
            </a:r>
            <a:r>
              <a:rPr lang="en-US" sz="2000" dirty="0" smtClean="0">
                <a:latin typeface="Arial" charset="0"/>
              </a:rPr>
              <a:t>(4)}</a:t>
            </a:r>
          </a:p>
          <a:p>
            <a:pPr eaLnBrk="1" hangingPunct="1"/>
            <a:r>
              <a:rPr lang="en-US" sz="2000" dirty="0" smtClean="0">
                <a:latin typeface="Arial" charset="0"/>
              </a:rPr>
              <a:t>N=4 </a:t>
            </a:r>
            <a:r>
              <a:rPr lang="en-US" sz="2000" dirty="0" smtClean="0">
                <a:latin typeface="Arial" charset="0"/>
                <a:sym typeface="Symbol" pitchFamily="18" charset="2"/>
              </a:rPr>
              <a:t></a:t>
            </a:r>
            <a:r>
              <a:rPr lang="en-US" sz="2000" dirty="0" smtClean="0">
                <a:latin typeface="Arial" charset="0"/>
              </a:rPr>
              <a:t> N-grams(s) = {</a:t>
            </a:r>
            <a:r>
              <a:rPr lang="en-US" sz="2000" dirty="0" err="1" smtClean="0">
                <a:latin typeface="Arial" charset="0"/>
              </a:rPr>
              <a:t>abab</a:t>
            </a:r>
            <a:r>
              <a:rPr lang="en-US" sz="2000" dirty="0" smtClean="0">
                <a:latin typeface="Arial" charset="0"/>
              </a:rPr>
              <a:t>(4), </a:t>
            </a:r>
            <a:r>
              <a:rPr lang="en-US" sz="2000" dirty="0" err="1" smtClean="0">
                <a:latin typeface="Arial" charset="0"/>
              </a:rPr>
              <a:t>baba</a:t>
            </a:r>
            <a:r>
              <a:rPr lang="en-US" sz="2000" dirty="0" smtClean="0">
                <a:latin typeface="Arial" charset="0"/>
              </a:rPr>
              <a:t>(4)}</a:t>
            </a:r>
            <a:endParaRPr lang="en-US" sz="2000" dirty="0">
              <a:latin typeface="Arial" charset="0"/>
            </a:endParaRPr>
          </a:p>
        </p:txBody>
      </p:sp>
      <p:sp>
        <p:nvSpPr>
          <p:cNvPr id="480265" name="Text Box 9"/>
          <p:cNvSpPr txBox="1">
            <a:spLocks noChangeArrowheads="1"/>
          </p:cNvSpPr>
          <p:nvPr/>
        </p:nvSpPr>
        <p:spPr bwMode="auto">
          <a:xfrm>
            <a:off x="5867400" y="1630363"/>
            <a:ext cx="3277051" cy="1631216"/>
          </a:xfrm>
          <a:prstGeom prst="rect">
            <a:avLst/>
          </a:prstGeom>
          <a:noFill/>
          <a:ln w="9525">
            <a:noFill/>
            <a:miter lim="800000"/>
            <a:headEnd/>
            <a:tailEnd/>
          </a:ln>
          <a:effectLst/>
        </p:spPr>
        <p:txBody>
          <a:bodyPr wrap="none">
            <a:spAutoFit/>
          </a:bodyPr>
          <a:lstStyle/>
          <a:p>
            <a:pPr eaLnBrk="1" hangingPunct="1"/>
            <a:r>
              <a:rPr lang="en-US" sz="2000" dirty="0" smtClean="0">
                <a:latin typeface="Arial" charset="0"/>
              </a:rPr>
              <a:t>t</a:t>
            </a:r>
            <a:r>
              <a:rPr lang="en-US" sz="2000" baseline="-25000" dirty="0" smtClean="0">
                <a:latin typeface="Arial" charset="0"/>
              </a:rPr>
              <a:t>1</a:t>
            </a:r>
            <a:r>
              <a:rPr lang="en-US" sz="2000" dirty="0" smtClean="0">
                <a:latin typeface="Arial" charset="0"/>
              </a:rPr>
              <a:t> = </a:t>
            </a:r>
            <a:r>
              <a:rPr lang="en-US" sz="2000" dirty="0" err="1" smtClean="0">
                <a:latin typeface="Arial" charset="0"/>
              </a:rPr>
              <a:t>ababababab</a:t>
            </a:r>
            <a:r>
              <a:rPr lang="en-US" sz="2000" dirty="0" smtClean="0">
                <a:latin typeface="Arial" charset="0"/>
              </a:rPr>
              <a:t>,     |t</a:t>
            </a:r>
            <a:r>
              <a:rPr lang="en-US" sz="2000" baseline="-25000" dirty="0" smtClean="0">
                <a:latin typeface="Arial" charset="0"/>
              </a:rPr>
              <a:t>1</a:t>
            </a:r>
            <a:r>
              <a:rPr lang="en-US" sz="2000" dirty="0" smtClean="0">
                <a:latin typeface="Arial" charset="0"/>
              </a:rPr>
              <a:t>|=10</a:t>
            </a:r>
          </a:p>
          <a:p>
            <a:pPr eaLnBrk="1" hangingPunct="1"/>
            <a:r>
              <a:rPr lang="en-US" sz="2000" dirty="0" smtClean="0">
                <a:latin typeface="Arial" charset="0"/>
              </a:rPr>
              <a:t>t</a:t>
            </a:r>
            <a:r>
              <a:rPr lang="en-US" sz="2000" baseline="-25000" dirty="0" smtClean="0">
                <a:latin typeface="Arial" charset="0"/>
              </a:rPr>
              <a:t>2</a:t>
            </a:r>
            <a:r>
              <a:rPr lang="en-US" sz="2000" dirty="0" smtClean="0">
                <a:latin typeface="Arial" charset="0"/>
              </a:rPr>
              <a:t> = </a:t>
            </a:r>
            <a:r>
              <a:rPr lang="en-US" sz="2000" dirty="0" err="1" smtClean="0">
                <a:latin typeface="Arial" charset="0"/>
              </a:rPr>
              <a:t>abacdefaba</a:t>
            </a:r>
            <a:r>
              <a:rPr lang="en-US" sz="2000" dirty="0" smtClean="0">
                <a:latin typeface="Arial" charset="0"/>
              </a:rPr>
              <a:t>,      |t</a:t>
            </a:r>
            <a:r>
              <a:rPr lang="en-US" sz="2000" baseline="-25000" dirty="0" smtClean="0">
                <a:latin typeface="Arial" charset="0"/>
              </a:rPr>
              <a:t>2</a:t>
            </a:r>
            <a:r>
              <a:rPr lang="en-US" sz="2000" dirty="0" smtClean="0">
                <a:latin typeface="Arial" charset="0"/>
              </a:rPr>
              <a:t>|=10</a:t>
            </a:r>
          </a:p>
          <a:p>
            <a:pPr eaLnBrk="1" hangingPunct="1"/>
            <a:r>
              <a:rPr lang="en-US" sz="2000" dirty="0" smtClean="0">
                <a:latin typeface="Arial" charset="0"/>
              </a:rPr>
              <a:t>t</a:t>
            </a:r>
            <a:r>
              <a:rPr lang="en-US" sz="2000" baseline="-25000" dirty="0" smtClean="0">
                <a:latin typeface="Arial" charset="0"/>
              </a:rPr>
              <a:t>3</a:t>
            </a:r>
            <a:r>
              <a:rPr lang="en-US" sz="2000" dirty="0" smtClean="0">
                <a:latin typeface="Arial" charset="0"/>
              </a:rPr>
              <a:t> = </a:t>
            </a:r>
            <a:r>
              <a:rPr lang="en-US" sz="2000" dirty="0" err="1" smtClean="0">
                <a:latin typeface="Arial" charset="0"/>
              </a:rPr>
              <a:t>ababaaababa</a:t>
            </a:r>
            <a:r>
              <a:rPr lang="en-US" sz="2000" dirty="0" smtClean="0">
                <a:latin typeface="Arial" charset="0"/>
              </a:rPr>
              <a:t>,   |t</a:t>
            </a:r>
            <a:r>
              <a:rPr lang="en-US" sz="2000" baseline="-25000" dirty="0" smtClean="0">
                <a:latin typeface="Arial" charset="0"/>
              </a:rPr>
              <a:t>3</a:t>
            </a:r>
            <a:r>
              <a:rPr lang="en-US" sz="2000" dirty="0" smtClean="0">
                <a:latin typeface="Arial" charset="0"/>
              </a:rPr>
              <a:t>|=11</a:t>
            </a:r>
          </a:p>
          <a:p>
            <a:pPr eaLnBrk="1" hangingPunct="1"/>
            <a:r>
              <a:rPr lang="en-US" sz="2000" dirty="0" smtClean="0">
                <a:latin typeface="Arial" charset="0"/>
              </a:rPr>
              <a:t>t</a:t>
            </a:r>
            <a:r>
              <a:rPr lang="en-US" sz="2000" baseline="-25000" dirty="0" smtClean="0">
                <a:latin typeface="Arial" charset="0"/>
              </a:rPr>
              <a:t>4</a:t>
            </a:r>
            <a:r>
              <a:rPr lang="en-US" sz="2000" dirty="0" smtClean="0">
                <a:latin typeface="Arial" charset="0"/>
              </a:rPr>
              <a:t> = </a:t>
            </a:r>
            <a:r>
              <a:rPr lang="en-US" sz="2000" dirty="0" err="1" smtClean="0">
                <a:latin typeface="Arial" charset="0"/>
              </a:rPr>
              <a:t>abababb</a:t>
            </a:r>
            <a:r>
              <a:rPr lang="en-US" sz="2000" dirty="0" smtClean="0">
                <a:latin typeface="Arial" charset="0"/>
              </a:rPr>
              <a:t>,           |t</a:t>
            </a:r>
            <a:r>
              <a:rPr lang="en-US" sz="2000" baseline="-25000" dirty="0" smtClean="0">
                <a:latin typeface="Arial" charset="0"/>
              </a:rPr>
              <a:t>4</a:t>
            </a:r>
            <a:r>
              <a:rPr lang="en-US" sz="2000" dirty="0" smtClean="0">
                <a:latin typeface="Arial" charset="0"/>
              </a:rPr>
              <a:t>|=7</a:t>
            </a:r>
          </a:p>
          <a:p>
            <a:pPr eaLnBrk="1" hangingPunct="1"/>
            <a:r>
              <a:rPr lang="en-US" sz="2000" dirty="0" smtClean="0">
                <a:latin typeface="Arial" charset="0"/>
              </a:rPr>
              <a:t>t</a:t>
            </a:r>
            <a:r>
              <a:rPr lang="en-US" sz="2000" baseline="-25000" dirty="0" smtClean="0">
                <a:latin typeface="Arial" charset="0"/>
              </a:rPr>
              <a:t>5</a:t>
            </a:r>
            <a:r>
              <a:rPr lang="en-US" sz="2000" dirty="0" smtClean="0">
                <a:latin typeface="Arial" charset="0"/>
              </a:rPr>
              <a:t> = </a:t>
            </a:r>
            <a:r>
              <a:rPr lang="en-US" sz="2000" dirty="0" err="1" smtClean="0">
                <a:latin typeface="Arial" charset="0"/>
              </a:rPr>
              <a:t>ababaaabbbb</a:t>
            </a:r>
            <a:r>
              <a:rPr lang="en-US" sz="2000" dirty="0" smtClean="0">
                <a:latin typeface="Arial" charset="0"/>
              </a:rPr>
              <a:t>,   |t</a:t>
            </a:r>
            <a:r>
              <a:rPr lang="en-US" sz="2000" baseline="-25000" dirty="0" smtClean="0">
                <a:latin typeface="Arial" charset="0"/>
              </a:rPr>
              <a:t>5</a:t>
            </a:r>
            <a:r>
              <a:rPr lang="en-US" sz="2000" dirty="0" smtClean="0">
                <a:latin typeface="Arial" charset="0"/>
              </a:rPr>
              <a:t>|=11</a:t>
            </a:r>
            <a:endParaRPr lang="en-US" sz="2000" dirty="0">
              <a:latin typeface="Arial" charset="0"/>
            </a:endParaRPr>
          </a:p>
        </p:txBody>
      </p:sp>
      <p:sp>
        <p:nvSpPr>
          <p:cNvPr id="480266" name="Text Box 10"/>
          <p:cNvSpPr txBox="1">
            <a:spLocks noChangeArrowheads="1"/>
          </p:cNvSpPr>
          <p:nvPr/>
        </p:nvSpPr>
        <p:spPr bwMode="auto">
          <a:xfrm>
            <a:off x="501650" y="3429000"/>
            <a:ext cx="3937000" cy="396875"/>
          </a:xfrm>
          <a:prstGeom prst="rect">
            <a:avLst/>
          </a:prstGeom>
          <a:noFill/>
          <a:ln w="9525">
            <a:noFill/>
            <a:miter lim="800000"/>
            <a:headEnd/>
            <a:tailEnd/>
          </a:ln>
          <a:effectLst/>
        </p:spPr>
        <p:txBody>
          <a:bodyPr wrap="none">
            <a:spAutoFit/>
          </a:bodyPr>
          <a:lstStyle/>
          <a:p>
            <a:pPr eaLnBrk="1" hangingPunct="1"/>
            <a:r>
              <a:rPr lang="en-US" sz="2000" b="1" u="sng" dirty="0" smtClean="0">
                <a:latin typeface="Arial" charset="0"/>
              </a:rPr>
              <a:t>task:</a:t>
            </a:r>
            <a:r>
              <a:rPr lang="en-US" sz="2000" b="1" dirty="0" smtClean="0">
                <a:latin typeface="Arial" charset="0"/>
              </a:rPr>
              <a:t> </a:t>
            </a:r>
            <a:r>
              <a:rPr lang="en-US" sz="2000" b="1" dirty="0" smtClean="0">
                <a:solidFill>
                  <a:srgbClr val="0000FF"/>
                </a:solidFill>
                <a:latin typeface="Arial" charset="0"/>
              </a:rPr>
              <a:t>find</a:t>
            </a:r>
            <a:r>
              <a:rPr lang="en-US" sz="2000" b="1" dirty="0" smtClean="0">
                <a:latin typeface="Arial" charset="0"/>
              </a:rPr>
              <a:t> all </a:t>
            </a:r>
            <a:r>
              <a:rPr lang="en-US" sz="2000" b="1" dirty="0" err="1" smtClean="0">
                <a:latin typeface="Arial" charset="0"/>
              </a:rPr>
              <a:t>t</a:t>
            </a:r>
            <a:r>
              <a:rPr lang="en-US" sz="2000" b="1" baseline="-25000" dirty="0" err="1" smtClean="0">
                <a:latin typeface="Arial" charset="0"/>
              </a:rPr>
              <a:t>i</a:t>
            </a:r>
            <a:r>
              <a:rPr lang="en-US" sz="2000" b="1" dirty="0" smtClean="0">
                <a:latin typeface="Arial" charset="0"/>
              </a:rPr>
              <a:t> with </a:t>
            </a:r>
            <a:r>
              <a:rPr lang="en-US" sz="2000" b="1" dirty="0" smtClean="0">
                <a:solidFill>
                  <a:srgbClr val="0000FF"/>
                </a:solidFill>
                <a:latin typeface="Arial" charset="0"/>
              </a:rPr>
              <a:t>edit(</a:t>
            </a:r>
            <a:r>
              <a:rPr lang="en-US" sz="2000" b="1" dirty="0" err="1" smtClean="0">
                <a:solidFill>
                  <a:srgbClr val="0000FF"/>
                </a:solidFill>
                <a:latin typeface="Arial" charset="0"/>
              </a:rPr>
              <a:t>s,t</a:t>
            </a:r>
            <a:r>
              <a:rPr lang="en-US" sz="2000" b="1" baseline="-25000" dirty="0" err="1" smtClean="0">
                <a:solidFill>
                  <a:srgbClr val="0000FF"/>
                </a:solidFill>
                <a:latin typeface="Arial" charset="0"/>
              </a:rPr>
              <a:t>i</a:t>
            </a:r>
            <a:r>
              <a:rPr lang="en-US" sz="2000" b="1" dirty="0" smtClean="0">
                <a:solidFill>
                  <a:srgbClr val="0000FF"/>
                </a:solidFill>
                <a:latin typeface="Arial" charset="0"/>
              </a:rPr>
              <a:t>) </a:t>
            </a:r>
            <a:r>
              <a:rPr lang="en-US" sz="2000" b="1" dirty="0" smtClean="0">
                <a:solidFill>
                  <a:srgbClr val="0000FF"/>
                </a:solidFill>
                <a:latin typeface="Arial" charset="0"/>
                <a:sym typeface="Symbol" pitchFamily="18" charset="2"/>
              </a:rPr>
              <a:t> 2</a:t>
            </a:r>
            <a:endParaRPr lang="en-US" sz="2000" b="1" dirty="0">
              <a:solidFill>
                <a:srgbClr val="0000FF"/>
              </a:solidFill>
              <a:latin typeface="Arial" charset="0"/>
              <a:sym typeface="Symbol" pitchFamily="18" charset="2"/>
            </a:endParaRPr>
          </a:p>
        </p:txBody>
      </p:sp>
      <p:sp>
        <p:nvSpPr>
          <p:cNvPr id="480267" name="Text Box 11"/>
          <p:cNvSpPr txBox="1">
            <a:spLocks noChangeArrowheads="1"/>
          </p:cNvSpPr>
          <p:nvPr/>
        </p:nvSpPr>
        <p:spPr bwMode="auto">
          <a:xfrm>
            <a:off x="468313" y="3887788"/>
            <a:ext cx="4279900" cy="396875"/>
          </a:xfrm>
          <a:prstGeom prst="rect">
            <a:avLst/>
          </a:prstGeom>
          <a:noFill/>
          <a:ln w="9525">
            <a:noFill/>
            <a:miter lim="800000"/>
            <a:headEnd/>
            <a:tailEnd/>
          </a:ln>
          <a:effectLst/>
        </p:spPr>
        <p:txBody>
          <a:bodyPr wrap="none">
            <a:spAutoFit/>
          </a:bodyPr>
          <a:lstStyle/>
          <a:p>
            <a:pPr eaLnBrk="1" hangingPunct="1"/>
            <a:r>
              <a:rPr lang="en-US" sz="2000" b="1" dirty="0" smtClean="0">
                <a:latin typeface="Arial" charset="0"/>
                <a:sym typeface="Symbol" pitchFamily="18" charset="2"/>
              </a:rPr>
              <a:t></a:t>
            </a:r>
            <a:r>
              <a:rPr lang="en-US" sz="2000" b="1" dirty="0" smtClean="0">
                <a:latin typeface="Arial" charset="0"/>
              </a:rPr>
              <a:t> </a:t>
            </a:r>
            <a:r>
              <a:rPr lang="en-US" sz="2000" b="1" dirty="0" smtClean="0">
                <a:solidFill>
                  <a:srgbClr val="0000FF"/>
                </a:solidFill>
                <a:latin typeface="Arial" charset="0"/>
              </a:rPr>
              <a:t>prune</a:t>
            </a:r>
            <a:r>
              <a:rPr lang="en-US" sz="2000" b="1" dirty="0" smtClean="0">
                <a:latin typeface="Arial" charset="0"/>
              </a:rPr>
              <a:t> all </a:t>
            </a:r>
            <a:r>
              <a:rPr lang="en-US" sz="2000" b="1" dirty="0" err="1" smtClean="0">
                <a:latin typeface="Arial" charset="0"/>
              </a:rPr>
              <a:t>t</a:t>
            </a:r>
            <a:r>
              <a:rPr lang="en-US" sz="2000" b="1" baseline="-25000" dirty="0" err="1" smtClean="0">
                <a:latin typeface="Arial" charset="0"/>
              </a:rPr>
              <a:t>i</a:t>
            </a:r>
            <a:r>
              <a:rPr lang="en-US" sz="2000" b="1" dirty="0" smtClean="0">
                <a:latin typeface="Arial" charset="0"/>
              </a:rPr>
              <a:t> with </a:t>
            </a:r>
            <a:r>
              <a:rPr lang="en-US" sz="2000" b="1" dirty="0" smtClean="0">
                <a:solidFill>
                  <a:srgbClr val="0000FF"/>
                </a:solidFill>
                <a:latin typeface="Arial" charset="0"/>
              </a:rPr>
              <a:t>edit(</a:t>
            </a:r>
            <a:r>
              <a:rPr lang="en-US" sz="2000" b="1" dirty="0" err="1" smtClean="0">
                <a:solidFill>
                  <a:srgbClr val="0000FF"/>
                </a:solidFill>
                <a:latin typeface="Arial" charset="0"/>
              </a:rPr>
              <a:t>s,t</a:t>
            </a:r>
            <a:r>
              <a:rPr lang="en-US" sz="2000" b="1" baseline="-25000" dirty="0" err="1" smtClean="0">
                <a:solidFill>
                  <a:srgbClr val="0000FF"/>
                </a:solidFill>
                <a:latin typeface="Arial" charset="0"/>
              </a:rPr>
              <a:t>i</a:t>
            </a:r>
            <a:r>
              <a:rPr lang="en-US" sz="2000" b="1" dirty="0" smtClean="0">
                <a:solidFill>
                  <a:srgbClr val="0000FF"/>
                </a:solidFill>
                <a:latin typeface="Arial" charset="0"/>
              </a:rPr>
              <a:t>) </a:t>
            </a:r>
            <a:r>
              <a:rPr lang="en-US" sz="2000" b="1" dirty="0" smtClean="0">
                <a:solidFill>
                  <a:srgbClr val="0000FF"/>
                </a:solidFill>
                <a:latin typeface="Arial" charset="0"/>
                <a:sym typeface="Symbol" pitchFamily="18" charset="2"/>
              </a:rPr>
              <a:t> 2 = d</a:t>
            </a:r>
            <a:endParaRPr lang="en-US" sz="2000" b="1" dirty="0">
              <a:solidFill>
                <a:srgbClr val="0000FF"/>
              </a:solidFill>
              <a:latin typeface="Arial" charset="0"/>
              <a:sym typeface="Symbol" pitchFamily="18" charset="2"/>
            </a:endParaRPr>
          </a:p>
        </p:txBody>
      </p:sp>
      <p:sp>
        <p:nvSpPr>
          <p:cNvPr id="480268" name="Text Box 12"/>
          <p:cNvSpPr txBox="1">
            <a:spLocks noChangeArrowheads="1"/>
          </p:cNvSpPr>
          <p:nvPr/>
        </p:nvSpPr>
        <p:spPr bwMode="auto">
          <a:xfrm>
            <a:off x="468313" y="4319588"/>
            <a:ext cx="4457700" cy="701675"/>
          </a:xfrm>
          <a:prstGeom prst="rect">
            <a:avLst/>
          </a:prstGeom>
          <a:noFill/>
          <a:ln w="9525">
            <a:noFill/>
            <a:miter lim="800000"/>
            <a:headEnd/>
            <a:tailEnd/>
          </a:ln>
          <a:effectLst/>
        </p:spPr>
        <p:txBody>
          <a:bodyPr wrap="none">
            <a:spAutoFit/>
          </a:bodyPr>
          <a:lstStyle/>
          <a:p>
            <a:pPr eaLnBrk="1" hangingPunct="1">
              <a:buFont typeface="Symbol" pitchFamily="18" charset="2"/>
              <a:buChar char="®"/>
            </a:pPr>
            <a:r>
              <a:rPr lang="en-US" sz="2000" b="1" smtClean="0">
                <a:latin typeface="Arial" charset="0"/>
              </a:rPr>
              <a:t> overlapBound = </a:t>
            </a:r>
            <a:r>
              <a:rPr lang="en-US" sz="2000" b="1" smtClean="0">
                <a:solidFill>
                  <a:srgbClr val="0000FF"/>
                </a:solidFill>
                <a:latin typeface="Arial" charset="0"/>
                <a:sym typeface="Symbol" pitchFamily="18" charset="2"/>
              </a:rPr>
              <a:t>|s|  (N1)  dN  </a:t>
            </a:r>
          </a:p>
          <a:p>
            <a:pPr eaLnBrk="1" hangingPunct="1">
              <a:buFont typeface="Symbol" pitchFamily="18" charset="2"/>
              <a:buNone/>
            </a:pPr>
            <a:r>
              <a:rPr lang="en-US" sz="2000" b="1" smtClean="0">
                <a:solidFill>
                  <a:srgbClr val="0000FF"/>
                </a:solidFill>
                <a:latin typeface="Arial" charset="0"/>
                <a:sym typeface="Symbol" pitchFamily="18" charset="2"/>
              </a:rPr>
              <a:t>                            = 6</a:t>
            </a:r>
            <a:r>
              <a:rPr lang="en-US" sz="2000" b="1" smtClean="0">
                <a:latin typeface="Arial" charset="0"/>
                <a:sym typeface="Symbol" pitchFamily="18" charset="2"/>
              </a:rPr>
              <a:t>  (for N=2)</a:t>
            </a:r>
            <a:r>
              <a:rPr lang="en-US" sz="2000" b="1" smtClean="0">
                <a:latin typeface="Arial" charset="0"/>
              </a:rPr>
              <a:t> </a:t>
            </a:r>
            <a:endParaRPr lang="en-US" sz="2000" b="1">
              <a:latin typeface="Arial" charset="0"/>
            </a:endParaRPr>
          </a:p>
        </p:txBody>
      </p:sp>
      <p:sp>
        <p:nvSpPr>
          <p:cNvPr id="480269" name="Text Box 13"/>
          <p:cNvSpPr txBox="1">
            <a:spLocks noChangeArrowheads="1"/>
          </p:cNvSpPr>
          <p:nvPr/>
        </p:nvSpPr>
        <p:spPr bwMode="auto">
          <a:xfrm>
            <a:off x="468313" y="5040313"/>
            <a:ext cx="4289425" cy="396875"/>
          </a:xfrm>
          <a:prstGeom prst="rect">
            <a:avLst/>
          </a:prstGeom>
          <a:noFill/>
          <a:ln w="9525">
            <a:noFill/>
            <a:miter lim="800000"/>
            <a:headEnd/>
            <a:tailEnd/>
          </a:ln>
          <a:effectLst/>
        </p:spPr>
        <p:txBody>
          <a:bodyPr wrap="none">
            <a:spAutoFit/>
          </a:bodyPr>
          <a:lstStyle/>
          <a:p>
            <a:pPr eaLnBrk="1" hangingPunct="1"/>
            <a:r>
              <a:rPr lang="en-US" sz="2000" b="1" dirty="0" smtClean="0">
                <a:latin typeface="Arial" charset="0"/>
                <a:sym typeface="Symbol" pitchFamily="18" charset="2"/>
              </a:rPr>
              <a:t> </a:t>
            </a:r>
            <a:r>
              <a:rPr lang="en-US" sz="2000" b="1" dirty="0" smtClean="0">
                <a:solidFill>
                  <a:srgbClr val="0000FF"/>
                </a:solidFill>
                <a:latin typeface="Arial" charset="0"/>
                <a:sym typeface="Symbol" pitchFamily="18" charset="2"/>
              </a:rPr>
              <a:t>prune</a:t>
            </a:r>
            <a:r>
              <a:rPr lang="en-US" sz="2000" b="1" dirty="0" smtClean="0">
                <a:latin typeface="Arial" charset="0"/>
                <a:sym typeface="Symbol" pitchFamily="18" charset="2"/>
              </a:rPr>
              <a:t> all </a:t>
            </a:r>
            <a:r>
              <a:rPr lang="en-US" sz="2000" b="1" dirty="0" err="1" smtClean="0">
                <a:latin typeface="Arial" charset="0"/>
                <a:sym typeface="Symbol" pitchFamily="18" charset="2"/>
              </a:rPr>
              <a:t>t</a:t>
            </a:r>
            <a:r>
              <a:rPr lang="en-US" sz="2000" b="1" baseline="-25000" dirty="0" err="1" smtClean="0">
                <a:latin typeface="Arial" charset="0"/>
                <a:sym typeface="Symbol" pitchFamily="18" charset="2"/>
              </a:rPr>
              <a:t>i</a:t>
            </a:r>
            <a:r>
              <a:rPr lang="en-US" sz="2000" b="1" dirty="0" smtClean="0">
                <a:latin typeface="Arial" charset="0"/>
                <a:sym typeface="Symbol" pitchFamily="18" charset="2"/>
              </a:rPr>
              <a:t> with </a:t>
            </a:r>
            <a:r>
              <a:rPr lang="en-US" sz="2000" b="1" dirty="0" smtClean="0">
                <a:solidFill>
                  <a:srgbClr val="0000FF"/>
                </a:solidFill>
                <a:latin typeface="Arial" charset="0"/>
                <a:sym typeface="Symbol" pitchFamily="18" charset="2"/>
              </a:rPr>
              <a:t>overlap(</a:t>
            </a:r>
            <a:r>
              <a:rPr lang="en-US" sz="2000" b="1" dirty="0" err="1" smtClean="0">
                <a:solidFill>
                  <a:srgbClr val="0000FF"/>
                </a:solidFill>
                <a:latin typeface="Arial" charset="0"/>
                <a:sym typeface="Symbol" pitchFamily="18" charset="2"/>
              </a:rPr>
              <a:t>s,t</a:t>
            </a:r>
            <a:r>
              <a:rPr lang="en-US" sz="2000" b="1" baseline="-25000" dirty="0" err="1" smtClean="0">
                <a:solidFill>
                  <a:srgbClr val="0000FF"/>
                </a:solidFill>
                <a:latin typeface="Arial" charset="0"/>
                <a:sym typeface="Symbol" pitchFamily="18" charset="2"/>
              </a:rPr>
              <a:t>i</a:t>
            </a:r>
            <a:r>
              <a:rPr lang="en-US" sz="2000" b="1" dirty="0" smtClean="0">
                <a:solidFill>
                  <a:srgbClr val="0000FF"/>
                </a:solidFill>
                <a:latin typeface="Arial" charset="0"/>
                <a:sym typeface="Symbol" pitchFamily="18" charset="2"/>
              </a:rPr>
              <a:t>)  6</a:t>
            </a:r>
            <a:endParaRPr lang="en-US" sz="2000" b="1" dirty="0">
              <a:solidFill>
                <a:srgbClr val="0000FF"/>
              </a:solidFill>
              <a:latin typeface="Arial" charset="0"/>
              <a:sym typeface="Symbol" pitchFamily="18" charset="2"/>
            </a:endParaRPr>
          </a:p>
        </p:txBody>
      </p:sp>
      <p:sp>
        <p:nvSpPr>
          <p:cNvPr id="480270" name="Text Box 14"/>
          <p:cNvSpPr txBox="1">
            <a:spLocks noChangeArrowheads="1"/>
          </p:cNvSpPr>
          <p:nvPr/>
        </p:nvSpPr>
        <p:spPr bwMode="auto">
          <a:xfrm>
            <a:off x="5403850" y="3382963"/>
            <a:ext cx="3624263" cy="2835275"/>
          </a:xfrm>
          <a:prstGeom prst="rect">
            <a:avLst/>
          </a:prstGeom>
          <a:noFill/>
          <a:ln w="9525">
            <a:noFill/>
            <a:miter lim="800000"/>
            <a:headEnd/>
            <a:tailEnd/>
          </a:ln>
          <a:effectLst/>
        </p:spPr>
        <p:txBody>
          <a:bodyPr wrap="none">
            <a:spAutoFit/>
          </a:bodyPr>
          <a:lstStyle/>
          <a:p>
            <a:pPr eaLnBrk="1" hangingPunct="1"/>
            <a:r>
              <a:rPr lang="en-US" sz="2000" u="sng" dirty="0" smtClean="0">
                <a:latin typeface="Arial" charset="0"/>
              </a:rPr>
              <a:t>N=2:</a:t>
            </a:r>
          </a:p>
          <a:p>
            <a:pPr eaLnBrk="1" hangingPunct="1"/>
            <a:r>
              <a:rPr lang="en-US" sz="2000" dirty="0" smtClean="0">
                <a:latin typeface="Arial" charset="0"/>
              </a:rPr>
              <a:t>N-grams(t</a:t>
            </a:r>
            <a:r>
              <a:rPr lang="en-US" sz="2000" baseline="-25000" dirty="0" smtClean="0">
                <a:latin typeface="Arial" charset="0"/>
              </a:rPr>
              <a:t>1</a:t>
            </a:r>
            <a:r>
              <a:rPr lang="en-US" sz="2000" dirty="0" smtClean="0">
                <a:latin typeface="Arial" charset="0"/>
              </a:rPr>
              <a:t>) = {</a:t>
            </a:r>
            <a:r>
              <a:rPr lang="en-US" sz="2000" dirty="0" err="1" smtClean="0">
                <a:latin typeface="Arial" charset="0"/>
              </a:rPr>
              <a:t>ab</a:t>
            </a:r>
            <a:r>
              <a:rPr lang="en-US" sz="2000" dirty="0" smtClean="0">
                <a:latin typeface="Arial" charset="0"/>
              </a:rPr>
              <a:t>(5),</a:t>
            </a:r>
            <a:r>
              <a:rPr lang="en-US" sz="2000" dirty="0" err="1" smtClean="0">
                <a:latin typeface="Arial" charset="0"/>
              </a:rPr>
              <a:t>ba</a:t>
            </a:r>
            <a:r>
              <a:rPr lang="en-US" sz="2000" dirty="0" smtClean="0">
                <a:latin typeface="Arial" charset="0"/>
              </a:rPr>
              <a:t>(4)}</a:t>
            </a:r>
          </a:p>
          <a:p>
            <a:pPr eaLnBrk="1" hangingPunct="1"/>
            <a:r>
              <a:rPr lang="en-US" sz="2000" dirty="0" smtClean="0">
                <a:latin typeface="Arial" charset="0"/>
              </a:rPr>
              <a:t>N-grams(t</a:t>
            </a:r>
            <a:r>
              <a:rPr lang="en-US" sz="2000" baseline="-25000" dirty="0" smtClean="0">
                <a:latin typeface="Arial" charset="0"/>
              </a:rPr>
              <a:t>2</a:t>
            </a:r>
            <a:r>
              <a:rPr lang="en-US" sz="2000" dirty="0" smtClean="0">
                <a:latin typeface="Arial" charset="0"/>
              </a:rPr>
              <a:t>) </a:t>
            </a:r>
          </a:p>
          <a:p>
            <a:pPr eaLnBrk="1" hangingPunct="1"/>
            <a:r>
              <a:rPr lang="en-US" sz="2000" dirty="0" smtClean="0">
                <a:latin typeface="Arial" charset="0"/>
              </a:rPr>
              <a:t>   = {</a:t>
            </a:r>
            <a:r>
              <a:rPr lang="en-US" sz="2000" dirty="0" err="1" smtClean="0">
                <a:latin typeface="Arial" charset="0"/>
              </a:rPr>
              <a:t>ab</a:t>
            </a:r>
            <a:r>
              <a:rPr lang="en-US" sz="2000" dirty="0" smtClean="0">
                <a:latin typeface="Arial" charset="0"/>
              </a:rPr>
              <a:t>(2),</a:t>
            </a:r>
            <a:r>
              <a:rPr lang="en-US" sz="2000" dirty="0" err="1" smtClean="0">
                <a:latin typeface="Arial" charset="0"/>
              </a:rPr>
              <a:t>ba</a:t>
            </a:r>
            <a:r>
              <a:rPr lang="en-US" sz="2000" dirty="0" smtClean="0">
                <a:latin typeface="Arial" charset="0"/>
              </a:rPr>
              <a:t>(2),</a:t>
            </a:r>
            <a:r>
              <a:rPr lang="en-US" sz="2000" dirty="0" err="1" smtClean="0">
                <a:latin typeface="Arial" charset="0"/>
              </a:rPr>
              <a:t>ac,cd,de,ef,fa</a:t>
            </a:r>
            <a:r>
              <a:rPr lang="en-US" sz="2000" dirty="0" smtClean="0">
                <a:latin typeface="Arial" charset="0"/>
              </a:rPr>
              <a:t>}</a:t>
            </a:r>
          </a:p>
          <a:p>
            <a:pPr eaLnBrk="1" hangingPunct="1"/>
            <a:r>
              <a:rPr lang="en-US" sz="2000" dirty="0" smtClean="0">
                <a:latin typeface="Arial" charset="0"/>
              </a:rPr>
              <a:t>N-grams(t</a:t>
            </a:r>
            <a:r>
              <a:rPr lang="en-US" sz="2000" baseline="-25000" dirty="0" smtClean="0">
                <a:latin typeface="Arial" charset="0"/>
              </a:rPr>
              <a:t>3</a:t>
            </a:r>
            <a:r>
              <a:rPr lang="en-US" sz="2000" dirty="0" smtClean="0">
                <a:latin typeface="Arial" charset="0"/>
              </a:rPr>
              <a:t>) = </a:t>
            </a:r>
          </a:p>
          <a:p>
            <a:pPr eaLnBrk="1" hangingPunct="1"/>
            <a:r>
              <a:rPr lang="en-US" sz="2000" dirty="0" smtClean="0">
                <a:latin typeface="Arial" charset="0"/>
              </a:rPr>
              <a:t>   = {</a:t>
            </a:r>
            <a:r>
              <a:rPr lang="en-US" sz="2000" dirty="0" err="1" smtClean="0">
                <a:latin typeface="Arial" charset="0"/>
              </a:rPr>
              <a:t>ab</a:t>
            </a:r>
            <a:r>
              <a:rPr lang="en-US" sz="2000" dirty="0" smtClean="0">
                <a:latin typeface="Arial" charset="0"/>
              </a:rPr>
              <a:t>(4),</a:t>
            </a:r>
            <a:r>
              <a:rPr lang="en-US" sz="2000" dirty="0" err="1" smtClean="0">
                <a:latin typeface="Arial" charset="0"/>
              </a:rPr>
              <a:t>ba</a:t>
            </a:r>
            <a:r>
              <a:rPr lang="en-US" sz="2000" dirty="0" smtClean="0">
                <a:latin typeface="Arial" charset="0"/>
              </a:rPr>
              <a:t>(4),</a:t>
            </a:r>
            <a:r>
              <a:rPr lang="en-US" sz="2000" dirty="0" err="1" smtClean="0">
                <a:latin typeface="Arial" charset="0"/>
              </a:rPr>
              <a:t>aa</a:t>
            </a:r>
            <a:r>
              <a:rPr lang="en-US" sz="2000" dirty="0" smtClean="0">
                <a:latin typeface="Arial" charset="0"/>
              </a:rPr>
              <a:t>(2)}</a:t>
            </a:r>
          </a:p>
          <a:p>
            <a:pPr eaLnBrk="1" hangingPunct="1"/>
            <a:r>
              <a:rPr lang="en-US" sz="2000" dirty="0" smtClean="0">
                <a:latin typeface="Arial" charset="0"/>
              </a:rPr>
              <a:t>N-grams(t</a:t>
            </a:r>
            <a:r>
              <a:rPr lang="en-US" sz="2000" baseline="-25000" dirty="0" smtClean="0">
                <a:latin typeface="Arial" charset="0"/>
              </a:rPr>
              <a:t>4</a:t>
            </a:r>
            <a:r>
              <a:rPr lang="en-US" sz="2000" dirty="0" smtClean="0">
                <a:latin typeface="Arial" charset="0"/>
              </a:rPr>
              <a:t>) = {</a:t>
            </a:r>
            <a:r>
              <a:rPr lang="en-US" sz="2000" dirty="0" err="1" smtClean="0">
                <a:latin typeface="Arial" charset="0"/>
              </a:rPr>
              <a:t>ab</a:t>
            </a:r>
            <a:r>
              <a:rPr lang="en-US" sz="2000" dirty="0" smtClean="0">
                <a:latin typeface="Arial" charset="0"/>
              </a:rPr>
              <a:t>(3),</a:t>
            </a:r>
            <a:r>
              <a:rPr lang="en-US" sz="2000" dirty="0" err="1" smtClean="0">
                <a:latin typeface="Arial" charset="0"/>
              </a:rPr>
              <a:t>ba</a:t>
            </a:r>
            <a:r>
              <a:rPr lang="en-US" sz="2000" dirty="0" smtClean="0">
                <a:latin typeface="Arial" charset="0"/>
              </a:rPr>
              <a:t>(2),bb}</a:t>
            </a:r>
          </a:p>
          <a:p>
            <a:pPr eaLnBrk="1" hangingPunct="1"/>
            <a:r>
              <a:rPr lang="en-US" sz="2000" dirty="0" smtClean="0">
                <a:latin typeface="Arial" charset="0"/>
              </a:rPr>
              <a:t>N-grams(t</a:t>
            </a:r>
            <a:r>
              <a:rPr lang="en-US" sz="2000" baseline="-25000" dirty="0" smtClean="0">
                <a:latin typeface="Arial" charset="0"/>
              </a:rPr>
              <a:t>5</a:t>
            </a:r>
            <a:r>
              <a:rPr lang="en-US" sz="2000" dirty="0" smtClean="0">
                <a:latin typeface="Arial" charset="0"/>
              </a:rPr>
              <a:t>) </a:t>
            </a:r>
          </a:p>
          <a:p>
            <a:pPr eaLnBrk="1" hangingPunct="1"/>
            <a:r>
              <a:rPr lang="en-US" sz="2000" dirty="0" smtClean="0">
                <a:latin typeface="Arial" charset="0"/>
              </a:rPr>
              <a:t>   = {ab3),</a:t>
            </a:r>
            <a:r>
              <a:rPr lang="en-US" sz="2000" dirty="0" err="1" smtClean="0">
                <a:latin typeface="Arial" charset="0"/>
              </a:rPr>
              <a:t>ba</a:t>
            </a:r>
            <a:r>
              <a:rPr lang="en-US" sz="2000" dirty="0" smtClean="0">
                <a:latin typeface="Arial" charset="0"/>
              </a:rPr>
              <a:t>(2),</a:t>
            </a:r>
            <a:r>
              <a:rPr lang="en-US" sz="2000" dirty="0" err="1" smtClean="0">
                <a:latin typeface="Arial" charset="0"/>
              </a:rPr>
              <a:t>aa</a:t>
            </a:r>
            <a:r>
              <a:rPr lang="en-US" sz="2000" dirty="0" smtClean="0">
                <a:latin typeface="Arial" charset="0"/>
              </a:rPr>
              <a:t>(2)bb(3)}</a:t>
            </a:r>
            <a:endParaRPr lang="en-US" sz="2000" dirty="0">
              <a:latin typeface="Arial" charset="0"/>
            </a:endParaRPr>
          </a:p>
        </p:txBody>
      </p:sp>
      <p:sp>
        <p:nvSpPr>
          <p:cNvPr id="480271" name="Text Box 15"/>
          <p:cNvSpPr txBox="1">
            <a:spLocks noChangeArrowheads="1"/>
          </p:cNvSpPr>
          <p:nvPr/>
        </p:nvSpPr>
        <p:spPr bwMode="auto">
          <a:xfrm>
            <a:off x="1258888" y="6324600"/>
            <a:ext cx="6624637" cy="396875"/>
          </a:xfrm>
          <a:prstGeom prst="rect">
            <a:avLst/>
          </a:prstGeom>
          <a:noFill/>
          <a:ln w="9525">
            <a:noFill/>
            <a:miter lim="800000"/>
            <a:headEnd/>
            <a:tailEnd/>
          </a:ln>
          <a:effectLst/>
        </p:spPr>
        <p:txBody>
          <a:bodyPr wrap="none">
            <a:spAutoFit/>
          </a:bodyPr>
          <a:lstStyle/>
          <a:p>
            <a:pPr eaLnBrk="1" hangingPunct="1"/>
            <a:r>
              <a:rPr lang="en-US" sz="2000" b="1" dirty="0" smtClean="0">
                <a:latin typeface="Arial" charset="0"/>
                <a:sym typeface="Symbol" pitchFamily="18" charset="2"/>
              </a:rPr>
              <a:t> </a:t>
            </a:r>
            <a:r>
              <a:rPr lang="en-US" sz="2000" b="1" dirty="0" smtClean="0">
                <a:solidFill>
                  <a:srgbClr val="0000FF"/>
                </a:solidFill>
                <a:latin typeface="Arial" charset="0"/>
              </a:rPr>
              <a:t>prune t</a:t>
            </a:r>
            <a:r>
              <a:rPr lang="en-US" sz="2000" b="1" baseline="-25000" dirty="0" smtClean="0">
                <a:solidFill>
                  <a:srgbClr val="0000FF"/>
                </a:solidFill>
                <a:latin typeface="Arial" charset="0"/>
              </a:rPr>
              <a:t>2</a:t>
            </a:r>
            <a:r>
              <a:rPr lang="en-US" sz="2000" b="1" dirty="0" smtClean="0">
                <a:solidFill>
                  <a:srgbClr val="0000FF"/>
                </a:solidFill>
                <a:latin typeface="Arial" charset="0"/>
              </a:rPr>
              <a:t>, t</a:t>
            </a:r>
            <a:r>
              <a:rPr lang="en-US" sz="2000" b="1" baseline="-25000" dirty="0" smtClean="0">
                <a:solidFill>
                  <a:srgbClr val="0000FF"/>
                </a:solidFill>
                <a:latin typeface="Arial" charset="0"/>
              </a:rPr>
              <a:t>4</a:t>
            </a:r>
            <a:r>
              <a:rPr lang="en-US" sz="2000" b="1" dirty="0" smtClean="0">
                <a:solidFill>
                  <a:srgbClr val="0000FF"/>
                </a:solidFill>
                <a:latin typeface="Arial" charset="0"/>
              </a:rPr>
              <a:t>, t</a:t>
            </a:r>
            <a:r>
              <a:rPr lang="en-US" sz="2000" b="1" baseline="-25000" dirty="0" smtClean="0">
                <a:solidFill>
                  <a:srgbClr val="0000FF"/>
                </a:solidFill>
                <a:latin typeface="Arial" charset="0"/>
              </a:rPr>
              <a:t>5</a:t>
            </a:r>
            <a:r>
              <a:rPr lang="en-US" sz="2000" b="1" dirty="0" smtClean="0">
                <a:latin typeface="Arial" charset="0"/>
              </a:rPr>
              <a:t> because overlap(</a:t>
            </a:r>
            <a:r>
              <a:rPr lang="en-US" sz="2000" b="1" dirty="0" err="1" smtClean="0">
                <a:latin typeface="Arial" charset="0"/>
              </a:rPr>
              <a:t>s,t</a:t>
            </a:r>
            <a:r>
              <a:rPr lang="en-US" sz="2000" b="1" baseline="-25000" dirty="0" err="1" smtClean="0">
                <a:latin typeface="Arial" charset="0"/>
              </a:rPr>
              <a:t>j</a:t>
            </a:r>
            <a:r>
              <a:rPr lang="en-US" sz="2000" b="1" dirty="0" smtClean="0">
                <a:latin typeface="Arial" charset="0"/>
              </a:rPr>
              <a:t>) &lt; 6 for these </a:t>
            </a:r>
            <a:r>
              <a:rPr lang="en-US" sz="2000" b="1" dirty="0" err="1" smtClean="0">
                <a:latin typeface="Arial" charset="0"/>
              </a:rPr>
              <a:t>t</a:t>
            </a:r>
            <a:r>
              <a:rPr lang="en-US" sz="2000" b="1" baseline="-25000" dirty="0" err="1" smtClean="0">
                <a:latin typeface="Arial" charset="0"/>
              </a:rPr>
              <a:t>j</a:t>
            </a:r>
            <a:endParaRPr lang="en-US" sz="2000" b="1" baseline="-25000"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0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02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02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02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802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02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8026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802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0258"/>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48026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8025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0271"/>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4802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58" grpId="0" animBg="1"/>
      <p:bldP spid="480258" grpId="1" animBg="1"/>
      <p:bldP spid="480259" grpId="0" animBg="1"/>
      <p:bldP spid="480260" grpId="0" animBg="1"/>
      <p:bldP spid="480260" grpId="1" animBg="1"/>
      <p:bldP spid="480264" grpId="0"/>
      <p:bldP spid="480265" grpId="0"/>
      <p:bldP spid="480266" grpId="0"/>
      <p:bldP spid="480267" grpId="0"/>
      <p:bldP spid="480268" grpId="0"/>
      <p:bldP spid="480269" grpId="0"/>
      <p:bldP spid="480270" grpId="0"/>
      <p:bldP spid="48027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23"/>
          <p:cNvSpPr>
            <a:spLocks noGrp="1"/>
          </p:cNvSpPr>
          <p:nvPr>
            <p:ph type="dt" sz="half" idx="10"/>
          </p:nvPr>
        </p:nvSpPr>
        <p:spPr/>
        <p:txBody>
          <a:bodyPr/>
          <a:lstStyle/>
          <a:p>
            <a:r>
              <a:rPr lang="en-US" dirty="0" smtClean="0"/>
              <a:t>November 15, 2011</a:t>
            </a:r>
            <a:endParaRPr lang="en-US" dirty="0"/>
          </a:p>
        </p:txBody>
      </p:sp>
      <p:sp>
        <p:nvSpPr>
          <p:cNvPr id="330761" name="Rectangle 9"/>
          <p:cNvSpPr>
            <a:spLocks noChangeArrowheads="1"/>
          </p:cNvSpPr>
          <p:nvPr/>
        </p:nvSpPr>
        <p:spPr bwMode="auto">
          <a:xfrm>
            <a:off x="2124075" y="3860800"/>
            <a:ext cx="2303463" cy="360363"/>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330763" name="Line 11"/>
          <p:cNvSpPr>
            <a:spLocks noChangeShapeType="1"/>
          </p:cNvSpPr>
          <p:nvPr/>
        </p:nvSpPr>
        <p:spPr bwMode="auto">
          <a:xfrm>
            <a:off x="4427538" y="4076700"/>
            <a:ext cx="0" cy="2781300"/>
          </a:xfrm>
          <a:prstGeom prst="line">
            <a:avLst/>
          </a:prstGeom>
          <a:noFill/>
          <a:ln w="9525">
            <a:solidFill>
              <a:schemeClr val="tx1"/>
            </a:solidFill>
            <a:round/>
            <a:headEnd/>
            <a:tailEnd/>
          </a:ln>
          <a:effectLst/>
        </p:spPr>
        <p:txBody>
          <a:bodyPr/>
          <a:lstStyle/>
          <a:p>
            <a:endParaRPr lang="en-US">
              <a:latin typeface="Times New Roman" pitchFamily="18" charset="0"/>
              <a:cs typeface="Times New Roman" pitchFamily="18" charset="0"/>
            </a:endParaRPr>
          </a:p>
        </p:txBody>
      </p:sp>
      <p:sp>
        <p:nvSpPr>
          <p:cNvPr id="330767" name="Rectangle 15"/>
          <p:cNvSpPr>
            <a:spLocks noChangeArrowheads="1"/>
          </p:cNvSpPr>
          <p:nvPr/>
        </p:nvSpPr>
        <p:spPr bwMode="auto">
          <a:xfrm>
            <a:off x="5076825" y="3832225"/>
            <a:ext cx="2303463" cy="360363"/>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330754" name="AutoShape 2"/>
          <p:cNvSpPr>
            <a:spLocks noChangeArrowheads="1"/>
          </p:cNvSpPr>
          <p:nvPr/>
        </p:nvSpPr>
        <p:spPr bwMode="auto">
          <a:xfrm rot="-5400000">
            <a:off x="84931" y="4964907"/>
            <a:ext cx="2708275" cy="1077912"/>
          </a:xfrm>
          <a:prstGeom prst="triangle">
            <a:avLst>
              <a:gd name="adj" fmla="val 50000"/>
            </a:avLst>
          </a:prstGeom>
          <a:solidFill>
            <a:schemeClr val="tx2">
              <a:lumMod val="20000"/>
              <a:lumOff val="80000"/>
            </a:schemeClr>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330755" name="Rectangle 3"/>
          <p:cNvSpPr>
            <a:spLocks noChangeArrowheads="1"/>
          </p:cNvSpPr>
          <p:nvPr/>
        </p:nvSpPr>
        <p:spPr bwMode="auto">
          <a:xfrm>
            <a:off x="2124075" y="4221162"/>
            <a:ext cx="2303463" cy="2636837"/>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330756" name="Rectangle 4"/>
          <p:cNvSpPr>
            <a:spLocks noGrp="1" noChangeArrowheads="1"/>
          </p:cNvSpPr>
          <p:nvPr>
            <p:ph type="title"/>
          </p:nvPr>
        </p:nvSpPr>
        <p:spPr>
          <a:xfrm>
            <a:off x="0" y="0"/>
            <a:ext cx="9144000" cy="692150"/>
          </a:xfrm>
        </p:spPr>
        <p:txBody>
          <a:bodyPr/>
          <a:lstStyle/>
          <a:p>
            <a:pPr>
              <a:lnSpc>
                <a:spcPct val="80000"/>
              </a:lnSpc>
            </a:pPr>
            <a:r>
              <a:rPr lang="en-US" sz="3600" b="1" smtClean="0"/>
              <a:t>Phrase Queries and Proximity Queries</a:t>
            </a:r>
            <a:endParaRPr lang="en-US" sz="3600" b="1"/>
          </a:p>
        </p:txBody>
      </p:sp>
      <p:sp>
        <p:nvSpPr>
          <p:cNvPr id="330757" name="Text Box 5"/>
          <p:cNvSpPr txBox="1">
            <a:spLocks noChangeArrowheads="1"/>
          </p:cNvSpPr>
          <p:nvPr/>
        </p:nvSpPr>
        <p:spPr bwMode="auto">
          <a:xfrm>
            <a:off x="250825" y="620713"/>
            <a:ext cx="7264400" cy="1371600"/>
          </a:xfrm>
          <a:prstGeom prst="rect">
            <a:avLst/>
          </a:prstGeom>
          <a:noFill/>
          <a:ln w="9525">
            <a:noFill/>
            <a:miter lim="800000"/>
            <a:headEnd/>
            <a:tailEnd/>
          </a:ln>
          <a:effectLst/>
        </p:spPr>
        <p:txBody>
          <a:bodyPr wrap="none">
            <a:spAutoFit/>
          </a:bodyPr>
          <a:lstStyle/>
          <a:p>
            <a:r>
              <a:rPr lang="en-US" sz="2400" b="1" dirty="0" smtClean="0">
                <a:latin typeface="Times New Roman" pitchFamily="18" charset="0"/>
                <a:cs typeface="Times New Roman" pitchFamily="18" charset="0"/>
              </a:rPr>
              <a:t>Phrase queries such as:</a:t>
            </a:r>
          </a:p>
          <a:p>
            <a:r>
              <a:rPr lang="en-US" sz="2000" i="1" dirty="0" smtClean="0">
                <a:latin typeface="Times New Roman" pitchFamily="18" charset="0"/>
                <a:cs typeface="Times New Roman" pitchFamily="18" charset="0"/>
              </a:rPr>
              <a:t>“George W. Bush”, “President Bush”, “The Who”, “Evil Empire”, </a:t>
            </a:r>
          </a:p>
          <a:p>
            <a:r>
              <a:rPr lang="en-US" sz="2000" i="1" dirty="0" smtClean="0">
                <a:latin typeface="Times New Roman" pitchFamily="18" charset="0"/>
                <a:cs typeface="Times New Roman" pitchFamily="18" charset="0"/>
              </a:rPr>
              <a:t>“PhD admission”, “FC </a:t>
            </a:r>
            <a:r>
              <a:rPr lang="en-US" sz="2000" i="1" dirty="0" err="1" smtClean="0">
                <a:latin typeface="Times New Roman" pitchFamily="18" charset="0"/>
                <a:cs typeface="Times New Roman" pitchFamily="18" charset="0"/>
              </a:rPr>
              <a:t>Schalke</a:t>
            </a:r>
            <a:r>
              <a:rPr lang="en-US" sz="2000" i="1" dirty="0" smtClean="0">
                <a:latin typeface="Times New Roman" pitchFamily="18" charset="0"/>
                <a:cs typeface="Times New Roman" pitchFamily="18" charset="0"/>
              </a:rPr>
              <a:t> 04”, “native American music”, </a:t>
            </a:r>
          </a:p>
          <a:p>
            <a:r>
              <a:rPr lang="en-US" sz="2000" i="1" dirty="0" smtClean="0">
                <a:latin typeface="Times New Roman" pitchFamily="18" charset="0"/>
                <a:cs typeface="Times New Roman" pitchFamily="18" charset="0"/>
              </a:rPr>
              <a:t>“to be or not to be”,  “The Lord of the Rings”, etc. etc.</a:t>
            </a:r>
            <a:endParaRPr lang="en-US" sz="2000" i="1" dirty="0">
              <a:latin typeface="Times New Roman" pitchFamily="18" charset="0"/>
              <a:cs typeface="Times New Roman" pitchFamily="18" charset="0"/>
            </a:endParaRPr>
          </a:p>
        </p:txBody>
      </p:sp>
      <p:sp>
        <p:nvSpPr>
          <p:cNvPr id="330759" name="Text Box 7"/>
          <p:cNvSpPr txBox="1">
            <a:spLocks noChangeArrowheads="1"/>
          </p:cNvSpPr>
          <p:nvPr/>
        </p:nvSpPr>
        <p:spPr bwMode="auto">
          <a:xfrm>
            <a:off x="250825" y="2023408"/>
            <a:ext cx="7548092" cy="1677382"/>
          </a:xfrm>
          <a:prstGeom prst="rect">
            <a:avLst/>
          </a:prstGeom>
          <a:noFill/>
          <a:ln w="9525">
            <a:noFill/>
            <a:miter lim="800000"/>
            <a:headEnd/>
            <a:tailEnd/>
          </a:ln>
          <a:effectLst/>
        </p:spPr>
        <p:txBody>
          <a:bodyPr wrap="none">
            <a:spAutoFit/>
          </a:bodyPr>
          <a:lstStyle/>
          <a:p>
            <a:pPr>
              <a:buFont typeface="Symbol" pitchFamily="18" charset="2"/>
              <a:buChar char="®"/>
            </a:pPr>
            <a:r>
              <a:rPr lang="en-US" sz="2400" dirty="0" smtClean="0">
                <a:latin typeface="Times New Roman" pitchFamily="18" charset="0"/>
                <a:cs typeface="Times New Roman" pitchFamily="18" charset="0"/>
                <a:sym typeface="Symbol" pitchFamily="18" charset="2"/>
              </a:rPr>
              <a:t> Difficult to anticipate and index all (meaningful) phrases</a:t>
            </a:r>
          </a:p>
          <a:p>
            <a:pPr>
              <a:buFont typeface="Symbol" pitchFamily="18" charset="2"/>
              <a:buChar char="®"/>
            </a:pPr>
            <a:r>
              <a:rPr lang="en-US" sz="2400" dirty="0" smtClean="0">
                <a:latin typeface="Times New Roman" pitchFamily="18" charset="0"/>
                <a:cs typeface="Times New Roman" pitchFamily="18" charset="0"/>
                <a:sym typeface="Symbol" pitchFamily="18" charset="2"/>
              </a:rPr>
              <a:t> Sources would be thesauri (e.g. </a:t>
            </a:r>
            <a:r>
              <a:rPr lang="en-US" sz="2400" dirty="0" err="1" smtClean="0">
                <a:latin typeface="Times New Roman" pitchFamily="18" charset="0"/>
                <a:cs typeface="Times New Roman" pitchFamily="18" charset="0"/>
                <a:sym typeface="Symbol" pitchFamily="18" charset="2"/>
              </a:rPr>
              <a:t>WordNet</a:t>
            </a:r>
            <a:r>
              <a:rPr lang="en-US" sz="2400" dirty="0" smtClean="0">
                <a:latin typeface="Times New Roman" pitchFamily="18" charset="0"/>
                <a:cs typeface="Times New Roman" pitchFamily="18" charset="0"/>
                <a:sym typeface="Symbol" pitchFamily="18" charset="2"/>
              </a:rPr>
              <a:t>) or query logs</a:t>
            </a:r>
          </a:p>
          <a:p>
            <a:endParaRPr lang="en-US" sz="500" dirty="0" smtClean="0">
              <a:latin typeface="Times New Roman" pitchFamily="18" charset="0"/>
              <a:cs typeface="Times New Roman" pitchFamily="18" charset="0"/>
              <a:sym typeface="Symbol" pitchFamily="18" charset="2"/>
            </a:endParaRPr>
          </a:p>
          <a:p>
            <a:r>
              <a:rPr lang="en-US" sz="2400" b="1" dirty="0" smtClean="0">
                <a:latin typeface="Times New Roman" pitchFamily="18" charset="0"/>
                <a:cs typeface="Times New Roman" pitchFamily="18" charset="0"/>
                <a:sym typeface="Symbol" pitchFamily="18" charset="2"/>
              </a:rPr>
              <a:t>Standard approach: </a:t>
            </a:r>
          </a:p>
          <a:p>
            <a:pPr>
              <a:buFont typeface="Symbol" pitchFamily="18" charset="2"/>
              <a:buNone/>
            </a:pPr>
            <a:r>
              <a:rPr lang="en-US" sz="2400" dirty="0" smtClean="0">
                <a:latin typeface="Times New Roman" pitchFamily="18" charset="0"/>
                <a:cs typeface="Times New Roman" pitchFamily="18" charset="0"/>
                <a:sym typeface="Symbol" pitchFamily="18" charset="2"/>
              </a:rPr>
              <a:t>     Combine single-term index with separate position index</a:t>
            </a:r>
            <a:endParaRPr lang="en-US" sz="2400" dirty="0">
              <a:latin typeface="Times New Roman" pitchFamily="18" charset="0"/>
              <a:cs typeface="Times New Roman" pitchFamily="18" charset="0"/>
              <a:sym typeface="Symbol" pitchFamily="18" charset="2"/>
            </a:endParaRPr>
          </a:p>
        </p:txBody>
      </p:sp>
      <p:sp>
        <p:nvSpPr>
          <p:cNvPr id="330760" name="Text Box 8"/>
          <p:cNvSpPr txBox="1">
            <a:spLocks noChangeArrowheads="1"/>
          </p:cNvSpPr>
          <p:nvPr/>
        </p:nvSpPr>
        <p:spPr bwMode="auto">
          <a:xfrm>
            <a:off x="2195513" y="3860800"/>
            <a:ext cx="2157412" cy="3025775"/>
          </a:xfrm>
          <a:prstGeom prst="rect">
            <a:avLst/>
          </a:prstGeom>
          <a:noFill/>
          <a:ln w="9525">
            <a:noFill/>
            <a:miter lim="800000"/>
            <a:headEnd/>
            <a:tailEnd/>
          </a:ln>
          <a:effectLst/>
        </p:spPr>
        <p:txBody>
          <a:bodyPr wrap="none">
            <a:spAutoFit/>
          </a:bodyPr>
          <a:lstStyle/>
          <a:p>
            <a:pPr>
              <a:lnSpc>
                <a:spcPct val="80000"/>
              </a:lnSpc>
            </a:pPr>
            <a:r>
              <a:rPr lang="en-US" sz="2000" b="1" dirty="0" smtClean="0">
                <a:latin typeface="Times New Roman" pitchFamily="18" charset="0"/>
                <a:cs typeface="Times New Roman" pitchFamily="18" charset="0"/>
              </a:rPr>
              <a:t>term    doc    score</a:t>
            </a:r>
          </a:p>
          <a:p>
            <a:pPr>
              <a:lnSpc>
                <a:spcPct val="80000"/>
              </a:lnSpc>
            </a:pPr>
            <a:endParaRPr lang="en-US" sz="2000" b="1" dirty="0" smtClean="0">
              <a:latin typeface="Times New Roman" pitchFamily="18" charset="0"/>
              <a:cs typeface="Times New Roman" pitchFamily="18" charset="0"/>
            </a:endParaRPr>
          </a:p>
          <a:p>
            <a:pPr>
              <a:lnSpc>
                <a:spcPct val="80000"/>
              </a:lnSpc>
            </a:pPr>
            <a:r>
              <a:rPr lang="en-US" sz="2000" dirty="0" smtClean="0">
                <a:latin typeface="Times New Roman" pitchFamily="18" charset="0"/>
                <a:cs typeface="Times New Roman" pitchFamily="18" charset="0"/>
              </a:rPr>
              <a:t>...</a:t>
            </a:r>
          </a:p>
          <a:p>
            <a:pPr>
              <a:lnSpc>
                <a:spcPct val="80000"/>
              </a:lnSpc>
            </a:pPr>
            <a:r>
              <a:rPr lang="en-US" sz="2000" dirty="0" smtClean="0">
                <a:latin typeface="Times New Roman" pitchFamily="18" charset="0"/>
                <a:cs typeface="Times New Roman" pitchFamily="18" charset="0"/>
              </a:rPr>
              <a:t>empire  77     0.85</a:t>
            </a:r>
          </a:p>
          <a:p>
            <a:pPr>
              <a:lnSpc>
                <a:spcPct val="80000"/>
              </a:lnSpc>
            </a:pPr>
            <a:r>
              <a:rPr lang="en-US" sz="2000" dirty="0" smtClean="0">
                <a:latin typeface="Times New Roman" pitchFamily="18" charset="0"/>
                <a:cs typeface="Times New Roman" pitchFamily="18" charset="0"/>
              </a:rPr>
              <a:t>empire  39     0.82</a:t>
            </a:r>
          </a:p>
          <a:p>
            <a:pPr>
              <a:lnSpc>
                <a:spcPct val="80000"/>
              </a:lnSpc>
            </a:pPr>
            <a:r>
              <a:rPr lang="en-US" sz="2000" dirty="0" smtClean="0">
                <a:latin typeface="Times New Roman" pitchFamily="18" charset="0"/>
                <a:cs typeface="Times New Roman" pitchFamily="18" charset="0"/>
              </a:rPr>
              <a:t>...</a:t>
            </a:r>
          </a:p>
          <a:p>
            <a:pPr>
              <a:lnSpc>
                <a:spcPct val="80000"/>
              </a:lnSpc>
            </a:pPr>
            <a:r>
              <a:rPr lang="en-US" sz="2000" dirty="0" smtClean="0">
                <a:latin typeface="Times New Roman" pitchFamily="18" charset="0"/>
                <a:cs typeface="Times New Roman" pitchFamily="18" charset="0"/>
              </a:rPr>
              <a:t>evil       49     0.81</a:t>
            </a:r>
          </a:p>
          <a:p>
            <a:pPr>
              <a:lnSpc>
                <a:spcPct val="80000"/>
              </a:lnSpc>
            </a:pPr>
            <a:r>
              <a:rPr lang="en-US" sz="2000" dirty="0" smtClean="0">
                <a:latin typeface="Times New Roman" pitchFamily="18" charset="0"/>
                <a:cs typeface="Times New Roman" pitchFamily="18" charset="0"/>
              </a:rPr>
              <a:t>evil       39     0.78</a:t>
            </a:r>
          </a:p>
          <a:p>
            <a:pPr>
              <a:lnSpc>
                <a:spcPct val="80000"/>
              </a:lnSpc>
            </a:pPr>
            <a:r>
              <a:rPr lang="en-US" sz="2000" dirty="0" smtClean="0">
                <a:latin typeface="Times New Roman" pitchFamily="18" charset="0"/>
                <a:cs typeface="Times New Roman" pitchFamily="18" charset="0"/>
              </a:rPr>
              <a:t>evil       12     0.75</a:t>
            </a:r>
          </a:p>
          <a:p>
            <a:pPr>
              <a:lnSpc>
                <a:spcPct val="80000"/>
              </a:lnSpc>
            </a:pPr>
            <a:r>
              <a:rPr lang="en-US" sz="2000" dirty="0" smtClean="0">
                <a:latin typeface="Times New Roman" pitchFamily="18" charset="0"/>
                <a:cs typeface="Times New Roman" pitchFamily="18" charset="0"/>
              </a:rPr>
              <a:t>...</a:t>
            </a:r>
          </a:p>
          <a:p>
            <a:pPr>
              <a:lnSpc>
                <a:spcPct val="80000"/>
              </a:lnSpc>
            </a:pPr>
            <a:r>
              <a:rPr lang="en-US" sz="2000" dirty="0" smtClean="0">
                <a:latin typeface="Times New Roman" pitchFamily="18" charset="0"/>
                <a:cs typeface="Times New Roman" pitchFamily="18" charset="0"/>
              </a:rPr>
              <a:t>evil       77     0.12</a:t>
            </a:r>
          </a:p>
          <a:p>
            <a:pPr>
              <a:lnSpc>
                <a:spcPct val="80000"/>
              </a:lnSpc>
            </a:pP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330762" name="Line 10"/>
          <p:cNvSpPr>
            <a:spLocks noChangeShapeType="1"/>
          </p:cNvSpPr>
          <p:nvPr/>
        </p:nvSpPr>
        <p:spPr bwMode="auto">
          <a:xfrm>
            <a:off x="2124075" y="4076700"/>
            <a:ext cx="0" cy="2781300"/>
          </a:xfrm>
          <a:prstGeom prst="line">
            <a:avLst/>
          </a:prstGeom>
          <a:noFill/>
          <a:ln w="9525">
            <a:solidFill>
              <a:schemeClr val="tx1"/>
            </a:solidFill>
            <a:round/>
            <a:headEnd/>
            <a:tailEnd/>
          </a:ln>
          <a:effectLst/>
        </p:spPr>
        <p:txBody>
          <a:bodyPr/>
          <a:lstStyle/>
          <a:p>
            <a:endParaRPr lang="en-US">
              <a:latin typeface="Times New Roman" pitchFamily="18" charset="0"/>
              <a:cs typeface="Times New Roman" pitchFamily="18" charset="0"/>
            </a:endParaRPr>
          </a:p>
        </p:txBody>
      </p:sp>
      <p:sp>
        <p:nvSpPr>
          <p:cNvPr id="330764" name="Text Box 12"/>
          <p:cNvSpPr txBox="1">
            <a:spLocks noChangeArrowheads="1"/>
          </p:cNvSpPr>
          <p:nvPr/>
        </p:nvSpPr>
        <p:spPr bwMode="auto">
          <a:xfrm rot="-5400000">
            <a:off x="1078707" y="5169694"/>
            <a:ext cx="1036637" cy="581025"/>
          </a:xfrm>
          <a:prstGeom prst="rect">
            <a:avLst/>
          </a:prstGeom>
          <a:noFill/>
          <a:ln w="9525">
            <a:noFill/>
            <a:miter lim="800000"/>
            <a:headEnd/>
            <a:tailEnd/>
          </a:ln>
          <a:effectLst/>
        </p:spPr>
        <p:txBody>
          <a:bodyPr wrap="none">
            <a:spAutoFit/>
          </a:bodyPr>
          <a:lstStyle/>
          <a:p>
            <a:pPr>
              <a:lnSpc>
                <a:spcPct val="80000"/>
              </a:lnSpc>
            </a:pPr>
            <a:r>
              <a:rPr lang="en-US" sz="2000" b="1" smtClean="0">
                <a:latin typeface="Times New Roman" pitchFamily="18" charset="0"/>
                <a:cs typeface="Times New Roman" pitchFamily="18" charset="0"/>
              </a:rPr>
              <a:t>B+ tree</a:t>
            </a:r>
          </a:p>
          <a:p>
            <a:pPr>
              <a:lnSpc>
                <a:spcPct val="80000"/>
              </a:lnSpc>
            </a:pPr>
            <a:r>
              <a:rPr lang="en-US" sz="2000" b="1" smtClean="0">
                <a:latin typeface="Times New Roman" pitchFamily="18" charset="0"/>
                <a:cs typeface="Times New Roman" pitchFamily="18" charset="0"/>
              </a:rPr>
              <a:t>on term</a:t>
            </a:r>
            <a:endParaRPr lang="en-US" sz="2000" b="1">
              <a:latin typeface="Times New Roman" pitchFamily="18" charset="0"/>
              <a:cs typeface="Times New Roman" pitchFamily="18" charset="0"/>
            </a:endParaRPr>
          </a:p>
        </p:txBody>
      </p:sp>
      <p:sp>
        <p:nvSpPr>
          <p:cNvPr id="330765" name="Rectangle 13"/>
          <p:cNvSpPr>
            <a:spLocks noChangeArrowheads="1"/>
          </p:cNvSpPr>
          <p:nvPr/>
        </p:nvSpPr>
        <p:spPr bwMode="auto">
          <a:xfrm>
            <a:off x="5076825" y="4192589"/>
            <a:ext cx="2303463" cy="2665412"/>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330766" name="Text Box 14"/>
          <p:cNvSpPr txBox="1">
            <a:spLocks noChangeArrowheads="1"/>
          </p:cNvSpPr>
          <p:nvPr/>
        </p:nvSpPr>
        <p:spPr bwMode="auto">
          <a:xfrm>
            <a:off x="5148263" y="3832225"/>
            <a:ext cx="2184400" cy="3025775"/>
          </a:xfrm>
          <a:prstGeom prst="rect">
            <a:avLst/>
          </a:prstGeom>
          <a:noFill/>
          <a:ln w="9525">
            <a:noFill/>
            <a:miter lim="800000"/>
            <a:headEnd/>
            <a:tailEnd/>
          </a:ln>
          <a:effectLst/>
        </p:spPr>
        <p:txBody>
          <a:bodyPr wrap="none">
            <a:spAutoFit/>
          </a:bodyPr>
          <a:lstStyle/>
          <a:p>
            <a:pPr>
              <a:lnSpc>
                <a:spcPct val="80000"/>
              </a:lnSpc>
            </a:pPr>
            <a:r>
              <a:rPr lang="en-US" sz="2000" b="1" dirty="0" smtClean="0">
                <a:latin typeface="Times New Roman" pitchFamily="18" charset="0"/>
                <a:cs typeface="Times New Roman" pitchFamily="18" charset="0"/>
              </a:rPr>
              <a:t>term    doc    offset</a:t>
            </a:r>
          </a:p>
          <a:p>
            <a:pPr>
              <a:lnSpc>
                <a:spcPct val="80000"/>
              </a:lnSpc>
            </a:pPr>
            <a:r>
              <a:rPr lang="en-US" sz="2000" dirty="0" smtClean="0">
                <a:latin typeface="Times New Roman" pitchFamily="18" charset="0"/>
                <a:cs typeface="Times New Roman" pitchFamily="18" charset="0"/>
              </a:rPr>
              <a:t>...</a:t>
            </a:r>
          </a:p>
          <a:p>
            <a:pPr>
              <a:lnSpc>
                <a:spcPct val="80000"/>
              </a:lnSpc>
            </a:pPr>
            <a:r>
              <a:rPr lang="en-US" sz="2000" dirty="0" smtClean="0">
                <a:latin typeface="Times New Roman" pitchFamily="18" charset="0"/>
                <a:cs typeface="Times New Roman" pitchFamily="18" charset="0"/>
              </a:rPr>
              <a:t>empire  39      191</a:t>
            </a:r>
          </a:p>
          <a:p>
            <a:pPr>
              <a:lnSpc>
                <a:spcPct val="80000"/>
              </a:lnSpc>
            </a:pPr>
            <a:r>
              <a:rPr lang="en-US" sz="2000" dirty="0" smtClean="0">
                <a:latin typeface="Times New Roman" pitchFamily="18" charset="0"/>
                <a:cs typeface="Times New Roman" pitchFamily="18" charset="0"/>
              </a:rPr>
              <a:t>empire  77      375</a:t>
            </a:r>
          </a:p>
          <a:p>
            <a:pPr>
              <a:lnSpc>
                <a:spcPct val="80000"/>
              </a:lnSpc>
            </a:pPr>
            <a:r>
              <a:rPr lang="en-US" sz="2000" dirty="0" smtClean="0">
                <a:latin typeface="Times New Roman" pitchFamily="18" charset="0"/>
                <a:cs typeface="Times New Roman" pitchFamily="18" charset="0"/>
              </a:rPr>
              <a:t>...</a:t>
            </a:r>
          </a:p>
          <a:p>
            <a:pPr>
              <a:lnSpc>
                <a:spcPct val="80000"/>
              </a:lnSpc>
            </a:pPr>
            <a:r>
              <a:rPr lang="en-US" sz="2000" dirty="0" smtClean="0">
                <a:latin typeface="Times New Roman" pitchFamily="18" charset="0"/>
                <a:cs typeface="Times New Roman" pitchFamily="18" charset="0"/>
              </a:rPr>
              <a:t>evil       12       45</a:t>
            </a:r>
          </a:p>
          <a:p>
            <a:pPr>
              <a:lnSpc>
                <a:spcPct val="80000"/>
              </a:lnSpc>
            </a:pPr>
            <a:r>
              <a:rPr lang="en-US" sz="2000" dirty="0" smtClean="0">
                <a:latin typeface="Times New Roman" pitchFamily="18" charset="0"/>
                <a:cs typeface="Times New Roman" pitchFamily="18" charset="0"/>
              </a:rPr>
              <a:t>evil       39     190</a:t>
            </a:r>
          </a:p>
          <a:p>
            <a:pPr>
              <a:lnSpc>
                <a:spcPct val="80000"/>
              </a:lnSpc>
            </a:pPr>
            <a:r>
              <a:rPr lang="en-US" sz="2000" dirty="0" smtClean="0">
                <a:latin typeface="Times New Roman" pitchFamily="18" charset="0"/>
                <a:cs typeface="Times New Roman" pitchFamily="18" charset="0"/>
              </a:rPr>
              <a:t>evil       39     194</a:t>
            </a:r>
          </a:p>
          <a:p>
            <a:pPr>
              <a:lnSpc>
                <a:spcPct val="80000"/>
              </a:lnSpc>
            </a:pPr>
            <a:r>
              <a:rPr lang="en-US" sz="2000" dirty="0" smtClean="0">
                <a:latin typeface="Times New Roman" pitchFamily="18" charset="0"/>
                <a:cs typeface="Times New Roman" pitchFamily="18" charset="0"/>
              </a:rPr>
              <a:t>evil       49     190</a:t>
            </a:r>
          </a:p>
          <a:p>
            <a:pPr>
              <a:lnSpc>
                <a:spcPct val="80000"/>
              </a:lnSpc>
            </a:pPr>
            <a:r>
              <a:rPr lang="en-US" sz="2000" dirty="0" smtClean="0">
                <a:latin typeface="Times New Roman" pitchFamily="18" charset="0"/>
                <a:cs typeface="Times New Roman" pitchFamily="18" charset="0"/>
              </a:rPr>
              <a:t>...</a:t>
            </a:r>
          </a:p>
          <a:p>
            <a:pPr>
              <a:lnSpc>
                <a:spcPct val="80000"/>
              </a:lnSpc>
            </a:pPr>
            <a:r>
              <a:rPr lang="en-US" sz="2000" dirty="0" smtClean="0">
                <a:latin typeface="Times New Roman" pitchFamily="18" charset="0"/>
                <a:cs typeface="Times New Roman" pitchFamily="18" charset="0"/>
              </a:rPr>
              <a:t>evil       77     190</a:t>
            </a:r>
          </a:p>
          <a:p>
            <a:pPr>
              <a:lnSpc>
                <a:spcPct val="80000"/>
              </a:lnSpc>
            </a:pP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330770" name="AutoShape 18"/>
          <p:cNvSpPr>
            <a:spLocks noChangeArrowheads="1"/>
          </p:cNvSpPr>
          <p:nvPr/>
        </p:nvSpPr>
        <p:spPr bwMode="auto">
          <a:xfrm rot="5400000" flipH="1">
            <a:off x="6709569" y="4964906"/>
            <a:ext cx="2708275" cy="1077913"/>
          </a:xfrm>
          <a:prstGeom prst="triangle">
            <a:avLst>
              <a:gd name="adj" fmla="val 50000"/>
            </a:avLst>
          </a:prstGeom>
          <a:solidFill>
            <a:schemeClr val="tx2">
              <a:lumMod val="20000"/>
              <a:lumOff val="80000"/>
            </a:schemeClr>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330771" name="Text Box 19"/>
          <p:cNvSpPr txBox="1">
            <a:spLocks noChangeArrowheads="1"/>
          </p:cNvSpPr>
          <p:nvPr/>
        </p:nvSpPr>
        <p:spPr bwMode="auto">
          <a:xfrm rot="5400000" flipH="1">
            <a:off x="7114382" y="5422106"/>
            <a:ext cx="1544638" cy="581025"/>
          </a:xfrm>
          <a:prstGeom prst="rect">
            <a:avLst/>
          </a:prstGeom>
          <a:noFill/>
          <a:ln w="9525">
            <a:noFill/>
            <a:miter lim="800000"/>
            <a:headEnd/>
            <a:tailEnd/>
          </a:ln>
          <a:effectLst/>
        </p:spPr>
        <p:txBody>
          <a:bodyPr wrap="none">
            <a:spAutoFit/>
          </a:bodyPr>
          <a:lstStyle/>
          <a:p>
            <a:pPr>
              <a:lnSpc>
                <a:spcPct val="80000"/>
              </a:lnSpc>
            </a:pPr>
            <a:r>
              <a:rPr lang="en-US" sz="2000" b="1" smtClean="0">
                <a:latin typeface="Times New Roman" pitchFamily="18" charset="0"/>
                <a:cs typeface="Times New Roman" pitchFamily="18" charset="0"/>
              </a:rPr>
              <a:t>B+ tree</a:t>
            </a:r>
          </a:p>
          <a:p>
            <a:pPr>
              <a:lnSpc>
                <a:spcPct val="80000"/>
              </a:lnSpc>
            </a:pPr>
            <a:r>
              <a:rPr lang="en-US" sz="2000" b="1" smtClean="0">
                <a:latin typeface="Times New Roman" pitchFamily="18" charset="0"/>
                <a:cs typeface="Times New Roman" pitchFamily="18" charset="0"/>
              </a:rPr>
              <a:t>on term, doc</a:t>
            </a:r>
            <a:endParaRPr lang="en-US" sz="2000" b="1">
              <a:latin typeface="Times New Roman" pitchFamily="18" charset="0"/>
              <a:cs typeface="Times New Roman" pitchFamily="18" charset="0"/>
            </a:endParaRPr>
          </a:p>
        </p:txBody>
      </p:sp>
      <p:sp>
        <p:nvSpPr>
          <p:cNvPr id="25" name="Slide Number Placeholder 24"/>
          <p:cNvSpPr>
            <a:spLocks noGrp="1"/>
          </p:cNvSpPr>
          <p:nvPr>
            <p:ph type="sldNum" sz="quarter" idx="12"/>
          </p:nvPr>
        </p:nvSpPr>
        <p:spPr/>
        <p:txBody>
          <a:bodyPr/>
          <a:lstStyle/>
          <a:p>
            <a:r>
              <a:rPr lang="en-US" smtClean="0"/>
              <a:t>III.</a:t>
            </a:r>
            <a:fld id="{8DFBADF9-590B-46A3-B334-BA8F8DA717BB}" type="slidenum">
              <a:rPr lang="en-US" smtClean="0"/>
              <a:pPr/>
              <a:t>33</a:t>
            </a:fld>
            <a:endParaRPr lang="en-US"/>
          </a:p>
        </p:txBody>
      </p:sp>
      <p:sp>
        <p:nvSpPr>
          <p:cNvPr id="26" name="Footer Placeholder 25"/>
          <p:cNvSpPr>
            <a:spLocks noGrp="1"/>
          </p:cNvSpPr>
          <p:nvPr>
            <p:ph type="ftr" sz="quarter" idx="11"/>
          </p:nvPr>
        </p:nvSpPr>
        <p:spPr/>
        <p:txBody>
          <a:bodyPr/>
          <a:lstStyle/>
          <a:p>
            <a:r>
              <a:rPr lang="en-US" smtClean="0"/>
              <a:t>IR&amp;DM, WS'11/12</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0761"/>
                                        </p:tgtEl>
                                        <p:attrNameLst>
                                          <p:attrName>style.visibility</p:attrName>
                                        </p:attrNameLst>
                                      </p:cBhvr>
                                      <p:to>
                                        <p:strVal val="visible"/>
                                      </p:to>
                                    </p:set>
                                    <p:animEffect transition="in" filter="blinds(horizontal)">
                                      <p:cBhvr>
                                        <p:cTn id="7" dur="500"/>
                                        <p:tgtEl>
                                          <p:spTgt spid="33076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0763"/>
                                        </p:tgtEl>
                                        <p:attrNameLst>
                                          <p:attrName>style.visibility</p:attrName>
                                        </p:attrNameLst>
                                      </p:cBhvr>
                                      <p:to>
                                        <p:strVal val="visible"/>
                                      </p:to>
                                    </p:set>
                                    <p:animEffect transition="in" filter="blinds(horizontal)">
                                      <p:cBhvr>
                                        <p:cTn id="10" dur="500"/>
                                        <p:tgtEl>
                                          <p:spTgt spid="33076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30767"/>
                                        </p:tgtEl>
                                        <p:attrNameLst>
                                          <p:attrName>style.visibility</p:attrName>
                                        </p:attrNameLst>
                                      </p:cBhvr>
                                      <p:to>
                                        <p:strVal val="visible"/>
                                      </p:to>
                                    </p:set>
                                    <p:animEffect transition="in" filter="blinds(horizontal)">
                                      <p:cBhvr>
                                        <p:cTn id="13" dur="500"/>
                                        <p:tgtEl>
                                          <p:spTgt spid="33076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30754"/>
                                        </p:tgtEl>
                                        <p:attrNameLst>
                                          <p:attrName>style.visibility</p:attrName>
                                        </p:attrNameLst>
                                      </p:cBhvr>
                                      <p:to>
                                        <p:strVal val="visible"/>
                                      </p:to>
                                    </p:set>
                                    <p:animEffect transition="in" filter="blinds(horizontal)">
                                      <p:cBhvr>
                                        <p:cTn id="16" dur="500"/>
                                        <p:tgtEl>
                                          <p:spTgt spid="33075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30755"/>
                                        </p:tgtEl>
                                        <p:attrNameLst>
                                          <p:attrName>style.visibility</p:attrName>
                                        </p:attrNameLst>
                                      </p:cBhvr>
                                      <p:to>
                                        <p:strVal val="visible"/>
                                      </p:to>
                                    </p:set>
                                    <p:animEffect transition="in" filter="blinds(horizontal)">
                                      <p:cBhvr>
                                        <p:cTn id="19" dur="500"/>
                                        <p:tgtEl>
                                          <p:spTgt spid="33075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30760"/>
                                        </p:tgtEl>
                                        <p:attrNameLst>
                                          <p:attrName>style.visibility</p:attrName>
                                        </p:attrNameLst>
                                      </p:cBhvr>
                                      <p:to>
                                        <p:strVal val="visible"/>
                                      </p:to>
                                    </p:set>
                                    <p:animEffect transition="in" filter="blinds(horizontal)">
                                      <p:cBhvr>
                                        <p:cTn id="22" dur="500"/>
                                        <p:tgtEl>
                                          <p:spTgt spid="33076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30762"/>
                                        </p:tgtEl>
                                        <p:attrNameLst>
                                          <p:attrName>style.visibility</p:attrName>
                                        </p:attrNameLst>
                                      </p:cBhvr>
                                      <p:to>
                                        <p:strVal val="visible"/>
                                      </p:to>
                                    </p:set>
                                    <p:animEffect transition="in" filter="blinds(horizontal)">
                                      <p:cBhvr>
                                        <p:cTn id="25" dur="500"/>
                                        <p:tgtEl>
                                          <p:spTgt spid="33076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30764"/>
                                        </p:tgtEl>
                                        <p:attrNameLst>
                                          <p:attrName>style.visibility</p:attrName>
                                        </p:attrNameLst>
                                      </p:cBhvr>
                                      <p:to>
                                        <p:strVal val="visible"/>
                                      </p:to>
                                    </p:set>
                                    <p:animEffect transition="in" filter="blinds(horizontal)">
                                      <p:cBhvr>
                                        <p:cTn id="28" dur="500"/>
                                        <p:tgtEl>
                                          <p:spTgt spid="33076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0765"/>
                                        </p:tgtEl>
                                        <p:attrNameLst>
                                          <p:attrName>style.visibility</p:attrName>
                                        </p:attrNameLst>
                                      </p:cBhvr>
                                      <p:to>
                                        <p:strVal val="visible"/>
                                      </p:to>
                                    </p:set>
                                    <p:animEffect transition="in" filter="blinds(horizontal)">
                                      <p:cBhvr>
                                        <p:cTn id="31" dur="500"/>
                                        <p:tgtEl>
                                          <p:spTgt spid="33076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30766"/>
                                        </p:tgtEl>
                                        <p:attrNameLst>
                                          <p:attrName>style.visibility</p:attrName>
                                        </p:attrNameLst>
                                      </p:cBhvr>
                                      <p:to>
                                        <p:strVal val="visible"/>
                                      </p:to>
                                    </p:set>
                                    <p:animEffect transition="in" filter="blinds(horizontal)">
                                      <p:cBhvr>
                                        <p:cTn id="34" dur="500"/>
                                        <p:tgtEl>
                                          <p:spTgt spid="33076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30770"/>
                                        </p:tgtEl>
                                        <p:attrNameLst>
                                          <p:attrName>style.visibility</p:attrName>
                                        </p:attrNameLst>
                                      </p:cBhvr>
                                      <p:to>
                                        <p:strVal val="visible"/>
                                      </p:to>
                                    </p:set>
                                    <p:animEffect transition="in" filter="blinds(horizontal)">
                                      <p:cBhvr>
                                        <p:cTn id="37" dur="500"/>
                                        <p:tgtEl>
                                          <p:spTgt spid="330770"/>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30771"/>
                                        </p:tgtEl>
                                        <p:attrNameLst>
                                          <p:attrName>style.visibility</p:attrName>
                                        </p:attrNameLst>
                                      </p:cBhvr>
                                      <p:to>
                                        <p:strVal val="visible"/>
                                      </p:to>
                                    </p:set>
                                    <p:animEffect transition="in" filter="blinds(horizontal)">
                                      <p:cBhvr>
                                        <p:cTn id="40" dur="500"/>
                                        <p:tgtEl>
                                          <p:spTgt spid="330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1" grpId="0" animBg="1"/>
      <p:bldP spid="330763" grpId="0" animBg="1"/>
      <p:bldP spid="330767" grpId="0" animBg="1"/>
      <p:bldP spid="330754" grpId="0" animBg="1"/>
      <p:bldP spid="330755" grpId="0" animBg="1"/>
      <p:bldP spid="330760" grpId="0"/>
      <p:bldP spid="330762" grpId="0" animBg="1"/>
      <p:bldP spid="330764" grpId="0"/>
      <p:bldP spid="330765" grpId="0" animBg="1"/>
      <p:bldP spid="330766" grpId="0"/>
      <p:bldP spid="330770" grpId="0" animBg="1"/>
      <p:bldP spid="33077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4" name="Rectangle 4"/>
          <p:cNvSpPr>
            <a:spLocks noGrp="1" noChangeArrowheads="1"/>
          </p:cNvSpPr>
          <p:nvPr>
            <p:ph type="title"/>
          </p:nvPr>
        </p:nvSpPr>
        <p:spPr>
          <a:xfrm>
            <a:off x="152400" y="0"/>
            <a:ext cx="8839200" cy="685800"/>
          </a:xfrm>
        </p:spPr>
        <p:txBody>
          <a:bodyPr>
            <a:normAutofit fontScale="90000"/>
          </a:bodyPr>
          <a:lstStyle/>
          <a:p>
            <a:r>
              <a:rPr lang="en-US" smtClean="0"/>
              <a:t>Biword and Phrase Indexing</a:t>
            </a:r>
            <a:endParaRPr lang="en-US"/>
          </a:p>
        </p:txBody>
      </p:sp>
      <p:sp>
        <p:nvSpPr>
          <p:cNvPr id="15" name="Date Placeholder 14"/>
          <p:cNvSpPr>
            <a:spLocks noGrp="1"/>
          </p:cNvSpPr>
          <p:nvPr>
            <p:ph type="dt" sz="half" idx="10"/>
          </p:nvPr>
        </p:nvSpPr>
        <p:spPr/>
        <p:txBody>
          <a:bodyPr/>
          <a:lstStyle/>
          <a:p>
            <a:r>
              <a:rPr lang="en-US" smtClean="0"/>
              <a:t>November 15, 2011</a:t>
            </a:r>
            <a:endParaRPr lang="en-US"/>
          </a:p>
        </p:txBody>
      </p:sp>
      <p:sp>
        <p:nvSpPr>
          <p:cNvPr id="17" name="Footer Placeholder 16"/>
          <p:cNvSpPr>
            <a:spLocks noGrp="1"/>
          </p:cNvSpPr>
          <p:nvPr>
            <p:ph type="ftr" sz="quarter" idx="11"/>
          </p:nvPr>
        </p:nvSpPr>
        <p:spPr/>
        <p:txBody>
          <a:bodyPr/>
          <a:lstStyle/>
          <a:p>
            <a:r>
              <a:rPr lang="en-US" smtClean="0"/>
              <a:t>IR&amp;DM, WS'11/12</a:t>
            </a:r>
            <a:endParaRPr lang="en-US"/>
          </a:p>
        </p:txBody>
      </p:sp>
      <p:sp>
        <p:nvSpPr>
          <p:cNvPr id="16" name="Slide Number Placeholder 15"/>
          <p:cNvSpPr>
            <a:spLocks noGrp="1"/>
          </p:cNvSpPr>
          <p:nvPr>
            <p:ph type="sldNum" sz="quarter" idx="12"/>
          </p:nvPr>
        </p:nvSpPr>
        <p:spPr/>
        <p:txBody>
          <a:bodyPr/>
          <a:lstStyle/>
          <a:p>
            <a:r>
              <a:rPr lang="en-US" smtClean="0"/>
              <a:t>III.</a:t>
            </a:r>
            <a:fld id="{8DFBADF9-590B-46A3-B334-BA8F8DA717BB}" type="slidenum">
              <a:rPr lang="en-US" smtClean="0"/>
              <a:pPr/>
              <a:t>34</a:t>
            </a:fld>
            <a:endParaRPr lang="en-US"/>
          </a:p>
        </p:txBody>
      </p:sp>
      <p:sp>
        <p:nvSpPr>
          <p:cNvPr id="332807" name="Text Box 7"/>
          <p:cNvSpPr txBox="1">
            <a:spLocks noChangeArrowheads="1"/>
          </p:cNvSpPr>
          <p:nvPr/>
        </p:nvSpPr>
        <p:spPr bwMode="auto">
          <a:xfrm>
            <a:off x="228600" y="762000"/>
            <a:ext cx="6601487" cy="1200329"/>
          </a:xfrm>
          <a:prstGeom prst="rect">
            <a:avLst/>
          </a:prstGeom>
          <a:noFill/>
          <a:ln w="9525">
            <a:noFill/>
            <a:miter lim="800000"/>
            <a:headEnd/>
            <a:tailEnd/>
          </a:ln>
          <a:effectLst/>
        </p:spPr>
        <p:txBody>
          <a:bodyPr wrap="none">
            <a:spAutoFit/>
          </a:bodyPr>
          <a:lstStyle/>
          <a:p>
            <a:r>
              <a:rPr lang="en-US" sz="2400" b="1" dirty="0" smtClean="0">
                <a:solidFill>
                  <a:srgbClr val="002060"/>
                </a:solidFill>
                <a:latin typeface="Times New Roman" pitchFamily="18" charset="0"/>
                <a:cs typeface="Times New Roman" pitchFamily="18" charset="0"/>
              </a:rPr>
              <a:t>Build index over all word pairs:</a:t>
            </a:r>
            <a:r>
              <a:rPr lang="en-US" sz="2400" dirty="0" smtClean="0">
                <a:latin typeface="Times New Roman" pitchFamily="18" charset="0"/>
                <a:cs typeface="Times New Roman" pitchFamily="18" charset="0"/>
              </a:rPr>
              <a:t> </a:t>
            </a:r>
          </a:p>
          <a:p>
            <a:pPr>
              <a:buFont typeface="Arial" pitchFamily="34" charset="0"/>
              <a:buChar char="•"/>
            </a:pPr>
            <a:r>
              <a:rPr lang="en-US" sz="2400" dirty="0" smtClean="0">
                <a:latin typeface="Times New Roman" pitchFamily="18" charset="0"/>
                <a:cs typeface="Times New Roman" pitchFamily="18" charset="0"/>
              </a:rPr>
              <a:t>   index lists </a:t>
            </a:r>
            <a:r>
              <a:rPr lang="en-US" sz="2400" i="1" dirty="0" smtClean="0">
                <a:latin typeface="Times New Roman" pitchFamily="18" charset="0"/>
                <a:cs typeface="Times New Roman" pitchFamily="18" charset="0"/>
              </a:rPr>
              <a:t>(term</a:t>
            </a:r>
            <a:r>
              <a:rPr lang="en-US" sz="2400" i="1" baseline="-25000" dirty="0" smtClean="0">
                <a:latin typeface="Times New Roman" pitchFamily="18" charset="0"/>
                <a:cs typeface="Times New Roman" pitchFamily="18" charset="0"/>
              </a:rPr>
              <a:t>1</a:t>
            </a:r>
            <a:r>
              <a:rPr lang="en-US" sz="2400" i="1" dirty="0" smtClean="0">
                <a:latin typeface="Times New Roman" pitchFamily="18" charset="0"/>
                <a:cs typeface="Times New Roman" pitchFamily="18" charset="0"/>
              </a:rPr>
              <a:t>, term</a:t>
            </a:r>
            <a:r>
              <a:rPr lang="en-US" sz="2400" i="1" baseline="-25000" dirty="0" smtClean="0">
                <a:latin typeface="Times New Roman" pitchFamily="18" charset="0"/>
                <a:cs typeface="Times New Roman" pitchFamily="18" charset="0"/>
              </a:rPr>
              <a:t>2</a:t>
            </a:r>
            <a:r>
              <a:rPr lang="en-US" sz="2400" i="1" dirty="0" smtClean="0">
                <a:latin typeface="Times New Roman" pitchFamily="18" charset="0"/>
                <a:cs typeface="Times New Roman" pitchFamily="18" charset="0"/>
              </a:rPr>
              <a:t>, doc, score)</a:t>
            </a:r>
            <a:r>
              <a:rPr lang="en-US" sz="2400" dirty="0" smtClean="0">
                <a:latin typeface="Times New Roman" pitchFamily="18" charset="0"/>
                <a:cs typeface="Times New Roman" pitchFamily="18" charset="0"/>
              </a:rPr>
              <a:t> or </a:t>
            </a:r>
          </a:p>
          <a:p>
            <a:pPr>
              <a:buFont typeface="Arial" pitchFamily="34" charset="0"/>
              <a:buChar char="•"/>
            </a:pPr>
            <a:r>
              <a:rPr lang="en-US" sz="2400" dirty="0" smtClean="0">
                <a:latin typeface="Times New Roman" pitchFamily="18" charset="0"/>
                <a:cs typeface="Times New Roman" pitchFamily="18" charset="0"/>
              </a:rPr>
              <a:t>   for each </a:t>
            </a:r>
            <a:r>
              <a:rPr lang="en-US" sz="2400" i="1" dirty="0" smtClean="0">
                <a:latin typeface="Times New Roman" pitchFamily="18" charset="0"/>
                <a:cs typeface="Times New Roman" pitchFamily="18" charset="0"/>
              </a:rPr>
              <a:t>term</a:t>
            </a:r>
            <a:r>
              <a:rPr lang="en-US" sz="2400" i="1"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store nested list </a:t>
            </a:r>
            <a:r>
              <a:rPr lang="en-US" sz="2400" i="1" dirty="0" smtClean="0">
                <a:latin typeface="Times New Roman" pitchFamily="18" charset="0"/>
                <a:cs typeface="Times New Roman" pitchFamily="18" charset="0"/>
              </a:rPr>
              <a:t>(term</a:t>
            </a:r>
            <a:r>
              <a:rPr lang="en-US" sz="2400" i="1" baseline="-25000" dirty="0" smtClean="0">
                <a:latin typeface="Times New Roman" pitchFamily="18" charset="0"/>
                <a:cs typeface="Times New Roman" pitchFamily="18" charset="0"/>
              </a:rPr>
              <a:t>2</a:t>
            </a:r>
            <a:r>
              <a:rPr lang="en-US" sz="2400" i="1" dirty="0" smtClean="0">
                <a:latin typeface="Times New Roman" pitchFamily="18" charset="0"/>
                <a:cs typeface="Times New Roman" pitchFamily="18" charset="0"/>
              </a:rPr>
              <a:t>, doc, score)</a:t>
            </a:r>
            <a:endParaRPr lang="en-US" sz="2400" i="1" dirty="0">
              <a:latin typeface="Times New Roman" pitchFamily="18" charset="0"/>
              <a:cs typeface="Times New Roman" pitchFamily="18" charset="0"/>
            </a:endParaRPr>
          </a:p>
        </p:txBody>
      </p:sp>
      <p:sp>
        <p:nvSpPr>
          <p:cNvPr id="332808" name="Text Box 8"/>
          <p:cNvSpPr txBox="1">
            <a:spLocks noChangeArrowheads="1"/>
          </p:cNvSpPr>
          <p:nvPr/>
        </p:nvSpPr>
        <p:spPr bwMode="auto">
          <a:xfrm>
            <a:off x="228600" y="1981200"/>
            <a:ext cx="8079456" cy="1421928"/>
          </a:xfrm>
          <a:prstGeom prst="rect">
            <a:avLst/>
          </a:prstGeom>
          <a:noFill/>
          <a:ln w="9525">
            <a:noFill/>
            <a:miter lim="800000"/>
            <a:headEnd/>
            <a:tailEnd/>
          </a:ln>
          <a:effectLst/>
        </p:spPr>
        <p:txBody>
          <a:bodyPr wrap="none">
            <a:spAutoFit/>
          </a:bodyPr>
          <a:lstStyle/>
          <a:p>
            <a:pPr>
              <a:lnSpc>
                <a:spcPct val="90000"/>
              </a:lnSpc>
            </a:pPr>
            <a:r>
              <a:rPr lang="en-US" sz="2400" b="1" dirty="0" smtClean="0">
                <a:solidFill>
                  <a:srgbClr val="002060"/>
                </a:solidFill>
                <a:latin typeface="Times New Roman" pitchFamily="18" charset="0"/>
                <a:cs typeface="Times New Roman" pitchFamily="18" charset="0"/>
              </a:rPr>
              <a:t>Variations:</a:t>
            </a:r>
          </a:p>
          <a:p>
            <a:pPr>
              <a:lnSpc>
                <a:spcPct val="90000"/>
              </a:lnSpc>
              <a:buFontTx/>
              <a:buChar char="•"/>
            </a:pPr>
            <a:r>
              <a:rPr lang="en-US" sz="2400" dirty="0" smtClean="0">
                <a:latin typeface="Times New Roman" pitchFamily="18" charset="0"/>
                <a:cs typeface="Times New Roman" pitchFamily="18" charset="0"/>
              </a:rPr>
              <a:t>   treat nearest nouns as pairs, </a:t>
            </a:r>
          </a:p>
          <a:p>
            <a:pPr>
              <a:lnSpc>
                <a:spcPct val="90000"/>
              </a:lnSpc>
            </a:pPr>
            <a:r>
              <a:rPr lang="en-US" sz="2400" dirty="0" smtClean="0">
                <a:latin typeface="Times New Roman" pitchFamily="18" charset="0"/>
                <a:cs typeface="Times New Roman" pitchFamily="18" charset="0"/>
              </a:rPr>
              <a:t>      or discount articles, prepositions, conjunctions</a:t>
            </a:r>
          </a:p>
          <a:p>
            <a:pPr>
              <a:lnSpc>
                <a:spcPct val="90000"/>
              </a:lnSpc>
              <a:buFontTx/>
              <a:buChar char="•"/>
            </a:pPr>
            <a:r>
              <a:rPr lang="en-US" sz="2400" dirty="0" smtClean="0">
                <a:latin typeface="Times New Roman" pitchFamily="18" charset="0"/>
                <a:cs typeface="Times New Roman" pitchFamily="18" charset="0"/>
              </a:rPr>
              <a:t>   index phrases from query logs, compute correlation statistics</a:t>
            </a:r>
            <a:endParaRPr lang="en-US" sz="2400" dirty="0">
              <a:latin typeface="Times New Roman" pitchFamily="18" charset="0"/>
              <a:cs typeface="Times New Roman" pitchFamily="18" charset="0"/>
            </a:endParaRPr>
          </a:p>
        </p:txBody>
      </p:sp>
      <p:sp>
        <p:nvSpPr>
          <p:cNvPr id="332809" name="Text Box 9"/>
          <p:cNvSpPr txBox="1">
            <a:spLocks noChangeArrowheads="1"/>
          </p:cNvSpPr>
          <p:nvPr/>
        </p:nvSpPr>
        <p:spPr bwMode="auto">
          <a:xfrm>
            <a:off x="228600" y="3352800"/>
            <a:ext cx="8052204" cy="1938992"/>
          </a:xfrm>
          <a:prstGeom prst="rect">
            <a:avLst/>
          </a:prstGeom>
          <a:noFill/>
          <a:ln w="9525">
            <a:noFill/>
            <a:miter lim="800000"/>
            <a:headEnd/>
            <a:tailEnd/>
          </a:ln>
          <a:effectLst/>
        </p:spPr>
        <p:txBody>
          <a:bodyPr wrap="none">
            <a:spAutoFit/>
          </a:bodyPr>
          <a:lstStyle/>
          <a:p>
            <a:r>
              <a:rPr lang="en-US" sz="2400" b="1" dirty="0" smtClean="0">
                <a:solidFill>
                  <a:srgbClr val="002060"/>
                </a:solidFill>
                <a:latin typeface="Times New Roman" pitchFamily="18" charset="0"/>
                <a:cs typeface="Times New Roman" pitchFamily="18" charset="0"/>
              </a:rPr>
              <a:t>Query processing:</a:t>
            </a:r>
          </a:p>
          <a:p>
            <a:pPr>
              <a:buFontTx/>
              <a:buChar char="•"/>
            </a:pPr>
            <a:r>
              <a:rPr lang="en-US" sz="2400" dirty="0" smtClean="0">
                <a:latin typeface="Times New Roman" pitchFamily="18" charset="0"/>
                <a:cs typeface="Times New Roman" pitchFamily="18" charset="0"/>
              </a:rPr>
              <a:t>    decompose even-numbered query phrases into </a:t>
            </a:r>
            <a:r>
              <a:rPr lang="en-US" sz="2400" dirty="0" err="1" smtClean="0">
                <a:latin typeface="Times New Roman" pitchFamily="18" charset="0"/>
                <a:cs typeface="Times New Roman" pitchFamily="18" charset="0"/>
              </a:rPr>
              <a:t>biwords</a:t>
            </a:r>
            <a:endParaRPr lang="en-US" sz="2400" dirty="0" smtClean="0">
              <a:latin typeface="Times New Roman" pitchFamily="18" charset="0"/>
              <a:cs typeface="Times New Roman" pitchFamily="18" charset="0"/>
            </a:endParaRPr>
          </a:p>
          <a:p>
            <a:pPr>
              <a:buFontTx/>
              <a:buChar char="•"/>
            </a:pPr>
            <a:r>
              <a:rPr lang="en-US" sz="2400" dirty="0" smtClean="0">
                <a:latin typeface="Times New Roman" pitchFamily="18" charset="0"/>
                <a:cs typeface="Times New Roman" pitchFamily="18" charset="0"/>
              </a:rPr>
              <a:t>    decompose odd-numbered query phrases into </a:t>
            </a:r>
            <a:r>
              <a:rPr lang="en-US" sz="2400" dirty="0" err="1" smtClean="0">
                <a:latin typeface="Times New Roman" pitchFamily="18" charset="0"/>
                <a:cs typeface="Times New Roman" pitchFamily="18" charset="0"/>
              </a:rPr>
              <a:t>biwords</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       with low selectivity (as estimated by </a:t>
            </a:r>
            <a:r>
              <a:rPr lang="en-US" sz="2400" i="1" dirty="0" err="1" smtClean="0">
                <a:latin typeface="Times New Roman" pitchFamily="18" charset="0"/>
                <a:cs typeface="Times New Roman" pitchFamily="18" charset="0"/>
              </a:rPr>
              <a:t>df</a:t>
            </a:r>
            <a:r>
              <a:rPr lang="en-US" sz="2400" i="1" dirty="0" smtClean="0">
                <a:latin typeface="Times New Roman" pitchFamily="18" charset="0"/>
                <a:cs typeface="Times New Roman" pitchFamily="18" charset="0"/>
              </a:rPr>
              <a:t>(term</a:t>
            </a:r>
            <a:r>
              <a:rPr lang="en-US" sz="2400" i="1" baseline="-25000" dirty="0" smtClean="0">
                <a:latin typeface="Times New Roman" pitchFamily="18" charset="0"/>
                <a:cs typeface="Times New Roman" pitchFamily="18" charset="0"/>
              </a:rPr>
              <a:t>1</a:t>
            </a:r>
            <a:r>
              <a:rPr lang="en-US" sz="2400" i="1"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a:t>
            </a:r>
          </a:p>
          <a:p>
            <a:pPr>
              <a:buFontTx/>
              <a:buChar char="•"/>
            </a:pPr>
            <a:r>
              <a:rPr lang="en-US" sz="2400" dirty="0" smtClean="0">
                <a:latin typeface="Times New Roman" pitchFamily="18" charset="0"/>
                <a:cs typeface="Times New Roman" pitchFamily="18" charset="0"/>
              </a:rPr>
              <a:t>    may additionally use standard single-term index if necessary</a:t>
            </a:r>
            <a:endParaRPr lang="en-US" sz="2400" dirty="0">
              <a:latin typeface="Times New Roman" pitchFamily="18" charset="0"/>
              <a:cs typeface="Times New Roman" pitchFamily="18" charset="0"/>
            </a:endParaRPr>
          </a:p>
        </p:txBody>
      </p:sp>
      <p:sp>
        <p:nvSpPr>
          <p:cNvPr id="332810" name="Text Box 10"/>
          <p:cNvSpPr txBox="1">
            <a:spLocks noChangeArrowheads="1"/>
          </p:cNvSpPr>
          <p:nvPr/>
        </p:nvSpPr>
        <p:spPr bwMode="auto">
          <a:xfrm>
            <a:off x="323850" y="5334000"/>
            <a:ext cx="7659469" cy="1089529"/>
          </a:xfrm>
          <a:prstGeom prst="rect">
            <a:avLst/>
          </a:prstGeom>
          <a:noFill/>
          <a:ln w="9525">
            <a:noFill/>
            <a:miter lim="800000"/>
            <a:headEnd/>
            <a:tailEnd/>
          </a:ln>
          <a:effectLst/>
        </p:spPr>
        <p:txBody>
          <a:bodyPr wrap="none">
            <a:spAutoFit/>
          </a:bodyPr>
          <a:lstStyle/>
          <a:p>
            <a:pPr>
              <a:lnSpc>
                <a:spcPct val="90000"/>
              </a:lnSpc>
            </a:pPr>
            <a:r>
              <a:rPr lang="en-US" sz="2400" u="sng" dirty="0" smtClean="0">
                <a:latin typeface="Times New Roman" pitchFamily="18" charset="0"/>
                <a:cs typeface="Times New Roman" pitchFamily="18" charset="0"/>
              </a:rPr>
              <a:t>Examples:</a:t>
            </a:r>
          </a:p>
          <a:p>
            <a:pPr>
              <a:lnSpc>
                <a:spcPct val="90000"/>
              </a:lnSpc>
            </a:pPr>
            <a:r>
              <a:rPr lang="en-US" sz="2400" dirty="0" smtClean="0">
                <a:latin typeface="Times New Roman" pitchFamily="18" charset="0"/>
                <a:cs typeface="Times New Roman" pitchFamily="18" charset="0"/>
              </a:rPr>
              <a:t>“to be or not to be” </a:t>
            </a:r>
            <a:r>
              <a:rPr lang="en-US" sz="2400" dirty="0" smtClean="0">
                <a:latin typeface="Times New Roman" pitchFamily="18" charset="0"/>
                <a:cs typeface="Times New Roman" pitchFamily="18" charset="0"/>
                <a:sym typeface="Symbol" pitchFamily="18" charset="2"/>
              </a:rPr>
              <a:t> (to be) (or not) (to be)</a:t>
            </a:r>
          </a:p>
          <a:p>
            <a:pPr>
              <a:lnSpc>
                <a:spcPct val="90000"/>
              </a:lnSpc>
            </a:pPr>
            <a:r>
              <a:rPr lang="en-US" sz="2400" dirty="0" smtClean="0">
                <a:latin typeface="Times New Roman" pitchFamily="18" charset="0"/>
                <a:cs typeface="Times New Roman" pitchFamily="18" charset="0"/>
              </a:rPr>
              <a:t>“The Lord of the Rings” </a:t>
            </a:r>
            <a:r>
              <a:rPr lang="en-US" sz="2400" dirty="0" smtClean="0">
                <a:latin typeface="Times New Roman" pitchFamily="18" charset="0"/>
                <a:cs typeface="Times New Roman" pitchFamily="18" charset="0"/>
                <a:sym typeface="Symbol" pitchFamily="18" charset="2"/>
              </a:rPr>
              <a:t> (The Lord) (Lord of) (the Rings)</a:t>
            </a:r>
            <a:endParaRPr lang="en-US" sz="2400" dirty="0">
              <a:latin typeface="Times New Roman" pitchFamily="18" charset="0"/>
              <a:cs typeface="Times New Roman" pitchFamily="18"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2809"/>
                                        </p:tgtEl>
                                        <p:attrNameLst>
                                          <p:attrName>style.visibility</p:attrName>
                                        </p:attrNameLst>
                                      </p:cBhvr>
                                      <p:to>
                                        <p:strVal val="visible"/>
                                      </p:to>
                                    </p:set>
                                    <p:animEffect transition="in" filter="blinds(horizontal)">
                                      <p:cBhvr>
                                        <p:cTn id="7" dur="500"/>
                                        <p:tgtEl>
                                          <p:spTgt spid="33280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2810"/>
                                        </p:tgtEl>
                                        <p:attrNameLst>
                                          <p:attrName>style.visibility</p:attrName>
                                        </p:attrNameLst>
                                      </p:cBhvr>
                                      <p:to>
                                        <p:strVal val="visible"/>
                                      </p:to>
                                    </p:set>
                                    <p:animEffect transition="in" filter="blinds(horizontal)">
                                      <p:cBhvr>
                                        <p:cTn id="10" dur="500"/>
                                        <p:tgtEl>
                                          <p:spTgt spid="332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9" grpId="0"/>
      <p:bldP spid="3328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8" name="Rectangle 4"/>
          <p:cNvSpPr>
            <a:spLocks noGrp="1" noChangeArrowheads="1"/>
          </p:cNvSpPr>
          <p:nvPr>
            <p:ph type="title"/>
          </p:nvPr>
        </p:nvSpPr>
        <p:spPr/>
        <p:txBody>
          <a:bodyPr>
            <a:normAutofit fontScale="90000"/>
          </a:bodyPr>
          <a:lstStyle/>
          <a:p>
            <a:r>
              <a:rPr lang="en-US" smtClean="0"/>
              <a:t>N-Gram Indexing and Wildcard Queries</a:t>
            </a:r>
            <a:endParaRPr lang="en-US"/>
          </a:p>
        </p:txBody>
      </p:sp>
      <p:sp>
        <p:nvSpPr>
          <p:cNvPr id="12" name="Date Placeholder 11"/>
          <p:cNvSpPr>
            <a:spLocks noGrp="1"/>
          </p:cNvSpPr>
          <p:nvPr>
            <p:ph type="dt" sz="half" idx="10"/>
          </p:nvPr>
        </p:nvSpPr>
        <p:spPr/>
        <p:txBody>
          <a:bodyPr/>
          <a:lstStyle/>
          <a:p>
            <a:r>
              <a:rPr lang="en-US" smtClean="0"/>
              <a:t>November 15, 2011</a:t>
            </a:r>
            <a:endParaRPr lang="en-US"/>
          </a:p>
        </p:txBody>
      </p:sp>
      <p:sp>
        <p:nvSpPr>
          <p:cNvPr id="14" name="Footer Placeholder 13"/>
          <p:cNvSpPr>
            <a:spLocks noGrp="1"/>
          </p:cNvSpPr>
          <p:nvPr>
            <p:ph type="ftr" sz="quarter" idx="11"/>
          </p:nvPr>
        </p:nvSpPr>
        <p:spPr/>
        <p:txBody>
          <a:bodyPr/>
          <a:lstStyle/>
          <a:p>
            <a:r>
              <a:rPr lang="en-US" smtClean="0"/>
              <a:t>IR&amp;DM, WS'11/12</a:t>
            </a:r>
            <a:endParaRPr lang="en-US"/>
          </a:p>
        </p:txBody>
      </p:sp>
      <p:sp>
        <p:nvSpPr>
          <p:cNvPr id="13" name="Slide Number Placeholder 12"/>
          <p:cNvSpPr>
            <a:spLocks noGrp="1"/>
          </p:cNvSpPr>
          <p:nvPr>
            <p:ph type="sldNum" sz="quarter" idx="12"/>
          </p:nvPr>
        </p:nvSpPr>
        <p:spPr/>
        <p:txBody>
          <a:bodyPr/>
          <a:lstStyle/>
          <a:p>
            <a:r>
              <a:rPr lang="en-US" smtClean="0"/>
              <a:t>III.</a:t>
            </a:r>
            <a:fld id="{8DFBADF9-590B-46A3-B334-BA8F8DA717BB}" type="slidenum">
              <a:rPr lang="en-US" smtClean="0"/>
              <a:pPr/>
              <a:t>35</a:t>
            </a:fld>
            <a:endParaRPr lang="en-US"/>
          </a:p>
        </p:txBody>
      </p:sp>
      <p:sp>
        <p:nvSpPr>
          <p:cNvPr id="333829" name="Text Box 5"/>
          <p:cNvSpPr txBox="1">
            <a:spLocks noChangeArrowheads="1"/>
          </p:cNvSpPr>
          <p:nvPr/>
        </p:nvSpPr>
        <p:spPr bwMode="auto">
          <a:xfrm>
            <a:off x="323850" y="914400"/>
            <a:ext cx="7336496" cy="1569660"/>
          </a:xfrm>
          <a:prstGeom prst="rect">
            <a:avLst/>
          </a:prstGeom>
          <a:noFill/>
          <a:ln w="9525">
            <a:noFill/>
            <a:miter lim="800000"/>
            <a:headEnd/>
            <a:tailEnd/>
          </a:ln>
          <a:effectLst/>
        </p:spPr>
        <p:txBody>
          <a:bodyPr wrap="none">
            <a:spAutoFit/>
          </a:bodyPr>
          <a:lstStyle/>
          <a:p>
            <a:r>
              <a:rPr lang="en-US" sz="2400" smtClean="0">
                <a:latin typeface="Times New Roman" pitchFamily="18" charset="0"/>
                <a:cs typeface="Times New Roman" pitchFamily="18" charset="0"/>
              </a:rPr>
              <a:t>Queries with wildcards (simple regular expressions),</a:t>
            </a:r>
          </a:p>
          <a:p>
            <a:r>
              <a:rPr lang="en-US" sz="2400" smtClean="0">
                <a:latin typeface="Times New Roman" pitchFamily="18" charset="0"/>
                <a:cs typeface="Times New Roman" pitchFamily="18" charset="0"/>
              </a:rPr>
              <a:t>to capture mis-spellings, name variations, etc.</a:t>
            </a:r>
          </a:p>
          <a:p>
            <a:r>
              <a:rPr lang="en-US" sz="2400" u="sng" smtClean="0">
                <a:latin typeface="Times New Roman" pitchFamily="18" charset="0"/>
                <a:cs typeface="Times New Roman" pitchFamily="18" charset="0"/>
              </a:rPr>
              <a:t>Examples: </a:t>
            </a:r>
          </a:p>
          <a:p>
            <a:r>
              <a:rPr lang="en-US" sz="2400" smtClean="0">
                <a:latin typeface="Times New Roman" pitchFamily="18" charset="0"/>
                <a:cs typeface="Times New Roman" pitchFamily="18" charset="0"/>
              </a:rPr>
              <a:t>Brit*ney, Sm*th*, Go*zilla, Marko*, reali*ation, *raklion</a:t>
            </a:r>
            <a:endParaRPr lang="en-US" sz="2400">
              <a:latin typeface="Times New Roman" pitchFamily="18" charset="0"/>
              <a:cs typeface="Times New Roman" pitchFamily="18" charset="0"/>
            </a:endParaRPr>
          </a:p>
        </p:txBody>
      </p:sp>
      <p:sp>
        <p:nvSpPr>
          <p:cNvPr id="333830" name="Text Box 6"/>
          <p:cNvSpPr txBox="1">
            <a:spLocks noChangeArrowheads="1"/>
          </p:cNvSpPr>
          <p:nvPr/>
        </p:nvSpPr>
        <p:spPr bwMode="auto">
          <a:xfrm>
            <a:off x="323850" y="2786063"/>
            <a:ext cx="7204216" cy="2308324"/>
          </a:xfrm>
          <a:prstGeom prst="rect">
            <a:avLst/>
          </a:prstGeom>
          <a:noFill/>
          <a:ln w="9525">
            <a:noFill/>
            <a:miter lim="800000"/>
            <a:headEnd/>
            <a:tailEnd/>
          </a:ln>
          <a:effectLst/>
        </p:spPr>
        <p:txBody>
          <a:bodyPr wrap="none">
            <a:spAutoFit/>
          </a:bodyPr>
          <a:lstStyle/>
          <a:p>
            <a:r>
              <a:rPr lang="en-US" sz="2400" b="1" dirty="0" smtClean="0">
                <a:solidFill>
                  <a:srgbClr val="002060"/>
                </a:solidFill>
                <a:latin typeface="Times New Roman" pitchFamily="18" charset="0"/>
                <a:cs typeface="Times New Roman" pitchFamily="18" charset="0"/>
              </a:rPr>
              <a:t>Approach:</a:t>
            </a:r>
          </a:p>
          <a:p>
            <a:pPr>
              <a:buFontTx/>
              <a:buChar char="•"/>
            </a:pPr>
            <a:r>
              <a:rPr lang="en-US" sz="2400" dirty="0" smtClean="0">
                <a:latin typeface="Times New Roman" pitchFamily="18" charset="0"/>
                <a:cs typeface="Times New Roman" pitchFamily="18" charset="0"/>
              </a:rPr>
              <a:t>  decompose words into N-grams of N successive letters</a:t>
            </a:r>
          </a:p>
          <a:p>
            <a:r>
              <a:rPr lang="en-US" sz="2400" dirty="0" smtClean="0">
                <a:latin typeface="Times New Roman" pitchFamily="18" charset="0"/>
                <a:cs typeface="Times New Roman" pitchFamily="18" charset="0"/>
              </a:rPr>
              <a:t>    and index all N-grams as terms</a:t>
            </a:r>
          </a:p>
          <a:p>
            <a:pPr>
              <a:buFontTx/>
              <a:buChar char="•"/>
            </a:pPr>
            <a:r>
              <a:rPr lang="en-US" sz="2400" dirty="0" smtClean="0">
                <a:latin typeface="Times New Roman" pitchFamily="18" charset="0"/>
                <a:cs typeface="Times New Roman" pitchFamily="18" charset="0"/>
              </a:rPr>
              <a:t>  query processing computes AND of N-gram matches</a:t>
            </a:r>
          </a:p>
          <a:p>
            <a:r>
              <a:rPr lang="en-US" sz="2400" u="sng" dirty="0" smtClean="0">
                <a:latin typeface="Times New Roman" pitchFamily="18" charset="0"/>
                <a:cs typeface="Times New Roman" pitchFamily="18" charset="0"/>
              </a:rPr>
              <a:t>Example (N=3):</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Brit*</a:t>
            </a:r>
            <a:r>
              <a:rPr lang="en-US" sz="2400" dirty="0" err="1" smtClean="0">
                <a:latin typeface="Times New Roman" pitchFamily="18" charset="0"/>
                <a:cs typeface="Times New Roman" pitchFamily="18" charset="0"/>
              </a:rPr>
              <a:t>ney</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sym typeface="Symbol" pitchFamily="18" charset="2"/>
              </a:rPr>
              <a:t> </a:t>
            </a:r>
            <a:r>
              <a:rPr lang="en-US" sz="2400" dirty="0" err="1" smtClean="0">
                <a:latin typeface="Times New Roman" pitchFamily="18" charset="0"/>
                <a:cs typeface="Times New Roman" pitchFamily="18" charset="0"/>
                <a:sym typeface="Symbol" pitchFamily="18" charset="2"/>
              </a:rPr>
              <a:t>Bri</a:t>
            </a:r>
            <a:r>
              <a:rPr lang="en-US" sz="2400" dirty="0" smtClean="0">
                <a:latin typeface="Times New Roman" pitchFamily="18" charset="0"/>
                <a:cs typeface="Times New Roman" pitchFamily="18" charset="0"/>
                <a:sym typeface="Symbol" pitchFamily="18" charset="2"/>
              </a:rPr>
              <a:t> AND </a:t>
            </a:r>
            <a:r>
              <a:rPr lang="en-US" sz="2400" dirty="0" err="1" smtClean="0">
                <a:latin typeface="Times New Roman" pitchFamily="18" charset="0"/>
                <a:cs typeface="Times New Roman" pitchFamily="18" charset="0"/>
                <a:sym typeface="Symbol" pitchFamily="18" charset="2"/>
              </a:rPr>
              <a:t>rit</a:t>
            </a:r>
            <a:r>
              <a:rPr lang="en-US" sz="2400" dirty="0" smtClean="0">
                <a:latin typeface="Times New Roman" pitchFamily="18" charset="0"/>
                <a:cs typeface="Times New Roman" pitchFamily="18" charset="0"/>
                <a:sym typeface="Symbol" pitchFamily="18" charset="2"/>
              </a:rPr>
              <a:t> AND </a:t>
            </a:r>
            <a:r>
              <a:rPr lang="en-US" sz="2400" dirty="0" err="1" smtClean="0">
                <a:latin typeface="Times New Roman" pitchFamily="18" charset="0"/>
                <a:cs typeface="Times New Roman" pitchFamily="18" charset="0"/>
                <a:sym typeface="Symbol" pitchFamily="18" charset="2"/>
              </a:rPr>
              <a:t>ney</a:t>
            </a:r>
            <a:endParaRPr lang="en-US" sz="2400" dirty="0">
              <a:latin typeface="Times New Roman" pitchFamily="18" charset="0"/>
              <a:cs typeface="Times New Roman" pitchFamily="18" charset="0"/>
              <a:sym typeface="Symbol" pitchFamily="18" charset="2"/>
            </a:endParaRPr>
          </a:p>
        </p:txBody>
      </p:sp>
      <p:sp>
        <p:nvSpPr>
          <p:cNvPr id="333831" name="Text Box 7"/>
          <p:cNvSpPr txBox="1">
            <a:spLocks noChangeArrowheads="1"/>
          </p:cNvSpPr>
          <p:nvPr/>
        </p:nvSpPr>
        <p:spPr bwMode="auto">
          <a:xfrm>
            <a:off x="323850" y="5287228"/>
            <a:ext cx="8185254" cy="830997"/>
          </a:xfrm>
          <a:prstGeom prst="rect">
            <a:avLst/>
          </a:prstGeom>
          <a:noFill/>
          <a:ln w="9525">
            <a:noFill/>
            <a:miter lim="800000"/>
            <a:headEnd/>
            <a:tailEnd/>
          </a:ln>
          <a:effectLst/>
        </p:spPr>
        <p:txBody>
          <a:bodyPr wrap="none">
            <a:spAutoFit/>
          </a:bodyPr>
          <a:lstStyle/>
          <a:p>
            <a:r>
              <a:rPr lang="en-US" sz="2400" b="1" dirty="0" smtClean="0">
                <a:solidFill>
                  <a:srgbClr val="002060"/>
                </a:solidFill>
                <a:latin typeface="Times New Roman" pitchFamily="18" charset="0"/>
                <a:cs typeface="Times New Roman" pitchFamily="18" charset="0"/>
              </a:rPr>
              <a:t>Generalization:</a:t>
            </a:r>
            <a:r>
              <a:rPr lang="en-US" sz="2400" dirty="0" smtClean="0">
                <a:latin typeface="Times New Roman" pitchFamily="18" charset="0"/>
                <a:cs typeface="Times New Roman" pitchFamily="18" charset="0"/>
              </a:rPr>
              <a:t> decompose words into frequent fragments </a:t>
            </a:r>
          </a:p>
          <a:p>
            <a:r>
              <a:rPr lang="en-US" sz="2400" dirty="0" smtClean="0">
                <a:latin typeface="Times New Roman" pitchFamily="18" charset="0"/>
                <a:cs typeface="Times New Roman" pitchFamily="18" charset="0"/>
              </a:rPr>
              <a:t>(e.g., syllables, or fragments derived from </a:t>
            </a:r>
            <a:r>
              <a:rPr lang="en-US" sz="2400" dirty="0" err="1" smtClean="0">
                <a:latin typeface="Times New Roman" pitchFamily="18" charset="0"/>
                <a:cs typeface="Times New Roman" pitchFamily="18" charset="0"/>
              </a:rPr>
              <a:t>mis</a:t>
            </a:r>
            <a:r>
              <a:rPr lang="en-US" sz="2400" dirty="0" smtClean="0">
                <a:latin typeface="Times New Roman" pitchFamily="18" charset="0"/>
                <a:cs typeface="Times New Roman" pitchFamily="18" charset="0"/>
              </a:rPr>
              <a:t>-spelling statistics)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p:txBody>
          <a:bodyPr>
            <a:normAutofit fontScale="90000"/>
          </a:bodyPr>
          <a:lstStyle/>
          <a:p>
            <a:r>
              <a:rPr lang="en-US" smtClean="0"/>
              <a:t>Proximity-based Ranking</a:t>
            </a:r>
            <a:endParaRPr lang="en-US"/>
          </a:p>
        </p:txBody>
      </p:sp>
      <p:sp>
        <p:nvSpPr>
          <p:cNvPr id="16" name="Date Placeholder 15"/>
          <p:cNvSpPr>
            <a:spLocks noGrp="1"/>
          </p:cNvSpPr>
          <p:nvPr>
            <p:ph type="dt" sz="half" idx="10"/>
          </p:nvPr>
        </p:nvSpPr>
        <p:spPr/>
        <p:txBody>
          <a:bodyPr/>
          <a:lstStyle/>
          <a:p>
            <a:r>
              <a:rPr lang="en-US" smtClean="0"/>
              <a:t>November 15, 2011</a:t>
            </a:r>
            <a:endParaRPr lang="en-US"/>
          </a:p>
        </p:txBody>
      </p:sp>
      <p:sp>
        <p:nvSpPr>
          <p:cNvPr id="18" name="Footer Placeholder 17"/>
          <p:cNvSpPr>
            <a:spLocks noGrp="1"/>
          </p:cNvSpPr>
          <p:nvPr>
            <p:ph type="ftr" sz="quarter" idx="11"/>
          </p:nvPr>
        </p:nvSpPr>
        <p:spPr/>
        <p:txBody>
          <a:bodyPr/>
          <a:lstStyle/>
          <a:p>
            <a:r>
              <a:rPr lang="en-US" smtClean="0"/>
              <a:t>IR&amp;DM, WS'11/12</a:t>
            </a:r>
            <a:endParaRPr lang="en-US"/>
          </a:p>
        </p:txBody>
      </p:sp>
      <p:sp>
        <p:nvSpPr>
          <p:cNvPr id="17" name="Slide Number Placeholder 16"/>
          <p:cNvSpPr>
            <a:spLocks noGrp="1"/>
          </p:cNvSpPr>
          <p:nvPr>
            <p:ph type="sldNum" sz="quarter" idx="12"/>
          </p:nvPr>
        </p:nvSpPr>
        <p:spPr/>
        <p:txBody>
          <a:bodyPr/>
          <a:lstStyle/>
          <a:p>
            <a:r>
              <a:rPr lang="en-US" smtClean="0"/>
              <a:t>III.</a:t>
            </a:r>
            <a:fld id="{8DFBADF9-590B-46A3-B334-BA8F8DA717BB}" type="slidenum">
              <a:rPr lang="en-US" smtClean="0"/>
              <a:pPr/>
              <a:t>36</a:t>
            </a:fld>
            <a:endParaRPr lang="en-US"/>
          </a:p>
        </p:txBody>
      </p:sp>
      <p:sp>
        <p:nvSpPr>
          <p:cNvPr id="442371" name="Rectangle 3"/>
          <p:cNvSpPr>
            <a:spLocks noChangeArrowheads="1"/>
          </p:cNvSpPr>
          <p:nvPr/>
        </p:nvSpPr>
        <p:spPr bwMode="auto">
          <a:xfrm>
            <a:off x="0" y="2016125"/>
            <a:ext cx="9144000" cy="1728788"/>
          </a:xfrm>
          <a:prstGeom prst="rect">
            <a:avLst/>
          </a:prstGeom>
          <a:noFill/>
          <a:ln w="9525">
            <a:no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42372" name="Rectangle 4"/>
          <p:cNvSpPr>
            <a:spLocks noChangeArrowheads="1"/>
          </p:cNvSpPr>
          <p:nvPr/>
        </p:nvSpPr>
        <p:spPr bwMode="auto">
          <a:xfrm>
            <a:off x="0" y="3933825"/>
            <a:ext cx="9144000" cy="2376488"/>
          </a:xfrm>
          <a:prstGeom prst="rect">
            <a:avLst/>
          </a:prstGeom>
          <a:noFill/>
          <a:ln w="9525">
            <a:no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42373" name="Text Box 5"/>
          <p:cNvSpPr txBox="1">
            <a:spLocks noChangeArrowheads="1"/>
          </p:cNvSpPr>
          <p:nvPr/>
        </p:nvSpPr>
        <p:spPr bwMode="auto">
          <a:xfrm>
            <a:off x="318603" y="3489269"/>
            <a:ext cx="8211863" cy="701731"/>
          </a:xfrm>
          <a:prstGeom prst="rect">
            <a:avLst/>
          </a:prstGeom>
          <a:noFill/>
          <a:ln w="9525">
            <a:noFill/>
            <a:miter lim="800000"/>
            <a:headEnd/>
            <a:tailEnd/>
          </a:ln>
          <a:effectLst/>
        </p:spPr>
        <p:txBody>
          <a:bodyPr wrap="none">
            <a:spAutoFit/>
          </a:bodyPr>
          <a:lstStyle/>
          <a:p>
            <a:pPr eaLnBrk="1" hangingPunct="1">
              <a:lnSpc>
                <a:spcPct val="90000"/>
              </a:lnSpc>
            </a:pPr>
            <a:r>
              <a:rPr lang="en-US" sz="2400" b="1" dirty="0" smtClean="0">
                <a:solidFill>
                  <a:srgbClr val="002060"/>
                </a:solidFill>
                <a:latin typeface="Times New Roman" pitchFamily="18" charset="0"/>
                <a:cs typeface="Times New Roman" pitchFamily="18" charset="0"/>
              </a:rPr>
              <a:t>“Holistic” keyword proximity scores: </a:t>
            </a:r>
            <a:r>
              <a:rPr lang="en-US" sz="1800" dirty="0" smtClean="0">
                <a:latin typeface="Times New Roman" pitchFamily="18" charset="0"/>
                <a:cs typeface="Times New Roman" pitchFamily="18" charset="0"/>
              </a:rPr>
              <a:t>[</a:t>
            </a:r>
            <a:r>
              <a:rPr lang="en-US" sz="1800" dirty="0" err="1" smtClean="0">
                <a:latin typeface="Times New Roman" pitchFamily="18" charset="0"/>
                <a:cs typeface="Times New Roman" pitchFamily="18" charset="0"/>
              </a:rPr>
              <a:t>Büttcher</a:t>
            </a:r>
            <a:r>
              <a:rPr lang="en-US" sz="1800" dirty="0" smtClean="0">
                <a:latin typeface="Times New Roman" pitchFamily="18" charset="0"/>
                <a:cs typeface="Times New Roman" pitchFamily="18" charset="0"/>
              </a:rPr>
              <a:t>/Clarke: SIGIR’06]</a:t>
            </a:r>
          </a:p>
          <a:p>
            <a:pPr eaLnBrk="1" hangingPunct="1">
              <a:lnSpc>
                <a:spcPct val="90000"/>
              </a:lnSpc>
            </a:pPr>
            <a:r>
              <a:rPr lang="en-US" sz="2000" dirty="0" smtClean="0">
                <a:latin typeface="Times New Roman" pitchFamily="18" charset="0"/>
                <a:cs typeface="Times New Roman" pitchFamily="18" charset="0"/>
              </a:rPr>
              <a:t>aggregation of per-term scores # + per-term-pair scores attributed to each term</a:t>
            </a:r>
            <a:endParaRPr lang="en-US" sz="2000" dirty="0">
              <a:latin typeface="Times New Roman" pitchFamily="18" charset="0"/>
              <a:cs typeface="Times New Roman" pitchFamily="18" charset="0"/>
            </a:endParaRPr>
          </a:p>
        </p:txBody>
      </p:sp>
      <p:graphicFrame>
        <p:nvGraphicFramePr>
          <p:cNvPr id="442374" name="Object 6"/>
          <p:cNvGraphicFramePr>
            <a:graphicFrameLocks noChangeAspect="1"/>
          </p:cNvGraphicFramePr>
          <p:nvPr/>
        </p:nvGraphicFramePr>
        <p:xfrm>
          <a:off x="381000" y="4191000"/>
          <a:ext cx="3748088" cy="479425"/>
        </p:xfrm>
        <a:graphic>
          <a:graphicData uri="http://schemas.openxmlformats.org/presentationml/2006/ole">
            <p:oleObj spid="_x0000_s148488" name="Formel" r:id="rId3" imgW="2082800" imgH="266700" progId="Equation.3">
              <p:embed/>
            </p:oleObj>
          </a:graphicData>
        </a:graphic>
      </p:graphicFrame>
      <p:graphicFrame>
        <p:nvGraphicFramePr>
          <p:cNvPr id="442375" name="Object 7"/>
          <p:cNvGraphicFramePr>
            <a:graphicFrameLocks noChangeAspect="1"/>
          </p:cNvGraphicFramePr>
          <p:nvPr/>
        </p:nvGraphicFramePr>
        <p:xfrm>
          <a:off x="584200" y="4603750"/>
          <a:ext cx="7518400" cy="958850"/>
        </p:xfrm>
        <a:graphic>
          <a:graphicData uri="http://schemas.openxmlformats.org/presentationml/2006/ole">
            <p:oleObj spid="_x0000_s148489" name="Formel" r:id="rId4" imgW="4178300" imgH="533400" progId="Equation.3">
              <p:embed/>
            </p:oleObj>
          </a:graphicData>
        </a:graphic>
      </p:graphicFrame>
      <p:sp>
        <p:nvSpPr>
          <p:cNvPr id="442376" name="Text Box 8"/>
          <p:cNvSpPr txBox="1">
            <a:spLocks noChangeArrowheads="1"/>
          </p:cNvSpPr>
          <p:nvPr/>
        </p:nvSpPr>
        <p:spPr bwMode="auto">
          <a:xfrm>
            <a:off x="304800" y="813542"/>
            <a:ext cx="8458200" cy="2760756"/>
          </a:xfrm>
          <a:prstGeom prst="rect">
            <a:avLst/>
          </a:prstGeom>
          <a:noFill/>
          <a:ln w="9525">
            <a:noFill/>
            <a:miter lim="800000"/>
            <a:headEnd/>
            <a:tailEnd/>
          </a:ln>
          <a:effectLst/>
        </p:spPr>
        <p:txBody>
          <a:bodyPr wrap="square">
            <a:spAutoFit/>
          </a:bodyPr>
          <a:lstStyle/>
          <a:p>
            <a:pPr>
              <a:lnSpc>
                <a:spcPct val="90000"/>
              </a:lnSpc>
            </a:pPr>
            <a:r>
              <a:rPr lang="en-US" sz="2400" u="sng" dirty="0" smtClean="0">
                <a:latin typeface="Times New Roman" pitchFamily="18" charset="0"/>
                <a:cs typeface="Times New Roman" pitchFamily="18" charset="0"/>
              </a:rPr>
              <a:t>Proximity Query Examples:</a:t>
            </a:r>
            <a:r>
              <a:rPr lang="en-US" sz="2400" dirty="0" smtClean="0">
                <a:latin typeface="Times New Roman" pitchFamily="18" charset="0"/>
                <a:cs typeface="Times New Roman" pitchFamily="18" charset="0"/>
              </a:rPr>
              <a:t> </a:t>
            </a:r>
          </a:p>
          <a:p>
            <a:pPr>
              <a:lnSpc>
                <a:spcPct val="90000"/>
              </a:lnSpc>
            </a:pPr>
            <a:r>
              <a:rPr lang="en-US" sz="2400" i="1" dirty="0" smtClean="0">
                <a:latin typeface="Times New Roman" pitchFamily="18" charset="0"/>
                <a:cs typeface="Times New Roman" pitchFamily="18" charset="0"/>
              </a:rPr>
              <a:t>“root </a:t>
            </a:r>
            <a:r>
              <a:rPr lang="en-US" sz="2400" i="1" dirty="0" err="1" smtClean="0">
                <a:latin typeface="Times New Roman" pitchFamily="18" charset="0"/>
                <a:cs typeface="Times New Roman" pitchFamily="18" charset="0"/>
              </a:rPr>
              <a:t>polynom</a:t>
            </a:r>
            <a:r>
              <a:rPr lang="en-US" sz="2400" i="1" dirty="0" smtClean="0">
                <a:latin typeface="Times New Roman" pitchFamily="18" charset="0"/>
                <a:cs typeface="Times New Roman" pitchFamily="18" charset="0"/>
              </a:rPr>
              <a:t> three”, “high cholesterol measure”, “doctoral degree defense”, “statistical relational learning”</a:t>
            </a:r>
          </a:p>
          <a:p>
            <a:pPr>
              <a:lnSpc>
                <a:spcPct val="90000"/>
              </a:lnSpc>
            </a:pPr>
            <a:endParaRPr lang="en-US" sz="700" i="1" dirty="0" smtClean="0">
              <a:latin typeface="Times New Roman" pitchFamily="18" charset="0"/>
              <a:cs typeface="Times New Roman" pitchFamily="18" charset="0"/>
            </a:endParaRPr>
          </a:p>
          <a:p>
            <a:pPr>
              <a:lnSpc>
                <a:spcPct val="90000"/>
              </a:lnSpc>
            </a:pPr>
            <a:r>
              <a:rPr lang="en-US" sz="2400" dirty="0" smtClean="0">
                <a:latin typeface="Times New Roman" pitchFamily="18" charset="0"/>
                <a:cs typeface="Times New Roman" pitchFamily="18" charset="0"/>
              </a:rPr>
              <a:t>→ Particularly important for combinations of mostly frequent (and a few infrequent) keywords with otherwise different meaning.</a:t>
            </a:r>
          </a:p>
          <a:p>
            <a:pPr>
              <a:lnSpc>
                <a:spcPct val="90000"/>
              </a:lnSpc>
              <a:spcBef>
                <a:spcPct val="40000"/>
              </a:spcBef>
            </a:pPr>
            <a:r>
              <a:rPr lang="en-US" sz="2400" u="sng" dirty="0" smtClean="0">
                <a:latin typeface="Times New Roman" pitchFamily="18" charset="0"/>
                <a:cs typeface="Times New Roman" pitchFamily="18" charset="0"/>
              </a:rPr>
              <a:t>Idea:</a:t>
            </a:r>
            <a:r>
              <a:rPr lang="en-US" sz="2400" dirty="0" smtClean="0">
                <a:latin typeface="Times New Roman" pitchFamily="18" charset="0"/>
                <a:cs typeface="Times New Roman" pitchFamily="18" charset="0"/>
              </a:rPr>
              <a:t> Identify positions (pos) of all query-term occurrences</a:t>
            </a:r>
          </a:p>
          <a:p>
            <a:pPr>
              <a:lnSpc>
                <a:spcPct val="90000"/>
              </a:lnSpc>
            </a:pPr>
            <a:r>
              <a:rPr lang="en-US" sz="2400" dirty="0" smtClean="0">
                <a:latin typeface="Times New Roman" pitchFamily="18" charset="0"/>
                <a:cs typeface="Times New Roman" pitchFamily="18" charset="0"/>
              </a:rPr>
              <a:t>         in a document and reward short distances.</a:t>
            </a:r>
            <a:endParaRPr lang="en-US" sz="2400" dirty="0">
              <a:latin typeface="Times New Roman" pitchFamily="18" charset="0"/>
              <a:cs typeface="Times New Roman" pitchFamily="18" charset="0"/>
            </a:endParaRPr>
          </a:p>
        </p:txBody>
      </p:sp>
      <p:sp>
        <p:nvSpPr>
          <p:cNvPr id="442377" name="AutoShape 9"/>
          <p:cNvSpPr>
            <a:spLocks/>
          </p:cNvSpPr>
          <p:nvPr/>
        </p:nvSpPr>
        <p:spPr bwMode="auto">
          <a:xfrm rot="5400000">
            <a:off x="5461000" y="3530600"/>
            <a:ext cx="279400" cy="4191000"/>
          </a:xfrm>
          <a:prstGeom prst="rightBrace">
            <a:avLst>
              <a:gd name="adj1" fmla="val 90319"/>
              <a:gd name="adj2" fmla="val 50000"/>
            </a:avLst>
          </a:prstGeom>
          <a:no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42378" name="Text Box 10"/>
          <p:cNvSpPr txBox="1">
            <a:spLocks noChangeArrowheads="1"/>
          </p:cNvSpPr>
          <p:nvPr/>
        </p:nvSpPr>
        <p:spPr bwMode="auto">
          <a:xfrm>
            <a:off x="4211638" y="5805488"/>
            <a:ext cx="3911648" cy="584775"/>
          </a:xfrm>
          <a:prstGeom prst="rect">
            <a:avLst/>
          </a:prstGeom>
          <a:solidFill>
            <a:srgbClr val="FFFF00"/>
          </a:solidFill>
          <a:ln w="9525">
            <a:noFill/>
            <a:miter lim="800000"/>
            <a:headEnd/>
            <a:tailEnd/>
          </a:ln>
          <a:effectLst/>
        </p:spPr>
        <p:txBody>
          <a:bodyPr wrap="none">
            <a:spAutoFit/>
          </a:bodyPr>
          <a:lstStyle/>
          <a:p>
            <a:pPr>
              <a:lnSpc>
                <a:spcPct val="80000"/>
              </a:lnSpc>
            </a:pPr>
            <a:r>
              <a:rPr lang="en-US" sz="2000" dirty="0" smtClean="0">
                <a:latin typeface="Times New Roman" pitchFamily="18" charset="0"/>
                <a:cs typeface="Times New Roman" pitchFamily="18" charset="0"/>
              </a:rPr>
              <a:t>count only pairs of query terms</a:t>
            </a:r>
          </a:p>
          <a:p>
            <a:pPr>
              <a:lnSpc>
                <a:spcPct val="80000"/>
              </a:lnSpc>
            </a:pPr>
            <a:r>
              <a:rPr lang="en-US" sz="2000" dirty="0" smtClean="0">
                <a:latin typeface="Times New Roman" pitchFamily="18" charset="0"/>
                <a:cs typeface="Times New Roman" pitchFamily="18" charset="0"/>
              </a:rPr>
              <a:t>with no other query term in between</a:t>
            </a:r>
            <a:endParaRPr lang="en-US" sz="2000" dirty="0">
              <a:latin typeface="Times New Roman" pitchFamily="18" charset="0"/>
              <a:cs typeface="Times New Roman" pitchFamily="18" charset="0"/>
            </a:endParaRPr>
          </a:p>
        </p:txBody>
      </p:sp>
      <p:sp>
        <p:nvSpPr>
          <p:cNvPr id="442379" name="Text Box 11"/>
          <p:cNvSpPr txBox="1">
            <a:spLocks noChangeArrowheads="1"/>
          </p:cNvSpPr>
          <p:nvPr/>
        </p:nvSpPr>
        <p:spPr bwMode="auto">
          <a:xfrm>
            <a:off x="468313" y="5805488"/>
            <a:ext cx="3446777" cy="584775"/>
          </a:xfrm>
          <a:prstGeom prst="rect">
            <a:avLst/>
          </a:prstGeom>
          <a:solidFill>
            <a:srgbClr val="FFFF00"/>
          </a:solidFill>
          <a:ln w="9525">
            <a:noFill/>
            <a:miter lim="800000"/>
            <a:headEnd/>
            <a:tailEnd/>
          </a:ln>
          <a:effectLst/>
        </p:spPr>
        <p:txBody>
          <a:bodyPr wrap="none">
            <a:spAutoFit/>
          </a:bodyPr>
          <a:lstStyle/>
          <a:p>
            <a:pPr>
              <a:lnSpc>
                <a:spcPct val="80000"/>
              </a:lnSpc>
            </a:pPr>
            <a:r>
              <a:rPr lang="en-US" sz="2000" dirty="0" smtClean="0">
                <a:latin typeface="Times New Roman" pitchFamily="18" charset="0"/>
                <a:cs typeface="Times New Roman" pitchFamily="18" charset="0"/>
              </a:rPr>
              <a:t>acc(</a:t>
            </a:r>
            <a:r>
              <a:rPr lang="en-US" sz="2000" dirty="0" err="1" smtClean="0">
                <a:latin typeface="Times New Roman" pitchFamily="18" charset="0"/>
                <a:cs typeface="Times New Roman" pitchFamily="18" charset="0"/>
              </a:rPr>
              <a:t>t</a:t>
            </a:r>
            <a:r>
              <a:rPr lang="en-US" sz="2000" baseline="-25000" dirty="0" err="1" smtClean="0">
                <a:latin typeface="Times New Roman" pitchFamily="18" charset="0"/>
                <a:cs typeface="Times New Roman" pitchFamily="18" charset="0"/>
              </a:rPr>
              <a:t>j</a:t>
            </a:r>
            <a:r>
              <a:rPr lang="en-US" sz="2000" dirty="0" smtClean="0">
                <a:latin typeface="Times New Roman" pitchFamily="18" charset="0"/>
                <a:cs typeface="Times New Roman" pitchFamily="18" charset="0"/>
              </a:rPr>
              <a:t>): cannot be pre-computed</a:t>
            </a:r>
          </a:p>
          <a:p>
            <a:pPr>
              <a:lnSpc>
                <a:spcPct val="80000"/>
              </a:lnSpc>
            </a:pPr>
            <a:r>
              <a:rPr lang="en-US" sz="2000" dirty="0" smtClean="0">
                <a:latin typeface="Times New Roman" pitchFamily="18" charset="0"/>
                <a:cs typeface="Times New Roman" pitchFamily="18" charset="0"/>
                <a:sym typeface="Symbol" pitchFamily="18" charset="2"/>
              </a:rPr>
              <a:t> expensive at query-time</a:t>
            </a:r>
            <a:endParaRPr lang="en-US" sz="2000" dirty="0">
              <a:latin typeface="Times New Roman" pitchFamily="18" charset="0"/>
              <a:cs typeface="Times New Roman" pitchFamily="18" charset="0"/>
              <a:sym typeface="Symbol" pitchFamily="18" charset="2"/>
            </a:endParaRPr>
          </a:p>
        </p:txBody>
      </p:sp>
      <p:sp>
        <p:nvSpPr>
          <p:cNvPr id="19" name="AutoShape 9"/>
          <p:cNvSpPr>
            <a:spLocks/>
          </p:cNvSpPr>
          <p:nvPr/>
        </p:nvSpPr>
        <p:spPr bwMode="auto">
          <a:xfrm rot="5400000">
            <a:off x="2057400" y="4572000"/>
            <a:ext cx="304800" cy="2133600"/>
          </a:xfrm>
          <a:prstGeom prst="rightBrace">
            <a:avLst>
              <a:gd name="adj1" fmla="val 90319"/>
              <a:gd name="adj2" fmla="val 50000"/>
            </a:avLst>
          </a:prstGeom>
          <a:no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442372"/>
                                        </p:tgtEl>
                                        <p:attrNameLst>
                                          <p:attrName>style.visibility</p:attrName>
                                        </p:attrNameLst>
                                      </p:cBhvr>
                                      <p:to>
                                        <p:strVal val="visible"/>
                                      </p:to>
                                    </p:set>
                                    <p:animEffect transition="in" filter="blinds(horizontal)">
                                      <p:cBhvr>
                                        <p:cTn id="7" dur="500"/>
                                        <p:tgtEl>
                                          <p:spTgt spid="44237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2373"/>
                                        </p:tgtEl>
                                        <p:attrNameLst>
                                          <p:attrName>style.visibility</p:attrName>
                                        </p:attrNameLst>
                                      </p:cBhvr>
                                      <p:to>
                                        <p:strVal val="visible"/>
                                      </p:to>
                                    </p:set>
                                    <p:animEffect transition="in" filter="blinds(horizontal)">
                                      <p:cBhvr>
                                        <p:cTn id="10" dur="500"/>
                                        <p:tgtEl>
                                          <p:spTgt spid="442373"/>
                                        </p:tgtEl>
                                      </p:cBhvr>
                                    </p:animEffect>
                                  </p:childTnLst>
                                </p:cTn>
                              </p:par>
                              <p:par>
                                <p:cTn id="11" presetID="3" presetClass="entr" presetSubtype="10" fill="hold" nodeType="withEffect">
                                  <p:stCondLst>
                                    <p:cond delay="0"/>
                                  </p:stCondLst>
                                  <p:childTnLst>
                                    <p:set>
                                      <p:cBhvr>
                                        <p:cTn id="12" dur="1" fill="hold">
                                          <p:stCondLst>
                                            <p:cond delay="0"/>
                                          </p:stCondLst>
                                        </p:cTn>
                                        <p:tgtEl>
                                          <p:spTgt spid="442374"/>
                                        </p:tgtEl>
                                        <p:attrNameLst>
                                          <p:attrName>style.visibility</p:attrName>
                                        </p:attrNameLst>
                                      </p:cBhvr>
                                      <p:to>
                                        <p:strVal val="visible"/>
                                      </p:to>
                                    </p:set>
                                    <p:animEffect transition="in" filter="blinds(horizontal)">
                                      <p:cBhvr>
                                        <p:cTn id="13" dur="500"/>
                                        <p:tgtEl>
                                          <p:spTgt spid="442374"/>
                                        </p:tgtEl>
                                      </p:cBhvr>
                                    </p:animEffect>
                                  </p:childTnLst>
                                </p:cTn>
                              </p:par>
                              <p:par>
                                <p:cTn id="14" presetID="3" presetClass="entr" presetSubtype="10" fill="hold" nodeType="withEffect">
                                  <p:stCondLst>
                                    <p:cond delay="0"/>
                                  </p:stCondLst>
                                  <p:childTnLst>
                                    <p:set>
                                      <p:cBhvr>
                                        <p:cTn id="15" dur="1" fill="hold">
                                          <p:stCondLst>
                                            <p:cond delay="0"/>
                                          </p:stCondLst>
                                        </p:cTn>
                                        <p:tgtEl>
                                          <p:spTgt spid="442375"/>
                                        </p:tgtEl>
                                        <p:attrNameLst>
                                          <p:attrName>style.visibility</p:attrName>
                                        </p:attrNameLst>
                                      </p:cBhvr>
                                      <p:to>
                                        <p:strVal val="visible"/>
                                      </p:to>
                                    </p:set>
                                    <p:animEffect transition="in" filter="blinds(horizontal)">
                                      <p:cBhvr>
                                        <p:cTn id="16" dur="500"/>
                                        <p:tgtEl>
                                          <p:spTgt spid="44237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42377"/>
                                        </p:tgtEl>
                                        <p:attrNameLst>
                                          <p:attrName>style.visibility</p:attrName>
                                        </p:attrNameLst>
                                      </p:cBhvr>
                                      <p:to>
                                        <p:strVal val="visible"/>
                                      </p:to>
                                    </p:set>
                                    <p:animEffect transition="in" filter="blinds(horizontal)">
                                      <p:cBhvr>
                                        <p:cTn id="19" dur="500"/>
                                        <p:tgtEl>
                                          <p:spTgt spid="44237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42378"/>
                                        </p:tgtEl>
                                        <p:attrNameLst>
                                          <p:attrName>style.visibility</p:attrName>
                                        </p:attrNameLst>
                                      </p:cBhvr>
                                      <p:to>
                                        <p:strVal val="visible"/>
                                      </p:to>
                                    </p:set>
                                    <p:animEffect transition="in" filter="blinds(horizontal)">
                                      <p:cBhvr>
                                        <p:cTn id="22" dur="500"/>
                                        <p:tgtEl>
                                          <p:spTgt spid="442378"/>
                                        </p:tgtEl>
                                      </p:cBhvr>
                                    </p:animEffect>
                                  </p:childTnLst>
                                </p:cTn>
                              </p:par>
                              <p:par>
                                <p:cTn id="23" presetID="3" presetClass="entr" presetSubtype="10" fill="hold" grpId="1" nodeType="withEffect">
                                  <p:stCondLst>
                                    <p:cond delay="0"/>
                                  </p:stCondLst>
                                  <p:childTnLst>
                                    <p:set>
                                      <p:cBhvr>
                                        <p:cTn id="24" dur="1" fill="hold">
                                          <p:stCondLst>
                                            <p:cond delay="0"/>
                                          </p:stCondLst>
                                        </p:cTn>
                                        <p:tgtEl>
                                          <p:spTgt spid="442379"/>
                                        </p:tgtEl>
                                        <p:attrNameLst>
                                          <p:attrName>style.visibility</p:attrName>
                                        </p:attrNameLst>
                                      </p:cBhvr>
                                      <p:to>
                                        <p:strVal val="visible"/>
                                      </p:to>
                                    </p:set>
                                    <p:animEffect transition="in" filter="blinds(horizontal)">
                                      <p:cBhvr>
                                        <p:cTn id="25" dur="500"/>
                                        <p:tgtEl>
                                          <p:spTgt spid="44237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2" grpId="0"/>
      <p:bldP spid="442373" grpId="0"/>
      <p:bldP spid="442377" grpId="0" animBg="1"/>
      <p:bldP spid="442378" grpId="0" animBg="1"/>
      <p:bldP spid="442379" grpId="1"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descr="txp_fig"/>
          <p:cNvPicPr>
            <a:picLocks noChangeAspect="1" noChangeArrowheads="1"/>
          </p:cNvPicPr>
          <p:nvPr>
            <p:custDataLst>
              <p:tags r:id="rId1"/>
            </p:custDataLst>
          </p:nvPr>
        </p:nvPicPr>
        <p:blipFill>
          <a:blip r:embed="rId13" cstate="print"/>
          <a:srcRect/>
          <a:stretch>
            <a:fillRect/>
          </a:stretch>
        </p:blipFill>
        <p:spPr bwMode="auto">
          <a:xfrm>
            <a:off x="2489200" y="4908550"/>
            <a:ext cx="381000" cy="190500"/>
          </a:xfrm>
          <a:prstGeom prst="rect">
            <a:avLst/>
          </a:prstGeom>
          <a:noFill/>
          <a:ln w="9525" algn="ctr">
            <a:noFill/>
            <a:miter lim="800000"/>
            <a:headEnd/>
            <a:tailEnd/>
          </a:ln>
          <a:effectLst/>
        </p:spPr>
      </p:pic>
      <p:sp>
        <p:nvSpPr>
          <p:cNvPr id="443396" name="Rectangle 4"/>
          <p:cNvSpPr>
            <a:spLocks noGrp="1" noChangeArrowheads="1"/>
          </p:cNvSpPr>
          <p:nvPr>
            <p:ph type="body" idx="1"/>
          </p:nvPr>
        </p:nvSpPr>
        <p:spPr>
          <a:xfrm>
            <a:off x="468313" y="1196975"/>
            <a:ext cx="8229600" cy="4302125"/>
          </a:xfrm>
          <a:noFill/>
          <a:ln/>
        </p:spPr>
        <p:txBody>
          <a:bodyPr/>
          <a:lstStyle/>
          <a:p>
            <a:pPr>
              <a:buFontTx/>
              <a:buNone/>
            </a:pPr>
            <a:r>
              <a:rPr lang="en-US" sz="2400" dirty="0" smtClean="0"/>
              <a:t>It</a:t>
            </a:r>
            <a:r>
              <a:rPr lang="en-US" sz="2400" baseline="30000" dirty="0" smtClean="0"/>
              <a:t>1</a:t>
            </a:r>
            <a:r>
              <a:rPr lang="en-US" sz="2400" dirty="0" smtClean="0"/>
              <a:t> took</a:t>
            </a:r>
            <a:r>
              <a:rPr lang="en-US" sz="2400" baseline="30000" dirty="0" smtClean="0"/>
              <a:t>2</a:t>
            </a:r>
            <a:r>
              <a:rPr lang="en-US" sz="2400" dirty="0" smtClean="0"/>
              <a:t> the</a:t>
            </a:r>
            <a:r>
              <a:rPr lang="en-US" sz="2400" baseline="30000" dirty="0" smtClean="0"/>
              <a:t>3</a:t>
            </a:r>
            <a:r>
              <a:rPr lang="en-US" sz="2400" dirty="0" smtClean="0"/>
              <a:t> </a:t>
            </a:r>
            <a:r>
              <a:rPr lang="en-US" sz="2400" b="1" dirty="0" smtClean="0">
                <a:solidFill>
                  <a:srgbClr val="0000FF"/>
                </a:solidFill>
              </a:rPr>
              <a:t>sea</a:t>
            </a:r>
            <a:r>
              <a:rPr lang="en-US" sz="2400" b="1" baseline="30000" dirty="0" smtClean="0">
                <a:solidFill>
                  <a:srgbClr val="0000FF"/>
                </a:solidFill>
              </a:rPr>
              <a:t>4</a:t>
            </a:r>
            <a:r>
              <a:rPr lang="en-US" sz="2400" dirty="0" smtClean="0"/>
              <a:t> a</a:t>
            </a:r>
            <a:r>
              <a:rPr lang="en-US" sz="2400" baseline="30000" dirty="0" smtClean="0"/>
              <a:t>5</a:t>
            </a:r>
            <a:r>
              <a:rPr lang="en-US" sz="2400" dirty="0" smtClean="0"/>
              <a:t> thousand</a:t>
            </a:r>
            <a:r>
              <a:rPr lang="en-US" sz="2400" baseline="30000" dirty="0" smtClean="0"/>
              <a:t>6</a:t>
            </a:r>
            <a:r>
              <a:rPr lang="en-US" sz="2400" dirty="0" smtClean="0"/>
              <a:t> </a:t>
            </a:r>
            <a:r>
              <a:rPr lang="en-US" sz="2400" b="1" dirty="0" smtClean="0">
                <a:solidFill>
                  <a:srgbClr val="FF9900"/>
                </a:solidFill>
              </a:rPr>
              <a:t>years,</a:t>
            </a:r>
            <a:r>
              <a:rPr lang="en-US" sz="2400" b="1" baseline="30000" dirty="0" smtClean="0">
                <a:solidFill>
                  <a:srgbClr val="FF9900"/>
                </a:solidFill>
              </a:rPr>
              <a:t>7</a:t>
            </a:r>
            <a:endParaRPr lang="en-US" sz="2400" b="1" dirty="0" smtClean="0">
              <a:solidFill>
                <a:srgbClr val="FF9900"/>
              </a:solidFill>
            </a:endParaRPr>
          </a:p>
          <a:p>
            <a:pPr>
              <a:buFontTx/>
              <a:buNone/>
            </a:pPr>
            <a:r>
              <a:rPr lang="en-US" sz="2400" dirty="0" smtClean="0"/>
              <a:t>A</a:t>
            </a:r>
            <a:r>
              <a:rPr lang="en-US" sz="2400" baseline="30000" dirty="0" smtClean="0"/>
              <a:t>8</a:t>
            </a:r>
            <a:r>
              <a:rPr lang="en-US" sz="2400" dirty="0" smtClean="0"/>
              <a:t> thousand</a:t>
            </a:r>
            <a:r>
              <a:rPr lang="en-US" sz="2400" baseline="30000" dirty="0" smtClean="0"/>
              <a:t>9</a:t>
            </a:r>
            <a:r>
              <a:rPr lang="en-US" sz="2400" dirty="0" smtClean="0"/>
              <a:t> </a:t>
            </a:r>
            <a:r>
              <a:rPr lang="en-US" sz="2400" b="1" dirty="0" smtClean="0">
                <a:solidFill>
                  <a:srgbClr val="FF9900"/>
                </a:solidFill>
              </a:rPr>
              <a:t>years</a:t>
            </a:r>
            <a:r>
              <a:rPr lang="en-US" sz="2400" b="1" baseline="30000" dirty="0" smtClean="0">
                <a:solidFill>
                  <a:srgbClr val="FF9900"/>
                </a:solidFill>
              </a:rPr>
              <a:t>10</a:t>
            </a:r>
            <a:r>
              <a:rPr lang="en-US" sz="2400" dirty="0" smtClean="0"/>
              <a:t> to</a:t>
            </a:r>
            <a:r>
              <a:rPr lang="en-US" sz="2400" baseline="30000" dirty="0" smtClean="0"/>
              <a:t>11</a:t>
            </a:r>
            <a:r>
              <a:rPr lang="en-US" sz="2400" dirty="0" smtClean="0"/>
              <a:t> trace</a:t>
            </a:r>
            <a:r>
              <a:rPr lang="en-US" sz="2400" baseline="30000" dirty="0" smtClean="0"/>
              <a:t>12</a:t>
            </a:r>
            <a:endParaRPr lang="en-US" sz="2400" dirty="0" smtClean="0"/>
          </a:p>
          <a:p>
            <a:pPr>
              <a:buFontTx/>
              <a:buNone/>
            </a:pPr>
            <a:r>
              <a:rPr lang="en-US" sz="2400" dirty="0" smtClean="0"/>
              <a:t>The</a:t>
            </a:r>
            <a:r>
              <a:rPr lang="en-US" sz="2400" baseline="30000" dirty="0" smtClean="0"/>
              <a:t>13</a:t>
            </a:r>
            <a:r>
              <a:rPr lang="en-US" sz="2400" dirty="0" smtClean="0"/>
              <a:t> granite</a:t>
            </a:r>
            <a:r>
              <a:rPr lang="en-US" sz="2400" baseline="30000" dirty="0" smtClean="0"/>
              <a:t>14</a:t>
            </a:r>
            <a:r>
              <a:rPr lang="en-US" sz="2400" dirty="0" smtClean="0"/>
              <a:t> features</a:t>
            </a:r>
            <a:r>
              <a:rPr lang="en-US" sz="2400" baseline="30000" dirty="0" smtClean="0"/>
              <a:t>15</a:t>
            </a:r>
            <a:r>
              <a:rPr lang="en-US" sz="2400" dirty="0" smtClean="0"/>
              <a:t> of</a:t>
            </a:r>
            <a:r>
              <a:rPr lang="en-US" sz="2400" baseline="30000" dirty="0" smtClean="0"/>
              <a:t>16</a:t>
            </a:r>
            <a:r>
              <a:rPr lang="en-US" sz="2400" dirty="0" smtClean="0"/>
              <a:t> this</a:t>
            </a:r>
            <a:r>
              <a:rPr lang="en-US" sz="2400" baseline="30000" dirty="0" smtClean="0"/>
              <a:t>17</a:t>
            </a:r>
            <a:r>
              <a:rPr lang="en-US" sz="2400" dirty="0" smtClean="0"/>
              <a:t> </a:t>
            </a:r>
            <a:r>
              <a:rPr lang="en-US" sz="2400" b="1" dirty="0" smtClean="0">
                <a:solidFill>
                  <a:srgbClr val="00CC00"/>
                </a:solidFill>
              </a:rPr>
              <a:t>cliff,</a:t>
            </a:r>
            <a:r>
              <a:rPr lang="en-US" sz="2400" b="1" baseline="30000" dirty="0" smtClean="0">
                <a:solidFill>
                  <a:srgbClr val="00CC00"/>
                </a:solidFill>
              </a:rPr>
              <a:t>18</a:t>
            </a:r>
            <a:endParaRPr lang="en-US" sz="2400" b="1" dirty="0" smtClean="0">
              <a:solidFill>
                <a:srgbClr val="00CC00"/>
              </a:solidFill>
            </a:endParaRPr>
          </a:p>
          <a:p>
            <a:pPr>
              <a:buFontTx/>
              <a:buNone/>
            </a:pPr>
            <a:r>
              <a:rPr lang="en-US" sz="2400" dirty="0" smtClean="0"/>
              <a:t>In</a:t>
            </a:r>
            <a:r>
              <a:rPr lang="en-US" sz="2400" baseline="30000" dirty="0" smtClean="0"/>
              <a:t>19</a:t>
            </a:r>
            <a:r>
              <a:rPr lang="en-US" sz="2400" dirty="0" smtClean="0"/>
              <a:t> crag</a:t>
            </a:r>
            <a:r>
              <a:rPr lang="en-US" sz="2400" baseline="30000" dirty="0" smtClean="0"/>
              <a:t>20</a:t>
            </a:r>
            <a:r>
              <a:rPr lang="en-US" sz="2400" dirty="0" smtClean="0"/>
              <a:t> and</a:t>
            </a:r>
            <a:r>
              <a:rPr lang="en-US" sz="2400" baseline="30000" dirty="0" smtClean="0"/>
              <a:t>21</a:t>
            </a:r>
            <a:r>
              <a:rPr lang="en-US" sz="2400" dirty="0" smtClean="0"/>
              <a:t> scarp</a:t>
            </a:r>
            <a:r>
              <a:rPr lang="en-US" sz="2400" baseline="30000" dirty="0" smtClean="0"/>
              <a:t>22</a:t>
            </a:r>
            <a:r>
              <a:rPr lang="en-US" sz="2400" dirty="0" smtClean="0"/>
              <a:t> and</a:t>
            </a:r>
            <a:r>
              <a:rPr lang="en-US" sz="2400" baseline="30000" dirty="0" smtClean="0"/>
              <a:t>23</a:t>
            </a:r>
            <a:r>
              <a:rPr lang="en-US" sz="2400" dirty="0" smtClean="0"/>
              <a:t> base.</a:t>
            </a:r>
            <a:r>
              <a:rPr lang="en-US" sz="2400" baseline="30000" dirty="0" smtClean="0"/>
              <a:t>24</a:t>
            </a:r>
          </a:p>
          <a:p>
            <a:pPr>
              <a:buFontTx/>
              <a:buNone/>
            </a:pPr>
            <a:endParaRPr lang="en-US" sz="2400" baseline="30000" dirty="0" smtClean="0"/>
          </a:p>
          <a:p>
            <a:pPr>
              <a:buFontTx/>
              <a:buNone/>
            </a:pPr>
            <a:r>
              <a:rPr lang="en-US" sz="2400" dirty="0" smtClean="0"/>
              <a:t>Query: </a:t>
            </a:r>
            <a:r>
              <a:rPr lang="en-US" sz="2400" b="1" dirty="0" smtClean="0"/>
              <a:t>&lt;</a:t>
            </a:r>
            <a:r>
              <a:rPr lang="en-US" sz="2400" dirty="0" smtClean="0"/>
              <a:t> </a:t>
            </a:r>
            <a:r>
              <a:rPr lang="en-US" sz="2400" b="1" dirty="0" smtClean="0">
                <a:solidFill>
                  <a:srgbClr val="0000FF"/>
                </a:solidFill>
              </a:rPr>
              <a:t>sea</a:t>
            </a:r>
            <a:r>
              <a:rPr lang="en-US" sz="2400" dirty="0" smtClean="0"/>
              <a:t>, </a:t>
            </a:r>
            <a:r>
              <a:rPr lang="en-US" sz="2400" b="1" dirty="0" smtClean="0">
                <a:solidFill>
                  <a:srgbClr val="FF9900"/>
                </a:solidFill>
              </a:rPr>
              <a:t>years</a:t>
            </a:r>
            <a:r>
              <a:rPr lang="en-US" sz="2400" dirty="0" smtClean="0"/>
              <a:t>, </a:t>
            </a:r>
            <a:r>
              <a:rPr lang="en-US" sz="2400" b="1" dirty="0" smtClean="0">
                <a:solidFill>
                  <a:srgbClr val="00CC00"/>
                </a:solidFill>
              </a:rPr>
              <a:t>cliff </a:t>
            </a:r>
            <a:r>
              <a:rPr lang="en-US" sz="2400" b="1" dirty="0" smtClean="0"/>
              <a:t>&gt;</a:t>
            </a:r>
            <a:r>
              <a:rPr lang="en-US" sz="2400" dirty="0" smtClean="0"/>
              <a:t>    (</a:t>
            </a:r>
            <a:r>
              <a:rPr lang="en-US" sz="2400" dirty="0" smtClean="0">
                <a:latin typeface="Times"/>
                <a:cs typeface="Times"/>
              </a:rPr>
              <a:t>→ order of query terms matters!)</a:t>
            </a:r>
            <a:endParaRPr lang="en-US" sz="2400" dirty="0" smtClean="0"/>
          </a:p>
          <a:p>
            <a:pPr>
              <a:buFontTx/>
              <a:buNone/>
            </a:pPr>
            <a:endParaRPr lang="en-US" sz="2400" dirty="0"/>
          </a:p>
        </p:txBody>
      </p:sp>
      <p:sp>
        <p:nvSpPr>
          <p:cNvPr id="443397" name="Rectangle 5"/>
          <p:cNvSpPr>
            <a:spLocks noChangeArrowheads="1"/>
          </p:cNvSpPr>
          <p:nvPr/>
        </p:nvSpPr>
        <p:spPr bwMode="auto">
          <a:xfrm>
            <a:off x="2124075" y="1268413"/>
            <a:ext cx="647700" cy="320675"/>
          </a:xfrm>
          <a:prstGeom prst="rect">
            <a:avLst/>
          </a:prstGeom>
          <a:noFill/>
          <a:ln w="28575">
            <a:solidFill>
              <a:srgbClr val="0000FF"/>
            </a:solidFill>
            <a:miter lim="800000"/>
            <a:headEnd/>
            <a:tailEnd/>
          </a:ln>
          <a:effectLst/>
        </p:spPr>
        <p:txBody>
          <a:bodyPr wrap="none" anchor="ctr"/>
          <a:lstStyle/>
          <a:p>
            <a:endParaRPr lang="en-US"/>
          </a:p>
        </p:txBody>
      </p:sp>
      <p:sp>
        <p:nvSpPr>
          <p:cNvPr id="443398" name="Rectangle 6"/>
          <p:cNvSpPr>
            <a:spLocks noChangeArrowheads="1"/>
          </p:cNvSpPr>
          <p:nvPr/>
        </p:nvSpPr>
        <p:spPr bwMode="auto">
          <a:xfrm>
            <a:off x="4356100" y="1268413"/>
            <a:ext cx="1008063" cy="360362"/>
          </a:xfrm>
          <a:prstGeom prst="rect">
            <a:avLst/>
          </a:prstGeom>
          <a:noFill/>
          <a:ln w="28575">
            <a:solidFill>
              <a:srgbClr val="0000FF"/>
            </a:solidFill>
            <a:miter lim="800000"/>
            <a:headEnd/>
            <a:tailEnd/>
          </a:ln>
          <a:effectLst/>
        </p:spPr>
        <p:txBody>
          <a:bodyPr wrap="none" anchor="ctr"/>
          <a:lstStyle/>
          <a:p>
            <a:endParaRPr lang="en-US"/>
          </a:p>
        </p:txBody>
      </p:sp>
      <p:sp>
        <p:nvSpPr>
          <p:cNvPr id="443399" name="Rectangle 7"/>
          <p:cNvSpPr>
            <a:spLocks noChangeArrowheads="1"/>
          </p:cNvSpPr>
          <p:nvPr/>
        </p:nvSpPr>
        <p:spPr bwMode="auto">
          <a:xfrm>
            <a:off x="2195513" y="1700213"/>
            <a:ext cx="936625" cy="360362"/>
          </a:xfrm>
          <a:prstGeom prst="rect">
            <a:avLst/>
          </a:prstGeom>
          <a:noFill/>
          <a:ln w="28575">
            <a:solidFill>
              <a:srgbClr val="0000FF"/>
            </a:solidFill>
            <a:miter lim="800000"/>
            <a:headEnd/>
            <a:tailEnd/>
          </a:ln>
          <a:effectLst/>
        </p:spPr>
        <p:txBody>
          <a:bodyPr wrap="none" anchor="ctr"/>
          <a:lstStyle/>
          <a:p>
            <a:endParaRPr lang="en-US"/>
          </a:p>
        </p:txBody>
      </p:sp>
      <p:sp>
        <p:nvSpPr>
          <p:cNvPr id="443400" name="Rectangle 8"/>
          <p:cNvSpPr>
            <a:spLocks noChangeArrowheads="1"/>
          </p:cNvSpPr>
          <p:nvPr/>
        </p:nvSpPr>
        <p:spPr bwMode="auto">
          <a:xfrm>
            <a:off x="4859338" y="2133600"/>
            <a:ext cx="865187" cy="358775"/>
          </a:xfrm>
          <a:prstGeom prst="rect">
            <a:avLst/>
          </a:prstGeom>
          <a:noFill/>
          <a:ln w="28575">
            <a:solidFill>
              <a:srgbClr val="0000FF"/>
            </a:solidFill>
            <a:miter lim="800000"/>
            <a:headEnd/>
            <a:tailEnd/>
          </a:ln>
          <a:effectLst/>
        </p:spPr>
        <p:txBody>
          <a:bodyPr wrap="none" anchor="ctr"/>
          <a:lstStyle/>
          <a:p>
            <a:endParaRPr lang="en-US"/>
          </a:p>
        </p:txBody>
      </p:sp>
      <p:pic>
        <p:nvPicPr>
          <p:cNvPr id="443401" name="Picture 9" descr="txp_fig"/>
          <p:cNvPicPr>
            <a:picLocks noChangeAspect="1" noChangeArrowheads="1"/>
          </p:cNvPicPr>
          <p:nvPr>
            <p:custDataLst>
              <p:tags r:id="rId2"/>
            </p:custDataLst>
          </p:nvPr>
        </p:nvPicPr>
        <p:blipFill>
          <a:blip r:embed="rId13" cstate="print"/>
          <a:srcRect/>
          <a:stretch>
            <a:fillRect/>
          </a:stretch>
        </p:blipFill>
        <p:spPr bwMode="auto">
          <a:xfrm>
            <a:off x="2273300" y="4187825"/>
            <a:ext cx="381000" cy="190500"/>
          </a:xfrm>
          <a:prstGeom prst="rect">
            <a:avLst/>
          </a:prstGeom>
          <a:noFill/>
          <a:ln w="9525" algn="ctr">
            <a:noFill/>
            <a:miter lim="800000"/>
            <a:headEnd/>
            <a:tailEnd/>
          </a:ln>
          <a:effectLst/>
        </p:spPr>
      </p:pic>
      <p:pic>
        <p:nvPicPr>
          <p:cNvPr id="443402" name="Picture 10" descr="txp_fig"/>
          <p:cNvPicPr>
            <a:picLocks noChangeAspect="1" noChangeArrowheads="1"/>
          </p:cNvPicPr>
          <p:nvPr>
            <p:custDataLst>
              <p:tags r:id="rId3"/>
            </p:custDataLst>
          </p:nvPr>
        </p:nvPicPr>
        <p:blipFill>
          <a:blip r:embed="rId13" cstate="print"/>
          <a:srcRect/>
          <a:stretch>
            <a:fillRect/>
          </a:stretch>
        </p:blipFill>
        <p:spPr bwMode="auto">
          <a:xfrm>
            <a:off x="2316163" y="5599113"/>
            <a:ext cx="381000" cy="190500"/>
          </a:xfrm>
          <a:prstGeom prst="rect">
            <a:avLst/>
          </a:prstGeom>
          <a:noFill/>
          <a:ln w="9525" algn="ctr">
            <a:noFill/>
            <a:miter lim="800000"/>
            <a:headEnd/>
            <a:tailEnd/>
          </a:ln>
          <a:effectLst/>
        </p:spPr>
      </p:pic>
      <p:grpSp>
        <p:nvGrpSpPr>
          <p:cNvPr id="2" name="Group 11"/>
          <p:cNvGrpSpPr>
            <a:grpSpLocks/>
          </p:cNvGrpSpPr>
          <p:nvPr/>
        </p:nvGrpSpPr>
        <p:grpSpPr bwMode="auto">
          <a:xfrm>
            <a:off x="2220913" y="3981450"/>
            <a:ext cx="1260475" cy="1322388"/>
            <a:chOff x="1383" y="2500"/>
            <a:chExt cx="794" cy="839"/>
          </a:xfrm>
        </p:grpSpPr>
        <p:sp>
          <p:nvSpPr>
            <p:cNvPr id="443404" name="Rectangle 12"/>
            <p:cNvSpPr>
              <a:spLocks noChangeArrowheads="1"/>
            </p:cNvSpPr>
            <p:nvPr/>
          </p:nvSpPr>
          <p:spPr bwMode="auto">
            <a:xfrm>
              <a:off x="1383" y="2500"/>
              <a:ext cx="794" cy="386"/>
            </a:xfrm>
            <a:prstGeom prst="rect">
              <a:avLst/>
            </a:prstGeom>
            <a:noFill/>
            <a:ln w="28575" algn="ctr">
              <a:solidFill>
                <a:srgbClr val="0000FF"/>
              </a:solidFill>
              <a:miter lim="800000"/>
              <a:headEnd/>
              <a:tailEnd/>
            </a:ln>
            <a:effectLst/>
          </p:spPr>
          <p:txBody>
            <a:bodyPr wrap="none" anchor="ctr"/>
            <a:lstStyle/>
            <a:p>
              <a:endParaRPr lang="en-US"/>
            </a:p>
          </p:txBody>
        </p:sp>
        <p:sp>
          <p:nvSpPr>
            <p:cNvPr id="443405" name="Rectangle 13"/>
            <p:cNvSpPr>
              <a:spLocks noChangeArrowheads="1"/>
            </p:cNvSpPr>
            <p:nvPr/>
          </p:nvSpPr>
          <p:spPr bwMode="auto">
            <a:xfrm>
              <a:off x="1519" y="2954"/>
              <a:ext cx="658" cy="385"/>
            </a:xfrm>
            <a:prstGeom prst="rect">
              <a:avLst/>
            </a:prstGeom>
            <a:noFill/>
            <a:ln w="28575" algn="ctr">
              <a:solidFill>
                <a:srgbClr val="0000FF"/>
              </a:solidFill>
              <a:miter lim="800000"/>
              <a:headEnd/>
              <a:tailEnd/>
            </a:ln>
            <a:effectLst/>
          </p:spPr>
          <p:txBody>
            <a:bodyPr wrap="none" anchor="ctr"/>
            <a:lstStyle/>
            <a:p>
              <a:endParaRPr lang="en-US"/>
            </a:p>
          </p:txBody>
        </p:sp>
      </p:grpSp>
      <p:sp>
        <p:nvSpPr>
          <p:cNvPr id="443406" name="Rectangle 14"/>
          <p:cNvSpPr>
            <a:spLocks noChangeArrowheads="1"/>
          </p:cNvSpPr>
          <p:nvPr/>
        </p:nvSpPr>
        <p:spPr bwMode="auto">
          <a:xfrm>
            <a:off x="2281238" y="5392738"/>
            <a:ext cx="1223962" cy="622300"/>
          </a:xfrm>
          <a:prstGeom prst="rect">
            <a:avLst/>
          </a:prstGeom>
          <a:noFill/>
          <a:ln w="28575" algn="ctr">
            <a:solidFill>
              <a:srgbClr val="0000FF"/>
            </a:solidFill>
            <a:miter lim="800000"/>
            <a:headEnd/>
            <a:tailEnd/>
          </a:ln>
          <a:effectLst/>
        </p:spPr>
        <p:txBody>
          <a:bodyPr wrap="none" anchor="ctr"/>
          <a:lstStyle/>
          <a:p>
            <a:endParaRPr lang="en-US"/>
          </a:p>
        </p:txBody>
      </p:sp>
      <p:pic>
        <p:nvPicPr>
          <p:cNvPr id="443407" name="Picture 15" descr="txp_fig"/>
          <p:cNvPicPr>
            <a:picLocks noChangeAspect="1" noChangeArrowheads="1"/>
          </p:cNvPicPr>
          <p:nvPr>
            <p:custDataLst>
              <p:tags r:id="rId4"/>
            </p:custDataLst>
          </p:nvPr>
        </p:nvPicPr>
        <p:blipFill>
          <a:blip r:embed="rId14" cstate="print"/>
          <a:srcRect/>
          <a:stretch>
            <a:fillRect/>
          </a:stretch>
        </p:blipFill>
        <p:spPr bwMode="auto">
          <a:xfrm>
            <a:off x="611188" y="4162425"/>
            <a:ext cx="1558925" cy="255588"/>
          </a:xfrm>
          <a:prstGeom prst="rect">
            <a:avLst/>
          </a:prstGeom>
          <a:noFill/>
          <a:ln w="9525" algn="ctr">
            <a:noFill/>
            <a:miter lim="800000"/>
            <a:headEnd/>
            <a:tailEnd/>
          </a:ln>
          <a:effectLst/>
        </p:spPr>
      </p:pic>
      <p:pic>
        <p:nvPicPr>
          <p:cNvPr id="443408" name="Picture 16" descr="txp_fig"/>
          <p:cNvPicPr>
            <a:picLocks noChangeAspect="1" noChangeArrowheads="1"/>
          </p:cNvPicPr>
          <p:nvPr>
            <p:custDataLst>
              <p:tags r:id="rId5"/>
            </p:custDataLst>
          </p:nvPr>
        </p:nvPicPr>
        <p:blipFill>
          <a:blip r:embed="rId15" cstate="print"/>
          <a:srcRect/>
          <a:stretch>
            <a:fillRect/>
          </a:stretch>
        </p:blipFill>
        <p:spPr bwMode="auto">
          <a:xfrm>
            <a:off x="603250" y="4872038"/>
            <a:ext cx="1789113" cy="255587"/>
          </a:xfrm>
          <a:prstGeom prst="rect">
            <a:avLst/>
          </a:prstGeom>
          <a:noFill/>
          <a:ln w="9525" algn="ctr">
            <a:noFill/>
            <a:miter lim="800000"/>
            <a:headEnd/>
            <a:tailEnd/>
          </a:ln>
          <a:effectLst/>
        </p:spPr>
      </p:pic>
      <p:pic>
        <p:nvPicPr>
          <p:cNvPr id="443409" name="Picture 17" descr="txp_fig"/>
          <p:cNvPicPr>
            <a:picLocks noChangeAspect="1" noChangeArrowheads="1"/>
          </p:cNvPicPr>
          <p:nvPr>
            <p:custDataLst>
              <p:tags r:id="rId6"/>
            </p:custDataLst>
          </p:nvPr>
        </p:nvPicPr>
        <p:blipFill>
          <a:blip r:embed="rId16" cstate="print"/>
          <a:srcRect/>
          <a:stretch>
            <a:fillRect/>
          </a:stretch>
        </p:blipFill>
        <p:spPr bwMode="auto">
          <a:xfrm>
            <a:off x="633413" y="5564188"/>
            <a:ext cx="1622425" cy="255587"/>
          </a:xfrm>
          <a:prstGeom prst="rect">
            <a:avLst/>
          </a:prstGeom>
          <a:noFill/>
          <a:ln w="9525" algn="ctr">
            <a:noFill/>
            <a:miter lim="800000"/>
            <a:headEnd/>
            <a:tailEnd/>
          </a:ln>
          <a:effectLst/>
        </p:spPr>
      </p:pic>
      <p:pic>
        <p:nvPicPr>
          <p:cNvPr id="443410" name="Picture 18" descr="txp_fig"/>
          <p:cNvPicPr>
            <a:picLocks noChangeAspect="1" noChangeArrowheads="1"/>
          </p:cNvPicPr>
          <p:nvPr>
            <p:custDataLst>
              <p:tags r:id="rId7"/>
            </p:custDataLst>
          </p:nvPr>
        </p:nvPicPr>
        <p:blipFill>
          <a:blip r:embed="rId17" cstate="print"/>
          <a:srcRect/>
          <a:stretch>
            <a:fillRect/>
          </a:stretch>
        </p:blipFill>
        <p:spPr bwMode="auto">
          <a:xfrm>
            <a:off x="3563938" y="4724400"/>
            <a:ext cx="1270000" cy="482600"/>
          </a:xfrm>
          <a:prstGeom prst="rect">
            <a:avLst/>
          </a:prstGeom>
          <a:noFill/>
          <a:ln w="9525" algn="ctr">
            <a:noFill/>
            <a:miter lim="800000"/>
            <a:headEnd/>
            <a:tailEnd/>
          </a:ln>
          <a:effectLst/>
        </p:spPr>
      </p:pic>
      <p:sp>
        <p:nvSpPr>
          <p:cNvPr id="443411" name="Rectangle 19"/>
          <p:cNvSpPr>
            <a:spLocks noChangeArrowheads="1"/>
          </p:cNvSpPr>
          <p:nvPr/>
        </p:nvSpPr>
        <p:spPr bwMode="auto">
          <a:xfrm>
            <a:off x="3806825" y="4673600"/>
            <a:ext cx="1116013" cy="611188"/>
          </a:xfrm>
          <a:prstGeom prst="rect">
            <a:avLst/>
          </a:prstGeom>
          <a:noFill/>
          <a:ln w="28575" algn="ctr">
            <a:solidFill>
              <a:srgbClr val="0000FF"/>
            </a:solidFill>
            <a:miter lim="800000"/>
            <a:headEnd/>
            <a:tailEnd/>
          </a:ln>
          <a:effectLst/>
        </p:spPr>
        <p:txBody>
          <a:bodyPr wrap="none" anchor="ctr"/>
          <a:lstStyle/>
          <a:p>
            <a:endParaRPr lang="en-US"/>
          </a:p>
        </p:txBody>
      </p:sp>
      <p:pic>
        <p:nvPicPr>
          <p:cNvPr id="443412" name="Picture 20" descr="txp_fig"/>
          <p:cNvPicPr>
            <a:picLocks noChangeAspect="1" noChangeArrowheads="1"/>
          </p:cNvPicPr>
          <p:nvPr>
            <p:custDataLst>
              <p:tags r:id="rId8"/>
            </p:custDataLst>
          </p:nvPr>
        </p:nvPicPr>
        <p:blipFill>
          <a:blip r:embed="rId18" cstate="print"/>
          <a:srcRect/>
          <a:stretch>
            <a:fillRect/>
          </a:stretch>
        </p:blipFill>
        <p:spPr bwMode="auto">
          <a:xfrm>
            <a:off x="2238375" y="4064000"/>
            <a:ext cx="1231900" cy="492125"/>
          </a:xfrm>
          <a:prstGeom prst="rect">
            <a:avLst/>
          </a:prstGeom>
          <a:noFill/>
          <a:ln w="9525" algn="ctr">
            <a:noFill/>
            <a:miter lim="800000"/>
            <a:headEnd/>
            <a:tailEnd/>
          </a:ln>
          <a:effectLst/>
        </p:spPr>
      </p:pic>
      <p:pic>
        <p:nvPicPr>
          <p:cNvPr id="443413" name="Picture 21" descr="txp_fig"/>
          <p:cNvPicPr>
            <a:picLocks noChangeAspect="1" noChangeArrowheads="1"/>
          </p:cNvPicPr>
          <p:nvPr>
            <p:custDataLst>
              <p:tags r:id="rId9"/>
            </p:custDataLst>
          </p:nvPr>
        </p:nvPicPr>
        <p:blipFill>
          <a:blip r:embed="rId19" cstate="print"/>
          <a:srcRect/>
          <a:stretch>
            <a:fillRect/>
          </a:stretch>
        </p:blipFill>
        <p:spPr bwMode="auto">
          <a:xfrm>
            <a:off x="2514600" y="4784725"/>
            <a:ext cx="914400" cy="457200"/>
          </a:xfrm>
          <a:prstGeom prst="rect">
            <a:avLst/>
          </a:prstGeom>
          <a:noFill/>
          <a:ln w="9525" algn="ctr">
            <a:noFill/>
            <a:miter lim="800000"/>
            <a:headEnd/>
            <a:tailEnd/>
          </a:ln>
          <a:effectLst/>
        </p:spPr>
      </p:pic>
      <p:pic>
        <p:nvPicPr>
          <p:cNvPr id="443414" name="Picture 22" descr="txp_fig"/>
          <p:cNvPicPr>
            <a:picLocks noChangeAspect="1" noChangeArrowheads="1"/>
          </p:cNvPicPr>
          <p:nvPr>
            <p:custDataLst>
              <p:tags r:id="rId10"/>
            </p:custDataLst>
          </p:nvPr>
        </p:nvPicPr>
        <p:blipFill>
          <a:blip r:embed="rId20" cstate="print"/>
          <a:srcRect/>
          <a:stretch>
            <a:fillRect/>
          </a:stretch>
        </p:blipFill>
        <p:spPr bwMode="auto">
          <a:xfrm>
            <a:off x="2290763" y="5486400"/>
            <a:ext cx="1143000" cy="457200"/>
          </a:xfrm>
          <a:prstGeom prst="rect">
            <a:avLst/>
          </a:prstGeom>
          <a:noFill/>
          <a:ln w="9525" algn="ctr">
            <a:noFill/>
            <a:miter lim="800000"/>
            <a:headEnd/>
            <a:tailEnd/>
          </a:ln>
          <a:effectLst/>
        </p:spPr>
      </p:pic>
      <p:sp>
        <p:nvSpPr>
          <p:cNvPr id="27" name="Date Placeholder 26"/>
          <p:cNvSpPr>
            <a:spLocks noGrp="1"/>
          </p:cNvSpPr>
          <p:nvPr>
            <p:ph type="dt" sz="half" idx="10"/>
          </p:nvPr>
        </p:nvSpPr>
        <p:spPr/>
        <p:txBody>
          <a:bodyPr/>
          <a:lstStyle/>
          <a:p>
            <a:r>
              <a:rPr lang="en-US" smtClean="0"/>
              <a:t>November 15, 2011</a:t>
            </a:r>
            <a:endParaRPr lang="en-US"/>
          </a:p>
        </p:txBody>
      </p:sp>
      <p:sp>
        <p:nvSpPr>
          <p:cNvPr id="28" name="Slide Number Placeholder 27"/>
          <p:cNvSpPr>
            <a:spLocks noGrp="1"/>
          </p:cNvSpPr>
          <p:nvPr>
            <p:ph type="sldNum" sz="quarter" idx="12"/>
          </p:nvPr>
        </p:nvSpPr>
        <p:spPr/>
        <p:txBody>
          <a:bodyPr/>
          <a:lstStyle/>
          <a:p>
            <a:r>
              <a:rPr lang="en-US" smtClean="0"/>
              <a:t>III.</a:t>
            </a:r>
            <a:fld id="{8DFBADF9-590B-46A3-B334-BA8F8DA717BB}" type="slidenum">
              <a:rPr lang="en-US" smtClean="0"/>
              <a:pPr/>
              <a:t>37</a:t>
            </a:fld>
            <a:endParaRPr lang="en-US"/>
          </a:p>
        </p:txBody>
      </p:sp>
      <p:sp>
        <p:nvSpPr>
          <p:cNvPr id="29" name="Footer Placeholder 28"/>
          <p:cNvSpPr>
            <a:spLocks noGrp="1"/>
          </p:cNvSpPr>
          <p:nvPr>
            <p:ph type="ftr" sz="quarter" idx="11"/>
          </p:nvPr>
        </p:nvSpPr>
        <p:spPr/>
        <p:txBody>
          <a:bodyPr/>
          <a:lstStyle/>
          <a:p>
            <a:r>
              <a:rPr lang="en-US" smtClean="0"/>
              <a:t>IR&amp;DM, WS'11/12</a:t>
            </a:r>
            <a:endParaRPr lang="en-US"/>
          </a:p>
        </p:txBody>
      </p:sp>
      <p:sp>
        <p:nvSpPr>
          <p:cNvPr id="36" name="Rectangle 3"/>
          <p:cNvSpPr>
            <a:spLocks noGrp="1" noChangeArrowheads="1"/>
          </p:cNvSpPr>
          <p:nvPr>
            <p:ph type="title"/>
          </p:nvPr>
        </p:nvSpPr>
        <p:spPr>
          <a:xfrm>
            <a:off x="152400" y="76200"/>
            <a:ext cx="8839200" cy="685800"/>
          </a:xfrm>
        </p:spPr>
        <p:txBody>
          <a:bodyPr>
            <a:normAutofit fontScale="90000"/>
          </a:bodyPr>
          <a:lstStyle/>
          <a:p>
            <a:r>
              <a:rPr lang="en-US" dirty="0" smtClean="0"/>
              <a:t>Example: Proximity Score Computation</a:t>
            </a:r>
            <a:endParaRPr lang="en-US" dirty="0"/>
          </a:p>
        </p:txBody>
      </p:sp>
      <p:sp>
        <p:nvSpPr>
          <p:cNvPr id="203777" name="Rectangle 1"/>
          <p:cNvSpPr>
            <a:spLocks noChangeArrowheads="1"/>
          </p:cNvSpPr>
          <p:nvPr/>
        </p:nvSpPr>
        <p:spPr bwMode="auto">
          <a:xfrm>
            <a:off x="7010400" y="1268413"/>
            <a:ext cx="1401763"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Unicode MS" pitchFamily="34" charset="-128"/>
              </a:rPr>
              <a:t>E.J. Pratt (1882-1964) </a:t>
            </a:r>
            <a:endParaRPr kumimoji="0" lang="en-US" sz="3600" b="0"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34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33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34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4340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4339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4339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339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34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34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4339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443398"/>
                                        </p:tgtEl>
                                        <p:attrNameLst>
                                          <p:attrName>style.visibility</p:attrName>
                                        </p:attrNameLst>
                                      </p:cBhvr>
                                      <p:to>
                                        <p:strVal val="hidden"/>
                                      </p:to>
                                    </p:set>
                                  </p:childTnLst>
                                </p:cTn>
                              </p:par>
                              <p:par>
                                <p:cTn id="35" presetID="1" presetClass="entr" presetSubtype="0" fill="hold" grpId="2" nodeType="withEffect">
                                  <p:stCondLst>
                                    <p:cond delay="0"/>
                                  </p:stCondLst>
                                  <p:childTnLst>
                                    <p:set>
                                      <p:cBhvr>
                                        <p:cTn id="36" dur="1" fill="hold">
                                          <p:stCondLst>
                                            <p:cond delay="0"/>
                                          </p:stCondLst>
                                        </p:cTn>
                                        <p:tgtEl>
                                          <p:spTgt spid="4433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33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43399"/>
                                        </p:tgtEl>
                                        <p:attrNameLst>
                                          <p:attrName>style.visibility</p:attrName>
                                        </p:attrNameLst>
                                      </p:cBhvr>
                                      <p:to>
                                        <p:strVal val="hidden"/>
                                      </p:to>
                                    </p:set>
                                  </p:childTnLst>
                                </p:cTn>
                              </p:par>
                              <p:par>
                                <p:cTn id="43" presetID="1" presetClass="exit" presetSubtype="0" fill="hold" grpId="3" nodeType="withEffect">
                                  <p:stCondLst>
                                    <p:cond delay="0"/>
                                  </p:stCondLst>
                                  <p:childTnLst>
                                    <p:set>
                                      <p:cBhvr>
                                        <p:cTn id="44" dur="1" fill="hold">
                                          <p:stCondLst>
                                            <p:cond delay="0"/>
                                          </p:stCondLst>
                                        </p:cTn>
                                        <p:tgtEl>
                                          <p:spTgt spid="443398"/>
                                        </p:tgtEl>
                                        <p:attrNameLst>
                                          <p:attrName>style.visibility</p:attrName>
                                        </p:attrNameLst>
                                      </p:cBhvr>
                                      <p:to>
                                        <p:strVal val="hidden"/>
                                      </p:to>
                                    </p:set>
                                  </p:childTnLst>
                                </p:cTn>
                              </p:par>
                              <p:par>
                                <p:cTn id="45" presetID="1" presetClass="entr" presetSubtype="0" fill="hold" grpId="2" nodeType="withEffect">
                                  <p:stCondLst>
                                    <p:cond delay="0"/>
                                  </p:stCondLst>
                                  <p:childTnLst>
                                    <p:set>
                                      <p:cBhvr>
                                        <p:cTn id="46" dur="1" fill="hold">
                                          <p:stCondLst>
                                            <p:cond delay="0"/>
                                          </p:stCondLst>
                                        </p:cTn>
                                        <p:tgtEl>
                                          <p:spTgt spid="44339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3400"/>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443402"/>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4434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340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341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43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7" grpId="0" animBg="1"/>
      <p:bldP spid="443397" grpId="1" animBg="1"/>
      <p:bldP spid="443398" grpId="0" animBg="1"/>
      <p:bldP spid="443398" grpId="1" animBg="1"/>
      <p:bldP spid="443398" grpId="2" animBg="1"/>
      <p:bldP spid="443398" grpId="3" animBg="1"/>
      <p:bldP spid="443399" grpId="0" animBg="1"/>
      <p:bldP spid="443399" grpId="1" animBg="1"/>
      <p:bldP spid="443399" grpId="2" animBg="1"/>
      <p:bldP spid="443400" grpId="0" animBg="1"/>
      <p:bldP spid="443406" grpId="0" animBg="1"/>
      <p:bldP spid="4434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ChangeArrowheads="1"/>
          </p:cNvSpPr>
          <p:nvPr/>
        </p:nvSpPr>
        <p:spPr bwMode="auto">
          <a:xfrm>
            <a:off x="939154" y="5962471"/>
            <a:ext cx="3657599" cy="431800"/>
          </a:xfrm>
          <a:prstGeom prst="rect">
            <a:avLst/>
          </a:prstGeom>
          <a:solidFill>
            <a:srgbClr val="FFFF00"/>
          </a:solidFill>
          <a:ln w="9525">
            <a:no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45443" name="Rectangle 3"/>
          <p:cNvSpPr>
            <a:spLocks noChangeArrowheads="1"/>
          </p:cNvSpPr>
          <p:nvPr/>
        </p:nvSpPr>
        <p:spPr bwMode="auto">
          <a:xfrm>
            <a:off x="4800600" y="2590800"/>
            <a:ext cx="2971800" cy="1081088"/>
          </a:xfrm>
          <a:prstGeom prst="rect">
            <a:avLst/>
          </a:prstGeom>
          <a:solidFill>
            <a:srgbClr val="FFFF00"/>
          </a:solidFill>
          <a:ln w="38100">
            <a:no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45444" name="Rectangle 4"/>
          <p:cNvSpPr>
            <a:spLocks noGrp="1" noChangeArrowheads="1"/>
          </p:cNvSpPr>
          <p:nvPr>
            <p:ph type="title"/>
          </p:nvPr>
        </p:nvSpPr>
        <p:spPr/>
        <p:txBody>
          <a:bodyPr>
            <a:normAutofit fontScale="90000"/>
          </a:bodyPr>
          <a:lstStyle/>
          <a:p>
            <a:r>
              <a:rPr lang="en-US" smtClean="0"/>
              <a:t>Efficient Proximity Search</a:t>
            </a:r>
            <a:endParaRPr lang="en-US"/>
          </a:p>
        </p:txBody>
      </p:sp>
      <p:sp>
        <p:nvSpPr>
          <p:cNvPr id="17" name="Date Placeholder 16"/>
          <p:cNvSpPr>
            <a:spLocks noGrp="1"/>
          </p:cNvSpPr>
          <p:nvPr>
            <p:ph type="dt" sz="half" idx="10"/>
          </p:nvPr>
        </p:nvSpPr>
        <p:spPr/>
        <p:txBody>
          <a:bodyPr/>
          <a:lstStyle/>
          <a:p>
            <a:r>
              <a:rPr lang="en-US" dirty="0" smtClean="0"/>
              <a:t>November 15, 2011</a:t>
            </a:r>
            <a:endParaRPr lang="en-US" dirty="0"/>
          </a:p>
        </p:txBody>
      </p:sp>
      <p:sp>
        <p:nvSpPr>
          <p:cNvPr id="19" name="Footer Placeholder 18"/>
          <p:cNvSpPr>
            <a:spLocks noGrp="1"/>
          </p:cNvSpPr>
          <p:nvPr>
            <p:ph type="ftr" sz="quarter" idx="11"/>
          </p:nvPr>
        </p:nvSpPr>
        <p:spPr/>
        <p:txBody>
          <a:bodyPr/>
          <a:lstStyle/>
          <a:p>
            <a:r>
              <a:rPr lang="en-US" smtClean="0"/>
              <a:t>IR&amp;DM, WS'11/12</a:t>
            </a:r>
            <a:endParaRPr lang="en-US"/>
          </a:p>
        </p:txBody>
      </p:sp>
      <p:sp>
        <p:nvSpPr>
          <p:cNvPr id="18" name="Slide Number Placeholder 17"/>
          <p:cNvSpPr>
            <a:spLocks noGrp="1"/>
          </p:cNvSpPr>
          <p:nvPr>
            <p:ph type="sldNum" sz="quarter" idx="12"/>
          </p:nvPr>
        </p:nvSpPr>
        <p:spPr/>
        <p:txBody>
          <a:bodyPr/>
          <a:lstStyle/>
          <a:p>
            <a:r>
              <a:rPr lang="en-US" smtClean="0"/>
              <a:t>III.</a:t>
            </a:r>
            <a:fld id="{8DFBADF9-590B-46A3-B334-BA8F8DA717BB}" type="slidenum">
              <a:rPr lang="en-US" smtClean="0"/>
              <a:pPr/>
              <a:t>38</a:t>
            </a:fld>
            <a:endParaRPr lang="en-US"/>
          </a:p>
        </p:txBody>
      </p:sp>
      <p:sp>
        <p:nvSpPr>
          <p:cNvPr id="445445" name="Rectangle 5"/>
          <p:cNvSpPr>
            <a:spLocks noChangeArrowheads="1"/>
          </p:cNvSpPr>
          <p:nvPr/>
        </p:nvSpPr>
        <p:spPr bwMode="auto">
          <a:xfrm>
            <a:off x="468313" y="1411288"/>
            <a:ext cx="9144000" cy="2376487"/>
          </a:xfrm>
          <a:prstGeom prst="rect">
            <a:avLst/>
          </a:prstGeom>
          <a:noFill/>
          <a:ln w="9525">
            <a:no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45446" name="Text Box 6"/>
          <p:cNvSpPr txBox="1">
            <a:spLocks noChangeArrowheads="1"/>
          </p:cNvSpPr>
          <p:nvPr/>
        </p:nvSpPr>
        <p:spPr bwMode="auto">
          <a:xfrm>
            <a:off x="179388" y="838200"/>
            <a:ext cx="8812212" cy="1717393"/>
          </a:xfrm>
          <a:prstGeom prst="rect">
            <a:avLst/>
          </a:prstGeom>
          <a:noFill/>
          <a:ln w="9525">
            <a:noFill/>
            <a:miter lim="800000"/>
            <a:headEnd/>
            <a:tailEnd/>
          </a:ln>
          <a:effectLst/>
        </p:spPr>
        <p:txBody>
          <a:bodyPr wrap="square">
            <a:spAutoFit/>
          </a:bodyPr>
          <a:lstStyle/>
          <a:p>
            <a:pPr eaLnBrk="1" hangingPunct="1">
              <a:lnSpc>
                <a:spcPct val="110000"/>
              </a:lnSpc>
            </a:pPr>
            <a:r>
              <a:rPr lang="en-US" sz="2400" b="1" dirty="0" smtClean="0">
                <a:solidFill>
                  <a:srgbClr val="002060"/>
                </a:solidFill>
                <a:latin typeface="Times New Roman" pitchFamily="18" charset="0"/>
                <a:cs typeface="Times New Roman" pitchFamily="18" charset="0"/>
              </a:rPr>
              <a:t>Define</a:t>
            </a:r>
            <a:r>
              <a:rPr lang="en-US" sz="2400" dirty="0" smtClean="0">
                <a:latin typeface="Times New Roman" pitchFamily="18" charset="0"/>
                <a:cs typeface="Times New Roman" pitchFamily="18" charset="0"/>
              </a:rPr>
              <a:t> aggregation function to be </a:t>
            </a:r>
            <a:r>
              <a:rPr lang="en-US" sz="2400" b="1" dirty="0" smtClean="0">
                <a:solidFill>
                  <a:srgbClr val="002060"/>
                </a:solidFill>
                <a:latin typeface="Times New Roman" pitchFamily="18" charset="0"/>
                <a:cs typeface="Times New Roman" pitchFamily="18" charset="0"/>
              </a:rPr>
              <a:t>distributive</a:t>
            </a:r>
            <a:r>
              <a:rPr lang="en-US" sz="24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a:t>
            </a:r>
            <a:r>
              <a:rPr lang="en-US" sz="1800" dirty="0" err="1" smtClean="0">
                <a:latin typeface="Times New Roman" pitchFamily="18" charset="0"/>
                <a:cs typeface="Times New Roman" pitchFamily="18" charset="0"/>
              </a:rPr>
              <a:t>Broschart</a:t>
            </a:r>
            <a:r>
              <a:rPr lang="en-US" sz="1800" dirty="0" smtClean="0">
                <a:latin typeface="Times New Roman" pitchFamily="18" charset="0"/>
                <a:cs typeface="Times New Roman" pitchFamily="18" charset="0"/>
              </a:rPr>
              <a:t> et al. 2007]</a:t>
            </a:r>
          </a:p>
          <a:p>
            <a:pPr eaLnBrk="1" hangingPunct="1">
              <a:lnSpc>
                <a:spcPct val="110000"/>
              </a:lnSpc>
            </a:pPr>
            <a:r>
              <a:rPr lang="en-US" sz="2400" dirty="0" smtClean="0">
                <a:latin typeface="Times New Roman" pitchFamily="18" charset="0"/>
                <a:cs typeface="Times New Roman" pitchFamily="18" charset="0"/>
              </a:rPr>
              <a:t>rather than “holistic” </a:t>
            </a:r>
            <a:r>
              <a:rPr lang="en-US" sz="1800" dirty="0" smtClean="0">
                <a:latin typeface="Times New Roman" pitchFamily="18" charset="0"/>
                <a:cs typeface="Times New Roman" pitchFamily="18" charset="0"/>
              </a:rPr>
              <a:t>[</a:t>
            </a:r>
            <a:r>
              <a:rPr lang="en-US" sz="1800" dirty="0" err="1" smtClean="0">
                <a:latin typeface="Times New Roman" pitchFamily="18" charset="0"/>
                <a:cs typeface="Times New Roman" pitchFamily="18" charset="0"/>
              </a:rPr>
              <a:t>Büttcher</a:t>
            </a:r>
            <a:r>
              <a:rPr lang="en-US" sz="1800" dirty="0" smtClean="0">
                <a:latin typeface="Times New Roman" pitchFamily="18" charset="0"/>
                <a:cs typeface="Times New Roman" pitchFamily="18" charset="0"/>
              </a:rPr>
              <a:t>/Clarke 2006]</a:t>
            </a:r>
            <a:r>
              <a:rPr lang="en-US" sz="2400" dirty="0" smtClean="0">
                <a:latin typeface="Times New Roman" pitchFamily="18" charset="0"/>
                <a:cs typeface="Times New Roman" pitchFamily="18" charset="0"/>
              </a:rPr>
              <a:t>:</a:t>
            </a:r>
          </a:p>
          <a:p>
            <a:pPr eaLnBrk="1" hangingPunct="1">
              <a:lnSpc>
                <a:spcPct val="110000"/>
              </a:lnSpc>
            </a:pPr>
            <a:r>
              <a:rPr lang="en-US" sz="2400" dirty="0" smtClean="0">
                <a:latin typeface="Times New Roman" pitchFamily="18" charset="0"/>
                <a:cs typeface="Times New Roman" pitchFamily="18" charset="0"/>
              </a:rPr>
              <a:t>→ pre-compute term-pair distances at indexing time</a:t>
            </a:r>
          </a:p>
          <a:p>
            <a:pPr eaLnBrk="1" hangingPunct="1">
              <a:lnSpc>
                <a:spcPct val="110000"/>
              </a:lnSpc>
            </a:pPr>
            <a:r>
              <a:rPr lang="en-US" sz="2400" dirty="0" smtClean="0">
                <a:latin typeface="Times New Roman" pitchFamily="18" charset="0"/>
                <a:cs typeface="Times New Roman" pitchFamily="18" charset="0"/>
              </a:rPr>
              <a:t>     and simply sum up at query-time!</a:t>
            </a:r>
            <a:endParaRPr lang="en-US" sz="2400" dirty="0">
              <a:latin typeface="Times New Roman" pitchFamily="18" charset="0"/>
              <a:cs typeface="Times New Roman" pitchFamily="18" charset="0"/>
            </a:endParaRPr>
          </a:p>
        </p:txBody>
      </p:sp>
      <p:graphicFrame>
        <p:nvGraphicFramePr>
          <p:cNvPr id="445447" name="Object 7"/>
          <p:cNvGraphicFramePr>
            <a:graphicFrameLocks noChangeAspect="1"/>
          </p:cNvGraphicFramePr>
          <p:nvPr/>
        </p:nvGraphicFramePr>
        <p:xfrm>
          <a:off x="636587" y="2870200"/>
          <a:ext cx="4164013" cy="533400"/>
        </p:xfrm>
        <a:graphic>
          <a:graphicData uri="http://schemas.openxmlformats.org/presentationml/2006/ole">
            <p:oleObj spid="_x0000_s149512" name="Formel" r:id="rId3" imgW="2082800" imgH="266700" progId="Equation.3">
              <p:embed/>
            </p:oleObj>
          </a:graphicData>
        </a:graphic>
      </p:graphicFrame>
      <p:graphicFrame>
        <p:nvGraphicFramePr>
          <p:cNvPr id="445448" name="Object 8"/>
          <p:cNvGraphicFramePr>
            <a:graphicFrameLocks noChangeAspect="1"/>
          </p:cNvGraphicFramePr>
          <p:nvPr/>
        </p:nvGraphicFramePr>
        <p:xfrm>
          <a:off x="4800600" y="2590800"/>
          <a:ext cx="3427412" cy="1065213"/>
        </p:xfrm>
        <a:graphic>
          <a:graphicData uri="http://schemas.openxmlformats.org/presentationml/2006/ole">
            <p:oleObj spid="_x0000_s149513" name="Formel" r:id="rId4" imgW="1714500" imgH="533400" progId="Equation.3">
              <p:embed/>
            </p:oleObj>
          </a:graphicData>
        </a:graphic>
      </p:graphicFrame>
      <p:sp>
        <p:nvSpPr>
          <p:cNvPr id="445449" name="Text Box 9"/>
          <p:cNvSpPr txBox="1">
            <a:spLocks noChangeArrowheads="1"/>
          </p:cNvSpPr>
          <p:nvPr/>
        </p:nvSpPr>
        <p:spPr bwMode="auto">
          <a:xfrm>
            <a:off x="199379" y="4608334"/>
            <a:ext cx="7420621" cy="461665"/>
          </a:xfrm>
          <a:prstGeom prst="rect">
            <a:avLst/>
          </a:prstGeom>
          <a:noFill/>
          <a:ln w="9525">
            <a:noFill/>
            <a:miter lim="800000"/>
            <a:headEnd/>
            <a:tailEnd/>
          </a:ln>
          <a:effectLst/>
        </p:spPr>
        <p:txBody>
          <a:bodyPr wrap="none">
            <a:spAutoFit/>
          </a:bodyPr>
          <a:lstStyle/>
          <a:p>
            <a:r>
              <a:rPr lang="en-US" sz="2400" dirty="0" smtClean="0">
                <a:latin typeface="Times"/>
                <a:cs typeface="Times"/>
              </a:rPr>
              <a:t>→ empirical </a:t>
            </a:r>
            <a:r>
              <a:rPr lang="en-US" sz="2400" dirty="0" smtClean="0">
                <a:latin typeface="Times New Roman" pitchFamily="18" charset="0"/>
                <a:cs typeface="Times New Roman" pitchFamily="18" charset="0"/>
              </a:rPr>
              <a:t>result quality comparable to „holistic“ scores </a:t>
            </a:r>
            <a:endParaRPr lang="en-US" sz="2400" dirty="0">
              <a:latin typeface="Times New Roman" pitchFamily="18" charset="0"/>
              <a:cs typeface="Times New Roman" pitchFamily="18" charset="0"/>
            </a:endParaRPr>
          </a:p>
        </p:txBody>
      </p:sp>
      <p:sp>
        <p:nvSpPr>
          <p:cNvPr id="445450" name="AutoShape 10"/>
          <p:cNvSpPr>
            <a:spLocks/>
          </p:cNvSpPr>
          <p:nvPr/>
        </p:nvSpPr>
        <p:spPr bwMode="auto">
          <a:xfrm rot="5400000">
            <a:off x="6070600" y="2465388"/>
            <a:ext cx="431800" cy="2971799"/>
          </a:xfrm>
          <a:prstGeom prst="rightBrace">
            <a:avLst>
              <a:gd name="adj1" fmla="val 65870"/>
              <a:gd name="adj2" fmla="val 50000"/>
            </a:avLst>
          </a:prstGeom>
          <a:no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45451" name="Text Box 11"/>
          <p:cNvSpPr txBox="1">
            <a:spLocks noChangeArrowheads="1"/>
          </p:cNvSpPr>
          <p:nvPr/>
        </p:nvSpPr>
        <p:spPr bwMode="auto">
          <a:xfrm>
            <a:off x="4519930" y="4157246"/>
            <a:ext cx="3709670" cy="338554"/>
          </a:xfrm>
          <a:prstGeom prst="rect">
            <a:avLst/>
          </a:prstGeom>
          <a:noFill/>
          <a:ln w="9525">
            <a:noFill/>
            <a:miter lim="800000"/>
            <a:headEnd/>
            <a:tailEnd/>
          </a:ln>
          <a:effectLst/>
        </p:spPr>
        <p:txBody>
          <a:bodyPr wrap="none">
            <a:spAutoFit/>
          </a:bodyPr>
          <a:lstStyle/>
          <a:p>
            <a:pPr>
              <a:lnSpc>
                <a:spcPct val="80000"/>
              </a:lnSpc>
            </a:pPr>
            <a:r>
              <a:rPr lang="en-US" sz="2000" dirty="0" smtClean="0">
                <a:latin typeface="Times New Roman" pitchFamily="18" charset="0"/>
                <a:cs typeface="Times New Roman" pitchFamily="18" charset="0"/>
              </a:rPr>
              <a:t>count over all pairs of query terms</a:t>
            </a:r>
          </a:p>
        </p:txBody>
      </p:sp>
      <p:sp>
        <p:nvSpPr>
          <p:cNvPr id="445452" name="Text Box 12"/>
          <p:cNvSpPr txBox="1">
            <a:spLocks noChangeArrowheads="1"/>
          </p:cNvSpPr>
          <p:nvPr/>
        </p:nvSpPr>
        <p:spPr bwMode="auto">
          <a:xfrm>
            <a:off x="264493" y="5200471"/>
            <a:ext cx="6694461" cy="1200329"/>
          </a:xfrm>
          <a:prstGeom prst="rect">
            <a:avLst/>
          </a:prstGeom>
          <a:noFill/>
          <a:ln w="9525">
            <a:noFill/>
            <a:miter lim="800000"/>
            <a:headEnd/>
            <a:tailEnd/>
          </a:ln>
          <a:effectLst/>
        </p:spPr>
        <p:txBody>
          <a:bodyPr wrap="none">
            <a:spAutoFit/>
          </a:bodyPr>
          <a:lstStyle/>
          <a:p>
            <a:r>
              <a:rPr lang="en-US" sz="2400" b="1" u="sng" dirty="0" smtClean="0">
                <a:latin typeface="Times New Roman" pitchFamily="18" charset="0"/>
                <a:cs typeface="Times New Roman" pitchFamily="18" charset="0"/>
              </a:rPr>
              <a:t>Extensions:</a:t>
            </a:r>
            <a:r>
              <a:rPr lang="en-US" sz="2400" dirty="0" smtClean="0">
                <a:solidFill>
                  <a:srgbClr val="002060"/>
                </a:solidFill>
                <a:latin typeface="Times New Roman" pitchFamily="18" charset="0"/>
                <a:cs typeface="Times New Roman" pitchFamily="18" charset="0"/>
              </a:rPr>
              <a:t> index all pairs within max. window size</a:t>
            </a:r>
          </a:p>
          <a:p>
            <a:r>
              <a:rPr lang="en-US" sz="2400" dirty="0" smtClean="0">
                <a:latin typeface="Times New Roman" pitchFamily="18" charset="0"/>
                <a:cs typeface="Times New Roman" pitchFamily="18" charset="0"/>
              </a:rPr>
              <a:t>(or nested list of nearby terms for each term),</a:t>
            </a:r>
          </a:p>
          <a:p>
            <a:r>
              <a:rPr lang="en-US" sz="2400" dirty="0" smtClean="0">
                <a:latin typeface="Times New Roman" pitchFamily="18" charset="0"/>
                <a:cs typeface="Times New Roman" pitchFamily="18" charset="0"/>
              </a:rPr>
              <a:t>with </a:t>
            </a:r>
            <a:r>
              <a:rPr lang="en-US" sz="2400" dirty="0" err="1" smtClean="0">
                <a:solidFill>
                  <a:srgbClr val="002060"/>
                </a:solidFill>
                <a:latin typeface="Times New Roman" pitchFamily="18" charset="0"/>
                <a:cs typeface="Times New Roman" pitchFamily="18" charset="0"/>
              </a:rPr>
              <a:t>precomputed</a:t>
            </a:r>
            <a:r>
              <a:rPr lang="en-US" sz="2400" dirty="0" smtClean="0">
                <a:solidFill>
                  <a:srgbClr val="002060"/>
                </a:solidFill>
                <a:latin typeface="Times New Roman" pitchFamily="18" charset="0"/>
                <a:cs typeface="Times New Roman" pitchFamily="18" charset="0"/>
              </a:rPr>
              <a:t> pair-score mass</a:t>
            </a:r>
            <a:r>
              <a:rPr lang="en-US" sz="2400" dirty="0" smtClean="0">
                <a:latin typeface="Times New Roman" pitchFamily="18" charset="0"/>
                <a:cs typeface="Times New Roman" pitchFamily="18" charset="0"/>
              </a:rPr>
              <a:t>.</a:t>
            </a:r>
            <a:r>
              <a:rPr lang="en-US" sz="2400" dirty="0" smtClean="0">
                <a:solidFill>
                  <a:srgbClr val="002060"/>
                </a:solidFill>
                <a:latin typeface="Times New Roman" pitchFamily="18" charset="0"/>
                <a:cs typeface="Times New Roman" pitchFamily="18" charset="0"/>
              </a:rPr>
              <a:t> </a:t>
            </a:r>
            <a:endParaRPr lang="en-US" sz="24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454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45442"/>
                                        </p:tgtEl>
                                        <p:attrNameLst>
                                          <p:attrName>style.visibility</p:attrName>
                                        </p:attrNameLst>
                                      </p:cBhvr>
                                      <p:to>
                                        <p:strVal val="visible"/>
                                      </p:to>
                                    </p:set>
                                    <p:animEffect transition="in" filter="blinds(horizontal)">
                                      <p:cBhvr>
                                        <p:cTn id="11" dur="500"/>
                                        <p:tgtEl>
                                          <p:spTgt spid="445442"/>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445443"/>
                                        </p:tgtEl>
                                        <p:attrNameLst>
                                          <p:attrName>style.visibility</p:attrName>
                                        </p:attrNameLst>
                                      </p:cBhvr>
                                      <p:to>
                                        <p:strVal val="visible"/>
                                      </p:to>
                                    </p:set>
                                    <p:animEffect transition="in" filter="blinds(horizontal)">
                                      <p:cBhvr>
                                        <p:cTn id="14" dur="500"/>
                                        <p:tgtEl>
                                          <p:spTgt spid="445443"/>
                                        </p:tgtEl>
                                      </p:cBhvr>
                                    </p:animEffect>
                                  </p:childTnLst>
                                </p:cTn>
                              </p:par>
                              <p:par>
                                <p:cTn id="15" presetID="3" presetClass="entr" presetSubtype="10" fill="hold" nodeType="withEffect">
                                  <p:stCondLst>
                                    <p:cond delay="0"/>
                                  </p:stCondLst>
                                  <p:childTnLst>
                                    <p:set>
                                      <p:cBhvr>
                                        <p:cTn id="16" dur="1" fill="hold">
                                          <p:stCondLst>
                                            <p:cond delay="0"/>
                                          </p:stCondLst>
                                        </p:cTn>
                                        <p:tgtEl>
                                          <p:spTgt spid="445447"/>
                                        </p:tgtEl>
                                        <p:attrNameLst>
                                          <p:attrName>style.visibility</p:attrName>
                                        </p:attrNameLst>
                                      </p:cBhvr>
                                      <p:to>
                                        <p:strVal val="visible"/>
                                      </p:to>
                                    </p:set>
                                    <p:animEffect transition="in" filter="blinds(horizontal)">
                                      <p:cBhvr>
                                        <p:cTn id="17" dur="500"/>
                                        <p:tgtEl>
                                          <p:spTgt spid="445447"/>
                                        </p:tgtEl>
                                      </p:cBhvr>
                                    </p:animEffect>
                                  </p:childTnLst>
                                </p:cTn>
                              </p:par>
                              <p:par>
                                <p:cTn id="18" presetID="3" presetClass="entr" presetSubtype="10" fill="hold" nodeType="withEffect">
                                  <p:stCondLst>
                                    <p:cond delay="0"/>
                                  </p:stCondLst>
                                  <p:childTnLst>
                                    <p:set>
                                      <p:cBhvr>
                                        <p:cTn id="19" dur="1" fill="hold">
                                          <p:stCondLst>
                                            <p:cond delay="0"/>
                                          </p:stCondLst>
                                        </p:cTn>
                                        <p:tgtEl>
                                          <p:spTgt spid="445448"/>
                                        </p:tgtEl>
                                        <p:attrNameLst>
                                          <p:attrName>style.visibility</p:attrName>
                                        </p:attrNameLst>
                                      </p:cBhvr>
                                      <p:to>
                                        <p:strVal val="visible"/>
                                      </p:to>
                                    </p:set>
                                    <p:animEffect transition="in" filter="blinds(horizontal)">
                                      <p:cBhvr>
                                        <p:cTn id="20" dur="500"/>
                                        <p:tgtEl>
                                          <p:spTgt spid="44544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445449"/>
                                        </p:tgtEl>
                                        <p:attrNameLst>
                                          <p:attrName>style.visibility</p:attrName>
                                        </p:attrNameLst>
                                      </p:cBhvr>
                                      <p:to>
                                        <p:strVal val="visible"/>
                                      </p:to>
                                    </p:set>
                                    <p:animEffect transition="in" filter="blinds(horizontal)">
                                      <p:cBhvr>
                                        <p:cTn id="23" dur="500"/>
                                        <p:tgtEl>
                                          <p:spTgt spid="44544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45450"/>
                                        </p:tgtEl>
                                        <p:attrNameLst>
                                          <p:attrName>style.visibility</p:attrName>
                                        </p:attrNameLst>
                                      </p:cBhvr>
                                      <p:to>
                                        <p:strVal val="visible"/>
                                      </p:to>
                                    </p:set>
                                    <p:animEffect transition="in" filter="blinds(horizontal)">
                                      <p:cBhvr>
                                        <p:cTn id="26" dur="500"/>
                                        <p:tgtEl>
                                          <p:spTgt spid="44545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445451"/>
                                        </p:tgtEl>
                                        <p:attrNameLst>
                                          <p:attrName>style.visibility</p:attrName>
                                        </p:attrNameLst>
                                      </p:cBhvr>
                                      <p:to>
                                        <p:strVal val="visible"/>
                                      </p:to>
                                    </p:set>
                                    <p:animEffect transition="in" filter="blinds(horizontal)">
                                      <p:cBhvr>
                                        <p:cTn id="29" dur="500"/>
                                        <p:tgtEl>
                                          <p:spTgt spid="445451"/>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445452"/>
                                        </p:tgtEl>
                                        <p:attrNameLst>
                                          <p:attrName>style.visibility</p:attrName>
                                        </p:attrNameLst>
                                      </p:cBhvr>
                                      <p:to>
                                        <p:strVal val="visible"/>
                                      </p:to>
                                    </p:set>
                                    <p:animEffect transition="in" filter="blinds(horizontal)">
                                      <p:cBhvr>
                                        <p:cTn id="32" dur="500"/>
                                        <p:tgtEl>
                                          <p:spTgt spid="445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2" grpId="0" animBg="1"/>
      <p:bldP spid="445443" grpId="0" animBg="1"/>
      <p:bldP spid="445445" grpId="0" animBg="1"/>
      <p:bldP spid="445449" grpId="0"/>
      <p:bldP spid="445450" grpId="0" animBg="1"/>
      <p:bldP spid="445451" grpId="0"/>
      <p:bldP spid="44545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7" name="Rectangle 3"/>
          <p:cNvSpPr>
            <a:spLocks noGrp="1" noChangeArrowheads="1"/>
          </p:cNvSpPr>
          <p:nvPr>
            <p:ph type="body" idx="1"/>
          </p:nvPr>
        </p:nvSpPr>
        <p:spPr>
          <a:xfrm>
            <a:off x="468313" y="1668463"/>
            <a:ext cx="8218487" cy="2139950"/>
          </a:xfrm>
          <a:noFill/>
          <a:ln/>
        </p:spPr>
        <p:txBody>
          <a:bodyPr>
            <a:noAutofit/>
          </a:bodyPr>
          <a:lstStyle/>
          <a:p>
            <a:pPr>
              <a:buFontTx/>
              <a:buNone/>
            </a:pPr>
            <a:r>
              <a:rPr lang="de-DE" sz="2400" dirty="0"/>
              <a:t>It</a:t>
            </a:r>
            <a:r>
              <a:rPr lang="de-DE" sz="2400" baseline="30000" dirty="0"/>
              <a:t>1</a:t>
            </a:r>
            <a:r>
              <a:rPr lang="de-DE" sz="2400" dirty="0"/>
              <a:t> took</a:t>
            </a:r>
            <a:r>
              <a:rPr lang="de-DE" sz="2400" baseline="30000" dirty="0"/>
              <a:t>2</a:t>
            </a:r>
            <a:r>
              <a:rPr lang="de-DE" sz="2400" dirty="0"/>
              <a:t> the</a:t>
            </a:r>
            <a:r>
              <a:rPr lang="de-DE" sz="2400" baseline="30000" dirty="0"/>
              <a:t>3</a:t>
            </a:r>
            <a:r>
              <a:rPr lang="de-DE" sz="2400" dirty="0"/>
              <a:t> </a:t>
            </a:r>
            <a:r>
              <a:rPr lang="de-DE" sz="2400" b="1" dirty="0">
                <a:solidFill>
                  <a:srgbClr val="0000FF"/>
                </a:solidFill>
              </a:rPr>
              <a:t>sea</a:t>
            </a:r>
            <a:r>
              <a:rPr lang="de-DE" sz="2400" b="1" baseline="30000" dirty="0">
                <a:solidFill>
                  <a:srgbClr val="0000FF"/>
                </a:solidFill>
              </a:rPr>
              <a:t>4</a:t>
            </a:r>
            <a:r>
              <a:rPr lang="de-DE" sz="2400" dirty="0"/>
              <a:t> a</a:t>
            </a:r>
            <a:r>
              <a:rPr lang="de-DE" sz="2400" baseline="30000" dirty="0"/>
              <a:t>5</a:t>
            </a:r>
            <a:r>
              <a:rPr lang="de-DE" sz="2400" dirty="0"/>
              <a:t> thousand</a:t>
            </a:r>
            <a:r>
              <a:rPr lang="de-DE" sz="2400" baseline="30000" dirty="0"/>
              <a:t>6</a:t>
            </a:r>
            <a:r>
              <a:rPr lang="de-DE" sz="2400" dirty="0"/>
              <a:t> </a:t>
            </a:r>
            <a:r>
              <a:rPr lang="de-DE" sz="2400" b="1" dirty="0">
                <a:solidFill>
                  <a:srgbClr val="FF9900"/>
                </a:solidFill>
              </a:rPr>
              <a:t>years,</a:t>
            </a:r>
            <a:r>
              <a:rPr lang="de-DE" sz="2400" b="1" baseline="30000" dirty="0">
                <a:solidFill>
                  <a:srgbClr val="FF9900"/>
                </a:solidFill>
              </a:rPr>
              <a:t>7</a:t>
            </a:r>
            <a:endParaRPr lang="de-DE" sz="2400" b="1" dirty="0">
              <a:solidFill>
                <a:srgbClr val="FF9900"/>
              </a:solidFill>
            </a:endParaRPr>
          </a:p>
          <a:p>
            <a:pPr>
              <a:buFontTx/>
              <a:buNone/>
            </a:pPr>
            <a:r>
              <a:rPr lang="de-DE" sz="2400" dirty="0"/>
              <a:t>A</a:t>
            </a:r>
            <a:r>
              <a:rPr lang="de-DE" sz="2400" baseline="30000" dirty="0"/>
              <a:t>8</a:t>
            </a:r>
            <a:r>
              <a:rPr lang="de-DE" sz="2400" dirty="0"/>
              <a:t> thousand</a:t>
            </a:r>
            <a:r>
              <a:rPr lang="de-DE" sz="2400" baseline="30000" dirty="0"/>
              <a:t>9</a:t>
            </a:r>
            <a:r>
              <a:rPr lang="de-DE" sz="2400" dirty="0"/>
              <a:t> </a:t>
            </a:r>
            <a:r>
              <a:rPr lang="de-DE" sz="2400" b="1" dirty="0">
                <a:solidFill>
                  <a:srgbClr val="FF9900"/>
                </a:solidFill>
              </a:rPr>
              <a:t>years</a:t>
            </a:r>
            <a:r>
              <a:rPr lang="de-DE" sz="2400" b="1" baseline="30000" dirty="0">
                <a:solidFill>
                  <a:srgbClr val="FF9900"/>
                </a:solidFill>
              </a:rPr>
              <a:t>10</a:t>
            </a:r>
            <a:r>
              <a:rPr lang="de-DE" sz="2400" dirty="0"/>
              <a:t> to</a:t>
            </a:r>
            <a:r>
              <a:rPr lang="de-DE" sz="2400" baseline="30000" dirty="0"/>
              <a:t>11</a:t>
            </a:r>
            <a:r>
              <a:rPr lang="de-DE" sz="2400" dirty="0"/>
              <a:t> trace</a:t>
            </a:r>
            <a:r>
              <a:rPr lang="de-DE" sz="2400" baseline="30000" dirty="0"/>
              <a:t>12</a:t>
            </a:r>
            <a:endParaRPr lang="de-DE" sz="2400" dirty="0"/>
          </a:p>
          <a:p>
            <a:pPr>
              <a:buFontTx/>
              <a:buNone/>
            </a:pPr>
            <a:r>
              <a:rPr lang="de-DE" sz="2400" dirty="0"/>
              <a:t>The</a:t>
            </a:r>
            <a:r>
              <a:rPr lang="de-DE" sz="2400" baseline="30000" dirty="0"/>
              <a:t>13</a:t>
            </a:r>
            <a:r>
              <a:rPr lang="de-DE" sz="2400" dirty="0"/>
              <a:t> granite</a:t>
            </a:r>
            <a:r>
              <a:rPr lang="de-DE" sz="2400" baseline="30000" dirty="0"/>
              <a:t>14</a:t>
            </a:r>
            <a:r>
              <a:rPr lang="de-DE" sz="2400" dirty="0"/>
              <a:t> features</a:t>
            </a:r>
            <a:r>
              <a:rPr lang="de-DE" sz="2400" baseline="30000" dirty="0"/>
              <a:t>15</a:t>
            </a:r>
            <a:r>
              <a:rPr lang="de-DE" sz="2400" dirty="0"/>
              <a:t> of</a:t>
            </a:r>
            <a:r>
              <a:rPr lang="de-DE" sz="2400" baseline="30000" dirty="0"/>
              <a:t>16</a:t>
            </a:r>
            <a:r>
              <a:rPr lang="de-DE" sz="2400" dirty="0"/>
              <a:t> this</a:t>
            </a:r>
            <a:r>
              <a:rPr lang="de-DE" sz="2400" baseline="30000" dirty="0"/>
              <a:t>17</a:t>
            </a:r>
            <a:r>
              <a:rPr lang="de-DE" sz="2400" dirty="0"/>
              <a:t> </a:t>
            </a:r>
            <a:r>
              <a:rPr lang="de-DE" sz="2400" b="1" dirty="0">
                <a:solidFill>
                  <a:srgbClr val="00CC00"/>
                </a:solidFill>
              </a:rPr>
              <a:t>cliff,</a:t>
            </a:r>
            <a:r>
              <a:rPr lang="de-DE" sz="2400" b="1" baseline="30000" dirty="0">
                <a:solidFill>
                  <a:srgbClr val="00CC00"/>
                </a:solidFill>
              </a:rPr>
              <a:t>18</a:t>
            </a:r>
            <a:endParaRPr lang="de-DE" sz="2400" b="1" dirty="0">
              <a:solidFill>
                <a:srgbClr val="00CC00"/>
              </a:solidFill>
            </a:endParaRPr>
          </a:p>
          <a:p>
            <a:pPr>
              <a:buFontTx/>
              <a:buNone/>
            </a:pPr>
            <a:r>
              <a:rPr lang="de-DE" sz="2400" dirty="0"/>
              <a:t>In</a:t>
            </a:r>
            <a:r>
              <a:rPr lang="de-DE" sz="2400" baseline="30000" dirty="0"/>
              <a:t>19</a:t>
            </a:r>
            <a:r>
              <a:rPr lang="de-DE" sz="2400" dirty="0"/>
              <a:t> crag</a:t>
            </a:r>
            <a:r>
              <a:rPr lang="de-DE" sz="2400" baseline="30000" dirty="0"/>
              <a:t>20</a:t>
            </a:r>
            <a:r>
              <a:rPr lang="de-DE" sz="2400" dirty="0"/>
              <a:t> and</a:t>
            </a:r>
            <a:r>
              <a:rPr lang="de-DE" sz="2400" baseline="30000" dirty="0"/>
              <a:t>21</a:t>
            </a:r>
            <a:r>
              <a:rPr lang="de-DE" sz="2400" dirty="0"/>
              <a:t> scarp</a:t>
            </a:r>
            <a:r>
              <a:rPr lang="de-DE" sz="2400" baseline="30000" dirty="0"/>
              <a:t>22</a:t>
            </a:r>
            <a:r>
              <a:rPr lang="de-DE" sz="2400" dirty="0"/>
              <a:t> and</a:t>
            </a:r>
            <a:r>
              <a:rPr lang="de-DE" sz="2400" baseline="30000" dirty="0"/>
              <a:t>23</a:t>
            </a:r>
            <a:r>
              <a:rPr lang="de-DE" sz="2400" dirty="0"/>
              <a:t> base.</a:t>
            </a:r>
            <a:r>
              <a:rPr lang="de-DE" sz="2400" baseline="30000" dirty="0"/>
              <a:t>24</a:t>
            </a:r>
          </a:p>
          <a:p>
            <a:pPr>
              <a:buFontTx/>
              <a:buNone/>
            </a:pPr>
            <a:endParaRPr lang="de-DE" sz="2400" baseline="30000" dirty="0"/>
          </a:p>
          <a:p>
            <a:pPr>
              <a:buFontTx/>
              <a:buNone/>
            </a:pPr>
            <a:r>
              <a:rPr lang="de-DE" sz="2400" dirty="0"/>
              <a:t>Query: {</a:t>
            </a:r>
            <a:r>
              <a:rPr lang="de-DE" sz="2400" b="1" dirty="0" err="1">
                <a:solidFill>
                  <a:srgbClr val="0000FF"/>
                </a:solidFill>
              </a:rPr>
              <a:t>sea</a:t>
            </a:r>
            <a:r>
              <a:rPr lang="de-DE" sz="2400" dirty="0"/>
              <a:t>, </a:t>
            </a:r>
            <a:r>
              <a:rPr lang="de-DE" sz="2400" b="1" dirty="0" err="1">
                <a:solidFill>
                  <a:srgbClr val="FF9900"/>
                </a:solidFill>
              </a:rPr>
              <a:t>years</a:t>
            </a:r>
            <a:r>
              <a:rPr lang="de-DE" sz="2400" dirty="0"/>
              <a:t>, </a:t>
            </a:r>
            <a:r>
              <a:rPr lang="de-DE" sz="2400" b="1" dirty="0" err="1">
                <a:solidFill>
                  <a:srgbClr val="00CC00"/>
                </a:solidFill>
              </a:rPr>
              <a:t>cliff</a:t>
            </a:r>
            <a:r>
              <a:rPr lang="de-DE" sz="2400" dirty="0" smtClean="0"/>
              <a:t>} </a:t>
            </a:r>
            <a:r>
              <a:rPr lang="en-US" sz="2400" dirty="0" smtClean="0"/>
              <a:t>     (</a:t>
            </a:r>
            <a:r>
              <a:rPr lang="en-US" sz="2400" dirty="0" smtClean="0">
                <a:latin typeface="Times"/>
                <a:cs typeface="Times"/>
              </a:rPr>
              <a:t>→ order of terms does not matter!)</a:t>
            </a:r>
            <a:endParaRPr lang="de-DE" sz="2400" dirty="0"/>
          </a:p>
          <a:p>
            <a:pPr>
              <a:buFontTx/>
              <a:buNone/>
            </a:pPr>
            <a:endParaRPr lang="de-DE" sz="2400" dirty="0"/>
          </a:p>
        </p:txBody>
      </p:sp>
      <p:pic>
        <p:nvPicPr>
          <p:cNvPr id="446469" name="Picture 5" descr="txp_fig"/>
          <p:cNvPicPr>
            <a:picLocks noChangeAspect="1" noChangeArrowheads="1"/>
          </p:cNvPicPr>
          <p:nvPr>
            <p:custDataLst>
              <p:tags r:id="rId1"/>
            </p:custDataLst>
          </p:nvPr>
        </p:nvPicPr>
        <p:blipFill>
          <a:blip r:embed="rId16" cstate="print"/>
          <a:srcRect/>
          <a:stretch>
            <a:fillRect/>
          </a:stretch>
        </p:blipFill>
        <p:spPr bwMode="auto">
          <a:xfrm>
            <a:off x="593725" y="4560888"/>
            <a:ext cx="2120900" cy="255587"/>
          </a:xfrm>
          <a:prstGeom prst="rect">
            <a:avLst/>
          </a:prstGeom>
          <a:noFill/>
          <a:ln w="9525" algn="ctr">
            <a:noFill/>
            <a:miter lim="800000"/>
            <a:headEnd/>
            <a:tailEnd/>
          </a:ln>
          <a:effectLst/>
        </p:spPr>
      </p:pic>
      <p:pic>
        <p:nvPicPr>
          <p:cNvPr id="446470" name="Picture 6" descr="txp_fig"/>
          <p:cNvPicPr>
            <a:picLocks noChangeAspect="1" noChangeArrowheads="1"/>
          </p:cNvPicPr>
          <p:nvPr>
            <p:custDataLst>
              <p:tags r:id="rId2"/>
            </p:custDataLst>
          </p:nvPr>
        </p:nvPicPr>
        <p:blipFill>
          <a:blip r:embed="rId17" cstate="print"/>
          <a:srcRect/>
          <a:stretch>
            <a:fillRect/>
          </a:stretch>
        </p:blipFill>
        <p:spPr bwMode="auto">
          <a:xfrm>
            <a:off x="581025" y="5099050"/>
            <a:ext cx="2352675" cy="255588"/>
          </a:xfrm>
          <a:prstGeom prst="rect">
            <a:avLst/>
          </a:prstGeom>
          <a:noFill/>
          <a:ln w="9525" algn="ctr">
            <a:noFill/>
            <a:miter lim="800000"/>
            <a:headEnd/>
            <a:tailEnd/>
          </a:ln>
          <a:effectLst/>
        </p:spPr>
      </p:pic>
      <p:pic>
        <p:nvPicPr>
          <p:cNvPr id="446471" name="Picture 7" descr="txp_fig"/>
          <p:cNvPicPr>
            <a:picLocks noChangeAspect="1" noChangeArrowheads="1"/>
          </p:cNvPicPr>
          <p:nvPr>
            <p:custDataLst>
              <p:tags r:id="rId3"/>
            </p:custDataLst>
          </p:nvPr>
        </p:nvPicPr>
        <p:blipFill>
          <a:blip r:embed="rId18" cstate="print"/>
          <a:srcRect/>
          <a:stretch>
            <a:fillRect/>
          </a:stretch>
        </p:blipFill>
        <p:spPr bwMode="auto">
          <a:xfrm>
            <a:off x="593725" y="5661025"/>
            <a:ext cx="2300288" cy="255588"/>
          </a:xfrm>
          <a:prstGeom prst="rect">
            <a:avLst/>
          </a:prstGeom>
          <a:noFill/>
          <a:ln w="9525" algn="ctr">
            <a:noFill/>
            <a:miter lim="800000"/>
            <a:headEnd/>
            <a:tailEnd/>
          </a:ln>
          <a:effectLst/>
        </p:spPr>
      </p:pic>
      <p:pic>
        <p:nvPicPr>
          <p:cNvPr id="446472" name="Picture 8" descr="txp_fig"/>
          <p:cNvPicPr>
            <a:picLocks noChangeAspect="1" noChangeArrowheads="1"/>
          </p:cNvPicPr>
          <p:nvPr>
            <p:custDataLst>
              <p:tags r:id="rId4"/>
            </p:custDataLst>
          </p:nvPr>
        </p:nvPicPr>
        <p:blipFill>
          <a:blip r:embed="rId19" cstate="print"/>
          <a:srcRect/>
          <a:stretch>
            <a:fillRect/>
          </a:stretch>
        </p:blipFill>
        <p:spPr bwMode="auto">
          <a:xfrm>
            <a:off x="2787650" y="4591050"/>
            <a:ext cx="365125" cy="188913"/>
          </a:xfrm>
          <a:prstGeom prst="rect">
            <a:avLst/>
          </a:prstGeom>
          <a:noFill/>
          <a:ln w="9525" algn="ctr">
            <a:noFill/>
            <a:miter lim="800000"/>
            <a:headEnd/>
            <a:tailEnd/>
          </a:ln>
          <a:effectLst/>
        </p:spPr>
      </p:pic>
      <p:pic>
        <p:nvPicPr>
          <p:cNvPr id="446473" name="Picture 9" descr="txp_fig"/>
          <p:cNvPicPr>
            <a:picLocks noChangeAspect="1" noChangeArrowheads="1"/>
          </p:cNvPicPr>
          <p:nvPr>
            <p:custDataLst>
              <p:tags r:id="rId5"/>
            </p:custDataLst>
          </p:nvPr>
        </p:nvPicPr>
        <p:blipFill>
          <a:blip r:embed="rId19" cstate="print"/>
          <a:srcRect/>
          <a:stretch>
            <a:fillRect/>
          </a:stretch>
        </p:blipFill>
        <p:spPr bwMode="auto">
          <a:xfrm>
            <a:off x="2967038" y="5113338"/>
            <a:ext cx="365125" cy="188912"/>
          </a:xfrm>
          <a:prstGeom prst="rect">
            <a:avLst/>
          </a:prstGeom>
          <a:noFill/>
          <a:ln w="9525" algn="ctr">
            <a:noFill/>
            <a:miter lim="800000"/>
            <a:headEnd/>
            <a:tailEnd/>
          </a:ln>
          <a:effectLst/>
        </p:spPr>
      </p:pic>
      <p:pic>
        <p:nvPicPr>
          <p:cNvPr id="446474" name="Picture 10" descr="txp_fig"/>
          <p:cNvPicPr>
            <a:picLocks noChangeAspect="1" noChangeArrowheads="1"/>
          </p:cNvPicPr>
          <p:nvPr>
            <p:custDataLst>
              <p:tags r:id="rId6"/>
            </p:custDataLst>
          </p:nvPr>
        </p:nvPicPr>
        <p:blipFill>
          <a:blip r:embed="rId19" cstate="print"/>
          <a:srcRect/>
          <a:stretch>
            <a:fillRect/>
          </a:stretch>
        </p:blipFill>
        <p:spPr bwMode="auto">
          <a:xfrm>
            <a:off x="2936875" y="5683250"/>
            <a:ext cx="365125" cy="188913"/>
          </a:xfrm>
          <a:prstGeom prst="rect">
            <a:avLst/>
          </a:prstGeom>
          <a:noFill/>
          <a:ln w="9525" algn="ctr">
            <a:noFill/>
            <a:miter lim="800000"/>
            <a:headEnd/>
            <a:tailEnd/>
          </a:ln>
          <a:effectLst/>
        </p:spPr>
      </p:pic>
      <p:sp>
        <p:nvSpPr>
          <p:cNvPr id="446475" name="Rectangle 11"/>
          <p:cNvSpPr>
            <a:spLocks noChangeArrowheads="1"/>
          </p:cNvSpPr>
          <p:nvPr/>
        </p:nvSpPr>
        <p:spPr bwMode="auto">
          <a:xfrm>
            <a:off x="2111375" y="1738313"/>
            <a:ext cx="650875" cy="363537"/>
          </a:xfrm>
          <a:prstGeom prst="rect">
            <a:avLst/>
          </a:prstGeom>
          <a:noFill/>
          <a:ln w="25400" algn="ctr">
            <a:solidFill>
              <a:srgbClr val="0000FF"/>
            </a:solidFill>
            <a:miter lim="800000"/>
            <a:headEnd/>
            <a:tailEnd/>
          </a:ln>
          <a:effectLst/>
        </p:spPr>
        <p:txBody>
          <a:bodyPr wrap="none" anchor="ctr"/>
          <a:lstStyle/>
          <a:p>
            <a:endParaRPr lang="en-US"/>
          </a:p>
        </p:txBody>
      </p:sp>
      <p:sp>
        <p:nvSpPr>
          <p:cNvPr id="446476" name="Rectangle 12"/>
          <p:cNvSpPr>
            <a:spLocks noChangeArrowheads="1"/>
          </p:cNvSpPr>
          <p:nvPr/>
        </p:nvSpPr>
        <p:spPr bwMode="auto">
          <a:xfrm>
            <a:off x="4351338" y="1741488"/>
            <a:ext cx="941387" cy="396875"/>
          </a:xfrm>
          <a:prstGeom prst="rect">
            <a:avLst/>
          </a:prstGeom>
          <a:noFill/>
          <a:ln w="25400" algn="ctr">
            <a:solidFill>
              <a:srgbClr val="0000FF"/>
            </a:solidFill>
            <a:miter lim="800000"/>
            <a:headEnd/>
            <a:tailEnd/>
          </a:ln>
          <a:effectLst/>
        </p:spPr>
        <p:txBody>
          <a:bodyPr wrap="none" anchor="ctr"/>
          <a:lstStyle/>
          <a:p>
            <a:endParaRPr lang="en-US"/>
          </a:p>
        </p:txBody>
      </p:sp>
      <p:pic>
        <p:nvPicPr>
          <p:cNvPr id="446477" name="Picture 13" descr="txp_fig"/>
          <p:cNvPicPr>
            <a:picLocks noChangeAspect="1" noChangeArrowheads="1"/>
          </p:cNvPicPr>
          <p:nvPr>
            <p:custDataLst>
              <p:tags r:id="rId7"/>
            </p:custDataLst>
          </p:nvPr>
        </p:nvPicPr>
        <p:blipFill>
          <a:blip r:embed="rId20" cstate="print"/>
          <a:srcRect/>
          <a:stretch>
            <a:fillRect/>
          </a:stretch>
        </p:blipFill>
        <p:spPr bwMode="auto">
          <a:xfrm>
            <a:off x="2924175" y="5578475"/>
            <a:ext cx="815975" cy="454025"/>
          </a:xfrm>
          <a:prstGeom prst="rect">
            <a:avLst/>
          </a:prstGeom>
          <a:noFill/>
          <a:ln w="9525" algn="ctr">
            <a:noFill/>
            <a:miter lim="800000"/>
            <a:headEnd/>
            <a:tailEnd/>
          </a:ln>
          <a:effectLst/>
        </p:spPr>
      </p:pic>
      <p:sp>
        <p:nvSpPr>
          <p:cNvPr id="446478" name="Rectangle 14"/>
          <p:cNvSpPr>
            <a:spLocks noChangeArrowheads="1"/>
          </p:cNvSpPr>
          <p:nvPr/>
        </p:nvSpPr>
        <p:spPr bwMode="auto">
          <a:xfrm>
            <a:off x="2867025" y="5562600"/>
            <a:ext cx="933450" cy="514350"/>
          </a:xfrm>
          <a:prstGeom prst="rect">
            <a:avLst/>
          </a:prstGeom>
          <a:noFill/>
          <a:ln w="25400" algn="ctr">
            <a:solidFill>
              <a:srgbClr val="0000FF"/>
            </a:solidFill>
            <a:miter lim="800000"/>
            <a:headEnd/>
            <a:tailEnd/>
          </a:ln>
          <a:effectLst/>
        </p:spPr>
        <p:txBody>
          <a:bodyPr wrap="none" anchor="ctr"/>
          <a:lstStyle/>
          <a:p>
            <a:endParaRPr lang="en-US"/>
          </a:p>
        </p:txBody>
      </p:sp>
      <p:sp>
        <p:nvSpPr>
          <p:cNvPr id="446479" name="Rectangle 15"/>
          <p:cNvSpPr>
            <a:spLocks noChangeArrowheads="1"/>
          </p:cNvSpPr>
          <p:nvPr/>
        </p:nvSpPr>
        <p:spPr bwMode="auto">
          <a:xfrm>
            <a:off x="2124075" y="1741488"/>
            <a:ext cx="647700" cy="358775"/>
          </a:xfrm>
          <a:prstGeom prst="rect">
            <a:avLst/>
          </a:prstGeom>
          <a:noFill/>
          <a:ln w="25400" algn="ctr">
            <a:solidFill>
              <a:srgbClr val="FF0000"/>
            </a:solidFill>
            <a:miter lim="800000"/>
            <a:headEnd/>
            <a:tailEnd/>
          </a:ln>
          <a:effectLst/>
        </p:spPr>
        <p:txBody>
          <a:bodyPr wrap="none" anchor="ctr"/>
          <a:lstStyle/>
          <a:p>
            <a:endParaRPr lang="en-US"/>
          </a:p>
        </p:txBody>
      </p:sp>
      <p:sp>
        <p:nvSpPr>
          <p:cNvPr id="446480" name="Rectangle 16"/>
          <p:cNvSpPr>
            <a:spLocks noChangeArrowheads="1"/>
          </p:cNvSpPr>
          <p:nvPr/>
        </p:nvSpPr>
        <p:spPr bwMode="auto">
          <a:xfrm>
            <a:off x="2195513" y="2173288"/>
            <a:ext cx="920750" cy="349250"/>
          </a:xfrm>
          <a:prstGeom prst="rect">
            <a:avLst/>
          </a:prstGeom>
          <a:noFill/>
          <a:ln w="25400" algn="ctr">
            <a:solidFill>
              <a:srgbClr val="FF0000"/>
            </a:solidFill>
            <a:miter lim="800000"/>
            <a:headEnd/>
            <a:tailEnd/>
          </a:ln>
          <a:effectLst/>
        </p:spPr>
        <p:txBody>
          <a:bodyPr wrap="none" anchor="ctr"/>
          <a:lstStyle/>
          <a:p>
            <a:endParaRPr lang="en-US"/>
          </a:p>
        </p:txBody>
      </p:sp>
      <p:pic>
        <p:nvPicPr>
          <p:cNvPr id="446481" name="Picture 17" descr="txp_fig"/>
          <p:cNvPicPr>
            <a:picLocks noChangeAspect="1" noChangeArrowheads="1"/>
          </p:cNvPicPr>
          <p:nvPr>
            <p:custDataLst>
              <p:tags r:id="rId8"/>
            </p:custDataLst>
          </p:nvPr>
        </p:nvPicPr>
        <p:blipFill>
          <a:blip r:embed="rId21" cstate="print"/>
          <a:srcRect/>
          <a:stretch>
            <a:fillRect/>
          </a:stretch>
        </p:blipFill>
        <p:spPr bwMode="auto">
          <a:xfrm>
            <a:off x="4138613" y="5575300"/>
            <a:ext cx="965200" cy="461963"/>
          </a:xfrm>
          <a:prstGeom prst="rect">
            <a:avLst/>
          </a:prstGeom>
          <a:noFill/>
          <a:ln w="9525" algn="ctr">
            <a:noFill/>
            <a:miter lim="800000"/>
            <a:headEnd/>
            <a:tailEnd/>
          </a:ln>
          <a:effectLst/>
        </p:spPr>
      </p:pic>
      <p:pic>
        <p:nvPicPr>
          <p:cNvPr id="446482" name="Picture 18" descr="txp_fig"/>
          <p:cNvPicPr>
            <a:picLocks noChangeAspect="1" noChangeArrowheads="1"/>
          </p:cNvPicPr>
          <p:nvPr>
            <p:custDataLst>
              <p:tags r:id="rId9"/>
            </p:custDataLst>
          </p:nvPr>
        </p:nvPicPr>
        <p:blipFill>
          <a:blip r:embed="rId22" cstate="print"/>
          <a:srcRect/>
          <a:stretch>
            <a:fillRect/>
          </a:stretch>
        </p:blipFill>
        <p:spPr bwMode="auto">
          <a:xfrm>
            <a:off x="3822700" y="5661025"/>
            <a:ext cx="257175" cy="242888"/>
          </a:xfrm>
          <a:prstGeom prst="rect">
            <a:avLst/>
          </a:prstGeom>
          <a:noFill/>
          <a:ln w="9525" algn="ctr">
            <a:noFill/>
            <a:miter lim="800000"/>
            <a:headEnd/>
            <a:tailEnd/>
          </a:ln>
          <a:effectLst/>
        </p:spPr>
      </p:pic>
      <p:sp>
        <p:nvSpPr>
          <p:cNvPr id="446483" name="Rectangle 19"/>
          <p:cNvSpPr>
            <a:spLocks noChangeArrowheads="1"/>
          </p:cNvSpPr>
          <p:nvPr/>
        </p:nvSpPr>
        <p:spPr bwMode="auto">
          <a:xfrm>
            <a:off x="4105275" y="5543550"/>
            <a:ext cx="1047750" cy="552450"/>
          </a:xfrm>
          <a:prstGeom prst="rect">
            <a:avLst/>
          </a:prstGeom>
          <a:noFill/>
          <a:ln w="25400" algn="ctr">
            <a:solidFill>
              <a:srgbClr val="FF0000"/>
            </a:solidFill>
            <a:miter lim="800000"/>
            <a:headEnd/>
            <a:tailEnd/>
          </a:ln>
          <a:effectLst/>
        </p:spPr>
        <p:txBody>
          <a:bodyPr wrap="none" anchor="ctr"/>
          <a:lstStyle/>
          <a:p>
            <a:endParaRPr lang="en-US"/>
          </a:p>
        </p:txBody>
      </p:sp>
      <p:sp>
        <p:nvSpPr>
          <p:cNvPr id="446484" name="Rectangle 20"/>
          <p:cNvSpPr>
            <a:spLocks noChangeArrowheads="1"/>
          </p:cNvSpPr>
          <p:nvPr/>
        </p:nvSpPr>
        <p:spPr bwMode="auto">
          <a:xfrm>
            <a:off x="4933950" y="2617788"/>
            <a:ext cx="850900" cy="317500"/>
          </a:xfrm>
          <a:prstGeom prst="rect">
            <a:avLst/>
          </a:prstGeom>
          <a:noFill/>
          <a:ln w="25400" algn="ctr">
            <a:solidFill>
              <a:srgbClr val="FF0000"/>
            </a:solidFill>
            <a:miter lim="800000"/>
            <a:headEnd/>
            <a:tailEnd/>
          </a:ln>
          <a:effectLst/>
        </p:spPr>
        <p:txBody>
          <a:bodyPr wrap="none" anchor="ctr"/>
          <a:lstStyle/>
          <a:p>
            <a:endParaRPr lang="en-US"/>
          </a:p>
        </p:txBody>
      </p:sp>
      <p:pic>
        <p:nvPicPr>
          <p:cNvPr id="446485" name="Picture 21" descr="txp_fig"/>
          <p:cNvPicPr>
            <a:picLocks noChangeAspect="1" noChangeArrowheads="1"/>
          </p:cNvPicPr>
          <p:nvPr>
            <p:custDataLst>
              <p:tags r:id="rId10"/>
            </p:custDataLst>
          </p:nvPr>
        </p:nvPicPr>
        <p:blipFill>
          <a:blip r:embed="rId23" cstate="print"/>
          <a:srcRect/>
          <a:stretch>
            <a:fillRect/>
          </a:stretch>
        </p:blipFill>
        <p:spPr bwMode="auto">
          <a:xfrm>
            <a:off x="2768600" y="4483100"/>
            <a:ext cx="955675" cy="457200"/>
          </a:xfrm>
          <a:prstGeom prst="rect">
            <a:avLst/>
          </a:prstGeom>
          <a:noFill/>
          <a:ln w="9525" algn="ctr">
            <a:noFill/>
            <a:miter lim="800000"/>
            <a:headEnd/>
            <a:tailEnd/>
          </a:ln>
          <a:effectLst/>
        </p:spPr>
      </p:pic>
      <p:sp>
        <p:nvSpPr>
          <p:cNvPr id="446486" name="Rectangle 22"/>
          <p:cNvSpPr>
            <a:spLocks noChangeArrowheads="1"/>
          </p:cNvSpPr>
          <p:nvPr/>
        </p:nvSpPr>
        <p:spPr bwMode="auto">
          <a:xfrm>
            <a:off x="2733675" y="4429125"/>
            <a:ext cx="1038225" cy="552450"/>
          </a:xfrm>
          <a:prstGeom prst="rect">
            <a:avLst/>
          </a:prstGeom>
          <a:noFill/>
          <a:ln w="25400" algn="ctr">
            <a:solidFill>
              <a:srgbClr val="FF0000"/>
            </a:solidFill>
            <a:miter lim="800000"/>
            <a:headEnd/>
            <a:tailEnd/>
          </a:ln>
          <a:effectLst/>
        </p:spPr>
        <p:txBody>
          <a:bodyPr wrap="none" anchor="ctr"/>
          <a:lstStyle/>
          <a:p>
            <a:endParaRPr lang="en-US"/>
          </a:p>
        </p:txBody>
      </p:sp>
      <p:sp>
        <p:nvSpPr>
          <p:cNvPr id="446487" name="Rectangle 23"/>
          <p:cNvSpPr>
            <a:spLocks noChangeArrowheads="1"/>
          </p:cNvSpPr>
          <p:nvPr/>
        </p:nvSpPr>
        <p:spPr bwMode="auto">
          <a:xfrm>
            <a:off x="4343400" y="1733550"/>
            <a:ext cx="949325" cy="393700"/>
          </a:xfrm>
          <a:prstGeom prst="rect">
            <a:avLst/>
          </a:prstGeom>
          <a:noFill/>
          <a:ln w="25400" algn="ctr">
            <a:solidFill>
              <a:srgbClr val="0000FF"/>
            </a:solidFill>
            <a:miter lim="800000"/>
            <a:headEnd/>
            <a:tailEnd/>
          </a:ln>
          <a:effectLst/>
        </p:spPr>
        <p:txBody>
          <a:bodyPr wrap="none" anchor="ctr"/>
          <a:lstStyle/>
          <a:p>
            <a:endParaRPr lang="en-US"/>
          </a:p>
        </p:txBody>
      </p:sp>
      <p:sp>
        <p:nvSpPr>
          <p:cNvPr id="446488" name="Rectangle 24"/>
          <p:cNvSpPr>
            <a:spLocks noChangeArrowheads="1"/>
          </p:cNvSpPr>
          <p:nvPr/>
        </p:nvSpPr>
        <p:spPr bwMode="auto">
          <a:xfrm>
            <a:off x="2195513" y="2173288"/>
            <a:ext cx="917575" cy="346075"/>
          </a:xfrm>
          <a:prstGeom prst="rect">
            <a:avLst/>
          </a:prstGeom>
          <a:noFill/>
          <a:ln w="25400" algn="ctr">
            <a:solidFill>
              <a:srgbClr val="0000FF"/>
            </a:solidFill>
            <a:miter lim="800000"/>
            <a:headEnd/>
            <a:tailEnd/>
          </a:ln>
          <a:effectLst/>
        </p:spPr>
        <p:txBody>
          <a:bodyPr wrap="none" anchor="ctr"/>
          <a:lstStyle/>
          <a:p>
            <a:endParaRPr lang="en-US"/>
          </a:p>
        </p:txBody>
      </p:sp>
      <p:sp>
        <p:nvSpPr>
          <p:cNvPr id="446489" name="Rectangle 25"/>
          <p:cNvSpPr>
            <a:spLocks noChangeArrowheads="1"/>
          </p:cNvSpPr>
          <p:nvPr/>
        </p:nvSpPr>
        <p:spPr bwMode="auto">
          <a:xfrm>
            <a:off x="4356100" y="1751013"/>
            <a:ext cx="949325" cy="385762"/>
          </a:xfrm>
          <a:prstGeom prst="rect">
            <a:avLst/>
          </a:prstGeom>
          <a:noFill/>
          <a:ln w="25400" algn="ctr">
            <a:solidFill>
              <a:srgbClr val="FF0000"/>
            </a:solidFill>
            <a:miter lim="800000"/>
            <a:headEnd/>
            <a:tailEnd/>
          </a:ln>
          <a:effectLst/>
        </p:spPr>
        <p:txBody>
          <a:bodyPr wrap="none" anchor="ctr"/>
          <a:lstStyle/>
          <a:p>
            <a:endParaRPr lang="en-US"/>
          </a:p>
        </p:txBody>
      </p:sp>
      <p:sp>
        <p:nvSpPr>
          <p:cNvPr id="446490" name="Rectangle 26"/>
          <p:cNvSpPr>
            <a:spLocks noChangeArrowheads="1"/>
          </p:cNvSpPr>
          <p:nvPr/>
        </p:nvSpPr>
        <p:spPr bwMode="auto">
          <a:xfrm>
            <a:off x="4933950" y="2605088"/>
            <a:ext cx="850900" cy="323850"/>
          </a:xfrm>
          <a:prstGeom prst="rect">
            <a:avLst/>
          </a:prstGeom>
          <a:noFill/>
          <a:ln w="25400" algn="ctr">
            <a:solidFill>
              <a:srgbClr val="FF0000"/>
            </a:solidFill>
            <a:miter lim="800000"/>
            <a:headEnd/>
            <a:tailEnd/>
          </a:ln>
          <a:effectLst/>
        </p:spPr>
        <p:txBody>
          <a:bodyPr wrap="none" anchor="ctr"/>
          <a:lstStyle/>
          <a:p>
            <a:endParaRPr lang="en-US"/>
          </a:p>
        </p:txBody>
      </p:sp>
      <p:pic>
        <p:nvPicPr>
          <p:cNvPr id="446491" name="Picture 27" descr="txp_fig"/>
          <p:cNvPicPr>
            <a:picLocks noChangeAspect="1" noChangeArrowheads="1"/>
          </p:cNvPicPr>
          <p:nvPr>
            <p:custDataLst>
              <p:tags r:id="rId11"/>
            </p:custDataLst>
          </p:nvPr>
        </p:nvPicPr>
        <p:blipFill>
          <a:blip cstate="print"/>
          <a:srcRect/>
          <a:stretch>
            <a:fillRect/>
          </a:stretch>
        </p:blipFill>
        <p:spPr bwMode="auto">
          <a:xfrm>
            <a:off x="2978150" y="4997450"/>
            <a:ext cx="989013" cy="473075"/>
          </a:xfrm>
          <a:prstGeom prst="rect">
            <a:avLst/>
          </a:prstGeom>
          <a:noFill/>
          <a:ln w="9525" algn="ctr">
            <a:noFill/>
            <a:miter lim="800000"/>
            <a:headEnd/>
            <a:tailEnd/>
          </a:ln>
          <a:effectLst/>
        </p:spPr>
      </p:pic>
      <p:sp>
        <p:nvSpPr>
          <p:cNvPr id="446492" name="Rectangle 28"/>
          <p:cNvSpPr>
            <a:spLocks noChangeArrowheads="1"/>
          </p:cNvSpPr>
          <p:nvPr/>
        </p:nvSpPr>
        <p:spPr bwMode="auto">
          <a:xfrm>
            <a:off x="2943225" y="4962525"/>
            <a:ext cx="1066800" cy="561975"/>
          </a:xfrm>
          <a:prstGeom prst="rect">
            <a:avLst/>
          </a:prstGeom>
          <a:noFill/>
          <a:ln w="25400" algn="ctr">
            <a:solidFill>
              <a:srgbClr val="FF0000"/>
            </a:solidFill>
            <a:miter lim="800000"/>
            <a:headEnd/>
            <a:tailEnd/>
          </a:ln>
          <a:effectLst/>
        </p:spPr>
        <p:txBody>
          <a:bodyPr wrap="none" anchor="ctr"/>
          <a:lstStyle/>
          <a:p>
            <a:endParaRPr lang="en-US"/>
          </a:p>
        </p:txBody>
      </p:sp>
      <p:sp>
        <p:nvSpPr>
          <p:cNvPr id="446493" name="Rectangle 29"/>
          <p:cNvSpPr>
            <a:spLocks noChangeArrowheads="1"/>
          </p:cNvSpPr>
          <p:nvPr/>
        </p:nvSpPr>
        <p:spPr bwMode="auto">
          <a:xfrm>
            <a:off x="2195513" y="2173288"/>
            <a:ext cx="936625" cy="342900"/>
          </a:xfrm>
          <a:prstGeom prst="rect">
            <a:avLst/>
          </a:prstGeom>
          <a:noFill/>
          <a:ln w="25400" algn="ctr">
            <a:solidFill>
              <a:srgbClr val="0000FF"/>
            </a:solidFill>
            <a:miter lim="800000"/>
            <a:headEnd/>
            <a:tailEnd/>
          </a:ln>
          <a:effectLst/>
        </p:spPr>
        <p:txBody>
          <a:bodyPr wrap="none" anchor="ctr"/>
          <a:lstStyle/>
          <a:p>
            <a:endParaRPr lang="en-US"/>
          </a:p>
        </p:txBody>
      </p:sp>
      <p:sp>
        <p:nvSpPr>
          <p:cNvPr id="446494" name="Rectangle 30"/>
          <p:cNvSpPr>
            <a:spLocks noChangeArrowheads="1"/>
          </p:cNvSpPr>
          <p:nvPr/>
        </p:nvSpPr>
        <p:spPr bwMode="auto">
          <a:xfrm>
            <a:off x="4932363" y="2605088"/>
            <a:ext cx="862012" cy="323850"/>
          </a:xfrm>
          <a:prstGeom prst="rect">
            <a:avLst/>
          </a:prstGeom>
          <a:noFill/>
          <a:ln w="25400" algn="ctr">
            <a:solidFill>
              <a:srgbClr val="0000FF"/>
            </a:solidFill>
            <a:miter lim="800000"/>
            <a:headEnd/>
            <a:tailEnd/>
          </a:ln>
          <a:effectLst/>
        </p:spPr>
        <p:txBody>
          <a:bodyPr wrap="none" anchor="ctr"/>
          <a:lstStyle/>
          <a:p>
            <a:endParaRPr lang="en-US"/>
          </a:p>
        </p:txBody>
      </p:sp>
      <p:pic>
        <p:nvPicPr>
          <p:cNvPr id="446495" name="Picture 31" descr="txp_fig"/>
          <p:cNvPicPr>
            <a:picLocks noChangeAspect="1" noChangeArrowheads="1"/>
          </p:cNvPicPr>
          <p:nvPr>
            <p:custDataLst>
              <p:tags r:id="rId12"/>
            </p:custDataLst>
          </p:nvPr>
        </p:nvPicPr>
        <p:blipFill>
          <a:blip r:embed="rId22" cstate="print"/>
          <a:srcRect/>
          <a:stretch>
            <a:fillRect/>
          </a:stretch>
        </p:blipFill>
        <p:spPr bwMode="auto">
          <a:xfrm>
            <a:off x="4060825" y="5099050"/>
            <a:ext cx="265113" cy="250825"/>
          </a:xfrm>
          <a:prstGeom prst="rect">
            <a:avLst/>
          </a:prstGeom>
          <a:noFill/>
          <a:ln w="9525" algn="ctr">
            <a:noFill/>
            <a:miter lim="800000"/>
            <a:headEnd/>
            <a:tailEnd/>
          </a:ln>
          <a:effectLst/>
        </p:spPr>
      </p:pic>
      <p:pic>
        <p:nvPicPr>
          <p:cNvPr id="446496" name="Picture 32" descr="txp_fig"/>
          <p:cNvPicPr>
            <a:picLocks noChangeAspect="1" noChangeArrowheads="1"/>
          </p:cNvPicPr>
          <p:nvPr>
            <p:custDataLst>
              <p:tags r:id="rId13"/>
            </p:custDataLst>
          </p:nvPr>
        </p:nvPicPr>
        <p:blipFill>
          <a:blip cstate="print"/>
          <a:srcRect/>
          <a:stretch>
            <a:fillRect/>
          </a:stretch>
        </p:blipFill>
        <p:spPr bwMode="auto">
          <a:xfrm>
            <a:off x="4375150" y="5016500"/>
            <a:ext cx="1096963" cy="460375"/>
          </a:xfrm>
          <a:prstGeom prst="rect">
            <a:avLst/>
          </a:prstGeom>
          <a:noFill/>
          <a:ln w="9525" algn="ctr">
            <a:noFill/>
            <a:miter lim="800000"/>
            <a:headEnd/>
            <a:tailEnd/>
          </a:ln>
          <a:effectLst/>
        </p:spPr>
      </p:pic>
      <p:sp>
        <p:nvSpPr>
          <p:cNvPr id="446497" name="Rectangle 33"/>
          <p:cNvSpPr>
            <a:spLocks noChangeArrowheads="1"/>
          </p:cNvSpPr>
          <p:nvPr/>
        </p:nvSpPr>
        <p:spPr bwMode="auto">
          <a:xfrm>
            <a:off x="4352925" y="4943475"/>
            <a:ext cx="1162050" cy="571500"/>
          </a:xfrm>
          <a:prstGeom prst="rect">
            <a:avLst/>
          </a:prstGeom>
          <a:noFill/>
          <a:ln w="25400" algn="ctr">
            <a:solidFill>
              <a:srgbClr val="0000FF"/>
            </a:solidFill>
            <a:miter lim="800000"/>
            <a:headEnd/>
            <a:tailEnd/>
          </a:ln>
          <a:effectLst/>
        </p:spPr>
        <p:txBody>
          <a:bodyPr wrap="none" anchor="ctr"/>
          <a:lstStyle/>
          <a:p>
            <a:endParaRPr lang="en-US"/>
          </a:p>
        </p:txBody>
      </p:sp>
      <p:sp>
        <p:nvSpPr>
          <p:cNvPr id="37" name="Date Placeholder 36"/>
          <p:cNvSpPr>
            <a:spLocks noGrp="1"/>
          </p:cNvSpPr>
          <p:nvPr>
            <p:ph type="dt" sz="half" idx="10"/>
          </p:nvPr>
        </p:nvSpPr>
        <p:spPr/>
        <p:txBody>
          <a:bodyPr/>
          <a:lstStyle/>
          <a:p>
            <a:r>
              <a:rPr lang="en-US" smtClean="0"/>
              <a:t>November 15, 2011</a:t>
            </a:r>
            <a:endParaRPr lang="en-US"/>
          </a:p>
        </p:txBody>
      </p:sp>
      <p:sp>
        <p:nvSpPr>
          <p:cNvPr id="38" name="Slide Number Placeholder 37"/>
          <p:cNvSpPr>
            <a:spLocks noGrp="1"/>
          </p:cNvSpPr>
          <p:nvPr>
            <p:ph type="sldNum" sz="quarter" idx="12"/>
          </p:nvPr>
        </p:nvSpPr>
        <p:spPr/>
        <p:txBody>
          <a:bodyPr/>
          <a:lstStyle/>
          <a:p>
            <a:r>
              <a:rPr lang="en-US" smtClean="0"/>
              <a:t>III.</a:t>
            </a:r>
            <a:fld id="{8DFBADF9-590B-46A3-B334-BA8F8DA717BB}" type="slidenum">
              <a:rPr lang="en-US" smtClean="0"/>
              <a:pPr/>
              <a:t>39</a:t>
            </a:fld>
            <a:endParaRPr lang="en-US" dirty="0"/>
          </a:p>
        </p:txBody>
      </p:sp>
      <p:sp>
        <p:nvSpPr>
          <p:cNvPr id="39" name="Footer Placeholder 38"/>
          <p:cNvSpPr>
            <a:spLocks noGrp="1"/>
          </p:cNvSpPr>
          <p:nvPr>
            <p:ph type="ftr" sz="quarter" idx="11"/>
          </p:nvPr>
        </p:nvSpPr>
        <p:spPr/>
        <p:txBody>
          <a:bodyPr/>
          <a:lstStyle/>
          <a:p>
            <a:r>
              <a:rPr lang="en-US" smtClean="0"/>
              <a:t>IR&amp;DM, WS'11/12</a:t>
            </a:r>
            <a:endParaRPr lang="en-US"/>
          </a:p>
        </p:txBody>
      </p:sp>
      <p:sp>
        <p:nvSpPr>
          <p:cNvPr id="40" name="Title 39"/>
          <p:cNvSpPr>
            <a:spLocks noGrp="1"/>
          </p:cNvSpPr>
          <p:nvPr>
            <p:ph type="title"/>
          </p:nvPr>
        </p:nvSpPr>
        <p:spPr>
          <a:xfrm>
            <a:off x="0" y="304800"/>
            <a:ext cx="8839200" cy="685800"/>
          </a:xfrm>
        </p:spPr>
        <p:txBody>
          <a:bodyPr>
            <a:normAutofit fontScale="90000"/>
          </a:bodyPr>
          <a:lstStyle/>
          <a:p>
            <a:pPr algn="r"/>
            <a:r>
              <a:rPr lang="en-US" dirty="0" smtClean="0"/>
              <a:t>Example with More Efficient Proximity Scoring Function</a:t>
            </a:r>
            <a:endParaRPr lang="en-US" dirty="0"/>
          </a:p>
        </p:txBody>
      </p:sp>
      <p:sp>
        <p:nvSpPr>
          <p:cNvPr id="36" name="Rectangle 1"/>
          <p:cNvSpPr>
            <a:spLocks noChangeArrowheads="1"/>
          </p:cNvSpPr>
          <p:nvPr/>
        </p:nvSpPr>
        <p:spPr bwMode="auto">
          <a:xfrm>
            <a:off x="7010400" y="1701225"/>
            <a:ext cx="1401763"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Unicode MS" pitchFamily="34" charset="-128"/>
              </a:rPr>
              <a:t>E.J. Pratt (1882-1964) </a:t>
            </a:r>
            <a:endParaRPr kumimoji="0" lang="en-US" sz="3600" b="0"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64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64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64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64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6475"/>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4647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464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64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4647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4647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4647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6480"/>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44647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464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648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648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446480"/>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446484"/>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446472"/>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46485"/>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446483"/>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44648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446484"/>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446479"/>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4648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46488"/>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446486"/>
                                        </p:tgtEl>
                                        <p:attrNameLst>
                                          <p:attrName>style.visibility</p:attrName>
                                        </p:attrNameLst>
                                      </p:cBhvr>
                                      <p:to>
                                        <p:strVal val="hidden"/>
                                      </p:to>
                                    </p:set>
                                  </p:childTnLst>
                                </p:cTn>
                              </p:par>
                              <p:par>
                                <p:cTn id="67" presetID="1" presetClass="entr" presetSubtype="0" fill="hold" grpId="1" nodeType="withEffect">
                                  <p:stCondLst>
                                    <p:cond delay="0"/>
                                  </p:stCondLst>
                                  <p:childTnLst>
                                    <p:set>
                                      <p:cBhvr>
                                        <p:cTn id="68" dur="1" fill="hold">
                                          <p:stCondLst>
                                            <p:cond delay="0"/>
                                          </p:stCondLst>
                                        </p:cTn>
                                        <p:tgtEl>
                                          <p:spTgt spid="44648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2" nodeType="clickEffect">
                                  <p:stCondLst>
                                    <p:cond delay="0"/>
                                  </p:stCondLst>
                                  <p:childTnLst>
                                    <p:set>
                                      <p:cBhvr>
                                        <p:cTn id="72" dur="1" fill="hold">
                                          <p:stCondLst>
                                            <p:cond delay="0"/>
                                          </p:stCondLst>
                                        </p:cTn>
                                        <p:tgtEl>
                                          <p:spTgt spid="44648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446488"/>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44648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46490"/>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446473"/>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4649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4649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4649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46494"/>
                                        </p:tgtEl>
                                        <p:attrNameLst>
                                          <p:attrName>style.visibility</p:attrName>
                                        </p:attrNameLst>
                                      </p:cBhvr>
                                      <p:to>
                                        <p:strVal val="visible"/>
                                      </p:to>
                                    </p:set>
                                  </p:childTnLst>
                                </p:cTn>
                              </p:par>
                              <p:par>
                                <p:cTn id="91" presetID="1" presetClass="exit" presetSubtype="0" fill="hold" grpId="1" nodeType="withEffect">
                                  <p:stCondLst>
                                    <p:cond delay="0"/>
                                  </p:stCondLst>
                                  <p:childTnLst>
                                    <p:set>
                                      <p:cBhvr>
                                        <p:cTn id="92" dur="1" fill="hold">
                                          <p:stCondLst>
                                            <p:cond delay="0"/>
                                          </p:stCondLst>
                                        </p:cTn>
                                        <p:tgtEl>
                                          <p:spTgt spid="446489"/>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446490"/>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446492"/>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44649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4649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46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75" grpId="0" animBg="1"/>
      <p:bldP spid="446475" grpId="1" animBg="1"/>
      <p:bldP spid="446476" grpId="0" animBg="1"/>
      <p:bldP spid="446476" grpId="1" animBg="1"/>
      <p:bldP spid="446478" grpId="0" animBg="1"/>
      <p:bldP spid="446478" grpId="1" animBg="1"/>
      <p:bldP spid="446479" grpId="0" animBg="1"/>
      <p:bldP spid="446479" grpId="1" animBg="1"/>
      <p:bldP spid="446480" grpId="0" animBg="1"/>
      <p:bldP spid="446480" grpId="1" animBg="1"/>
      <p:bldP spid="446483" grpId="0" animBg="1"/>
      <p:bldP spid="446483" grpId="1" animBg="1"/>
      <p:bldP spid="446484" grpId="0" animBg="1"/>
      <p:bldP spid="446484" grpId="1" animBg="1"/>
      <p:bldP spid="446486" grpId="0" animBg="1"/>
      <p:bldP spid="446486" grpId="1" animBg="1"/>
      <p:bldP spid="446487" grpId="0" animBg="1"/>
      <p:bldP spid="446487" grpId="1" animBg="1"/>
      <p:bldP spid="446487" grpId="2" animBg="1"/>
      <p:bldP spid="446488" grpId="0" animBg="1"/>
      <p:bldP spid="446488" grpId="1" animBg="1"/>
      <p:bldP spid="446489" grpId="0" animBg="1"/>
      <p:bldP spid="446489" grpId="1" animBg="1"/>
      <p:bldP spid="446490" grpId="0" animBg="1"/>
      <p:bldP spid="446490" grpId="1" animBg="1"/>
      <p:bldP spid="446492" grpId="0" animBg="1"/>
      <p:bldP spid="446492" grpId="1" animBg="1"/>
      <p:bldP spid="446493" grpId="0" animBg="1"/>
      <p:bldP spid="446494" grpId="0" animBg="1"/>
      <p:bldP spid="44649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2" name="Rectangle 4"/>
          <p:cNvSpPr>
            <a:spLocks noGrp="1" noChangeArrowheads="1"/>
          </p:cNvSpPr>
          <p:nvPr>
            <p:ph type="title"/>
          </p:nvPr>
        </p:nvSpPr>
        <p:spPr/>
        <p:txBody>
          <a:bodyPr>
            <a:normAutofit fontScale="90000"/>
          </a:bodyPr>
          <a:lstStyle/>
          <a:p>
            <a:r>
              <a:rPr lang="en-US" dirty="0" smtClean="0"/>
              <a:t>Relevance Feedback for the VSM</a:t>
            </a:r>
            <a:endParaRPr lang="en-US" dirty="0"/>
          </a:p>
        </p:txBody>
      </p:sp>
      <p:sp>
        <p:nvSpPr>
          <p:cNvPr id="334857" name="Text Box 9"/>
          <p:cNvSpPr txBox="1">
            <a:spLocks noChangeArrowheads="1"/>
          </p:cNvSpPr>
          <p:nvPr/>
        </p:nvSpPr>
        <p:spPr bwMode="auto">
          <a:xfrm>
            <a:off x="323850" y="3214688"/>
            <a:ext cx="6897688" cy="457200"/>
          </a:xfrm>
          <a:prstGeom prst="rect">
            <a:avLst/>
          </a:prstGeom>
          <a:noFill/>
          <a:ln w="9525">
            <a:noFill/>
            <a:miter lim="800000"/>
            <a:headEnd/>
            <a:tailEnd/>
          </a:ln>
          <a:effectLst/>
        </p:spPr>
        <p:txBody>
          <a:bodyPr wrap="none">
            <a:spAutoFit/>
          </a:bodyPr>
          <a:lstStyle/>
          <a:p>
            <a:r>
              <a:rPr lang="en-US" sz="2400" u="sng" dirty="0" smtClean="0">
                <a:latin typeface="Times New Roman" pitchFamily="18" charset="0"/>
                <a:cs typeface="Times New Roman" pitchFamily="18" charset="0"/>
              </a:rPr>
              <a:t>Classical approach:</a:t>
            </a:r>
            <a:r>
              <a:rPr lang="en-US" sz="2400" dirty="0" smtClean="0">
                <a:latin typeface="Times New Roman" pitchFamily="18" charset="0"/>
                <a:cs typeface="Times New Roman" pitchFamily="18" charset="0"/>
              </a:rPr>
              <a:t> </a:t>
            </a:r>
            <a:r>
              <a:rPr lang="en-US" sz="2400" b="1" i="1" dirty="0" err="1" smtClean="0">
                <a:solidFill>
                  <a:srgbClr val="002060"/>
                </a:solidFill>
                <a:latin typeface="Times New Roman" pitchFamily="18" charset="0"/>
                <a:cs typeface="Times New Roman" pitchFamily="18" charset="0"/>
              </a:rPr>
              <a:t>Rocchio</a:t>
            </a:r>
            <a:r>
              <a:rPr lang="en-US" sz="2400" b="1" i="1" dirty="0" smtClean="0">
                <a:solidFill>
                  <a:srgbClr val="002060"/>
                </a:solidFill>
                <a:latin typeface="Times New Roman" pitchFamily="18" charset="0"/>
                <a:cs typeface="Times New Roman" pitchFamily="18" charset="0"/>
              </a:rPr>
              <a:t> method</a:t>
            </a:r>
            <a:r>
              <a:rPr lang="en-US" sz="2400" dirty="0" smtClean="0">
                <a:solidFill>
                  <a:srgbClr val="00206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(for term vectors)</a:t>
            </a:r>
            <a:endParaRPr lang="en-US" sz="2400" dirty="0">
              <a:latin typeface="Times New Roman" pitchFamily="18" charset="0"/>
              <a:cs typeface="Times New Roman" pitchFamily="18" charset="0"/>
            </a:endParaRPr>
          </a:p>
        </p:txBody>
      </p:sp>
      <p:sp>
        <p:nvSpPr>
          <p:cNvPr id="334858" name="Text Box 10"/>
          <p:cNvSpPr txBox="1">
            <a:spLocks noChangeArrowheads="1"/>
          </p:cNvSpPr>
          <p:nvPr/>
        </p:nvSpPr>
        <p:spPr bwMode="auto">
          <a:xfrm>
            <a:off x="323850" y="765175"/>
            <a:ext cx="7920758" cy="1200329"/>
          </a:xfrm>
          <a:prstGeom prst="rect">
            <a:avLst/>
          </a:prstGeom>
          <a:noFill/>
          <a:ln w="9525">
            <a:noFill/>
            <a:miter lim="800000"/>
            <a:headEnd/>
            <a:tailEnd/>
          </a:ln>
          <a:effectLst/>
        </p:spPr>
        <p:txBody>
          <a:bodyPr wrap="none">
            <a:spAutoFit/>
          </a:bodyPr>
          <a:lstStyle/>
          <a:p>
            <a:r>
              <a:rPr lang="en-US" sz="2400" u="sng" dirty="0" smtClean="0">
                <a:latin typeface="Times New Roman" pitchFamily="18" charset="0"/>
                <a:cs typeface="Times New Roman" pitchFamily="18" charset="0"/>
              </a:rPr>
              <a:t>Given:</a:t>
            </a:r>
            <a:r>
              <a:rPr lang="en-US" sz="2400" dirty="0" smtClean="0">
                <a:latin typeface="Times New Roman" pitchFamily="18" charset="0"/>
                <a:cs typeface="Times New Roman" pitchFamily="18" charset="0"/>
              </a:rPr>
              <a:t> a query q, a result set (or ranked list) D,</a:t>
            </a:r>
          </a:p>
          <a:p>
            <a:r>
              <a:rPr lang="en-US" sz="2400" dirty="0" smtClean="0">
                <a:latin typeface="Times New Roman" pitchFamily="18" charset="0"/>
                <a:cs typeface="Times New Roman" pitchFamily="18" charset="0"/>
              </a:rPr>
              <a:t>            a user’s assessment u: D </a:t>
            </a:r>
            <a:r>
              <a:rPr lang="en-US" sz="2400" dirty="0" smtClean="0">
                <a:latin typeface="Times New Roman" pitchFamily="18" charset="0"/>
                <a:cs typeface="Times New Roman" pitchFamily="18" charset="0"/>
                <a:sym typeface="Symbol" pitchFamily="18" charset="2"/>
              </a:rPr>
              <a:t> </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sym typeface="Symbol" pitchFamily="18" charset="2"/>
              </a:rPr>
              <a:t></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            yielding positive docs D</a:t>
            </a:r>
            <a:r>
              <a:rPr lang="en-US" sz="2400" baseline="300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sym typeface="Symbol" pitchFamily="18" charset="2"/>
              </a:rPr>
              <a:t>D and negative docs D</a:t>
            </a:r>
            <a:r>
              <a:rPr lang="en-US" sz="2000" baseline="30000" dirty="0" smtClean="0">
                <a:latin typeface="Times New Roman" pitchFamily="18" charset="0"/>
                <a:cs typeface="Times New Roman" pitchFamily="18" charset="0"/>
                <a:sym typeface="Symbol" pitchFamily="18" charset="2"/>
              </a:rPr>
              <a:t></a:t>
            </a:r>
            <a:r>
              <a:rPr lang="en-US" sz="2000" dirty="0" smtClean="0">
                <a:latin typeface="Times New Roman" pitchFamily="18" charset="0"/>
                <a:cs typeface="Times New Roman" pitchFamily="18" charset="0"/>
                <a:sym typeface="Symbol" pitchFamily="18" charset="2"/>
              </a:rPr>
              <a:t> </a:t>
            </a:r>
            <a:r>
              <a:rPr lang="en-US" sz="2400" dirty="0" smtClean="0">
                <a:latin typeface="Times New Roman" pitchFamily="18" charset="0"/>
                <a:cs typeface="Times New Roman" pitchFamily="18" charset="0"/>
                <a:sym typeface="Symbol" pitchFamily="18" charset="2"/>
              </a:rPr>
              <a:t>D </a:t>
            </a:r>
            <a:endParaRPr lang="en-US" sz="2400" dirty="0">
              <a:latin typeface="Times New Roman" pitchFamily="18" charset="0"/>
              <a:cs typeface="Times New Roman" pitchFamily="18" charset="0"/>
              <a:sym typeface="Symbol" pitchFamily="18" charset="2"/>
            </a:endParaRPr>
          </a:p>
        </p:txBody>
      </p:sp>
      <p:sp>
        <p:nvSpPr>
          <p:cNvPr id="334859" name="Text Box 11"/>
          <p:cNvSpPr txBox="1">
            <a:spLocks noChangeArrowheads="1"/>
          </p:cNvSpPr>
          <p:nvPr/>
        </p:nvSpPr>
        <p:spPr bwMode="auto">
          <a:xfrm>
            <a:off x="323850" y="2062163"/>
            <a:ext cx="8589211" cy="830997"/>
          </a:xfrm>
          <a:prstGeom prst="rect">
            <a:avLst/>
          </a:prstGeom>
          <a:noFill/>
          <a:ln w="9525">
            <a:noFill/>
            <a:miter lim="800000"/>
            <a:headEnd/>
            <a:tailEnd/>
          </a:ln>
          <a:effectLst/>
        </p:spPr>
        <p:txBody>
          <a:bodyPr wrap="none">
            <a:spAutoFit/>
          </a:bodyPr>
          <a:lstStyle/>
          <a:p>
            <a:r>
              <a:rPr lang="en-US" sz="2400" u="sng" dirty="0" smtClean="0">
                <a:latin typeface="Times New Roman" pitchFamily="18" charset="0"/>
                <a:cs typeface="Times New Roman" pitchFamily="18" charset="0"/>
              </a:rPr>
              <a:t>Goal:</a:t>
            </a:r>
            <a:r>
              <a:rPr lang="en-US" sz="2400" dirty="0" smtClean="0">
                <a:latin typeface="Times New Roman" pitchFamily="18" charset="0"/>
                <a:cs typeface="Times New Roman" pitchFamily="18" charset="0"/>
              </a:rPr>
              <a:t> 	derive query q’ that better captures the user’s intention,</a:t>
            </a:r>
          </a:p>
          <a:p>
            <a:r>
              <a:rPr lang="en-US" sz="2400" dirty="0" smtClean="0">
                <a:latin typeface="Times New Roman" pitchFamily="18" charset="0"/>
                <a:cs typeface="Times New Roman" pitchFamily="18" charset="0"/>
              </a:rPr>
              <a:t>            by adapting term weights in the query or by query expansion</a:t>
            </a:r>
            <a:endParaRPr lang="en-US" sz="2400" dirty="0">
              <a:latin typeface="Times New Roman" pitchFamily="18" charset="0"/>
              <a:cs typeface="Times New Roman" pitchFamily="18" charset="0"/>
            </a:endParaRPr>
          </a:p>
        </p:txBody>
      </p:sp>
      <p:graphicFrame>
        <p:nvGraphicFramePr>
          <p:cNvPr id="334860" name="Object 12"/>
          <p:cNvGraphicFramePr>
            <a:graphicFrameLocks noChangeAspect="1"/>
          </p:cNvGraphicFramePr>
          <p:nvPr/>
        </p:nvGraphicFramePr>
        <p:xfrm>
          <a:off x="450850" y="3684588"/>
          <a:ext cx="5203825" cy="1041400"/>
        </p:xfrm>
        <a:graphic>
          <a:graphicData uri="http://schemas.openxmlformats.org/presentationml/2006/ole">
            <p:oleObj spid="_x0000_s90117" name="Formel" r:id="rId3" imgW="2159000" imgH="431800" progId="Equation.3">
              <p:embed/>
            </p:oleObj>
          </a:graphicData>
        </a:graphic>
      </p:graphicFrame>
      <p:sp>
        <p:nvSpPr>
          <p:cNvPr id="334861" name="Text Box 13"/>
          <p:cNvSpPr txBox="1">
            <a:spLocks noChangeArrowheads="1"/>
          </p:cNvSpPr>
          <p:nvPr/>
        </p:nvSpPr>
        <p:spPr bwMode="auto">
          <a:xfrm>
            <a:off x="5915861" y="3817203"/>
            <a:ext cx="2999539" cy="830997"/>
          </a:xfrm>
          <a:prstGeom prst="rect">
            <a:avLst/>
          </a:prstGeom>
          <a:noFill/>
          <a:ln w="9525">
            <a:noFill/>
            <a:miter lim="800000"/>
            <a:headEnd/>
            <a:tailEnd/>
          </a:ln>
          <a:effectLst/>
        </p:spPr>
        <p:txBody>
          <a:bodyPr wrap="none">
            <a:spAutoFit/>
          </a:bodyPr>
          <a:lstStyle/>
          <a:p>
            <a:r>
              <a:rPr lang="en-US" sz="2400" smtClean="0">
                <a:latin typeface="Times New Roman" pitchFamily="18" charset="0"/>
                <a:cs typeface="Times New Roman" pitchFamily="18" charset="0"/>
              </a:rPr>
              <a:t>with </a:t>
            </a:r>
            <a:r>
              <a:rPr lang="en-US" sz="2400" smtClean="0">
                <a:latin typeface="Times New Roman" pitchFamily="18" charset="0"/>
                <a:cs typeface="Times New Roman" pitchFamily="18" charset="0"/>
                <a:sym typeface="Symbol" pitchFamily="18" charset="2"/>
              </a:rPr>
              <a:t>, ,   [0,1] </a:t>
            </a:r>
          </a:p>
          <a:p>
            <a:r>
              <a:rPr lang="en-US" sz="2400" dirty="0" smtClean="0">
                <a:latin typeface="Times New Roman" pitchFamily="18" charset="0"/>
                <a:cs typeface="Times New Roman" pitchFamily="18" charset="0"/>
                <a:sym typeface="Symbol" pitchFamily="18" charset="2"/>
              </a:rPr>
              <a:t>and typically  &gt;  &gt; </a:t>
            </a:r>
            <a:endParaRPr lang="en-US" sz="2400" dirty="0">
              <a:latin typeface="Times New Roman" pitchFamily="18" charset="0"/>
              <a:cs typeface="Times New Roman" pitchFamily="18" charset="0"/>
              <a:sym typeface="Symbol" pitchFamily="18" charset="2"/>
            </a:endParaRPr>
          </a:p>
        </p:txBody>
      </p:sp>
      <p:sp>
        <p:nvSpPr>
          <p:cNvPr id="334863" name="Text Box 15"/>
          <p:cNvSpPr txBox="1">
            <a:spLocks noChangeArrowheads="1"/>
          </p:cNvSpPr>
          <p:nvPr/>
        </p:nvSpPr>
        <p:spPr bwMode="auto">
          <a:xfrm>
            <a:off x="323850" y="4807803"/>
            <a:ext cx="8319906" cy="830997"/>
          </a:xfrm>
          <a:prstGeom prst="rect">
            <a:avLst/>
          </a:prstGeom>
          <a:noFill/>
          <a:ln w="9525">
            <a:noFill/>
            <a:miter lim="800000"/>
            <a:headEnd/>
            <a:tailEnd/>
          </a:ln>
          <a:effectLst/>
        </p:spPr>
        <p:txBody>
          <a:bodyPr wrap="none">
            <a:spAutoFit/>
          </a:bodyPr>
          <a:lstStyle/>
          <a:p>
            <a:r>
              <a:rPr lang="en-US" sz="2400" u="sng" dirty="0" smtClean="0">
                <a:latin typeface="Times New Roman" pitchFamily="18" charset="0"/>
                <a:cs typeface="Times New Roman" pitchFamily="18" charset="0"/>
              </a:rPr>
              <a:t>Modern approach:</a:t>
            </a:r>
            <a:r>
              <a:rPr lang="en-US" sz="2400" dirty="0" smtClean="0">
                <a:latin typeface="Times New Roman" pitchFamily="18" charset="0"/>
                <a:cs typeface="Times New Roman" pitchFamily="18" charset="0"/>
              </a:rPr>
              <a:t> replace explicit feedback by </a:t>
            </a:r>
            <a:r>
              <a:rPr lang="en-US" sz="2400" b="1" dirty="0" smtClean="0">
                <a:solidFill>
                  <a:srgbClr val="002060"/>
                </a:solidFill>
                <a:latin typeface="Times New Roman" pitchFamily="18" charset="0"/>
                <a:cs typeface="Times New Roman" pitchFamily="18" charset="0"/>
              </a:rPr>
              <a:t>implicit feedback</a:t>
            </a:r>
          </a:p>
          <a:p>
            <a:r>
              <a:rPr lang="en-US" sz="2400" dirty="0" smtClean="0">
                <a:latin typeface="Times New Roman" pitchFamily="18" charset="0"/>
                <a:cs typeface="Times New Roman" pitchFamily="18" charset="0"/>
              </a:rPr>
              <a:t>derived from </a:t>
            </a:r>
            <a:r>
              <a:rPr lang="en-US" sz="2400" b="1" dirty="0" smtClean="0">
                <a:solidFill>
                  <a:srgbClr val="002060"/>
                </a:solidFill>
                <a:latin typeface="Times New Roman" pitchFamily="18" charset="0"/>
                <a:cs typeface="Times New Roman" pitchFamily="18" charset="0"/>
              </a:rPr>
              <a:t>query &amp; click logs</a:t>
            </a:r>
            <a:r>
              <a:rPr lang="en-US" sz="2400" dirty="0" smtClean="0">
                <a:solidFill>
                  <a:srgbClr val="00206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(pos. if clicked, neg. if skipped)</a:t>
            </a:r>
            <a:endParaRPr lang="en-US" sz="2400" dirty="0">
              <a:latin typeface="Times New Roman" pitchFamily="18" charset="0"/>
              <a:cs typeface="Times New Roman" pitchFamily="18" charset="0"/>
            </a:endParaRPr>
          </a:p>
        </p:txBody>
      </p:sp>
      <p:sp>
        <p:nvSpPr>
          <p:cNvPr id="334864" name="Text Box 16"/>
          <p:cNvSpPr txBox="1">
            <a:spLocks noChangeArrowheads="1"/>
          </p:cNvSpPr>
          <p:nvPr/>
        </p:nvSpPr>
        <p:spPr bwMode="auto">
          <a:xfrm>
            <a:off x="323850" y="5662613"/>
            <a:ext cx="6426759" cy="830997"/>
          </a:xfrm>
          <a:prstGeom prst="rect">
            <a:avLst/>
          </a:prstGeom>
          <a:noFill/>
          <a:ln w="9525">
            <a:noFill/>
            <a:miter lim="800000"/>
            <a:headEnd/>
            <a:tailEnd/>
          </a:ln>
          <a:effectLst/>
        </p:spPr>
        <p:txBody>
          <a:bodyPr wrap="none">
            <a:spAutoFit/>
          </a:bodyPr>
          <a:lstStyle/>
          <a:p>
            <a:r>
              <a:rPr lang="en-US" sz="2400" u="sng" dirty="0" smtClean="0">
                <a:latin typeface="Times New Roman" pitchFamily="18" charset="0"/>
                <a:cs typeface="Times New Roman" pitchFamily="18" charset="0"/>
              </a:rPr>
              <a:t>or</a:t>
            </a:r>
            <a:r>
              <a:rPr lang="en-US" sz="2400" dirty="0" smtClean="0">
                <a:latin typeface="Times New Roman" pitchFamily="18" charset="0"/>
                <a:cs typeface="Times New Roman" pitchFamily="18" charset="0"/>
              </a:rPr>
              <a:t> rely on </a:t>
            </a:r>
            <a:r>
              <a:rPr lang="en-US" sz="2400" b="1" dirty="0" smtClean="0">
                <a:solidFill>
                  <a:srgbClr val="002060"/>
                </a:solidFill>
                <a:latin typeface="Times New Roman" pitchFamily="18" charset="0"/>
                <a:cs typeface="Times New Roman" pitchFamily="18" charset="0"/>
              </a:rPr>
              <a:t>pseudo-relevance feedback</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                 assume that all top-k results are positive</a:t>
            </a:r>
            <a:endParaRPr lang="en-US" sz="2400" dirty="0">
              <a:latin typeface="Times New Roman" pitchFamily="18" charset="0"/>
              <a:cs typeface="Times New Roman" pitchFamily="18" charset="0"/>
            </a:endParaRPr>
          </a:p>
        </p:txBody>
      </p:sp>
      <p:sp>
        <p:nvSpPr>
          <p:cNvPr id="17" name="Date Placeholder 16"/>
          <p:cNvSpPr>
            <a:spLocks noGrp="1"/>
          </p:cNvSpPr>
          <p:nvPr>
            <p:ph type="dt" sz="half" idx="10"/>
          </p:nvPr>
        </p:nvSpPr>
        <p:spPr/>
        <p:txBody>
          <a:bodyPr/>
          <a:lstStyle/>
          <a:p>
            <a:r>
              <a:rPr lang="en-US" smtClean="0"/>
              <a:t>November 15, 2011</a:t>
            </a:r>
            <a:endParaRPr lang="de-DE"/>
          </a:p>
        </p:txBody>
      </p:sp>
      <p:sp>
        <p:nvSpPr>
          <p:cNvPr id="18" name="Slide Number Placeholder 17"/>
          <p:cNvSpPr>
            <a:spLocks noGrp="1"/>
          </p:cNvSpPr>
          <p:nvPr>
            <p:ph type="sldNum" sz="quarter" idx="12"/>
          </p:nvPr>
        </p:nvSpPr>
        <p:spPr/>
        <p:txBody>
          <a:bodyPr/>
          <a:lstStyle/>
          <a:p>
            <a:r>
              <a:rPr lang="en-US" smtClean="0"/>
              <a:t>III.</a:t>
            </a:r>
            <a:fld id="{8DFBADF9-590B-46A3-B334-BA8F8DA717BB}" type="slidenum">
              <a:rPr lang="en-US" smtClean="0"/>
              <a:pPr/>
              <a:t>4</a:t>
            </a:fld>
            <a:endParaRPr lang="en-US" dirty="0"/>
          </a:p>
        </p:txBody>
      </p:sp>
      <p:sp>
        <p:nvSpPr>
          <p:cNvPr id="19" name="Footer Placeholder 18"/>
          <p:cNvSpPr>
            <a:spLocks noGrp="1"/>
          </p:cNvSpPr>
          <p:nvPr>
            <p:ph type="ftr" sz="quarter" idx="11"/>
          </p:nvPr>
        </p:nvSpPr>
        <p:spPr/>
        <p:txBody>
          <a:bodyPr/>
          <a:lstStyle/>
          <a:p>
            <a:r>
              <a:rPr lang="en-US" smtClean="0"/>
              <a:t>IR&amp;DM, WS'11/12</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4857"/>
                                        </p:tgtEl>
                                        <p:attrNameLst>
                                          <p:attrName>style.visibility</p:attrName>
                                        </p:attrNameLst>
                                      </p:cBhvr>
                                      <p:to>
                                        <p:strVal val="visible"/>
                                      </p:to>
                                    </p:set>
                                    <p:animEffect transition="in" filter="blinds(horizontal)">
                                      <p:cBhvr>
                                        <p:cTn id="7" dur="500"/>
                                        <p:tgtEl>
                                          <p:spTgt spid="334857"/>
                                        </p:tgtEl>
                                      </p:cBhvr>
                                    </p:animEffect>
                                  </p:childTnLst>
                                </p:cTn>
                              </p:par>
                              <p:par>
                                <p:cTn id="8" presetID="3" presetClass="entr" presetSubtype="10" fill="hold" nodeType="withEffect">
                                  <p:stCondLst>
                                    <p:cond delay="0"/>
                                  </p:stCondLst>
                                  <p:childTnLst>
                                    <p:set>
                                      <p:cBhvr>
                                        <p:cTn id="9" dur="1" fill="hold">
                                          <p:stCondLst>
                                            <p:cond delay="0"/>
                                          </p:stCondLst>
                                        </p:cTn>
                                        <p:tgtEl>
                                          <p:spTgt spid="334860"/>
                                        </p:tgtEl>
                                        <p:attrNameLst>
                                          <p:attrName>style.visibility</p:attrName>
                                        </p:attrNameLst>
                                      </p:cBhvr>
                                      <p:to>
                                        <p:strVal val="visible"/>
                                      </p:to>
                                    </p:set>
                                    <p:animEffect transition="in" filter="blinds(horizontal)">
                                      <p:cBhvr>
                                        <p:cTn id="10" dur="500"/>
                                        <p:tgtEl>
                                          <p:spTgt spid="33486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34861"/>
                                        </p:tgtEl>
                                        <p:attrNameLst>
                                          <p:attrName>style.visibility</p:attrName>
                                        </p:attrNameLst>
                                      </p:cBhvr>
                                      <p:to>
                                        <p:strVal val="visible"/>
                                      </p:to>
                                    </p:set>
                                    <p:animEffect transition="in" filter="blinds(horizontal)">
                                      <p:cBhvr>
                                        <p:cTn id="13" dur="500"/>
                                        <p:tgtEl>
                                          <p:spTgt spid="33486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34863"/>
                                        </p:tgtEl>
                                        <p:attrNameLst>
                                          <p:attrName>style.visibility</p:attrName>
                                        </p:attrNameLst>
                                      </p:cBhvr>
                                      <p:to>
                                        <p:strVal val="visible"/>
                                      </p:to>
                                    </p:set>
                                    <p:animEffect transition="in" filter="blinds(horizontal)">
                                      <p:cBhvr>
                                        <p:cTn id="18" dur="500"/>
                                        <p:tgtEl>
                                          <p:spTgt spid="33486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34864"/>
                                        </p:tgtEl>
                                        <p:attrNameLst>
                                          <p:attrName>style.visibility</p:attrName>
                                        </p:attrNameLst>
                                      </p:cBhvr>
                                      <p:to>
                                        <p:strVal val="visible"/>
                                      </p:to>
                                    </p:set>
                                    <p:animEffect transition="in" filter="blinds(horizontal)">
                                      <p:cBhvr>
                                        <p:cTn id="21" dur="500"/>
                                        <p:tgtEl>
                                          <p:spTgt spid="334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7" grpId="0"/>
      <p:bldP spid="334861" grpId="0"/>
      <p:bldP spid="334863" grpId="0"/>
      <p:bldP spid="33486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normAutofit fontScale="90000"/>
          </a:bodyPr>
          <a:lstStyle/>
          <a:p>
            <a:r>
              <a:rPr lang="en-US" smtClean="0"/>
              <a:t>Phonetic Similarity (1)</a:t>
            </a:r>
            <a:endParaRPr lang="en-US"/>
          </a:p>
        </p:txBody>
      </p:sp>
      <p:sp>
        <p:nvSpPr>
          <p:cNvPr id="342019" name="Text Box 3"/>
          <p:cNvSpPr txBox="1">
            <a:spLocks noChangeArrowheads="1"/>
          </p:cNvSpPr>
          <p:nvPr/>
        </p:nvSpPr>
        <p:spPr bwMode="auto">
          <a:xfrm>
            <a:off x="171450" y="838200"/>
            <a:ext cx="8278228" cy="4216539"/>
          </a:xfrm>
          <a:prstGeom prst="rect">
            <a:avLst/>
          </a:prstGeom>
          <a:noFill/>
          <a:ln w="9525">
            <a:noFill/>
            <a:miter lim="800000"/>
            <a:headEnd/>
            <a:tailEnd/>
          </a:ln>
          <a:effectLst/>
        </p:spPr>
        <p:txBody>
          <a:bodyPr wrap="none">
            <a:spAutoFit/>
          </a:bodyPr>
          <a:lstStyle/>
          <a:p>
            <a:r>
              <a:rPr lang="en-US" sz="2800" b="1" dirty="0" err="1" smtClean="0">
                <a:solidFill>
                  <a:srgbClr val="002060"/>
                </a:solidFill>
                <a:latin typeface="Times New Roman" pitchFamily="18" charset="0"/>
                <a:cs typeface="Times New Roman" pitchFamily="18" charset="0"/>
              </a:rPr>
              <a:t>Soundex</a:t>
            </a:r>
            <a:r>
              <a:rPr lang="en-US" sz="2800" b="1" dirty="0" smtClean="0">
                <a:solidFill>
                  <a:srgbClr val="002060"/>
                </a:solidFill>
                <a:latin typeface="Times New Roman" pitchFamily="18" charset="0"/>
                <a:cs typeface="Times New Roman" pitchFamily="18" charset="0"/>
              </a:rPr>
              <a:t> Code: </a:t>
            </a:r>
            <a:r>
              <a:rPr lang="en-US" sz="2800" dirty="0" smtClean="0">
                <a:latin typeface="Times New Roman" pitchFamily="18" charset="0"/>
                <a:cs typeface="Times New Roman" pitchFamily="18" charset="0"/>
              </a:rPr>
              <a:t>(for English)</a:t>
            </a:r>
          </a:p>
          <a:p>
            <a:r>
              <a:rPr lang="en-US" sz="2400" dirty="0" smtClean="0">
                <a:latin typeface="Times New Roman" pitchFamily="18" charset="0"/>
                <a:cs typeface="Times New Roman" pitchFamily="18" charset="0"/>
              </a:rPr>
              <a:t>Mapping of words (especially last names) onto 4-letter codes</a:t>
            </a:r>
          </a:p>
          <a:p>
            <a:r>
              <a:rPr lang="en-US" sz="2400" dirty="0" smtClean="0">
                <a:latin typeface="Times New Roman" pitchFamily="18" charset="0"/>
                <a:cs typeface="Times New Roman" pitchFamily="18" charset="0"/>
              </a:rPr>
              <a:t>such that words that are similarly pronounced have the same code</a:t>
            </a:r>
          </a:p>
          <a:p>
            <a:pPr>
              <a:buFontTx/>
              <a:buChar char="•"/>
            </a:pPr>
            <a:r>
              <a:rPr lang="en-US" sz="2400" dirty="0" smtClean="0">
                <a:latin typeface="Times New Roman" pitchFamily="18" charset="0"/>
                <a:cs typeface="Times New Roman" pitchFamily="18" charset="0"/>
              </a:rPr>
              <a:t> first position of code = first letter of word</a:t>
            </a:r>
          </a:p>
          <a:p>
            <a:pPr>
              <a:buFontTx/>
              <a:buChar char="•"/>
            </a:pPr>
            <a:r>
              <a:rPr lang="en-US" sz="2400" dirty="0" smtClean="0">
                <a:latin typeface="Times New Roman" pitchFamily="18" charset="0"/>
                <a:cs typeface="Times New Roman" pitchFamily="18" charset="0"/>
              </a:rPr>
              <a:t> vowels and “weak” consonants (a, e,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o, u, y, h, w are ignored)</a:t>
            </a:r>
          </a:p>
          <a:p>
            <a:pPr>
              <a:buFontTx/>
              <a:buChar char="•"/>
            </a:pPr>
            <a:r>
              <a:rPr lang="en-US" sz="2400" dirty="0" smtClean="0">
                <a:latin typeface="Times New Roman" pitchFamily="18" charset="0"/>
                <a:cs typeface="Times New Roman" pitchFamily="18" charset="0"/>
              </a:rPr>
              <a:t> code positions 2, 3, 4 :</a:t>
            </a:r>
          </a:p>
          <a:p>
            <a:r>
              <a:rPr lang="en-US" sz="2400" dirty="0" smtClean="0">
                <a:latin typeface="Times New Roman" pitchFamily="18" charset="0"/>
                <a:cs typeface="Times New Roman" pitchFamily="18" charset="0"/>
              </a:rPr>
              <a:t>	b, p, f, v	</a:t>
            </a:r>
            <a:r>
              <a:rPr lang="en-US" sz="2400" dirty="0" smtClean="0">
                <a:latin typeface="Times New Roman" pitchFamily="18" charset="0"/>
                <a:cs typeface="Times New Roman" pitchFamily="18" charset="0"/>
                <a:sym typeface="Symbol" pitchFamily="18" charset="2"/>
              </a:rPr>
              <a:t> 1</a:t>
            </a:r>
            <a:r>
              <a:rPr lang="en-US" sz="2400" dirty="0" smtClean="0">
                <a:latin typeface="Times New Roman" pitchFamily="18" charset="0"/>
                <a:cs typeface="Times New Roman" pitchFamily="18" charset="0"/>
              </a:rPr>
              <a:t> 		c, s, g, j, k, q, x, z	 </a:t>
            </a:r>
            <a:r>
              <a:rPr lang="en-US" sz="2400" dirty="0" smtClean="0">
                <a:latin typeface="Times New Roman" pitchFamily="18" charset="0"/>
                <a:cs typeface="Times New Roman" pitchFamily="18" charset="0"/>
                <a:sym typeface="Symbol" pitchFamily="18" charset="2"/>
              </a:rPr>
              <a:t> 2</a:t>
            </a:r>
          </a:p>
          <a:p>
            <a:r>
              <a:rPr lang="en-US" sz="2400" dirty="0" smtClean="0">
                <a:latin typeface="Times New Roman" pitchFamily="18" charset="0"/>
                <a:cs typeface="Times New Roman" pitchFamily="18" charset="0"/>
                <a:sym typeface="Symbol" pitchFamily="18" charset="2"/>
              </a:rPr>
              <a:t>	d, t 		 3		l  			  4</a:t>
            </a:r>
          </a:p>
          <a:p>
            <a:r>
              <a:rPr lang="en-US" sz="2400" dirty="0" smtClean="0">
                <a:latin typeface="Times New Roman" pitchFamily="18" charset="0"/>
                <a:cs typeface="Times New Roman" pitchFamily="18" charset="0"/>
                <a:sym typeface="Symbol" pitchFamily="18" charset="2"/>
              </a:rPr>
              <a:t>	m, n		 5		r			  6</a:t>
            </a:r>
          </a:p>
          <a:p>
            <a:pPr>
              <a:buFontTx/>
              <a:buChar char="•"/>
            </a:pPr>
            <a:r>
              <a:rPr lang="en-US" sz="2400" dirty="0" smtClean="0">
                <a:latin typeface="Times New Roman" pitchFamily="18" charset="0"/>
                <a:cs typeface="Times New Roman" pitchFamily="18" charset="0"/>
                <a:sym typeface="Symbol" pitchFamily="18" charset="2"/>
              </a:rPr>
              <a:t> Successive identical code letters are combined into one letter</a:t>
            </a:r>
          </a:p>
          <a:p>
            <a:r>
              <a:rPr lang="en-US" sz="2400" dirty="0" smtClean="0">
                <a:latin typeface="Times New Roman" pitchFamily="18" charset="0"/>
                <a:cs typeface="Times New Roman" pitchFamily="18" charset="0"/>
              </a:rPr>
              <a:t>   (unless separated by the letter h)</a:t>
            </a:r>
            <a:endParaRPr lang="en-US" sz="2400" dirty="0">
              <a:latin typeface="Times New Roman" pitchFamily="18" charset="0"/>
              <a:cs typeface="Times New Roman" pitchFamily="18" charset="0"/>
            </a:endParaRPr>
          </a:p>
        </p:txBody>
      </p:sp>
      <p:sp>
        <p:nvSpPr>
          <p:cNvPr id="342020" name="Text Box 4"/>
          <p:cNvSpPr txBox="1">
            <a:spLocks noChangeArrowheads="1"/>
          </p:cNvSpPr>
          <p:nvPr/>
        </p:nvSpPr>
        <p:spPr bwMode="auto">
          <a:xfrm>
            <a:off x="228600" y="4983540"/>
            <a:ext cx="4624599" cy="1569660"/>
          </a:xfrm>
          <a:prstGeom prst="rect">
            <a:avLst/>
          </a:prstGeom>
          <a:noFill/>
          <a:ln w="9525">
            <a:noFill/>
            <a:miter lim="800000"/>
            <a:headEnd/>
            <a:tailEnd/>
          </a:ln>
          <a:effectLst/>
        </p:spPr>
        <p:txBody>
          <a:bodyPr wrap="none">
            <a:spAutoFit/>
          </a:bodyPr>
          <a:lstStyle/>
          <a:p>
            <a:r>
              <a:rPr lang="en-US" sz="2400" u="sng" dirty="0" smtClean="0">
                <a:latin typeface="Times New Roman" pitchFamily="18" charset="0"/>
                <a:cs typeface="Times New Roman" pitchFamily="18" charset="0"/>
              </a:rPr>
              <a:t>Examples:</a:t>
            </a:r>
          </a:p>
          <a:p>
            <a:r>
              <a:rPr lang="en-US" sz="2400" dirty="0" smtClean="0">
                <a:latin typeface="Times New Roman" pitchFamily="18" charset="0"/>
                <a:cs typeface="Times New Roman" pitchFamily="18" charset="0"/>
              </a:rPr>
              <a:t>Powers </a:t>
            </a:r>
            <a:r>
              <a:rPr lang="en-US" sz="2400" dirty="0" smtClean="0">
                <a:latin typeface="Times New Roman" pitchFamily="18" charset="0"/>
                <a:cs typeface="Times New Roman" pitchFamily="18" charset="0"/>
                <a:sym typeface="Symbol" pitchFamily="18" charset="2"/>
              </a:rPr>
              <a:t> P620 </a:t>
            </a:r>
            <a:r>
              <a:rPr lang="en-US" sz="2400" dirty="0" smtClean="0">
                <a:latin typeface="Times New Roman" pitchFamily="18" charset="0"/>
                <a:cs typeface="Times New Roman" pitchFamily="18" charset="0"/>
              </a:rPr>
              <a:t>, Perez </a:t>
            </a:r>
            <a:r>
              <a:rPr lang="en-US" sz="2400" dirty="0" smtClean="0">
                <a:latin typeface="Times New Roman" pitchFamily="18" charset="0"/>
                <a:cs typeface="Times New Roman" pitchFamily="18" charset="0"/>
                <a:sym typeface="Symbol" pitchFamily="18" charset="2"/>
              </a:rPr>
              <a:t> P620</a:t>
            </a:r>
          </a:p>
          <a:p>
            <a:r>
              <a:rPr lang="en-US" sz="2400" dirty="0" smtClean="0">
                <a:latin typeface="Times New Roman" pitchFamily="18" charset="0"/>
                <a:cs typeface="Times New Roman" pitchFamily="18" charset="0"/>
                <a:sym typeface="Symbol" pitchFamily="18" charset="2"/>
              </a:rPr>
              <a:t>Penny  P500, </a:t>
            </a:r>
            <a:r>
              <a:rPr lang="en-US" sz="2400" dirty="0" err="1" smtClean="0">
                <a:latin typeface="Times New Roman" pitchFamily="18" charset="0"/>
                <a:cs typeface="Times New Roman" pitchFamily="18" charset="0"/>
                <a:sym typeface="Symbol" pitchFamily="18" charset="2"/>
              </a:rPr>
              <a:t>Penee</a:t>
            </a:r>
            <a:r>
              <a:rPr lang="en-US" sz="2400" dirty="0" smtClean="0">
                <a:latin typeface="Times New Roman" pitchFamily="18" charset="0"/>
                <a:cs typeface="Times New Roman" pitchFamily="18" charset="0"/>
                <a:sym typeface="Symbol" pitchFamily="18" charset="2"/>
              </a:rPr>
              <a:t>  P500</a:t>
            </a:r>
          </a:p>
          <a:p>
            <a:r>
              <a:rPr lang="en-US" sz="2400" dirty="0" err="1" smtClean="0">
                <a:latin typeface="Times New Roman" pitchFamily="18" charset="0"/>
                <a:cs typeface="Times New Roman" pitchFamily="18" charset="0"/>
                <a:sym typeface="Symbol" pitchFamily="18" charset="2"/>
              </a:rPr>
              <a:t>Tymczak</a:t>
            </a:r>
            <a:r>
              <a:rPr lang="en-US" sz="2400" dirty="0" smtClean="0">
                <a:latin typeface="Times New Roman" pitchFamily="18" charset="0"/>
                <a:cs typeface="Times New Roman" pitchFamily="18" charset="0"/>
                <a:sym typeface="Symbol" pitchFamily="18" charset="2"/>
              </a:rPr>
              <a:t>  T522, </a:t>
            </a:r>
            <a:r>
              <a:rPr lang="en-US" sz="2400" dirty="0" err="1" smtClean="0">
                <a:latin typeface="Times New Roman" pitchFamily="18" charset="0"/>
                <a:cs typeface="Times New Roman" pitchFamily="18" charset="0"/>
                <a:sym typeface="Symbol" pitchFamily="18" charset="2"/>
              </a:rPr>
              <a:t>Tanshik</a:t>
            </a:r>
            <a:r>
              <a:rPr lang="en-US" sz="2400" dirty="0" smtClean="0">
                <a:latin typeface="Times New Roman" pitchFamily="18" charset="0"/>
                <a:cs typeface="Times New Roman" pitchFamily="18" charset="0"/>
                <a:sym typeface="Symbol" pitchFamily="18" charset="2"/>
              </a:rPr>
              <a:t>  T522</a:t>
            </a:r>
            <a:endParaRPr lang="en-US" sz="2400" dirty="0">
              <a:latin typeface="Times New Roman" pitchFamily="18" charset="0"/>
              <a:cs typeface="Times New Roman" pitchFamily="18" charset="0"/>
              <a:sym typeface="Symbol" pitchFamily="18" charset="2"/>
            </a:endParaRPr>
          </a:p>
        </p:txBody>
      </p:sp>
      <p:sp>
        <p:nvSpPr>
          <p:cNvPr id="12" name="Date Placeholder 11"/>
          <p:cNvSpPr>
            <a:spLocks noGrp="1"/>
          </p:cNvSpPr>
          <p:nvPr>
            <p:ph type="dt" sz="half" idx="10"/>
          </p:nvPr>
        </p:nvSpPr>
        <p:spPr/>
        <p:txBody>
          <a:bodyPr/>
          <a:lstStyle/>
          <a:p>
            <a:r>
              <a:rPr lang="en-US" smtClean="0"/>
              <a:t>November 15, 2011</a:t>
            </a:r>
            <a:endParaRPr lang="en-US"/>
          </a:p>
        </p:txBody>
      </p:sp>
      <p:sp>
        <p:nvSpPr>
          <p:cNvPr id="13" name="Slide Number Placeholder 12"/>
          <p:cNvSpPr>
            <a:spLocks noGrp="1"/>
          </p:cNvSpPr>
          <p:nvPr>
            <p:ph type="sldNum" sz="quarter" idx="12"/>
          </p:nvPr>
        </p:nvSpPr>
        <p:spPr/>
        <p:txBody>
          <a:bodyPr/>
          <a:lstStyle/>
          <a:p>
            <a:r>
              <a:rPr lang="en-US" smtClean="0"/>
              <a:t>III.</a:t>
            </a:r>
            <a:fld id="{8DFBADF9-590B-46A3-B334-BA8F8DA717BB}" type="slidenum">
              <a:rPr lang="en-US" smtClean="0"/>
              <a:pPr/>
              <a:t>40</a:t>
            </a:fld>
            <a:endParaRPr lang="en-US"/>
          </a:p>
        </p:txBody>
      </p:sp>
      <p:sp>
        <p:nvSpPr>
          <p:cNvPr id="14" name="Footer Placeholder 13"/>
          <p:cNvSpPr>
            <a:spLocks noGrp="1"/>
          </p:cNvSpPr>
          <p:nvPr>
            <p:ph type="ftr" sz="quarter" idx="11"/>
          </p:nvPr>
        </p:nvSpPr>
        <p:spPr/>
        <p:txBody>
          <a:bodyPr/>
          <a:lstStyle/>
          <a:p>
            <a:r>
              <a:rPr lang="en-US" smtClean="0"/>
              <a:t>IR&amp;DM, WS'11/12</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2020"/>
                                        </p:tgtEl>
                                        <p:attrNameLst>
                                          <p:attrName>style.visibility</p:attrName>
                                        </p:attrNameLst>
                                      </p:cBhvr>
                                      <p:to>
                                        <p:strVal val="visible"/>
                                      </p:to>
                                    </p:set>
                                    <p:animEffect transition="in" filter="blinds(horizontal)">
                                      <p:cBhvr>
                                        <p:cTn id="7" dur="500"/>
                                        <p:tgtEl>
                                          <p:spTgt spid="342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normAutofit fontScale="90000"/>
          </a:bodyPr>
          <a:lstStyle/>
          <a:p>
            <a:r>
              <a:rPr lang="en-US" dirty="0" smtClean="0"/>
              <a:t>Phonetic Similarity (2)</a:t>
            </a:r>
            <a:endParaRPr lang="en-US" dirty="0"/>
          </a:p>
        </p:txBody>
      </p:sp>
      <p:sp>
        <p:nvSpPr>
          <p:cNvPr id="343043" name="Text Box 3"/>
          <p:cNvSpPr txBox="1">
            <a:spLocks noChangeArrowheads="1"/>
          </p:cNvSpPr>
          <p:nvPr/>
        </p:nvSpPr>
        <p:spPr bwMode="auto">
          <a:xfrm>
            <a:off x="228600" y="701675"/>
            <a:ext cx="6330579" cy="892552"/>
          </a:xfrm>
          <a:prstGeom prst="rect">
            <a:avLst/>
          </a:prstGeom>
          <a:noFill/>
          <a:ln w="9525">
            <a:noFill/>
            <a:miter lim="800000"/>
            <a:headEnd/>
            <a:tailEnd/>
          </a:ln>
          <a:effectLst/>
        </p:spPr>
        <p:txBody>
          <a:bodyPr wrap="none">
            <a:spAutoFit/>
          </a:bodyPr>
          <a:lstStyle/>
          <a:p>
            <a:r>
              <a:rPr lang="en-US" sz="2800" b="1" dirty="0" err="1" smtClean="0">
                <a:solidFill>
                  <a:srgbClr val="002060"/>
                </a:solidFill>
                <a:latin typeface="Times New Roman" pitchFamily="18" charset="0"/>
                <a:cs typeface="Times New Roman" pitchFamily="18" charset="0"/>
              </a:rPr>
              <a:t>Editex</a:t>
            </a:r>
            <a:r>
              <a:rPr lang="en-US" sz="2800" b="1" dirty="0" smtClean="0">
                <a:solidFill>
                  <a:srgbClr val="002060"/>
                </a:solidFill>
                <a:latin typeface="Times New Roman" pitchFamily="18" charset="0"/>
                <a:cs typeface="Times New Roman" pitchFamily="18" charset="0"/>
              </a:rPr>
              <a:t> similarity</a:t>
            </a:r>
            <a:r>
              <a:rPr lang="en-US" sz="2400" b="1" dirty="0" smtClean="0">
                <a:solidFill>
                  <a:srgbClr val="002060"/>
                </a:solidFill>
                <a:latin typeface="Times New Roman" pitchFamily="18" charset="0"/>
                <a:cs typeface="Times New Roman" pitchFamily="18" charset="0"/>
              </a:rPr>
              <a:t>:</a:t>
            </a:r>
          </a:p>
          <a:p>
            <a:r>
              <a:rPr lang="en-US" sz="2400" dirty="0" smtClean="0">
                <a:latin typeface="Times New Roman" pitchFamily="18" charset="0"/>
                <a:cs typeface="Times New Roman" pitchFamily="18" charset="0"/>
              </a:rPr>
              <a:t>edit distance with consideration of phonetic codes</a:t>
            </a:r>
            <a:endParaRPr lang="en-US" sz="2400" dirty="0">
              <a:latin typeface="Times New Roman" pitchFamily="18" charset="0"/>
              <a:cs typeface="Times New Roman" pitchFamily="18" charset="0"/>
            </a:endParaRPr>
          </a:p>
        </p:txBody>
      </p:sp>
      <p:sp>
        <p:nvSpPr>
          <p:cNvPr id="343044" name="Text Box 4"/>
          <p:cNvSpPr txBox="1">
            <a:spLocks noChangeArrowheads="1"/>
          </p:cNvSpPr>
          <p:nvPr/>
        </p:nvSpPr>
        <p:spPr bwMode="auto">
          <a:xfrm>
            <a:off x="304800" y="1676400"/>
            <a:ext cx="8686800" cy="3748719"/>
          </a:xfrm>
          <a:prstGeom prst="rect">
            <a:avLst/>
          </a:prstGeom>
          <a:noFill/>
          <a:ln w="12700">
            <a:solidFill>
              <a:schemeClr val="tx1"/>
            </a:solidFill>
            <a:miter lim="800000"/>
            <a:headEnd/>
            <a:tailEnd/>
          </a:ln>
          <a:effectLst/>
        </p:spPr>
        <p:txBody>
          <a:bodyPr wrap="square">
            <a:spAutoFit/>
          </a:bodyPr>
          <a:lstStyle/>
          <a:p>
            <a:pPr>
              <a:lnSpc>
                <a:spcPct val="90000"/>
              </a:lnSpc>
            </a:pPr>
            <a:r>
              <a:rPr lang="en-US" sz="2400" dirty="0" smtClean="0">
                <a:latin typeface="Times New Roman" pitchFamily="18" charset="0"/>
                <a:cs typeface="Times New Roman" pitchFamily="18" charset="0"/>
              </a:rPr>
              <a:t>For 	</a:t>
            </a:r>
            <a:r>
              <a:rPr lang="en-US" sz="2400" dirty="0" err="1" smtClean="0">
                <a:latin typeface="Times New Roman" pitchFamily="18" charset="0"/>
                <a:cs typeface="Times New Roman" pitchFamily="18" charset="0"/>
              </a:rPr>
              <a:t>editex</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j): </a:t>
            </a:r>
            <a:r>
              <a:rPr lang="en-US" sz="2400" dirty="0" err="1" smtClean="0">
                <a:latin typeface="Times New Roman" pitchFamily="18" charset="0"/>
                <a:cs typeface="Times New Roman" pitchFamily="18" charset="0"/>
              </a:rPr>
              <a:t>Editex</a:t>
            </a:r>
            <a:r>
              <a:rPr lang="en-US" sz="2400" dirty="0" smtClean="0">
                <a:latin typeface="Times New Roman" pitchFamily="18" charset="0"/>
                <a:cs typeface="Times New Roman" pitchFamily="18" charset="0"/>
              </a:rPr>
              <a:t> distance of  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[1..i] and s</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[1..j]  it holds:</a:t>
            </a:r>
          </a:p>
          <a:p>
            <a:pPr>
              <a:lnSpc>
                <a:spcPct val="90000"/>
              </a:lnSpc>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editex</a:t>
            </a:r>
            <a:r>
              <a:rPr lang="en-US" sz="2400" dirty="0" smtClean="0">
                <a:latin typeface="Times New Roman" pitchFamily="18" charset="0"/>
                <a:cs typeface="Times New Roman" pitchFamily="18" charset="0"/>
              </a:rPr>
              <a:t> (0, 0) = 0, </a:t>
            </a:r>
          </a:p>
          <a:p>
            <a:pPr>
              <a:lnSpc>
                <a:spcPct val="90000"/>
              </a:lnSpc>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editex</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0) = </a:t>
            </a:r>
            <a:r>
              <a:rPr lang="en-US" sz="2400" dirty="0" err="1" smtClean="0">
                <a:latin typeface="Times New Roman" pitchFamily="18" charset="0"/>
                <a:cs typeface="Times New Roman" pitchFamily="18" charset="0"/>
              </a:rPr>
              <a:t>editex</a:t>
            </a:r>
            <a:r>
              <a:rPr lang="en-US" sz="2400" dirty="0" smtClean="0">
                <a:latin typeface="Times New Roman" pitchFamily="18" charset="0"/>
                <a:cs typeface="Times New Roman" pitchFamily="18" charset="0"/>
              </a:rPr>
              <a:t> (i-1, 0) + d(s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[i-1], 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a:t>
            </a:r>
          </a:p>
          <a:p>
            <a:pPr>
              <a:lnSpc>
                <a:spcPct val="90000"/>
              </a:lnSpc>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editex</a:t>
            </a:r>
            <a:r>
              <a:rPr lang="en-US" sz="2400" dirty="0" smtClean="0">
                <a:latin typeface="Times New Roman" pitchFamily="18" charset="0"/>
                <a:cs typeface="Times New Roman" pitchFamily="18" charset="0"/>
              </a:rPr>
              <a:t> (0, j) = </a:t>
            </a:r>
            <a:r>
              <a:rPr lang="en-US" sz="2400" dirty="0" err="1" smtClean="0">
                <a:latin typeface="Times New Roman" pitchFamily="18" charset="0"/>
                <a:cs typeface="Times New Roman" pitchFamily="18" charset="0"/>
              </a:rPr>
              <a:t>editex</a:t>
            </a:r>
            <a:r>
              <a:rPr lang="en-US" sz="2400" dirty="0" smtClean="0">
                <a:latin typeface="Times New Roman" pitchFamily="18" charset="0"/>
                <a:cs typeface="Times New Roman" pitchFamily="18" charset="0"/>
              </a:rPr>
              <a:t> (0, j-1) + d(s</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[j-1], s</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[j]), </a:t>
            </a:r>
          </a:p>
          <a:p>
            <a:pPr>
              <a:lnSpc>
                <a:spcPct val="90000"/>
              </a:lnSpc>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editex</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j) = min { </a:t>
            </a:r>
            <a:r>
              <a:rPr lang="en-US" sz="2400" dirty="0" err="1" smtClean="0">
                <a:latin typeface="Times New Roman" pitchFamily="18" charset="0"/>
                <a:cs typeface="Times New Roman" pitchFamily="18" charset="0"/>
              </a:rPr>
              <a:t>editex</a:t>
            </a:r>
            <a:r>
              <a:rPr lang="en-US" sz="2400" dirty="0" smtClean="0">
                <a:latin typeface="Times New Roman" pitchFamily="18" charset="0"/>
                <a:cs typeface="Times New Roman" pitchFamily="18" charset="0"/>
              </a:rPr>
              <a:t> (i-1, j) + d(s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[i-1], 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a:t>
            </a:r>
          </a:p>
          <a:p>
            <a:pPr>
              <a:lnSpc>
                <a:spcPct val="90000"/>
              </a:lnSpc>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editex</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j-1) + d(s</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[j-1], s</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[j]),</a:t>
            </a:r>
          </a:p>
          <a:p>
            <a:pPr>
              <a:lnSpc>
                <a:spcPct val="90000"/>
              </a:lnSpc>
            </a:pPr>
            <a:r>
              <a:rPr lang="en-US" sz="2400" dirty="0" smtClean="0">
                <a:latin typeface="Times New Roman" pitchFamily="18" charset="0"/>
                <a:cs typeface="Times New Roman" pitchFamily="18" charset="0"/>
              </a:rPr>
              <a:t>                                            edit (i-1, j-1) + </a:t>
            </a:r>
            <a:r>
              <a:rPr lang="en-US" sz="2400" dirty="0" err="1" smtClean="0">
                <a:latin typeface="Times New Roman" pitchFamily="18" charset="0"/>
                <a:cs typeface="Times New Roman" pitchFamily="18" charset="0"/>
              </a:rPr>
              <a:t>diffcode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j) }</a:t>
            </a:r>
          </a:p>
          <a:p>
            <a:pPr>
              <a:lnSpc>
                <a:spcPct val="90000"/>
              </a:lnSpc>
            </a:pPr>
            <a:r>
              <a:rPr lang="en-US" sz="2400" dirty="0" smtClean="0">
                <a:latin typeface="Times New Roman" pitchFamily="18" charset="0"/>
                <a:cs typeface="Times New Roman" pitchFamily="18" charset="0"/>
              </a:rPr>
              <a:t>            with </a:t>
            </a:r>
            <a:r>
              <a:rPr lang="en-US" sz="2400" dirty="0" err="1" smtClean="0">
                <a:latin typeface="Times New Roman" pitchFamily="18" charset="0"/>
                <a:cs typeface="Times New Roman" pitchFamily="18" charset="0"/>
              </a:rPr>
              <a:t>diffcode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j) = 0  if 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sym typeface="Symbol" pitchFamily="18" charset="2"/>
              </a:rPr>
              <a:t>= s</a:t>
            </a:r>
            <a:r>
              <a:rPr lang="en-US" sz="2400" baseline="-25000" dirty="0" smtClean="0">
                <a:latin typeface="Times New Roman" pitchFamily="18" charset="0"/>
                <a:cs typeface="Times New Roman" pitchFamily="18" charset="0"/>
                <a:sym typeface="Symbol" pitchFamily="18" charset="2"/>
              </a:rPr>
              <a:t>2</a:t>
            </a:r>
            <a:r>
              <a:rPr lang="en-US" sz="2400" dirty="0" smtClean="0">
                <a:latin typeface="Times New Roman" pitchFamily="18" charset="0"/>
                <a:cs typeface="Times New Roman" pitchFamily="18" charset="0"/>
                <a:sym typeface="Symbol" pitchFamily="18" charset="2"/>
              </a:rPr>
              <a:t>[j]</a:t>
            </a:r>
          </a:p>
          <a:p>
            <a:pPr>
              <a:lnSpc>
                <a:spcPct val="90000"/>
              </a:lnSpc>
            </a:pPr>
            <a:r>
              <a:rPr lang="en-US" sz="2400" dirty="0" smtClean="0">
                <a:latin typeface="Times New Roman" pitchFamily="18" charset="0"/>
                <a:cs typeface="Times New Roman" pitchFamily="18" charset="0"/>
                <a:sym typeface="Symbol" pitchFamily="18" charset="2"/>
              </a:rPr>
              <a:t>                                           1 if group(</a:t>
            </a:r>
            <a:r>
              <a:rPr lang="en-US" sz="2400" dirty="0" smtClean="0">
                <a:latin typeface="Times New Roman" pitchFamily="18" charset="0"/>
                <a:cs typeface="Times New Roman" pitchFamily="18" charset="0"/>
              </a:rPr>
              <a:t>s</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sym typeface="Symbol" pitchFamily="18" charset="2"/>
              </a:rPr>
              <a:t>= group(s</a:t>
            </a:r>
            <a:r>
              <a:rPr lang="en-US" sz="2400" baseline="-25000" dirty="0" smtClean="0">
                <a:latin typeface="Times New Roman" pitchFamily="18" charset="0"/>
                <a:cs typeface="Times New Roman" pitchFamily="18" charset="0"/>
                <a:sym typeface="Symbol" pitchFamily="18" charset="2"/>
              </a:rPr>
              <a:t>2</a:t>
            </a:r>
            <a:r>
              <a:rPr lang="en-US" sz="2400" dirty="0" smtClean="0">
                <a:latin typeface="Times New Roman" pitchFamily="18" charset="0"/>
                <a:cs typeface="Times New Roman" pitchFamily="18" charset="0"/>
                <a:sym typeface="Symbol" pitchFamily="18" charset="2"/>
              </a:rPr>
              <a:t>[j]), 2 otherwise</a:t>
            </a:r>
          </a:p>
          <a:p>
            <a:pPr>
              <a:lnSpc>
                <a:spcPct val="90000"/>
              </a:lnSpc>
            </a:pPr>
            <a:r>
              <a:rPr lang="en-US" sz="2400" dirty="0" smtClean="0">
                <a:latin typeface="Times New Roman" pitchFamily="18" charset="0"/>
                <a:cs typeface="Times New Roman" pitchFamily="18" charset="0"/>
                <a:sym typeface="Symbol" pitchFamily="18" charset="2"/>
              </a:rPr>
              <a:t>            und d(X, Y) = 1 if X  Y and X is h or w,</a:t>
            </a:r>
          </a:p>
          <a:p>
            <a:pPr>
              <a:lnSpc>
                <a:spcPct val="90000"/>
              </a:lnSpc>
            </a:pPr>
            <a:r>
              <a:rPr lang="en-US" sz="2400" dirty="0" smtClean="0">
                <a:latin typeface="Times New Roman" pitchFamily="18" charset="0"/>
                <a:cs typeface="Times New Roman" pitchFamily="18" charset="0"/>
                <a:sym typeface="Symbol" pitchFamily="18" charset="2"/>
              </a:rPr>
              <a:t>                                    </a:t>
            </a:r>
            <a:r>
              <a:rPr lang="en-US" sz="2400" dirty="0" err="1" smtClean="0">
                <a:latin typeface="Times New Roman" pitchFamily="18" charset="0"/>
                <a:cs typeface="Times New Roman" pitchFamily="18" charset="0"/>
                <a:sym typeface="Symbol" pitchFamily="18" charset="2"/>
              </a:rPr>
              <a:t>diffcode</a:t>
            </a:r>
            <a:r>
              <a:rPr lang="en-US" sz="2400" dirty="0" smtClean="0">
                <a:latin typeface="Times New Roman" pitchFamily="18" charset="0"/>
                <a:cs typeface="Times New Roman" pitchFamily="18" charset="0"/>
                <a:sym typeface="Symbol" pitchFamily="18" charset="2"/>
              </a:rPr>
              <a:t> (X, Y) otherwise</a:t>
            </a:r>
            <a:endParaRPr lang="en-US" sz="2400" dirty="0">
              <a:latin typeface="Times New Roman" pitchFamily="18" charset="0"/>
              <a:cs typeface="Times New Roman" pitchFamily="18" charset="0"/>
              <a:sym typeface="Symbol" pitchFamily="18" charset="2"/>
            </a:endParaRPr>
          </a:p>
        </p:txBody>
      </p:sp>
      <p:sp>
        <p:nvSpPr>
          <p:cNvPr id="343045" name="Text Box 5"/>
          <p:cNvSpPr txBox="1">
            <a:spLocks noChangeArrowheads="1"/>
          </p:cNvSpPr>
          <p:nvPr/>
        </p:nvSpPr>
        <p:spPr bwMode="auto">
          <a:xfrm>
            <a:off x="228600" y="5105400"/>
            <a:ext cx="5118709" cy="1421928"/>
          </a:xfrm>
          <a:prstGeom prst="rect">
            <a:avLst/>
          </a:prstGeom>
          <a:noFill/>
          <a:ln w="9525">
            <a:noFill/>
            <a:miter lim="800000"/>
            <a:headEnd/>
            <a:tailEnd/>
          </a:ln>
          <a:effectLst/>
        </p:spPr>
        <p:txBody>
          <a:bodyPr wrap="none">
            <a:spAutoFit/>
          </a:bodyPr>
          <a:lstStyle/>
          <a:p>
            <a:pPr>
              <a:lnSpc>
                <a:spcPct val="90000"/>
              </a:lnSpc>
            </a:pPr>
            <a:endParaRPr lang="en-US" sz="2400" smtClean="0">
              <a:latin typeface="Times New Roman" pitchFamily="18" charset="0"/>
              <a:cs typeface="Times New Roman" pitchFamily="18" charset="0"/>
              <a:sym typeface="Symbol" pitchFamily="18" charset="2"/>
            </a:endParaRPr>
          </a:p>
          <a:p>
            <a:pPr>
              <a:lnSpc>
                <a:spcPct val="90000"/>
              </a:lnSpc>
            </a:pPr>
            <a:r>
              <a:rPr lang="en-US" sz="2400" smtClean="0">
                <a:latin typeface="Times New Roman" pitchFamily="18" charset="0"/>
                <a:cs typeface="Times New Roman" pitchFamily="18" charset="0"/>
                <a:sym typeface="Symbol" pitchFamily="18" charset="2"/>
              </a:rPr>
              <a:t>with group:</a:t>
            </a:r>
          </a:p>
          <a:p>
            <a:pPr>
              <a:lnSpc>
                <a:spcPct val="90000"/>
              </a:lnSpc>
            </a:pPr>
            <a:r>
              <a:rPr lang="en-US" sz="2400" smtClean="0">
                <a:latin typeface="Times New Roman" pitchFamily="18" charset="0"/>
                <a:cs typeface="Times New Roman" pitchFamily="18" charset="0"/>
                <a:sym typeface="Symbol" pitchFamily="18" charset="2"/>
              </a:rPr>
              <a:t>{a e i o u y}, {b p}, {c k q}, {d t}, {l r},</a:t>
            </a:r>
          </a:p>
          <a:p>
            <a:pPr>
              <a:lnSpc>
                <a:spcPct val="90000"/>
              </a:lnSpc>
            </a:pPr>
            <a:r>
              <a:rPr lang="en-US" sz="2400" smtClean="0">
                <a:latin typeface="Times New Roman" pitchFamily="18" charset="0"/>
                <a:cs typeface="Times New Roman" pitchFamily="18" charset="0"/>
                <a:sym typeface="Symbol" pitchFamily="18" charset="2"/>
              </a:rPr>
              <a:t>{m n}, {g j}, {f p v}, {s x z}, {c s z}</a:t>
            </a:r>
            <a:endParaRPr lang="en-US" sz="2400">
              <a:latin typeface="Times New Roman" pitchFamily="18" charset="0"/>
              <a:cs typeface="Times New Roman" pitchFamily="18" charset="0"/>
              <a:sym typeface="Symbol" pitchFamily="18" charset="2"/>
            </a:endParaRPr>
          </a:p>
        </p:txBody>
      </p:sp>
      <p:sp>
        <p:nvSpPr>
          <p:cNvPr id="13" name="Date Placeholder 12"/>
          <p:cNvSpPr>
            <a:spLocks noGrp="1"/>
          </p:cNvSpPr>
          <p:nvPr>
            <p:ph type="dt" sz="half" idx="10"/>
          </p:nvPr>
        </p:nvSpPr>
        <p:spPr/>
        <p:txBody>
          <a:bodyPr/>
          <a:lstStyle/>
          <a:p>
            <a:r>
              <a:rPr lang="en-US" smtClean="0"/>
              <a:t>November 15, 2011</a:t>
            </a:r>
            <a:endParaRPr lang="en-US"/>
          </a:p>
        </p:txBody>
      </p:sp>
      <p:sp>
        <p:nvSpPr>
          <p:cNvPr id="14" name="Slide Number Placeholder 13"/>
          <p:cNvSpPr>
            <a:spLocks noGrp="1"/>
          </p:cNvSpPr>
          <p:nvPr>
            <p:ph type="sldNum" sz="quarter" idx="12"/>
          </p:nvPr>
        </p:nvSpPr>
        <p:spPr/>
        <p:txBody>
          <a:bodyPr/>
          <a:lstStyle/>
          <a:p>
            <a:r>
              <a:rPr lang="en-US" smtClean="0"/>
              <a:t>III.</a:t>
            </a:r>
            <a:fld id="{8DFBADF9-590B-46A3-B334-BA8F8DA717BB}" type="slidenum">
              <a:rPr lang="en-US" smtClean="0"/>
              <a:pPr/>
              <a:t>41</a:t>
            </a:fld>
            <a:endParaRPr lang="en-US"/>
          </a:p>
        </p:txBody>
      </p:sp>
      <p:sp>
        <p:nvSpPr>
          <p:cNvPr id="15" name="Footer Placeholder 14"/>
          <p:cNvSpPr>
            <a:spLocks noGrp="1"/>
          </p:cNvSpPr>
          <p:nvPr>
            <p:ph type="ftr" sz="quarter" idx="11"/>
          </p:nvPr>
        </p:nvSpPr>
        <p:spPr/>
        <p:txBody>
          <a:bodyPr/>
          <a:lstStyle/>
          <a:p>
            <a:r>
              <a:rPr lang="en-US" smtClean="0"/>
              <a:t>IR&amp;DM, WS'11/12</a:t>
            </a: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November 15, 2011</a:t>
            </a:r>
            <a:endParaRPr lang="de-DE"/>
          </a:p>
        </p:txBody>
      </p:sp>
      <p:sp>
        <p:nvSpPr>
          <p:cNvPr id="7" name="Slide Number Placeholder 6"/>
          <p:cNvSpPr>
            <a:spLocks noGrp="1"/>
          </p:cNvSpPr>
          <p:nvPr>
            <p:ph type="sldNum" sz="quarter" idx="12"/>
          </p:nvPr>
        </p:nvSpPr>
        <p:spPr/>
        <p:txBody>
          <a:bodyPr/>
          <a:lstStyle/>
          <a:p>
            <a:r>
              <a:rPr lang="en-US" smtClean="0"/>
              <a:t>III.</a:t>
            </a:r>
            <a:fld id="{8DFBADF9-590B-46A3-B334-BA8F8DA717BB}" type="slidenum">
              <a:rPr lang="en-US" smtClean="0"/>
              <a:pPr/>
              <a:t>42</a:t>
            </a:fld>
            <a:endParaRPr lang="en-US" dirty="0"/>
          </a:p>
        </p:txBody>
      </p:sp>
      <p:sp>
        <p:nvSpPr>
          <p:cNvPr id="8" name="Footer Placeholder 7"/>
          <p:cNvSpPr>
            <a:spLocks noGrp="1"/>
          </p:cNvSpPr>
          <p:nvPr>
            <p:ph type="ftr" sz="quarter" idx="11"/>
          </p:nvPr>
        </p:nvSpPr>
        <p:spPr/>
        <p:txBody>
          <a:bodyPr/>
          <a:lstStyle/>
          <a:p>
            <a:r>
              <a:rPr lang="en-US" smtClean="0"/>
              <a:t>IR&amp;DM, WS'11/12</a:t>
            </a:r>
            <a:endParaRPr lang="en-US"/>
          </a:p>
        </p:txBody>
      </p:sp>
      <p:sp>
        <p:nvSpPr>
          <p:cNvPr id="9" name="Title 1"/>
          <p:cNvSpPr txBox="1">
            <a:spLocks/>
          </p:cNvSpPr>
          <p:nvPr/>
        </p:nvSpPr>
        <p:spPr>
          <a:xfrm>
            <a:off x="152400" y="76200"/>
            <a:ext cx="8839200" cy="685800"/>
          </a:xfrm>
          <a:prstGeom prst="rect">
            <a:avLst/>
          </a:prstGeom>
          <a:solidFill>
            <a:schemeClr val="accent1">
              <a:lumMod val="20000"/>
              <a:lumOff val="80000"/>
            </a:schemeClr>
          </a:solidFill>
          <a:ln>
            <a:solidFill>
              <a:schemeClr val="tx1"/>
            </a:solidFill>
          </a:ln>
        </p:spPr>
        <p:txBody>
          <a:bodyPr vert="horz" lIns="91440" tIns="45720" rIns="91440" bIns="45720" rtlCol="0" anchor="ctr">
            <a:normAutofit fontScale="90000" lnSpcReduction="10000"/>
          </a:bodyPr>
          <a:lstStyle/>
          <a:p>
            <a:pPr lvl="0">
              <a:spcBef>
                <a:spcPct val="0"/>
              </a:spcBef>
              <a:defRPr/>
            </a:pPr>
            <a:r>
              <a:rPr kumimoji="0" lang="en-US" sz="4400" b="1" i="0" u="none" strike="noStrike" kern="1200" cap="none" spc="0" normalizeH="0" baseline="0" dirty="0" smtClean="0">
                <a:ln>
                  <a:noFill/>
                </a:ln>
                <a:solidFill>
                  <a:srgbClr val="002060"/>
                </a:solidFill>
                <a:effectLst/>
                <a:uLnTx/>
                <a:uFillTx/>
                <a:latin typeface="Times New Roman" pitchFamily="18" charset="0"/>
                <a:ea typeface="+mj-ea"/>
                <a:cs typeface="Times New Roman" pitchFamily="18" charset="0"/>
              </a:rPr>
              <a:t>III.5.3 </a:t>
            </a:r>
            <a:r>
              <a:rPr lang="en-US" sz="4400" dirty="0" smtClean="0">
                <a:solidFill>
                  <a:srgbClr val="002060"/>
                </a:solidFill>
                <a:latin typeface="Times New Roman" pitchFamily="18" charset="0"/>
                <a:cs typeface="Times New Roman" pitchFamily="18" charset="0"/>
              </a:rPr>
              <a:t>XML-IR</a:t>
            </a:r>
            <a:endParaRPr kumimoji="0" lang="en-US" sz="4400" b="1" i="0" u="none" strike="noStrike" kern="1200" cap="none" spc="0" normalizeH="0" baseline="0" dirty="0">
              <a:ln>
                <a:noFill/>
              </a:ln>
              <a:solidFill>
                <a:srgbClr val="002060"/>
              </a:solidFill>
              <a:effectLst/>
              <a:uLnTx/>
              <a:uFillTx/>
              <a:latin typeface="Times New Roman" pitchFamily="18" charset="0"/>
              <a:ea typeface="+mj-ea"/>
              <a:cs typeface="Times New Roman" pitchFamily="18" charset="0"/>
            </a:endParaRPr>
          </a:p>
        </p:txBody>
      </p:sp>
      <p:pic>
        <p:nvPicPr>
          <p:cNvPr id="198658" name="Picture 2"/>
          <p:cNvPicPr>
            <a:picLocks noChangeAspect="1" noChangeArrowheads="1"/>
          </p:cNvPicPr>
          <p:nvPr/>
        </p:nvPicPr>
        <p:blipFill>
          <a:blip r:embed="rId2" cstate="print"/>
          <a:srcRect/>
          <a:stretch>
            <a:fillRect/>
          </a:stretch>
        </p:blipFill>
        <p:spPr bwMode="auto">
          <a:xfrm>
            <a:off x="762000" y="895095"/>
            <a:ext cx="7543800" cy="5581905"/>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History of INEX</a:t>
            </a:r>
            <a:endParaRPr lang="en-US" dirty="0"/>
          </a:p>
        </p:txBody>
      </p:sp>
      <p:sp>
        <p:nvSpPr>
          <p:cNvPr id="3" name="Date Placeholder 2"/>
          <p:cNvSpPr>
            <a:spLocks noGrp="1"/>
          </p:cNvSpPr>
          <p:nvPr>
            <p:ph type="dt" sz="half" idx="10"/>
          </p:nvPr>
        </p:nvSpPr>
        <p:spPr/>
        <p:txBody>
          <a:bodyPr/>
          <a:lstStyle/>
          <a:p>
            <a:r>
              <a:rPr lang="en-US" smtClean="0"/>
              <a:t>November 15, 2011</a:t>
            </a:r>
            <a:endParaRPr lang="de-DE"/>
          </a:p>
        </p:txBody>
      </p:sp>
      <p:sp>
        <p:nvSpPr>
          <p:cNvPr id="4" name="Footer Placeholder 3"/>
          <p:cNvSpPr>
            <a:spLocks noGrp="1"/>
          </p:cNvSpPr>
          <p:nvPr>
            <p:ph type="ftr" sz="quarter" idx="11"/>
          </p:nvPr>
        </p:nvSpPr>
        <p:spPr/>
        <p:txBody>
          <a:bodyPr/>
          <a:lstStyle/>
          <a:p>
            <a:r>
              <a:rPr lang="en-US" smtClean="0"/>
              <a:t>IR&amp;DM, WS'11/12</a:t>
            </a:r>
            <a:endParaRPr lang="en-US"/>
          </a:p>
        </p:txBody>
      </p:sp>
      <p:sp>
        <p:nvSpPr>
          <p:cNvPr id="5" name="Slide Number Placeholder 4"/>
          <p:cNvSpPr>
            <a:spLocks noGrp="1"/>
          </p:cNvSpPr>
          <p:nvPr>
            <p:ph type="sldNum" sz="quarter" idx="12"/>
          </p:nvPr>
        </p:nvSpPr>
        <p:spPr/>
        <p:txBody>
          <a:bodyPr/>
          <a:lstStyle/>
          <a:p>
            <a:r>
              <a:rPr lang="en-US" smtClean="0"/>
              <a:t>III.</a:t>
            </a:r>
            <a:fld id="{8DFBADF9-590B-46A3-B334-BA8F8DA717BB}" type="slidenum">
              <a:rPr lang="en-US" smtClean="0"/>
              <a:pPr/>
              <a:t>43</a:t>
            </a:fld>
            <a:endParaRPr lang="en-US" dirty="0"/>
          </a:p>
        </p:txBody>
      </p:sp>
      <p:sp>
        <p:nvSpPr>
          <p:cNvPr id="6" name="Content Placeholder 5"/>
          <p:cNvSpPr>
            <a:spLocks noGrp="1"/>
          </p:cNvSpPr>
          <p:nvPr>
            <p:ph idx="1"/>
          </p:nvPr>
        </p:nvSpPr>
        <p:spPr>
          <a:xfrm>
            <a:off x="304800" y="914400"/>
            <a:ext cx="4495800" cy="5410200"/>
          </a:xfrm>
        </p:spPr>
        <p:txBody>
          <a:bodyPr>
            <a:noAutofit/>
          </a:bodyPr>
          <a:lstStyle/>
          <a:p>
            <a:r>
              <a:rPr lang="en-US" sz="2400" b="1" dirty="0" smtClean="0"/>
              <a:t>2002-2011 (and beyond?)</a:t>
            </a:r>
          </a:p>
          <a:p>
            <a:endParaRPr lang="en-US" sz="2400" dirty="0"/>
          </a:p>
          <a:p>
            <a:r>
              <a:rPr lang="en-US" sz="2400" dirty="0" smtClean="0"/>
              <a:t>Co-Initiative by the </a:t>
            </a:r>
            <a:r>
              <a:rPr lang="en-US" sz="2400" b="1" dirty="0" smtClean="0">
                <a:solidFill>
                  <a:srgbClr val="002060"/>
                </a:solidFill>
              </a:rPr>
              <a:t>University of Duisburg-Essen </a:t>
            </a:r>
            <a:r>
              <a:rPr lang="en-US" sz="2400" dirty="0" smtClean="0"/>
              <a:t>(Norbert Fuhr) and </a:t>
            </a:r>
            <a:r>
              <a:rPr lang="en-US" sz="2400" b="1" dirty="0" smtClean="0">
                <a:solidFill>
                  <a:srgbClr val="002060"/>
                </a:solidFill>
              </a:rPr>
              <a:t>Queen Mary University London</a:t>
            </a:r>
            <a:r>
              <a:rPr lang="en-US" sz="2400" dirty="0" smtClean="0"/>
              <a:t> (Mounia </a:t>
            </a:r>
            <a:r>
              <a:rPr lang="en-US" sz="2400" dirty="0" err="1" smtClean="0"/>
              <a:t>Lalmas</a:t>
            </a:r>
            <a:r>
              <a:rPr lang="en-US" sz="2400" dirty="0" smtClean="0"/>
              <a:t>)</a:t>
            </a:r>
          </a:p>
          <a:p>
            <a:endParaRPr lang="en-US" sz="2400" dirty="0" smtClean="0"/>
          </a:p>
          <a:p>
            <a:r>
              <a:rPr lang="en-US" sz="2400" dirty="0" smtClean="0"/>
              <a:t>Funded by </a:t>
            </a:r>
          </a:p>
          <a:p>
            <a:pPr lvl="1"/>
            <a:r>
              <a:rPr lang="en-US" sz="2400" dirty="0" smtClean="0"/>
              <a:t>DELOS Network of Excellence (EU)</a:t>
            </a:r>
          </a:p>
          <a:p>
            <a:pPr lvl="1"/>
            <a:r>
              <a:rPr lang="en-US" sz="2400" dirty="0" smtClean="0"/>
              <a:t>IEEE Computer Society</a:t>
            </a:r>
          </a:p>
          <a:p>
            <a:pPr lvl="1"/>
            <a:endParaRPr lang="en-US" sz="2400" dirty="0"/>
          </a:p>
        </p:txBody>
      </p:sp>
      <p:sp>
        <p:nvSpPr>
          <p:cNvPr id="7" name="Content Placeholder 5"/>
          <p:cNvSpPr txBox="1">
            <a:spLocks/>
          </p:cNvSpPr>
          <p:nvPr/>
        </p:nvSpPr>
        <p:spPr>
          <a:xfrm>
            <a:off x="5181600" y="990600"/>
            <a:ext cx="3810000" cy="5410200"/>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Combine two longstanding paradigms:</a:t>
            </a:r>
          </a:p>
          <a:p>
            <a:pPr marL="342900" marR="0" lvl="0" indent="-342900" algn="l" defTabSz="914400" rtl="0" eaLnBrk="1" fontAlgn="auto" latinLnBrk="0" hangingPunct="1">
              <a:lnSpc>
                <a:spcPct val="100000"/>
              </a:lnSpc>
              <a:spcBef>
                <a:spcPct val="20000"/>
              </a:spcBef>
              <a:spcAft>
                <a:spcPts val="0"/>
              </a:spcAft>
              <a:buClrTx/>
              <a:buSzTx/>
              <a:tabLst/>
              <a:defRPr/>
            </a:pPr>
            <a:r>
              <a:rPr lang="en-US" sz="2800" b="1" dirty="0" smtClean="0">
                <a:solidFill>
                  <a:srgbClr val="002060"/>
                </a:solidFill>
                <a:latin typeface="Times New Roman" pitchFamily="18" charset="0"/>
                <a:cs typeface="Times New Roman" pitchFamily="18" charset="0"/>
              </a:rPr>
              <a:t>	</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DB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and </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IR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Many tracks over the years, including</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Ad-hoc</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Efficiency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Question Answering</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Relevance Feedback</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Interactive Track</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Books &amp; Social Search</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Snippet Retrieval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Link-The-Wiki</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xmlns="" val="21778218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November 15, 2011</a:t>
            </a:r>
            <a:endParaRPr lang="de-DE"/>
          </a:p>
        </p:txBody>
      </p:sp>
      <p:sp>
        <p:nvSpPr>
          <p:cNvPr id="4" name="Footer Placeholder 3"/>
          <p:cNvSpPr>
            <a:spLocks noGrp="1"/>
          </p:cNvSpPr>
          <p:nvPr>
            <p:ph type="ftr" sz="quarter" idx="11"/>
          </p:nvPr>
        </p:nvSpPr>
        <p:spPr/>
        <p:txBody>
          <a:bodyPr/>
          <a:lstStyle/>
          <a:p>
            <a:r>
              <a:rPr lang="en-US" smtClean="0"/>
              <a:t>IR&amp;DM, WS'11/12</a:t>
            </a:r>
            <a:endParaRPr lang="en-US"/>
          </a:p>
        </p:txBody>
      </p:sp>
      <p:sp>
        <p:nvSpPr>
          <p:cNvPr id="5" name="Slide Number Placeholder 4"/>
          <p:cNvSpPr>
            <a:spLocks noGrp="1"/>
          </p:cNvSpPr>
          <p:nvPr>
            <p:ph type="sldNum" sz="quarter" idx="12"/>
          </p:nvPr>
        </p:nvSpPr>
        <p:spPr/>
        <p:txBody>
          <a:bodyPr/>
          <a:lstStyle/>
          <a:p>
            <a:r>
              <a:rPr lang="en-US" smtClean="0"/>
              <a:t>III.</a:t>
            </a:r>
            <a:fld id="{8DFBADF9-590B-46A3-B334-BA8F8DA717BB}" type="slidenum">
              <a:rPr lang="en-US" smtClean="0"/>
              <a:pPr/>
              <a:t>44</a:t>
            </a:fld>
            <a:endParaRPr lang="en-US" dirty="0"/>
          </a:p>
        </p:txBody>
      </p:sp>
      <p:pic>
        <p:nvPicPr>
          <p:cNvPr id="1884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762000"/>
            <a:ext cx="8936482" cy="601491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sp>
        <p:nvSpPr>
          <p:cNvPr id="2" name="Title 1"/>
          <p:cNvSpPr>
            <a:spLocks noGrp="1"/>
          </p:cNvSpPr>
          <p:nvPr>
            <p:ph type="title"/>
          </p:nvPr>
        </p:nvSpPr>
        <p:spPr/>
        <p:txBody>
          <a:bodyPr>
            <a:normAutofit fontScale="90000"/>
          </a:bodyPr>
          <a:lstStyle/>
          <a:p>
            <a:r>
              <a:rPr lang="en-US" dirty="0" smtClean="0"/>
              <a:t>INEX 2002-2006 Ad-Hoc Collection</a:t>
            </a:r>
            <a:endParaRPr lang="en-US" dirty="0"/>
          </a:p>
        </p:txBody>
      </p:sp>
      <p:sp>
        <p:nvSpPr>
          <p:cNvPr id="6" name="Content Placeholder 5"/>
          <p:cNvSpPr>
            <a:spLocks noGrp="1"/>
          </p:cNvSpPr>
          <p:nvPr>
            <p:ph idx="1"/>
          </p:nvPr>
        </p:nvSpPr>
        <p:spPr>
          <a:xfrm>
            <a:off x="4114800" y="2743200"/>
            <a:ext cx="4343400" cy="1371600"/>
          </a:xfrm>
          <a:solidFill>
            <a:srgbClr val="FFFF00"/>
          </a:solidFill>
        </p:spPr>
        <p:txBody>
          <a:bodyPr>
            <a:noAutofit/>
          </a:bodyPr>
          <a:lstStyle/>
          <a:p>
            <a:r>
              <a:rPr lang="en-US" sz="2000" b="1" dirty="0" smtClean="0"/>
              <a:t>16,000 IEEE articles (scientific journal publications)</a:t>
            </a:r>
          </a:p>
          <a:p>
            <a:r>
              <a:rPr lang="en-US" sz="2000" b="1" dirty="0" smtClean="0"/>
              <a:t>XML-ified bibtex + document meta data, ~750 MB XML</a:t>
            </a:r>
            <a:endParaRPr lang="en-US" sz="2000" b="1" dirty="0"/>
          </a:p>
        </p:txBody>
      </p:sp>
    </p:spTree>
    <p:extLst>
      <p:ext uri="{BB962C8B-B14F-4D97-AF65-F5344CB8AC3E}">
        <p14:creationId xmlns:p14="http://schemas.microsoft.com/office/powerpoint/2010/main" xmlns="" val="10080735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INEX 2007-2009 Ad-Hoc Collection</a:t>
            </a:r>
            <a:endParaRPr lang="en-US" dirty="0"/>
          </a:p>
        </p:txBody>
      </p:sp>
      <p:sp>
        <p:nvSpPr>
          <p:cNvPr id="3" name="Date Placeholder 2"/>
          <p:cNvSpPr>
            <a:spLocks noGrp="1"/>
          </p:cNvSpPr>
          <p:nvPr>
            <p:ph type="dt" sz="half" idx="10"/>
          </p:nvPr>
        </p:nvSpPr>
        <p:spPr/>
        <p:txBody>
          <a:bodyPr/>
          <a:lstStyle/>
          <a:p>
            <a:r>
              <a:rPr lang="en-US" smtClean="0"/>
              <a:t>November 15, 2011</a:t>
            </a:r>
            <a:endParaRPr lang="de-DE"/>
          </a:p>
        </p:txBody>
      </p:sp>
      <p:sp>
        <p:nvSpPr>
          <p:cNvPr id="4" name="Footer Placeholder 3"/>
          <p:cNvSpPr>
            <a:spLocks noGrp="1"/>
          </p:cNvSpPr>
          <p:nvPr>
            <p:ph type="ftr" sz="quarter" idx="11"/>
          </p:nvPr>
        </p:nvSpPr>
        <p:spPr/>
        <p:txBody>
          <a:bodyPr/>
          <a:lstStyle/>
          <a:p>
            <a:r>
              <a:rPr lang="en-US" smtClean="0"/>
              <a:t>IR&amp;DM, WS'11/12</a:t>
            </a:r>
            <a:endParaRPr lang="en-US"/>
          </a:p>
        </p:txBody>
      </p:sp>
      <p:sp>
        <p:nvSpPr>
          <p:cNvPr id="5" name="Slide Number Placeholder 4"/>
          <p:cNvSpPr>
            <a:spLocks noGrp="1"/>
          </p:cNvSpPr>
          <p:nvPr>
            <p:ph type="sldNum" sz="quarter" idx="12"/>
          </p:nvPr>
        </p:nvSpPr>
        <p:spPr/>
        <p:txBody>
          <a:bodyPr/>
          <a:lstStyle/>
          <a:p>
            <a:r>
              <a:rPr lang="en-US" smtClean="0"/>
              <a:t>III.</a:t>
            </a:r>
            <a:fld id="{8DFBADF9-590B-46A3-B334-BA8F8DA717BB}" type="slidenum">
              <a:rPr lang="en-US" smtClean="0"/>
              <a:pPr/>
              <a:t>45</a:t>
            </a:fld>
            <a:endParaRPr lang="en-US" dirty="0"/>
          </a:p>
        </p:txBody>
      </p:sp>
      <p:pic>
        <p:nvPicPr>
          <p:cNvPr id="1894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762000"/>
            <a:ext cx="8945166" cy="601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sp>
        <p:nvSpPr>
          <p:cNvPr id="7" name="Content Placeholder 5"/>
          <p:cNvSpPr txBox="1">
            <a:spLocks/>
          </p:cNvSpPr>
          <p:nvPr/>
        </p:nvSpPr>
        <p:spPr>
          <a:xfrm>
            <a:off x="4495800" y="1981200"/>
            <a:ext cx="4046934" cy="1371600"/>
          </a:xfrm>
          <a:prstGeom prst="rect">
            <a:avLst/>
          </a:prstGeom>
          <a:solidFill>
            <a:srgbClr val="FFFF00"/>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smtClean="0"/>
              <a:t>2.6 Mio Wikipedia articles wrapped into XML </a:t>
            </a:r>
          </a:p>
          <a:p>
            <a:r>
              <a:rPr lang="en-US" sz="2000" b="1" dirty="0" smtClean="0"/>
              <a:t>Wiki-Markup + semantic annotations, ~50 GB XML data</a:t>
            </a:r>
            <a:endParaRPr lang="en-US" sz="2000" b="1" dirty="0"/>
          </a:p>
        </p:txBody>
      </p:sp>
    </p:spTree>
    <p:extLst>
      <p:ext uri="{BB962C8B-B14F-4D97-AF65-F5344CB8AC3E}">
        <p14:creationId xmlns:p14="http://schemas.microsoft.com/office/powerpoint/2010/main" xmlns="" val="19887063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INEX 2010-2011 Data-Centric Collection</a:t>
            </a:r>
            <a:endParaRPr lang="en-US" dirty="0"/>
          </a:p>
        </p:txBody>
      </p:sp>
      <p:sp>
        <p:nvSpPr>
          <p:cNvPr id="3" name="Date Placeholder 2"/>
          <p:cNvSpPr>
            <a:spLocks noGrp="1"/>
          </p:cNvSpPr>
          <p:nvPr>
            <p:ph type="dt" sz="half" idx="10"/>
          </p:nvPr>
        </p:nvSpPr>
        <p:spPr/>
        <p:txBody>
          <a:bodyPr/>
          <a:lstStyle/>
          <a:p>
            <a:r>
              <a:rPr lang="en-US" smtClean="0"/>
              <a:t>November 15, 2011</a:t>
            </a:r>
            <a:endParaRPr lang="de-DE"/>
          </a:p>
        </p:txBody>
      </p:sp>
      <p:sp>
        <p:nvSpPr>
          <p:cNvPr id="4" name="Footer Placeholder 3"/>
          <p:cNvSpPr>
            <a:spLocks noGrp="1"/>
          </p:cNvSpPr>
          <p:nvPr>
            <p:ph type="ftr" sz="quarter" idx="11"/>
          </p:nvPr>
        </p:nvSpPr>
        <p:spPr/>
        <p:txBody>
          <a:bodyPr/>
          <a:lstStyle/>
          <a:p>
            <a:r>
              <a:rPr lang="en-US" smtClean="0"/>
              <a:t>IR&amp;DM, WS'11/12</a:t>
            </a:r>
            <a:endParaRPr lang="en-US"/>
          </a:p>
        </p:txBody>
      </p:sp>
      <p:sp>
        <p:nvSpPr>
          <p:cNvPr id="5" name="Slide Number Placeholder 4"/>
          <p:cNvSpPr>
            <a:spLocks noGrp="1"/>
          </p:cNvSpPr>
          <p:nvPr>
            <p:ph type="sldNum" sz="quarter" idx="12"/>
          </p:nvPr>
        </p:nvSpPr>
        <p:spPr/>
        <p:txBody>
          <a:bodyPr/>
          <a:lstStyle/>
          <a:p>
            <a:r>
              <a:rPr lang="en-US" smtClean="0"/>
              <a:t>III.</a:t>
            </a:r>
            <a:fld id="{8DFBADF9-590B-46A3-B334-BA8F8DA717BB}" type="slidenum">
              <a:rPr lang="en-US" smtClean="0"/>
              <a:pPr/>
              <a:t>46</a:t>
            </a:fld>
            <a:endParaRPr lang="en-US" dirty="0"/>
          </a:p>
        </p:txBody>
      </p:sp>
      <p:pic>
        <p:nvPicPr>
          <p:cNvPr id="1914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109" y="762000"/>
            <a:ext cx="8873491" cy="601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sp>
        <p:nvSpPr>
          <p:cNvPr id="13" name="Content Placeholder 5"/>
          <p:cNvSpPr txBox="1">
            <a:spLocks/>
          </p:cNvSpPr>
          <p:nvPr/>
        </p:nvSpPr>
        <p:spPr>
          <a:xfrm>
            <a:off x="4495800" y="1219200"/>
            <a:ext cx="4191000" cy="1447800"/>
          </a:xfrm>
          <a:prstGeom prst="rect">
            <a:avLst/>
          </a:prstGeom>
          <a:solidFill>
            <a:srgbClr val="FFFF00"/>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smtClean="0"/>
              <a:t>4.5 Mio IMDB files about movies/actors/directors</a:t>
            </a:r>
          </a:p>
          <a:p>
            <a:r>
              <a:rPr lang="en-US" sz="2000" b="1" dirty="0" smtClean="0"/>
              <a:t>Highly structured content + large textual fields (plots, etc.), ~4.5 GB</a:t>
            </a:r>
            <a:endParaRPr lang="en-US" sz="2000" b="1" dirty="0"/>
          </a:p>
        </p:txBody>
      </p:sp>
    </p:spTree>
    <p:extLst>
      <p:ext uri="{BB962C8B-B14F-4D97-AF65-F5344CB8AC3E}">
        <p14:creationId xmlns:p14="http://schemas.microsoft.com/office/powerpoint/2010/main" xmlns="" val="22911435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NEXI Query Language</a:t>
            </a:r>
            <a:endParaRPr lang="en-US" dirty="0"/>
          </a:p>
        </p:txBody>
      </p:sp>
      <p:sp>
        <p:nvSpPr>
          <p:cNvPr id="3" name="Date Placeholder 2"/>
          <p:cNvSpPr>
            <a:spLocks noGrp="1"/>
          </p:cNvSpPr>
          <p:nvPr>
            <p:ph type="dt" sz="half" idx="10"/>
          </p:nvPr>
        </p:nvSpPr>
        <p:spPr/>
        <p:txBody>
          <a:bodyPr/>
          <a:lstStyle/>
          <a:p>
            <a:r>
              <a:rPr lang="en-US" smtClean="0"/>
              <a:t>November 15, 2011</a:t>
            </a:r>
            <a:endParaRPr lang="de-DE"/>
          </a:p>
        </p:txBody>
      </p:sp>
      <p:sp>
        <p:nvSpPr>
          <p:cNvPr id="4" name="Footer Placeholder 3"/>
          <p:cNvSpPr>
            <a:spLocks noGrp="1"/>
          </p:cNvSpPr>
          <p:nvPr>
            <p:ph type="ftr" sz="quarter" idx="11"/>
          </p:nvPr>
        </p:nvSpPr>
        <p:spPr/>
        <p:txBody>
          <a:bodyPr/>
          <a:lstStyle/>
          <a:p>
            <a:r>
              <a:rPr lang="en-US" smtClean="0"/>
              <a:t>IR&amp;DM, WS'11/12</a:t>
            </a:r>
            <a:endParaRPr lang="en-US"/>
          </a:p>
        </p:txBody>
      </p:sp>
      <p:sp>
        <p:nvSpPr>
          <p:cNvPr id="5" name="Slide Number Placeholder 4"/>
          <p:cNvSpPr>
            <a:spLocks noGrp="1"/>
          </p:cNvSpPr>
          <p:nvPr>
            <p:ph type="sldNum" sz="quarter" idx="12"/>
          </p:nvPr>
        </p:nvSpPr>
        <p:spPr/>
        <p:txBody>
          <a:bodyPr/>
          <a:lstStyle/>
          <a:p>
            <a:r>
              <a:rPr lang="en-US" smtClean="0"/>
              <a:t>III.</a:t>
            </a:r>
            <a:fld id="{8DFBADF9-590B-46A3-B334-BA8F8DA717BB}" type="slidenum">
              <a:rPr lang="en-US" smtClean="0"/>
              <a:pPr/>
              <a:t>47</a:t>
            </a:fld>
            <a:endParaRPr lang="en-US" dirty="0"/>
          </a:p>
        </p:txBody>
      </p:sp>
      <p:sp>
        <p:nvSpPr>
          <p:cNvPr id="6" name="Content Placeholder 5"/>
          <p:cNvSpPr>
            <a:spLocks noGrp="1"/>
          </p:cNvSpPr>
          <p:nvPr>
            <p:ph idx="1"/>
          </p:nvPr>
        </p:nvSpPr>
        <p:spPr>
          <a:xfrm>
            <a:off x="152400" y="914400"/>
            <a:ext cx="8153400" cy="5410200"/>
          </a:xfrm>
        </p:spPr>
        <p:txBody>
          <a:bodyPr>
            <a:normAutofit fontScale="92500" lnSpcReduction="20000"/>
          </a:bodyPr>
          <a:lstStyle/>
          <a:p>
            <a:pPr>
              <a:buNone/>
            </a:pPr>
            <a:r>
              <a:rPr lang="en-US" u="sng" dirty="0" smtClean="0"/>
              <a:t>N</a:t>
            </a:r>
            <a:r>
              <a:rPr lang="en-US" dirty="0" smtClean="0"/>
              <a:t>arrowed </a:t>
            </a:r>
            <a:r>
              <a:rPr lang="en-US" u="sng" dirty="0" smtClean="0"/>
              <a:t>E</a:t>
            </a:r>
            <a:r>
              <a:rPr lang="en-US" dirty="0" smtClean="0"/>
              <a:t>xtended </a:t>
            </a:r>
            <a:r>
              <a:rPr lang="en-US" u="sng" dirty="0" err="1" smtClean="0"/>
              <a:t>X</a:t>
            </a:r>
            <a:r>
              <a:rPr lang="en-US" dirty="0" err="1" smtClean="0"/>
              <a:t>Path</a:t>
            </a:r>
            <a:r>
              <a:rPr lang="en-US" dirty="0" smtClean="0"/>
              <a:t> </a:t>
            </a:r>
            <a:r>
              <a:rPr lang="en-US" u="sng" dirty="0" smtClean="0"/>
              <a:t>I</a:t>
            </a:r>
          </a:p>
          <a:p>
            <a:pPr>
              <a:buNone/>
            </a:pPr>
            <a:endParaRPr lang="en-US" u="sng" dirty="0" smtClean="0"/>
          </a:p>
          <a:p>
            <a:r>
              <a:rPr lang="en-US" dirty="0" smtClean="0"/>
              <a:t>Proposes a simple query language for both unstructured and structured IR queries against XML documents</a:t>
            </a:r>
            <a:endParaRPr lang="en-US" dirty="0"/>
          </a:p>
          <a:p>
            <a:endParaRPr lang="en-US" dirty="0" smtClean="0"/>
          </a:p>
          <a:p>
            <a:r>
              <a:rPr lang="en-US" dirty="0" smtClean="0"/>
              <a:t>Content-only (CO) queries</a:t>
            </a:r>
          </a:p>
          <a:p>
            <a:pPr marL="457200" lvl="1" indent="0">
              <a:buNone/>
            </a:pPr>
            <a:r>
              <a:rPr lang="en-US" dirty="0" smtClean="0">
                <a:latin typeface="Arial" pitchFamily="34" charset="0"/>
                <a:cs typeface="Arial" pitchFamily="34" charset="0"/>
              </a:rPr>
              <a:t>	</a:t>
            </a:r>
            <a:r>
              <a:rPr lang="en-US" dirty="0" smtClean="0">
                <a:solidFill>
                  <a:srgbClr val="0033CC"/>
                </a:solidFill>
                <a:latin typeface="Arial" pitchFamily="34" charset="0"/>
                <a:cs typeface="Arial" pitchFamily="34" charset="0"/>
              </a:rPr>
              <a:t>“punch drunk love” +“seven sisters”</a:t>
            </a:r>
            <a:endParaRPr lang="en-US" dirty="0">
              <a:solidFill>
                <a:srgbClr val="0033CC"/>
              </a:solidFill>
              <a:latin typeface="Arial" pitchFamily="34" charset="0"/>
              <a:cs typeface="Arial" pitchFamily="34" charset="0"/>
            </a:endParaRPr>
          </a:p>
          <a:p>
            <a:endParaRPr lang="en-US" dirty="0" smtClean="0"/>
          </a:p>
          <a:p>
            <a:r>
              <a:rPr lang="en-US" dirty="0" smtClean="0"/>
              <a:t>Content-And-Structure (CAS) queries</a:t>
            </a:r>
          </a:p>
          <a:p>
            <a:pPr marL="0" indent="0">
              <a:buNone/>
            </a:pPr>
            <a:r>
              <a:rPr lang="en-US" sz="2400" dirty="0" smtClean="0">
                <a:latin typeface="Arial" pitchFamily="34" charset="0"/>
                <a:cs typeface="Arial" pitchFamily="34" charset="0"/>
              </a:rPr>
              <a:t>	</a:t>
            </a:r>
            <a:r>
              <a:rPr lang="en-US" sz="2800" dirty="0" smtClean="0">
                <a:solidFill>
                  <a:srgbClr val="0033CC"/>
                </a:solidFill>
                <a:latin typeface="Arial" pitchFamily="34" charset="0"/>
                <a:cs typeface="Arial" pitchFamily="34" charset="0"/>
              </a:rPr>
              <a:t>//article[</a:t>
            </a:r>
            <a:r>
              <a:rPr lang="en-US" sz="2800" dirty="0" smtClean="0">
                <a:solidFill>
                  <a:srgbClr val="FF0000"/>
                </a:solidFill>
                <a:latin typeface="Arial" pitchFamily="34" charset="0"/>
                <a:cs typeface="Arial" pitchFamily="34" charset="0"/>
              </a:rPr>
              <a:t>about(</a:t>
            </a:r>
            <a:r>
              <a:rPr lang="en-US" sz="2800" dirty="0" smtClean="0">
                <a:solidFill>
                  <a:srgbClr val="0033CC"/>
                </a:solidFill>
                <a:latin typeface="Arial" pitchFamily="34" charset="0"/>
                <a:cs typeface="Arial" pitchFamily="34" charset="0"/>
              </a:rPr>
              <a:t>.//title, “punch drunk love”</a:t>
            </a:r>
            <a:r>
              <a:rPr lang="en-US" sz="2800" dirty="0" smtClean="0">
                <a:solidFill>
                  <a:srgbClr val="FF0000"/>
                </a:solidFill>
                <a:latin typeface="Arial" pitchFamily="34" charset="0"/>
                <a:cs typeface="Arial" pitchFamily="34" charset="0"/>
              </a:rPr>
              <a:t>)</a:t>
            </a:r>
            <a:r>
              <a:rPr lang="en-US" sz="2800" dirty="0" smtClean="0">
                <a:solidFill>
                  <a:srgbClr val="0033CC"/>
                </a:solidFill>
                <a:latin typeface="Arial" pitchFamily="34" charset="0"/>
                <a:cs typeface="Arial" pitchFamily="34" charset="0"/>
              </a:rPr>
              <a:t>]</a:t>
            </a:r>
          </a:p>
          <a:p>
            <a:pPr marL="0" indent="0">
              <a:buNone/>
            </a:pPr>
            <a:r>
              <a:rPr lang="en-US" sz="2800" dirty="0" smtClean="0">
                <a:solidFill>
                  <a:srgbClr val="0033CC"/>
                </a:solidFill>
                <a:latin typeface="Arial" pitchFamily="34" charset="0"/>
                <a:cs typeface="Arial" pitchFamily="34" charset="0"/>
              </a:rPr>
              <a:t>	  //sec[</a:t>
            </a:r>
            <a:r>
              <a:rPr lang="en-US" sz="2800" dirty="0" smtClean="0">
                <a:solidFill>
                  <a:srgbClr val="FF0000"/>
                </a:solidFill>
                <a:latin typeface="Arial" pitchFamily="34" charset="0"/>
                <a:cs typeface="Arial" pitchFamily="34" charset="0"/>
              </a:rPr>
              <a:t>about(</a:t>
            </a:r>
            <a:r>
              <a:rPr lang="en-US" sz="2800" dirty="0" smtClean="0">
                <a:solidFill>
                  <a:srgbClr val="0033CC"/>
                </a:solidFill>
                <a:latin typeface="Arial" pitchFamily="34" charset="0"/>
                <a:cs typeface="Arial" pitchFamily="34" charset="0"/>
              </a:rPr>
              <a:t>.//, “seven sisters”</a:t>
            </a:r>
            <a:r>
              <a:rPr lang="en-US" sz="2800" dirty="0" smtClean="0">
                <a:solidFill>
                  <a:srgbClr val="FF0000"/>
                </a:solidFill>
                <a:latin typeface="Arial" pitchFamily="34" charset="0"/>
                <a:cs typeface="Arial" pitchFamily="34" charset="0"/>
              </a:rPr>
              <a:t>)</a:t>
            </a:r>
            <a:r>
              <a:rPr lang="en-US" sz="2800" dirty="0" smtClean="0">
                <a:solidFill>
                  <a:srgbClr val="0033CC"/>
                </a:solidFill>
                <a:latin typeface="Arial" pitchFamily="34" charset="0"/>
                <a:cs typeface="Arial" pitchFamily="34" charset="0"/>
              </a:rPr>
              <a:t>]</a:t>
            </a:r>
            <a:endParaRPr lang="en-US" sz="2800" dirty="0">
              <a:solidFill>
                <a:srgbClr val="0033CC"/>
              </a:solidFill>
              <a:latin typeface="Arial" pitchFamily="34" charset="0"/>
              <a:cs typeface="Arial" pitchFamily="34" charset="0"/>
            </a:endParaRPr>
          </a:p>
        </p:txBody>
      </p:sp>
      <p:sp>
        <p:nvSpPr>
          <p:cNvPr id="7" name="TextBox 6"/>
          <p:cNvSpPr txBox="1"/>
          <p:nvPr/>
        </p:nvSpPr>
        <p:spPr>
          <a:xfrm>
            <a:off x="5020705" y="328136"/>
            <a:ext cx="3619773" cy="369332"/>
          </a:xfrm>
          <a:prstGeom prst="rect">
            <a:avLst/>
          </a:prstGeom>
          <a:noFill/>
        </p:spPr>
        <p:txBody>
          <a:bodyPr wrap="none" rtlCol="0">
            <a:spAutoFit/>
          </a:bodyPr>
          <a:lstStyle/>
          <a:p>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Trotman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Sigurbjörnsson</a:t>
            </a:r>
            <a:r>
              <a:rPr lang="en-US" dirty="0" smtClean="0">
                <a:latin typeface="Times New Roman" pitchFamily="18" charset="0"/>
                <a:cs typeface="Times New Roman" pitchFamily="18" charset="0"/>
              </a:rPr>
              <a:t>: INEX’04]</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19288171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XML-IR and the W3C</a:t>
            </a:r>
            <a:endParaRPr lang="en-US" dirty="0"/>
          </a:p>
        </p:txBody>
      </p:sp>
      <p:sp>
        <p:nvSpPr>
          <p:cNvPr id="3" name="Date Placeholder 2"/>
          <p:cNvSpPr>
            <a:spLocks noGrp="1"/>
          </p:cNvSpPr>
          <p:nvPr>
            <p:ph type="dt" sz="half" idx="10"/>
          </p:nvPr>
        </p:nvSpPr>
        <p:spPr/>
        <p:txBody>
          <a:bodyPr/>
          <a:lstStyle/>
          <a:p>
            <a:r>
              <a:rPr lang="en-US" smtClean="0"/>
              <a:t>November 15, 2011</a:t>
            </a:r>
            <a:endParaRPr lang="de-DE"/>
          </a:p>
        </p:txBody>
      </p:sp>
      <p:sp>
        <p:nvSpPr>
          <p:cNvPr id="4" name="Footer Placeholder 3"/>
          <p:cNvSpPr>
            <a:spLocks noGrp="1"/>
          </p:cNvSpPr>
          <p:nvPr>
            <p:ph type="ftr" sz="quarter" idx="11"/>
          </p:nvPr>
        </p:nvSpPr>
        <p:spPr/>
        <p:txBody>
          <a:bodyPr/>
          <a:lstStyle/>
          <a:p>
            <a:r>
              <a:rPr lang="en-US" smtClean="0"/>
              <a:t>IR&amp;DM, WS'11/12</a:t>
            </a:r>
            <a:endParaRPr lang="en-US"/>
          </a:p>
        </p:txBody>
      </p:sp>
      <p:sp>
        <p:nvSpPr>
          <p:cNvPr id="5" name="Slide Number Placeholder 4"/>
          <p:cNvSpPr>
            <a:spLocks noGrp="1"/>
          </p:cNvSpPr>
          <p:nvPr>
            <p:ph type="sldNum" sz="quarter" idx="12"/>
          </p:nvPr>
        </p:nvSpPr>
        <p:spPr/>
        <p:txBody>
          <a:bodyPr/>
          <a:lstStyle/>
          <a:p>
            <a:r>
              <a:rPr lang="en-US" smtClean="0"/>
              <a:t>III.</a:t>
            </a:r>
            <a:fld id="{8DFBADF9-590B-46A3-B334-BA8F8DA717BB}" type="slidenum">
              <a:rPr lang="en-US" smtClean="0"/>
              <a:pPr/>
              <a:t>48</a:t>
            </a:fld>
            <a:endParaRPr lang="en-US" dirty="0"/>
          </a:p>
        </p:txBody>
      </p:sp>
      <p:sp>
        <p:nvSpPr>
          <p:cNvPr id="6" name="Content Placeholder 5"/>
          <p:cNvSpPr>
            <a:spLocks noGrp="1"/>
          </p:cNvSpPr>
          <p:nvPr>
            <p:ph idx="1"/>
          </p:nvPr>
        </p:nvSpPr>
        <p:spPr>
          <a:xfrm>
            <a:off x="152400" y="914400"/>
            <a:ext cx="8305800" cy="5410200"/>
          </a:xfrm>
        </p:spPr>
        <p:txBody>
          <a:bodyPr>
            <a:noAutofit/>
          </a:bodyPr>
          <a:lstStyle/>
          <a:p>
            <a:r>
              <a:rPr lang="en-US" sz="2800" dirty="0" smtClean="0">
                <a:hlinkClick r:id="rId2"/>
              </a:rPr>
              <a:t>http://www.w3.org/TR/xpath-full-text-10/</a:t>
            </a:r>
            <a:endParaRPr lang="en-US" sz="2800" dirty="0" smtClean="0"/>
          </a:p>
          <a:p>
            <a:endParaRPr lang="en-US" sz="1000" dirty="0" smtClean="0"/>
          </a:p>
          <a:p>
            <a:pPr>
              <a:buNone/>
            </a:pPr>
            <a:r>
              <a:rPr lang="en-US" sz="2400" dirty="0" smtClean="0"/>
              <a:t>	doc("http://example.com/full-text.xml") /books/book[count(./content </a:t>
            </a:r>
            <a:r>
              <a:rPr lang="en-US" sz="2400" dirty="0" err="1" smtClean="0"/>
              <a:t>ftcontains</a:t>
            </a:r>
            <a:r>
              <a:rPr lang="en-US" sz="2400" dirty="0" smtClean="0"/>
              <a:t> "tests")&gt;0]</a:t>
            </a:r>
          </a:p>
          <a:p>
            <a:pPr>
              <a:buNone/>
            </a:pPr>
            <a:endParaRPr lang="en-US" sz="1200" dirty="0" smtClean="0"/>
          </a:p>
          <a:p>
            <a:r>
              <a:rPr lang="en-US" sz="2800" dirty="0" smtClean="0">
                <a:hlinkClick r:id="rId3"/>
              </a:rPr>
              <a:t>http://www.w3.org/TR/2005/WD-xmlquery-full-text-use-cases-20051103/</a:t>
            </a:r>
            <a:endParaRPr lang="en-US" sz="2800" dirty="0" smtClean="0"/>
          </a:p>
          <a:p>
            <a:endParaRPr lang="en-US" sz="2800" dirty="0" smtClean="0"/>
          </a:p>
          <a:p>
            <a:pPr>
              <a:buNone/>
            </a:pPr>
            <a:r>
              <a:rPr lang="en-US" sz="2400" dirty="0" smtClean="0"/>
              <a:t>    for $book in doc("http://example.com/full-text.xml")/books/book </a:t>
            </a:r>
          </a:p>
          <a:p>
            <a:pPr>
              <a:buNone/>
            </a:pPr>
            <a:r>
              <a:rPr lang="en-US" sz="2400" dirty="0" smtClean="0"/>
              <a:t>    let $cont := $book/content[. </a:t>
            </a:r>
            <a:r>
              <a:rPr lang="en-US" sz="2400" dirty="0" err="1" smtClean="0"/>
              <a:t>ftcontains</a:t>
            </a:r>
            <a:r>
              <a:rPr lang="en-US" sz="2400" dirty="0" smtClean="0"/>
              <a:t> "tests"] </a:t>
            </a:r>
          </a:p>
          <a:p>
            <a:pPr>
              <a:buNone/>
            </a:pPr>
            <a:r>
              <a:rPr lang="en-US" sz="2400" dirty="0" smtClean="0"/>
              <a:t>    where count($cont)&gt;0 </a:t>
            </a:r>
          </a:p>
          <a:p>
            <a:pPr>
              <a:buNone/>
            </a:pPr>
            <a:r>
              <a:rPr lang="en-US" sz="2400" dirty="0" smtClean="0"/>
              <a:t>    return $book</a:t>
            </a:r>
          </a:p>
        </p:txBody>
      </p:sp>
    </p:spTree>
    <p:extLst>
      <p:ext uri="{BB962C8B-B14F-4D97-AF65-F5344CB8AC3E}">
        <p14:creationId xmlns:p14="http://schemas.microsoft.com/office/powerpoint/2010/main" xmlns="" val="10451410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Query Evaluation (Sub-Tasks)</a:t>
            </a:r>
            <a:endParaRPr lang="en-US" dirty="0"/>
          </a:p>
        </p:txBody>
      </p:sp>
      <p:sp>
        <p:nvSpPr>
          <p:cNvPr id="3" name="Date Placeholder 2"/>
          <p:cNvSpPr>
            <a:spLocks noGrp="1"/>
          </p:cNvSpPr>
          <p:nvPr>
            <p:ph type="dt" sz="half" idx="10"/>
          </p:nvPr>
        </p:nvSpPr>
        <p:spPr/>
        <p:txBody>
          <a:bodyPr/>
          <a:lstStyle/>
          <a:p>
            <a:r>
              <a:rPr lang="en-US" smtClean="0"/>
              <a:t>November 15, 2011</a:t>
            </a:r>
            <a:endParaRPr lang="de-DE"/>
          </a:p>
        </p:txBody>
      </p:sp>
      <p:sp>
        <p:nvSpPr>
          <p:cNvPr id="4" name="Footer Placeholder 3"/>
          <p:cNvSpPr>
            <a:spLocks noGrp="1"/>
          </p:cNvSpPr>
          <p:nvPr>
            <p:ph type="ftr" sz="quarter" idx="11"/>
          </p:nvPr>
        </p:nvSpPr>
        <p:spPr/>
        <p:txBody>
          <a:bodyPr/>
          <a:lstStyle/>
          <a:p>
            <a:r>
              <a:rPr lang="en-US" smtClean="0"/>
              <a:t>IR&amp;DM, WS'11/12</a:t>
            </a:r>
            <a:endParaRPr lang="en-US"/>
          </a:p>
        </p:txBody>
      </p:sp>
      <p:sp>
        <p:nvSpPr>
          <p:cNvPr id="5" name="Slide Number Placeholder 4"/>
          <p:cNvSpPr>
            <a:spLocks noGrp="1"/>
          </p:cNvSpPr>
          <p:nvPr>
            <p:ph type="sldNum" sz="quarter" idx="12"/>
          </p:nvPr>
        </p:nvSpPr>
        <p:spPr/>
        <p:txBody>
          <a:bodyPr/>
          <a:lstStyle/>
          <a:p>
            <a:r>
              <a:rPr lang="en-US" smtClean="0"/>
              <a:t>III.</a:t>
            </a:r>
            <a:fld id="{8DFBADF9-590B-46A3-B334-BA8F8DA717BB}" type="slidenum">
              <a:rPr lang="en-US" smtClean="0"/>
              <a:pPr/>
              <a:t>49</a:t>
            </a:fld>
            <a:endParaRPr lang="en-US" dirty="0"/>
          </a:p>
        </p:txBody>
      </p:sp>
      <p:sp>
        <p:nvSpPr>
          <p:cNvPr id="6" name="Content Placeholder 5"/>
          <p:cNvSpPr>
            <a:spLocks noGrp="1"/>
          </p:cNvSpPr>
          <p:nvPr>
            <p:ph idx="1"/>
          </p:nvPr>
        </p:nvSpPr>
        <p:spPr>
          <a:xfrm>
            <a:off x="381000" y="914400"/>
            <a:ext cx="8382000" cy="5638800"/>
          </a:xfrm>
        </p:spPr>
        <p:txBody>
          <a:bodyPr>
            <a:normAutofit fontScale="92500" lnSpcReduction="10000"/>
          </a:bodyPr>
          <a:lstStyle/>
          <a:p>
            <a:pPr marL="0" indent="0">
              <a:buNone/>
            </a:pPr>
            <a:r>
              <a:rPr lang="en-US" b="1" dirty="0" smtClean="0">
                <a:solidFill>
                  <a:srgbClr val="002060"/>
                </a:solidFill>
              </a:rPr>
              <a:t>Article</a:t>
            </a:r>
            <a:endParaRPr lang="en-US" dirty="0" smtClean="0"/>
          </a:p>
          <a:p>
            <a:pPr lvl="1"/>
            <a:r>
              <a:rPr lang="en-US" dirty="0" smtClean="0"/>
              <a:t>Retrieve entire XML articles</a:t>
            </a:r>
          </a:p>
          <a:p>
            <a:pPr marL="457200" lvl="1" indent="0">
              <a:buNone/>
            </a:pPr>
            <a:endParaRPr lang="en-US" dirty="0" smtClean="0"/>
          </a:p>
          <a:p>
            <a:pPr marL="0" indent="0">
              <a:buNone/>
            </a:pPr>
            <a:r>
              <a:rPr lang="en-US" b="1" dirty="0" smtClean="0">
                <a:solidFill>
                  <a:srgbClr val="002060"/>
                </a:solidFill>
              </a:rPr>
              <a:t>Thorough</a:t>
            </a:r>
          </a:p>
          <a:p>
            <a:pPr lvl="1"/>
            <a:r>
              <a:rPr lang="en-US" dirty="0" smtClean="0"/>
              <a:t>Retrieve </a:t>
            </a:r>
            <a:r>
              <a:rPr lang="en-US" dirty="0"/>
              <a:t>individual XML elements (including overlapping ones</a:t>
            </a:r>
            <a:r>
              <a:rPr lang="en-US" dirty="0" smtClean="0"/>
              <a:t>)</a:t>
            </a:r>
          </a:p>
          <a:p>
            <a:pPr lvl="1"/>
            <a:endParaRPr lang="en-US" dirty="0" smtClean="0"/>
          </a:p>
          <a:p>
            <a:pPr marL="0" indent="0">
              <a:buNone/>
            </a:pPr>
            <a:r>
              <a:rPr lang="en-US" b="1" dirty="0" smtClean="0">
                <a:solidFill>
                  <a:srgbClr val="002060"/>
                </a:solidFill>
              </a:rPr>
              <a:t>Focused</a:t>
            </a:r>
            <a:endParaRPr lang="en-US" b="1" dirty="0">
              <a:solidFill>
                <a:srgbClr val="002060"/>
              </a:solidFill>
            </a:endParaRPr>
          </a:p>
          <a:p>
            <a:pPr lvl="1"/>
            <a:r>
              <a:rPr lang="en-US" dirty="0"/>
              <a:t>Retrieve individual XML elements </a:t>
            </a:r>
            <a:r>
              <a:rPr lang="en-US" dirty="0" smtClean="0"/>
              <a:t>(non-overlapping)</a:t>
            </a:r>
            <a:endParaRPr lang="en-US" dirty="0"/>
          </a:p>
          <a:p>
            <a:endParaRPr lang="en-US" dirty="0" smtClean="0"/>
          </a:p>
          <a:p>
            <a:r>
              <a:rPr lang="en-US" dirty="0" smtClean="0"/>
              <a:t>With a plethora of evaluation metrics, including </a:t>
            </a:r>
            <a:r>
              <a:rPr lang="en-US" i="1" dirty="0" smtClean="0"/>
              <a:t>precision</a:t>
            </a:r>
            <a:r>
              <a:rPr lang="en-US" dirty="0" smtClean="0"/>
              <a:t>, </a:t>
            </a:r>
            <a:r>
              <a:rPr lang="en-US" i="1" dirty="0" smtClean="0"/>
              <a:t>recall</a:t>
            </a:r>
            <a:r>
              <a:rPr lang="en-US" dirty="0" smtClean="0"/>
              <a:t>, </a:t>
            </a:r>
            <a:r>
              <a:rPr lang="en-US" i="1" dirty="0" smtClean="0"/>
              <a:t>MA(</a:t>
            </a:r>
            <a:r>
              <a:rPr lang="en-US" i="1" dirty="0" err="1" smtClean="0"/>
              <a:t>i</a:t>
            </a:r>
            <a:r>
              <a:rPr lang="en-US" i="1" dirty="0" smtClean="0"/>
              <a:t>)P</a:t>
            </a:r>
            <a:r>
              <a:rPr lang="en-US" dirty="0" smtClean="0"/>
              <a:t>, </a:t>
            </a:r>
            <a:r>
              <a:rPr lang="en-US" i="1" dirty="0" smtClean="0"/>
              <a:t>NDC(</a:t>
            </a:r>
            <a:r>
              <a:rPr lang="en-US" i="1" dirty="0" err="1" smtClean="0"/>
              <a:t>i</a:t>
            </a:r>
            <a:r>
              <a:rPr lang="en-US" i="1" dirty="0" smtClean="0"/>
              <a:t>)G</a:t>
            </a:r>
            <a:r>
              <a:rPr lang="en-US" dirty="0" smtClean="0"/>
              <a:t>, etc.</a:t>
            </a:r>
          </a:p>
        </p:txBody>
      </p:sp>
    </p:spTree>
    <p:extLst>
      <p:ext uri="{BB962C8B-B14F-4D97-AF65-F5344CB8AC3E}">
        <p14:creationId xmlns:p14="http://schemas.microsoft.com/office/powerpoint/2010/main" xmlns="" val="27530163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fontScale="90000"/>
          </a:bodyPr>
          <a:lstStyle/>
          <a:p>
            <a:r>
              <a:rPr lang="en-US" dirty="0" err="1" smtClean="0"/>
              <a:t>Rocchio</a:t>
            </a:r>
            <a:r>
              <a:rPr lang="en-US" dirty="0" smtClean="0"/>
              <a:t> Example</a:t>
            </a:r>
            <a:endParaRPr lang="en-US" dirty="0"/>
          </a:p>
        </p:txBody>
      </p:sp>
      <p:sp>
        <p:nvSpPr>
          <p:cNvPr id="6" name="Date Placeholder 5"/>
          <p:cNvSpPr>
            <a:spLocks noGrp="1"/>
          </p:cNvSpPr>
          <p:nvPr>
            <p:ph type="dt" sz="half" idx="10"/>
          </p:nvPr>
        </p:nvSpPr>
        <p:spPr/>
        <p:txBody>
          <a:bodyPr/>
          <a:lstStyle/>
          <a:p>
            <a:r>
              <a:rPr lang="en-US" smtClean="0"/>
              <a:t>November 15, 2011</a:t>
            </a:r>
            <a:endParaRPr lang="de-DE"/>
          </a:p>
        </p:txBody>
      </p:sp>
      <p:sp>
        <p:nvSpPr>
          <p:cNvPr id="7" name="Slide Number Placeholder 6"/>
          <p:cNvSpPr>
            <a:spLocks noGrp="1"/>
          </p:cNvSpPr>
          <p:nvPr>
            <p:ph type="sldNum" sz="quarter" idx="12"/>
          </p:nvPr>
        </p:nvSpPr>
        <p:spPr/>
        <p:txBody>
          <a:bodyPr/>
          <a:lstStyle/>
          <a:p>
            <a:r>
              <a:rPr lang="en-US" smtClean="0"/>
              <a:t>III.</a:t>
            </a:r>
            <a:fld id="{8DFBADF9-590B-46A3-B334-BA8F8DA717BB}" type="slidenum">
              <a:rPr lang="en-US" smtClean="0"/>
              <a:pPr/>
              <a:t>5</a:t>
            </a:fld>
            <a:endParaRPr lang="en-US" dirty="0"/>
          </a:p>
        </p:txBody>
      </p:sp>
      <p:sp>
        <p:nvSpPr>
          <p:cNvPr id="8" name="Footer Placeholder 7"/>
          <p:cNvSpPr>
            <a:spLocks noGrp="1"/>
          </p:cNvSpPr>
          <p:nvPr>
            <p:ph type="ftr" sz="quarter" idx="11"/>
          </p:nvPr>
        </p:nvSpPr>
        <p:spPr/>
        <p:txBody>
          <a:bodyPr/>
          <a:lstStyle/>
          <a:p>
            <a:r>
              <a:rPr lang="en-US" smtClean="0"/>
              <a:t>IR&amp;DM, WS'11/12</a:t>
            </a:r>
            <a:endParaRPr lang="en-US"/>
          </a:p>
        </p:txBody>
      </p:sp>
      <p:sp>
        <p:nvSpPr>
          <p:cNvPr id="9" name="Text Box 3"/>
          <p:cNvSpPr txBox="1">
            <a:spLocks noChangeArrowheads="1"/>
          </p:cNvSpPr>
          <p:nvPr/>
        </p:nvSpPr>
        <p:spPr bwMode="auto">
          <a:xfrm>
            <a:off x="228600" y="609600"/>
            <a:ext cx="5785558" cy="461665"/>
          </a:xfrm>
          <a:prstGeom prst="rect">
            <a:avLst/>
          </a:prstGeom>
          <a:noFill/>
          <a:ln w="9525">
            <a:noFill/>
            <a:miter lim="800000"/>
            <a:headEnd/>
            <a:tailEnd/>
          </a:ln>
          <a:effectLst/>
        </p:spPr>
        <p:txBody>
          <a:bodyPr wrap="none">
            <a:spAutoFit/>
          </a:bodyPr>
          <a:lstStyle/>
          <a:p>
            <a:r>
              <a:rPr lang="en-US" sz="2400" b="0" dirty="0" smtClean="0">
                <a:latin typeface="Times New Roman" pitchFamily="18" charset="0"/>
                <a:cs typeface="Times New Roman" pitchFamily="18" charset="0"/>
              </a:rPr>
              <a:t>Documents d</a:t>
            </a:r>
            <a:r>
              <a:rPr lang="en-US" sz="2400" b="0" baseline="-25000" dirty="0" smtClean="0">
                <a:latin typeface="Times New Roman" pitchFamily="18" charset="0"/>
                <a:cs typeface="Times New Roman" pitchFamily="18" charset="0"/>
              </a:rPr>
              <a:t>1</a:t>
            </a:r>
            <a:r>
              <a:rPr lang="en-US" sz="2400" b="0" dirty="0" smtClean="0">
                <a:latin typeface="Times New Roman" pitchFamily="18" charset="0"/>
                <a:cs typeface="Times New Roman" pitchFamily="18" charset="0"/>
              </a:rPr>
              <a:t>…d</a:t>
            </a:r>
            <a:r>
              <a:rPr lang="en-US" sz="2400" b="0" baseline="-25000" dirty="0" smtClean="0">
                <a:latin typeface="Times New Roman" pitchFamily="18" charset="0"/>
                <a:cs typeface="Times New Roman" pitchFamily="18" charset="0"/>
              </a:rPr>
              <a:t>4</a:t>
            </a:r>
            <a:r>
              <a:rPr lang="en-US" sz="2400" b="0" dirty="0" smtClean="0">
                <a:latin typeface="Times New Roman" pitchFamily="18" charset="0"/>
                <a:cs typeface="Times New Roman" pitchFamily="18" charset="0"/>
              </a:rPr>
              <a:t> with relevance feedback:</a:t>
            </a:r>
            <a:endParaRPr lang="en-US" sz="2400" b="0" dirty="0">
              <a:latin typeface="Times New Roman" pitchFamily="18" charset="0"/>
              <a:cs typeface="Times New Roman" pitchFamily="18" charset="0"/>
            </a:endParaRPr>
          </a:p>
        </p:txBody>
      </p:sp>
      <p:sp>
        <p:nvSpPr>
          <p:cNvPr id="10" name="Text Box 4"/>
          <p:cNvSpPr txBox="1">
            <a:spLocks noChangeArrowheads="1"/>
          </p:cNvSpPr>
          <p:nvPr/>
        </p:nvSpPr>
        <p:spPr bwMode="auto">
          <a:xfrm>
            <a:off x="374650" y="1089878"/>
            <a:ext cx="5149167" cy="1938992"/>
          </a:xfrm>
          <a:prstGeom prst="rect">
            <a:avLst/>
          </a:prstGeom>
          <a:noFill/>
          <a:ln w="9525">
            <a:noFill/>
            <a:miter lim="800000"/>
            <a:headEnd/>
            <a:tailEnd/>
          </a:ln>
          <a:effectLst/>
        </p:spPr>
        <p:txBody>
          <a:bodyPr wrap="none">
            <a:spAutoFit/>
          </a:bodyPr>
          <a:lstStyle/>
          <a:p>
            <a:r>
              <a:rPr lang="en-US" sz="2400" b="0" dirty="0" smtClean="0">
                <a:latin typeface="Times New Roman" pitchFamily="18" charset="0"/>
                <a:cs typeface="Times New Roman" pitchFamily="18" charset="0"/>
              </a:rPr>
              <a:t>        tf</a:t>
            </a:r>
            <a:r>
              <a:rPr lang="en-US" sz="2400" b="0" baseline="-25000" dirty="0" smtClean="0">
                <a:latin typeface="Times New Roman" pitchFamily="18" charset="0"/>
                <a:cs typeface="Times New Roman" pitchFamily="18" charset="0"/>
              </a:rPr>
              <a:t>1</a:t>
            </a:r>
            <a:r>
              <a:rPr lang="en-US" sz="2400" b="0" dirty="0" smtClean="0">
                <a:latin typeface="Times New Roman" pitchFamily="18" charset="0"/>
                <a:cs typeface="Times New Roman" pitchFamily="18" charset="0"/>
              </a:rPr>
              <a:t>     tf</a:t>
            </a:r>
            <a:r>
              <a:rPr lang="en-US" sz="2400" b="0" baseline="-25000" dirty="0" smtClean="0">
                <a:latin typeface="Times New Roman" pitchFamily="18" charset="0"/>
                <a:cs typeface="Times New Roman" pitchFamily="18" charset="0"/>
              </a:rPr>
              <a:t>2</a:t>
            </a:r>
            <a:r>
              <a:rPr lang="en-US" sz="2400" b="0" dirty="0" smtClean="0">
                <a:latin typeface="Times New Roman" pitchFamily="18" charset="0"/>
                <a:cs typeface="Times New Roman" pitchFamily="18" charset="0"/>
              </a:rPr>
              <a:t>     tf</a:t>
            </a:r>
            <a:r>
              <a:rPr lang="en-US" sz="2400" b="0" baseline="-25000" dirty="0" smtClean="0">
                <a:latin typeface="Times New Roman" pitchFamily="18" charset="0"/>
                <a:cs typeface="Times New Roman" pitchFamily="18" charset="0"/>
              </a:rPr>
              <a:t>3</a:t>
            </a:r>
            <a:r>
              <a:rPr lang="en-US" sz="2400" b="0" dirty="0" smtClean="0">
                <a:latin typeface="Times New Roman" pitchFamily="18" charset="0"/>
                <a:cs typeface="Times New Roman" pitchFamily="18" charset="0"/>
              </a:rPr>
              <a:t>     tf</a:t>
            </a:r>
            <a:r>
              <a:rPr lang="en-US" sz="2400" b="0" baseline="-25000" dirty="0" smtClean="0">
                <a:latin typeface="Times New Roman" pitchFamily="18" charset="0"/>
                <a:cs typeface="Times New Roman" pitchFamily="18" charset="0"/>
              </a:rPr>
              <a:t>4</a:t>
            </a:r>
            <a:r>
              <a:rPr lang="en-US" sz="2400" b="0" dirty="0" smtClean="0">
                <a:latin typeface="Times New Roman" pitchFamily="18" charset="0"/>
                <a:cs typeface="Times New Roman" pitchFamily="18" charset="0"/>
              </a:rPr>
              <a:t>     tf</a:t>
            </a:r>
            <a:r>
              <a:rPr lang="en-US" sz="2400" b="0" baseline="-25000" dirty="0" smtClean="0">
                <a:latin typeface="Times New Roman" pitchFamily="18" charset="0"/>
                <a:cs typeface="Times New Roman" pitchFamily="18" charset="0"/>
              </a:rPr>
              <a:t>5</a:t>
            </a:r>
            <a:r>
              <a:rPr lang="en-US" sz="2400" b="0" dirty="0" smtClean="0">
                <a:latin typeface="Times New Roman" pitchFamily="18" charset="0"/>
                <a:cs typeface="Times New Roman" pitchFamily="18" charset="0"/>
              </a:rPr>
              <a:t>    tf</a:t>
            </a:r>
            <a:r>
              <a:rPr lang="en-US" sz="2400" b="0" baseline="-25000" dirty="0" smtClean="0">
                <a:latin typeface="Times New Roman" pitchFamily="18" charset="0"/>
                <a:cs typeface="Times New Roman" pitchFamily="18" charset="0"/>
              </a:rPr>
              <a:t>6</a:t>
            </a:r>
            <a:r>
              <a:rPr lang="en-US" sz="2400" b="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R</a:t>
            </a:r>
          </a:p>
          <a:p>
            <a:r>
              <a:rPr lang="en-US" sz="2400" b="0" dirty="0" smtClean="0">
                <a:latin typeface="Times New Roman" pitchFamily="18" charset="0"/>
                <a:cs typeface="Times New Roman" pitchFamily="18" charset="0"/>
              </a:rPr>
              <a:t>d</a:t>
            </a:r>
            <a:r>
              <a:rPr lang="en-US" sz="2400" b="0" baseline="-25000" dirty="0" smtClean="0">
                <a:latin typeface="Times New Roman" pitchFamily="18" charset="0"/>
                <a:cs typeface="Times New Roman" pitchFamily="18" charset="0"/>
              </a:rPr>
              <a:t>1</a:t>
            </a:r>
            <a:r>
              <a:rPr lang="en-US" sz="2400" b="0" dirty="0" smtClean="0">
                <a:latin typeface="Times New Roman" pitchFamily="18" charset="0"/>
                <a:cs typeface="Times New Roman" pitchFamily="18" charset="0"/>
              </a:rPr>
              <a:t>     1       0       1       1       0      0        </a:t>
            </a:r>
            <a:r>
              <a:rPr lang="en-US" sz="2400" b="1" dirty="0" smtClean="0">
                <a:latin typeface="Times New Roman" pitchFamily="18" charset="0"/>
                <a:cs typeface="Times New Roman" pitchFamily="18" charset="0"/>
              </a:rPr>
              <a:t>1</a:t>
            </a:r>
          </a:p>
          <a:p>
            <a:r>
              <a:rPr lang="en-US" sz="2400" b="0" dirty="0" smtClean="0">
                <a:latin typeface="Times New Roman" pitchFamily="18" charset="0"/>
                <a:cs typeface="Times New Roman" pitchFamily="18" charset="0"/>
              </a:rPr>
              <a:t>d</a:t>
            </a:r>
            <a:r>
              <a:rPr lang="en-US" sz="2400" b="0" baseline="-25000" dirty="0" smtClean="0">
                <a:latin typeface="Times New Roman" pitchFamily="18" charset="0"/>
                <a:cs typeface="Times New Roman" pitchFamily="18" charset="0"/>
              </a:rPr>
              <a:t>2</a:t>
            </a:r>
            <a:r>
              <a:rPr lang="en-US" sz="2400" b="0" dirty="0" smtClean="0">
                <a:latin typeface="Times New Roman" pitchFamily="18" charset="0"/>
                <a:cs typeface="Times New Roman" pitchFamily="18" charset="0"/>
              </a:rPr>
              <a:t>     1       1       0       1       1      0        </a:t>
            </a:r>
            <a:r>
              <a:rPr lang="en-US" sz="2400" b="1" dirty="0" smtClean="0">
                <a:latin typeface="Times New Roman" pitchFamily="18" charset="0"/>
                <a:cs typeface="Times New Roman" pitchFamily="18" charset="0"/>
              </a:rPr>
              <a:t>1</a:t>
            </a:r>
          </a:p>
          <a:p>
            <a:r>
              <a:rPr lang="en-US" sz="2400" b="0" dirty="0" smtClean="0">
                <a:latin typeface="Times New Roman" pitchFamily="18" charset="0"/>
                <a:cs typeface="Times New Roman" pitchFamily="18" charset="0"/>
              </a:rPr>
              <a:t>d</a:t>
            </a:r>
            <a:r>
              <a:rPr lang="en-US" sz="2400" b="0" baseline="-25000" dirty="0" smtClean="0">
                <a:latin typeface="Times New Roman" pitchFamily="18" charset="0"/>
                <a:cs typeface="Times New Roman" pitchFamily="18" charset="0"/>
              </a:rPr>
              <a:t>3</a:t>
            </a:r>
            <a:r>
              <a:rPr lang="en-US" sz="2400" b="0" dirty="0" smtClean="0">
                <a:latin typeface="Times New Roman" pitchFamily="18" charset="0"/>
                <a:cs typeface="Times New Roman" pitchFamily="18" charset="0"/>
              </a:rPr>
              <a:t>     0       0       0       1       1      0        </a:t>
            </a:r>
            <a:r>
              <a:rPr lang="en-US" sz="2400" b="1" dirty="0" smtClean="0">
                <a:latin typeface="Times New Roman" pitchFamily="18" charset="0"/>
                <a:cs typeface="Times New Roman" pitchFamily="18" charset="0"/>
              </a:rPr>
              <a:t>0</a:t>
            </a:r>
          </a:p>
          <a:p>
            <a:r>
              <a:rPr lang="en-US" sz="2400" b="0" dirty="0" smtClean="0">
                <a:latin typeface="Times New Roman" pitchFamily="18" charset="0"/>
                <a:cs typeface="Times New Roman" pitchFamily="18" charset="0"/>
              </a:rPr>
              <a:t>d</a:t>
            </a:r>
            <a:r>
              <a:rPr lang="en-US" sz="2400" b="0" baseline="-25000" dirty="0" smtClean="0">
                <a:latin typeface="Times New Roman" pitchFamily="18" charset="0"/>
                <a:cs typeface="Times New Roman" pitchFamily="18" charset="0"/>
              </a:rPr>
              <a:t>4</a:t>
            </a:r>
            <a:r>
              <a:rPr lang="en-US" sz="2400" b="0" dirty="0" smtClean="0">
                <a:latin typeface="Times New Roman" pitchFamily="18" charset="0"/>
                <a:cs typeface="Times New Roman" pitchFamily="18" charset="0"/>
              </a:rPr>
              <a:t>     0       0       1       0       0      0        </a:t>
            </a:r>
            <a:r>
              <a:rPr lang="en-US" sz="2400" b="1" dirty="0" smtClean="0">
                <a:latin typeface="Times New Roman" pitchFamily="18" charset="0"/>
                <a:cs typeface="Times New Roman" pitchFamily="18" charset="0"/>
              </a:rPr>
              <a:t>0</a:t>
            </a:r>
          </a:p>
        </p:txBody>
      </p:sp>
      <p:sp>
        <p:nvSpPr>
          <p:cNvPr id="11" name="Text Box 5"/>
          <p:cNvSpPr txBox="1">
            <a:spLocks noChangeArrowheads="1"/>
          </p:cNvSpPr>
          <p:nvPr/>
        </p:nvSpPr>
        <p:spPr bwMode="auto">
          <a:xfrm>
            <a:off x="6019800" y="1981200"/>
            <a:ext cx="1866217" cy="461665"/>
          </a:xfrm>
          <a:prstGeom prst="rect">
            <a:avLst/>
          </a:prstGeom>
          <a:noFill/>
          <a:ln w="9525">
            <a:noFill/>
            <a:miter lim="800000"/>
            <a:headEnd/>
            <a:tailEnd/>
          </a:ln>
          <a:effectLst/>
        </p:spPr>
        <p:txBody>
          <a:bodyPr wrap="none">
            <a:spAutoFit/>
          </a:bodyPr>
          <a:lstStyle/>
          <a:p>
            <a:r>
              <a:rPr lang="en-US" sz="2400" dirty="0" smtClean="0">
                <a:latin typeface="Times New Roman" pitchFamily="18" charset="0"/>
                <a:cs typeface="Times New Roman" pitchFamily="18" charset="0"/>
              </a:rPr>
              <a:t>|D</a:t>
            </a:r>
            <a:r>
              <a:rPr lang="en-US" sz="2400" baseline="300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|=2, |D</a:t>
            </a:r>
            <a:r>
              <a:rPr lang="en-US" sz="2400" baseline="300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|=2</a:t>
            </a:r>
            <a:endParaRPr lang="en-US" sz="2400" b="0" dirty="0">
              <a:latin typeface="Times New Roman" pitchFamily="18" charset="0"/>
              <a:cs typeface="Times New Roman" pitchFamily="18" charset="0"/>
            </a:endParaRPr>
          </a:p>
        </p:txBody>
      </p:sp>
      <p:sp>
        <p:nvSpPr>
          <p:cNvPr id="13" name="Line 7"/>
          <p:cNvSpPr>
            <a:spLocks noChangeShapeType="1"/>
          </p:cNvSpPr>
          <p:nvPr/>
        </p:nvSpPr>
        <p:spPr bwMode="auto">
          <a:xfrm>
            <a:off x="374650" y="1547078"/>
            <a:ext cx="5208476" cy="0"/>
          </a:xfrm>
          <a:prstGeom prst="line">
            <a:avLst/>
          </a:prstGeom>
          <a:noFill/>
          <a:ln w="12700">
            <a:solidFill>
              <a:schemeClr val="tx1"/>
            </a:solidFill>
            <a:round/>
            <a:headEnd/>
            <a:tailEnd/>
          </a:ln>
          <a:effectLst/>
        </p:spPr>
        <p:txBody>
          <a:bodyPr/>
          <a:lstStyle/>
          <a:p>
            <a:endParaRPr lang="en-US">
              <a:latin typeface="Times New Roman" pitchFamily="18" charset="0"/>
              <a:cs typeface="Times New Roman" pitchFamily="18" charset="0"/>
            </a:endParaRPr>
          </a:p>
        </p:txBody>
      </p:sp>
      <p:sp>
        <p:nvSpPr>
          <p:cNvPr id="15" name="Line 9"/>
          <p:cNvSpPr>
            <a:spLocks noChangeShapeType="1"/>
          </p:cNvSpPr>
          <p:nvPr/>
        </p:nvSpPr>
        <p:spPr bwMode="auto">
          <a:xfrm>
            <a:off x="908050" y="1089878"/>
            <a:ext cx="0" cy="1905000"/>
          </a:xfrm>
          <a:prstGeom prst="line">
            <a:avLst/>
          </a:prstGeom>
          <a:noFill/>
          <a:ln w="12700">
            <a:solidFill>
              <a:schemeClr val="tx1"/>
            </a:solidFill>
            <a:round/>
            <a:headEnd/>
            <a:tailEnd/>
          </a:ln>
          <a:effectLst/>
        </p:spPr>
        <p:txBody>
          <a:bodyPr/>
          <a:lstStyle/>
          <a:p>
            <a:endParaRPr lang="en-US">
              <a:latin typeface="Times New Roman" pitchFamily="18" charset="0"/>
              <a:cs typeface="Times New Roman" pitchFamily="18" charset="0"/>
            </a:endParaRPr>
          </a:p>
        </p:txBody>
      </p:sp>
      <p:sp>
        <p:nvSpPr>
          <p:cNvPr id="16" name="Line 10"/>
          <p:cNvSpPr>
            <a:spLocks noChangeShapeType="1"/>
          </p:cNvSpPr>
          <p:nvPr/>
        </p:nvSpPr>
        <p:spPr bwMode="auto">
          <a:xfrm>
            <a:off x="4946650" y="1089878"/>
            <a:ext cx="0" cy="1905000"/>
          </a:xfrm>
          <a:prstGeom prst="line">
            <a:avLst/>
          </a:prstGeom>
          <a:noFill/>
          <a:ln w="12700">
            <a:solidFill>
              <a:schemeClr val="tx1"/>
            </a:solidFill>
            <a:round/>
            <a:headEnd/>
            <a:tailEnd/>
          </a:ln>
          <a:effectLst/>
        </p:spPr>
        <p:txBody>
          <a:bodyPr/>
          <a:lstStyle/>
          <a:p>
            <a:endParaRPr lang="en-US">
              <a:latin typeface="Times New Roman" pitchFamily="18" charset="0"/>
              <a:cs typeface="Times New Roman" pitchFamily="18" charset="0"/>
            </a:endParaRPr>
          </a:p>
        </p:txBody>
      </p:sp>
      <p:sp>
        <p:nvSpPr>
          <p:cNvPr id="17" name="AutoShape 11"/>
          <p:cNvSpPr>
            <a:spLocks/>
          </p:cNvSpPr>
          <p:nvPr/>
        </p:nvSpPr>
        <p:spPr bwMode="auto">
          <a:xfrm>
            <a:off x="5638800" y="1547078"/>
            <a:ext cx="304800" cy="1447800"/>
          </a:xfrm>
          <a:prstGeom prst="rightBrace">
            <a:avLst>
              <a:gd name="adj1" fmla="val 35417"/>
              <a:gd name="adj2" fmla="val 50000"/>
            </a:avLst>
          </a:prstGeom>
          <a:noFill/>
          <a:ln w="9525">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21" name="Rectangle 20"/>
          <p:cNvSpPr/>
          <p:nvPr/>
        </p:nvSpPr>
        <p:spPr>
          <a:xfrm>
            <a:off x="374649" y="1089878"/>
            <a:ext cx="5208477" cy="1905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Object 12"/>
          <p:cNvGraphicFramePr>
            <a:graphicFrameLocks noChangeAspect="1"/>
          </p:cNvGraphicFramePr>
          <p:nvPr/>
        </p:nvGraphicFramePr>
        <p:xfrm>
          <a:off x="1282700" y="3810000"/>
          <a:ext cx="7065963" cy="949325"/>
        </p:xfrm>
        <a:graphic>
          <a:graphicData uri="http://schemas.openxmlformats.org/presentationml/2006/ole">
            <p:oleObj spid="_x0000_s157707" name="Formel" r:id="rId3" imgW="3213100" imgH="431800" progId="Equation.3">
              <p:embed/>
            </p:oleObj>
          </a:graphicData>
        </a:graphic>
      </p:graphicFrame>
      <p:sp>
        <p:nvSpPr>
          <p:cNvPr id="28" name="Text Box 13"/>
          <p:cNvSpPr txBox="1">
            <a:spLocks noChangeArrowheads="1"/>
          </p:cNvSpPr>
          <p:nvPr/>
        </p:nvSpPr>
        <p:spPr bwMode="auto">
          <a:xfrm>
            <a:off x="6173200" y="4993540"/>
            <a:ext cx="2818400" cy="830997"/>
          </a:xfrm>
          <a:prstGeom prst="rect">
            <a:avLst/>
          </a:prstGeom>
          <a:noFill/>
          <a:ln w="9525">
            <a:noFill/>
            <a:miter lim="800000"/>
            <a:headEnd/>
            <a:tailEnd/>
          </a:ln>
          <a:effectLst/>
        </p:spPr>
        <p:txBody>
          <a:bodyPr wrap="none">
            <a:spAutoFit/>
          </a:bodyPr>
          <a:lstStyle/>
          <a:p>
            <a:r>
              <a:rPr lang="en-US" sz="2400" dirty="0" smtClean="0">
                <a:latin typeface="Times New Roman" pitchFamily="18" charset="0"/>
                <a:cs typeface="Times New Roman" pitchFamily="18" charset="0"/>
              </a:rPr>
              <a:t>with </a:t>
            </a:r>
            <a:r>
              <a:rPr lang="en-US" sz="2400" dirty="0" smtClean="0">
                <a:latin typeface="Times New Roman" pitchFamily="18" charset="0"/>
                <a:cs typeface="Times New Roman" pitchFamily="18" charset="0"/>
                <a:sym typeface="Symbol" pitchFamily="18" charset="2"/>
              </a:rPr>
              <a:t>=1/2, =1/3</a:t>
            </a:r>
          </a:p>
          <a:p>
            <a:r>
              <a:rPr lang="en-US" sz="2400" dirty="0" smtClean="0">
                <a:latin typeface="Times New Roman" pitchFamily="18" charset="0"/>
                <a:cs typeface="Times New Roman" pitchFamily="18" charset="0"/>
                <a:sym typeface="Symbol" pitchFamily="18" charset="2"/>
              </a:rPr>
              <a:t>and  = 1/4, </a:t>
            </a:r>
            <a:r>
              <a:rPr lang="en-US" sz="2400" dirty="0" err="1" smtClean="0">
                <a:latin typeface="Times New Roman" pitchFamily="18" charset="0"/>
                <a:cs typeface="Times New Roman" pitchFamily="18" charset="0"/>
                <a:sym typeface="Symbol" pitchFamily="18" charset="2"/>
              </a:rPr>
              <a:t>tf</a:t>
            </a:r>
            <a:r>
              <a:rPr lang="en-US" sz="2400" baseline="-25000" dirty="0" err="1" smtClean="0">
                <a:latin typeface="Times New Roman" pitchFamily="18" charset="0"/>
                <a:cs typeface="Times New Roman" pitchFamily="18" charset="0"/>
                <a:sym typeface="Symbol" pitchFamily="18" charset="2"/>
              </a:rPr>
              <a:t>ij</a:t>
            </a:r>
            <a:r>
              <a:rPr lang="en-US" sz="2400" dirty="0" smtClean="0">
                <a:latin typeface="Times New Roman" pitchFamily="18" charset="0"/>
                <a:cs typeface="Times New Roman" pitchFamily="18" charset="0"/>
                <a:sym typeface="Symbol"/>
              </a:rPr>
              <a:t>[0,1]</a:t>
            </a:r>
            <a:endParaRPr lang="en-US" sz="2400" dirty="0">
              <a:latin typeface="Times New Roman" pitchFamily="18" charset="0"/>
              <a:cs typeface="Times New Roman" pitchFamily="18" charset="0"/>
              <a:sym typeface="Symbol" pitchFamily="18" charset="2"/>
            </a:endParaRPr>
          </a:p>
        </p:txBody>
      </p:sp>
      <p:graphicFrame>
        <p:nvGraphicFramePr>
          <p:cNvPr id="157699" name="Object 3"/>
          <p:cNvGraphicFramePr>
            <a:graphicFrameLocks noChangeAspect="1"/>
          </p:cNvGraphicFramePr>
          <p:nvPr/>
        </p:nvGraphicFramePr>
        <p:xfrm>
          <a:off x="1323975" y="3276600"/>
          <a:ext cx="2205038" cy="474663"/>
        </p:xfrm>
        <a:graphic>
          <a:graphicData uri="http://schemas.openxmlformats.org/presentationml/2006/ole">
            <p:oleObj spid="_x0000_s157708" name="Formel" r:id="rId4" imgW="1002865" imgH="215806" progId="Equation.3">
              <p:embed/>
            </p:oleObj>
          </a:graphicData>
        </a:graphic>
      </p:graphicFrame>
      <p:graphicFrame>
        <p:nvGraphicFramePr>
          <p:cNvPr id="29" name="Object 12"/>
          <p:cNvGraphicFramePr>
            <a:graphicFrameLocks noChangeAspect="1"/>
          </p:cNvGraphicFramePr>
          <p:nvPr/>
        </p:nvGraphicFramePr>
        <p:xfrm>
          <a:off x="1067800" y="4953000"/>
          <a:ext cx="5054600" cy="949325"/>
        </p:xfrm>
        <a:graphic>
          <a:graphicData uri="http://schemas.openxmlformats.org/presentationml/2006/ole">
            <p:oleObj spid="_x0000_s157709" name="Formel" r:id="rId5" imgW="2298700" imgH="431800" progId="Equation.3">
              <p:embed/>
            </p:oleObj>
          </a:graphicData>
        </a:graphic>
      </p:graphicFrame>
      <p:sp>
        <p:nvSpPr>
          <p:cNvPr id="31" name="TextBox 30"/>
          <p:cNvSpPr txBox="1"/>
          <p:nvPr/>
        </p:nvSpPr>
        <p:spPr>
          <a:xfrm>
            <a:off x="282725" y="3276600"/>
            <a:ext cx="1021433" cy="461665"/>
          </a:xfrm>
          <a:prstGeom prst="rect">
            <a:avLst/>
          </a:prstGeom>
          <a:noFill/>
        </p:spPr>
        <p:txBody>
          <a:bodyPr wrap="none" rtlCol="0">
            <a:spAutoFit/>
          </a:bodyPr>
          <a:lstStyle/>
          <a:p>
            <a:r>
              <a:rPr lang="en-US" sz="2400" dirty="0" smtClean="0">
                <a:latin typeface="Times New Roman" pitchFamily="18" charset="0"/>
                <a:cs typeface="Times New Roman" pitchFamily="18" charset="0"/>
              </a:rPr>
              <a:t>Given:</a:t>
            </a:r>
            <a:endParaRPr lang="en-US" sz="2400" dirty="0">
              <a:latin typeface="Times New Roman" pitchFamily="18" charset="0"/>
              <a:cs typeface="Times New Roman" pitchFamily="18" charset="0"/>
            </a:endParaRPr>
          </a:p>
        </p:txBody>
      </p:sp>
      <p:sp>
        <p:nvSpPr>
          <p:cNvPr id="32" name="TextBox 31"/>
          <p:cNvSpPr txBox="1"/>
          <p:nvPr/>
        </p:nvSpPr>
        <p:spPr>
          <a:xfrm>
            <a:off x="317991" y="4034135"/>
            <a:ext cx="901209" cy="461665"/>
          </a:xfrm>
          <a:prstGeom prst="rect">
            <a:avLst/>
          </a:prstGeom>
          <a:noFill/>
        </p:spPr>
        <p:txBody>
          <a:bodyPr wrap="none" rtlCol="0">
            <a:spAutoFit/>
          </a:bodyPr>
          <a:lstStyle/>
          <a:p>
            <a:r>
              <a:rPr lang="en-US" sz="2400" dirty="0" smtClean="0">
                <a:latin typeface="Times New Roman" pitchFamily="18" charset="0"/>
                <a:cs typeface="Times New Roman" pitchFamily="18" charset="0"/>
              </a:rPr>
              <a:t>Then:</a:t>
            </a:r>
            <a:endParaRPr lang="en-US" sz="2400" dirty="0">
              <a:latin typeface="Times New Roman" pitchFamily="18" charset="0"/>
              <a:cs typeface="Times New Roman" pitchFamily="18" charset="0"/>
            </a:endParaRPr>
          </a:p>
        </p:txBody>
      </p:sp>
      <p:sp>
        <p:nvSpPr>
          <p:cNvPr id="33" name="TextBox 32"/>
          <p:cNvSpPr txBox="1"/>
          <p:nvPr/>
        </p:nvSpPr>
        <p:spPr>
          <a:xfrm>
            <a:off x="166591" y="5140325"/>
            <a:ext cx="920445" cy="461665"/>
          </a:xfrm>
          <a:prstGeom prst="rect">
            <a:avLst/>
          </a:prstGeom>
          <a:noFill/>
        </p:spPr>
        <p:txBody>
          <a:bodyPr wrap="none" rtlCol="0">
            <a:spAutoFit/>
          </a:bodyPr>
          <a:lstStyle/>
          <a:p>
            <a:r>
              <a:rPr lang="en-US" sz="2400" dirty="0" smtClean="0">
                <a:latin typeface="Times New Roman" pitchFamily="18" charset="0"/>
                <a:cs typeface="Times New Roman" pitchFamily="18" charset="0"/>
              </a:rPr>
              <a:t>Using</a:t>
            </a:r>
            <a:endParaRPr lang="en-US" sz="2400" dirty="0">
              <a:latin typeface="Times New Roman" pitchFamily="18" charset="0"/>
              <a:cs typeface="Times New Roman" pitchFamily="18" charset="0"/>
            </a:endParaRPr>
          </a:p>
        </p:txBody>
      </p:sp>
      <p:sp>
        <p:nvSpPr>
          <p:cNvPr id="34" name="TextBox 33"/>
          <p:cNvSpPr txBox="1"/>
          <p:nvPr/>
        </p:nvSpPr>
        <p:spPr>
          <a:xfrm>
            <a:off x="3624102" y="4964668"/>
            <a:ext cx="415498" cy="369332"/>
          </a:xfrm>
          <a:prstGeom prst="rect">
            <a:avLst/>
          </a:prstGeom>
          <a:noFill/>
        </p:spPr>
        <p:txBody>
          <a:bodyPr wrap="none" rtlCol="0">
            <a:spAutoFit/>
          </a:bodyPr>
          <a:lstStyle/>
          <a:p>
            <a:r>
              <a:rPr lang="en-US" dirty="0" smtClean="0">
                <a:latin typeface="Times"/>
                <a:cs typeface="Times"/>
              </a:rPr>
              <a:t>→</a:t>
            </a:r>
            <a:endParaRPr lang="en-US" dirty="0"/>
          </a:p>
        </p:txBody>
      </p:sp>
      <p:sp>
        <p:nvSpPr>
          <p:cNvPr id="35" name="TextBox 34"/>
          <p:cNvSpPr txBox="1"/>
          <p:nvPr/>
        </p:nvSpPr>
        <p:spPr>
          <a:xfrm>
            <a:off x="5605302" y="4964668"/>
            <a:ext cx="415498" cy="369332"/>
          </a:xfrm>
          <a:prstGeom prst="rect">
            <a:avLst/>
          </a:prstGeom>
          <a:noFill/>
        </p:spPr>
        <p:txBody>
          <a:bodyPr wrap="none" rtlCol="0">
            <a:spAutoFit/>
          </a:bodyPr>
          <a:lstStyle/>
          <a:p>
            <a:r>
              <a:rPr lang="en-US" dirty="0" smtClean="0">
                <a:latin typeface="Times"/>
                <a:cs typeface="Times"/>
              </a:rPr>
              <a:t>→</a:t>
            </a:r>
            <a:endParaRPr lang="en-US" dirty="0"/>
          </a:p>
        </p:txBody>
      </p:sp>
      <p:sp>
        <p:nvSpPr>
          <p:cNvPr id="38" name="Rectangle 37"/>
          <p:cNvSpPr/>
          <p:nvPr/>
        </p:nvSpPr>
        <p:spPr>
          <a:xfrm>
            <a:off x="166591" y="4964668"/>
            <a:ext cx="8825009" cy="93765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09364" y="6019800"/>
            <a:ext cx="8699433" cy="461665"/>
          </a:xfrm>
          <a:prstGeom prst="rect">
            <a:avLst/>
          </a:prstGeom>
          <a:noFill/>
        </p:spPr>
        <p:txBody>
          <a:bodyPr wrap="none" rtlCol="0">
            <a:spAutoFit/>
          </a:bodyPr>
          <a:lstStyle/>
          <a:p>
            <a:r>
              <a:rPr lang="en-US" sz="2400" dirty="0" smtClean="0">
                <a:latin typeface="Times New Roman" pitchFamily="18" charset="0"/>
                <a:cs typeface="Times New Roman" pitchFamily="18" charset="0"/>
              </a:rPr>
              <a:t>Multiple feedback iterations possible: set q = q’ for the next iteration.</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par>
                                <p:cTn id="11" presetID="3" presetClass="entr" presetSubtype="1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linds(horizontal)">
                                      <p:cBhvr>
                                        <p:cTn id="13" dur="500"/>
                                        <p:tgtEl>
                                          <p:spTgt spid="2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linds(horizontal)">
                                      <p:cBhvr>
                                        <p:cTn id="16" dur="500"/>
                                        <p:tgtEl>
                                          <p:spTgt spid="3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linds(horizontal)">
                                      <p:cBhvr>
                                        <p:cTn id="19" dur="500"/>
                                        <p:tgtEl>
                                          <p:spTgt spid="3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linds(horizontal)">
                                      <p:cBhvr>
                                        <p:cTn id="25" dur="500"/>
                                        <p:tgtEl>
                                          <p:spTgt spid="3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linds(horizontal)">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linds(horizontal)">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3" grpId="0"/>
      <p:bldP spid="34" grpId="0"/>
      <p:bldP spid="35" grpId="0"/>
      <p:bldP spid="38" grpId="0" animBg="1"/>
      <p:bldP spid="3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7200" y="3591580"/>
            <a:ext cx="4343400" cy="6152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BM25 with Multiple Weighted Fields</a:t>
            </a:r>
            <a:endParaRPr lang="en-US" dirty="0"/>
          </a:p>
        </p:txBody>
      </p:sp>
      <p:sp>
        <p:nvSpPr>
          <p:cNvPr id="3" name="Date Placeholder 2"/>
          <p:cNvSpPr>
            <a:spLocks noGrp="1"/>
          </p:cNvSpPr>
          <p:nvPr>
            <p:ph type="dt" sz="half" idx="10"/>
          </p:nvPr>
        </p:nvSpPr>
        <p:spPr/>
        <p:txBody>
          <a:bodyPr/>
          <a:lstStyle/>
          <a:p>
            <a:r>
              <a:rPr lang="en-US" smtClean="0"/>
              <a:t>November 15, 2011</a:t>
            </a:r>
            <a:endParaRPr lang="de-DE"/>
          </a:p>
        </p:txBody>
      </p:sp>
      <p:sp>
        <p:nvSpPr>
          <p:cNvPr id="4" name="Footer Placeholder 3"/>
          <p:cNvSpPr>
            <a:spLocks noGrp="1"/>
          </p:cNvSpPr>
          <p:nvPr>
            <p:ph type="ftr" sz="quarter" idx="11"/>
          </p:nvPr>
        </p:nvSpPr>
        <p:spPr/>
        <p:txBody>
          <a:bodyPr/>
          <a:lstStyle/>
          <a:p>
            <a:r>
              <a:rPr lang="en-US" smtClean="0"/>
              <a:t>IR&amp;DM, WS'11/12</a:t>
            </a:r>
            <a:endParaRPr lang="en-US"/>
          </a:p>
        </p:txBody>
      </p:sp>
      <p:sp>
        <p:nvSpPr>
          <p:cNvPr id="5" name="Slide Number Placeholder 4"/>
          <p:cNvSpPr>
            <a:spLocks noGrp="1"/>
          </p:cNvSpPr>
          <p:nvPr>
            <p:ph type="sldNum" sz="quarter" idx="12"/>
          </p:nvPr>
        </p:nvSpPr>
        <p:spPr/>
        <p:txBody>
          <a:bodyPr/>
          <a:lstStyle/>
          <a:p>
            <a:r>
              <a:rPr lang="en-US" smtClean="0"/>
              <a:t>III.</a:t>
            </a:r>
            <a:fld id="{8DFBADF9-590B-46A3-B334-BA8F8DA717BB}" type="slidenum">
              <a:rPr lang="en-US" smtClean="0"/>
              <a:pPr/>
              <a:t>50</a:t>
            </a:fld>
            <a:endParaRPr lang="en-US" dirty="0"/>
          </a:p>
        </p:txBody>
      </p:sp>
      <p:sp>
        <p:nvSpPr>
          <p:cNvPr id="6" name="Content Placeholder 5"/>
          <p:cNvSpPr>
            <a:spLocks noGrp="1"/>
          </p:cNvSpPr>
          <p:nvPr>
            <p:ph idx="1"/>
          </p:nvPr>
        </p:nvSpPr>
        <p:spPr>
          <a:xfrm>
            <a:off x="152400" y="4267200"/>
            <a:ext cx="8839200" cy="2057400"/>
          </a:xfrm>
        </p:spPr>
        <p:txBody>
          <a:bodyPr>
            <a:noAutofit/>
          </a:bodyPr>
          <a:lstStyle/>
          <a:p>
            <a:r>
              <a:rPr lang="en-US" sz="2400" dirty="0" smtClean="0"/>
              <a:t>With field-specific weights v</a:t>
            </a:r>
            <a:r>
              <a:rPr lang="en-US" sz="2400" baseline="-25000" dirty="0" smtClean="0"/>
              <a:t>1</a:t>
            </a:r>
            <a:r>
              <a:rPr lang="en-US" sz="2400" dirty="0" smtClean="0"/>
              <a:t>,…,</a:t>
            </a:r>
            <a:r>
              <a:rPr lang="en-US" sz="2400" dirty="0" err="1" smtClean="0"/>
              <a:t>v</a:t>
            </a:r>
            <a:r>
              <a:rPr lang="en-US" sz="2400" baseline="-25000" dirty="0" err="1" smtClean="0"/>
              <a:t>K</a:t>
            </a:r>
            <a:endParaRPr lang="en-US" sz="2400" baseline="-25000" dirty="0" smtClean="0"/>
          </a:p>
          <a:p>
            <a:r>
              <a:rPr lang="en-US" sz="2400" dirty="0" smtClean="0"/>
              <a:t>Preserves the non-linearity of the tf component</a:t>
            </a:r>
          </a:p>
          <a:p>
            <a:pPr>
              <a:buNone/>
            </a:pPr>
            <a:r>
              <a:rPr lang="en-US" sz="2400" u="sng" dirty="0" smtClean="0"/>
              <a:t>But:</a:t>
            </a:r>
          </a:p>
          <a:p>
            <a:r>
              <a:rPr lang="en-US" sz="2400" dirty="0" smtClean="0"/>
              <a:t>Requires </a:t>
            </a:r>
            <a:r>
              <a:rPr lang="en-US" sz="2400" b="1" dirty="0" smtClean="0">
                <a:solidFill>
                  <a:srgbClr val="002060"/>
                </a:solidFill>
              </a:rPr>
              <a:t>adjustment of </a:t>
            </a:r>
            <a:r>
              <a:rPr lang="en-US" sz="2400" b="1" i="1" dirty="0" smtClean="0">
                <a:solidFill>
                  <a:srgbClr val="002060"/>
                </a:solidFill>
              </a:rPr>
              <a:t>len(d</a:t>
            </a:r>
            <a:r>
              <a:rPr lang="en-US" sz="2400" b="1" i="1" baseline="-25000" dirty="0" smtClean="0">
                <a:solidFill>
                  <a:srgbClr val="002060"/>
                </a:solidFill>
              </a:rPr>
              <a:t>j</a:t>
            </a:r>
            <a:r>
              <a:rPr lang="en-US" sz="2400" b="1" i="1" dirty="0" smtClean="0">
                <a:solidFill>
                  <a:srgbClr val="002060"/>
                </a:solidFill>
              </a:rPr>
              <a:t>)</a:t>
            </a:r>
            <a:r>
              <a:rPr lang="en-US" sz="2400" dirty="0" smtClean="0"/>
              <a:t> to match weighted tf components</a:t>
            </a:r>
          </a:p>
          <a:p>
            <a:r>
              <a:rPr lang="en-US" sz="2400" dirty="0" smtClean="0"/>
              <a:t>Involves </a:t>
            </a:r>
            <a:r>
              <a:rPr lang="en-US" sz="2400" b="1" dirty="0" smtClean="0">
                <a:solidFill>
                  <a:srgbClr val="002060"/>
                </a:solidFill>
              </a:rPr>
              <a:t>new tuning parameters </a:t>
            </a:r>
            <a:r>
              <a:rPr lang="en-US" sz="2400" b="1" i="1" dirty="0" smtClean="0">
                <a:solidFill>
                  <a:srgbClr val="002060"/>
                </a:solidFill>
              </a:rPr>
              <a:t>v</a:t>
            </a:r>
            <a:r>
              <a:rPr lang="en-US" sz="2400" b="1" i="1" baseline="-25000" dirty="0" smtClean="0">
                <a:solidFill>
                  <a:srgbClr val="002060"/>
                </a:solidFill>
              </a:rPr>
              <a:t>f</a:t>
            </a:r>
          </a:p>
          <a:p>
            <a:endParaRPr lang="en-US" sz="2400" dirty="0" smtClean="0"/>
          </a:p>
        </p:txBody>
      </p:sp>
      <p:graphicFrame>
        <p:nvGraphicFramePr>
          <p:cNvPr id="7" name="Object 6"/>
          <p:cNvGraphicFramePr>
            <a:graphicFrameLocks noChangeAspect="1"/>
          </p:cNvGraphicFramePr>
          <p:nvPr>
            <p:extLst>
              <p:ext uri="{D42A27DB-BD31-4B8C-83A1-F6EECF244321}">
                <p14:modId xmlns:p14="http://schemas.microsoft.com/office/powerpoint/2010/main" xmlns="" val="2825264913"/>
              </p:ext>
            </p:extLst>
          </p:nvPr>
        </p:nvGraphicFramePr>
        <p:xfrm>
          <a:off x="533400" y="2159000"/>
          <a:ext cx="6323013" cy="1320800"/>
        </p:xfrm>
        <a:graphic>
          <a:graphicData uri="http://schemas.openxmlformats.org/presentationml/2006/ole">
            <p:oleObj spid="_x0000_s204808" name="Formel" r:id="rId3" imgW="3162300" imgH="660400" progId="Equation.3">
              <p:embed/>
            </p:oleObj>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xmlns="" val="333720777"/>
              </p:ext>
            </p:extLst>
          </p:nvPr>
        </p:nvGraphicFramePr>
        <p:xfrm>
          <a:off x="1066800" y="3597275"/>
          <a:ext cx="2868613" cy="609600"/>
        </p:xfrm>
        <a:graphic>
          <a:graphicData uri="http://schemas.openxmlformats.org/presentationml/2006/ole">
            <p:oleObj spid="_x0000_s204809" name="Formel" r:id="rId4" imgW="1434477" imgH="304668" progId="Equation.3">
              <p:embed/>
            </p:oleObj>
          </a:graphicData>
        </a:graphic>
      </p:graphicFrame>
      <p:sp>
        <p:nvSpPr>
          <p:cNvPr id="9" name="Content Placeholder 5"/>
          <p:cNvSpPr txBox="1">
            <a:spLocks/>
          </p:cNvSpPr>
          <p:nvPr/>
        </p:nvSpPr>
        <p:spPr>
          <a:xfrm>
            <a:off x="152400" y="762000"/>
            <a:ext cx="8991600" cy="2057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Idea:</a:t>
            </a:r>
          </a:p>
          <a:p>
            <a:pPr marL="342900" marR="0" lvl="0" indent="-342900" algn="l" defTabSz="914400" rtl="0" eaLnBrk="1" fontAlgn="auto" latinLnBrk="0" hangingPunct="1">
              <a:lnSpc>
                <a:spcPct val="100000"/>
              </a:lnSpc>
              <a:spcBef>
                <a:spcPct val="20000"/>
              </a:spcBef>
              <a:spcAft>
                <a:spcPts val="0"/>
              </a:spcAft>
              <a:buClrTx/>
              <a:buSzTx/>
              <a:tabLst/>
              <a:defRPr/>
            </a:pPr>
            <a:r>
              <a:rPr lang="en-US" sz="2400" dirty="0" smtClean="0">
                <a:latin typeface="Times New Roman" pitchFamily="18" charset="0"/>
                <a:cs typeface="Times New Roman" pitchFamily="18" charset="0"/>
              </a:rPr>
              <a:t>Extend BM25 to handle the impact of different document fields</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(HTML: </a:t>
            </a:r>
            <a:r>
              <a:rPr kumimoji="0" lang="en-US" sz="2400" b="0" i="0" u="none" strike="noStrike" kern="1200" cap="none" spc="0" normalizeH="0" noProof="0" dirty="0" smtClean="0">
                <a:ln>
                  <a:noFill/>
                </a:ln>
                <a:solidFill>
                  <a:srgbClr val="002060"/>
                </a:solidFill>
                <a:effectLst/>
                <a:uLnTx/>
                <a:uFillTx/>
                <a:latin typeface="Times New Roman" pitchFamily="18" charset="0"/>
                <a:ea typeface="+mn-ea"/>
                <a:cs typeface="Times New Roman" pitchFamily="18" charset="0"/>
              </a:rPr>
              <a:t>&lt;B&gt;Punch Drunk Love&lt;/B&gt;</a:t>
            </a:r>
            <a:r>
              <a:rPr kumimoji="0" lang="en-US" sz="24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smtClean="0">
                <a:ln>
                  <a:noFill/>
                </a:ln>
                <a:solidFill>
                  <a:srgbClr val="002060"/>
                </a:solidFill>
                <a:effectLst/>
                <a:uLnTx/>
                <a:uFillTx/>
                <a:latin typeface="Times New Roman" pitchFamily="18" charset="0"/>
                <a:ea typeface="+mn-ea"/>
                <a:cs typeface="Times New Roman" pitchFamily="18" charset="0"/>
              </a:rPr>
              <a:t>&lt;P&gt;Punch Drunk Love&lt;/P&gt;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10" name="TextBox 9"/>
          <p:cNvSpPr txBox="1"/>
          <p:nvPr/>
        </p:nvSpPr>
        <p:spPr>
          <a:xfrm>
            <a:off x="457200" y="3591580"/>
            <a:ext cx="543739" cy="523220"/>
          </a:xfrm>
          <a:prstGeom prst="rect">
            <a:avLst/>
          </a:prstGeom>
          <a:noFill/>
        </p:spPr>
        <p:txBody>
          <a:bodyPr wrap="none" rtlCol="0">
            <a:spAutoFit/>
          </a:bodyPr>
          <a:lstStyle/>
          <a:p>
            <a:r>
              <a:rPr lang="en-US" sz="2800" b="1" dirty="0" smtClean="0">
                <a:latin typeface="Times"/>
                <a:cs typeface="Times"/>
              </a:rPr>
              <a:t>→</a:t>
            </a:r>
            <a:endParaRPr lang="en-US" sz="2800" b="1" dirty="0"/>
          </a:p>
        </p:txBody>
      </p:sp>
      <p:sp>
        <p:nvSpPr>
          <p:cNvPr id="11" name="TextBox 10"/>
          <p:cNvSpPr txBox="1"/>
          <p:nvPr/>
        </p:nvSpPr>
        <p:spPr>
          <a:xfrm>
            <a:off x="4030105" y="697468"/>
            <a:ext cx="3970895" cy="369332"/>
          </a:xfrm>
          <a:prstGeom prst="rect">
            <a:avLst/>
          </a:prstGeom>
          <a:noFill/>
        </p:spPr>
        <p:txBody>
          <a:bodyPr wrap="none" rtlCol="0">
            <a:spAutoFit/>
          </a:bodyPr>
          <a:lstStyle/>
          <a:p>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Robertson,Zaragossa,Taylor</a:t>
            </a:r>
            <a:r>
              <a:rPr lang="en-US" dirty="0" smtClean="0">
                <a:latin typeface="Times New Roman" pitchFamily="18" charset="0"/>
                <a:cs typeface="Times New Roman" pitchFamily="18" charset="0"/>
              </a:rPr>
              <a:t>: CIKM’04]</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243260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blinds(horizontal)">
                                      <p:cBhvr>
                                        <p:cTn id="10" dur="500"/>
                                        <p:tgtEl>
                                          <p:spTgt spid="6">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linds(horizontal)">
                                      <p:cBhvr>
                                        <p:cTn id="13" dur="500"/>
                                        <p:tgtEl>
                                          <p:spTgt spid="6">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linds(horizontal)">
                                      <p:cBhvr>
                                        <p:cTn id="16" dur="500"/>
                                        <p:tgtEl>
                                          <p:spTgt spid="6">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linds(horizontal)">
                                      <p:cBhvr>
                                        <p:cTn id="19" dur="500"/>
                                        <p:tgtEl>
                                          <p:spTgt spid="6">
                                            <p:txEl>
                                              <p:pRg st="3" end="3"/>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linds(horizontal)">
                                      <p:cBhvr>
                                        <p:cTn id="22" dur="500"/>
                                        <p:tgtEl>
                                          <p:spTgt spid="6">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uiExpand="1" build="p"/>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lowchart: Document 36"/>
          <p:cNvSpPr/>
          <p:nvPr/>
        </p:nvSpPr>
        <p:spPr>
          <a:xfrm>
            <a:off x="228600" y="1295400"/>
            <a:ext cx="3657600" cy="3048000"/>
          </a:xfrm>
          <a:prstGeom prst="flowChartDocumen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47" name="Rectangle 2"/>
          <p:cNvSpPr>
            <a:spLocks noGrp="1" noChangeArrowheads="1"/>
          </p:cNvSpPr>
          <p:nvPr>
            <p:ph type="title"/>
          </p:nvPr>
        </p:nvSpPr>
        <p:spPr>
          <a:xfrm>
            <a:off x="76200" y="-228600"/>
            <a:ext cx="8991600" cy="1143000"/>
          </a:xfrm>
        </p:spPr>
        <p:txBody>
          <a:bodyPr/>
          <a:lstStyle/>
          <a:p>
            <a:r>
              <a:rPr lang="en-US" sz="4000" dirty="0" smtClean="0"/>
              <a:t>TopX Data Model</a:t>
            </a:r>
          </a:p>
        </p:txBody>
      </p:sp>
      <p:sp>
        <p:nvSpPr>
          <p:cNvPr id="6181" name="Text Box 37"/>
          <p:cNvSpPr txBox="1">
            <a:spLocks noChangeArrowheads="1"/>
          </p:cNvSpPr>
          <p:nvPr/>
        </p:nvSpPr>
        <p:spPr bwMode="auto">
          <a:xfrm>
            <a:off x="242887" y="4953000"/>
            <a:ext cx="8003382"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342900" indent="-342900">
              <a:lnSpc>
                <a:spcPct val="125000"/>
              </a:lnSpc>
              <a:buFont typeface="Arial" pitchFamily="34" charset="0"/>
              <a:buChar char="•"/>
            </a:pPr>
            <a:r>
              <a:rPr lang="en-US" sz="2000" b="1" dirty="0" smtClean="0">
                <a:latin typeface="Times New Roman" pitchFamily="18" charset="0"/>
                <a:cs typeface="Times New Roman" pitchFamily="18" charset="0"/>
              </a:rPr>
              <a:t>XML trees </a:t>
            </a:r>
            <a:r>
              <a:rPr lang="en-US" sz="2000" dirty="0" smtClean="0">
                <a:latin typeface="Times New Roman" pitchFamily="18" charset="0"/>
                <a:cs typeface="Times New Roman" pitchFamily="18" charset="0"/>
              </a:rPr>
              <a:t>with XML elements as </a:t>
            </a:r>
          </a:p>
          <a:p>
            <a:pPr>
              <a:lnSpc>
                <a:spcPct val="125000"/>
              </a:lnSpc>
            </a:pPr>
            <a:r>
              <a:rPr lang="en-US" sz="2000" dirty="0" smtClean="0">
                <a:latin typeface="Times New Roman" pitchFamily="18" charset="0"/>
                <a:cs typeface="Times New Roman" pitchFamily="18" charset="0"/>
              </a:rPr>
              <a:t>      inner nodes and </a:t>
            </a:r>
            <a:r>
              <a:rPr lang="en-US" sz="2000" b="1" dirty="0" smtClean="0">
                <a:solidFill>
                  <a:srgbClr val="0033CC"/>
                </a:solidFill>
                <a:latin typeface="Times New Roman" pitchFamily="18" charset="0"/>
                <a:cs typeface="Times New Roman" pitchFamily="18" charset="0"/>
              </a:rPr>
              <a:t>text nodes as leafs</a:t>
            </a:r>
          </a:p>
          <a:p>
            <a:pPr marL="342900" indent="-342900">
              <a:lnSpc>
                <a:spcPct val="125000"/>
              </a:lnSpc>
              <a:buFont typeface="Arial" pitchFamily="34" charset="0"/>
              <a:buChar char="•"/>
            </a:pPr>
            <a:r>
              <a:rPr lang="en-US" sz="2000" dirty="0" smtClean="0">
                <a:latin typeface="Times New Roman" pitchFamily="18" charset="0"/>
                <a:cs typeface="Times New Roman" pitchFamily="18" charset="0"/>
              </a:rPr>
              <a:t>Additionally associate inner nodes with redundant </a:t>
            </a:r>
            <a:r>
              <a:rPr lang="en-US" sz="2000" b="1" dirty="0" smtClean="0">
                <a:solidFill>
                  <a:srgbClr val="00B050"/>
                </a:solidFill>
                <a:latin typeface="Times New Roman" pitchFamily="18" charset="0"/>
                <a:cs typeface="Times New Roman" pitchFamily="18" charset="0"/>
              </a:rPr>
              <a:t>full-content </a:t>
            </a:r>
            <a:r>
              <a:rPr lang="en-US" sz="2000" b="1" dirty="0">
                <a:solidFill>
                  <a:srgbClr val="00B050"/>
                </a:solidFill>
                <a:latin typeface="Times New Roman" pitchFamily="18" charset="0"/>
                <a:cs typeface="Times New Roman" pitchFamily="18" charset="0"/>
              </a:rPr>
              <a:t>text </a:t>
            </a:r>
            <a:r>
              <a:rPr lang="en-US" sz="2000" b="1" dirty="0" smtClean="0">
                <a:solidFill>
                  <a:srgbClr val="00B050"/>
                </a:solidFill>
                <a:latin typeface="Times New Roman" pitchFamily="18" charset="0"/>
                <a:cs typeface="Times New Roman" pitchFamily="18" charset="0"/>
              </a:rPr>
              <a:t>nodes</a:t>
            </a:r>
            <a:r>
              <a:rPr lang="en-US" sz="2000" dirty="0" smtClean="0">
                <a:latin typeface="Times New Roman" pitchFamily="18" charset="0"/>
                <a:cs typeface="Times New Roman" pitchFamily="18" charset="0"/>
              </a:rPr>
              <a:t> for entire subtree</a:t>
            </a:r>
            <a:endParaRPr lang="en-US" sz="2000" dirty="0">
              <a:latin typeface="Times New Roman" pitchFamily="18" charset="0"/>
              <a:cs typeface="Times New Roman" pitchFamily="18" charset="0"/>
            </a:endParaRPr>
          </a:p>
        </p:txBody>
      </p:sp>
      <p:sp>
        <p:nvSpPr>
          <p:cNvPr id="6149" name="Rectangle 39"/>
          <p:cNvSpPr>
            <a:spLocks noChangeArrowheads="1"/>
          </p:cNvSpPr>
          <p:nvPr/>
        </p:nvSpPr>
        <p:spPr bwMode="auto">
          <a:xfrm>
            <a:off x="257175" y="1362075"/>
            <a:ext cx="4162425" cy="313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60000"/>
              </a:lnSpc>
              <a:spcBef>
                <a:spcPct val="50000"/>
              </a:spcBef>
            </a:pPr>
            <a:r>
              <a:rPr lang="en-US" sz="1200" b="1">
                <a:latin typeface="Courier New" pitchFamily="49" charset="0"/>
              </a:rPr>
              <a:t>&lt;article&gt;</a:t>
            </a:r>
          </a:p>
          <a:p>
            <a:pPr>
              <a:lnSpc>
                <a:spcPct val="60000"/>
              </a:lnSpc>
              <a:spcBef>
                <a:spcPct val="50000"/>
              </a:spcBef>
            </a:pPr>
            <a:r>
              <a:rPr lang="en-US" sz="1200" b="1">
                <a:latin typeface="Courier New" pitchFamily="49" charset="0"/>
              </a:rPr>
              <a:t>  &lt;title&gt;</a:t>
            </a:r>
            <a:r>
              <a:rPr lang="en-US" sz="1400" b="1">
                <a:solidFill>
                  <a:srgbClr val="0000FF"/>
                </a:solidFill>
                <a:latin typeface="Courier New" pitchFamily="49" charset="0"/>
              </a:rPr>
              <a:t>XML Data Management</a:t>
            </a:r>
          </a:p>
          <a:p>
            <a:pPr>
              <a:lnSpc>
                <a:spcPct val="60000"/>
              </a:lnSpc>
              <a:spcBef>
                <a:spcPct val="50000"/>
              </a:spcBef>
            </a:pPr>
            <a:r>
              <a:rPr lang="en-US" sz="1400" b="1">
                <a:solidFill>
                  <a:srgbClr val="0000FF"/>
                </a:solidFill>
                <a:latin typeface="Courier New" pitchFamily="49" charset="0"/>
              </a:rPr>
              <a:t>  </a:t>
            </a:r>
            <a:r>
              <a:rPr lang="en-US" sz="1200" b="1">
                <a:latin typeface="Courier New" pitchFamily="49" charset="0"/>
              </a:rPr>
              <a:t>&lt;/title&gt;</a:t>
            </a:r>
          </a:p>
          <a:p>
            <a:pPr>
              <a:lnSpc>
                <a:spcPct val="60000"/>
              </a:lnSpc>
              <a:spcBef>
                <a:spcPct val="50000"/>
              </a:spcBef>
            </a:pPr>
            <a:r>
              <a:rPr lang="en-US" sz="1200" b="1">
                <a:latin typeface="Courier New" pitchFamily="49" charset="0"/>
              </a:rPr>
              <a:t>  &lt;abs&gt;</a:t>
            </a:r>
            <a:r>
              <a:rPr lang="en-US" sz="1200" b="1">
                <a:solidFill>
                  <a:srgbClr val="0000FF"/>
                </a:solidFill>
                <a:latin typeface="Courier New" pitchFamily="49" charset="0"/>
              </a:rPr>
              <a:t>XML management systems vary </a:t>
            </a:r>
          </a:p>
          <a:p>
            <a:pPr>
              <a:lnSpc>
                <a:spcPct val="60000"/>
              </a:lnSpc>
              <a:spcBef>
                <a:spcPct val="50000"/>
              </a:spcBef>
            </a:pPr>
            <a:r>
              <a:rPr lang="en-US" sz="1200" b="1">
                <a:solidFill>
                  <a:srgbClr val="0000FF"/>
                </a:solidFill>
                <a:latin typeface="Courier New" pitchFamily="49" charset="0"/>
              </a:rPr>
              <a:t>    widely in their expressive power.</a:t>
            </a:r>
          </a:p>
          <a:p>
            <a:pPr>
              <a:lnSpc>
                <a:spcPct val="60000"/>
              </a:lnSpc>
              <a:spcBef>
                <a:spcPct val="50000"/>
              </a:spcBef>
            </a:pPr>
            <a:r>
              <a:rPr lang="en-US" sz="1200" b="1">
                <a:solidFill>
                  <a:srgbClr val="0000FF"/>
                </a:solidFill>
                <a:latin typeface="Courier New" pitchFamily="49" charset="0"/>
              </a:rPr>
              <a:t>  </a:t>
            </a:r>
            <a:r>
              <a:rPr lang="en-US" sz="1200" b="1">
                <a:latin typeface="Courier New" pitchFamily="49" charset="0"/>
              </a:rPr>
              <a:t>&lt;/abs&gt;</a:t>
            </a:r>
          </a:p>
          <a:p>
            <a:pPr>
              <a:lnSpc>
                <a:spcPct val="60000"/>
              </a:lnSpc>
              <a:spcBef>
                <a:spcPct val="50000"/>
              </a:spcBef>
            </a:pPr>
            <a:r>
              <a:rPr lang="en-US" sz="1200" b="1">
                <a:latin typeface="Courier New" pitchFamily="49" charset="0"/>
              </a:rPr>
              <a:t>  &lt;sec&gt;</a:t>
            </a:r>
          </a:p>
          <a:p>
            <a:pPr>
              <a:lnSpc>
                <a:spcPct val="60000"/>
              </a:lnSpc>
              <a:spcBef>
                <a:spcPct val="50000"/>
              </a:spcBef>
            </a:pPr>
            <a:r>
              <a:rPr lang="en-US" sz="1200" b="1">
                <a:latin typeface="Courier New" pitchFamily="49" charset="0"/>
              </a:rPr>
              <a:t>    &lt;title&gt;</a:t>
            </a:r>
            <a:r>
              <a:rPr lang="en-US" sz="1200" b="1">
                <a:solidFill>
                  <a:srgbClr val="0000FF"/>
                </a:solidFill>
                <a:latin typeface="Courier New" pitchFamily="49" charset="0"/>
              </a:rPr>
              <a:t>Native XML Data Bases.</a:t>
            </a:r>
          </a:p>
          <a:p>
            <a:pPr>
              <a:lnSpc>
                <a:spcPct val="60000"/>
              </a:lnSpc>
              <a:spcBef>
                <a:spcPct val="50000"/>
              </a:spcBef>
            </a:pPr>
            <a:r>
              <a:rPr lang="en-US" sz="1200" b="1">
                <a:solidFill>
                  <a:srgbClr val="0000FF"/>
                </a:solidFill>
                <a:latin typeface="Courier New" pitchFamily="49" charset="0"/>
              </a:rPr>
              <a:t>    </a:t>
            </a:r>
            <a:r>
              <a:rPr lang="en-US" sz="1200" b="1">
                <a:latin typeface="Courier New" pitchFamily="49" charset="0"/>
              </a:rPr>
              <a:t>&lt;/title&gt;</a:t>
            </a:r>
          </a:p>
          <a:p>
            <a:pPr>
              <a:lnSpc>
                <a:spcPct val="60000"/>
              </a:lnSpc>
              <a:spcBef>
                <a:spcPct val="50000"/>
              </a:spcBef>
            </a:pPr>
            <a:r>
              <a:rPr lang="en-US" sz="1200" b="1">
                <a:latin typeface="Courier New" pitchFamily="49" charset="0"/>
              </a:rPr>
              <a:t>    &lt;par&gt;</a:t>
            </a:r>
            <a:r>
              <a:rPr lang="en-US" sz="1200" b="1">
                <a:solidFill>
                  <a:srgbClr val="0000FF"/>
                </a:solidFill>
                <a:latin typeface="Courier New" pitchFamily="49" charset="0"/>
              </a:rPr>
              <a:t>Native XML data base systems </a:t>
            </a:r>
          </a:p>
          <a:p>
            <a:pPr>
              <a:lnSpc>
                <a:spcPct val="60000"/>
              </a:lnSpc>
              <a:spcBef>
                <a:spcPct val="50000"/>
              </a:spcBef>
            </a:pPr>
            <a:r>
              <a:rPr lang="en-US" sz="1200" b="1">
                <a:solidFill>
                  <a:srgbClr val="0000FF"/>
                </a:solidFill>
                <a:latin typeface="Courier New" pitchFamily="49" charset="0"/>
              </a:rPr>
              <a:t>      can store schemaless data.</a:t>
            </a:r>
          </a:p>
          <a:p>
            <a:pPr>
              <a:lnSpc>
                <a:spcPct val="60000"/>
              </a:lnSpc>
              <a:spcBef>
                <a:spcPct val="50000"/>
              </a:spcBef>
            </a:pPr>
            <a:r>
              <a:rPr lang="en-US" sz="1200" b="1">
                <a:solidFill>
                  <a:srgbClr val="0000FF"/>
                </a:solidFill>
                <a:latin typeface="Courier New" pitchFamily="49" charset="0"/>
              </a:rPr>
              <a:t>    </a:t>
            </a:r>
            <a:r>
              <a:rPr lang="en-US" sz="1200" b="1">
                <a:latin typeface="Courier New" pitchFamily="49" charset="0"/>
              </a:rPr>
              <a:t>&lt;/par&gt;</a:t>
            </a:r>
          </a:p>
          <a:p>
            <a:pPr>
              <a:lnSpc>
                <a:spcPct val="60000"/>
              </a:lnSpc>
              <a:spcBef>
                <a:spcPct val="50000"/>
              </a:spcBef>
            </a:pPr>
            <a:r>
              <a:rPr lang="en-US" sz="1200" b="1">
                <a:latin typeface="Courier New" pitchFamily="49" charset="0"/>
              </a:rPr>
              <a:t>  &lt;/sec&gt;</a:t>
            </a:r>
          </a:p>
          <a:p>
            <a:pPr>
              <a:lnSpc>
                <a:spcPct val="60000"/>
              </a:lnSpc>
              <a:spcBef>
                <a:spcPct val="50000"/>
              </a:spcBef>
            </a:pPr>
            <a:r>
              <a:rPr lang="en-US" sz="1200" b="1">
                <a:latin typeface="Courier New" pitchFamily="49" charset="0"/>
              </a:rPr>
              <a:t>&lt;/article&gt;</a:t>
            </a:r>
          </a:p>
          <a:p>
            <a:pPr>
              <a:lnSpc>
                <a:spcPct val="70000"/>
              </a:lnSpc>
              <a:spcBef>
                <a:spcPct val="50000"/>
              </a:spcBef>
            </a:pPr>
            <a:endParaRPr lang="en-US" sz="1200" b="1">
              <a:latin typeface="Courier New" pitchFamily="49" charset="0"/>
            </a:endParaRPr>
          </a:p>
        </p:txBody>
      </p:sp>
      <p:grpSp>
        <p:nvGrpSpPr>
          <p:cNvPr id="2" name="Group 42"/>
          <p:cNvGrpSpPr>
            <a:grpSpLocks/>
          </p:cNvGrpSpPr>
          <p:nvPr/>
        </p:nvGrpSpPr>
        <p:grpSpPr bwMode="auto">
          <a:xfrm>
            <a:off x="4205288" y="1611313"/>
            <a:ext cx="4814887" cy="3646487"/>
            <a:chOff x="2643" y="602"/>
            <a:chExt cx="3033" cy="2297"/>
          </a:xfrm>
        </p:grpSpPr>
        <p:sp>
          <p:nvSpPr>
            <p:cNvPr id="6157" name="Text Box 43"/>
            <p:cNvSpPr txBox="1">
              <a:spLocks noChangeArrowheads="1"/>
            </p:cNvSpPr>
            <p:nvPr/>
          </p:nvSpPr>
          <p:spPr bwMode="auto">
            <a:xfrm>
              <a:off x="2643" y="1583"/>
              <a:ext cx="572" cy="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782" tIns="47891" rIns="95782" bIns="47891">
              <a:spAutoFit/>
            </a:bodyPr>
            <a:lstStyle>
              <a:lvl1pPr defTabSz="957263">
                <a:defRPr>
                  <a:solidFill>
                    <a:schemeClr val="tx1"/>
                  </a:solidFill>
                  <a:latin typeface="Calibri" pitchFamily="34" charset="0"/>
                </a:defRPr>
              </a:lvl1pPr>
              <a:lvl2pPr marL="742950" indent="-285750" defTabSz="957263">
                <a:defRPr>
                  <a:solidFill>
                    <a:schemeClr val="tx1"/>
                  </a:solidFill>
                  <a:latin typeface="Calibri" pitchFamily="34" charset="0"/>
                </a:defRPr>
              </a:lvl2pPr>
              <a:lvl3pPr marL="1143000" indent="-228600" defTabSz="957263">
                <a:defRPr>
                  <a:solidFill>
                    <a:schemeClr val="tx1"/>
                  </a:solidFill>
                  <a:latin typeface="Calibri" pitchFamily="34" charset="0"/>
                </a:defRPr>
              </a:lvl3pPr>
              <a:lvl4pPr marL="1600200" indent="-228600" defTabSz="957263">
                <a:defRPr>
                  <a:solidFill>
                    <a:schemeClr val="tx1"/>
                  </a:solidFill>
                  <a:latin typeface="Calibri" pitchFamily="34" charset="0"/>
                </a:defRPr>
              </a:lvl4pPr>
              <a:lvl5pPr marL="2057400" indent="-228600" defTabSz="957263">
                <a:defRPr>
                  <a:solidFill>
                    <a:schemeClr val="tx1"/>
                  </a:solidFill>
                  <a:latin typeface="Calibri" pitchFamily="34" charset="0"/>
                </a:defRPr>
              </a:lvl5pPr>
              <a:lvl6pPr marL="2514600" indent="-228600" defTabSz="957263" fontAlgn="base">
                <a:spcBef>
                  <a:spcPct val="0"/>
                </a:spcBef>
                <a:spcAft>
                  <a:spcPct val="0"/>
                </a:spcAft>
                <a:defRPr>
                  <a:solidFill>
                    <a:schemeClr val="tx1"/>
                  </a:solidFill>
                  <a:latin typeface="Calibri" pitchFamily="34" charset="0"/>
                </a:defRPr>
              </a:lvl6pPr>
              <a:lvl7pPr marL="2971800" indent="-228600" defTabSz="957263" fontAlgn="base">
                <a:spcBef>
                  <a:spcPct val="0"/>
                </a:spcBef>
                <a:spcAft>
                  <a:spcPct val="0"/>
                </a:spcAft>
                <a:defRPr>
                  <a:solidFill>
                    <a:schemeClr val="tx1"/>
                  </a:solidFill>
                  <a:latin typeface="Calibri" pitchFamily="34" charset="0"/>
                </a:defRPr>
              </a:lvl7pPr>
              <a:lvl8pPr marL="3429000" indent="-228600" defTabSz="957263" fontAlgn="base">
                <a:spcBef>
                  <a:spcPct val="0"/>
                </a:spcBef>
                <a:spcAft>
                  <a:spcPct val="0"/>
                </a:spcAft>
                <a:defRPr>
                  <a:solidFill>
                    <a:schemeClr val="tx1"/>
                  </a:solidFill>
                  <a:latin typeface="Calibri" pitchFamily="34" charset="0"/>
                </a:defRPr>
              </a:lvl8pPr>
              <a:lvl9pPr marL="3886200" indent="-228600" defTabSz="957263" fontAlgn="base">
                <a:spcBef>
                  <a:spcPct val="0"/>
                </a:spcBef>
                <a:spcAft>
                  <a:spcPct val="0"/>
                </a:spcAft>
                <a:defRPr>
                  <a:solidFill>
                    <a:schemeClr val="tx1"/>
                  </a:solidFill>
                  <a:latin typeface="Calibri" pitchFamily="34" charset="0"/>
                </a:defRPr>
              </a:lvl9pPr>
            </a:lstStyle>
            <a:p>
              <a:r>
                <a:rPr lang="en-US" sz="1400"/>
                <a:t>“</a:t>
              </a:r>
              <a:r>
                <a:rPr lang="en-US" sz="1400">
                  <a:solidFill>
                    <a:srgbClr val="0000FF"/>
                  </a:solidFill>
                </a:rPr>
                <a:t>xml data manage</a:t>
              </a:r>
              <a:r>
                <a:rPr lang="en-US" sz="1400"/>
                <a:t>”</a:t>
              </a:r>
              <a:r>
                <a:rPr lang="en-US"/>
                <a:t> </a:t>
              </a:r>
            </a:p>
          </p:txBody>
        </p:sp>
        <p:sp>
          <p:nvSpPr>
            <p:cNvPr id="6188" name="AutoShape 44"/>
            <p:cNvSpPr>
              <a:spLocks noChangeArrowheads="1"/>
            </p:cNvSpPr>
            <p:nvPr/>
          </p:nvSpPr>
          <p:spPr bwMode="auto">
            <a:xfrm>
              <a:off x="3018" y="602"/>
              <a:ext cx="576" cy="363"/>
            </a:xfrm>
            <a:prstGeom prst="roundRect">
              <a:avLst>
                <a:gd name="adj" fmla="val 16667"/>
              </a:avLst>
            </a:prstGeom>
            <a:solidFill>
              <a:schemeClr val="bg1">
                <a:lumMod val="95000"/>
              </a:schemeClr>
            </a:solidFill>
            <a:ln w="12700">
              <a:solidFill>
                <a:schemeClr val="tx1"/>
              </a:solidFill>
              <a:round/>
              <a:headEnd/>
              <a:tailEnd/>
            </a:ln>
            <a:effectLst>
              <a:outerShdw blurRad="50800" dist="38100" dir="2700000" algn="tl" rotWithShape="0">
                <a:prstClr val="black">
                  <a:alpha val="40000"/>
                </a:prstClr>
              </a:outerShdw>
            </a:effectLst>
          </p:spPr>
          <p:txBody>
            <a:bodyPr wrap="none" anchor="ctr"/>
            <a:lstStyle/>
            <a:p>
              <a:pPr algn="ctr" fontAlgn="auto">
                <a:spcBef>
                  <a:spcPts val="0"/>
                </a:spcBef>
                <a:spcAft>
                  <a:spcPts val="0"/>
                </a:spcAft>
                <a:defRPr/>
              </a:pPr>
              <a:r>
                <a:rPr lang="en-US" sz="1600" b="1" dirty="0">
                  <a:latin typeface="Courier New" pitchFamily="49" charset="0"/>
                </a:rPr>
                <a:t>article</a:t>
              </a:r>
            </a:p>
          </p:txBody>
        </p:sp>
        <p:sp>
          <p:nvSpPr>
            <p:cNvPr id="6189" name="AutoShape 45"/>
            <p:cNvSpPr>
              <a:spLocks noChangeArrowheads="1"/>
            </p:cNvSpPr>
            <p:nvPr/>
          </p:nvSpPr>
          <p:spPr bwMode="auto">
            <a:xfrm>
              <a:off x="2795" y="1177"/>
              <a:ext cx="408" cy="363"/>
            </a:xfrm>
            <a:prstGeom prst="roundRect">
              <a:avLst>
                <a:gd name="adj" fmla="val 16667"/>
              </a:avLst>
            </a:prstGeom>
            <a:solidFill>
              <a:schemeClr val="bg1">
                <a:lumMod val="95000"/>
              </a:schemeClr>
            </a:solidFill>
            <a:ln w="12700">
              <a:solidFill>
                <a:schemeClr val="tx1"/>
              </a:solidFill>
              <a:round/>
              <a:headEnd/>
              <a:tailEnd/>
            </a:ln>
            <a:effectLst>
              <a:outerShdw blurRad="50800" dist="38100" dir="2700000" algn="tl" rotWithShape="0">
                <a:prstClr val="black">
                  <a:alpha val="40000"/>
                </a:prstClr>
              </a:outerShdw>
            </a:effectLst>
          </p:spPr>
          <p:txBody>
            <a:bodyPr wrap="none" anchor="ctr"/>
            <a:lstStyle/>
            <a:p>
              <a:pPr algn="ctr" fontAlgn="auto">
                <a:spcBef>
                  <a:spcPts val="0"/>
                </a:spcBef>
                <a:spcAft>
                  <a:spcPts val="0"/>
                </a:spcAft>
                <a:defRPr/>
              </a:pPr>
              <a:r>
                <a:rPr lang="en-US" sz="1600" b="1">
                  <a:latin typeface="Courier New" pitchFamily="49" charset="0"/>
                </a:rPr>
                <a:t>title</a:t>
              </a:r>
            </a:p>
          </p:txBody>
        </p:sp>
        <p:sp>
          <p:nvSpPr>
            <p:cNvPr id="6190" name="AutoShape 46"/>
            <p:cNvSpPr>
              <a:spLocks noChangeArrowheads="1"/>
            </p:cNvSpPr>
            <p:nvPr/>
          </p:nvSpPr>
          <p:spPr bwMode="auto">
            <a:xfrm>
              <a:off x="3385" y="1177"/>
              <a:ext cx="408" cy="363"/>
            </a:xfrm>
            <a:prstGeom prst="roundRect">
              <a:avLst>
                <a:gd name="adj" fmla="val 16667"/>
              </a:avLst>
            </a:prstGeom>
            <a:solidFill>
              <a:schemeClr val="bg1">
                <a:lumMod val="95000"/>
              </a:schemeClr>
            </a:solidFill>
            <a:ln w="12700">
              <a:solidFill>
                <a:schemeClr val="tx1"/>
              </a:solidFill>
              <a:round/>
              <a:headEnd/>
              <a:tailEnd/>
            </a:ln>
            <a:effectLst>
              <a:outerShdw blurRad="50800" dist="38100" dir="2700000" algn="tl" rotWithShape="0">
                <a:prstClr val="black">
                  <a:alpha val="40000"/>
                </a:prstClr>
              </a:outerShdw>
            </a:effectLst>
          </p:spPr>
          <p:txBody>
            <a:bodyPr wrap="none" anchor="ctr"/>
            <a:lstStyle/>
            <a:p>
              <a:pPr algn="ctr" fontAlgn="auto">
                <a:spcBef>
                  <a:spcPts val="0"/>
                </a:spcBef>
                <a:spcAft>
                  <a:spcPts val="0"/>
                </a:spcAft>
                <a:defRPr/>
              </a:pPr>
              <a:r>
                <a:rPr lang="en-US" b="1">
                  <a:latin typeface="Courier New" pitchFamily="49" charset="0"/>
                </a:rPr>
                <a:t>abs</a:t>
              </a:r>
            </a:p>
          </p:txBody>
        </p:sp>
        <p:sp>
          <p:nvSpPr>
            <p:cNvPr id="6191" name="AutoShape 47"/>
            <p:cNvSpPr>
              <a:spLocks noChangeArrowheads="1"/>
            </p:cNvSpPr>
            <p:nvPr/>
          </p:nvSpPr>
          <p:spPr bwMode="auto">
            <a:xfrm>
              <a:off x="4134" y="1177"/>
              <a:ext cx="408" cy="363"/>
            </a:xfrm>
            <a:prstGeom prst="roundRect">
              <a:avLst>
                <a:gd name="adj" fmla="val 16667"/>
              </a:avLst>
            </a:prstGeom>
            <a:solidFill>
              <a:schemeClr val="bg1">
                <a:lumMod val="95000"/>
              </a:schemeClr>
            </a:solidFill>
            <a:ln w="12700">
              <a:solidFill>
                <a:schemeClr val="tx1"/>
              </a:solidFill>
              <a:round/>
              <a:headEnd/>
              <a:tailEnd/>
            </a:ln>
            <a:effectLst>
              <a:outerShdw blurRad="50800" dist="38100" dir="2700000" algn="tl" rotWithShape="0">
                <a:prstClr val="black">
                  <a:alpha val="40000"/>
                </a:prstClr>
              </a:outerShdw>
            </a:effectLst>
          </p:spPr>
          <p:txBody>
            <a:bodyPr wrap="none" anchor="ctr"/>
            <a:lstStyle/>
            <a:p>
              <a:pPr algn="ctr" fontAlgn="auto">
                <a:spcBef>
                  <a:spcPts val="0"/>
                </a:spcBef>
                <a:spcAft>
                  <a:spcPts val="0"/>
                </a:spcAft>
                <a:defRPr/>
              </a:pPr>
              <a:r>
                <a:rPr lang="en-US" b="1">
                  <a:latin typeface="Courier New" pitchFamily="49" charset="0"/>
                </a:rPr>
                <a:t>sec</a:t>
              </a:r>
            </a:p>
          </p:txBody>
        </p:sp>
        <p:sp>
          <p:nvSpPr>
            <p:cNvPr id="6162" name="Text Box 48"/>
            <p:cNvSpPr txBox="1">
              <a:spLocks noChangeArrowheads="1"/>
            </p:cNvSpPr>
            <p:nvPr/>
          </p:nvSpPr>
          <p:spPr bwMode="auto">
            <a:xfrm>
              <a:off x="3158" y="1585"/>
              <a:ext cx="964"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782" tIns="47891" rIns="95782" bIns="47891">
              <a:spAutoFit/>
            </a:bodyPr>
            <a:lstStyle>
              <a:lvl1pPr defTabSz="957263">
                <a:defRPr>
                  <a:solidFill>
                    <a:schemeClr val="tx1"/>
                  </a:solidFill>
                  <a:latin typeface="Calibri" pitchFamily="34" charset="0"/>
                </a:defRPr>
              </a:lvl1pPr>
              <a:lvl2pPr marL="742950" indent="-285750" defTabSz="957263">
                <a:defRPr>
                  <a:solidFill>
                    <a:schemeClr val="tx1"/>
                  </a:solidFill>
                  <a:latin typeface="Calibri" pitchFamily="34" charset="0"/>
                </a:defRPr>
              </a:lvl2pPr>
              <a:lvl3pPr marL="1143000" indent="-228600" defTabSz="957263">
                <a:defRPr>
                  <a:solidFill>
                    <a:schemeClr val="tx1"/>
                  </a:solidFill>
                  <a:latin typeface="Calibri" pitchFamily="34" charset="0"/>
                </a:defRPr>
              </a:lvl3pPr>
              <a:lvl4pPr marL="1600200" indent="-228600" defTabSz="957263">
                <a:defRPr>
                  <a:solidFill>
                    <a:schemeClr val="tx1"/>
                  </a:solidFill>
                  <a:latin typeface="Calibri" pitchFamily="34" charset="0"/>
                </a:defRPr>
              </a:lvl4pPr>
              <a:lvl5pPr marL="2057400" indent="-228600" defTabSz="957263">
                <a:defRPr>
                  <a:solidFill>
                    <a:schemeClr val="tx1"/>
                  </a:solidFill>
                  <a:latin typeface="Calibri" pitchFamily="34" charset="0"/>
                </a:defRPr>
              </a:lvl5pPr>
              <a:lvl6pPr marL="2514600" indent="-228600" defTabSz="957263" fontAlgn="base">
                <a:spcBef>
                  <a:spcPct val="0"/>
                </a:spcBef>
                <a:spcAft>
                  <a:spcPct val="0"/>
                </a:spcAft>
                <a:defRPr>
                  <a:solidFill>
                    <a:schemeClr val="tx1"/>
                  </a:solidFill>
                  <a:latin typeface="Calibri" pitchFamily="34" charset="0"/>
                </a:defRPr>
              </a:lvl6pPr>
              <a:lvl7pPr marL="2971800" indent="-228600" defTabSz="957263" fontAlgn="base">
                <a:spcBef>
                  <a:spcPct val="0"/>
                </a:spcBef>
                <a:spcAft>
                  <a:spcPct val="0"/>
                </a:spcAft>
                <a:defRPr>
                  <a:solidFill>
                    <a:schemeClr val="tx1"/>
                  </a:solidFill>
                  <a:latin typeface="Calibri" pitchFamily="34" charset="0"/>
                </a:defRPr>
              </a:lvl7pPr>
              <a:lvl8pPr marL="3429000" indent="-228600" defTabSz="957263" fontAlgn="base">
                <a:spcBef>
                  <a:spcPct val="0"/>
                </a:spcBef>
                <a:spcAft>
                  <a:spcPct val="0"/>
                </a:spcAft>
                <a:defRPr>
                  <a:solidFill>
                    <a:schemeClr val="tx1"/>
                  </a:solidFill>
                  <a:latin typeface="Calibri" pitchFamily="34" charset="0"/>
                </a:defRPr>
              </a:lvl8pPr>
              <a:lvl9pPr marL="3886200" indent="-228600" defTabSz="957263" fontAlgn="base">
                <a:spcBef>
                  <a:spcPct val="0"/>
                </a:spcBef>
                <a:spcAft>
                  <a:spcPct val="0"/>
                </a:spcAft>
                <a:defRPr>
                  <a:solidFill>
                    <a:schemeClr val="tx1"/>
                  </a:solidFill>
                  <a:latin typeface="Calibri" pitchFamily="34" charset="0"/>
                </a:defRPr>
              </a:lvl9pPr>
            </a:lstStyle>
            <a:p>
              <a:pPr algn="ctr"/>
              <a:r>
                <a:rPr lang="en-US" sz="1400"/>
                <a:t>“</a:t>
              </a:r>
              <a:r>
                <a:rPr lang="en-US" sz="1400">
                  <a:solidFill>
                    <a:srgbClr val="0000FF"/>
                  </a:solidFill>
                </a:rPr>
                <a:t>xml manage system vary wide expressive</a:t>
              </a:r>
            </a:p>
            <a:p>
              <a:pPr algn="ctr"/>
              <a:r>
                <a:rPr lang="en-US" sz="1400">
                  <a:solidFill>
                    <a:srgbClr val="0000FF"/>
                  </a:solidFill>
                </a:rPr>
                <a:t>power</a:t>
              </a:r>
              <a:r>
                <a:rPr lang="en-US" sz="1400"/>
                <a:t>“ </a:t>
              </a:r>
            </a:p>
          </p:txBody>
        </p:sp>
        <p:sp>
          <p:nvSpPr>
            <p:cNvPr id="6163" name="Text Box 49"/>
            <p:cNvSpPr txBox="1">
              <a:spLocks noChangeArrowheads="1"/>
            </p:cNvSpPr>
            <p:nvPr/>
          </p:nvSpPr>
          <p:spPr bwMode="auto">
            <a:xfrm>
              <a:off x="3909" y="2169"/>
              <a:ext cx="848"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782" tIns="47891" rIns="95782" bIns="47891">
              <a:spAutoFit/>
            </a:bodyPr>
            <a:lstStyle>
              <a:lvl1pPr defTabSz="957263">
                <a:defRPr>
                  <a:solidFill>
                    <a:schemeClr val="tx1"/>
                  </a:solidFill>
                  <a:latin typeface="Calibri" pitchFamily="34" charset="0"/>
                </a:defRPr>
              </a:lvl1pPr>
              <a:lvl2pPr marL="742950" indent="-285750" defTabSz="957263">
                <a:defRPr>
                  <a:solidFill>
                    <a:schemeClr val="tx1"/>
                  </a:solidFill>
                  <a:latin typeface="Calibri" pitchFamily="34" charset="0"/>
                </a:defRPr>
              </a:lvl2pPr>
              <a:lvl3pPr marL="1143000" indent="-228600" defTabSz="957263">
                <a:defRPr>
                  <a:solidFill>
                    <a:schemeClr val="tx1"/>
                  </a:solidFill>
                  <a:latin typeface="Calibri" pitchFamily="34" charset="0"/>
                </a:defRPr>
              </a:lvl3pPr>
              <a:lvl4pPr marL="1600200" indent="-228600" defTabSz="957263">
                <a:defRPr>
                  <a:solidFill>
                    <a:schemeClr val="tx1"/>
                  </a:solidFill>
                  <a:latin typeface="Calibri" pitchFamily="34" charset="0"/>
                </a:defRPr>
              </a:lvl4pPr>
              <a:lvl5pPr marL="2057400" indent="-228600" defTabSz="957263">
                <a:defRPr>
                  <a:solidFill>
                    <a:schemeClr val="tx1"/>
                  </a:solidFill>
                  <a:latin typeface="Calibri" pitchFamily="34" charset="0"/>
                </a:defRPr>
              </a:lvl5pPr>
              <a:lvl6pPr marL="2514600" indent="-228600" defTabSz="957263" fontAlgn="base">
                <a:spcBef>
                  <a:spcPct val="0"/>
                </a:spcBef>
                <a:spcAft>
                  <a:spcPct val="0"/>
                </a:spcAft>
                <a:defRPr>
                  <a:solidFill>
                    <a:schemeClr val="tx1"/>
                  </a:solidFill>
                  <a:latin typeface="Calibri" pitchFamily="34" charset="0"/>
                </a:defRPr>
              </a:lvl6pPr>
              <a:lvl7pPr marL="2971800" indent="-228600" defTabSz="957263" fontAlgn="base">
                <a:spcBef>
                  <a:spcPct val="0"/>
                </a:spcBef>
                <a:spcAft>
                  <a:spcPct val="0"/>
                </a:spcAft>
                <a:defRPr>
                  <a:solidFill>
                    <a:schemeClr val="tx1"/>
                  </a:solidFill>
                  <a:latin typeface="Calibri" pitchFamily="34" charset="0"/>
                </a:defRPr>
              </a:lvl7pPr>
              <a:lvl8pPr marL="3429000" indent="-228600" defTabSz="957263" fontAlgn="base">
                <a:spcBef>
                  <a:spcPct val="0"/>
                </a:spcBef>
                <a:spcAft>
                  <a:spcPct val="0"/>
                </a:spcAft>
                <a:defRPr>
                  <a:solidFill>
                    <a:schemeClr val="tx1"/>
                  </a:solidFill>
                  <a:latin typeface="Calibri" pitchFamily="34" charset="0"/>
                </a:defRPr>
              </a:lvl8pPr>
              <a:lvl9pPr marL="3886200" indent="-228600" defTabSz="957263" fontAlgn="base">
                <a:spcBef>
                  <a:spcPct val="0"/>
                </a:spcBef>
                <a:spcAft>
                  <a:spcPct val="0"/>
                </a:spcAft>
                <a:defRPr>
                  <a:solidFill>
                    <a:schemeClr val="tx1"/>
                  </a:solidFill>
                  <a:latin typeface="Calibri" pitchFamily="34" charset="0"/>
                </a:defRPr>
              </a:lvl9pPr>
            </a:lstStyle>
            <a:p>
              <a:pPr algn="ctr"/>
              <a:r>
                <a:rPr lang="en-US" sz="1400"/>
                <a:t>“</a:t>
              </a:r>
              <a:r>
                <a:rPr lang="en-US" sz="1400">
                  <a:solidFill>
                    <a:srgbClr val="0000FF"/>
                  </a:solidFill>
                </a:rPr>
                <a:t>native xml data base</a:t>
              </a:r>
              <a:r>
                <a:rPr lang="en-US" sz="1400"/>
                <a:t>”</a:t>
              </a:r>
            </a:p>
          </p:txBody>
        </p:sp>
        <p:sp>
          <p:nvSpPr>
            <p:cNvPr id="6164" name="Text Box 50"/>
            <p:cNvSpPr txBox="1">
              <a:spLocks noChangeArrowheads="1"/>
            </p:cNvSpPr>
            <p:nvPr/>
          </p:nvSpPr>
          <p:spPr bwMode="auto">
            <a:xfrm>
              <a:off x="4701" y="2169"/>
              <a:ext cx="975" cy="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782" tIns="47891" rIns="95782" bIns="47891">
              <a:spAutoFit/>
            </a:bodyPr>
            <a:lstStyle>
              <a:lvl1pPr defTabSz="957263">
                <a:defRPr>
                  <a:solidFill>
                    <a:schemeClr val="tx1"/>
                  </a:solidFill>
                  <a:latin typeface="Calibri" pitchFamily="34" charset="0"/>
                </a:defRPr>
              </a:lvl1pPr>
              <a:lvl2pPr marL="742950" indent="-285750" defTabSz="957263">
                <a:defRPr>
                  <a:solidFill>
                    <a:schemeClr val="tx1"/>
                  </a:solidFill>
                  <a:latin typeface="Calibri" pitchFamily="34" charset="0"/>
                </a:defRPr>
              </a:lvl2pPr>
              <a:lvl3pPr marL="1143000" indent="-228600" defTabSz="957263">
                <a:defRPr>
                  <a:solidFill>
                    <a:schemeClr val="tx1"/>
                  </a:solidFill>
                  <a:latin typeface="Calibri" pitchFamily="34" charset="0"/>
                </a:defRPr>
              </a:lvl3pPr>
              <a:lvl4pPr marL="1600200" indent="-228600" defTabSz="957263">
                <a:defRPr>
                  <a:solidFill>
                    <a:schemeClr val="tx1"/>
                  </a:solidFill>
                  <a:latin typeface="Calibri" pitchFamily="34" charset="0"/>
                </a:defRPr>
              </a:lvl4pPr>
              <a:lvl5pPr marL="2057400" indent="-228600" defTabSz="957263">
                <a:defRPr>
                  <a:solidFill>
                    <a:schemeClr val="tx1"/>
                  </a:solidFill>
                  <a:latin typeface="Calibri" pitchFamily="34" charset="0"/>
                </a:defRPr>
              </a:lvl5pPr>
              <a:lvl6pPr marL="2514600" indent="-228600" defTabSz="957263" fontAlgn="base">
                <a:spcBef>
                  <a:spcPct val="0"/>
                </a:spcBef>
                <a:spcAft>
                  <a:spcPct val="0"/>
                </a:spcAft>
                <a:defRPr>
                  <a:solidFill>
                    <a:schemeClr val="tx1"/>
                  </a:solidFill>
                  <a:latin typeface="Calibri" pitchFamily="34" charset="0"/>
                </a:defRPr>
              </a:lvl6pPr>
              <a:lvl7pPr marL="2971800" indent="-228600" defTabSz="957263" fontAlgn="base">
                <a:spcBef>
                  <a:spcPct val="0"/>
                </a:spcBef>
                <a:spcAft>
                  <a:spcPct val="0"/>
                </a:spcAft>
                <a:defRPr>
                  <a:solidFill>
                    <a:schemeClr val="tx1"/>
                  </a:solidFill>
                  <a:latin typeface="Calibri" pitchFamily="34" charset="0"/>
                </a:defRPr>
              </a:lvl7pPr>
              <a:lvl8pPr marL="3429000" indent="-228600" defTabSz="957263" fontAlgn="base">
                <a:spcBef>
                  <a:spcPct val="0"/>
                </a:spcBef>
                <a:spcAft>
                  <a:spcPct val="0"/>
                </a:spcAft>
                <a:defRPr>
                  <a:solidFill>
                    <a:schemeClr val="tx1"/>
                  </a:solidFill>
                  <a:latin typeface="Calibri" pitchFamily="34" charset="0"/>
                </a:defRPr>
              </a:lvl8pPr>
              <a:lvl9pPr marL="3886200" indent="-228600" defTabSz="957263" fontAlgn="base">
                <a:spcBef>
                  <a:spcPct val="0"/>
                </a:spcBef>
                <a:spcAft>
                  <a:spcPct val="0"/>
                </a:spcAft>
                <a:defRPr>
                  <a:solidFill>
                    <a:schemeClr val="tx1"/>
                  </a:solidFill>
                  <a:latin typeface="Calibri" pitchFamily="34" charset="0"/>
                </a:defRPr>
              </a:lvl9pPr>
            </a:lstStyle>
            <a:p>
              <a:r>
                <a:rPr lang="en-US" sz="1400"/>
                <a:t> “</a:t>
              </a:r>
              <a:r>
                <a:rPr lang="en-US" sz="1400">
                  <a:solidFill>
                    <a:srgbClr val="0000FF"/>
                  </a:solidFill>
                </a:rPr>
                <a:t>native xml data base system store schemaless data</a:t>
              </a:r>
              <a:r>
                <a:rPr lang="en-US" sz="1400"/>
                <a:t>“</a:t>
              </a:r>
            </a:p>
          </p:txBody>
        </p:sp>
        <p:cxnSp>
          <p:nvCxnSpPr>
            <p:cNvPr id="6165" name="AutoShape 51"/>
            <p:cNvCxnSpPr>
              <a:cxnSpLocks noChangeShapeType="1"/>
              <a:stCxn id="6188" idx="2"/>
              <a:endCxn id="6189" idx="0"/>
            </p:cNvCxnSpPr>
            <p:nvPr/>
          </p:nvCxnSpPr>
          <p:spPr bwMode="auto">
            <a:xfrm rot="5400000">
              <a:off x="3046" y="918"/>
              <a:ext cx="212" cy="307"/>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6166" name="AutoShape 52"/>
            <p:cNvCxnSpPr>
              <a:cxnSpLocks noChangeShapeType="1"/>
              <a:stCxn id="6188" idx="2"/>
              <a:endCxn id="6190" idx="0"/>
            </p:cNvCxnSpPr>
            <p:nvPr/>
          </p:nvCxnSpPr>
          <p:spPr bwMode="auto">
            <a:xfrm rot="16200000" flipH="1">
              <a:off x="3341" y="929"/>
              <a:ext cx="212" cy="283"/>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6167" name="AutoShape 53"/>
            <p:cNvCxnSpPr>
              <a:cxnSpLocks noChangeShapeType="1"/>
              <a:stCxn id="6188" idx="2"/>
              <a:endCxn id="6191" idx="0"/>
            </p:cNvCxnSpPr>
            <p:nvPr/>
          </p:nvCxnSpPr>
          <p:spPr bwMode="auto">
            <a:xfrm rot="16200000" flipH="1">
              <a:off x="3716" y="555"/>
              <a:ext cx="212" cy="1032"/>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6168" name="AutoShape 54"/>
            <p:cNvCxnSpPr>
              <a:cxnSpLocks noChangeShapeType="1"/>
              <a:stCxn id="6191" idx="2"/>
              <a:endCxn id="6199" idx="0"/>
            </p:cNvCxnSpPr>
            <p:nvPr/>
          </p:nvCxnSpPr>
          <p:spPr bwMode="auto">
            <a:xfrm flipH="1">
              <a:off x="4337" y="1540"/>
              <a:ext cx="1" cy="204"/>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9" name="AutoShape 55"/>
            <p:cNvSpPr>
              <a:spLocks noChangeArrowheads="1"/>
            </p:cNvSpPr>
            <p:nvPr/>
          </p:nvSpPr>
          <p:spPr bwMode="auto">
            <a:xfrm>
              <a:off x="4133" y="1744"/>
              <a:ext cx="408" cy="363"/>
            </a:xfrm>
            <a:prstGeom prst="roundRect">
              <a:avLst>
                <a:gd name="adj" fmla="val 16667"/>
              </a:avLst>
            </a:prstGeom>
            <a:solidFill>
              <a:schemeClr val="bg1">
                <a:lumMod val="95000"/>
              </a:schemeClr>
            </a:solidFill>
            <a:ln w="12700">
              <a:solidFill>
                <a:schemeClr val="tx1"/>
              </a:solidFill>
              <a:round/>
              <a:headEnd/>
              <a:tailEnd/>
            </a:ln>
            <a:effectLst>
              <a:outerShdw blurRad="50800" dist="38100" dir="2700000" algn="tl" rotWithShape="0">
                <a:prstClr val="black">
                  <a:alpha val="40000"/>
                </a:prstClr>
              </a:outerShdw>
            </a:effectLst>
          </p:spPr>
          <p:txBody>
            <a:bodyPr wrap="none" anchor="ctr"/>
            <a:lstStyle/>
            <a:p>
              <a:pPr algn="ctr" fontAlgn="auto">
                <a:spcBef>
                  <a:spcPts val="0"/>
                </a:spcBef>
                <a:spcAft>
                  <a:spcPts val="0"/>
                </a:spcAft>
                <a:defRPr/>
              </a:pPr>
              <a:r>
                <a:rPr lang="en-US" sz="1600" b="1">
                  <a:latin typeface="Courier New" pitchFamily="49" charset="0"/>
                </a:rPr>
                <a:t>title</a:t>
              </a:r>
            </a:p>
          </p:txBody>
        </p:sp>
        <p:sp>
          <p:nvSpPr>
            <p:cNvPr id="6200" name="AutoShape 56"/>
            <p:cNvSpPr>
              <a:spLocks noChangeArrowheads="1"/>
            </p:cNvSpPr>
            <p:nvPr/>
          </p:nvSpPr>
          <p:spPr bwMode="auto">
            <a:xfrm>
              <a:off x="4746" y="1744"/>
              <a:ext cx="408" cy="363"/>
            </a:xfrm>
            <a:prstGeom prst="roundRect">
              <a:avLst>
                <a:gd name="adj" fmla="val 16667"/>
              </a:avLst>
            </a:prstGeom>
            <a:solidFill>
              <a:schemeClr val="bg1">
                <a:lumMod val="95000"/>
              </a:schemeClr>
            </a:solidFill>
            <a:ln w="12700">
              <a:solidFill>
                <a:schemeClr val="tx1"/>
              </a:solidFill>
              <a:round/>
              <a:headEnd/>
              <a:tailEnd/>
            </a:ln>
            <a:effectLst>
              <a:outerShdw blurRad="50800" dist="38100" dir="2700000" algn="tl" rotWithShape="0">
                <a:prstClr val="black">
                  <a:alpha val="40000"/>
                </a:prstClr>
              </a:outerShdw>
            </a:effectLst>
          </p:spPr>
          <p:txBody>
            <a:bodyPr wrap="none" anchor="ctr"/>
            <a:lstStyle/>
            <a:p>
              <a:pPr algn="ctr" fontAlgn="auto">
                <a:spcBef>
                  <a:spcPts val="0"/>
                </a:spcBef>
                <a:spcAft>
                  <a:spcPts val="0"/>
                </a:spcAft>
                <a:defRPr/>
              </a:pPr>
              <a:r>
                <a:rPr lang="en-US" sz="1600" b="1">
                  <a:latin typeface="Courier New" pitchFamily="49" charset="0"/>
                </a:rPr>
                <a:t>par</a:t>
              </a:r>
            </a:p>
          </p:txBody>
        </p:sp>
        <p:cxnSp>
          <p:nvCxnSpPr>
            <p:cNvPr id="6171" name="AutoShape 57"/>
            <p:cNvCxnSpPr>
              <a:cxnSpLocks noChangeShapeType="1"/>
              <a:endCxn id="6200" idx="0"/>
            </p:cNvCxnSpPr>
            <p:nvPr/>
          </p:nvCxnSpPr>
          <p:spPr bwMode="auto">
            <a:xfrm>
              <a:off x="4360" y="1540"/>
              <a:ext cx="590" cy="204"/>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72" name="Text Box 58"/>
            <p:cNvSpPr txBox="1">
              <a:spLocks noChangeArrowheads="1"/>
            </p:cNvSpPr>
            <p:nvPr/>
          </p:nvSpPr>
          <p:spPr bwMode="auto">
            <a:xfrm>
              <a:off x="2988" y="784"/>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1</a:t>
              </a:r>
            </a:p>
          </p:txBody>
        </p:sp>
        <p:sp>
          <p:nvSpPr>
            <p:cNvPr id="6173" name="Text Box 59"/>
            <p:cNvSpPr txBox="1">
              <a:spLocks noChangeArrowheads="1"/>
            </p:cNvSpPr>
            <p:nvPr/>
          </p:nvSpPr>
          <p:spPr bwMode="auto">
            <a:xfrm>
              <a:off x="3399" y="784"/>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dirty="0"/>
                <a:t>6</a:t>
              </a:r>
            </a:p>
          </p:txBody>
        </p:sp>
        <p:sp>
          <p:nvSpPr>
            <p:cNvPr id="6174" name="Text Box 60"/>
            <p:cNvSpPr txBox="1">
              <a:spLocks noChangeArrowheads="1"/>
            </p:cNvSpPr>
            <p:nvPr/>
          </p:nvSpPr>
          <p:spPr bwMode="auto">
            <a:xfrm>
              <a:off x="2773" y="1359"/>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2</a:t>
              </a:r>
            </a:p>
          </p:txBody>
        </p:sp>
        <p:sp>
          <p:nvSpPr>
            <p:cNvPr id="6175" name="Text Box 61"/>
            <p:cNvSpPr txBox="1">
              <a:spLocks noChangeArrowheads="1"/>
            </p:cNvSpPr>
            <p:nvPr/>
          </p:nvSpPr>
          <p:spPr bwMode="auto">
            <a:xfrm>
              <a:off x="3045" y="1359"/>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de-DE" b="1"/>
                <a:t>1</a:t>
              </a:r>
              <a:endParaRPr lang="en-US" b="1"/>
            </a:p>
          </p:txBody>
        </p:sp>
        <p:sp>
          <p:nvSpPr>
            <p:cNvPr id="6176" name="Text Box 62"/>
            <p:cNvSpPr txBox="1">
              <a:spLocks noChangeArrowheads="1"/>
            </p:cNvSpPr>
            <p:nvPr/>
          </p:nvSpPr>
          <p:spPr bwMode="auto">
            <a:xfrm>
              <a:off x="3340" y="1359"/>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3</a:t>
              </a:r>
            </a:p>
          </p:txBody>
        </p:sp>
        <p:sp>
          <p:nvSpPr>
            <p:cNvPr id="6177" name="Text Box 63"/>
            <p:cNvSpPr txBox="1">
              <a:spLocks noChangeArrowheads="1"/>
            </p:cNvSpPr>
            <p:nvPr/>
          </p:nvSpPr>
          <p:spPr bwMode="auto">
            <a:xfrm>
              <a:off x="3643" y="1354"/>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de-DE" b="1"/>
                <a:t>2</a:t>
              </a:r>
              <a:endParaRPr lang="en-US" b="1"/>
            </a:p>
          </p:txBody>
        </p:sp>
        <p:sp>
          <p:nvSpPr>
            <p:cNvPr id="6178" name="Text Box 64"/>
            <p:cNvSpPr txBox="1">
              <a:spLocks noChangeArrowheads="1"/>
            </p:cNvSpPr>
            <p:nvPr/>
          </p:nvSpPr>
          <p:spPr bwMode="auto">
            <a:xfrm>
              <a:off x="4088" y="1359"/>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4</a:t>
              </a:r>
            </a:p>
          </p:txBody>
        </p:sp>
        <p:sp>
          <p:nvSpPr>
            <p:cNvPr id="6179" name="Text Box 65"/>
            <p:cNvSpPr txBox="1">
              <a:spLocks noChangeArrowheads="1"/>
            </p:cNvSpPr>
            <p:nvPr/>
          </p:nvSpPr>
          <p:spPr bwMode="auto">
            <a:xfrm>
              <a:off x="4391" y="1359"/>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de-DE" b="1"/>
                <a:t>5</a:t>
              </a:r>
              <a:endParaRPr lang="en-US" b="1"/>
            </a:p>
          </p:txBody>
        </p:sp>
        <p:sp>
          <p:nvSpPr>
            <p:cNvPr id="6180" name="Text Box 66"/>
            <p:cNvSpPr txBox="1">
              <a:spLocks noChangeArrowheads="1"/>
            </p:cNvSpPr>
            <p:nvPr/>
          </p:nvSpPr>
          <p:spPr bwMode="auto">
            <a:xfrm>
              <a:off x="4088" y="1926"/>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5</a:t>
              </a:r>
            </a:p>
          </p:txBody>
        </p:sp>
        <p:sp>
          <p:nvSpPr>
            <p:cNvPr id="3" name="Text Box 67"/>
            <p:cNvSpPr txBox="1">
              <a:spLocks noChangeArrowheads="1"/>
            </p:cNvSpPr>
            <p:nvPr/>
          </p:nvSpPr>
          <p:spPr bwMode="auto">
            <a:xfrm>
              <a:off x="4383" y="1926"/>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de-DE" b="1"/>
                <a:t>3</a:t>
              </a:r>
              <a:endParaRPr lang="en-US" b="1"/>
            </a:p>
          </p:txBody>
        </p:sp>
        <p:sp>
          <p:nvSpPr>
            <p:cNvPr id="6182" name="Text Box 68"/>
            <p:cNvSpPr txBox="1">
              <a:spLocks noChangeArrowheads="1"/>
            </p:cNvSpPr>
            <p:nvPr/>
          </p:nvSpPr>
          <p:spPr bwMode="auto">
            <a:xfrm>
              <a:off x="4700" y="1926"/>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6</a:t>
              </a:r>
            </a:p>
          </p:txBody>
        </p:sp>
        <p:sp>
          <p:nvSpPr>
            <p:cNvPr id="6183" name="Text Box 69"/>
            <p:cNvSpPr txBox="1">
              <a:spLocks noChangeArrowheads="1"/>
            </p:cNvSpPr>
            <p:nvPr/>
          </p:nvSpPr>
          <p:spPr bwMode="auto">
            <a:xfrm>
              <a:off x="4995" y="1926"/>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de-DE" b="1"/>
                <a:t>4</a:t>
              </a:r>
              <a:endParaRPr lang="en-US" b="1"/>
            </a:p>
          </p:txBody>
        </p:sp>
      </p:grpSp>
      <p:sp>
        <p:nvSpPr>
          <p:cNvPr id="6215" name="Text Box 71"/>
          <p:cNvSpPr txBox="1">
            <a:spLocks noChangeArrowheads="1"/>
          </p:cNvSpPr>
          <p:nvPr/>
        </p:nvSpPr>
        <p:spPr bwMode="auto">
          <a:xfrm>
            <a:off x="5565422" y="479426"/>
            <a:ext cx="3505200" cy="113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782" tIns="47891" rIns="95782" bIns="47891">
            <a:spAutoFit/>
          </a:bodyPr>
          <a:lstStyle>
            <a:lvl1pPr defTabSz="957263">
              <a:defRPr>
                <a:solidFill>
                  <a:schemeClr val="tx1"/>
                </a:solidFill>
                <a:latin typeface="Calibri" pitchFamily="34" charset="0"/>
              </a:defRPr>
            </a:lvl1pPr>
            <a:lvl2pPr marL="742950" indent="-285750" defTabSz="957263">
              <a:defRPr>
                <a:solidFill>
                  <a:schemeClr val="tx1"/>
                </a:solidFill>
                <a:latin typeface="Calibri" pitchFamily="34" charset="0"/>
              </a:defRPr>
            </a:lvl2pPr>
            <a:lvl3pPr marL="1143000" indent="-228600" defTabSz="957263">
              <a:defRPr>
                <a:solidFill>
                  <a:schemeClr val="tx1"/>
                </a:solidFill>
                <a:latin typeface="Calibri" pitchFamily="34" charset="0"/>
              </a:defRPr>
            </a:lvl3pPr>
            <a:lvl4pPr marL="1600200" indent="-228600" defTabSz="957263">
              <a:defRPr>
                <a:solidFill>
                  <a:schemeClr val="tx1"/>
                </a:solidFill>
                <a:latin typeface="Calibri" pitchFamily="34" charset="0"/>
              </a:defRPr>
            </a:lvl4pPr>
            <a:lvl5pPr marL="2057400" indent="-228600" defTabSz="957263">
              <a:defRPr>
                <a:solidFill>
                  <a:schemeClr val="tx1"/>
                </a:solidFill>
                <a:latin typeface="Calibri" pitchFamily="34" charset="0"/>
              </a:defRPr>
            </a:lvl5pPr>
            <a:lvl6pPr marL="2514600" indent="-228600" defTabSz="957263" fontAlgn="base">
              <a:spcBef>
                <a:spcPct val="0"/>
              </a:spcBef>
              <a:spcAft>
                <a:spcPct val="0"/>
              </a:spcAft>
              <a:defRPr>
                <a:solidFill>
                  <a:schemeClr val="tx1"/>
                </a:solidFill>
                <a:latin typeface="Calibri" pitchFamily="34" charset="0"/>
              </a:defRPr>
            </a:lvl6pPr>
            <a:lvl7pPr marL="2971800" indent="-228600" defTabSz="957263" fontAlgn="base">
              <a:spcBef>
                <a:spcPct val="0"/>
              </a:spcBef>
              <a:spcAft>
                <a:spcPct val="0"/>
              </a:spcAft>
              <a:defRPr>
                <a:solidFill>
                  <a:schemeClr val="tx1"/>
                </a:solidFill>
                <a:latin typeface="Calibri" pitchFamily="34" charset="0"/>
              </a:defRPr>
            </a:lvl7pPr>
            <a:lvl8pPr marL="3429000" indent="-228600" defTabSz="957263" fontAlgn="base">
              <a:spcBef>
                <a:spcPct val="0"/>
              </a:spcBef>
              <a:spcAft>
                <a:spcPct val="0"/>
              </a:spcAft>
              <a:defRPr>
                <a:solidFill>
                  <a:schemeClr val="tx1"/>
                </a:solidFill>
                <a:latin typeface="Calibri" pitchFamily="34" charset="0"/>
              </a:defRPr>
            </a:lvl8pPr>
            <a:lvl9pPr marL="3886200" indent="-228600" defTabSz="957263" fontAlgn="base">
              <a:spcBef>
                <a:spcPct val="0"/>
              </a:spcBef>
              <a:spcAft>
                <a:spcPct val="0"/>
              </a:spcAft>
              <a:defRPr>
                <a:solidFill>
                  <a:schemeClr val="tx1"/>
                </a:solidFill>
                <a:latin typeface="Calibri" pitchFamily="34" charset="0"/>
              </a:defRPr>
            </a:lvl9pPr>
          </a:lstStyle>
          <a:p>
            <a:r>
              <a:rPr lang="en-US" sz="1400" dirty="0"/>
              <a:t>“</a:t>
            </a:r>
            <a:r>
              <a:rPr lang="en-US" b="1" dirty="0">
                <a:solidFill>
                  <a:srgbClr val="008000"/>
                </a:solidFill>
              </a:rPr>
              <a:t>xml</a:t>
            </a:r>
            <a:r>
              <a:rPr lang="en-US" sz="1400" dirty="0">
                <a:solidFill>
                  <a:srgbClr val="008000"/>
                </a:solidFill>
              </a:rPr>
              <a:t> data manage </a:t>
            </a:r>
            <a:r>
              <a:rPr lang="en-US" b="1" dirty="0">
                <a:solidFill>
                  <a:srgbClr val="008000"/>
                </a:solidFill>
              </a:rPr>
              <a:t>xml</a:t>
            </a:r>
            <a:r>
              <a:rPr lang="en-US" sz="1600" dirty="0">
                <a:solidFill>
                  <a:srgbClr val="008000"/>
                </a:solidFill>
              </a:rPr>
              <a:t> </a:t>
            </a:r>
            <a:r>
              <a:rPr lang="en-US" sz="1400" dirty="0">
                <a:solidFill>
                  <a:srgbClr val="008000"/>
                </a:solidFill>
              </a:rPr>
              <a:t>manage system vary wide expressive power native </a:t>
            </a:r>
            <a:r>
              <a:rPr lang="en-US" b="1" dirty="0">
                <a:solidFill>
                  <a:srgbClr val="008000"/>
                </a:solidFill>
              </a:rPr>
              <a:t>xml</a:t>
            </a:r>
            <a:r>
              <a:rPr lang="en-US" sz="1400" dirty="0">
                <a:solidFill>
                  <a:srgbClr val="008000"/>
                </a:solidFill>
              </a:rPr>
              <a:t> native </a:t>
            </a:r>
            <a:r>
              <a:rPr lang="en-US" b="1" dirty="0">
                <a:solidFill>
                  <a:srgbClr val="008000"/>
                </a:solidFill>
              </a:rPr>
              <a:t>xml</a:t>
            </a:r>
            <a:r>
              <a:rPr lang="en-US" sz="1600" b="1" dirty="0">
                <a:solidFill>
                  <a:srgbClr val="008000"/>
                </a:solidFill>
              </a:rPr>
              <a:t> </a:t>
            </a:r>
            <a:r>
              <a:rPr lang="en-US" sz="1400" dirty="0">
                <a:solidFill>
                  <a:srgbClr val="008000"/>
                </a:solidFill>
              </a:rPr>
              <a:t>data base system store</a:t>
            </a:r>
          </a:p>
          <a:p>
            <a:r>
              <a:rPr lang="en-US" sz="1400" dirty="0">
                <a:solidFill>
                  <a:srgbClr val="008000"/>
                </a:solidFill>
              </a:rPr>
              <a:t>                                      schemaless data</a:t>
            </a:r>
            <a:r>
              <a:rPr lang="en-US" sz="1400" dirty="0"/>
              <a:t>“</a:t>
            </a:r>
          </a:p>
        </p:txBody>
      </p:sp>
      <p:sp>
        <p:nvSpPr>
          <p:cNvPr id="6244" name="AutoShape 100"/>
          <p:cNvSpPr>
            <a:spLocks noChangeArrowheads="1"/>
          </p:cNvSpPr>
          <p:nvPr/>
        </p:nvSpPr>
        <p:spPr bwMode="auto">
          <a:xfrm>
            <a:off x="3505200" y="685800"/>
            <a:ext cx="1666875" cy="838200"/>
          </a:xfrm>
          <a:prstGeom prst="wedgeRoundRectCallout">
            <a:avLst>
              <a:gd name="adj1" fmla="val 77873"/>
              <a:gd name="adj2" fmla="val -13453"/>
              <a:gd name="adj3" fmla="val 16667"/>
            </a:avLst>
          </a:prstGeom>
          <a:solidFill>
            <a:schemeClr val="accent1">
              <a:lumMod val="20000"/>
              <a:lumOff val="80000"/>
            </a:schemeClr>
          </a:solidFill>
          <a:ln w="9525">
            <a:solidFill>
              <a:schemeClr val="tx1"/>
            </a:solidFill>
            <a:miter lim="800000"/>
            <a:headEnd/>
            <a:tailEnd/>
          </a:ln>
          <a:effectLst>
            <a:outerShdw blurRad="50800" dist="38100" dir="2700000" algn="tl" rotWithShape="0">
              <a:prstClr val="black">
                <a:alpha val="40000"/>
              </a:prstClr>
            </a:outerShdw>
          </a:effectLst>
        </p:spPr>
        <p:txBody>
          <a:bodyPr/>
          <a:lstStyle/>
          <a:p>
            <a:pPr fontAlgn="auto">
              <a:spcBef>
                <a:spcPts val="0"/>
              </a:spcBef>
              <a:spcAft>
                <a:spcPts val="0"/>
              </a:spcAft>
              <a:defRPr/>
            </a:pPr>
            <a:r>
              <a:rPr lang="en-US" sz="2400" b="1" i="1" dirty="0" err="1">
                <a:latin typeface="+mj-lt"/>
              </a:rPr>
              <a:t>ftf</a:t>
            </a:r>
            <a:r>
              <a:rPr lang="en-US" sz="2000" b="1" i="1" dirty="0">
                <a:latin typeface="+mj-lt"/>
              </a:rPr>
              <a:t> (“xml”, </a:t>
            </a:r>
          </a:p>
          <a:p>
            <a:pPr fontAlgn="auto">
              <a:spcBef>
                <a:spcPts val="0"/>
              </a:spcBef>
              <a:spcAft>
                <a:spcPts val="0"/>
              </a:spcAft>
              <a:defRPr/>
            </a:pPr>
            <a:r>
              <a:rPr lang="en-US" sz="2000" b="1" i="1" dirty="0">
                <a:latin typeface="+mj-lt"/>
              </a:rPr>
              <a:t>  article</a:t>
            </a:r>
            <a:r>
              <a:rPr lang="en-US" sz="2000" b="1" i="1" baseline="-18000" dirty="0">
                <a:latin typeface="+mj-lt"/>
              </a:rPr>
              <a:t>1 </a:t>
            </a:r>
            <a:r>
              <a:rPr lang="en-US" sz="2000" b="1" i="1" dirty="0">
                <a:latin typeface="+mj-lt"/>
              </a:rPr>
              <a:t>) = 4</a:t>
            </a:r>
          </a:p>
        </p:txBody>
      </p:sp>
      <p:sp>
        <p:nvSpPr>
          <p:cNvPr id="38" name="AutoShape 100"/>
          <p:cNvSpPr>
            <a:spLocks noChangeArrowheads="1"/>
          </p:cNvSpPr>
          <p:nvPr/>
        </p:nvSpPr>
        <p:spPr bwMode="auto">
          <a:xfrm>
            <a:off x="4724400" y="4495800"/>
            <a:ext cx="1600200" cy="801688"/>
          </a:xfrm>
          <a:prstGeom prst="wedgeRoundRectCallout">
            <a:avLst>
              <a:gd name="adj1" fmla="val 128561"/>
              <a:gd name="adj2" fmla="val -248625"/>
              <a:gd name="adj3" fmla="val 16667"/>
            </a:avLst>
          </a:prstGeom>
          <a:solidFill>
            <a:schemeClr val="accent1">
              <a:lumMod val="20000"/>
              <a:lumOff val="80000"/>
            </a:schemeClr>
          </a:solidFill>
          <a:ln w="9525">
            <a:solidFill>
              <a:schemeClr val="tx1"/>
            </a:solidFill>
            <a:miter lim="800000"/>
            <a:headEnd/>
            <a:tailEnd/>
          </a:ln>
          <a:effectLst>
            <a:outerShdw blurRad="50800" dist="38100" dir="2700000" algn="tl" rotWithShape="0">
              <a:prstClr val="black">
                <a:alpha val="40000"/>
              </a:prstClr>
            </a:outerShdw>
          </a:effectLst>
        </p:spPr>
        <p:txBody>
          <a:bodyPr/>
          <a:lstStyle/>
          <a:p>
            <a:pPr fontAlgn="auto">
              <a:spcBef>
                <a:spcPts val="0"/>
              </a:spcBef>
              <a:spcAft>
                <a:spcPts val="0"/>
              </a:spcAft>
              <a:defRPr/>
            </a:pPr>
            <a:r>
              <a:rPr lang="en-US" sz="2400" b="1" i="1" dirty="0" err="1">
                <a:latin typeface="+mj-lt"/>
              </a:rPr>
              <a:t>ftf</a:t>
            </a:r>
            <a:r>
              <a:rPr lang="en-US" sz="2000" b="1" i="1" dirty="0">
                <a:latin typeface="+mj-lt"/>
              </a:rPr>
              <a:t> (“xml”, </a:t>
            </a:r>
          </a:p>
          <a:p>
            <a:pPr fontAlgn="auto">
              <a:spcBef>
                <a:spcPts val="0"/>
              </a:spcBef>
              <a:spcAft>
                <a:spcPts val="0"/>
              </a:spcAft>
              <a:defRPr/>
            </a:pPr>
            <a:r>
              <a:rPr lang="en-US" sz="2000" b="1" i="1" dirty="0">
                <a:latin typeface="+mj-lt"/>
              </a:rPr>
              <a:t>  sec</a:t>
            </a:r>
            <a:r>
              <a:rPr lang="en-US" sz="2000" b="1" i="1" baseline="-18000" dirty="0">
                <a:latin typeface="+mj-lt"/>
              </a:rPr>
              <a:t>4 </a:t>
            </a:r>
            <a:r>
              <a:rPr lang="en-US" sz="2000" b="1" i="1" dirty="0">
                <a:latin typeface="+mj-lt"/>
              </a:rPr>
              <a:t>) = 2</a:t>
            </a:r>
          </a:p>
        </p:txBody>
      </p:sp>
      <p:sp>
        <p:nvSpPr>
          <p:cNvPr id="39" name="Text Box 41"/>
          <p:cNvSpPr txBox="1">
            <a:spLocks noChangeArrowheads="1"/>
          </p:cNvSpPr>
          <p:nvPr/>
        </p:nvSpPr>
        <p:spPr bwMode="auto">
          <a:xfrm>
            <a:off x="6924675" y="1874838"/>
            <a:ext cx="1990725" cy="102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782" tIns="47891" rIns="95782" bIns="47891">
            <a:spAutoFit/>
          </a:bodyPr>
          <a:lstStyle>
            <a:lvl1pPr defTabSz="957263">
              <a:defRPr>
                <a:solidFill>
                  <a:schemeClr val="tx1"/>
                </a:solidFill>
                <a:latin typeface="Calibri" pitchFamily="34" charset="0"/>
              </a:defRPr>
            </a:lvl1pPr>
            <a:lvl2pPr marL="742950" indent="-285750" defTabSz="957263">
              <a:defRPr>
                <a:solidFill>
                  <a:schemeClr val="tx1"/>
                </a:solidFill>
                <a:latin typeface="Calibri" pitchFamily="34" charset="0"/>
              </a:defRPr>
            </a:lvl2pPr>
            <a:lvl3pPr marL="1143000" indent="-228600" defTabSz="957263">
              <a:defRPr>
                <a:solidFill>
                  <a:schemeClr val="tx1"/>
                </a:solidFill>
                <a:latin typeface="Calibri" pitchFamily="34" charset="0"/>
              </a:defRPr>
            </a:lvl3pPr>
            <a:lvl4pPr marL="1600200" indent="-228600" defTabSz="957263">
              <a:defRPr>
                <a:solidFill>
                  <a:schemeClr val="tx1"/>
                </a:solidFill>
                <a:latin typeface="Calibri" pitchFamily="34" charset="0"/>
              </a:defRPr>
            </a:lvl4pPr>
            <a:lvl5pPr marL="2057400" indent="-228600" defTabSz="957263">
              <a:defRPr>
                <a:solidFill>
                  <a:schemeClr val="tx1"/>
                </a:solidFill>
                <a:latin typeface="Calibri" pitchFamily="34" charset="0"/>
              </a:defRPr>
            </a:lvl5pPr>
            <a:lvl6pPr marL="2514600" indent="-228600" defTabSz="957263" fontAlgn="base">
              <a:spcBef>
                <a:spcPct val="0"/>
              </a:spcBef>
              <a:spcAft>
                <a:spcPct val="0"/>
              </a:spcAft>
              <a:defRPr>
                <a:solidFill>
                  <a:schemeClr val="tx1"/>
                </a:solidFill>
                <a:latin typeface="Calibri" pitchFamily="34" charset="0"/>
              </a:defRPr>
            </a:lvl6pPr>
            <a:lvl7pPr marL="2971800" indent="-228600" defTabSz="957263" fontAlgn="base">
              <a:spcBef>
                <a:spcPct val="0"/>
              </a:spcBef>
              <a:spcAft>
                <a:spcPct val="0"/>
              </a:spcAft>
              <a:defRPr>
                <a:solidFill>
                  <a:schemeClr val="tx1"/>
                </a:solidFill>
                <a:latin typeface="Calibri" pitchFamily="34" charset="0"/>
              </a:defRPr>
            </a:lvl7pPr>
            <a:lvl8pPr marL="3429000" indent="-228600" defTabSz="957263" fontAlgn="base">
              <a:spcBef>
                <a:spcPct val="0"/>
              </a:spcBef>
              <a:spcAft>
                <a:spcPct val="0"/>
              </a:spcAft>
              <a:defRPr>
                <a:solidFill>
                  <a:schemeClr val="tx1"/>
                </a:solidFill>
                <a:latin typeface="Calibri" pitchFamily="34" charset="0"/>
              </a:defRPr>
            </a:lvl8pPr>
            <a:lvl9pPr marL="3886200" indent="-228600" defTabSz="957263" fontAlgn="base">
              <a:spcBef>
                <a:spcPct val="0"/>
              </a:spcBef>
              <a:spcAft>
                <a:spcPct val="0"/>
              </a:spcAft>
              <a:defRPr>
                <a:solidFill>
                  <a:schemeClr val="tx1"/>
                </a:solidFill>
                <a:latin typeface="Calibri" pitchFamily="34" charset="0"/>
              </a:defRPr>
            </a:lvl9pPr>
          </a:lstStyle>
          <a:p>
            <a:pPr algn="ctr"/>
            <a:r>
              <a:rPr lang="en-US" sz="1400" dirty="0"/>
              <a:t>“</a:t>
            </a:r>
            <a:r>
              <a:rPr lang="en-US" sz="1400" dirty="0">
                <a:solidFill>
                  <a:srgbClr val="008000"/>
                </a:solidFill>
              </a:rPr>
              <a:t>native </a:t>
            </a:r>
            <a:r>
              <a:rPr lang="en-US" sz="1600" b="1" dirty="0">
                <a:solidFill>
                  <a:srgbClr val="008000"/>
                </a:solidFill>
              </a:rPr>
              <a:t>xml</a:t>
            </a:r>
            <a:r>
              <a:rPr lang="en-US" sz="1400" dirty="0">
                <a:solidFill>
                  <a:srgbClr val="008000"/>
                </a:solidFill>
              </a:rPr>
              <a:t> data base</a:t>
            </a:r>
          </a:p>
          <a:p>
            <a:pPr algn="ctr"/>
            <a:r>
              <a:rPr lang="en-US" sz="1400" dirty="0">
                <a:solidFill>
                  <a:srgbClr val="008000"/>
                </a:solidFill>
              </a:rPr>
              <a:t>  native </a:t>
            </a:r>
            <a:r>
              <a:rPr lang="en-US" sz="1600" b="1" dirty="0">
                <a:solidFill>
                  <a:srgbClr val="008000"/>
                </a:solidFill>
              </a:rPr>
              <a:t>xml</a:t>
            </a:r>
            <a:r>
              <a:rPr lang="en-US" sz="1400" dirty="0">
                <a:solidFill>
                  <a:srgbClr val="008000"/>
                </a:solidFill>
              </a:rPr>
              <a:t> data base</a:t>
            </a:r>
          </a:p>
          <a:p>
            <a:pPr algn="ctr"/>
            <a:r>
              <a:rPr lang="en-US" sz="1400" dirty="0">
                <a:solidFill>
                  <a:srgbClr val="008000"/>
                </a:solidFill>
              </a:rPr>
              <a:t>               system store</a:t>
            </a:r>
          </a:p>
          <a:p>
            <a:pPr algn="ctr"/>
            <a:r>
              <a:rPr lang="en-US" sz="1400" dirty="0">
                <a:solidFill>
                  <a:srgbClr val="008000"/>
                </a:solidFill>
              </a:rPr>
              <a:t>        schemaless data</a:t>
            </a:r>
            <a:r>
              <a:rPr lang="en-US" sz="1400" dirty="0"/>
              <a:t>“</a:t>
            </a:r>
          </a:p>
        </p:txBody>
      </p:sp>
    </p:spTree>
    <p:extLst>
      <p:ext uri="{BB962C8B-B14F-4D97-AF65-F5344CB8AC3E}">
        <p14:creationId xmlns:p14="http://schemas.microsoft.com/office/powerpoint/2010/main" xmlns="" val="1982333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244"/>
                                        </p:tgtEl>
                                        <p:attrNameLst>
                                          <p:attrName>style.visibility</p:attrName>
                                        </p:attrNameLst>
                                      </p:cBhvr>
                                      <p:to>
                                        <p:strVal val="visible"/>
                                      </p:to>
                                    </p:set>
                                    <p:animEffect transition="in" filter="blinds(horizontal)">
                                      <p:cBhvr>
                                        <p:cTn id="7" dur="500"/>
                                        <p:tgtEl>
                                          <p:spTgt spid="62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15"/>
                                        </p:tgtEl>
                                        <p:attrNameLst>
                                          <p:attrName>style.visibility</p:attrName>
                                        </p:attrNameLst>
                                      </p:cBhvr>
                                      <p:to>
                                        <p:strVal val="visible"/>
                                      </p:to>
                                    </p:set>
                                    <p:animEffect transition="in" filter="blinds(horizontal)">
                                      <p:cBhvr>
                                        <p:cTn id="10" dur="500"/>
                                        <p:tgtEl>
                                          <p:spTgt spid="62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par>
                                <p:cTn id="16" presetID="17" presetClass="entr" presetSubtype="1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p:cTn id="18" dur="500" fill="hold"/>
                                        <p:tgtEl>
                                          <p:spTgt spid="39"/>
                                        </p:tgtEl>
                                        <p:attrNameLst>
                                          <p:attrName>ppt_w</p:attrName>
                                        </p:attrNameLst>
                                      </p:cBhvr>
                                      <p:tavLst>
                                        <p:tav tm="0">
                                          <p:val>
                                            <p:fltVal val="0"/>
                                          </p:val>
                                        </p:tav>
                                        <p:tav tm="100000">
                                          <p:val>
                                            <p:strVal val="#ppt_w"/>
                                          </p:val>
                                        </p:tav>
                                      </p:tavLst>
                                    </p:anim>
                                    <p:anim calcmode="lin" valueType="num">
                                      <p:cBhvr>
                                        <p:cTn id="19" dur="5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 grpId="0"/>
      <p:bldP spid="38" grpId="0" animBg="1" autoUpdateAnimBg="0"/>
      <p:bldP spid="3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19100" y="152400"/>
            <a:ext cx="8724900" cy="771525"/>
          </a:xfrm>
        </p:spPr>
        <p:txBody>
          <a:bodyPr>
            <a:normAutofit fontScale="90000"/>
          </a:bodyPr>
          <a:lstStyle/>
          <a:p>
            <a:r>
              <a:rPr lang="en-US" sz="3600" dirty="0" smtClean="0"/>
              <a:t>BM25 with Hierarchical Scores</a:t>
            </a:r>
            <a:br>
              <a:rPr lang="en-US" sz="3600" dirty="0" smtClean="0"/>
            </a:br>
            <a:r>
              <a:rPr lang="en-US" sz="3600" baseline="-25000" dirty="0" smtClean="0">
                <a:solidFill>
                  <a:schemeClr val="tx1"/>
                </a:solidFill>
              </a:rPr>
              <a:t>[TopX @ INEX ’05–’09]</a:t>
            </a:r>
          </a:p>
        </p:txBody>
      </p:sp>
      <p:sp>
        <p:nvSpPr>
          <p:cNvPr id="9222" name="Rectangle 7"/>
          <p:cNvSpPr>
            <a:spLocks noGrp="1" noChangeArrowheads="1"/>
          </p:cNvSpPr>
          <p:nvPr>
            <p:ph idx="1"/>
          </p:nvPr>
        </p:nvSpPr>
        <p:spPr>
          <a:xfrm>
            <a:off x="152400" y="3938588"/>
            <a:ext cx="8991600" cy="2919412"/>
          </a:xfrm>
        </p:spPr>
        <p:txBody>
          <a:bodyPr rtlCol="0">
            <a:normAutofit/>
          </a:bodyPr>
          <a:lstStyle/>
          <a:p>
            <a:pPr marL="0" indent="0" fontAlgn="auto">
              <a:lnSpc>
                <a:spcPct val="80000"/>
              </a:lnSpc>
              <a:spcAft>
                <a:spcPts val="0"/>
              </a:spcAft>
              <a:buNone/>
              <a:defRPr/>
            </a:pPr>
            <a:r>
              <a:rPr lang="en-US" sz="2400" b="1" dirty="0" smtClean="0">
                <a:cs typeface="Arial" pitchFamily="34" charset="0"/>
              </a:rPr>
              <a:t>XML-specific variant of </a:t>
            </a:r>
            <a:r>
              <a:rPr lang="en-US" sz="2800" b="1" dirty="0" smtClean="0">
                <a:solidFill>
                  <a:schemeClr val="tx2">
                    <a:lumMod val="75000"/>
                  </a:schemeClr>
                </a:solidFill>
                <a:cs typeface="Arial" pitchFamily="34" charset="0"/>
              </a:rPr>
              <a:t>Okapi BM25 </a:t>
            </a:r>
          </a:p>
          <a:p>
            <a:pPr fontAlgn="auto">
              <a:lnSpc>
                <a:spcPct val="80000"/>
              </a:lnSpc>
              <a:spcAft>
                <a:spcPts val="0"/>
              </a:spcAft>
              <a:buFont typeface="Wingdings" pitchFamily="2" charset="2"/>
              <a:buNone/>
              <a:defRPr/>
            </a:pPr>
            <a:r>
              <a:rPr lang="en-US" sz="1800" dirty="0" smtClean="0">
                <a:cs typeface="Arial" pitchFamily="34" charset="0"/>
              </a:rPr>
              <a:t>      </a:t>
            </a:r>
            <a:endParaRPr lang="en-US" sz="1800" baseline="-25000" dirty="0">
              <a:cs typeface="Arial" pitchFamily="34" charset="0"/>
            </a:endParaRPr>
          </a:p>
          <a:p>
            <a:pPr fontAlgn="auto">
              <a:lnSpc>
                <a:spcPct val="80000"/>
              </a:lnSpc>
              <a:spcAft>
                <a:spcPts val="0"/>
              </a:spcAft>
              <a:buFont typeface="Wingdings" pitchFamily="2" charset="2"/>
              <a:buNone/>
              <a:defRPr/>
            </a:pPr>
            <a:endParaRPr lang="en-US" sz="1800" baseline="-25000" dirty="0" smtClean="0">
              <a:cs typeface="Arial" pitchFamily="34" charset="0"/>
            </a:endParaRPr>
          </a:p>
          <a:p>
            <a:pPr fontAlgn="auto">
              <a:lnSpc>
                <a:spcPct val="80000"/>
              </a:lnSpc>
              <a:spcAft>
                <a:spcPts val="0"/>
              </a:spcAft>
              <a:buFont typeface="Wingdings" pitchFamily="2" charset="2"/>
              <a:buNone/>
              <a:defRPr/>
            </a:pPr>
            <a:endParaRPr lang="en-US" sz="1800" baseline="-25000" dirty="0">
              <a:cs typeface="Arial" pitchFamily="34" charset="0"/>
            </a:endParaRPr>
          </a:p>
          <a:p>
            <a:pPr fontAlgn="auto">
              <a:lnSpc>
                <a:spcPct val="80000"/>
              </a:lnSpc>
              <a:spcAft>
                <a:spcPts val="0"/>
              </a:spcAft>
              <a:buFont typeface="Wingdings" pitchFamily="2" charset="2"/>
              <a:buNone/>
              <a:defRPr/>
            </a:pPr>
            <a:endParaRPr lang="en-US" sz="1800" baseline="-25000" dirty="0" smtClean="0">
              <a:cs typeface="Arial" pitchFamily="34" charset="0"/>
            </a:endParaRPr>
          </a:p>
          <a:p>
            <a:pPr fontAlgn="auto">
              <a:lnSpc>
                <a:spcPct val="80000"/>
              </a:lnSpc>
              <a:spcAft>
                <a:spcPts val="0"/>
              </a:spcAft>
              <a:buFont typeface="Wingdings" pitchFamily="2" charset="2"/>
              <a:buNone/>
              <a:defRPr/>
            </a:pPr>
            <a:endParaRPr lang="en-US" sz="1800" baseline="-25000" dirty="0">
              <a:cs typeface="Arial" pitchFamily="34" charset="0"/>
            </a:endParaRPr>
          </a:p>
          <a:p>
            <a:pPr fontAlgn="auto">
              <a:lnSpc>
                <a:spcPct val="80000"/>
              </a:lnSpc>
              <a:spcAft>
                <a:spcPts val="0"/>
              </a:spcAft>
              <a:buFont typeface="Wingdings" pitchFamily="2" charset="2"/>
              <a:buNone/>
              <a:defRPr/>
            </a:pPr>
            <a:endParaRPr lang="en-US" sz="1800" baseline="-25000" dirty="0" smtClean="0">
              <a:cs typeface="Arial" pitchFamily="34" charset="0"/>
            </a:endParaRPr>
          </a:p>
          <a:p>
            <a:pPr fontAlgn="auto">
              <a:lnSpc>
                <a:spcPct val="80000"/>
              </a:lnSpc>
              <a:spcAft>
                <a:spcPts val="0"/>
              </a:spcAft>
              <a:buFont typeface="Wingdings" pitchFamily="2" charset="2"/>
              <a:buNone/>
              <a:defRPr/>
            </a:pPr>
            <a:endParaRPr lang="en-US" sz="1800" baseline="-25000" dirty="0">
              <a:cs typeface="Arial" pitchFamily="34" charset="0"/>
            </a:endParaRPr>
          </a:p>
          <a:p>
            <a:pPr fontAlgn="auto">
              <a:lnSpc>
                <a:spcPct val="80000"/>
              </a:lnSpc>
              <a:spcAft>
                <a:spcPts val="0"/>
              </a:spcAft>
              <a:buFont typeface="Wingdings" pitchFamily="2" charset="2"/>
              <a:buNone/>
              <a:defRPr/>
            </a:pPr>
            <a:endParaRPr lang="en-US" sz="1800" baseline="-25000" dirty="0" smtClean="0">
              <a:cs typeface="Arial" pitchFamily="34" charset="0"/>
            </a:endParaRPr>
          </a:p>
          <a:p>
            <a:pPr fontAlgn="auto">
              <a:lnSpc>
                <a:spcPct val="80000"/>
              </a:lnSpc>
              <a:spcAft>
                <a:spcPts val="0"/>
              </a:spcAft>
              <a:buFont typeface="Wingdings" pitchFamily="2" charset="2"/>
              <a:buNone/>
              <a:defRPr/>
            </a:pPr>
            <a:endParaRPr lang="en-US" sz="1800" baseline="-25000" dirty="0">
              <a:cs typeface="Arial" pitchFamily="34" charset="0"/>
            </a:endParaRPr>
          </a:p>
          <a:p>
            <a:pPr fontAlgn="auto">
              <a:lnSpc>
                <a:spcPct val="80000"/>
              </a:lnSpc>
              <a:spcAft>
                <a:spcPts val="0"/>
              </a:spcAft>
              <a:buFont typeface="Wingdings" pitchFamily="2" charset="2"/>
              <a:buNone/>
              <a:defRPr/>
            </a:pPr>
            <a:r>
              <a:rPr lang="en-US" sz="1800" i="1" dirty="0" smtClean="0">
                <a:cs typeface="Arial" pitchFamily="34" charset="0"/>
              </a:rPr>
              <a:t>with </a:t>
            </a:r>
            <a:r>
              <a:rPr lang="en-US" sz="1800" b="1" i="1" dirty="0" smtClean="0">
                <a:cs typeface="Arial" pitchFamily="34" charset="0"/>
              </a:rPr>
              <a:t>k</a:t>
            </a:r>
            <a:r>
              <a:rPr lang="en-US" sz="1800" b="1" i="1" baseline="-25000" dirty="0" smtClean="0">
                <a:cs typeface="Arial" pitchFamily="34" charset="0"/>
              </a:rPr>
              <a:t>1</a:t>
            </a:r>
            <a:r>
              <a:rPr lang="en-US" sz="1800" b="1" i="1" dirty="0" smtClean="0">
                <a:cs typeface="Arial" pitchFamily="34" charset="0"/>
              </a:rPr>
              <a:t> = 2.0</a:t>
            </a:r>
            <a:r>
              <a:rPr lang="en-US" sz="1800" i="1" dirty="0" smtClean="0">
                <a:cs typeface="Arial" pitchFamily="34" charset="0"/>
              </a:rPr>
              <a:t>, </a:t>
            </a:r>
            <a:r>
              <a:rPr lang="en-US" sz="1800" b="1" i="1" dirty="0" smtClean="0">
                <a:cs typeface="Arial" pitchFamily="34" charset="0"/>
              </a:rPr>
              <a:t>b=0.75</a:t>
            </a:r>
            <a:r>
              <a:rPr lang="en-US" sz="1800" i="1" dirty="0" smtClean="0">
                <a:cs typeface="Arial" pitchFamily="34" charset="0"/>
              </a:rPr>
              <a:t>, and</a:t>
            </a:r>
          </a:p>
          <a:p>
            <a:pPr fontAlgn="auto">
              <a:lnSpc>
                <a:spcPct val="80000"/>
              </a:lnSpc>
              <a:spcAft>
                <a:spcPts val="0"/>
              </a:spcAft>
              <a:buFont typeface="Wingdings" pitchFamily="2" charset="2"/>
              <a:buNone/>
              <a:defRPr/>
            </a:pPr>
            <a:r>
              <a:rPr lang="en-US" sz="1800" i="1" dirty="0" smtClean="0">
                <a:cs typeface="Arial" pitchFamily="34" charset="0"/>
              </a:rPr>
              <a:t>tag-specific </a:t>
            </a:r>
            <a:r>
              <a:rPr lang="en-US" sz="1800" b="1" i="1" dirty="0" smtClean="0">
                <a:cs typeface="Arial" pitchFamily="34" charset="0"/>
              </a:rPr>
              <a:t>element frequencies </a:t>
            </a:r>
            <a:r>
              <a:rPr lang="en-US" sz="1800" b="1" i="1" dirty="0" err="1" smtClean="0">
                <a:cs typeface="Arial" pitchFamily="34" charset="0"/>
              </a:rPr>
              <a:t>ef</a:t>
            </a:r>
            <a:r>
              <a:rPr lang="en-US" sz="1800" b="1" i="1" baseline="-25000" dirty="0" err="1" smtClean="0">
                <a:cs typeface="Arial" pitchFamily="34" charset="0"/>
              </a:rPr>
              <a:t>A</a:t>
            </a:r>
            <a:r>
              <a:rPr lang="en-US" sz="1800" i="1" baseline="-25000" dirty="0" smtClean="0">
                <a:cs typeface="Arial" pitchFamily="34" charset="0"/>
              </a:rPr>
              <a:t> </a:t>
            </a:r>
            <a:r>
              <a:rPr lang="en-US" sz="1800" i="1" dirty="0" smtClean="0">
                <a:cs typeface="Arial" pitchFamily="34" charset="0"/>
              </a:rPr>
              <a:t> and </a:t>
            </a:r>
            <a:r>
              <a:rPr lang="en-US" sz="1800" b="1" i="1" dirty="0" smtClean="0">
                <a:cs typeface="Arial" pitchFamily="34" charset="0"/>
              </a:rPr>
              <a:t>full-text term frequencies </a:t>
            </a:r>
            <a:r>
              <a:rPr lang="en-US" sz="1800" b="1" i="1" dirty="0" err="1" smtClean="0">
                <a:cs typeface="Arial" pitchFamily="34" charset="0"/>
              </a:rPr>
              <a:t>ftf</a:t>
            </a:r>
            <a:r>
              <a:rPr lang="en-US" sz="1800" b="1" i="1" dirty="0" smtClean="0">
                <a:cs typeface="Arial" pitchFamily="34" charset="0"/>
              </a:rPr>
              <a:t> </a:t>
            </a:r>
            <a:r>
              <a:rPr lang="en-US" sz="1800" i="1" dirty="0" smtClean="0">
                <a:cs typeface="Arial" pitchFamily="34" charset="0"/>
              </a:rPr>
              <a:t>over XML </a:t>
            </a:r>
            <a:r>
              <a:rPr lang="en-US" sz="1800" i="1" dirty="0" err="1" smtClean="0">
                <a:cs typeface="Arial" pitchFamily="34" charset="0"/>
              </a:rPr>
              <a:t>subtrees</a:t>
            </a:r>
            <a:endParaRPr lang="en-US" sz="1800" i="1" baseline="-25000" dirty="0" smtClean="0">
              <a:cs typeface="Arial" pitchFamily="34" charset="0"/>
            </a:endParaRPr>
          </a:p>
          <a:p>
            <a:pPr lvl="1" fontAlgn="auto">
              <a:lnSpc>
                <a:spcPct val="80000"/>
              </a:lnSpc>
              <a:spcAft>
                <a:spcPts val="0"/>
              </a:spcAft>
              <a:buFont typeface="Wingdings" pitchFamily="2" charset="2"/>
              <a:buChar char="Ø"/>
              <a:defRPr/>
            </a:pPr>
            <a:endParaRPr lang="en-US" sz="2000" i="1" dirty="0" smtClean="0">
              <a:solidFill>
                <a:schemeClr val="accent6"/>
              </a:solidFill>
              <a:latin typeface="Times New Roman" pitchFamily="18" charset="0"/>
              <a:cs typeface="Times New Roman" pitchFamily="18" charset="0"/>
            </a:endParaRPr>
          </a:p>
        </p:txBody>
      </p:sp>
      <p:pic>
        <p:nvPicPr>
          <p:cNvPr id="7172" name="Picture 4" descr="TP_tmp"/>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28600" y="4652923"/>
            <a:ext cx="8354433" cy="604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Picture 5" descr="TP_tmp"/>
          <p:cNvPicPr>
            <a:picLocks noChangeAspect="1" noChangeArrowheads="1"/>
          </p:cNvPicPr>
          <p:nvPr>
            <p:custDataLst>
              <p:tags r:id="rId2"/>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028825" y="5338723"/>
            <a:ext cx="6468479" cy="604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Table 7"/>
          <p:cNvGraphicFramePr>
            <a:graphicFrameLocks noGrp="1"/>
          </p:cNvGraphicFramePr>
          <p:nvPr/>
        </p:nvGraphicFramePr>
        <p:xfrm>
          <a:off x="533401" y="1508474"/>
          <a:ext cx="3428998" cy="192051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607898"/>
                <a:gridCol w="659340"/>
                <a:gridCol w="556456"/>
                <a:gridCol w="516622"/>
                <a:gridCol w="546074"/>
                <a:gridCol w="542608"/>
              </a:tblGrid>
              <a:tr h="396510">
                <a:tc>
                  <a:txBody>
                    <a:bodyPr/>
                    <a:lstStyle/>
                    <a:p>
                      <a:r>
                        <a:rPr lang="en-US" sz="1200" b="1" dirty="0" err="1" smtClean="0"/>
                        <a:t>DocID</a:t>
                      </a:r>
                      <a:endParaRPr lang="en-US" sz="1200" b="1" dirty="0"/>
                    </a:p>
                  </a:txBody>
                  <a:tcPr/>
                </a:tc>
                <a:tc>
                  <a:txBody>
                    <a:bodyPr/>
                    <a:lstStyle/>
                    <a:p>
                      <a:r>
                        <a:rPr lang="en-US" sz="1400" dirty="0" smtClean="0"/>
                        <a:t>Tag</a:t>
                      </a:r>
                      <a:endParaRPr lang="en-US" sz="1400" dirty="0"/>
                    </a:p>
                  </a:txBody>
                  <a:tcPr/>
                </a:tc>
                <a:tc>
                  <a:txBody>
                    <a:bodyPr/>
                    <a:lstStyle/>
                    <a:p>
                      <a:r>
                        <a:rPr lang="en-US" sz="1400" dirty="0" smtClean="0"/>
                        <a:t>Term</a:t>
                      </a:r>
                      <a:endParaRPr lang="en-US" sz="1400" dirty="0"/>
                    </a:p>
                  </a:txBody>
                  <a:tcPr/>
                </a:tc>
                <a:tc>
                  <a:txBody>
                    <a:bodyPr/>
                    <a:lstStyle/>
                    <a:p>
                      <a:r>
                        <a:rPr lang="en-US" sz="1400" dirty="0" smtClean="0"/>
                        <a:t>Pre</a:t>
                      </a:r>
                      <a:endParaRPr lang="en-US" sz="1400" dirty="0"/>
                    </a:p>
                  </a:txBody>
                  <a:tcPr/>
                </a:tc>
                <a:tc>
                  <a:txBody>
                    <a:bodyPr/>
                    <a:lstStyle/>
                    <a:p>
                      <a:r>
                        <a:rPr lang="en-US" sz="1400" dirty="0" smtClean="0"/>
                        <a:t>Post</a:t>
                      </a:r>
                      <a:endParaRPr lang="en-US" sz="1400" dirty="0"/>
                    </a:p>
                  </a:txBody>
                  <a:tcPr/>
                </a:tc>
                <a:tc>
                  <a:txBody>
                    <a:bodyPr/>
                    <a:lstStyle/>
                    <a:p>
                      <a:r>
                        <a:rPr lang="en-US" sz="1400" dirty="0" smtClean="0"/>
                        <a:t>FTF</a:t>
                      </a:r>
                      <a:endParaRPr lang="en-US" sz="1400" dirty="0"/>
                    </a:p>
                  </a:txBody>
                  <a:tcPr/>
                </a:tc>
              </a:tr>
              <a:tr h="240738">
                <a:tc>
                  <a:txBody>
                    <a:bodyPr/>
                    <a:lstStyle/>
                    <a:p>
                      <a:r>
                        <a:rPr lang="en-US" sz="1400" dirty="0" smtClean="0"/>
                        <a:t>1</a:t>
                      </a:r>
                      <a:endParaRPr lang="en-US" sz="1400" dirty="0"/>
                    </a:p>
                  </a:txBody>
                  <a:tcPr/>
                </a:tc>
                <a:tc>
                  <a:txBody>
                    <a:bodyPr/>
                    <a:lstStyle/>
                    <a:p>
                      <a:r>
                        <a:rPr lang="en-US" sz="1400" dirty="0" smtClean="0"/>
                        <a:t>article</a:t>
                      </a:r>
                      <a:endParaRPr lang="en-US" sz="1400" dirty="0"/>
                    </a:p>
                  </a:txBody>
                  <a:tcPr/>
                </a:tc>
                <a:tc>
                  <a:txBody>
                    <a:bodyPr/>
                    <a:lstStyle/>
                    <a:p>
                      <a:r>
                        <a:rPr lang="en-US" sz="1400" dirty="0" smtClean="0"/>
                        <a:t>xml</a:t>
                      </a:r>
                      <a:endParaRPr lang="en-US" sz="1400" dirty="0"/>
                    </a:p>
                  </a:txBody>
                  <a:tcPr/>
                </a:tc>
                <a:tc>
                  <a:txBody>
                    <a:bodyPr/>
                    <a:lstStyle/>
                    <a:p>
                      <a:r>
                        <a:rPr lang="en-US" sz="1400" dirty="0" smtClean="0"/>
                        <a:t>1</a:t>
                      </a:r>
                      <a:endParaRPr lang="en-US" sz="1400" dirty="0"/>
                    </a:p>
                  </a:txBody>
                  <a:tcPr/>
                </a:tc>
                <a:tc>
                  <a:txBody>
                    <a:bodyPr/>
                    <a:lstStyle/>
                    <a:p>
                      <a:r>
                        <a:rPr lang="en-US" sz="1400" dirty="0" smtClean="0"/>
                        <a:t>6</a:t>
                      </a:r>
                      <a:endParaRPr lang="en-US" sz="1400" dirty="0"/>
                    </a:p>
                  </a:txBody>
                  <a:tcPr/>
                </a:tc>
                <a:tc>
                  <a:txBody>
                    <a:bodyPr/>
                    <a:lstStyle/>
                    <a:p>
                      <a:r>
                        <a:rPr lang="en-US" sz="1400" dirty="0" smtClean="0"/>
                        <a:t>4</a:t>
                      </a:r>
                      <a:endParaRPr lang="en-US" sz="1400" dirty="0"/>
                    </a:p>
                  </a:txBody>
                  <a:tcPr/>
                </a:tc>
              </a:tr>
              <a:tr h="240738">
                <a:tc>
                  <a:txBody>
                    <a:bodyPr/>
                    <a:lstStyle/>
                    <a:p>
                      <a:r>
                        <a:rPr lang="en-US" sz="1400" dirty="0" smtClean="0"/>
                        <a:t>1</a:t>
                      </a:r>
                      <a:endParaRPr lang="en-US" sz="1400" dirty="0"/>
                    </a:p>
                  </a:txBody>
                  <a:tcPr/>
                </a:tc>
                <a:tc>
                  <a:txBody>
                    <a:bodyPr/>
                    <a:lstStyle/>
                    <a:p>
                      <a:r>
                        <a:rPr lang="en-US" sz="1400" dirty="0" smtClean="0"/>
                        <a:t>sec</a:t>
                      </a:r>
                      <a:endParaRPr lang="en-US" sz="1400" dirty="0"/>
                    </a:p>
                  </a:txBody>
                  <a:tcPr/>
                </a:tc>
                <a:tc>
                  <a:txBody>
                    <a:bodyPr/>
                    <a:lstStyle/>
                    <a:p>
                      <a:r>
                        <a:rPr lang="en-US" sz="1400" dirty="0" smtClean="0"/>
                        <a:t>xml</a:t>
                      </a:r>
                      <a:endParaRPr lang="en-US" sz="1400" dirty="0"/>
                    </a:p>
                  </a:txBody>
                  <a:tcPr/>
                </a:tc>
                <a:tc>
                  <a:txBody>
                    <a:bodyPr/>
                    <a:lstStyle/>
                    <a:p>
                      <a:r>
                        <a:rPr lang="en-US" sz="1400" dirty="0" smtClean="0"/>
                        <a:t>4</a:t>
                      </a:r>
                      <a:endParaRPr lang="en-US" sz="1400" dirty="0"/>
                    </a:p>
                  </a:txBody>
                  <a:tcPr/>
                </a:tc>
                <a:tc>
                  <a:txBody>
                    <a:bodyPr/>
                    <a:lstStyle/>
                    <a:p>
                      <a:r>
                        <a:rPr lang="en-US" sz="1400" dirty="0" smtClean="0"/>
                        <a:t>5</a:t>
                      </a:r>
                      <a:endParaRPr lang="en-US" sz="1400" dirty="0"/>
                    </a:p>
                  </a:txBody>
                  <a:tcPr/>
                </a:tc>
                <a:tc>
                  <a:txBody>
                    <a:bodyPr/>
                    <a:lstStyle/>
                    <a:p>
                      <a:r>
                        <a:rPr lang="en-US" sz="1400" dirty="0" smtClean="0"/>
                        <a:t>2</a:t>
                      </a:r>
                      <a:endParaRPr lang="en-US" sz="1400" dirty="0"/>
                    </a:p>
                  </a:txBody>
                  <a:tcPr/>
                </a:tc>
              </a:tr>
              <a:tr h="240738">
                <a:tc>
                  <a:txBody>
                    <a:bodyPr/>
                    <a:lstStyle/>
                    <a:p>
                      <a:r>
                        <a:rPr lang="en-US" sz="1400" dirty="0" smtClean="0"/>
                        <a:t>1</a:t>
                      </a:r>
                      <a:endParaRPr lang="en-US" sz="1400" dirty="0"/>
                    </a:p>
                  </a:txBody>
                  <a:tcPr/>
                </a:tc>
                <a:tc>
                  <a:txBody>
                    <a:bodyPr/>
                    <a:lstStyle/>
                    <a:p>
                      <a:r>
                        <a:rPr lang="en-US" sz="1400" dirty="0" smtClean="0"/>
                        <a:t>title</a:t>
                      </a:r>
                      <a:endParaRPr lang="en-US" sz="1400" dirty="0"/>
                    </a:p>
                  </a:txBody>
                  <a:tcPr/>
                </a:tc>
                <a:tc>
                  <a:txBody>
                    <a:bodyPr/>
                    <a:lstStyle/>
                    <a:p>
                      <a:r>
                        <a:rPr lang="en-US" sz="1400" dirty="0" smtClean="0"/>
                        <a:t>xml</a:t>
                      </a:r>
                      <a:endParaRPr lang="en-US" sz="1400" dirty="0"/>
                    </a:p>
                  </a:txBody>
                  <a:tcPr/>
                </a:tc>
                <a:tc>
                  <a:txBody>
                    <a:bodyPr/>
                    <a:lstStyle/>
                    <a:p>
                      <a:r>
                        <a:rPr lang="en-US" sz="1400" dirty="0" smtClean="0"/>
                        <a:t>5</a:t>
                      </a:r>
                      <a:endParaRPr lang="en-US" sz="1400" dirty="0"/>
                    </a:p>
                  </a:txBody>
                  <a:tcPr/>
                </a:tc>
                <a:tc>
                  <a:txBody>
                    <a:bodyPr/>
                    <a:lstStyle/>
                    <a:p>
                      <a:r>
                        <a:rPr lang="en-US" sz="1400" dirty="0" smtClean="0"/>
                        <a:t>3</a:t>
                      </a:r>
                      <a:endParaRPr lang="en-US" sz="1400" dirty="0"/>
                    </a:p>
                  </a:txBody>
                  <a:tcPr/>
                </a:tc>
                <a:tc>
                  <a:txBody>
                    <a:bodyPr/>
                    <a:lstStyle/>
                    <a:p>
                      <a:r>
                        <a:rPr lang="en-US" sz="1400" dirty="0" smtClean="0"/>
                        <a:t>1</a:t>
                      </a:r>
                      <a:endParaRPr lang="en-US" sz="1400" dirty="0"/>
                    </a:p>
                  </a:txBody>
                  <a:tcPr/>
                </a:tc>
              </a:tr>
              <a:tr h="240738">
                <a:tc>
                  <a:txBody>
                    <a:bodyPr/>
                    <a:lstStyle/>
                    <a:p>
                      <a:r>
                        <a:rPr lang="en-US" sz="1400" dirty="0" smtClean="0"/>
                        <a:t>1</a:t>
                      </a:r>
                      <a:endParaRPr lang="en-US" sz="1400" dirty="0"/>
                    </a:p>
                  </a:txBody>
                  <a:tcPr/>
                </a:tc>
                <a:tc>
                  <a:txBody>
                    <a:bodyPr/>
                    <a:lstStyle/>
                    <a:p>
                      <a:r>
                        <a:rPr lang="en-US" sz="1400" dirty="0" smtClean="0"/>
                        <a:t>par</a:t>
                      </a:r>
                      <a:endParaRPr lang="en-US" sz="1400" dirty="0"/>
                    </a:p>
                  </a:txBody>
                  <a:tcPr/>
                </a:tc>
                <a:tc>
                  <a:txBody>
                    <a:bodyPr/>
                    <a:lstStyle/>
                    <a:p>
                      <a:r>
                        <a:rPr lang="en-US" sz="1400" dirty="0" smtClean="0"/>
                        <a:t>xml</a:t>
                      </a:r>
                      <a:endParaRPr lang="en-US" sz="1400" dirty="0"/>
                    </a:p>
                  </a:txBody>
                  <a:tcPr/>
                </a:tc>
                <a:tc>
                  <a:txBody>
                    <a:bodyPr/>
                    <a:lstStyle/>
                    <a:p>
                      <a:r>
                        <a:rPr lang="en-US" sz="1400" dirty="0" smtClean="0"/>
                        <a:t>6</a:t>
                      </a:r>
                      <a:endParaRPr lang="en-US" sz="1400" dirty="0"/>
                    </a:p>
                  </a:txBody>
                  <a:tcPr/>
                </a:tc>
                <a:tc>
                  <a:txBody>
                    <a:bodyPr/>
                    <a:lstStyle/>
                    <a:p>
                      <a:r>
                        <a:rPr lang="en-US" sz="1400" dirty="0" smtClean="0"/>
                        <a:t>4</a:t>
                      </a:r>
                      <a:endParaRPr lang="en-US" sz="1400" dirty="0"/>
                    </a:p>
                  </a:txBody>
                  <a:tcPr/>
                </a:tc>
                <a:tc>
                  <a:txBody>
                    <a:bodyPr/>
                    <a:lstStyle/>
                    <a:p>
                      <a:r>
                        <a:rPr lang="en-US" sz="1400" dirty="0" smtClean="0"/>
                        <a:t>1</a:t>
                      </a:r>
                      <a:endParaRPr lang="en-US" sz="1400" dirty="0"/>
                    </a:p>
                  </a:txBody>
                  <a:tcPr/>
                </a:tc>
              </a:tr>
              <a:tr h="240738">
                <a:tc>
                  <a:txBody>
                    <a:bodyPr/>
                    <a:lstStyle/>
                    <a:p>
                      <a:r>
                        <a:rPr lang="en-US" sz="1400" dirty="0" smtClean="0"/>
                        <a:t>…</a:t>
                      </a:r>
                      <a:endParaRPr lang="en-US" sz="1400" dirty="0"/>
                    </a:p>
                  </a:txBody>
                  <a:tcPr/>
                </a:tc>
                <a:tc>
                  <a:txBody>
                    <a:bodyPr/>
                    <a:lstStyle/>
                    <a:p>
                      <a:r>
                        <a:rPr lang="en-US" sz="1400" dirty="0" smtClean="0"/>
                        <a:t>…</a:t>
                      </a:r>
                      <a:endParaRPr lang="en-US" sz="1400" dirty="0"/>
                    </a:p>
                  </a:txBody>
                  <a:tcPr/>
                </a:tc>
                <a:tc>
                  <a:txBody>
                    <a:bodyPr/>
                    <a:lstStyle/>
                    <a:p>
                      <a:r>
                        <a:rPr lang="en-US" sz="1400" dirty="0" smtClean="0"/>
                        <a:t>…</a:t>
                      </a:r>
                      <a:endParaRPr lang="en-US" sz="1400" dirty="0"/>
                    </a:p>
                  </a:txBody>
                  <a:tcPr/>
                </a:tc>
                <a:tc>
                  <a:txBody>
                    <a:bodyPr/>
                    <a:lstStyle/>
                    <a:p>
                      <a:r>
                        <a:rPr lang="en-US" sz="1400" dirty="0" smtClean="0"/>
                        <a:t>…</a:t>
                      </a:r>
                      <a:endParaRPr lang="en-US" sz="1400" dirty="0"/>
                    </a:p>
                  </a:txBody>
                  <a:tcPr/>
                </a:tc>
                <a:tc>
                  <a:txBody>
                    <a:bodyPr/>
                    <a:lstStyle/>
                    <a:p>
                      <a:r>
                        <a:rPr lang="en-US" sz="1400" dirty="0" smtClean="0"/>
                        <a:t>…</a:t>
                      </a:r>
                      <a:endParaRPr lang="en-US" sz="1400" dirty="0"/>
                    </a:p>
                  </a:txBody>
                  <a:tcPr/>
                </a:tc>
                <a:tc>
                  <a:txBody>
                    <a:bodyPr/>
                    <a:lstStyle/>
                    <a:p>
                      <a:r>
                        <a:rPr lang="en-US" sz="1400" dirty="0" smtClean="0"/>
                        <a:t>…</a:t>
                      </a:r>
                      <a:endParaRPr lang="en-US" sz="1400" dirty="0"/>
                    </a:p>
                  </a:txBody>
                  <a:tcPr/>
                </a:tc>
              </a:tr>
            </a:tbl>
          </a:graphicData>
        </a:graphic>
      </p:graphicFrame>
      <p:graphicFrame>
        <p:nvGraphicFramePr>
          <p:cNvPr id="12" name="Table 11"/>
          <p:cNvGraphicFramePr>
            <a:graphicFrameLocks noGrp="1"/>
          </p:cNvGraphicFramePr>
          <p:nvPr/>
        </p:nvGraphicFramePr>
        <p:xfrm>
          <a:off x="6629398" y="1508474"/>
          <a:ext cx="1981202" cy="192051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660402"/>
                <a:gridCol w="577848"/>
                <a:gridCol w="742952"/>
              </a:tblGrid>
              <a:tr h="396510">
                <a:tc>
                  <a:txBody>
                    <a:bodyPr/>
                    <a:lstStyle/>
                    <a:p>
                      <a:r>
                        <a:rPr lang="en-US" sz="1400" dirty="0" smtClean="0"/>
                        <a:t>Tag</a:t>
                      </a:r>
                      <a:endParaRPr lang="en-US" sz="1400" dirty="0"/>
                    </a:p>
                  </a:txBody>
                  <a:tcPr/>
                </a:tc>
                <a:tc>
                  <a:txBody>
                    <a:bodyPr/>
                    <a:lstStyle/>
                    <a:p>
                      <a:pPr algn="ctr"/>
                      <a:r>
                        <a:rPr lang="en-US" sz="1400" dirty="0" smtClean="0"/>
                        <a:t>N</a:t>
                      </a:r>
                      <a:endParaRPr lang="en-US" sz="1400" dirty="0"/>
                    </a:p>
                  </a:txBody>
                  <a:tcPr/>
                </a:tc>
                <a:tc>
                  <a:txBody>
                    <a:bodyPr/>
                    <a:lstStyle/>
                    <a:p>
                      <a:r>
                        <a:rPr lang="en-US" sz="1400" dirty="0" err="1" smtClean="0"/>
                        <a:t>AvLen</a:t>
                      </a:r>
                      <a:endParaRPr lang="en-US" sz="1400" dirty="0"/>
                    </a:p>
                  </a:txBody>
                  <a:tcPr/>
                </a:tc>
              </a:tr>
              <a:tr h="240738">
                <a:tc>
                  <a:txBody>
                    <a:bodyPr/>
                    <a:lstStyle/>
                    <a:p>
                      <a:r>
                        <a:rPr lang="en-US" sz="1400" dirty="0" smtClean="0"/>
                        <a:t>article</a:t>
                      </a:r>
                      <a:endParaRPr lang="en-US" sz="1400" dirty="0"/>
                    </a:p>
                  </a:txBody>
                  <a:tcPr/>
                </a:tc>
                <a:tc>
                  <a:txBody>
                    <a:bodyPr/>
                    <a:lstStyle/>
                    <a:p>
                      <a:r>
                        <a:rPr lang="en-US" sz="1400" dirty="0" smtClean="0"/>
                        <a:t>659K</a:t>
                      </a:r>
                      <a:endParaRPr lang="en-US" sz="1400" dirty="0"/>
                    </a:p>
                  </a:txBody>
                  <a:tcPr/>
                </a:tc>
                <a:tc>
                  <a:txBody>
                    <a:bodyPr/>
                    <a:lstStyle/>
                    <a:p>
                      <a:r>
                        <a:rPr lang="en-US" sz="1400" dirty="0" smtClean="0"/>
                        <a:t>269.2</a:t>
                      </a:r>
                      <a:endParaRPr lang="en-US" sz="1400" dirty="0"/>
                    </a:p>
                  </a:txBody>
                  <a:tcPr/>
                </a:tc>
              </a:tr>
              <a:tr h="240738">
                <a:tc>
                  <a:txBody>
                    <a:bodyPr/>
                    <a:lstStyle/>
                    <a:p>
                      <a:r>
                        <a:rPr lang="en-US" sz="1400" dirty="0" smtClean="0"/>
                        <a:t>sec</a:t>
                      </a:r>
                      <a:endParaRPr lang="en-US" sz="1400" dirty="0"/>
                    </a:p>
                  </a:txBody>
                  <a:tcPr/>
                </a:tc>
                <a:tc>
                  <a:txBody>
                    <a:bodyPr/>
                    <a:lstStyle/>
                    <a:p>
                      <a:r>
                        <a:rPr lang="en-US" sz="1400" dirty="0" smtClean="0"/>
                        <a:t>1.6M</a:t>
                      </a:r>
                      <a:endParaRPr lang="en-US" sz="1400" dirty="0"/>
                    </a:p>
                  </a:txBody>
                  <a:tcPr/>
                </a:tc>
                <a:tc>
                  <a:txBody>
                    <a:bodyPr/>
                    <a:lstStyle/>
                    <a:p>
                      <a:r>
                        <a:rPr lang="en-US" sz="1400" dirty="0" smtClean="0"/>
                        <a:t>89.1</a:t>
                      </a:r>
                      <a:endParaRPr lang="en-US" sz="1400" dirty="0"/>
                    </a:p>
                  </a:txBody>
                  <a:tcPr/>
                </a:tc>
              </a:tr>
              <a:tr h="240738">
                <a:tc>
                  <a:txBody>
                    <a:bodyPr/>
                    <a:lstStyle/>
                    <a:p>
                      <a:r>
                        <a:rPr lang="en-US" sz="1400" dirty="0" smtClean="0"/>
                        <a:t>title</a:t>
                      </a:r>
                      <a:endParaRPr lang="en-US" sz="1400" dirty="0"/>
                    </a:p>
                  </a:txBody>
                  <a:tcPr/>
                </a:tc>
                <a:tc>
                  <a:txBody>
                    <a:bodyPr/>
                    <a:lstStyle/>
                    <a:p>
                      <a:r>
                        <a:rPr lang="en-US" sz="1400" dirty="0" smtClean="0"/>
                        <a:t>2.2M</a:t>
                      </a:r>
                      <a:endParaRPr lang="en-US" sz="1400" dirty="0"/>
                    </a:p>
                  </a:txBody>
                  <a:tcPr/>
                </a:tc>
                <a:tc>
                  <a:txBody>
                    <a:bodyPr/>
                    <a:lstStyle/>
                    <a:p>
                      <a:r>
                        <a:rPr lang="en-US" sz="1400" dirty="0" smtClean="0"/>
                        <a:t>2.8</a:t>
                      </a:r>
                      <a:endParaRPr lang="en-US" sz="1400" dirty="0"/>
                    </a:p>
                  </a:txBody>
                  <a:tcPr/>
                </a:tc>
              </a:tr>
              <a:tr h="240738">
                <a:tc>
                  <a:txBody>
                    <a:bodyPr/>
                    <a:lstStyle/>
                    <a:p>
                      <a:r>
                        <a:rPr lang="en-US" sz="1400" dirty="0" smtClean="0"/>
                        <a:t>par</a:t>
                      </a:r>
                      <a:endParaRPr lang="en-US" sz="1400" dirty="0"/>
                    </a:p>
                  </a:txBody>
                  <a:tcPr/>
                </a:tc>
                <a:tc>
                  <a:txBody>
                    <a:bodyPr/>
                    <a:lstStyle/>
                    <a:p>
                      <a:r>
                        <a:rPr lang="en-US" sz="1400" dirty="0" smtClean="0"/>
                        <a:t>2.8M</a:t>
                      </a:r>
                      <a:endParaRPr lang="en-US" sz="1400" dirty="0"/>
                    </a:p>
                  </a:txBody>
                  <a:tcPr/>
                </a:tc>
                <a:tc>
                  <a:txBody>
                    <a:bodyPr/>
                    <a:lstStyle/>
                    <a:p>
                      <a:r>
                        <a:rPr lang="en-US" sz="1400" dirty="0" smtClean="0"/>
                        <a:t>34.1</a:t>
                      </a:r>
                      <a:endParaRPr lang="en-US" sz="1400" dirty="0"/>
                    </a:p>
                  </a:txBody>
                  <a:tcPr/>
                </a:tc>
              </a:tr>
              <a:tr h="240738">
                <a:tc>
                  <a:txBody>
                    <a:bodyPr/>
                    <a:lstStyle/>
                    <a:p>
                      <a:r>
                        <a:rPr lang="en-US" sz="1400" dirty="0" smtClean="0"/>
                        <a:t>…</a:t>
                      </a:r>
                      <a:endParaRPr lang="en-US" sz="1400" dirty="0"/>
                    </a:p>
                  </a:txBody>
                  <a:tcPr/>
                </a:tc>
                <a:tc>
                  <a:txBody>
                    <a:bodyPr/>
                    <a:lstStyle/>
                    <a:p>
                      <a:r>
                        <a:rPr lang="en-US" sz="1400" dirty="0" smtClean="0"/>
                        <a:t>…</a:t>
                      </a:r>
                      <a:endParaRPr lang="en-US" sz="1400" dirty="0"/>
                    </a:p>
                  </a:txBody>
                  <a:tcPr/>
                </a:tc>
                <a:tc>
                  <a:txBody>
                    <a:bodyPr/>
                    <a:lstStyle/>
                    <a:p>
                      <a:r>
                        <a:rPr lang="en-US" sz="1400" dirty="0" smtClean="0"/>
                        <a:t>…</a:t>
                      </a:r>
                      <a:endParaRPr lang="en-US" sz="1400" dirty="0"/>
                    </a:p>
                  </a:txBody>
                  <a:tcPr/>
                </a:tc>
              </a:tr>
            </a:tbl>
          </a:graphicData>
        </a:graphic>
      </p:graphicFrame>
      <p:graphicFrame>
        <p:nvGraphicFramePr>
          <p:cNvPr id="13" name="Table 12"/>
          <p:cNvGraphicFramePr>
            <a:graphicFrameLocks noGrp="1"/>
          </p:cNvGraphicFramePr>
          <p:nvPr/>
        </p:nvGraphicFramePr>
        <p:xfrm>
          <a:off x="4403790" y="1508474"/>
          <a:ext cx="1844609" cy="192051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647265"/>
                <a:gridCol w="647265"/>
                <a:gridCol w="550079"/>
              </a:tblGrid>
              <a:tr h="396510">
                <a:tc>
                  <a:txBody>
                    <a:bodyPr/>
                    <a:lstStyle/>
                    <a:p>
                      <a:r>
                        <a:rPr lang="en-US" sz="1400" dirty="0" smtClean="0"/>
                        <a:t>Tag</a:t>
                      </a:r>
                      <a:endParaRPr lang="en-US" sz="1400" dirty="0"/>
                    </a:p>
                  </a:txBody>
                  <a:tcPr/>
                </a:tc>
                <a:tc>
                  <a:txBody>
                    <a:bodyPr/>
                    <a:lstStyle/>
                    <a:p>
                      <a:r>
                        <a:rPr lang="en-US" sz="1400" dirty="0" smtClean="0"/>
                        <a:t>Term</a:t>
                      </a:r>
                      <a:endParaRPr lang="en-US" sz="1400" dirty="0"/>
                    </a:p>
                  </a:txBody>
                  <a:tcPr/>
                </a:tc>
                <a:tc>
                  <a:txBody>
                    <a:bodyPr/>
                    <a:lstStyle/>
                    <a:p>
                      <a:r>
                        <a:rPr lang="en-US" sz="1400" dirty="0" smtClean="0"/>
                        <a:t>EF</a:t>
                      </a:r>
                      <a:endParaRPr lang="en-US" sz="1400" dirty="0"/>
                    </a:p>
                  </a:txBody>
                  <a:tcPr/>
                </a:tc>
              </a:tr>
              <a:tr h="240738">
                <a:tc>
                  <a:txBody>
                    <a:bodyPr/>
                    <a:lstStyle/>
                    <a:p>
                      <a:r>
                        <a:rPr lang="en-US" sz="1400" dirty="0" smtClean="0"/>
                        <a:t>article</a:t>
                      </a:r>
                      <a:endParaRPr lang="en-US" sz="1400" dirty="0"/>
                    </a:p>
                  </a:txBody>
                  <a:tcPr/>
                </a:tc>
                <a:tc>
                  <a:txBody>
                    <a:bodyPr/>
                    <a:lstStyle/>
                    <a:p>
                      <a:r>
                        <a:rPr lang="en-US" sz="1400" dirty="0" smtClean="0"/>
                        <a:t>xml</a:t>
                      </a:r>
                      <a:endParaRPr lang="en-US" sz="1400" dirty="0"/>
                    </a:p>
                  </a:txBody>
                  <a:tcPr/>
                </a:tc>
                <a:tc>
                  <a:txBody>
                    <a:bodyPr/>
                    <a:lstStyle/>
                    <a:p>
                      <a:r>
                        <a:rPr lang="en-US" sz="1400" dirty="0" smtClean="0"/>
                        <a:t>863</a:t>
                      </a:r>
                      <a:endParaRPr lang="en-US" sz="1400" dirty="0"/>
                    </a:p>
                  </a:txBody>
                  <a:tcPr/>
                </a:tc>
              </a:tr>
              <a:tr h="240738">
                <a:tc>
                  <a:txBody>
                    <a:bodyPr/>
                    <a:lstStyle/>
                    <a:p>
                      <a:r>
                        <a:rPr lang="en-US" sz="1400" dirty="0" smtClean="0"/>
                        <a:t>sec</a:t>
                      </a:r>
                      <a:endParaRPr lang="en-US" sz="1400" dirty="0"/>
                    </a:p>
                  </a:txBody>
                  <a:tcPr/>
                </a:tc>
                <a:tc>
                  <a:txBody>
                    <a:bodyPr/>
                    <a:lstStyle/>
                    <a:p>
                      <a:r>
                        <a:rPr lang="en-US" sz="1400" dirty="0" smtClean="0"/>
                        <a:t>xml</a:t>
                      </a:r>
                      <a:endParaRPr lang="en-US" sz="1400" dirty="0"/>
                    </a:p>
                  </a:txBody>
                  <a:tcPr/>
                </a:tc>
                <a:tc>
                  <a:txBody>
                    <a:bodyPr/>
                    <a:lstStyle/>
                    <a:p>
                      <a:r>
                        <a:rPr lang="en-US" sz="1400" dirty="0" smtClean="0"/>
                        <a:t>947</a:t>
                      </a:r>
                      <a:endParaRPr lang="en-US" sz="1400" dirty="0"/>
                    </a:p>
                  </a:txBody>
                  <a:tcPr/>
                </a:tc>
              </a:tr>
              <a:tr h="240738">
                <a:tc>
                  <a:txBody>
                    <a:bodyPr/>
                    <a:lstStyle/>
                    <a:p>
                      <a:r>
                        <a:rPr lang="en-US" sz="1400" dirty="0" smtClean="0"/>
                        <a:t>title</a:t>
                      </a:r>
                      <a:endParaRPr lang="en-US" sz="1400" dirty="0"/>
                    </a:p>
                  </a:txBody>
                  <a:tcPr/>
                </a:tc>
                <a:tc>
                  <a:txBody>
                    <a:bodyPr/>
                    <a:lstStyle/>
                    <a:p>
                      <a:r>
                        <a:rPr lang="en-US" sz="1400" dirty="0" smtClean="0"/>
                        <a:t>xml</a:t>
                      </a:r>
                      <a:endParaRPr lang="en-US" sz="1400" dirty="0"/>
                    </a:p>
                  </a:txBody>
                  <a:tcPr/>
                </a:tc>
                <a:tc>
                  <a:txBody>
                    <a:bodyPr/>
                    <a:lstStyle/>
                    <a:p>
                      <a:r>
                        <a:rPr lang="en-US" sz="1400" dirty="0" smtClean="0"/>
                        <a:t>62</a:t>
                      </a:r>
                      <a:endParaRPr lang="en-US" sz="1400" dirty="0"/>
                    </a:p>
                  </a:txBody>
                  <a:tcPr/>
                </a:tc>
              </a:tr>
              <a:tr h="240738">
                <a:tc>
                  <a:txBody>
                    <a:bodyPr/>
                    <a:lstStyle/>
                    <a:p>
                      <a:r>
                        <a:rPr lang="en-US" sz="1400" dirty="0" smtClean="0"/>
                        <a:t>par</a:t>
                      </a:r>
                      <a:endParaRPr lang="en-US" sz="1400" dirty="0"/>
                    </a:p>
                  </a:txBody>
                  <a:tcPr/>
                </a:tc>
                <a:tc>
                  <a:txBody>
                    <a:bodyPr/>
                    <a:lstStyle/>
                    <a:p>
                      <a:r>
                        <a:rPr lang="en-US" sz="1400" dirty="0" smtClean="0"/>
                        <a:t>xml</a:t>
                      </a:r>
                      <a:endParaRPr lang="en-US" sz="1400" dirty="0"/>
                    </a:p>
                  </a:txBody>
                  <a:tcPr/>
                </a:tc>
                <a:tc>
                  <a:txBody>
                    <a:bodyPr/>
                    <a:lstStyle/>
                    <a:p>
                      <a:r>
                        <a:rPr lang="en-US" sz="1400" dirty="0" smtClean="0"/>
                        <a:t>674</a:t>
                      </a:r>
                      <a:endParaRPr lang="en-US" sz="1400" dirty="0"/>
                    </a:p>
                  </a:txBody>
                  <a:tcPr/>
                </a:tc>
              </a:tr>
              <a:tr h="240738">
                <a:tc>
                  <a:txBody>
                    <a:bodyPr/>
                    <a:lstStyle/>
                    <a:p>
                      <a:r>
                        <a:rPr lang="en-US" sz="1400" dirty="0" smtClean="0"/>
                        <a:t>…</a:t>
                      </a:r>
                      <a:endParaRPr lang="en-US" sz="1400" dirty="0"/>
                    </a:p>
                  </a:txBody>
                  <a:tcPr/>
                </a:tc>
                <a:tc>
                  <a:txBody>
                    <a:bodyPr/>
                    <a:lstStyle/>
                    <a:p>
                      <a:r>
                        <a:rPr lang="en-US" sz="1400" dirty="0" smtClean="0"/>
                        <a:t>…</a:t>
                      </a:r>
                      <a:endParaRPr lang="en-US" sz="1400" dirty="0"/>
                    </a:p>
                  </a:txBody>
                  <a:tcPr/>
                </a:tc>
                <a:tc>
                  <a:txBody>
                    <a:bodyPr/>
                    <a:lstStyle/>
                    <a:p>
                      <a:r>
                        <a:rPr lang="en-US" sz="1400" dirty="0" smtClean="0"/>
                        <a:t>…</a:t>
                      </a:r>
                      <a:endParaRPr lang="en-US" sz="1400" dirty="0"/>
                    </a:p>
                  </a:txBody>
                  <a:tcPr/>
                </a:tc>
              </a:tr>
            </a:tbl>
          </a:graphicData>
        </a:graphic>
      </p:graphicFrame>
      <p:sp>
        <p:nvSpPr>
          <p:cNvPr id="14" name="TextBox 13"/>
          <p:cNvSpPr txBox="1">
            <a:spLocks noChangeArrowheads="1"/>
          </p:cNvSpPr>
          <p:nvPr/>
        </p:nvSpPr>
        <p:spPr bwMode="auto">
          <a:xfrm>
            <a:off x="533400" y="1143000"/>
            <a:ext cx="31019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Content Index (Tag-Term Pairs)</a:t>
            </a:r>
          </a:p>
        </p:txBody>
      </p:sp>
      <p:sp>
        <p:nvSpPr>
          <p:cNvPr id="15" name="TextBox 14"/>
          <p:cNvSpPr txBox="1">
            <a:spLocks noChangeArrowheads="1"/>
          </p:cNvSpPr>
          <p:nvPr/>
        </p:nvSpPr>
        <p:spPr bwMode="auto">
          <a:xfrm>
            <a:off x="4375150" y="1143000"/>
            <a:ext cx="15097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Element Freq.</a:t>
            </a:r>
          </a:p>
        </p:txBody>
      </p:sp>
      <p:sp>
        <p:nvSpPr>
          <p:cNvPr id="16" name="TextBox 15"/>
          <p:cNvSpPr txBox="1">
            <a:spLocks noChangeArrowheads="1"/>
          </p:cNvSpPr>
          <p:nvPr/>
        </p:nvSpPr>
        <p:spPr bwMode="auto">
          <a:xfrm>
            <a:off x="6553200" y="1143000"/>
            <a:ext cx="18954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Element Statistics</a:t>
            </a:r>
          </a:p>
        </p:txBody>
      </p:sp>
      <p:sp>
        <p:nvSpPr>
          <p:cNvPr id="7174" name="AutoShape 6"/>
          <p:cNvSpPr>
            <a:spLocks noChangeArrowheads="1"/>
          </p:cNvSpPr>
          <p:nvPr/>
        </p:nvSpPr>
        <p:spPr bwMode="auto">
          <a:xfrm>
            <a:off x="6477000" y="3428983"/>
            <a:ext cx="2514600" cy="990617"/>
          </a:xfrm>
          <a:prstGeom prst="wedgeRoundRectCallout">
            <a:avLst>
              <a:gd name="adj1" fmla="val -7895"/>
              <a:gd name="adj2" fmla="val 69127"/>
              <a:gd name="adj3" fmla="val 16667"/>
            </a:avLst>
          </a:prstGeom>
          <a:solidFill>
            <a:schemeClr val="accent1">
              <a:lumMod val="20000"/>
              <a:lumOff val="80000"/>
            </a:schemeClr>
          </a:solidFill>
          <a:ln w="9525">
            <a:solidFill>
              <a:schemeClr val="tx1"/>
            </a:solidFill>
            <a:miter lim="800000"/>
            <a:headEnd/>
            <a:tailEnd/>
          </a:ln>
          <a:effectLst>
            <a:outerShdw blurRad="50800" dist="38100" dir="2700000" algn="tl" rotWithShape="0">
              <a:prstClr val="black">
                <a:alpha val="40000"/>
              </a:prstClr>
            </a:outerShdw>
          </a:effectLst>
        </p:spPr>
        <p:txBody>
          <a:bodyPr/>
          <a:lstStyle/>
          <a:p>
            <a:pPr algn="ctr" fontAlgn="auto">
              <a:spcBef>
                <a:spcPts val="0"/>
              </a:spcBef>
              <a:spcAft>
                <a:spcPts val="0"/>
              </a:spcAft>
              <a:defRPr/>
            </a:pPr>
            <a:r>
              <a:rPr lang="en-US" b="1" dirty="0">
                <a:latin typeface="Courier New" pitchFamily="49" charset="0"/>
              </a:rPr>
              <a:t>author[“gates”]</a:t>
            </a:r>
          </a:p>
          <a:p>
            <a:pPr algn="ctr" fontAlgn="auto">
              <a:spcBef>
                <a:spcPts val="0"/>
              </a:spcBef>
              <a:spcAft>
                <a:spcPts val="0"/>
              </a:spcAft>
              <a:defRPr/>
            </a:pPr>
            <a:r>
              <a:rPr lang="en-US" b="1" i="1" dirty="0">
                <a:latin typeface="Times New Roman" pitchFamily="18" charset="0"/>
              </a:rPr>
              <a:t>vs.</a:t>
            </a:r>
          </a:p>
          <a:p>
            <a:pPr algn="ctr" fontAlgn="auto">
              <a:spcBef>
                <a:spcPts val="0"/>
              </a:spcBef>
              <a:spcAft>
                <a:spcPts val="0"/>
              </a:spcAft>
              <a:defRPr/>
            </a:pPr>
            <a:r>
              <a:rPr lang="en-US" b="1" dirty="0">
                <a:latin typeface="Courier New" pitchFamily="49" charset="0"/>
              </a:rPr>
              <a:t>section[“gates”]</a:t>
            </a:r>
          </a:p>
        </p:txBody>
      </p:sp>
    </p:spTree>
    <p:extLst>
      <p:ext uri="{BB962C8B-B14F-4D97-AF65-F5344CB8AC3E}">
        <p14:creationId xmlns:p14="http://schemas.microsoft.com/office/powerpoint/2010/main" xmlns="" val="8964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533400"/>
          </a:xfrm>
        </p:spPr>
        <p:txBody>
          <a:bodyPr>
            <a:normAutofit fontScale="90000"/>
          </a:bodyPr>
          <a:lstStyle/>
          <a:p>
            <a:r>
              <a:rPr lang="en-US" dirty="0" err="1" smtClean="0"/>
              <a:t>TopX</a:t>
            </a:r>
            <a:r>
              <a:rPr lang="en-US" dirty="0" smtClean="0"/>
              <a:t> 2008 Results</a:t>
            </a:r>
            <a:endParaRPr lang="en-US" dirty="0"/>
          </a:p>
        </p:txBody>
      </p:sp>
      <p:sp>
        <p:nvSpPr>
          <p:cNvPr id="3" name="Date Placeholder 2"/>
          <p:cNvSpPr>
            <a:spLocks noGrp="1"/>
          </p:cNvSpPr>
          <p:nvPr>
            <p:ph type="dt" sz="half" idx="10"/>
          </p:nvPr>
        </p:nvSpPr>
        <p:spPr/>
        <p:txBody>
          <a:bodyPr/>
          <a:lstStyle/>
          <a:p>
            <a:r>
              <a:rPr lang="en-US" smtClean="0"/>
              <a:t>November 15, 2011</a:t>
            </a:r>
            <a:endParaRPr lang="de-DE"/>
          </a:p>
        </p:txBody>
      </p:sp>
      <p:sp>
        <p:nvSpPr>
          <p:cNvPr id="4" name="Footer Placeholder 3"/>
          <p:cNvSpPr>
            <a:spLocks noGrp="1"/>
          </p:cNvSpPr>
          <p:nvPr>
            <p:ph type="ftr" sz="quarter" idx="11"/>
          </p:nvPr>
        </p:nvSpPr>
        <p:spPr/>
        <p:txBody>
          <a:bodyPr/>
          <a:lstStyle/>
          <a:p>
            <a:r>
              <a:rPr lang="en-US" smtClean="0"/>
              <a:t>IR&amp;DM, WS'11/12</a:t>
            </a:r>
            <a:endParaRPr lang="en-US"/>
          </a:p>
        </p:txBody>
      </p:sp>
      <p:sp>
        <p:nvSpPr>
          <p:cNvPr id="5" name="Slide Number Placeholder 4"/>
          <p:cNvSpPr>
            <a:spLocks noGrp="1"/>
          </p:cNvSpPr>
          <p:nvPr>
            <p:ph type="sldNum" sz="quarter" idx="12"/>
          </p:nvPr>
        </p:nvSpPr>
        <p:spPr/>
        <p:txBody>
          <a:bodyPr/>
          <a:lstStyle/>
          <a:p>
            <a:r>
              <a:rPr lang="en-US" smtClean="0"/>
              <a:t>III.</a:t>
            </a:r>
            <a:fld id="{8DFBADF9-590B-46A3-B334-BA8F8DA717BB}" type="slidenum">
              <a:rPr lang="en-US" smtClean="0"/>
              <a:pPr/>
              <a:t>53</a:t>
            </a:fld>
            <a:endParaRPr lang="en-US" dirty="0"/>
          </a:p>
        </p:txBody>
      </p:sp>
      <p:grpSp>
        <p:nvGrpSpPr>
          <p:cNvPr id="13" name="Group 12"/>
          <p:cNvGrpSpPr/>
          <p:nvPr/>
        </p:nvGrpSpPr>
        <p:grpSpPr>
          <a:xfrm>
            <a:off x="228600" y="609600"/>
            <a:ext cx="8305800" cy="5875900"/>
            <a:chOff x="1524000" y="2057400"/>
            <a:chExt cx="2687638" cy="2049462"/>
          </a:xfrm>
        </p:grpSpPr>
        <p:pic>
          <p:nvPicPr>
            <p:cNvPr id="7" name="Picture 6" descr="ad-hoc.png"/>
            <p:cNvPicPr>
              <a:picLocks noChangeAspect="1"/>
            </p:cNvPicPr>
            <p:nvPr/>
          </p:nvPicPr>
          <p:blipFill>
            <a:blip r:embed="rId2" cstate="print"/>
            <a:stretch>
              <a:fillRect/>
            </a:stretch>
          </p:blipFill>
          <p:spPr>
            <a:xfrm>
              <a:off x="1785938" y="3313112"/>
              <a:ext cx="981075" cy="793750"/>
            </a:xfrm>
            <a:prstGeom prst="rect">
              <a:avLst/>
            </a:prstGeom>
            <a:effectLst>
              <a:outerShdw blurRad="50800" dist="38100" dir="2700000" algn="tl" rotWithShape="0">
                <a:prstClr val="black">
                  <a:alpha val="40000"/>
                </a:prstClr>
              </a:outerShdw>
            </a:effectLst>
          </p:spPr>
        </p:pic>
        <p:pic>
          <p:nvPicPr>
            <p:cNvPr id="8" name="Picture 7" descr="efficiency-overview-2.png"/>
            <p:cNvPicPr>
              <a:picLocks noChangeAspect="1"/>
            </p:cNvPicPr>
            <p:nvPr/>
          </p:nvPicPr>
          <p:blipFill>
            <a:blip r:embed="rId3" cstate="print"/>
            <a:stretch>
              <a:fillRect/>
            </a:stretch>
          </p:blipFill>
          <p:spPr>
            <a:xfrm>
              <a:off x="3074988" y="2157412"/>
              <a:ext cx="1133475" cy="903288"/>
            </a:xfrm>
            <a:prstGeom prst="rect">
              <a:avLst/>
            </a:prstGeom>
            <a:effectLst>
              <a:outerShdw blurRad="50800" dist="38100" dir="2700000" algn="tl" rotWithShape="0">
                <a:prstClr val="black">
                  <a:alpha val="40000"/>
                </a:prstClr>
              </a:outerShdw>
            </a:effectLst>
          </p:spPr>
        </p:pic>
        <p:sp>
          <p:nvSpPr>
            <p:cNvPr id="9" name="TextBox 84"/>
            <p:cNvSpPr txBox="1">
              <a:spLocks noChangeArrowheads="1"/>
            </p:cNvSpPr>
            <p:nvPr/>
          </p:nvSpPr>
          <p:spPr bwMode="auto">
            <a:xfrm>
              <a:off x="1524000" y="2057400"/>
              <a:ext cx="975889" cy="212541"/>
            </a:xfrm>
            <a:prstGeom prst="rect">
              <a:avLst/>
            </a:prstGeom>
            <a:noFill/>
            <a:ln w="9525">
              <a:noFill/>
              <a:miter lim="800000"/>
              <a:headEnd/>
              <a:tailEnd/>
            </a:ln>
            <a:effectLst/>
          </p:spPr>
          <p:txBody>
            <a:bodyPr wrap="none">
              <a:spAutoFit/>
            </a:bodyPr>
            <a:lstStyle/>
            <a:p>
              <a:pPr>
                <a:defRPr/>
              </a:pPr>
              <a:r>
                <a:rPr lang="en-US" sz="1600" b="1" i="1" dirty="0">
                  <a:latin typeface="Times New Roman" pitchFamily="18" charset="0"/>
                  <a:cs typeface="Times New Roman" pitchFamily="18" charset="0"/>
                </a:rPr>
                <a:t>INEX Efficiency Track 2008: </a:t>
              </a:r>
            </a:p>
            <a:p>
              <a:pPr>
                <a:defRPr/>
              </a:pPr>
              <a:r>
                <a:rPr lang="en-US" sz="1600" i="1" dirty="0">
                  <a:latin typeface="Times New Roman" pitchFamily="18" charset="0"/>
                  <a:cs typeface="Times New Roman" pitchFamily="18" charset="0"/>
                </a:rPr>
                <a:t>Summary of 21 Runs by 5 Groups</a:t>
              </a:r>
            </a:p>
          </p:txBody>
        </p:sp>
        <p:pic>
          <p:nvPicPr>
            <p:cNvPr id="10" name="Picture 9" descr="efficiency-overview.png"/>
            <p:cNvPicPr>
              <a:picLocks noChangeAspect="1"/>
            </p:cNvPicPr>
            <p:nvPr/>
          </p:nvPicPr>
          <p:blipFill>
            <a:blip r:embed="rId4" cstate="print"/>
            <a:stretch>
              <a:fillRect/>
            </a:stretch>
          </p:blipFill>
          <p:spPr>
            <a:xfrm>
              <a:off x="1619250" y="2281237"/>
              <a:ext cx="1282700" cy="776288"/>
            </a:xfrm>
            <a:prstGeom prst="rect">
              <a:avLst/>
            </a:prstGeom>
            <a:effectLst>
              <a:outerShdw blurRad="50800" dist="38100" dir="2700000" algn="tl" rotWithShape="0">
                <a:prstClr val="black">
                  <a:alpha val="40000"/>
                </a:prstClr>
              </a:outerShdw>
            </a:effectLst>
          </p:spPr>
        </p:pic>
        <p:sp>
          <p:nvSpPr>
            <p:cNvPr id="11" name="TextBox 84"/>
            <p:cNvSpPr txBox="1">
              <a:spLocks noChangeArrowheads="1"/>
            </p:cNvSpPr>
            <p:nvPr/>
          </p:nvSpPr>
          <p:spPr bwMode="auto">
            <a:xfrm>
              <a:off x="1549400" y="3100387"/>
              <a:ext cx="1078577" cy="212541"/>
            </a:xfrm>
            <a:prstGeom prst="rect">
              <a:avLst/>
            </a:prstGeom>
            <a:noFill/>
            <a:ln w="9525">
              <a:noFill/>
              <a:miter lim="800000"/>
              <a:headEnd/>
              <a:tailEnd/>
            </a:ln>
            <a:effectLst/>
          </p:spPr>
          <p:txBody>
            <a:bodyPr wrap="none">
              <a:spAutoFit/>
            </a:bodyPr>
            <a:lstStyle/>
            <a:p>
              <a:pPr>
                <a:defRPr/>
              </a:pPr>
              <a:r>
                <a:rPr lang="en-US" sz="1600" b="1" i="1" dirty="0">
                  <a:latin typeface="Times New Roman" pitchFamily="18" charset="0"/>
                  <a:cs typeface="Times New Roman" pitchFamily="18" charset="0"/>
                </a:rPr>
                <a:t>INEX Ad-Hoc Track 2008: </a:t>
              </a:r>
            </a:p>
            <a:p>
              <a:pPr>
                <a:defRPr/>
              </a:pPr>
              <a:r>
                <a:rPr lang="en-US" sz="1600" i="1" dirty="0">
                  <a:latin typeface="Times New Roman" pitchFamily="18" charset="0"/>
                  <a:cs typeface="Times New Roman" pitchFamily="18" charset="0"/>
                </a:rPr>
                <a:t>Top-15 out of 163 Runs by 23 Groups</a:t>
              </a:r>
            </a:p>
          </p:txBody>
        </p:sp>
        <p:pic>
          <p:nvPicPr>
            <p:cNvPr id="12" name="Picture 11" descr="results-adhoc-2008-foc.jpg"/>
            <p:cNvPicPr>
              <a:picLocks noChangeAspect="1"/>
            </p:cNvPicPr>
            <p:nvPr/>
          </p:nvPicPr>
          <p:blipFill>
            <a:blip r:embed="rId5" cstate="print"/>
            <a:stretch>
              <a:fillRect/>
            </a:stretch>
          </p:blipFill>
          <p:spPr>
            <a:xfrm>
              <a:off x="2979738" y="3243262"/>
              <a:ext cx="1231900" cy="863600"/>
            </a:xfrm>
            <a:prstGeom prst="rect">
              <a:avLst/>
            </a:prstGeom>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 of Section III.5</a:t>
            </a:r>
            <a:endParaRPr lang="en-US" dirty="0"/>
          </a:p>
        </p:txBody>
      </p:sp>
      <p:sp>
        <p:nvSpPr>
          <p:cNvPr id="3" name="Date Placeholder 2"/>
          <p:cNvSpPr>
            <a:spLocks noGrp="1"/>
          </p:cNvSpPr>
          <p:nvPr>
            <p:ph type="dt" sz="half" idx="10"/>
          </p:nvPr>
        </p:nvSpPr>
        <p:spPr/>
        <p:txBody>
          <a:bodyPr/>
          <a:lstStyle/>
          <a:p>
            <a:r>
              <a:rPr lang="en-US" smtClean="0"/>
              <a:t>November 15, 2011</a:t>
            </a:r>
            <a:endParaRPr lang="de-DE"/>
          </a:p>
        </p:txBody>
      </p:sp>
      <p:sp>
        <p:nvSpPr>
          <p:cNvPr id="4" name="Footer Placeholder 3"/>
          <p:cNvSpPr>
            <a:spLocks noGrp="1"/>
          </p:cNvSpPr>
          <p:nvPr>
            <p:ph type="ftr" sz="quarter" idx="11"/>
          </p:nvPr>
        </p:nvSpPr>
        <p:spPr/>
        <p:txBody>
          <a:bodyPr/>
          <a:lstStyle/>
          <a:p>
            <a:r>
              <a:rPr lang="en-US" smtClean="0"/>
              <a:t>IR&amp;DM, WS'11/12</a:t>
            </a:r>
            <a:endParaRPr lang="en-US"/>
          </a:p>
        </p:txBody>
      </p:sp>
      <p:sp>
        <p:nvSpPr>
          <p:cNvPr id="5" name="Slide Number Placeholder 4"/>
          <p:cNvSpPr>
            <a:spLocks noGrp="1"/>
          </p:cNvSpPr>
          <p:nvPr>
            <p:ph type="sldNum" sz="quarter" idx="12"/>
          </p:nvPr>
        </p:nvSpPr>
        <p:spPr/>
        <p:txBody>
          <a:bodyPr/>
          <a:lstStyle/>
          <a:p>
            <a:r>
              <a:rPr lang="en-US" smtClean="0"/>
              <a:t>III.</a:t>
            </a:r>
            <a:fld id="{8DFBADF9-590B-46A3-B334-BA8F8DA717BB}" type="slidenum">
              <a:rPr lang="en-US" smtClean="0"/>
              <a:pPr/>
              <a:t>54</a:t>
            </a:fld>
            <a:endParaRPr lang="en-US" dirty="0"/>
          </a:p>
        </p:txBody>
      </p:sp>
      <p:sp>
        <p:nvSpPr>
          <p:cNvPr id="6" name="Content Placeholder 5"/>
          <p:cNvSpPr>
            <a:spLocks noGrp="1"/>
          </p:cNvSpPr>
          <p:nvPr>
            <p:ph idx="1"/>
          </p:nvPr>
        </p:nvSpPr>
        <p:spPr>
          <a:xfrm>
            <a:off x="152400" y="914400"/>
            <a:ext cx="8839200" cy="5638800"/>
          </a:xfrm>
        </p:spPr>
        <p:txBody>
          <a:bodyPr>
            <a:normAutofit/>
          </a:bodyPr>
          <a:lstStyle/>
          <a:p>
            <a:r>
              <a:rPr lang="en-US" sz="2800" b="1" smtClean="0">
                <a:solidFill>
                  <a:srgbClr val="002060"/>
                </a:solidFill>
              </a:rPr>
              <a:t>Difficult </a:t>
            </a:r>
            <a:r>
              <a:rPr lang="en-US" sz="2800" b="1" dirty="0" smtClean="0">
                <a:solidFill>
                  <a:srgbClr val="002060"/>
                </a:solidFill>
              </a:rPr>
              <a:t>queries </a:t>
            </a:r>
            <a:r>
              <a:rPr lang="en-US" sz="2800" dirty="0" smtClean="0"/>
              <a:t>cannot easily be solved with 2.6 keywords</a:t>
            </a:r>
          </a:p>
          <a:p>
            <a:r>
              <a:rPr lang="en-US" sz="2800" dirty="0" smtClean="0"/>
              <a:t>Relevance feedback and query expansion can </a:t>
            </a:r>
            <a:r>
              <a:rPr lang="en-US" sz="2800" b="1" dirty="0" smtClean="0">
                <a:solidFill>
                  <a:srgbClr val="002060"/>
                </a:solidFill>
              </a:rPr>
              <a:t>more accurately reflect the user’s information need</a:t>
            </a:r>
          </a:p>
          <a:p>
            <a:r>
              <a:rPr lang="en-US" sz="2800" dirty="0" smtClean="0"/>
              <a:t>Simple Roccio weighting scheme vs. Probabilistic IR </a:t>
            </a:r>
          </a:p>
          <a:p>
            <a:pPr marL="0" indent="0">
              <a:buNone/>
            </a:pPr>
            <a:r>
              <a:rPr lang="en-US" sz="2800" dirty="0" smtClean="0">
                <a:sym typeface="Symbol"/>
              </a:rPr>
              <a:t>     lots of </a:t>
            </a:r>
            <a:r>
              <a:rPr lang="en-US" sz="2800" b="1" dirty="0" smtClean="0">
                <a:solidFill>
                  <a:srgbClr val="002060"/>
                </a:solidFill>
                <a:sym typeface="Symbol"/>
              </a:rPr>
              <a:t>heuristics</a:t>
            </a:r>
            <a:r>
              <a:rPr lang="en-US" sz="2800" dirty="0" smtClean="0">
                <a:sym typeface="Symbol"/>
              </a:rPr>
              <a:t> and </a:t>
            </a:r>
            <a:r>
              <a:rPr lang="en-US" sz="2800" b="1" dirty="0" smtClean="0">
                <a:solidFill>
                  <a:srgbClr val="002060"/>
                </a:solidFill>
                <a:sym typeface="Symbol"/>
              </a:rPr>
              <a:t>ad-hoc tuning parameters</a:t>
            </a:r>
            <a:endParaRPr lang="en-US" sz="2800" b="1" dirty="0" smtClean="0">
              <a:solidFill>
                <a:srgbClr val="002060"/>
              </a:solidFill>
            </a:endParaRPr>
          </a:p>
          <a:p>
            <a:r>
              <a:rPr lang="en-US" sz="2800" dirty="0" smtClean="0"/>
              <a:t>Explicit </a:t>
            </a:r>
            <a:r>
              <a:rPr lang="en-US" sz="2800" b="1" dirty="0" smtClean="0">
                <a:solidFill>
                  <a:srgbClr val="002060"/>
                </a:solidFill>
              </a:rPr>
              <a:t>thesauri </a:t>
            </a:r>
            <a:r>
              <a:rPr lang="en-US" sz="2800" dirty="0" smtClean="0"/>
              <a:t>and implicit</a:t>
            </a:r>
            <a:r>
              <a:rPr lang="en-US" sz="2800" b="1" dirty="0" smtClean="0">
                <a:solidFill>
                  <a:srgbClr val="002060"/>
                </a:solidFill>
              </a:rPr>
              <a:t> term correlations </a:t>
            </a:r>
            <a:r>
              <a:rPr lang="en-US" sz="2800" dirty="0" smtClean="0"/>
              <a:t>for automatic query expansion with </a:t>
            </a:r>
            <a:r>
              <a:rPr lang="en-US" sz="2800" b="1" dirty="0" smtClean="0">
                <a:solidFill>
                  <a:srgbClr val="002060"/>
                </a:solidFill>
              </a:rPr>
              <a:t>phrases</a:t>
            </a:r>
            <a:r>
              <a:rPr lang="en-US" sz="2800" dirty="0" smtClean="0"/>
              <a:t> and </a:t>
            </a:r>
            <a:r>
              <a:rPr lang="en-US" sz="2800" b="1" dirty="0" smtClean="0">
                <a:solidFill>
                  <a:srgbClr val="002060"/>
                </a:solidFill>
              </a:rPr>
              <a:t>proximty-based ranking</a:t>
            </a:r>
          </a:p>
          <a:p>
            <a:r>
              <a:rPr lang="en-US" sz="2800" dirty="0" smtClean="0"/>
              <a:t>XML-IR combines ideas from DB and IR in a unified (semistructured) data model with </a:t>
            </a:r>
            <a:r>
              <a:rPr lang="en-US" sz="2800" b="1" dirty="0" smtClean="0">
                <a:solidFill>
                  <a:srgbClr val="002060"/>
                </a:solidFill>
              </a:rPr>
              <a:t>both text and semantic annotations</a:t>
            </a:r>
          </a:p>
          <a:p>
            <a:endParaRPr lang="en-US" sz="28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References</a:t>
            </a:r>
            <a:endParaRPr lang="en-US" dirty="0"/>
          </a:p>
        </p:txBody>
      </p:sp>
      <p:sp>
        <p:nvSpPr>
          <p:cNvPr id="3" name="Date Placeholder 2"/>
          <p:cNvSpPr>
            <a:spLocks noGrp="1"/>
          </p:cNvSpPr>
          <p:nvPr>
            <p:ph type="dt" sz="half" idx="10"/>
          </p:nvPr>
        </p:nvSpPr>
        <p:spPr/>
        <p:txBody>
          <a:bodyPr/>
          <a:lstStyle/>
          <a:p>
            <a:r>
              <a:rPr lang="en-US" smtClean="0"/>
              <a:t>November 15, 2011</a:t>
            </a:r>
            <a:endParaRPr lang="de-DE"/>
          </a:p>
        </p:txBody>
      </p:sp>
      <p:sp>
        <p:nvSpPr>
          <p:cNvPr id="4" name="Footer Placeholder 3"/>
          <p:cNvSpPr>
            <a:spLocks noGrp="1"/>
          </p:cNvSpPr>
          <p:nvPr>
            <p:ph type="ftr" sz="quarter" idx="11"/>
          </p:nvPr>
        </p:nvSpPr>
        <p:spPr/>
        <p:txBody>
          <a:bodyPr/>
          <a:lstStyle/>
          <a:p>
            <a:r>
              <a:rPr lang="en-US" smtClean="0"/>
              <a:t>IR&amp;DM, WS'11/12</a:t>
            </a:r>
            <a:endParaRPr lang="en-US"/>
          </a:p>
        </p:txBody>
      </p:sp>
      <p:sp>
        <p:nvSpPr>
          <p:cNvPr id="5" name="Slide Number Placeholder 4"/>
          <p:cNvSpPr>
            <a:spLocks noGrp="1"/>
          </p:cNvSpPr>
          <p:nvPr>
            <p:ph type="sldNum" sz="quarter" idx="12"/>
          </p:nvPr>
        </p:nvSpPr>
        <p:spPr/>
        <p:txBody>
          <a:bodyPr/>
          <a:lstStyle/>
          <a:p>
            <a:r>
              <a:rPr lang="en-US" smtClean="0"/>
              <a:t>III.</a:t>
            </a:r>
            <a:fld id="{8DFBADF9-590B-46A3-B334-BA8F8DA717BB}" type="slidenum">
              <a:rPr lang="en-US" smtClean="0"/>
              <a:pPr/>
              <a:t>55</a:t>
            </a:fld>
            <a:endParaRPr lang="en-US" dirty="0"/>
          </a:p>
        </p:txBody>
      </p:sp>
      <p:sp>
        <p:nvSpPr>
          <p:cNvPr id="6" name="Content Placeholder 5"/>
          <p:cNvSpPr>
            <a:spLocks noGrp="1"/>
          </p:cNvSpPr>
          <p:nvPr>
            <p:ph idx="1"/>
          </p:nvPr>
        </p:nvSpPr>
        <p:spPr>
          <a:xfrm>
            <a:off x="152400" y="1066800"/>
            <a:ext cx="8839200" cy="5791200"/>
          </a:xfrm>
        </p:spPr>
        <p:txBody>
          <a:bodyPr>
            <a:normAutofit fontScale="55000" lnSpcReduction="20000"/>
          </a:bodyPr>
          <a:lstStyle/>
          <a:p>
            <a:r>
              <a:rPr lang="en-US" dirty="0"/>
              <a:t>Yonggang Qiu, Hans-Peter Frei: Concept Based Query Expansion. SIGIR 1993: 160-169</a:t>
            </a:r>
          </a:p>
          <a:p>
            <a:r>
              <a:rPr lang="en-US" dirty="0"/>
              <a:t>Jinxi Xu, W. Bruce Croft: Query Expansion Using Local and Global Document Analysis. SIGIR 1996: </a:t>
            </a:r>
            <a:r>
              <a:rPr lang="en-US" dirty="0" smtClean="0"/>
              <a:t>4-11</a:t>
            </a:r>
          </a:p>
          <a:p>
            <a:r>
              <a:rPr lang="en-US" dirty="0"/>
              <a:t>Christiane Fellbaum: A Semantic Network of English: The Mother of All WordNets. Computers and the Humanities 32(2-3): 209-220 (1998) </a:t>
            </a:r>
          </a:p>
          <a:p>
            <a:r>
              <a:rPr lang="en-US" dirty="0"/>
              <a:t>Fabian M. Suchanek, Gjergji Kasneci, Gerhard Weikum: Yago: a core of semantic knowledge. WWW 2007: 697-706</a:t>
            </a:r>
          </a:p>
          <a:p>
            <a:r>
              <a:rPr lang="en-US" dirty="0"/>
              <a:t>Johannes Hoffart, Fabian M. Suchanek, Klaus Berberich, Edwin Lewis-Kelham, Gerard de Melo, Gerhard Weikum: YAGO2: exploring and querying world knowledge in time, space, context, and many languages. WWW (Companion Volume) 2011: </a:t>
            </a:r>
            <a:r>
              <a:rPr lang="en-US" dirty="0" smtClean="0"/>
              <a:t>229-232</a:t>
            </a:r>
          </a:p>
          <a:p>
            <a:r>
              <a:rPr lang="en-US" dirty="0"/>
              <a:t>Martin Theobald, Mohammed AbuJarour, Ralf Schenkel: TopX 2.0 at the INEX 2008 Efficiency Track. INEX 2008: </a:t>
            </a:r>
            <a:r>
              <a:rPr lang="en-US" dirty="0" smtClean="0"/>
              <a:t>224-236</a:t>
            </a:r>
          </a:p>
          <a:p>
            <a:r>
              <a:rPr lang="en-US" dirty="0" smtClean="0"/>
              <a:t>Martin </a:t>
            </a:r>
            <a:r>
              <a:rPr lang="en-US" dirty="0"/>
              <a:t>Theobald, Ralf Schenkel, Gerhard Weikum: Efficient and self-tuning incremental query expansion for top-k query processing. SIGIR 2005: </a:t>
            </a:r>
            <a:r>
              <a:rPr lang="en-US" dirty="0" smtClean="0"/>
              <a:t>242-249</a:t>
            </a:r>
          </a:p>
          <a:p>
            <a:r>
              <a:rPr lang="en-US" dirty="0"/>
              <a:t>Andrew Trotman, Börkur Sigurbjörnsson: Narrowed Extended XPath I (NEXI). INEX 2004: </a:t>
            </a:r>
            <a:r>
              <a:rPr lang="en-US" dirty="0" smtClean="0"/>
              <a:t>16-40</a:t>
            </a:r>
          </a:p>
          <a:p>
            <a:r>
              <a:rPr lang="en-US" dirty="0"/>
              <a:t>Stephen E. Robertson, Hugo Zaragoza, Michael J. Taylor: Simple BM25 extension to multiple weighted fields. CIKM 2004: </a:t>
            </a:r>
            <a:r>
              <a:rPr lang="en-US" dirty="0" smtClean="0"/>
              <a:t>42-49</a:t>
            </a:r>
          </a:p>
          <a:p>
            <a:r>
              <a:rPr lang="en-US" dirty="0"/>
              <a:t>Wei Lu, Stephen E. Robertson, Andrew MacFarlane: Field-Weighted XML Retrieval Based on BM25. INEX 2005: 161-171</a:t>
            </a:r>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Relevance Feedback for Probabilistic IR</a:t>
            </a:r>
            <a:endParaRPr lang="en-US" dirty="0"/>
          </a:p>
        </p:txBody>
      </p:sp>
      <p:sp>
        <p:nvSpPr>
          <p:cNvPr id="3" name="Date Placeholder 2"/>
          <p:cNvSpPr>
            <a:spLocks noGrp="1"/>
          </p:cNvSpPr>
          <p:nvPr>
            <p:ph type="dt" sz="half" idx="10"/>
          </p:nvPr>
        </p:nvSpPr>
        <p:spPr/>
        <p:txBody>
          <a:bodyPr/>
          <a:lstStyle/>
          <a:p>
            <a:r>
              <a:rPr lang="en-US" dirty="0" smtClean="0"/>
              <a:t>November 15, 2011</a:t>
            </a:r>
            <a:endParaRPr lang="de-DE" dirty="0"/>
          </a:p>
        </p:txBody>
      </p:sp>
      <p:sp>
        <p:nvSpPr>
          <p:cNvPr id="4" name="Footer Placeholder 3"/>
          <p:cNvSpPr>
            <a:spLocks noGrp="1"/>
          </p:cNvSpPr>
          <p:nvPr>
            <p:ph type="ftr" sz="quarter" idx="11"/>
          </p:nvPr>
        </p:nvSpPr>
        <p:spPr/>
        <p:txBody>
          <a:bodyPr/>
          <a:lstStyle/>
          <a:p>
            <a:r>
              <a:rPr lang="en-US" smtClean="0"/>
              <a:t>IR&amp;DM, WS'11/12</a:t>
            </a:r>
            <a:endParaRPr lang="en-US"/>
          </a:p>
        </p:txBody>
      </p:sp>
      <p:sp>
        <p:nvSpPr>
          <p:cNvPr id="5" name="Slide Number Placeholder 4"/>
          <p:cNvSpPr>
            <a:spLocks noGrp="1"/>
          </p:cNvSpPr>
          <p:nvPr>
            <p:ph type="sldNum" sz="quarter" idx="12"/>
          </p:nvPr>
        </p:nvSpPr>
        <p:spPr/>
        <p:txBody>
          <a:bodyPr/>
          <a:lstStyle/>
          <a:p>
            <a:r>
              <a:rPr lang="en-US" smtClean="0"/>
              <a:t>III.</a:t>
            </a:r>
            <a:fld id="{8DFBADF9-590B-46A3-B334-BA8F8DA717BB}" type="slidenum">
              <a:rPr lang="en-US" smtClean="0"/>
              <a:pPr/>
              <a:t>6</a:t>
            </a:fld>
            <a:endParaRPr lang="en-US" dirty="0"/>
          </a:p>
        </p:txBody>
      </p:sp>
      <p:sp>
        <p:nvSpPr>
          <p:cNvPr id="6" name="Content Placeholder 5"/>
          <p:cNvSpPr>
            <a:spLocks noGrp="1"/>
          </p:cNvSpPr>
          <p:nvPr>
            <p:ph idx="1"/>
          </p:nvPr>
        </p:nvSpPr>
        <p:spPr>
          <a:xfrm>
            <a:off x="152400" y="990600"/>
            <a:ext cx="8839200" cy="5486400"/>
          </a:xfrm>
        </p:spPr>
        <p:txBody>
          <a:bodyPr>
            <a:normAutofit fontScale="70000" lnSpcReduction="20000"/>
          </a:bodyPr>
          <a:lstStyle/>
          <a:p>
            <a:pPr>
              <a:buNone/>
            </a:pPr>
            <a:r>
              <a:rPr lang="en-US" sz="3400" dirty="0" smtClean="0"/>
              <a:t>Compare to </a:t>
            </a:r>
            <a:r>
              <a:rPr lang="en-US" sz="3400" b="1" dirty="0" smtClean="0">
                <a:solidFill>
                  <a:srgbClr val="002060"/>
                </a:solidFill>
              </a:rPr>
              <a:t>Robertson/</a:t>
            </a:r>
            <a:r>
              <a:rPr lang="en-US" sz="3400" b="1" dirty="0" err="1" smtClean="0">
                <a:solidFill>
                  <a:srgbClr val="002060"/>
                </a:solidFill>
              </a:rPr>
              <a:t>Sparck</a:t>
            </a:r>
            <a:r>
              <a:rPr lang="en-US" sz="3400" b="1" dirty="0" smtClean="0">
                <a:solidFill>
                  <a:srgbClr val="002060"/>
                </a:solidFill>
              </a:rPr>
              <a:t>-Jones</a:t>
            </a:r>
            <a:r>
              <a:rPr lang="en-US" sz="3400" dirty="0" smtClean="0"/>
              <a:t> formula (see Chapter III.3):</a:t>
            </a:r>
          </a:p>
          <a:p>
            <a:endParaRPr lang="en-US" dirty="0" smtClean="0"/>
          </a:p>
          <a:p>
            <a:endParaRPr lang="en-US" dirty="0" smtClean="0"/>
          </a:p>
          <a:p>
            <a:endParaRPr lang="en-US" dirty="0" smtClean="0"/>
          </a:p>
          <a:p>
            <a:pPr>
              <a:lnSpc>
                <a:spcPct val="90000"/>
              </a:lnSpc>
              <a:buNone/>
            </a:pPr>
            <a:r>
              <a:rPr lang="en-US" dirty="0" smtClean="0"/>
              <a:t>Where </a:t>
            </a:r>
          </a:p>
          <a:p>
            <a:pPr>
              <a:lnSpc>
                <a:spcPct val="90000"/>
              </a:lnSpc>
            </a:pPr>
            <a:r>
              <a:rPr lang="en-US" dirty="0" smtClean="0"/>
              <a:t>N: #docs in sample</a:t>
            </a:r>
          </a:p>
          <a:p>
            <a:pPr>
              <a:lnSpc>
                <a:spcPct val="90000"/>
              </a:lnSpc>
            </a:pPr>
            <a:r>
              <a:rPr lang="en-US" dirty="0" smtClean="0"/>
              <a:t>R: # relevant docs in sample</a:t>
            </a:r>
          </a:p>
          <a:p>
            <a:pPr>
              <a:lnSpc>
                <a:spcPct val="90000"/>
              </a:lnSpc>
            </a:pPr>
            <a:r>
              <a:rPr lang="en-US" dirty="0" err="1" smtClean="0"/>
              <a:t>n</a:t>
            </a:r>
            <a:r>
              <a:rPr lang="en-US" baseline="-25000" dirty="0" err="1" smtClean="0"/>
              <a:t>i</a:t>
            </a:r>
            <a:r>
              <a:rPr lang="en-US" dirty="0" smtClean="0"/>
              <a:t>: #docs in sample that contain term </a:t>
            </a:r>
            <a:r>
              <a:rPr lang="en-US" dirty="0" err="1" smtClean="0"/>
              <a:t>i</a:t>
            </a:r>
            <a:endParaRPr lang="en-US" dirty="0" smtClean="0"/>
          </a:p>
          <a:p>
            <a:pPr>
              <a:lnSpc>
                <a:spcPct val="90000"/>
              </a:lnSpc>
            </a:pPr>
            <a:r>
              <a:rPr lang="en-US" dirty="0" err="1" smtClean="0"/>
              <a:t>r</a:t>
            </a:r>
            <a:r>
              <a:rPr lang="en-US" baseline="-25000" dirty="0" err="1" smtClean="0"/>
              <a:t>i</a:t>
            </a:r>
            <a:r>
              <a:rPr lang="en-US" dirty="0" smtClean="0"/>
              <a:t>: #relevant docs in sample that contain term </a:t>
            </a:r>
            <a:r>
              <a:rPr lang="en-US" dirty="0" err="1" smtClean="0"/>
              <a:t>i</a:t>
            </a:r>
            <a:endParaRPr lang="en-US" dirty="0" smtClean="0"/>
          </a:p>
          <a:p>
            <a:pPr>
              <a:lnSpc>
                <a:spcPct val="90000"/>
              </a:lnSpc>
            </a:pPr>
            <a:endParaRPr lang="en-US" dirty="0" smtClean="0"/>
          </a:p>
          <a:p>
            <a:pPr>
              <a:lnSpc>
                <a:spcPct val="90000"/>
              </a:lnSpc>
              <a:buNone/>
            </a:pPr>
            <a:r>
              <a:rPr lang="en-US" sz="3400" b="1" dirty="0" smtClean="0">
                <a:solidFill>
                  <a:srgbClr val="002060"/>
                </a:solidFill>
              </a:rPr>
              <a:t>Advantage of RSJ over Rocchio:</a:t>
            </a:r>
            <a:r>
              <a:rPr lang="en-US" b="1" dirty="0" smtClean="0">
                <a:solidFill>
                  <a:srgbClr val="002060"/>
                </a:solidFill>
              </a:rPr>
              <a:t> </a:t>
            </a:r>
          </a:p>
          <a:p>
            <a:pPr>
              <a:lnSpc>
                <a:spcPct val="90000"/>
              </a:lnSpc>
            </a:pPr>
            <a:r>
              <a:rPr lang="en-US" dirty="0" smtClean="0"/>
              <a:t>No tuning parameters for reweighting the query terms!</a:t>
            </a:r>
          </a:p>
          <a:p>
            <a:pPr>
              <a:lnSpc>
                <a:spcPct val="90000"/>
              </a:lnSpc>
              <a:buNone/>
            </a:pPr>
            <a:r>
              <a:rPr lang="en-US" sz="3400" b="1" dirty="0" smtClean="0">
                <a:solidFill>
                  <a:srgbClr val="002060"/>
                </a:solidFill>
              </a:rPr>
              <a:t>Disadvantages: </a:t>
            </a:r>
          </a:p>
          <a:p>
            <a:pPr>
              <a:lnSpc>
                <a:spcPct val="90000"/>
              </a:lnSpc>
            </a:pPr>
            <a:r>
              <a:rPr lang="en-US" dirty="0" smtClean="0"/>
              <a:t>Document term weights are not taken into account</a:t>
            </a:r>
          </a:p>
          <a:p>
            <a:pPr>
              <a:lnSpc>
                <a:spcPct val="90000"/>
              </a:lnSpc>
            </a:pPr>
            <a:r>
              <a:rPr lang="en-US" dirty="0" smtClean="0"/>
              <a:t>Weights of previous query formulations are not considered</a:t>
            </a:r>
          </a:p>
          <a:p>
            <a:pPr>
              <a:lnSpc>
                <a:spcPct val="90000"/>
              </a:lnSpc>
            </a:pPr>
            <a:r>
              <a:rPr lang="en-US" dirty="0" smtClean="0"/>
              <a:t>No actual query expansion is used (existing query terms are just reweighted)</a:t>
            </a:r>
          </a:p>
          <a:p>
            <a:endParaRPr lang="en-US" dirty="0" smtClean="0"/>
          </a:p>
          <a:p>
            <a:pPr>
              <a:buNone/>
            </a:pPr>
            <a:endParaRPr lang="en-US" dirty="0"/>
          </a:p>
        </p:txBody>
      </p:sp>
      <p:graphicFrame>
        <p:nvGraphicFramePr>
          <p:cNvPr id="156673" name="Object 1"/>
          <p:cNvGraphicFramePr>
            <a:graphicFrameLocks noChangeAspect="1"/>
          </p:cNvGraphicFramePr>
          <p:nvPr/>
        </p:nvGraphicFramePr>
        <p:xfrm>
          <a:off x="334962" y="1447800"/>
          <a:ext cx="7970838" cy="904875"/>
        </p:xfrm>
        <a:graphic>
          <a:graphicData uri="http://schemas.openxmlformats.org/presentationml/2006/ole">
            <p:oleObj spid="_x0000_s156676" name="Formel" r:id="rId3" imgW="3797300" imgH="4318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0" end="10"/>
                                            </p:txEl>
                                          </p:spTgt>
                                        </p:tgtEl>
                                        <p:attrNameLst>
                                          <p:attrName>style.visibility</p:attrName>
                                        </p:attrNameLst>
                                      </p:cBhvr>
                                      <p:to>
                                        <p:strVal val="visible"/>
                                      </p:to>
                                    </p:set>
                                    <p:animEffect transition="in" filter="blinds(horizontal)">
                                      <p:cBhvr>
                                        <p:cTn id="7" dur="500"/>
                                        <p:tgtEl>
                                          <p:spTgt spid="6">
                                            <p:txEl>
                                              <p:pRg st="10" end="1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1" end="11"/>
                                            </p:txEl>
                                          </p:spTgt>
                                        </p:tgtEl>
                                        <p:attrNameLst>
                                          <p:attrName>style.visibility</p:attrName>
                                        </p:attrNameLst>
                                      </p:cBhvr>
                                      <p:to>
                                        <p:strVal val="visible"/>
                                      </p:to>
                                    </p:set>
                                    <p:animEffect transition="in" filter="blinds(horizontal)">
                                      <p:cBhvr>
                                        <p:cTn id="10" dur="500"/>
                                        <p:tgtEl>
                                          <p:spTgt spid="6">
                                            <p:txEl>
                                              <p:pRg st="11" end="1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2" end="12"/>
                                            </p:txEl>
                                          </p:spTgt>
                                        </p:tgtEl>
                                        <p:attrNameLst>
                                          <p:attrName>style.visibility</p:attrName>
                                        </p:attrNameLst>
                                      </p:cBhvr>
                                      <p:to>
                                        <p:strVal val="visible"/>
                                      </p:to>
                                    </p:set>
                                    <p:animEffect transition="in" filter="blinds(horizontal)">
                                      <p:cBhvr>
                                        <p:cTn id="13" dur="500"/>
                                        <p:tgtEl>
                                          <p:spTgt spid="6">
                                            <p:txEl>
                                              <p:pRg st="12" end="1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13" end="13"/>
                                            </p:txEl>
                                          </p:spTgt>
                                        </p:tgtEl>
                                        <p:attrNameLst>
                                          <p:attrName>style.visibility</p:attrName>
                                        </p:attrNameLst>
                                      </p:cBhvr>
                                      <p:to>
                                        <p:strVal val="visible"/>
                                      </p:to>
                                    </p:set>
                                    <p:animEffect transition="in" filter="blinds(horizontal)">
                                      <p:cBhvr>
                                        <p:cTn id="16" dur="500"/>
                                        <p:tgtEl>
                                          <p:spTgt spid="6">
                                            <p:txEl>
                                              <p:pRg st="13" end="1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14" end="14"/>
                                            </p:txEl>
                                          </p:spTgt>
                                        </p:tgtEl>
                                        <p:attrNameLst>
                                          <p:attrName>style.visibility</p:attrName>
                                        </p:attrNameLst>
                                      </p:cBhvr>
                                      <p:to>
                                        <p:strVal val="visible"/>
                                      </p:to>
                                    </p:set>
                                    <p:animEffect transition="in" filter="blinds(horizontal)">
                                      <p:cBhvr>
                                        <p:cTn id="19" dur="500"/>
                                        <p:tgtEl>
                                          <p:spTgt spid="6">
                                            <p:txEl>
                                              <p:pRg st="14" end="1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15" end="15"/>
                                            </p:txEl>
                                          </p:spTgt>
                                        </p:tgtEl>
                                        <p:attrNameLst>
                                          <p:attrName>style.visibility</p:attrName>
                                        </p:attrNameLst>
                                      </p:cBhvr>
                                      <p:to>
                                        <p:strVal val="visible"/>
                                      </p:to>
                                    </p:set>
                                    <p:animEffect transition="in" filter="blinds(horizontal)">
                                      <p:cBhvr>
                                        <p:cTn id="22"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TREC Query Format &amp; Example Query</a:t>
            </a:r>
            <a:endParaRPr lang="en-US" dirty="0"/>
          </a:p>
        </p:txBody>
      </p:sp>
      <p:sp>
        <p:nvSpPr>
          <p:cNvPr id="6" name="Content Placeholder 5"/>
          <p:cNvSpPr>
            <a:spLocks noGrp="1"/>
          </p:cNvSpPr>
          <p:nvPr>
            <p:ph idx="1"/>
          </p:nvPr>
        </p:nvSpPr>
        <p:spPr>
          <a:xfrm>
            <a:off x="152400" y="4419600"/>
            <a:ext cx="8839200" cy="1371600"/>
          </a:xfrm>
        </p:spPr>
        <p:txBody>
          <a:bodyPr>
            <a:noAutofit/>
          </a:bodyPr>
          <a:lstStyle/>
          <a:p>
            <a:r>
              <a:rPr lang="en-US" sz="2400" dirty="0" smtClean="0"/>
              <a:t>See also: TREC 2004/2005 Robust Track </a:t>
            </a:r>
            <a:r>
              <a:rPr lang="en-US" sz="2400" dirty="0" smtClean="0">
                <a:hlinkClick r:id="rId2"/>
              </a:rPr>
              <a:t>http://trec.nist.gov/data/robust.html</a:t>
            </a:r>
            <a:endParaRPr lang="en-US" sz="2400" dirty="0" smtClean="0"/>
          </a:p>
          <a:p>
            <a:r>
              <a:rPr lang="en-US" sz="2400" dirty="0" smtClean="0"/>
              <a:t>Specifically picks difficult queries (topics) from previous ad-hoc search tasks</a:t>
            </a:r>
          </a:p>
          <a:p>
            <a:r>
              <a:rPr lang="en-US" sz="2400" dirty="0" smtClean="0"/>
              <a:t>Relevance assessments by retired NIST staff </a:t>
            </a:r>
            <a:endParaRPr lang="en-US" sz="2400" dirty="0"/>
          </a:p>
        </p:txBody>
      </p:sp>
      <p:sp>
        <p:nvSpPr>
          <p:cNvPr id="7" name="Date Placeholder 6"/>
          <p:cNvSpPr>
            <a:spLocks noGrp="1"/>
          </p:cNvSpPr>
          <p:nvPr>
            <p:ph type="dt" sz="half" idx="10"/>
          </p:nvPr>
        </p:nvSpPr>
        <p:spPr/>
        <p:txBody>
          <a:bodyPr/>
          <a:lstStyle/>
          <a:p>
            <a:r>
              <a:rPr lang="en-US" smtClean="0"/>
              <a:t>November 15, 2011</a:t>
            </a:r>
            <a:endParaRPr lang="de-DE"/>
          </a:p>
        </p:txBody>
      </p:sp>
      <p:sp>
        <p:nvSpPr>
          <p:cNvPr id="8" name="Slide Number Placeholder 7"/>
          <p:cNvSpPr>
            <a:spLocks noGrp="1"/>
          </p:cNvSpPr>
          <p:nvPr>
            <p:ph type="sldNum" sz="quarter" idx="12"/>
          </p:nvPr>
        </p:nvSpPr>
        <p:spPr/>
        <p:txBody>
          <a:bodyPr/>
          <a:lstStyle/>
          <a:p>
            <a:r>
              <a:rPr lang="en-US" smtClean="0"/>
              <a:t>III.</a:t>
            </a:r>
            <a:fld id="{8DFBADF9-590B-46A3-B334-BA8F8DA717BB}" type="slidenum">
              <a:rPr lang="en-US" smtClean="0"/>
              <a:pPr/>
              <a:t>7</a:t>
            </a:fld>
            <a:endParaRPr lang="en-US" dirty="0"/>
          </a:p>
        </p:txBody>
      </p:sp>
      <p:sp>
        <p:nvSpPr>
          <p:cNvPr id="9" name="Footer Placeholder 8"/>
          <p:cNvSpPr>
            <a:spLocks noGrp="1"/>
          </p:cNvSpPr>
          <p:nvPr>
            <p:ph type="ftr" sz="quarter" idx="11"/>
          </p:nvPr>
        </p:nvSpPr>
        <p:spPr/>
        <p:txBody>
          <a:bodyPr/>
          <a:lstStyle/>
          <a:p>
            <a:r>
              <a:rPr lang="en-US" smtClean="0"/>
              <a:t>IR&amp;DM, WS'11/12</a:t>
            </a:r>
            <a:endParaRPr lang="en-US"/>
          </a:p>
        </p:txBody>
      </p:sp>
      <p:sp>
        <p:nvSpPr>
          <p:cNvPr id="161793" name="Rectangle 1"/>
          <p:cNvSpPr>
            <a:spLocks noChangeArrowheads="1"/>
          </p:cNvSpPr>
          <p:nvPr/>
        </p:nvSpPr>
        <p:spPr bwMode="auto">
          <a:xfrm>
            <a:off x="152400" y="914400"/>
            <a:ext cx="8686800" cy="3416320"/>
          </a:xfrm>
          <a:prstGeom prst="rect">
            <a:avLst/>
          </a:prstGeom>
          <a:noFill/>
          <a:ln w="1270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b="1" dirty="0" smtClean="0">
                <a:latin typeface="Arial Unicode MS" pitchFamily="34" charset="-128"/>
              </a:rPr>
              <a:t>&lt;num&gt;   </a:t>
            </a:r>
            <a:r>
              <a:rPr lang="en-US" dirty="0" smtClean="0">
                <a:latin typeface="Arial Unicode MS" pitchFamily="34" charset="-128"/>
              </a:rPr>
              <a:t>Number: 363</a:t>
            </a:r>
          </a:p>
          <a:p>
            <a:pPr lvl="0" fontAlgn="base">
              <a:spcBef>
                <a:spcPct val="0"/>
              </a:spcBef>
              <a:spcAft>
                <a:spcPct val="0"/>
              </a:spcAft>
            </a:pPr>
            <a:r>
              <a:rPr lang="en-US" b="1" dirty="0" smtClean="0">
                <a:latin typeface="Arial Unicode MS" pitchFamily="34" charset="-128"/>
              </a:rPr>
              <a:t>&lt;title&gt;    </a:t>
            </a:r>
            <a:r>
              <a:rPr lang="en-US" b="1" dirty="0" smtClean="0">
                <a:solidFill>
                  <a:srgbClr val="0033CC"/>
                </a:solidFill>
                <a:latin typeface="Arial Unicode MS" pitchFamily="34" charset="-128"/>
              </a:rPr>
              <a:t>transportation tunnel disasters </a:t>
            </a:r>
          </a:p>
          <a:p>
            <a:pPr lvl="0" fontAlgn="base">
              <a:spcBef>
                <a:spcPct val="0"/>
              </a:spcBef>
              <a:spcAft>
                <a:spcPct val="0"/>
              </a:spcAft>
            </a:pPr>
            <a:endParaRPr lang="en-US" dirty="0" smtClean="0">
              <a:latin typeface="Arial Unicode MS" pitchFamily="34" charset="-128"/>
            </a:endParaRPr>
          </a:p>
          <a:p>
            <a:pPr lvl="0" fontAlgn="base">
              <a:spcBef>
                <a:spcPct val="0"/>
              </a:spcBef>
              <a:spcAft>
                <a:spcPct val="0"/>
              </a:spcAft>
            </a:pPr>
            <a:r>
              <a:rPr lang="en-US" b="1" dirty="0" smtClean="0">
                <a:latin typeface="Arial Unicode MS" pitchFamily="34" charset="-128"/>
              </a:rPr>
              <a:t>&lt;</a:t>
            </a:r>
            <a:r>
              <a:rPr lang="en-US" b="1" dirty="0" err="1" smtClean="0">
                <a:latin typeface="Arial Unicode MS" pitchFamily="34" charset="-128"/>
              </a:rPr>
              <a:t>desc</a:t>
            </a:r>
            <a:r>
              <a:rPr lang="en-US" b="1" dirty="0" smtClean="0">
                <a:latin typeface="Arial Unicode MS" pitchFamily="34" charset="-128"/>
              </a:rPr>
              <a:t>&gt; </a:t>
            </a:r>
            <a:r>
              <a:rPr lang="en-US" dirty="0" smtClean="0">
                <a:latin typeface="Arial Unicode MS" pitchFamily="34" charset="-128"/>
              </a:rPr>
              <a:t>Description: What disasters have occurred in tunnels used for transportation? </a:t>
            </a:r>
          </a:p>
          <a:p>
            <a:pPr lvl="0" fontAlgn="base">
              <a:spcBef>
                <a:spcPct val="0"/>
              </a:spcBef>
              <a:spcAft>
                <a:spcPct val="0"/>
              </a:spcAft>
            </a:pPr>
            <a:endParaRPr lang="en-US" dirty="0" smtClean="0">
              <a:latin typeface="Arial Unicode MS" pitchFamily="34" charset="-128"/>
            </a:endParaRPr>
          </a:p>
          <a:p>
            <a:pPr lvl="0" fontAlgn="base">
              <a:spcBef>
                <a:spcPct val="0"/>
              </a:spcBef>
              <a:spcAft>
                <a:spcPct val="0"/>
              </a:spcAft>
            </a:pPr>
            <a:r>
              <a:rPr lang="en-US" b="1" dirty="0" smtClean="0">
                <a:latin typeface="Arial Unicode MS" pitchFamily="34" charset="-128"/>
              </a:rPr>
              <a:t>&lt;</a:t>
            </a:r>
            <a:r>
              <a:rPr lang="en-US" b="1" dirty="0" err="1" smtClean="0">
                <a:latin typeface="Arial Unicode MS" pitchFamily="34" charset="-128"/>
              </a:rPr>
              <a:t>narr</a:t>
            </a:r>
            <a:r>
              <a:rPr lang="en-US" b="1" dirty="0" smtClean="0">
                <a:latin typeface="Arial Unicode MS" pitchFamily="34" charset="-128"/>
              </a:rPr>
              <a:t>&gt; </a:t>
            </a:r>
            <a:r>
              <a:rPr lang="en-US" dirty="0" smtClean="0">
                <a:latin typeface="Arial Unicode MS" pitchFamily="34" charset="-128"/>
              </a:rPr>
              <a:t>Narrative: A relevant document identifies a disaster in a tunnel used for trains, motor vehicles, or people.  Wind tunnels and tunnels used for wiring, sewage, water, oil, etc. are not relevant.  The cause of the problem may be fire, earthquake, flood, or explosion and can be accidental or planned.  Documents that discuss tunnel disasters occurring during construction of a tunnel are relevant if lives were threatened.</a:t>
            </a:r>
            <a:endParaRPr kumimoji="0" lang="en-US" sz="40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normAutofit fontScale="90000"/>
          </a:bodyPr>
          <a:lstStyle/>
          <a:p>
            <a:r>
              <a:rPr lang="en-US" dirty="0" smtClean="0"/>
              <a:t>Query Expansion Example</a:t>
            </a:r>
            <a:endParaRPr lang="en-US" dirty="0"/>
          </a:p>
        </p:txBody>
      </p:sp>
      <p:sp>
        <p:nvSpPr>
          <p:cNvPr id="374787" name="Rectangle 3"/>
          <p:cNvSpPr>
            <a:spLocks noChangeArrowheads="1"/>
          </p:cNvSpPr>
          <p:nvPr/>
        </p:nvSpPr>
        <p:spPr bwMode="auto">
          <a:xfrm>
            <a:off x="5935662" y="2262188"/>
            <a:ext cx="2041525" cy="307975"/>
          </a:xfrm>
          <a:prstGeom prst="rect">
            <a:avLst/>
          </a:prstGeom>
          <a:solidFill>
            <a:srgbClr val="66FF99"/>
          </a:solidFill>
          <a:ln w="9525">
            <a:solidFill>
              <a:schemeClr val="tx1"/>
            </a:solidFill>
            <a:miter lim="800000"/>
            <a:headEnd/>
            <a:tailEnd/>
          </a:ln>
          <a:effectLst/>
        </p:spPr>
        <p:txBody>
          <a:bodyPr wrap="none" anchor="ctr"/>
          <a:lstStyle/>
          <a:p>
            <a:endParaRPr lang="en-US"/>
          </a:p>
        </p:txBody>
      </p:sp>
      <p:sp>
        <p:nvSpPr>
          <p:cNvPr id="374788" name="Rectangle 4"/>
          <p:cNvSpPr>
            <a:spLocks noChangeArrowheads="1"/>
          </p:cNvSpPr>
          <p:nvPr/>
        </p:nvSpPr>
        <p:spPr bwMode="auto">
          <a:xfrm>
            <a:off x="6310313" y="2570163"/>
            <a:ext cx="1666875" cy="304800"/>
          </a:xfrm>
          <a:prstGeom prst="rect">
            <a:avLst/>
          </a:prstGeom>
          <a:solidFill>
            <a:srgbClr val="66FF99"/>
          </a:solidFill>
          <a:ln w="9525">
            <a:solidFill>
              <a:schemeClr val="tx1"/>
            </a:solidFill>
            <a:miter lim="800000"/>
            <a:headEnd/>
            <a:tailEnd/>
          </a:ln>
          <a:effectLst/>
        </p:spPr>
        <p:txBody>
          <a:bodyPr wrap="none" anchor="ctr"/>
          <a:lstStyle/>
          <a:p>
            <a:endParaRPr lang="en-US"/>
          </a:p>
        </p:txBody>
      </p:sp>
      <p:sp>
        <p:nvSpPr>
          <p:cNvPr id="374789" name="Rectangle 5"/>
          <p:cNvSpPr>
            <a:spLocks noChangeArrowheads="1"/>
          </p:cNvSpPr>
          <p:nvPr/>
        </p:nvSpPr>
        <p:spPr bwMode="auto">
          <a:xfrm>
            <a:off x="1046163" y="3786188"/>
            <a:ext cx="1677987" cy="342900"/>
          </a:xfrm>
          <a:prstGeom prst="rect">
            <a:avLst/>
          </a:prstGeom>
          <a:solidFill>
            <a:srgbClr val="66FF99"/>
          </a:solidFill>
          <a:ln w="9525">
            <a:solidFill>
              <a:schemeClr val="tx1"/>
            </a:solidFill>
            <a:miter lim="800000"/>
            <a:headEnd/>
            <a:tailEnd/>
          </a:ln>
          <a:effectLst/>
        </p:spPr>
        <p:txBody>
          <a:bodyPr wrap="none" anchor="ctr"/>
          <a:lstStyle/>
          <a:p>
            <a:endParaRPr lang="en-US"/>
          </a:p>
        </p:txBody>
      </p:sp>
      <p:sp>
        <p:nvSpPr>
          <p:cNvPr id="374790" name="Rectangle 6"/>
          <p:cNvSpPr>
            <a:spLocks noChangeArrowheads="1"/>
          </p:cNvSpPr>
          <p:nvPr/>
        </p:nvSpPr>
        <p:spPr bwMode="auto">
          <a:xfrm>
            <a:off x="1355724" y="3481388"/>
            <a:ext cx="1368425" cy="304800"/>
          </a:xfrm>
          <a:prstGeom prst="rect">
            <a:avLst/>
          </a:prstGeom>
          <a:solidFill>
            <a:srgbClr val="66FF99"/>
          </a:solidFill>
          <a:ln w="9525">
            <a:solidFill>
              <a:schemeClr val="tx1"/>
            </a:solidFill>
            <a:miter lim="800000"/>
            <a:headEnd/>
            <a:tailEnd/>
          </a:ln>
          <a:effectLst/>
        </p:spPr>
        <p:txBody>
          <a:bodyPr wrap="none" anchor="ctr"/>
          <a:lstStyle/>
          <a:p>
            <a:endParaRPr lang="en-US"/>
          </a:p>
        </p:txBody>
      </p:sp>
      <p:sp>
        <p:nvSpPr>
          <p:cNvPr id="374791" name="Rectangle 7"/>
          <p:cNvSpPr>
            <a:spLocks noChangeArrowheads="1"/>
          </p:cNvSpPr>
          <p:nvPr/>
        </p:nvSpPr>
        <p:spPr bwMode="auto">
          <a:xfrm>
            <a:off x="1352550" y="2838450"/>
            <a:ext cx="1371600" cy="331788"/>
          </a:xfrm>
          <a:prstGeom prst="rect">
            <a:avLst/>
          </a:prstGeom>
          <a:solidFill>
            <a:srgbClr val="66FF99"/>
          </a:solidFill>
          <a:ln w="9525">
            <a:solidFill>
              <a:schemeClr val="tx1"/>
            </a:solidFill>
            <a:miter lim="800000"/>
            <a:headEnd/>
            <a:tailEnd/>
          </a:ln>
          <a:effectLst/>
        </p:spPr>
        <p:txBody>
          <a:bodyPr wrap="none" anchor="ctr"/>
          <a:lstStyle/>
          <a:p>
            <a:pPr eaLnBrk="1" hangingPunct="1"/>
            <a:endParaRPr lang="en-US" sz="1800">
              <a:latin typeface="Arial" charset="0"/>
            </a:endParaRPr>
          </a:p>
        </p:txBody>
      </p:sp>
      <p:sp>
        <p:nvSpPr>
          <p:cNvPr id="374792" name="Rectangle 8"/>
          <p:cNvSpPr>
            <a:spLocks noChangeArrowheads="1"/>
          </p:cNvSpPr>
          <p:nvPr/>
        </p:nvSpPr>
        <p:spPr bwMode="auto">
          <a:xfrm>
            <a:off x="6675438" y="2874963"/>
            <a:ext cx="1301750" cy="303212"/>
          </a:xfrm>
          <a:prstGeom prst="rect">
            <a:avLst/>
          </a:prstGeom>
          <a:solidFill>
            <a:srgbClr val="CCECFF"/>
          </a:solidFill>
          <a:ln w="9525">
            <a:solidFill>
              <a:schemeClr val="tx1"/>
            </a:solidFill>
            <a:miter lim="800000"/>
            <a:headEnd/>
            <a:tailEnd/>
          </a:ln>
          <a:effectLst/>
        </p:spPr>
        <p:txBody>
          <a:bodyPr wrap="none" anchor="ctr"/>
          <a:lstStyle/>
          <a:p>
            <a:endParaRPr lang="en-US"/>
          </a:p>
        </p:txBody>
      </p:sp>
      <p:sp>
        <p:nvSpPr>
          <p:cNvPr id="374793" name="Rectangle 9"/>
          <p:cNvSpPr>
            <a:spLocks noChangeArrowheads="1"/>
          </p:cNvSpPr>
          <p:nvPr/>
        </p:nvSpPr>
        <p:spPr bwMode="auto">
          <a:xfrm>
            <a:off x="2997200" y="2868613"/>
            <a:ext cx="2060575" cy="295275"/>
          </a:xfrm>
          <a:prstGeom prst="rect">
            <a:avLst/>
          </a:prstGeom>
          <a:solidFill>
            <a:srgbClr val="CCECFF"/>
          </a:solidFill>
          <a:ln w="9525">
            <a:solidFill>
              <a:schemeClr val="tx1"/>
            </a:solidFill>
            <a:miter lim="800000"/>
            <a:headEnd/>
            <a:tailEnd/>
          </a:ln>
          <a:effectLst/>
        </p:spPr>
        <p:txBody>
          <a:bodyPr wrap="none" anchor="ctr"/>
          <a:lstStyle/>
          <a:p>
            <a:endParaRPr lang="en-US"/>
          </a:p>
        </p:txBody>
      </p:sp>
      <p:sp>
        <p:nvSpPr>
          <p:cNvPr id="374794" name="Rectangle 10"/>
          <p:cNvSpPr>
            <a:spLocks noChangeArrowheads="1"/>
          </p:cNvSpPr>
          <p:nvPr/>
        </p:nvSpPr>
        <p:spPr bwMode="auto">
          <a:xfrm>
            <a:off x="1352550" y="3170238"/>
            <a:ext cx="1371600" cy="311150"/>
          </a:xfrm>
          <a:prstGeom prst="rect">
            <a:avLst/>
          </a:prstGeom>
          <a:solidFill>
            <a:srgbClr val="CCECFF"/>
          </a:solidFill>
          <a:ln w="9525">
            <a:solidFill>
              <a:schemeClr val="tx1"/>
            </a:solidFill>
            <a:miter lim="800000"/>
            <a:headEnd/>
            <a:tailEnd/>
          </a:ln>
          <a:effectLst/>
        </p:spPr>
        <p:txBody>
          <a:bodyPr wrap="none" anchor="ctr"/>
          <a:lstStyle/>
          <a:p>
            <a:endParaRPr lang="en-US"/>
          </a:p>
        </p:txBody>
      </p:sp>
      <p:sp>
        <p:nvSpPr>
          <p:cNvPr id="374795" name="Rectangle 11"/>
          <p:cNvSpPr>
            <a:spLocks noChangeArrowheads="1"/>
          </p:cNvSpPr>
          <p:nvPr/>
        </p:nvSpPr>
        <p:spPr bwMode="auto">
          <a:xfrm>
            <a:off x="-323850" y="838200"/>
            <a:ext cx="9828213" cy="746125"/>
          </a:xfrm>
          <a:prstGeom prst="rect">
            <a:avLst/>
          </a:prstGeom>
          <a:noFill/>
          <a:ln w="9525">
            <a:noFill/>
            <a:miter lim="800000"/>
            <a:headEnd/>
            <a:tailEnd/>
          </a:ln>
          <a:effectLst/>
        </p:spPr>
        <p:txBody>
          <a:bodyPr/>
          <a:lstStyle/>
          <a:p>
            <a:pPr marL="742950" lvl="1" indent="-285750">
              <a:lnSpc>
                <a:spcPct val="70000"/>
              </a:lnSpc>
              <a:spcBef>
                <a:spcPct val="20000"/>
              </a:spcBef>
            </a:pPr>
            <a:r>
              <a:rPr lang="en-US" sz="2400" b="1" dirty="0" smtClean="0">
                <a:latin typeface="Arial Narrow" pitchFamily="34" charset="0"/>
              </a:rPr>
              <a:t>Q:</a:t>
            </a:r>
            <a:r>
              <a:rPr lang="en-US" sz="2400" b="1" dirty="0" smtClean="0">
                <a:solidFill>
                  <a:srgbClr val="0000FF"/>
                </a:solidFill>
                <a:latin typeface="Arial Narrow" pitchFamily="34" charset="0"/>
              </a:rPr>
              <a:t>  </a:t>
            </a:r>
            <a:r>
              <a:rPr lang="en-US" sz="2400" b="1" dirty="0">
                <a:solidFill>
                  <a:srgbClr val="0000FF"/>
                </a:solidFill>
                <a:latin typeface="Arial Narrow" pitchFamily="34" charset="0"/>
              </a:rPr>
              <a:t>transportation tunnel disasters </a:t>
            </a:r>
            <a:r>
              <a:rPr lang="en-US" sz="2000" b="1" dirty="0">
                <a:latin typeface="Arial" pitchFamily="34" charset="0"/>
                <a:cs typeface="Arial" pitchFamily="34" charset="0"/>
              </a:rPr>
              <a:t>(from TREC 2004 Robust Track)</a:t>
            </a:r>
          </a:p>
          <a:p>
            <a:pPr marL="742950" lvl="1" indent="-285750">
              <a:lnSpc>
                <a:spcPct val="70000"/>
              </a:lnSpc>
              <a:spcBef>
                <a:spcPct val="20000"/>
              </a:spcBef>
              <a:buFontTx/>
              <a:buChar char="–"/>
            </a:pPr>
            <a:endParaRPr lang="en-US" sz="2000" b="1" dirty="0">
              <a:solidFill>
                <a:srgbClr val="0000FF"/>
              </a:solidFill>
              <a:latin typeface="Arial Narrow" pitchFamily="34" charset="0"/>
            </a:endParaRPr>
          </a:p>
        </p:txBody>
      </p:sp>
      <p:sp>
        <p:nvSpPr>
          <p:cNvPr id="374796" name="Rectangle 12"/>
          <p:cNvSpPr>
            <a:spLocks noChangeArrowheads="1"/>
          </p:cNvSpPr>
          <p:nvPr/>
        </p:nvSpPr>
        <p:spPr bwMode="auto">
          <a:xfrm>
            <a:off x="1187450" y="1123950"/>
            <a:ext cx="6468437" cy="400110"/>
          </a:xfrm>
          <a:prstGeom prst="rect">
            <a:avLst/>
          </a:prstGeom>
          <a:noFill/>
          <a:ln w="9525">
            <a:noFill/>
            <a:miter lim="800000"/>
            <a:headEnd/>
            <a:tailEnd/>
          </a:ln>
          <a:effectLst/>
        </p:spPr>
        <p:txBody>
          <a:bodyPr wrap="none">
            <a:spAutoFit/>
          </a:bodyPr>
          <a:lstStyle/>
          <a:p>
            <a:pPr eaLnBrk="1" hangingPunct="1"/>
            <a:r>
              <a:rPr lang="en-US" sz="2000" dirty="0">
                <a:solidFill>
                  <a:srgbClr val="0033CC"/>
                </a:solidFill>
                <a:latin typeface="Arial" charset="0"/>
              </a:rPr>
              <a:t>transportation</a:t>
            </a:r>
            <a:r>
              <a:rPr lang="en-US" sz="2000" dirty="0">
                <a:latin typeface="Arial" charset="0"/>
              </a:rPr>
              <a:t>                 </a:t>
            </a:r>
            <a:r>
              <a:rPr lang="en-US" sz="2000" dirty="0">
                <a:solidFill>
                  <a:srgbClr val="0033CC"/>
                </a:solidFill>
                <a:latin typeface="Arial" charset="0"/>
              </a:rPr>
              <a:t>tunnel</a:t>
            </a:r>
            <a:r>
              <a:rPr lang="en-US" sz="2000" dirty="0">
                <a:latin typeface="Arial" charset="0"/>
              </a:rPr>
              <a:t>                       </a:t>
            </a:r>
            <a:r>
              <a:rPr lang="en-US" sz="2000" dirty="0">
                <a:solidFill>
                  <a:srgbClr val="0033CC"/>
                </a:solidFill>
                <a:latin typeface="Arial" charset="0"/>
              </a:rPr>
              <a:t>disasters</a:t>
            </a:r>
          </a:p>
        </p:txBody>
      </p:sp>
      <p:sp>
        <p:nvSpPr>
          <p:cNvPr id="374797" name="Rectangle 13"/>
          <p:cNvSpPr>
            <a:spLocks noChangeArrowheads="1"/>
          </p:cNvSpPr>
          <p:nvPr/>
        </p:nvSpPr>
        <p:spPr bwMode="auto">
          <a:xfrm>
            <a:off x="1019175" y="2205038"/>
            <a:ext cx="1117600" cy="2530475"/>
          </a:xfrm>
          <a:prstGeom prst="rect">
            <a:avLst/>
          </a:prstGeom>
          <a:noFill/>
          <a:ln w="9525">
            <a:noFill/>
            <a:miter lim="800000"/>
            <a:headEnd/>
            <a:tailEnd/>
          </a:ln>
          <a:effectLst/>
        </p:spPr>
        <p:txBody>
          <a:bodyPr wrap="none">
            <a:spAutoFit/>
          </a:bodyPr>
          <a:lstStyle/>
          <a:p>
            <a:pPr algn="r" eaLnBrk="1" hangingPunct="1"/>
            <a:r>
              <a:rPr lang="en-US" sz="2000" dirty="0">
                <a:latin typeface="Arial" charset="0"/>
              </a:rPr>
              <a:t>transit</a:t>
            </a:r>
          </a:p>
          <a:p>
            <a:pPr algn="r" eaLnBrk="1" hangingPunct="1"/>
            <a:r>
              <a:rPr lang="en-US" sz="2000" dirty="0">
                <a:latin typeface="Arial" charset="0"/>
              </a:rPr>
              <a:t>highway</a:t>
            </a:r>
          </a:p>
          <a:p>
            <a:pPr algn="r" eaLnBrk="1" hangingPunct="1"/>
            <a:r>
              <a:rPr lang="en-US" sz="2000" dirty="0">
                <a:latin typeface="Arial" charset="0"/>
              </a:rPr>
              <a:t>train</a:t>
            </a:r>
          </a:p>
          <a:p>
            <a:pPr algn="r" eaLnBrk="1" hangingPunct="1"/>
            <a:r>
              <a:rPr lang="en-US" sz="2000" dirty="0">
                <a:latin typeface="Arial" charset="0"/>
              </a:rPr>
              <a:t>truck</a:t>
            </a:r>
          </a:p>
          <a:p>
            <a:pPr algn="r" eaLnBrk="1" hangingPunct="1"/>
            <a:r>
              <a:rPr lang="en-US" sz="2000" dirty="0">
                <a:latin typeface="Arial" charset="0"/>
              </a:rPr>
              <a:t>metro</a:t>
            </a:r>
          </a:p>
          <a:p>
            <a:pPr algn="r" eaLnBrk="1" hangingPunct="1"/>
            <a:r>
              <a:rPr lang="en-US" sz="2000" dirty="0">
                <a:latin typeface="Arial" charset="0"/>
              </a:rPr>
              <a:t>“rail car”</a:t>
            </a:r>
          </a:p>
          <a:p>
            <a:pPr algn="r" eaLnBrk="1" hangingPunct="1"/>
            <a:r>
              <a:rPr lang="en-US" sz="2000" dirty="0">
                <a:latin typeface="Arial" charset="0"/>
              </a:rPr>
              <a:t>car</a:t>
            </a:r>
          </a:p>
          <a:p>
            <a:pPr algn="r" eaLnBrk="1" hangingPunct="1"/>
            <a:r>
              <a:rPr lang="en-US" sz="2000" dirty="0">
                <a:latin typeface="Arial" charset="0"/>
              </a:rPr>
              <a:t>…</a:t>
            </a:r>
          </a:p>
        </p:txBody>
      </p:sp>
      <p:sp>
        <p:nvSpPr>
          <p:cNvPr id="374798" name="Rectangle 14"/>
          <p:cNvSpPr>
            <a:spLocks noChangeArrowheads="1"/>
          </p:cNvSpPr>
          <p:nvPr/>
        </p:nvSpPr>
        <p:spPr bwMode="auto">
          <a:xfrm>
            <a:off x="2986088" y="2205038"/>
            <a:ext cx="1624012" cy="1311275"/>
          </a:xfrm>
          <a:prstGeom prst="rect">
            <a:avLst/>
          </a:prstGeom>
          <a:noFill/>
          <a:ln w="9525">
            <a:noFill/>
            <a:miter lim="800000"/>
            <a:headEnd/>
            <a:tailEnd/>
          </a:ln>
          <a:effectLst/>
        </p:spPr>
        <p:txBody>
          <a:bodyPr wrap="none">
            <a:spAutoFit/>
          </a:bodyPr>
          <a:lstStyle/>
          <a:p>
            <a:pPr algn="r" eaLnBrk="1" hangingPunct="1"/>
            <a:r>
              <a:rPr lang="en-US" sz="2000">
                <a:latin typeface="Arial" charset="0"/>
              </a:rPr>
              <a:t>tube</a:t>
            </a:r>
          </a:p>
          <a:p>
            <a:pPr algn="r" eaLnBrk="1" hangingPunct="1"/>
            <a:r>
              <a:rPr lang="en-US" sz="2000">
                <a:latin typeface="Arial" charset="0"/>
              </a:rPr>
              <a:t>underground</a:t>
            </a:r>
          </a:p>
          <a:p>
            <a:pPr algn="r" eaLnBrk="1" hangingPunct="1"/>
            <a:r>
              <a:rPr lang="en-US" sz="2000">
                <a:latin typeface="Arial" charset="0"/>
              </a:rPr>
              <a:t>“Mont Blanc”</a:t>
            </a:r>
          </a:p>
          <a:p>
            <a:pPr algn="r" eaLnBrk="1" hangingPunct="1"/>
            <a:r>
              <a:rPr lang="en-US" sz="2000">
                <a:latin typeface="Arial" charset="0"/>
              </a:rPr>
              <a:t>…</a:t>
            </a:r>
          </a:p>
        </p:txBody>
      </p:sp>
      <p:sp>
        <p:nvSpPr>
          <p:cNvPr id="374799" name="Rectangle 15"/>
          <p:cNvSpPr>
            <a:spLocks noChangeArrowheads="1"/>
          </p:cNvSpPr>
          <p:nvPr/>
        </p:nvSpPr>
        <p:spPr bwMode="auto">
          <a:xfrm>
            <a:off x="5867400" y="2205038"/>
            <a:ext cx="1509713" cy="2225675"/>
          </a:xfrm>
          <a:prstGeom prst="rect">
            <a:avLst/>
          </a:prstGeom>
          <a:noFill/>
          <a:ln w="9525">
            <a:noFill/>
            <a:miter lim="800000"/>
            <a:headEnd/>
            <a:tailEnd/>
          </a:ln>
          <a:effectLst/>
        </p:spPr>
        <p:txBody>
          <a:bodyPr wrap="none">
            <a:spAutoFit/>
          </a:bodyPr>
          <a:lstStyle/>
          <a:p>
            <a:pPr algn="r" eaLnBrk="1" hangingPunct="1"/>
            <a:r>
              <a:rPr lang="en-US" sz="2000">
                <a:latin typeface="Arial" charset="0"/>
              </a:rPr>
              <a:t>catastrophe</a:t>
            </a:r>
          </a:p>
          <a:p>
            <a:pPr algn="r" eaLnBrk="1" hangingPunct="1"/>
            <a:r>
              <a:rPr lang="en-US" sz="2000">
                <a:latin typeface="Arial" charset="0"/>
              </a:rPr>
              <a:t>accident</a:t>
            </a:r>
          </a:p>
          <a:p>
            <a:pPr algn="r" eaLnBrk="1" hangingPunct="1"/>
            <a:r>
              <a:rPr lang="en-US" sz="2000">
                <a:latin typeface="Arial" charset="0"/>
              </a:rPr>
              <a:t>fire</a:t>
            </a:r>
          </a:p>
          <a:p>
            <a:pPr algn="r" eaLnBrk="1" hangingPunct="1"/>
            <a:r>
              <a:rPr lang="en-US" sz="2000">
                <a:latin typeface="Arial" charset="0"/>
              </a:rPr>
              <a:t>flood</a:t>
            </a:r>
          </a:p>
          <a:p>
            <a:pPr algn="r" eaLnBrk="1" hangingPunct="1"/>
            <a:r>
              <a:rPr lang="en-US" sz="2000">
                <a:latin typeface="Arial" charset="0"/>
              </a:rPr>
              <a:t>earthquake</a:t>
            </a:r>
          </a:p>
          <a:p>
            <a:pPr algn="r" eaLnBrk="1" hangingPunct="1"/>
            <a:r>
              <a:rPr lang="en-US" sz="2000">
                <a:latin typeface="Arial" charset="0"/>
              </a:rPr>
              <a:t>“land slide”</a:t>
            </a:r>
          </a:p>
          <a:p>
            <a:pPr algn="r" eaLnBrk="1" hangingPunct="1"/>
            <a:r>
              <a:rPr lang="en-US" sz="2000">
                <a:latin typeface="Arial" charset="0"/>
              </a:rPr>
              <a:t>…</a:t>
            </a:r>
          </a:p>
        </p:txBody>
      </p:sp>
      <p:sp>
        <p:nvSpPr>
          <p:cNvPr id="374800" name="Rectangle 16"/>
          <p:cNvSpPr>
            <a:spLocks noChangeArrowheads="1"/>
          </p:cNvSpPr>
          <p:nvPr/>
        </p:nvSpPr>
        <p:spPr bwMode="auto">
          <a:xfrm>
            <a:off x="2051050" y="2205038"/>
            <a:ext cx="536575" cy="2225675"/>
          </a:xfrm>
          <a:prstGeom prst="rect">
            <a:avLst/>
          </a:prstGeom>
          <a:noFill/>
          <a:ln w="9525">
            <a:noFill/>
            <a:miter lim="800000"/>
            <a:headEnd/>
            <a:tailEnd/>
          </a:ln>
          <a:effectLst/>
        </p:spPr>
        <p:txBody>
          <a:bodyPr wrap="none">
            <a:spAutoFit/>
          </a:bodyPr>
          <a:lstStyle/>
          <a:p>
            <a:pPr eaLnBrk="1" hangingPunct="1"/>
            <a:r>
              <a:rPr lang="en-US" sz="2000">
                <a:solidFill>
                  <a:srgbClr val="FF3300"/>
                </a:solidFill>
                <a:latin typeface="Arial" charset="0"/>
              </a:rPr>
              <a:t>0.9</a:t>
            </a:r>
          </a:p>
          <a:p>
            <a:pPr eaLnBrk="1" hangingPunct="1"/>
            <a:r>
              <a:rPr lang="en-US" sz="2000">
                <a:solidFill>
                  <a:srgbClr val="FF3300"/>
                </a:solidFill>
                <a:latin typeface="Arial" charset="0"/>
              </a:rPr>
              <a:t>0.8</a:t>
            </a:r>
          </a:p>
          <a:p>
            <a:pPr eaLnBrk="1" hangingPunct="1"/>
            <a:r>
              <a:rPr lang="en-US" sz="2000">
                <a:solidFill>
                  <a:srgbClr val="FF3300"/>
                </a:solidFill>
                <a:latin typeface="Arial" charset="0"/>
              </a:rPr>
              <a:t>0.7</a:t>
            </a:r>
          </a:p>
          <a:p>
            <a:pPr eaLnBrk="1" hangingPunct="1"/>
            <a:r>
              <a:rPr lang="en-US" sz="2000">
                <a:solidFill>
                  <a:srgbClr val="FF3300"/>
                </a:solidFill>
                <a:latin typeface="Arial" charset="0"/>
              </a:rPr>
              <a:t>0.6</a:t>
            </a:r>
          </a:p>
          <a:p>
            <a:pPr eaLnBrk="1" hangingPunct="1"/>
            <a:r>
              <a:rPr lang="en-US" sz="2000">
                <a:solidFill>
                  <a:srgbClr val="FF3300"/>
                </a:solidFill>
                <a:latin typeface="Arial" charset="0"/>
              </a:rPr>
              <a:t>0.6</a:t>
            </a:r>
          </a:p>
          <a:p>
            <a:pPr eaLnBrk="1" hangingPunct="1"/>
            <a:r>
              <a:rPr lang="en-US" sz="2000">
                <a:solidFill>
                  <a:srgbClr val="FF3300"/>
                </a:solidFill>
                <a:latin typeface="Arial" charset="0"/>
              </a:rPr>
              <a:t>0.5</a:t>
            </a:r>
          </a:p>
          <a:p>
            <a:pPr eaLnBrk="1" hangingPunct="1"/>
            <a:r>
              <a:rPr lang="en-US" sz="2000">
                <a:solidFill>
                  <a:srgbClr val="FF3300"/>
                </a:solidFill>
                <a:latin typeface="Arial" charset="0"/>
              </a:rPr>
              <a:t>0.1</a:t>
            </a:r>
          </a:p>
        </p:txBody>
      </p:sp>
      <p:sp>
        <p:nvSpPr>
          <p:cNvPr id="374801" name="Rectangle 17"/>
          <p:cNvSpPr>
            <a:spLocks noChangeArrowheads="1"/>
          </p:cNvSpPr>
          <p:nvPr/>
        </p:nvSpPr>
        <p:spPr bwMode="auto">
          <a:xfrm>
            <a:off x="7307263" y="2205038"/>
            <a:ext cx="536575" cy="1920875"/>
          </a:xfrm>
          <a:prstGeom prst="rect">
            <a:avLst/>
          </a:prstGeom>
          <a:noFill/>
          <a:ln w="9525">
            <a:noFill/>
            <a:miter lim="800000"/>
            <a:headEnd/>
            <a:tailEnd/>
          </a:ln>
          <a:effectLst/>
        </p:spPr>
        <p:txBody>
          <a:bodyPr wrap="none">
            <a:spAutoFit/>
          </a:bodyPr>
          <a:lstStyle/>
          <a:p>
            <a:pPr eaLnBrk="1" hangingPunct="1"/>
            <a:r>
              <a:rPr lang="en-US" sz="2000">
                <a:solidFill>
                  <a:srgbClr val="FF3300"/>
                </a:solidFill>
                <a:latin typeface="Arial" charset="0"/>
              </a:rPr>
              <a:t>1.0</a:t>
            </a:r>
          </a:p>
          <a:p>
            <a:pPr eaLnBrk="1" hangingPunct="1"/>
            <a:r>
              <a:rPr lang="en-US" sz="2000">
                <a:solidFill>
                  <a:srgbClr val="FF3300"/>
                </a:solidFill>
                <a:latin typeface="Arial" charset="0"/>
              </a:rPr>
              <a:t>0.9</a:t>
            </a:r>
          </a:p>
          <a:p>
            <a:pPr eaLnBrk="1" hangingPunct="1"/>
            <a:r>
              <a:rPr lang="en-US" sz="2000">
                <a:solidFill>
                  <a:srgbClr val="FF3300"/>
                </a:solidFill>
                <a:latin typeface="Arial" charset="0"/>
              </a:rPr>
              <a:t>0.7</a:t>
            </a:r>
          </a:p>
          <a:p>
            <a:pPr eaLnBrk="1" hangingPunct="1"/>
            <a:r>
              <a:rPr lang="en-US" sz="2000">
                <a:solidFill>
                  <a:srgbClr val="FF3300"/>
                </a:solidFill>
                <a:latin typeface="Arial" charset="0"/>
              </a:rPr>
              <a:t>0.6</a:t>
            </a:r>
          </a:p>
          <a:p>
            <a:pPr eaLnBrk="1" hangingPunct="1"/>
            <a:r>
              <a:rPr lang="en-US" sz="2000">
                <a:solidFill>
                  <a:srgbClr val="FF3300"/>
                </a:solidFill>
                <a:latin typeface="Arial" charset="0"/>
              </a:rPr>
              <a:t>0.6</a:t>
            </a:r>
          </a:p>
          <a:p>
            <a:pPr eaLnBrk="1" hangingPunct="1"/>
            <a:r>
              <a:rPr lang="en-US" sz="2000">
                <a:solidFill>
                  <a:srgbClr val="FF3300"/>
                </a:solidFill>
                <a:latin typeface="Arial" charset="0"/>
              </a:rPr>
              <a:t>0.5</a:t>
            </a:r>
          </a:p>
        </p:txBody>
      </p:sp>
      <p:sp>
        <p:nvSpPr>
          <p:cNvPr id="374802" name="AutoShape 18"/>
          <p:cNvSpPr>
            <a:spLocks noChangeArrowheads="1"/>
          </p:cNvSpPr>
          <p:nvPr/>
        </p:nvSpPr>
        <p:spPr bwMode="auto">
          <a:xfrm rot="5400000">
            <a:off x="1728788" y="1449387"/>
            <a:ext cx="501650" cy="7207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9525">
            <a:solidFill>
              <a:schemeClr val="tx1"/>
            </a:solidFill>
            <a:miter lim="800000"/>
            <a:headEnd/>
            <a:tailEnd/>
          </a:ln>
          <a:effectLst/>
        </p:spPr>
        <p:txBody>
          <a:bodyPr wrap="none" anchor="ctr"/>
          <a:lstStyle/>
          <a:p>
            <a:endParaRPr lang="en-US"/>
          </a:p>
        </p:txBody>
      </p:sp>
      <p:sp>
        <p:nvSpPr>
          <p:cNvPr id="374803" name="AutoShape 19"/>
          <p:cNvSpPr>
            <a:spLocks noChangeArrowheads="1"/>
          </p:cNvSpPr>
          <p:nvPr/>
        </p:nvSpPr>
        <p:spPr bwMode="auto">
          <a:xfrm rot="5400000">
            <a:off x="4105276" y="1449387"/>
            <a:ext cx="501650" cy="7207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9525">
            <a:solidFill>
              <a:schemeClr val="tx1"/>
            </a:solidFill>
            <a:miter lim="800000"/>
            <a:headEnd/>
            <a:tailEnd/>
          </a:ln>
          <a:effectLst/>
        </p:spPr>
        <p:txBody>
          <a:bodyPr wrap="none" anchor="ctr"/>
          <a:lstStyle/>
          <a:p>
            <a:endParaRPr lang="en-US"/>
          </a:p>
        </p:txBody>
      </p:sp>
      <p:sp>
        <p:nvSpPr>
          <p:cNvPr id="374804" name="AutoShape 20"/>
          <p:cNvSpPr>
            <a:spLocks noChangeArrowheads="1"/>
          </p:cNvSpPr>
          <p:nvPr/>
        </p:nvSpPr>
        <p:spPr bwMode="auto">
          <a:xfrm rot="5400000">
            <a:off x="6624638" y="1449387"/>
            <a:ext cx="501650" cy="7207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9525">
            <a:solidFill>
              <a:schemeClr val="tx1"/>
            </a:solidFill>
            <a:miter lim="800000"/>
            <a:headEnd/>
            <a:tailEnd/>
          </a:ln>
          <a:effectLst/>
        </p:spPr>
        <p:txBody>
          <a:bodyPr wrap="none" anchor="ctr"/>
          <a:lstStyle/>
          <a:p>
            <a:endParaRPr lang="en-US"/>
          </a:p>
        </p:txBody>
      </p:sp>
      <p:sp>
        <p:nvSpPr>
          <p:cNvPr id="374805" name="Rectangle 21"/>
          <p:cNvSpPr>
            <a:spLocks noChangeArrowheads="1"/>
          </p:cNvSpPr>
          <p:nvPr/>
        </p:nvSpPr>
        <p:spPr bwMode="auto">
          <a:xfrm>
            <a:off x="4572000" y="2205038"/>
            <a:ext cx="536575" cy="1006475"/>
          </a:xfrm>
          <a:prstGeom prst="rect">
            <a:avLst/>
          </a:prstGeom>
          <a:noFill/>
          <a:ln w="9525">
            <a:noFill/>
            <a:miter lim="800000"/>
            <a:headEnd/>
            <a:tailEnd/>
          </a:ln>
          <a:effectLst/>
        </p:spPr>
        <p:txBody>
          <a:bodyPr wrap="none">
            <a:spAutoFit/>
          </a:bodyPr>
          <a:lstStyle/>
          <a:p>
            <a:pPr eaLnBrk="1" hangingPunct="1"/>
            <a:r>
              <a:rPr lang="en-US" sz="2000">
                <a:solidFill>
                  <a:srgbClr val="FF3300"/>
                </a:solidFill>
                <a:latin typeface="Arial" charset="0"/>
              </a:rPr>
              <a:t>0.9</a:t>
            </a:r>
          </a:p>
          <a:p>
            <a:pPr eaLnBrk="1" hangingPunct="1"/>
            <a:r>
              <a:rPr lang="en-US" sz="2000">
                <a:solidFill>
                  <a:srgbClr val="FF3300"/>
                </a:solidFill>
                <a:latin typeface="Arial" charset="0"/>
              </a:rPr>
              <a:t>0.8</a:t>
            </a:r>
          </a:p>
          <a:p>
            <a:pPr eaLnBrk="1" hangingPunct="1"/>
            <a:r>
              <a:rPr lang="en-US" sz="2000">
                <a:solidFill>
                  <a:srgbClr val="FF3300"/>
                </a:solidFill>
                <a:latin typeface="Arial" charset="0"/>
              </a:rPr>
              <a:t>0.7</a:t>
            </a:r>
          </a:p>
        </p:txBody>
      </p:sp>
      <p:sp>
        <p:nvSpPr>
          <p:cNvPr id="374806" name="Rectangle 22"/>
          <p:cNvSpPr>
            <a:spLocks noChangeArrowheads="1"/>
          </p:cNvSpPr>
          <p:nvPr/>
        </p:nvSpPr>
        <p:spPr bwMode="auto">
          <a:xfrm>
            <a:off x="2811463" y="1123950"/>
            <a:ext cx="536575" cy="396875"/>
          </a:xfrm>
          <a:prstGeom prst="rect">
            <a:avLst/>
          </a:prstGeom>
          <a:noFill/>
          <a:ln w="9525">
            <a:noFill/>
            <a:miter lim="800000"/>
            <a:headEnd/>
            <a:tailEnd/>
          </a:ln>
          <a:effectLst/>
        </p:spPr>
        <p:txBody>
          <a:bodyPr wrap="none">
            <a:spAutoFit/>
          </a:bodyPr>
          <a:lstStyle/>
          <a:p>
            <a:pPr eaLnBrk="1" hangingPunct="1"/>
            <a:r>
              <a:rPr lang="en-US" sz="2000">
                <a:solidFill>
                  <a:srgbClr val="FF3300"/>
                </a:solidFill>
                <a:latin typeface="Arial" charset="0"/>
              </a:rPr>
              <a:t>1.0</a:t>
            </a:r>
          </a:p>
        </p:txBody>
      </p:sp>
      <p:sp>
        <p:nvSpPr>
          <p:cNvPr id="374807" name="Rectangle 23"/>
          <p:cNvSpPr>
            <a:spLocks noChangeArrowheads="1"/>
          </p:cNvSpPr>
          <p:nvPr/>
        </p:nvSpPr>
        <p:spPr bwMode="auto">
          <a:xfrm>
            <a:off x="4714875" y="1123950"/>
            <a:ext cx="536575" cy="396875"/>
          </a:xfrm>
          <a:prstGeom prst="rect">
            <a:avLst/>
          </a:prstGeom>
          <a:noFill/>
          <a:ln w="9525">
            <a:noFill/>
            <a:miter lim="800000"/>
            <a:headEnd/>
            <a:tailEnd/>
          </a:ln>
          <a:effectLst/>
        </p:spPr>
        <p:txBody>
          <a:bodyPr wrap="none">
            <a:spAutoFit/>
          </a:bodyPr>
          <a:lstStyle/>
          <a:p>
            <a:pPr eaLnBrk="1" hangingPunct="1"/>
            <a:r>
              <a:rPr lang="en-US" sz="2000">
                <a:solidFill>
                  <a:srgbClr val="FF3300"/>
                </a:solidFill>
                <a:latin typeface="Arial" charset="0"/>
              </a:rPr>
              <a:t>1.0</a:t>
            </a:r>
          </a:p>
        </p:txBody>
      </p:sp>
      <p:sp>
        <p:nvSpPr>
          <p:cNvPr id="374808" name="Rectangle 24"/>
          <p:cNvSpPr>
            <a:spLocks noChangeArrowheads="1"/>
          </p:cNvSpPr>
          <p:nvPr/>
        </p:nvSpPr>
        <p:spPr bwMode="auto">
          <a:xfrm>
            <a:off x="7307263" y="1123950"/>
            <a:ext cx="536575" cy="396875"/>
          </a:xfrm>
          <a:prstGeom prst="rect">
            <a:avLst/>
          </a:prstGeom>
          <a:noFill/>
          <a:ln w="9525">
            <a:noFill/>
            <a:miter lim="800000"/>
            <a:headEnd/>
            <a:tailEnd/>
          </a:ln>
          <a:effectLst/>
        </p:spPr>
        <p:txBody>
          <a:bodyPr wrap="none">
            <a:spAutoFit/>
          </a:bodyPr>
          <a:lstStyle/>
          <a:p>
            <a:pPr eaLnBrk="1" hangingPunct="1"/>
            <a:r>
              <a:rPr lang="en-US" sz="2000">
                <a:solidFill>
                  <a:srgbClr val="FF3300"/>
                </a:solidFill>
                <a:latin typeface="Arial" charset="0"/>
              </a:rPr>
              <a:t>1.0</a:t>
            </a:r>
          </a:p>
        </p:txBody>
      </p:sp>
      <p:sp>
        <p:nvSpPr>
          <p:cNvPr id="374809" name="AutoShape 25"/>
          <p:cNvSpPr>
            <a:spLocks noChangeArrowheads="1"/>
          </p:cNvSpPr>
          <p:nvPr/>
        </p:nvSpPr>
        <p:spPr bwMode="auto">
          <a:xfrm>
            <a:off x="328613" y="3113088"/>
            <a:ext cx="819150" cy="422275"/>
          </a:xfrm>
          <a:prstGeom prst="homePlate">
            <a:avLst>
              <a:gd name="adj" fmla="val 48496"/>
            </a:avLst>
          </a:prstGeom>
          <a:solidFill>
            <a:srgbClr val="CCECFF"/>
          </a:solidFill>
          <a:ln w="9525">
            <a:solidFill>
              <a:schemeClr val="tx1"/>
            </a:solidFill>
            <a:miter lim="800000"/>
            <a:headEnd/>
            <a:tailEnd/>
          </a:ln>
          <a:effectLst/>
        </p:spPr>
        <p:txBody>
          <a:bodyPr wrap="none" anchor="ctr"/>
          <a:lstStyle/>
          <a:p>
            <a:pPr algn="ctr" eaLnBrk="1" hangingPunct="1"/>
            <a:r>
              <a:rPr lang="en-US" sz="2400" i="1">
                <a:latin typeface="Arial" charset="0"/>
              </a:rPr>
              <a:t>d</a:t>
            </a:r>
            <a:r>
              <a:rPr lang="en-US" sz="2400" i="1" baseline="-25000">
                <a:latin typeface="Arial" charset="0"/>
              </a:rPr>
              <a:t>1</a:t>
            </a:r>
          </a:p>
        </p:txBody>
      </p:sp>
      <p:sp>
        <p:nvSpPr>
          <p:cNvPr id="374810" name="AutoShape 26"/>
          <p:cNvSpPr>
            <a:spLocks noChangeArrowheads="1"/>
          </p:cNvSpPr>
          <p:nvPr/>
        </p:nvSpPr>
        <p:spPr bwMode="auto">
          <a:xfrm>
            <a:off x="327025" y="2786063"/>
            <a:ext cx="819150" cy="422275"/>
          </a:xfrm>
          <a:prstGeom prst="homePlate">
            <a:avLst>
              <a:gd name="adj" fmla="val 48496"/>
            </a:avLst>
          </a:prstGeom>
          <a:solidFill>
            <a:srgbClr val="66FF99"/>
          </a:solidFill>
          <a:ln w="9525">
            <a:solidFill>
              <a:schemeClr val="tx1"/>
            </a:solidFill>
            <a:miter lim="800000"/>
            <a:headEnd/>
            <a:tailEnd/>
          </a:ln>
          <a:effectLst/>
        </p:spPr>
        <p:txBody>
          <a:bodyPr wrap="none" anchor="ctr"/>
          <a:lstStyle/>
          <a:p>
            <a:pPr algn="ctr" eaLnBrk="1" hangingPunct="1"/>
            <a:r>
              <a:rPr lang="en-US" sz="2400" i="1">
                <a:latin typeface="Arial" charset="0"/>
              </a:rPr>
              <a:t>d</a:t>
            </a:r>
            <a:r>
              <a:rPr lang="en-US" sz="2400" i="1" baseline="-25000">
                <a:latin typeface="Arial" charset="0"/>
              </a:rPr>
              <a:t>2</a:t>
            </a:r>
          </a:p>
        </p:txBody>
      </p:sp>
      <p:sp>
        <p:nvSpPr>
          <p:cNvPr id="374811" name="Rectangle 27"/>
          <p:cNvSpPr>
            <a:spLocks noChangeArrowheads="1"/>
          </p:cNvSpPr>
          <p:nvPr/>
        </p:nvSpPr>
        <p:spPr bwMode="auto">
          <a:xfrm>
            <a:off x="200025" y="4572000"/>
            <a:ext cx="9324975" cy="928688"/>
          </a:xfrm>
          <a:prstGeom prst="rect">
            <a:avLst/>
          </a:prstGeom>
          <a:noFill/>
          <a:ln w="9525">
            <a:noFill/>
            <a:miter lim="800000"/>
            <a:headEnd/>
            <a:tailEnd/>
          </a:ln>
          <a:effectLst/>
        </p:spPr>
        <p:txBody>
          <a:bodyPr/>
          <a:lstStyle/>
          <a:p>
            <a:pPr marL="342900" indent="-342900">
              <a:buFontTx/>
              <a:buChar char="•"/>
            </a:pPr>
            <a:r>
              <a:rPr lang="en-US" sz="2400" b="1" dirty="0">
                <a:latin typeface="Times New Roman" pitchFamily="18" charset="0"/>
                <a:cs typeface="Times New Roman" pitchFamily="18" charset="0"/>
              </a:rPr>
              <a:t> </a:t>
            </a:r>
            <a:r>
              <a:rPr lang="en-US" sz="2400" b="1" dirty="0">
                <a:solidFill>
                  <a:srgbClr val="002060"/>
                </a:solidFill>
                <a:latin typeface="Times New Roman" pitchFamily="18" charset="0"/>
                <a:cs typeface="Times New Roman" pitchFamily="18" charset="0"/>
              </a:rPr>
              <a:t>Expansion terms</a:t>
            </a:r>
            <a:r>
              <a:rPr lang="en-US" sz="1600" dirty="0">
                <a:solidFill>
                  <a:srgbClr val="002060"/>
                </a:solidFill>
                <a:latin typeface="Times New Roman" pitchFamily="18" charset="0"/>
                <a:cs typeface="Times New Roman" pitchFamily="18" charset="0"/>
              </a:rPr>
              <a:t>  </a:t>
            </a:r>
            <a:r>
              <a:rPr lang="en-US" sz="2400" dirty="0">
                <a:latin typeface="Times New Roman" pitchFamily="18" charset="0"/>
                <a:cs typeface="Times New Roman" pitchFamily="18" charset="0"/>
              </a:rPr>
              <a:t>from (pseudo-) relevance feedback, </a:t>
            </a:r>
          </a:p>
          <a:p>
            <a:pPr marL="342900" indent="-342900"/>
            <a:r>
              <a:rPr lang="en-US" sz="2400" dirty="0">
                <a:latin typeface="Times New Roman" pitchFamily="18" charset="0"/>
                <a:cs typeface="Times New Roman" pitchFamily="18" charset="0"/>
              </a:rPr>
              <a:t>      thesauri/gazetteers/</a:t>
            </a:r>
            <a:r>
              <a:rPr lang="en-US" sz="2400" dirty="0" err="1">
                <a:latin typeface="Times New Roman" pitchFamily="18" charset="0"/>
                <a:cs typeface="Times New Roman" pitchFamily="18" charset="0"/>
              </a:rPr>
              <a:t>ontologies</a:t>
            </a:r>
            <a:r>
              <a:rPr lang="en-US" sz="2400" dirty="0">
                <a:latin typeface="Times New Roman" pitchFamily="18" charset="0"/>
                <a:cs typeface="Times New Roman" pitchFamily="18" charset="0"/>
              </a:rPr>
              <a:t>, Google top-10 snippets, </a:t>
            </a:r>
          </a:p>
          <a:p>
            <a:pPr marL="342900" indent="-342900"/>
            <a:r>
              <a:rPr lang="en-US" sz="2400" dirty="0">
                <a:latin typeface="Times New Roman" pitchFamily="18" charset="0"/>
                <a:cs typeface="Times New Roman" pitchFamily="18" charset="0"/>
              </a:rPr>
              <a:t>      query &amp; click logs, user’s desktop data, etc.</a:t>
            </a:r>
          </a:p>
          <a:p>
            <a:pPr marL="342900" indent="-342900">
              <a:buFontTx/>
              <a:buChar char="•"/>
            </a:pPr>
            <a:r>
              <a:rPr lang="en-US" sz="2400" b="1" dirty="0">
                <a:latin typeface="Times New Roman" pitchFamily="18" charset="0"/>
                <a:cs typeface="Times New Roman" pitchFamily="18" charset="0"/>
              </a:rPr>
              <a:t> </a:t>
            </a:r>
            <a:r>
              <a:rPr lang="en-US" sz="2400" b="1" dirty="0">
                <a:solidFill>
                  <a:srgbClr val="002060"/>
                </a:solidFill>
                <a:latin typeface="Times New Roman" pitchFamily="18" charset="0"/>
                <a:cs typeface="Times New Roman" pitchFamily="18" charset="0"/>
              </a:rPr>
              <a:t>Term similarities</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pre-computed </a:t>
            </a:r>
            <a:r>
              <a:rPr lang="en-US" sz="2400" dirty="0">
                <a:latin typeface="Times New Roman" pitchFamily="18" charset="0"/>
                <a:cs typeface="Times New Roman" pitchFamily="18" charset="0"/>
              </a:rPr>
              <a:t>from corpus-wide</a:t>
            </a:r>
          </a:p>
          <a:p>
            <a:pPr marL="342900" indent="-342900"/>
            <a:r>
              <a:rPr lang="en-US" sz="2400" dirty="0" smtClean="0">
                <a:latin typeface="Times New Roman" pitchFamily="18" charset="0"/>
                <a:cs typeface="Times New Roman" pitchFamily="18" charset="0"/>
              </a:rPr>
              <a:t>	 correlation measures, analysis of co-occurrence matrix, etc.</a:t>
            </a:r>
            <a:endParaRPr lang="en-US" sz="2400" dirty="0">
              <a:latin typeface="Times New Roman" pitchFamily="18" charset="0"/>
              <a:cs typeface="Times New Roman" pitchFamily="18" charset="0"/>
            </a:endParaRPr>
          </a:p>
        </p:txBody>
      </p:sp>
      <p:sp>
        <p:nvSpPr>
          <p:cNvPr id="36" name="Date Placeholder 35"/>
          <p:cNvSpPr>
            <a:spLocks noGrp="1"/>
          </p:cNvSpPr>
          <p:nvPr>
            <p:ph type="dt" sz="half" idx="10"/>
          </p:nvPr>
        </p:nvSpPr>
        <p:spPr/>
        <p:txBody>
          <a:bodyPr/>
          <a:lstStyle/>
          <a:p>
            <a:r>
              <a:rPr lang="en-US" smtClean="0"/>
              <a:t>November 15, 2011</a:t>
            </a:r>
            <a:endParaRPr lang="en-US"/>
          </a:p>
        </p:txBody>
      </p:sp>
      <p:sp>
        <p:nvSpPr>
          <p:cNvPr id="37" name="Slide Number Placeholder 36"/>
          <p:cNvSpPr>
            <a:spLocks noGrp="1"/>
          </p:cNvSpPr>
          <p:nvPr>
            <p:ph type="sldNum" sz="quarter" idx="12"/>
          </p:nvPr>
        </p:nvSpPr>
        <p:spPr/>
        <p:txBody>
          <a:bodyPr/>
          <a:lstStyle/>
          <a:p>
            <a:r>
              <a:rPr lang="en-US" smtClean="0"/>
              <a:t>III.</a:t>
            </a:r>
            <a:fld id="{8DFBADF9-590B-46A3-B334-BA8F8DA717BB}" type="slidenum">
              <a:rPr lang="en-US" smtClean="0"/>
              <a:pPr/>
              <a:t>8</a:t>
            </a:fld>
            <a:endParaRPr lang="en-US" dirty="0"/>
          </a:p>
        </p:txBody>
      </p:sp>
      <p:sp>
        <p:nvSpPr>
          <p:cNvPr id="38" name="Footer Placeholder 37"/>
          <p:cNvSpPr>
            <a:spLocks noGrp="1"/>
          </p:cNvSpPr>
          <p:nvPr>
            <p:ph type="ftr" sz="quarter" idx="11"/>
          </p:nvPr>
        </p:nvSpPr>
        <p:spPr/>
        <p:txBody>
          <a:bodyPr/>
          <a:lstStyle/>
          <a:p>
            <a:r>
              <a:rPr lang="en-US" smtClean="0"/>
              <a:t>IR&amp;DM, WS'11/12</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500"/>
                                        <p:tgtEl>
                                          <p:spTgt spid="374795">
                                            <p:txEl>
                                              <p:pRg st="0" end="0"/>
                                            </p:txEl>
                                          </p:spTgt>
                                        </p:tgtEl>
                                      </p:cBhvr>
                                    </p:animEffect>
                                    <p:set>
                                      <p:cBhvr>
                                        <p:cTn id="7" dur="1" fill="hold">
                                          <p:stCondLst>
                                            <p:cond delay="499"/>
                                          </p:stCondLst>
                                        </p:cTn>
                                        <p:tgtEl>
                                          <p:spTgt spid="374795">
                                            <p:txEl>
                                              <p:pRg st="0" end="0"/>
                                            </p:txEl>
                                          </p:spTgt>
                                        </p:tgtEl>
                                        <p:attrNameLst>
                                          <p:attrName>style.visibility</p:attrName>
                                        </p:attrNameLst>
                                      </p:cBhvr>
                                      <p:to>
                                        <p:strVal val="hidden"/>
                                      </p:to>
                                    </p:set>
                                  </p:childTnLst>
                                </p:cTn>
                              </p:par>
                              <p:par>
                                <p:cTn id="8" presetID="17" presetClass="entr" presetSubtype="10" fill="hold" grpId="0" nodeType="withEffect">
                                  <p:stCondLst>
                                    <p:cond delay="0"/>
                                  </p:stCondLst>
                                  <p:childTnLst>
                                    <p:set>
                                      <p:cBhvr>
                                        <p:cTn id="9" dur="1" fill="hold">
                                          <p:stCondLst>
                                            <p:cond delay="0"/>
                                          </p:stCondLst>
                                        </p:cTn>
                                        <p:tgtEl>
                                          <p:spTgt spid="374796"/>
                                        </p:tgtEl>
                                        <p:attrNameLst>
                                          <p:attrName>style.visibility</p:attrName>
                                        </p:attrNameLst>
                                      </p:cBhvr>
                                      <p:to>
                                        <p:strVal val="visible"/>
                                      </p:to>
                                    </p:set>
                                    <p:anim calcmode="lin" valueType="num">
                                      <p:cBhvr>
                                        <p:cTn id="10" dur="500" fill="hold"/>
                                        <p:tgtEl>
                                          <p:spTgt spid="374796"/>
                                        </p:tgtEl>
                                        <p:attrNameLst>
                                          <p:attrName>ppt_w</p:attrName>
                                        </p:attrNameLst>
                                      </p:cBhvr>
                                      <p:tavLst>
                                        <p:tav tm="0">
                                          <p:val>
                                            <p:fltVal val="0"/>
                                          </p:val>
                                        </p:tav>
                                        <p:tav tm="100000">
                                          <p:val>
                                            <p:strVal val="#ppt_w"/>
                                          </p:val>
                                        </p:tav>
                                      </p:tavLst>
                                    </p:anim>
                                    <p:anim calcmode="lin" valueType="num">
                                      <p:cBhvr>
                                        <p:cTn id="11" dur="500" fill="hold"/>
                                        <p:tgtEl>
                                          <p:spTgt spid="374796"/>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74802"/>
                                        </p:tgtEl>
                                        <p:attrNameLst>
                                          <p:attrName>style.visibility</p:attrName>
                                        </p:attrNameLst>
                                      </p:cBhvr>
                                      <p:to>
                                        <p:strVal val="visible"/>
                                      </p:to>
                                    </p:set>
                                    <p:animEffect transition="in" filter="blinds(horizontal)">
                                      <p:cBhvr>
                                        <p:cTn id="16" dur="500"/>
                                        <p:tgtEl>
                                          <p:spTgt spid="37480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74797"/>
                                        </p:tgtEl>
                                        <p:attrNameLst>
                                          <p:attrName>style.visibility</p:attrName>
                                        </p:attrNameLst>
                                      </p:cBhvr>
                                      <p:to>
                                        <p:strVal val="visible"/>
                                      </p:to>
                                    </p:set>
                                    <p:animEffect transition="in" filter="blinds(horizontal)">
                                      <p:cBhvr>
                                        <p:cTn id="19" dur="500"/>
                                        <p:tgtEl>
                                          <p:spTgt spid="374797"/>
                                        </p:tgtEl>
                                      </p:cBhvr>
                                    </p:animEffect>
                                  </p:childTnLst>
                                </p:cTn>
                              </p:par>
                              <p:par>
                                <p:cTn id="20" presetID="3" presetClass="entr" presetSubtype="10" fill="hold" nodeType="withEffect">
                                  <p:stCondLst>
                                    <p:cond delay="0"/>
                                  </p:stCondLst>
                                  <p:childTnLst>
                                    <p:set>
                                      <p:cBhvr>
                                        <p:cTn id="21" dur="1" fill="hold">
                                          <p:stCondLst>
                                            <p:cond delay="0"/>
                                          </p:stCondLst>
                                        </p:cTn>
                                        <p:tgtEl>
                                          <p:spTgt spid="374811">
                                            <p:txEl>
                                              <p:pRg st="0" end="0"/>
                                            </p:txEl>
                                          </p:spTgt>
                                        </p:tgtEl>
                                        <p:attrNameLst>
                                          <p:attrName>style.visibility</p:attrName>
                                        </p:attrNameLst>
                                      </p:cBhvr>
                                      <p:to>
                                        <p:strVal val="visible"/>
                                      </p:to>
                                    </p:set>
                                    <p:animEffect transition="in" filter="blinds(horizontal)">
                                      <p:cBhvr>
                                        <p:cTn id="22" dur="500"/>
                                        <p:tgtEl>
                                          <p:spTgt spid="374811">
                                            <p:txEl>
                                              <p:pRg st="0" end="0"/>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74811">
                                            <p:txEl>
                                              <p:pRg st="1" end="1"/>
                                            </p:txEl>
                                          </p:spTgt>
                                        </p:tgtEl>
                                        <p:attrNameLst>
                                          <p:attrName>style.visibility</p:attrName>
                                        </p:attrNameLst>
                                      </p:cBhvr>
                                      <p:to>
                                        <p:strVal val="visible"/>
                                      </p:to>
                                    </p:set>
                                    <p:animEffect transition="in" filter="blinds(horizontal)">
                                      <p:cBhvr>
                                        <p:cTn id="25" dur="500"/>
                                        <p:tgtEl>
                                          <p:spTgt spid="374811">
                                            <p:txEl>
                                              <p:pRg st="1" end="1"/>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74811">
                                            <p:txEl>
                                              <p:pRg st="2" end="2"/>
                                            </p:txEl>
                                          </p:spTgt>
                                        </p:tgtEl>
                                        <p:attrNameLst>
                                          <p:attrName>style.visibility</p:attrName>
                                        </p:attrNameLst>
                                      </p:cBhvr>
                                      <p:to>
                                        <p:strVal val="visible"/>
                                      </p:to>
                                    </p:set>
                                    <p:animEffect transition="in" filter="blinds(horizontal)">
                                      <p:cBhvr>
                                        <p:cTn id="28" dur="500"/>
                                        <p:tgtEl>
                                          <p:spTgt spid="37481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74803"/>
                                        </p:tgtEl>
                                        <p:attrNameLst>
                                          <p:attrName>style.visibility</p:attrName>
                                        </p:attrNameLst>
                                      </p:cBhvr>
                                      <p:to>
                                        <p:strVal val="visible"/>
                                      </p:to>
                                    </p:set>
                                    <p:animEffect transition="in" filter="blinds(horizontal)">
                                      <p:cBhvr>
                                        <p:cTn id="33" dur="500"/>
                                        <p:tgtEl>
                                          <p:spTgt spid="37480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74798"/>
                                        </p:tgtEl>
                                        <p:attrNameLst>
                                          <p:attrName>style.visibility</p:attrName>
                                        </p:attrNameLst>
                                      </p:cBhvr>
                                      <p:to>
                                        <p:strVal val="visible"/>
                                      </p:to>
                                    </p:set>
                                    <p:animEffect transition="in" filter="blinds(horizontal)">
                                      <p:cBhvr>
                                        <p:cTn id="36" dur="500"/>
                                        <p:tgtEl>
                                          <p:spTgt spid="37479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74804"/>
                                        </p:tgtEl>
                                        <p:attrNameLst>
                                          <p:attrName>style.visibility</p:attrName>
                                        </p:attrNameLst>
                                      </p:cBhvr>
                                      <p:to>
                                        <p:strVal val="visible"/>
                                      </p:to>
                                    </p:set>
                                    <p:animEffect transition="in" filter="blinds(horizontal)">
                                      <p:cBhvr>
                                        <p:cTn id="41" dur="500"/>
                                        <p:tgtEl>
                                          <p:spTgt spid="374804"/>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74799"/>
                                        </p:tgtEl>
                                        <p:attrNameLst>
                                          <p:attrName>style.visibility</p:attrName>
                                        </p:attrNameLst>
                                      </p:cBhvr>
                                      <p:to>
                                        <p:strVal val="visible"/>
                                      </p:to>
                                    </p:set>
                                    <p:animEffect transition="in" filter="blinds(horizontal)">
                                      <p:cBhvr>
                                        <p:cTn id="44" dur="500"/>
                                        <p:tgtEl>
                                          <p:spTgt spid="374799"/>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74801"/>
                                        </p:tgtEl>
                                        <p:attrNameLst>
                                          <p:attrName>style.visibility</p:attrName>
                                        </p:attrNameLst>
                                      </p:cBhvr>
                                      <p:to>
                                        <p:strVal val="visible"/>
                                      </p:to>
                                    </p:set>
                                    <p:animEffect transition="in" filter="blinds(horizontal)">
                                      <p:cBhvr>
                                        <p:cTn id="49" dur="500"/>
                                        <p:tgtEl>
                                          <p:spTgt spid="374801"/>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74800"/>
                                        </p:tgtEl>
                                        <p:attrNameLst>
                                          <p:attrName>style.visibility</p:attrName>
                                        </p:attrNameLst>
                                      </p:cBhvr>
                                      <p:to>
                                        <p:strVal val="visible"/>
                                      </p:to>
                                    </p:set>
                                    <p:animEffect transition="in" filter="blinds(horizontal)">
                                      <p:cBhvr>
                                        <p:cTn id="52" dur="500"/>
                                        <p:tgtEl>
                                          <p:spTgt spid="374800"/>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74805"/>
                                        </p:tgtEl>
                                        <p:attrNameLst>
                                          <p:attrName>style.visibility</p:attrName>
                                        </p:attrNameLst>
                                      </p:cBhvr>
                                      <p:to>
                                        <p:strVal val="visible"/>
                                      </p:to>
                                    </p:set>
                                    <p:animEffect transition="in" filter="blinds(horizontal)">
                                      <p:cBhvr>
                                        <p:cTn id="55" dur="500"/>
                                        <p:tgtEl>
                                          <p:spTgt spid="37480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74806"/>
                                        </p:tgtEl>
                                        <p:attrNameLst>
                                          <p:attrName>style.visibility</p:attrName>
                                        </p:attrNameLst>
                                      </p:cBhvr>
                                      <p:to>
                                        <p:strVal val="visible"/>
                                      </p:to>
                                    </p:set>
                                    <p:animEffect transition="in" filter="blinds(horizontal)">
                                      <p:cBhvr>
                                        <p:cTn id="58" dur="500"/>
                                        <p:tgtEl>
                                          <p:spTgt spid="374806"/>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374807"/>
                                        </p:tgtEl>
                                        <p:attrNameLst>
                                          <p:attrName>style.visibility</p:attrName>
                                        </p:attrNameLst>
                                      </p:cBhvr>
                                      <p:to>
                                        <p:strVal val="visible"/>
                                      </p:to>
                                    </p:set>
                                    <p:animEffect transition="in" filter="blinds(horizontal)">
                                      <p:cBhvr>
                                        <p:cTn id="61" dur="500"/>
                                        <p:tgtEl>
                                          <p:spTgt spid="374807"/>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374808"/>
                                        </p:tgtEl>
                                        <p:attrNameLst>
                                          <p:attrName>style.visibility</p:attrName>
                                        </p:attrNameLst>
                                      </p:cBhvr>
                                      <p:to>
                                        <p:strVal val="visible"/>
                                      </p:to>
                                    </p:set>
                                    <p:animEffect transition="in" filter="blinds(horizontal)">
                                      <p:cBhvr>
                                        <p:cTn id="64" dur="500"/>
                                        <p:tgtEl>
                                          <p:spTgt spid="374808"/>
                                        </p:tgtEl>
                                      </p:cBhvr>
                                    </p:animEffect>
                                  </p:childTnLst>
                                </p:cTn>
                              </p:par>
                              <p:par>
                                <p:cTn id="65" presetID="3" presetClass="entr" presetSubtype="10" fill="hold" nodeType="withEffect">
                                  <p:stCondLst>
                                    <p:cond delay="0"/>
                                  </p:stCondLst>
                                  <p:childTnLst>
                                    <p:set>
                                      <p:cBhvr>
                                        <p:cTn id="66" dur="1" fill="hold">
                                          <p:stCondLst>
                                            <p:cond delay="0"/>
                                          </p:stCondLst>
                                        </p:cTn>
                                        <p:tgtEl>
                                          <p:spTgt spid="374811">
                                            <p:txEl>
                                              <p:pRg st="3" end="3"/>
                                            </p:txEl>
                                          </p:spTgt>
                                        </p:tgtEl>
                                        <p:attrNameLst>
                                          <p:attrName>style.visibility</p:attrName>
                                        </p:attrNameLst>
                                      </p:cBhvr>
                                      <p:to>
                                        <p:strVal val="visible"/>
                                      </p:to>
                                    </p:set>
                                    <p:animEffect transition="in" filter="blinds(horizontal)">
                                      <p:cBhvr>
                                        <p:cTn id="67" dur="500"/>
                                        <p:tgtEl>
                                          <p:spTgt spid="374811">
                                            <p:txEl>
                                              <p:pRg st="3" end="3"/>
                                            </p:txEl>
                                          </p:spTgt>
                                        </p:tgtEl>
                                      </p:cBhvr>
                                    </p:animEffect>
                                  </p:childTnLst>
                                </p:cTn>
                              </p:par>
                              <p:par>
                                <p:cTn id="68" presetID="3" presetClass="entr" presetSubtype="10" fill="hold" nodeType="withEffect">
                                  <p:stCondLst>
                                    <p:cond delay="0"/>
                                  </p:stCondLst>
                                  <p:childTnLst>
                                    <p:set>
                                      <p:cBhvr>
                                        <p:cTn id="69" dur="1" fill="hold">
                                          <p:stCondLst>
                                            <p:cond delay="0"/>
                                          </p:stCondLst>
                                        </p:cTn>
                                        <p:tgtEl>
                                          <p:spTgt spid="374811">
                                            <p:txEl>
                                              <p:pRg st="4" end="4"/>
                                            </p:txEl>
                                          </p:spTgt>
                                        </p:tgtEl>
                                        <p:attrNameLst>
                                          <p:attrName>style.visibility</p:attrName>
                                        </p:attrNameLst>
                                      </p:cBhvr>
                                      <p:to>
                                        <p:strVal val="visible"/>
                                      </p:to>
                                    </p:set>
                                    <p:animEffect transition="in" filter="blinds(horizontal)">
                                      <p:cBhvr>
                                        <p:cTn id="70" dur="500"/>
                                        <p:tgtEl>
                                          <p:spTgt spid="374811">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374809"/>
                                        </p:tgtEl>
                                        <p:attrNameLst>
                                          <p:attrName>style.visibility</p:attrName>
                                        </p:attrNameLst>
                                      </p:cBhvr>
                                      <p:to>
                                        <p:strVal val="visible"/>
                                      </p:to>
                                    </p:set>
                                    <p:animEffect transition="in" filter="blinds(horizontal)">
                                      <p:cBhvr>
                                        <p:cTn id="75" dur="500"/>
                                        <p:tgtEl>
                                          <p:spTgt spid="374809"/>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374794"/>
                                        </p:tgtEl>
                                        <p:attrNameLst>
                                          <p:attrName>style.visibility</p:attrName>
                                        </p:attrNameLst>
                                      </p:cBhvr>
                                      <p:to>
                                        <p:strVal val="visible"/>
                                      </p:to>
                                    </p:set>
                                    <p:animEffect transition="in" filter="blinds(horizontal)">
                                      <p:cBhvr>
                                        <p:cTn id="78" dur="500"/>
                                        <p:tgtEl>
                                          <p:spTgt spid="374794"/>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374793"/>
                                        </p:tgtEl>
                                        <p:attrNameLst>
                                          <p:attrName>style.visibility</p:attrName>
                                        </p:attrNameLst>
                                      </p:cBhvr>
                                      <p:to>
                                        <p:strVal val="visible"/>
                                      </p:to>
                                    </p:set>
                                    <p:animEffect transition="in" filter="blinds(horizontal)">
                                      <p:cBhvr>
                                        <p:cTn id="81" dur="500"/>
                                        <p:tgtEl>
                                          <p:spTgt spid="374793"/>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374792"/>
                                        </p:tgtEl>
                                        <p:attrNameLst>
                                          <p:attrName>style.visibility</p:attrName>
                                        </p:attrNameLst>
                                      </p:cBhvr>
                                      <p:to>
                                        <p:strVal val="visible"/>
                                      </p:to>
                                    </p:set>
                                    <p:animEffect transition="in" filter="blinds(horizontal)">
                                      <p:cBhvr>
                                        <p:cTn id="84" dur="500"/>
                                        <p:tgtEl>
                                          <p:spTgt spid="374792"/>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374810"/>
                                        </p:tgtEl>
                                        <p:attrNameLst>
                                          <p:attrName>style.visibility</p:attrName>
                                        </p:attrNameLst>
                                      </p:cBhvr>
                                      <p:to>
                                        <p:strVal val="visible"/>
                                      </p:to>
                                    </p:set>
                                    <p:animEffect transition="in" filter="blinds(horizontal)">
                                      <p:cBhvr>
                                        <p:cTn id="89" dur="500"/>
                                        <p:tgtEl>
                                          <p:spTgt spid="374810"/>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374791"/>
                                        </p:tgtEl>
                                        <p:attrNameLst>
                                          <p:attrName>style.visibility</p:attrName>
                                        </p:attrNameLst>
                                      </p:cBhvr>
                                      <p:to>
                                        <p:strVal val="visible"/>
                                      </p:to>
                                    </p:set>
                                    <p:animEffect transition="in" filter="blinds(horizontal)">
                                      <p:cBhvr>
                                        <p:cTn id="92" dur="500"/>
                                        <p:tgtEl>
                                          <p:spTgt spid="374791"/>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374790"/>
                                        </p:tgtEl>
                                        <p:attrNameLst>
                                          <p:attrName>style.visibility</p:attrName>
                                        </p:attrNameLst>
                                      </p:cBhvr>
                                      <p:to>
                                        <p:strVal val="visible"/>
                                      </p:to>
                                    </p:set>
                                    <p:animEffect transition="in" filter="blinds(horizontal)">
                                      <p:cBhvr>
                                        <p:cTn id="95" dur="500"/>
                                        <p:tgtEl>
                                          <p:spTgt spid="374790"/>
                                        </p:tgtEl>
                                      </p:cBhvr>
                                    </p:animEffect>
                                  </p:childTnLst>
                                </p:cTn>
                              </p:par>
                              <p:par>
                                <p:cTn id="96" presetID="3" presetClass="entr" presetSubtype="10" fill="hold" grpId="0" nodeType="withEffect">
                                  <p:stCondLst>
                                    <p:cond delay="0"/>
                                  </p:stCondLst>
                                  <p:childTnLst>
                                    <p:set>
                                      <p:cBhvr>
                                        <p:cTn id="97" dur="1" fill="hold">
                                          <p:stCondLst>
                                            <p:cond delay="0"/>
                                          </p:stCondLst>
                                        </p:cTn>
                                        <p:tgtEl>
                                          <p:spTgt spid="374789"/>
                                        </p:tgtEl>
                                        <p:attrNameLst>
                                          <p:attrName>style.visibility</p:attrName>
                                        </p:attrNameLst>
                                      </p:cBhvr>
                                      <p:to>
                                        <p:strVal val="visible"/>
                                      </p:to>
                                    </p:set>
                                    <p:animEffect transition="in" filter="blinds(horizontal)">
                                      <p:cBhvr>
                                        <p:cTn id="98" dur="500"/>
                                        <p:tgtEl>
                                          <p:spTgt spid="374789"/>
                                        </p:tgtEl>
                                      </p:cBhvr>
                                    </p:animEffect>
                                  </p:childTnLst>
                                </p:cTn>
                              </p:par>
                              <p:par>
                                <p:cTn id="99" presetID="3" presetClass="entr" presetSubtype="10" fill="hold" grpId="0" nodeType="withEffect">
                                  <p:stCondLst>
                                    <p:cond delay="0"/>
                                  </p:stCondLst>
                                  <p:childTnLst>
                                    <p:set>
                                      <p:cBhvr>
                                        <p:cTn id="100" dur="1" fill="hold">
                                          <p:stCondLst>
                                            <p:cond delay="0"/>
                                          </p:stCondLst>
                                        </p:cTn>
                                        <p:tgtEl>
                                          <p:spTgt spid="374788"/>
                                        </p:tgtEl>
                                        <p:attrNameLst>
                                          <p:attrName>style.visibility</p:attrName>
                                        </p:attrNameLst>
                                      </p:cBhvr>
                                      <p:to>
                                        <p:strVal val="visible"/>
                                      </p:to>
                                    </p:set>
                                    <p:animEffect transition="in" filter="blinds(horizontal)">
                                      <p:cBhvr>
                                        <p:cTn id="101" dur="500"/>
                                        <p:tgtEl>
                                          <p:spTgt spid="374788"/>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374787"/>
                                        </p:tgtEl>
                                        <p:attrNameLst>
                                          <p:attrName>style.visibility</p:attrName>
                                        </p:attrNameLst>
                                      </p:cBhvr>
                                      <p:to>
                                        <p:strVal val="visible"/>
                                      </p:to>
                                    </p:set>
                                    <p:animEffect transition="in" filter="blinds(horizontal)">
                                      <p:cBhvr>
                                        <p:cTn id="104" dur="500"/>
                                        <p:tgtEl>
                                          <p:spTgt spid="374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7" grpId="0" animBg="1"/>
      <p:bldP spid="374788" grpId="0" animBg="1"/>
      <p:bldP spid="374789" grpId="0" animBg="1"/>
      <p:bldP spid="374790" grpId="0" animBg="1"/>
      <p:bldP spid="374791" grpId="0" animBg="1"/>
      <p:bldP spid="374792" grpId="0" animBg="1"/>
      <p:bldP spid="374793" grpId="0" animBg="1"/>
      <p:bldP spid="374794" grpId="0" animBg="1"/>
      <p:bldP spid="374796" grpId="0"/>
      <p:bldP spid="374797" grpId="0"/>
      <p:bldP spid="374798" grpId="0"/>
      <p:bldP spid="374799" grpId="0"/>
      <p:bldP spid="374800" grpId="0"/>
      <p:bldP spid="374801" grpId="0"/>
      <p:bldP spid="374802" grpId="0" animBg="1"/>
      <p:bldP spid="374803" grpId="0" animBg="1"/>
      <p:bldP spid="374804" grpId="0" animBg="1"/>
      <p:bldP spid="374805" grpId="0"/>
      <p:bldP spid="374806" grpId="0"/>
      <p:bldP spid="374807" grpId="0"/>
      <p:bldP spid="374808" grpId="0"/>
      <p:bldP spid="374809" grpId="0" animBg="1"/>
      <p:bldP spid="3748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4"/>
          <p:cNvSpPr>
            <a:spLocks noChangeArrowheads="1"/>
          </p:cNvSpPr>
          <p:nvPr/>
        </p:nvSpPr>
        <p:spPr bwMode="auto">
          <a:xfrm>
            <a:off x="1" y="5769114"/>
            <a:ext cx="9144000" cy="707886"/>
          </a:xfrm>
          <a:prstGeom prst="rect">
            <a:avLst/>
          </a:prstGeom>
          <a:solidFill>
            <a:srgbClr val="FFFF00"/>
          </a:solidFill>
          <a:ln w="9525">
            <a:noFill/>
            <a:miter lim="800000"/>
            <a:headEnd/>
            <a:tailEnd/>
          </a:ln>
          <a:effectLst/>
        </p:spPr>
        <p:txBody>
          <a:bodyPr wrap="square" anchor="ctr">
            <a:spAutoFit/>
          </a:bodyPr>
          <a:lstStyle/>
          <a:p>
            <a:pPr marL="457200" indent="-457200"/>
            <a:endParaRPr lang="en-US" sz="2000" dirty="0" smtClean="0">
              <a:latin typeface="Arial" pitchFamily="34" charset="0"/>
              <a:cs typeface="Arial" pitchFamily="34" charset="0"/>
            </a:endParaRPr>
          </a:p>
          <a:p>
            <a:pPr marL="457200" indent="-457200"/>
            <a:endParaRPr lang="en-US" sz="2000" dirty="0">
              <a:latin typeface="Arial" pitchFamily="34" charset="0"/>
              <a:cs typeface="Arial" pitchFamily="34" charset="0"/>
            </a:endParaRPr>
          </a:p>
        </p:txBody>
      </p:sp>
      <p:sp>
        <p:nvSpPr>
          <p:cNvPr id="376836" name="Rectangle 4"/>
          <p:cNvSpPr>
            <a:spLocks noGrp="1" noChangeArrowheads="1"/>
          </p:cNvSpPr>
          <p:nvPr>
            <p:ph type="title"/>
          </p:nvPr>
        </p:nvSpPr>
        <p:spPr/>
        <p:txBody>
          <a:bodyPr>
            <a:normAutofit fontScale="90000"/>
          </a:bodyPr>
          <a:lstStyle/>
          <a:p>
            <a:r>
              <a:rPr lang="en-US" smtClean="0"/>
              <a:t> Towards Robust Query Expansion</a:t>
            </a:r>
            <a:endParaRPr lang="en-US"/>
          </a:p>
        </p:txBody>
      </p:sp>
      <p:sp>
        <p:nvSpPr>
          <p:cNvPr id="376837" name="Rectangle 5"/>
          <p:cNvSpPr>
            <a:spLocks noChangeArrowheads="1"/>
          </p:cNvSpPr>
          <p:nvPr/>
        </p:nvSpPr>
        <p:spPr bwMode="auto">
          <a:xfrm>
            <a:off x="2341563" y="1025525"/>
            <a:ext cx="9525" cy="9525"/>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376838" name="Rectangle 6"/>
          <p:cNvSpPr>
            <a:spLocks noChangeArrowheads="1"/>
          </p:cNvSpPr>
          <p:nvPr/>
        </p:nvSpPr>
        <p:spPr bwMode="auto">
          <a:xfrm>
            <a:off x="2341563" y="1025525"/>
            <a:ext cx="9525" cy="9525"/>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376839" name="Text Box 7"/>
          <p:cNvSpPr txBox="1">
            <a:spLocks noChangeArrowheads="1"/>
          </p:cNvSpPr>
          <p:nvPr/>
        </p:nvSpPr>
        <p:spPr bwMode="auto">
          <a:xfrm>
            <a:off x="250825" y="979488"/>
            <a:ext cx="8428141" cy="812530"/>
          </a:xfrm>
          <a:prstGeom prst="rect">
            <a:avLst/>
          </a:prstGeom>
          <a:noFill/>
          <a:ln w="9525">
            <a:noFill/>
            <a:miter lim="800000"/>
            <a:headEnd/>
            <a:tailEnd/>
          </a:ln>
          <a:effectLst/>
        </p:spPr>
        <p:txBody>
          <a:bodyPr wrap="none">
            <a:spAutoFit/>
          </a:bodyPr>
          <a:lstStyle/>
          <a:p>
            <a:pPr>
              <a:lnSpc>
                <a:spcPct val="90000"/>
              </a:lnSpc>
            </a:pPr>
            <a:r>
              <a:rPr lang="en-US" sz="2800" b="1" i="1" dirty="0" smtClean="0">
                <a:latin typeface="Times New Roman" pitchFamily="18" charset="0"/>
                <a:cs typeface="Times New Roman" pitchFamily="18" charset="0"/>
              </a:rPr>
              <a:t>Threshold-based query expansion:</a:t>
            </a:r>
          </a:p>
          <a:p>
            <a:pPr>
              <a:lnSpc>
                <a:spcPct val="90000"/>
              </a:lnSpc>
            </a:pPr>
            <a:r>
              <a:rPr lang="en-US" sz="2400" dirty="0" smtClean="0">
                <a:latin typeface="Times New Roman" pitchFamily="18" charset="0"/>
                <a:cs typeface="Times New Roman" pitchFamily="18" charset="0"/>
              </a:rPr>
              <a:t>     Substitute ~w by exp(w):={c</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 c</a:t>
            </a:r>
            <a:r>
              <a:rPr lang="en-US" sz="2400" baseline="-25000" dirty="0" smtClean="0">
                <a:latin typeface="Times New Roman" pitchFamily="18" charset="0"/>
                <a:cs typeface="Times New Roman" pitchFamily="18" charset="0"/>
              </a:rPr>
              <a:t>k</a:t>
            </a:r>
            <a:r>
              <a:rPr lang="en-US" sz="2400" dirty="0" smtClean="0">
                <a:latin typeface="Times New Roman" pitchFamily="18" charset="0"/>
                <a:cs typeface="Times New Roman" pitchFamily="18" charset="0"/>
              </a:rPr>
              <a:t>} for all </a:t>
            </a:r>
            <a:r>
              <a:rPr lang="en-US" sz="2400" dirty="0" err="1" smtClean="0">
                <a:latin typeface="Times New Roman" pitchFamily="18" charset="0"/>
                <a:cs typeface="Times New Roman" pitchFamily="18" charset="0"/>
              </a:rPr>
              <a:t>c</a:t>
            </a:r>
            <a:r>
              <a:rPr lang="en-US" sz="2400" baseline="-250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with </a:t>
            </a:r>
            <a:r>
              <a:rPr lang="en-US" sz="2400" dirty="0" err="1" smtClean="0">
                <a:latin typeface="Times New Roman" pitchFamily="18" charset="0"/>
                <a:cs typeface="Times New Roman" pitchFamily="18" charset="0"/>
              </a:rPr>
              <a:t>sim</a:t>
            </a:r>
            <a:r>
              <a:rPr lang="en-US" sz="2400" dirty="0" smtClean="0">
                <a:latin typeface="Times New Roman" pitchFamily="18" charset="0"/>
                <a:cs typeface="Times New Roman" pitchFamily="18" charset="0"/>
              </a:rPr>
              <a:t>(w, </a:t>
            </a:r>
            <a:r>
              <a:rPr lang="en-US" sz="2400" dirty="0" err="1" smtClean="0">
                <a:latin typeface="Times New Roman" pitchFamily="18" charset="0"/>
                <a:cs typeface="Times New Roman" pitchFamily="18" charset="0"/>
              </a:rPr>
              <a:t>c</a:t>
            </a:r>
            <a:r>
              <a:rPr lang="en-US" sz="2400" baseline="-25000" dirty="0" err="1"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sym typeface="Symbol" pitchFamily="18" charset="2"/>
              </a:rPr>
              <a:t> </a:t>
            </a:r>
            <a:endParaRPr lang="en-US" sz="2400" dirty="0">
              <a:latin typeface="Times New Roman" pitchFamily="18" charset="0"/>
              <a:cs typeface="Times New Roman" pitchFamily="18" charset="0"/>
              <a:sym typeface="Symbol" pitchFamily="18" charset="2"/>
            </a:endParaRPr>
          </a:p>
        </p:txBody>
      </p:sp>
      <p:sp>
        <p:nvSpPr>
          <p:cNvPr id="376840" name="Text Box 8"/>
          <p:cNvSpPr txBox="1">
            <a:spLocks noChangeArrowheads="1"/>
          </p:cNvSpPr>
          <p:nvPr/>
        </p:nvSpPr>
        <p:spPr bwMode="auto">
          <a:xfrm>
            <a:off x="6705600" y="1905000"/>
            <a:ext cx="2276585" cy="1200329"/>
          </a:xfrm>
          <a:prstGeom prst="rect">
            <a:avLst/>
          </a:prstGeom>
          <a:noFill/>
          <a:ln w="9525">
            <a:noFill/>
            <a:miter lim="800000"/>
            <a:headEnd/>
            <a:tailEnd/>
          </a:ln>
          <a:effectLst/>
        </p:spPr>
        <p:txBody>
          <a:bodyPr wrap="none">
            <a:spAutoFit/>
          </a:bodyPr>
          <a:lstStyle/>
          <a:p>
            <a:r>
              <a:rPr lang="en-US" sz="2400" i="1" dirty="0" smtClean="0">
                <a:solidFill>
                  <a:srgbClr val="002060"/>
                </a:solidFill>
                <a:latin typeface="Times New Roman" pitchFamily="18" charset="0"/>
                <a:cs typeface="Times New Roman" pitchFamily="18" charset="0"/>
              </a:rPr>
              <a:t>danger of </a:t>
            </a:r>
          </a:p>
          <a:p>
            <a:r>
              <a:rPr lang="en-US" sz="2400" i="1" dirty="0" smtClean="0">
                <a:solidFill>
                  <a:srgbClr val="002060"/>
                </a:solidFill>
                <a:latin typeface="Times New Roman" pitchFamily="18" charset="0"/>
                <a:cs typeface="Times New Roman" pitchFamily="18" charset="0"/>
              </a:rPr>
              <a:t>“topic dilution”/</a:t>
            </a:r>
          </a:p>
          <a:p>
            <a:r>
              <a:rPr lang="en-US" sz="2400" i="1" dirty="0" smtClean="0">
                <a:solidFill>
                  <a:srgbClr val="002060"/>
                </a:solidFill>
                <a:latin typeface="Times New Roman" pitchFamily="18" charset="0"/>
                <a:cs typeface="Times New Roman" pitchFamily="18" charset="0"/>
              </a:rPr>
              <a:t>“topic drift”</a:t>
            </a:r>
            <a:endParaRPr lang="en-US" sz="2400" i="1" dirty="0">
              <a:solidFill>
                <a:srgbClr val="002060"/>
              </a:solidFill>
              <a:latin typeface="Times New Roman" pitchFamily="18" charset="0"/>
              <a:cs typeface="Times New Roman" pitchFamily="18" charset="0"/>
            </a:endParaRPr>
          </a:p>
        </p:txBody>
      </p:sp>
      <p:sp>
        <p:nvSpPr>
          <p:cNvPr id="376841" name="Text Box 9"/>
          <p:cNvSpPr txBox="1">
            <a:spLocks noChangeArrowheads="1"/>
          </p:cNvSpPr>
          <p:nvPr/>
        </p:nvSpPr>
        <p:spPr bwMode="auto">
          <a:xfrm>
            <a:off x="179388" y="3276600"/>
            <a:ext cx="8538941" cy="2542234"/>
          </a:xfrm>
          <a:prstGeom prst="rect">
            <a:avLst/>
          </a:prstGeom>
          <a:noFill/>
          <a:ln w="9525">
            <a:noFill/>
            <a:miter lim="800000"/>
            <a:headEnd/>
            <a:tailEnd/>
          </a:ln>
          <a:effectLst/>
        </p:spPr>
        <p:txBody>
          <a:bodyPr wrap="none">
            <a:spAutoFit/>
          </a:bodyPr>
          <a:lstStyle/>
          <a:p>
            <a:pPr>
              <a:spcAft>
                <a:spcPct val="40000"/>
              </a:spcAft>
            </a:pPr>
            <a:r>
              <a:rPr lang="en-US" sz="2800" b="1" i="1" dirty="0" smtClean="0">
                <a:latin typeface="Times New Roman" pitchFamily="18" charset="0"/>
                <a:cs typeface="Times New Roman" pitchFamily="18" charset="0"/>
              </a:rPr>
              <a:t>Approach to careful expansion and scoring:</a:t>
            </a:r>
          </a:p>
          <a:p>
            <a:pPr>
              <a:buFontTx/>
              <a:buChar char="•"/>
            </a:pPr>
            <a:r>
              <a:rPr lang="en-US" sz="2400" dirty="0" smtClean="0">
                <a:latin typeface="Times New Roman" pitchFamily="18" charset="0"/>
                <a:cs typeface="Times New Roman" pitchFamily="18" charset="0"/>
              </a:rPr>
              <a:t> Determine </a:t>
            </a:r>
            <a:r>
              <a:rPr lang="en-US" sz="2400" b="1" dirty="0" smtClean="0">
                <a:solidFill>
                  <a:srgbClr val="002060"/>
                </a:solidFill>
                <a:latin typeface="Times New Roman" pitchFamily="18" charset="0"/>
                <a:cs typeface="Times New Roman" pitchFamily="18" charset="0"/>
              </a:rPr>
              <a:t>phrases</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from query or best initial query results</a:t>
            </a:r>
          </a:p>
          <a:p>
            <a:r>
              <a:rPr lang="en-US" sz="2400" dirty="0" smtClean="0">
                <a:latin typeface="Times New Roman" pitchFamily="18" charset="0"/>
                <a:cs typeface="Times New Roman" pitchFamily="18" charset="0"/>
              </a:rPr>
              <a:t>  (e.g., forming 3-grams and looking up ontology/thesaurus entries)</a:t>
            </a:r>
          </a:p>
          <a:p>
            <a:pPr>
              <a:buFontTx/>
              <a:buChar char="•"/>
            </a:pPr>
            <a:r>
              <a:rPr lang="en-US" sz="2400" dirty="0" smtClean="0">
                <a:latin typeface="Times New Roman" pitchFamily="18" charset="0"/>
                <a:cs typeface="Times New Roman" pitchFamily="18" charset="0"/>
              </a:rPr>
              <a:t> If </a:t>
            </a:r>
            <a:r>
              <a:rPr lang="en-US" sz="2400" b="1" dirty="0" smtClean="0">
                <a:solidFill>
                  <a:srgbClr val="002060"/>
                </a:solidFill>
                <a:latin typeface="Times New Roman" pitchFamily="18" charset="0"/>
                <a:cs typeface="Times New Roman" pitchFamily="18" charset="0"/>
              </a:rPr>
              <a:t>uniquely mapped</a:t>
            </a:r>
            <a:r>
              <a:rPr lang="en-US" sz="2400" dirty="0" smtClean="0">
                <a:latin typeface="Times New Roman" pitchFamily="18" charset="0"/>
                <a:cs typeface="Times New Roman" pitchFamily="18" charset="0"/>
              </a:rPr>
              <a:t> to one concept</a:t>
            </a:r>
          </a:p>
          <a:p>
            <a:r>
              <a:rPr lang="en-US" sz="2400" dirty="0" smtClean="0">
                <a:latin typeface="Times New Roman" pitchFamily="18" charset="0"/>
                <a:cs typeface="Times New Roman" pitchFamily="18" charset="0"/>
              </a:rPr>
              <a:t>  then expand with synonyms and weighted hyponyms</a:t>
            </a:r>
          </a:p>
          <a:p>
            <a:pPr>
              <a:buFontTx/>
              <a:buChar char="•"/>
            </a:pPr>
            <a:r>
              <a:rPr lang="en-US" sz="2400" dirty="0" smtClean="0">
                <a:latin typeface="Times New Roman" pitchFamily="18" charset="0"/>
                <a:cs typeface="Times New Roman" pitchFamily="18" charset="0"/>
              </a:rPr>
              <a:t> Avoid </a:t>
            </a:r>
            <a:r>
              <a:rPr lang="en-US" sz="2400" b="1" dirty="0" smtClean="0">
                <a:solidFill>
                  <a:srgbClr val="002060"/>
                </a:solidFill>
                <a:latin typeface="Times New Roman" pitchFamily="18" charset="0"/>
                <a:cs typeface="Times New Roman" pitchFamily="18" charset="0"/>
              </a:rPr>
              <a:t>undue score-mass accumulation</a:t>
            </a:r>
            <a:r>
              <a:rPr lang="en-US" sz="2400" dirty="0" smtClean="0">
                <a:solidFill>
                  <a:srgbClr val="00206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by expansion terms:</a:t>
            </a:r>
            <a:endParaRPr lang="en-US" sz="2400" dirty="0">
              <a:latin typeface="Times New Roman" pitchFamily="18" charset="0"/>
              <a:cs typeface="Times New Roman" pitchFamily="18" charset="0"/>
            </a:endParaRPr>
          </a:p>
        </p:txBody>
      </p:sp>
      <p:sp>
        <p:nvSpPr>
          <p:cNvPr id="376842" name="Text Box 10"/>
          <p:cNvSpPr txBox="1">
            <a:spLocks noChangeArrowheads="1"/>
          </p:cNvSpPr>
          <p:nvPr/>
        </p:nvSpPr>
        <p:spPr bwMode="auto">
          <a:xfrm>
            <a:off x="250824" y="1972270"/>
            <a:ext cx="6494463" cy="923330"/>
          </a:xfrm>
          <a:prstGeom prst="rect">
            <a:avLst/>
          </a:prstGeom>
          <a:noFill/>
          <a:ln w="9525">
            <a:noFill/>
            <a:miter lim="800000"/>
            <a:headEnd/>
            <a:tailEnd/>
          </a:ln>
          <a:effectLst/>
        </p:spPr>
        <p:txBody>
          <a:bodyPr wrap="square">
            <a:spAutoFit/>
          </a:bodyPr>
          <a:lstStyle/>
          <a:p>
            <a:pPr>
              <a:lnSpc>
                <a:spcPct val="90000"/>
              </a:lnSpc>
            </a:pPr>
            <a:r>
              <a:rPr lang="en-US" sz="2800" b="1" i="1" dirty="0" smtClean="0">
                <a:latin typeface="Times New Roman" pitchFamily="18" charset="0"/>
                <a:cs typeface="Times New Roman" pitchFamily="18" charset="0"/>
              </a:rPr>
              <a:t>Naive scoring:</a:t>
            </a:r>
          </a:p>
          <a:p>
            <a:pPr>
              <a:lnSpc>
                <a:spcPct val="90000"/>
              </a:lnSpc>
            </a:pPr>
            <a:r>
              <a:rPr lang="en-US" sz="24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s(</a:t>
            </a:r>
            <a:r>
              <a:rPr lang="en-US" sz="2800" dirty="0" err="1" smtClean="0">
                <a:latin typeface="Times New Roman" pitchFamily="18" charset="0"/>
                <a:cs typeface="Times New Roman" pitchFamily="18" charset="0"/>
              </a:rPr>
              <a:t>q,d</a:t>
            </a:r>
            <a:r>
              <a:rPr lang="en-US" sz="2800" dirty="0" smtClean="0">
                <a:latin typeface="Times New Roman" pitchFamily="18" charset="0"/>
                <a:cs typeface="Times New Roman" pitchFamily="18" charset="0"/>
              </a:rPr>
              <a:t>) = </a:t>
            </a:r>
            <a:r>
              <a:rPr lang="en-US" sz="3200" dirty="0" smtClean="0">
                <a:latin typeface="Times New Roman" pitchFamily="18" charset="0"/>
                <a:cs typeface="Times New Roman" pitchFamily="18" charset="0"/>
                <a:sym typeface="Symbol" pitchFamily="18" charset="2"/>
              </a:rPr>
              <a:t></a:t>
            </a:r>
            <a:r>
              <a:rPr lang="en-US" sz="3200" baseline="-25000" dirty="0" err="1" smtClean="0">
                <a:solidFill>
                  <a:srgbClr val="000000"/>
                </a:solidFill>
                <a:latin typeface="Times New Roman" pitchFamily="18" charset="0"/>
                <a:cs typeface="Times New Roman" pitchFamily="18" charset="0"/>
                <a:sym typeface="Symbol" pitchFamily="18" charset="2"/>
              </a:rPr>
              <a:t>wq</a:t>
            </a:r>
            <a:r>
              <a:rPr lang="en-US" sz="3200" dirty="0" smtClean="0">
                <a:latin typeface="Times New Roman" pitchFamily="18" charset="0"/>
                <a:cs typeface="Times New Roman" pitchFamily="18" charset="0"/>
                <a:sym typeface="Symbol" pitchFamily="18" charset="2"/>
              </a:rPr>
              <a:t> </a:t>
            </a:r>
            <a:r>
              <a:rPr lang="en-US" sz="3200" baseline="-25000" dirty="0" err="1" smtClean="0">
                <a:solidFill>
                  <a:srgbClr val="000000"/>
                </a:solidFill>
                <a:latin typeface="Times New Roman" pitchFamily="18" charset="0"/>
                <a:cs typeface="Times New Roman" pitchFamily="18" charset="0"/>
                <a:sym typeface="Symbol" pitchFamily="18" charset="2"/>
              </a:rPr>
              <a:t>c</a:t>
            </a:r>
            <a:r>
              <a:rPr lang="en-US" sz="3200" baseline="-25000" dirty="0" err="1" smtClean="0">
                <a:solidFill>
                  <a:srgbClr val="000000"/>
                </a:solidFill>
                <a:latin typeface="Times New Roman" pitchFamily="18" charset="0"/>
                <a:cs typeface="Times New Roman" pitchFamily="18" charset="0"/>
              </a:rPr>
              <a:t>exp</a:t>
            </a:r>
            <a:r>
              <a:rPr lang="en-US" sz="3200" baseline="-25000" dirty="0" smtClean="0">
                <a:solidFill>
                  <a:srgbClr val="000000"/>
                </a:solidFill>
                <a:latin typeface="Times New Roman" pitchFamily="18" charset="0"/>
                <a:cs typeface="Times New Roman" pitchFamily="18" charset="0"/>
              </a:rPr>
              <a:t>(w)</a:t>
            </a:r>
            <a:r>
              <a:rPr lang="en-US" sz="2800" dirty="0" smtClean="0">
                <a:latin typeface="Times New Roman" pitchFamily="18" charset="0"/>
                <a:cs typeface="Times New Roman" pitchFamily="18" charset="0"/>
                <a:sym typeface="Symbol" pitchFamily="18" charset="2"/>
              </a:rPr>
              <a:t>  </a:t>
            </a:r>
            <a:r>
              <a:rPr lang="en-US" sz="2800" dirty="0" err="1" smtClean="0">
                <a:latin typeface="Times New Roman" pitchFamily="18" charset="0"/>
                <a:cs typeface="Times New Roman" pitchFamily="18" charset="0"/>
                <a:sym typeface="Symbol" pitchFamily="18" charset="2"/>
              </a:rPr>
              <a:t>sim</a:t>
            </a:r>
            <a:r>
              <a:rPr lang="en-US" sz="2800" dirty="0" smtClean="0">
                <a:latin typeface="Times New Roman" pitchFamily="18" charset="0"/>
                <a:cs typeface="Times New Roman" pitchFamily="18" charset="0"/>
                <a:sym typeface="Symbol" pitchFamily="18" charset="2"/>
              </a:rPr>
              <a:t>(</a:t>
            </a:r>
            <a:r>
              <a:rPr lang="en-US" sz="2800" dirty="0" err="1" smtClean="0">
                <a:latin typeface="Times New Roman" pitchFamily="18" charset="0"/>
                <a:cs typeface="Times New Roman" pitchFamily="18" charset="0"/>
                <a:sym typeface="Symbol" pitchFamily="18" charset="2"/>
              </a:rPr>
              <a:t>w,c</a:t>
            </a:r>
            <a:r>
              <a:rPr lang="en-US" sz="2800" dirty="0" smtClean="0">
                <a:latin typeface="Times New Roman" pitchFamily="18" charset="0"/>
                <a:cs typeface="Times New Roman" pitchFamily="18" charset="0"/>
                <a:sym typeface="Symbol" pitchFamily="18" charset="2"/>
              </a:rPr>
              <a:t>) </a:t>
            </a:r>
            <a:r>
              <a:rPr lang="en-US" sz="2800" dirty="0" smtClean="0">
                <a:solidFill>
                  <a:srgbClr val="000000"/>
                </a:solidFill>
                <a:latin typeface="Times New Roman" pitchFamily="18" charset="0"/>
                <a:cs typeface="Times New Roman" pitchFamily="18" charset="0"/>
                <a:sym typeface="Symbol" pitchFamily="18" charset="2"/>
              </a:rPr>
              <a:t>* </a:t>
            </a:r>
            <a:r>
              <a:rPr lang="en-US" sz="2800" dirty="0" smtClean="0">
                <a:latin typeface="Times New Roman" pitchFamily="18" charset="0"/>
                <a:cs typeface="Times New Roman" pitchFamily="18" charset="0"/>
                <a:sym typeface="Symbol" pitchFamily="18" charset="2"/>
              </a:rPr>
              <a:t>s</a:t>
            </a:r>
            <a:r>
              <a:rPr lang="en-US" sz="2800" baseline="-25000" dirty="0" smtClean="0">
                <a:latin typeface="Times New Roman" pitchFamily="18" charset="0"/>
                <a:cs typeface="Times New Roman" pitchFamily="18" charset="0"/>
                <a:sym typeface="Symbol" pitchFamily="18" charset="2"/>
              </a:rPr>
              <a:t>c</a:t>
            </a:r>
            <a:r>
              <a:rPr lang="en-US" sz="2800" dirty="0" smtClean="0">
                <a:latin typeface="Times New Roman" pitchFamily="18" charset="0"/>
                <a:cs typeface="Times New Roman" pitchFamily="18" charset="0"/>
                <a:sym typeface="Symbol" pitchFamily="18" charset="2"/>
              </a:rPr>
              <a:t>(d)</a:t>
            </a:r>
            <a:endParaRPr lang="en-US" sz="2800" dirty="0">
              <a:latin typeface="Times New Roman" pitchFamily="18" charset="0"/>
              <a:cs typeface="Times New Roman" pitchFamily="18" charset="0"/>
              <a:sym typeface="Symbol" pitchFamily="18" charset="2"/>
            </a:endParaRPr>
          </a:p>
        </p:txBody>
      </p:sp>
      <p:sp>
        <p:nvSpPr>
          <p:cNvPr id="376843" name="Rectangle 11"/>
          <p:cNvSpPr>
            <a:spLocks noChangeArrowheads="1"/>
          </p:cNvSpPr>
          <p:nvPr/>
        </p:nvSpPr>
        <p:spPr bwMode="auto">
          <a:xfrm>
            <a:off x="539750" y="5805488"/>
            <a:ext cx="7208127" cy="535531"/>
          </a:xfrm>
          <a:prstGeom prst="rect">
            <a:avLst/>
          </a:prstGeom>
          <a:noFill/>
          <a:ln w="9525">
            <a:noFill/>
            <a:miter lim="800000"/>
            <a:headEnd/>
            <a:tailEnd/>
          </a:ln>
          <a:effectLst/>
        </p:spPr>
        <p:txBody>
          <a:bodyPr wrap="none">
            <a:spAutoFit/>
          </a:bodyPr>
          <a:lstStyle/>
          <a:p>
            <a:pPr>
              <a:lnSpc>
                <a:spcPct val="90000"/>
              </a:lnSpc>
            </a:pPr>
            <a:r>
              <a:rPr lang="en-US" sz="2800" dirty="0" smtClean="0">
                <a:solidFill>
                  <a:srgbClr val="000000"/>
                </a:solidFill>
                <a:latin typeface="Times New Roman" pitchFamily="18" charset="0"/>
                <a:cs typeface="Times New Roman" pitchFamily="18" charset="0"/>
                <a:sym typeface="Symbol" pitchFamily="18" charset="2"/>
              </a:rPr>
              <a:t>s(</a:t>
            </a:r>
            <a:r>
              <a:rPr lang="en-US" sz="2800" dirty="0" err="1" smtClean="0">
                <a:solidFill>
                  <a:srgbClr val="000000"/>
                </a:solidFill>
                <a:latin typeface="Times New Roman" pitchFamily="18" charset="0"/>
                <a:cs typeface="Times New Roman" pitchFamily="18" charset="0"/>
                <a:sym typeface="Symbol" pitchFamily="18" charset="2"/>
              </a:rPr>
              <a:t>q,d</a:t>
            </a:r>
            <a:r>
              <a:rPr lang="en-US" sz="2800" dirty="0" smtClean="0">
                <a:solidFill>
                  <a:srgbClr val="000000"/>
                </a:solidFill>
                <a:latin typeface="Times New Roman" pitchFamily="18" charset="0"/>
                <a:cs typeface="Times New Roman" pitchFamily="18" charset="0"/>
                <a:sym typeface="Symbol" pitchFamily="18" charset="2"/>
              </a:rPr>
              <a:t>) =</a:t>
            </a:r>
            <a:r>
              <a:rPr lang="en-US" sz="3200" dirty="0" smtClean="0">
                <a:solidFill>
                  <a:srgbClr val="000000"/>
                </a:solidFill>
                <a:latin typeface="Times New Roman" pitchFamily="18" charset="0"/>
                <a:cs typeface="Times New Roman" pitchFamily="18" charset="0"/>
                <a:sym typeface="Symbol" pitchFamily="18" charset="2"/>
              </a:rPr>
              <a:t> </a:t>
            </a:r>
            <a:r>
              <a:rPr lang="en-US" sz="2800" dirty="0" err="1" smtClean="0">
                <a:solidFill>
                  <a:srgbClr val="000000"/>
                </a:solidFill>
                <a:latin typeface="Times New Roman" pitchFamily="18" charset="0"/>
                <a:cs typeface="Times New Roman" pitchFamily="18" charset="0"/>
                <a:sym typeface="Symbol" pitchFamily="18" charset="2"/>
              </a:rPr>
              <a:t>wq</a:t>
            </a:r>
            <a:r>
              <a:rPr lang="en-US" sz="2800" dirty="0" smtClean="0">
                <a:solidFill>
                  <a:srgbClr val="000000"/>
                </a:solidFill>
                <a:latin typeface="Times New Roman" pitchFamily="18" charset="0"/>
                <a:cs typeface="Times New Roman" pitchFamily="18" charset="0"/>
                <a:sym typeface="Symbol" pitchFamily="18" charset="2"/>
              </a:rPr>
              <a:t>  max </a:t>
            </a:r>
            <a:r>
              <a:rPr lang="en-US" sz="3200" baseline="-25000" dirty="0" err="1" smtClean="0">
                <a:solidFill>
                  <a:srgbClr val="000000"/>
                </a:solidFill>
                <a:latin typeface="Times New Roman" pitchFamily="18" charset="0"/>
                <a:cs typeface="Times New Roman" pitchFamily="18" charset="0"/>
                <a:sym typeface="Symbol" pitchFamily="18" charset="2"/>
              </a:rPr>
              <a:t>cexp</a:t>
            </a:r>
            <a:r>
              <a:rPr lang="en-US" sz="3200" baseline="-25000" dirty="0" smtClean="0">
                <a:solidFill>
                  <a:srgbClr val="000000"/>
                </a:solidFill>
                <a:latin typeface="Times New Roman" pitchFamily="18" charset="0"/>
                <a:cs typeface="Times New Roman" pitchFamily="18" charset="0"/>
                <a:sym typeface="Symbol" pitchFamily="18" charset="2"/>
              </a:rPr>
              <a:t>(w)</a:t>
            </a:r>
            <a:r>
              <a:rPr lang="en-US" sz="2800" dirty="0" smtClean="0">
                <a:solidFill>
                  <a:srgbClr val="000000"/>
                </a:solidFill>
                <a:latin typeface="Times New Roman" pitchFamily="18" charset="0"/>
                <a:cs typeface="Times New Roman" pitchFamily="18" charset="0"/>
                <a:sym typeface="Symbol" pitchFamily="18" charset="2"/>
              </a:rPr>
              <a:t> { </a:t>
            </a:r>
            <a:r>
              <a:rPr lang="en-US" sz="2800" dirty="0" err="1" smtClean="0">
                <a:solidFill>
                  <a:srgbClr val="000000"/>
                </a:solidFill>
                <a:latin typeface="Times New Roman" pitchFamily="18" charset="0"/>
                <a:cs typeface="Times New Roman" pitchFamily="18" charset="0"/>
                <a:sym typeface="Symbol" pitchFamily="18" charset="2"/>
              </a:rPr>
              <a:t>sim</a:t>
            </a:r>
            <a:r>
              <a:rPr lang="en-US" sz="2800" dirty="0" smtClean="0">
                <a:solidFill>
                  <a:srgbClr val="000000"/>
                </a:solidFill>
                <a:latin typeface="Times New Roman" pitchFamily="18" charset="0"/>
                <a:cs typeface="Times New Roman" pitchFamily="18" charset="0"/>
                <a:sym typeface="Symbol" pitchFamily="18" charset="2"/>
              </a:rPr>
              <a:t>(</a:t>
            </a:r>
            <a:r>
              <a:rPr lang="en-US" sz="2800" dirty="0" err="1" smtClean="0">
                <a:solidFill>
                  <a:srgbClr val="000000"/>
                </a:solidFill>
                <a:latin typeface="Times New Roman" pitchFamily="18" charset="0"/>
                <a:cs typeface="Times New Roman" pitchFamily="18" charset="0"/>
                <a:sym typeface="Symbol" pitchFamily="18" charset="2"/>
              </a:rPr>
              <a:t>w,c</a:t>
            </a:r>
            <a:r>
              <a:rPr lang="en-US" sz="2800" dirty="0" smtClean="0">
                <a:solidFill>
                  <a:srgbClr val="000000"/>
                </a:solidFill>
                <a:latin typeface="Times New Roman" pitchFamily="18" charset="0"/>
                <a:cs typeface="Times New Roman" pitchFamily="18" charset="0"/>
                <a:sym typeface="Symbol" pitchFamily="18" charset="2"/>
              </a:rPr>
              <a:t>) * s</a:t>
            </a:r>
            <a:r>
              <a:rPr lang="en-US" sz="2800" baseline="-25000" dirty="0" smtClean="0">
                <a:solidFill>
                  <a:srgbClr val="000000"/>
                </a:solidFill>
                <a:latin typeface="Times New Roman" pitchFamily="18" charset="0"/>
                <a:cs typeface="Times New Roman" pitchFamily="18" charset="0"/>
                <a:sym typeface="Symbol" pitchFamily="18" charset="2"/>
              </a:rPr>
              <a:t>c</a:t>
            </a:r>
            <a:r>
              <a:rPr lang="en-US" sz="2800" dirty="0" smtClean="0">
                <a:solidFill>
                  <a:srgbClr val="000000"/>
                </a:solidFill>
                <a:latin typeface="Times New Roman" pitchFamily="18" charset="0"/>
                <a:cs typeface="Times New Roman" pitchFamily="18" charset="0"/>
                <a:sym typeface="Symbol" pitchFamily="18" charset="2"/>
              </a:rPr>
              <a:t>(d) }</a:t>
            </a:r>
            <a:endParaRPr lang="en-US" sz="2800" dirty="0">
              <a:solidFill>
                <a:srgbClr val="000000"/>
              </a:solidFill>
              <a:latin typeface="Times New Roman" pitchFamily="18" charset="0"/>
              <a:cs typeface="Times New Roman" pitchFamily="18" charset="0"/>
              <a:sym typeface="Symbol" pitchFamily="18" charset="2"/>
            </a:endParaRPr>
          </a:p>
        </p:txBody>
      </p:sp>
      <p:sp>
        <p:nvSpPr>
          <p:cNvPr id="21" name="Date Placeholder 20"/>
          <p:cNvSpPr>
            <a:spLocks noGrp="1"/>
          </p:cNvSpPr>
          <p:nvPr>
            <p:ph type="dt" sz="half" idx="10"/>
          </p:nvPr>
        </p:nvSpPr>
        <p:spPr/>
        <p:txBody>
          <a:bodyPr/>
          <a:lstStyle/>
          <a:p>
            <a:r>
              <a:rPr lang="en-US" smtClean="0"/>
              <a:t>November 15, 2011</a:t>
            </a:r>
            <a:endParaRPr lang="de-DE"/>
          </a:p>
        </p:txBody>
      </p:sp>
      <p:sp>
        <p:nvSpPr>
          <p:cNvPr id="22" name="Slide Number Placeholder 21"/>
          <p:cNvSpPr>
            <a:spLocks noGrp="1"/>
          </p:cNvSpPr>
          <p:nvPr>
            <p:ph type="sldNum" sz="quarter" idx="12"/>
          </p:nvPr>
        </p:nvSpPr>
        <p:spPr/>
        <p:txBody>
          <a:bodyPr/>
          <a:lstStyle/>
          <a:p>
            <a:r>
              <a:rPr lang="en-US" smtClean="0"/>
              <a:t>III.</a:t>
            </a:r>
            <a:fld id="{8DFBADF9-590B-46A3-B334-BA8F8DA717BB}" type="slidenum">
              <a:rPr lang="en-US" smtClean="0"/>
              <a:pPr/>
              <a:t>9</a:t>
            </a:fld>
            <a:endParaRPr lang="en-US" dirty="0"/>
          </a:p>
        </p:txBody>
      </p:sp>
      <p:sp>
        <p:nvSpPr>
          <p:cNvPr id="23" name="Footer Placeholder 22"/>
          <p:cNvSpPr>
            <a:spLocks noGrp="1"/>
          </p:cNvSpPr>
          <p:nvPr>
            <p:ph type="ftr" sz="quarter" idx="11"/>
          </p:nvPr>
        </p:nvSpPr>
        <p:spPr/>
        <p:txBody>
          <a:bodyPr/>
          <a:lstStyle/>
          <a:p>
            <a:r>
              <a:rPr lang="en-US" smtClean="0"/>
              <a:t>IR&amp;DM, WS'11/12</a:t>
            </a:r>
            <a:endParaRPr lang="en-US"/>
          </a:p>
        </p:txBody>
      </p:sp>
      <p:sp>
        <p:nvSpPr>
          <p:cNvPr id="14" name="TextBox 13"/>
          <p:cNvSpPr txBox="1"/>
          <p:nvPr/>
        </p:nvSpPr>
        <p:spPr>
          <a:xfrm>
            <a:off x="5556312" y="6477000"/>
            <a:ext cx="3663888" cy="338554"/>
          </a:xfrm>
          <a:prstGeom prst="rect">
            <a:avLst/>
          </a:prstGeom>
          <a:solidFill>
            <a:schemeClr val="bg1"/>
          </a:solidFill>
        </p:spPr>
        <p:txBody>
          <a:bodyPr wrap="none" rtlCol="0">
            <a:spAutoFit/>
          </a:bodyPr>
          <a:lstStyle/>
          <a:p>
            <a:r>
              <a:rPr lang="en-US" sz="1600" dirty="0" smtClean="0">
                <a:latin typeface="Times New Roman" pitchFamily="18" charset="0"/>
                <a:cs typeface="Times New Roman" pitchFamily="18" charset="0"/>
              </a:rPr>
              <a:t>[</a:t>
            </a:r>
            <a:r>
              <a:rPr lang="en-US" sz="1600" dirty="0" err="1" smtClean="0">
                <a:latin typeface="Times New Roman" pitchFamily="18" charset="0"/>
                <a:cs typeface="Times New Roman" pitchFamily="18" charset="0"/>
              </a:rPr>
              <a:t>Theobald,Schenkel,Weikum</a:t>
            </a:r>
            <a:r>
              <a:rPr lang="en-US" sz="1600" dirty="0" smtClean="0">
                <a:latin typeface="Times New Roman" pitchFamily="18" charset="0"/>
                <a:cs typeface="Times New Roman" pitchFamily="18" charset="0"/>
              </a:rPr>
              <a:t>: SIGIR’05]</a:t>
            </a:r>
            <a:endParaRPr 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6841"/>
                                        </p:tgtEl>
                                        <p:attrNameLst>
                                          <p:attrName>style.visibility</p:attrName>
                                        </p:attrNameLst>
                                      </p:cBhvr>
                                      <p:to>
                                        <p:strVal val="visible"/>
                                      </p:to>
                                    </p:set>
                                    <p:animEffect transition="in" filter="blinds(horizontal)">
                                      <p:cBhvr>
                                        <p:cTn id="7" dur="500"/>
                                        <p:tgtEl>
                                          <p:spTgt spid="37684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76843"/>
                                        </p:tgtEl>
                                        <p:attrNameLst>
                                          <p:attrName>style.visibility</p:attrName>
                                        </p:attrNameLst>
                                      </p:cBhvr>
                                      <p:to>
                                        <p:strVal val="visible"/>
                                      </p:to>
                                    </p:set>
                                    <p:animEffect transition="in" filter="blinds(horizontal)">
                                      <p:cBhvr>
                                        <p:cTn id="10" dur="500"/>
                                        <p:tgtEl>
                                          <p:spTgt spid="37684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76841" grpId="0"/>
      <p:bldP spid="376843"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0.0&#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mono"/>
  <p:tag name="ORIGWIDTH" val="30"/>
  <p:tag name="PICTUREFILESIZE" val="1404"/>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begin{document} \definecolor{orange}{rgb}{1,0.6,0}&#10;$\frac{idf(\textcolor{orange}{\textrm{years}})}{(18-10)^2}$&#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256"/>
  <p:tag name="ORIGWIDTH" val="90"/>
  <p:tag name="PICTUREFILESIZE" val="17535"/>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begin{document}                 \definecolor{green}{rgb}{0,0.8,0.}&#10;acc(d,\textcolor{green}{cliff},\textcolor{blue}{sea})=&#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256"/>
  <p:tag name="ORIGWIDTH" val="166"/>
  <p:tag name="PICTUREFILESIZE" val="16743"/>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begin{document}                &#10;\definecolor{green}{rgb}{0,0.8,0.}&#10;\definecolor{orange}{rgb}{1,0.6,0}&#10;acc(d,\textcolor{green}{cliff},\textcolor{orange}{years})=&#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256"/>
  <p:tag name="ORIGWIDTH" val="184"/>
  <p:tag name="PICTUREFILESIZE" val="20641"/>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begin{document}\definecolor{orange}{rgb}{1,0.6,0}&#10;acc(d,\textcolor{blue}{sea},\textcolor{orange}{years})=&#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256"/>
  <p:tag name="ORIGWIDTH" val="180"/>
  <p:tag name="PICTUREFILESIZE" val="17539"/>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0.0$&#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mono"/>
  <p:tag name="ORIGWIDTH" val="29"/>
  <p:tag name="PICTUREFILESIZE" val="1413"/>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0.0$&#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mono"/>
  <p:tag name="ORIGWIDTH" val="29"/>
  <p:tag name="PICTUREFILESIZE" val="1413"/>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0.0$&#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mono"/>
  <p:tag name="ORIGWIDTH" val="29"/>
  <p:tag name="PICTUREFILESIZE" val="1413"/>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1}{(7-4)^2}$&#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mono"/>
  <p:tag name="ORIGWIDTH" val="61"/>
  <p:tag name="PICTUREFILESIZE" val="3136"/>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1}{(10-4)^2}$&#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mono"/>
  <p:tag name="ORIGWIDTH" val="71"/>
  <p:tag name="PICTUREFILESIZE" val="3835"/>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mono"/>
  <p:tag name="ORIGWIDTH" val="18"/>
  <p:tag name="PICTUREFILESIZE" val="30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0.0&#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mono"/>
  <p:tag name="ORIGWIDTH" val="30"/>
  <p:tag name="PICTUREFILESIZE" val="1404"/>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1}{(18-4)^2}$&#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mono"/>
  <p:tag name="ORIGWIDTH" val="71"/>
  <p:tag name="PICTUREFILESIZE" val="4071"/>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1}{(18-7)^2}$&#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mono"/>
  <p:tag name="ORIGWIDTH" val="71"/>
  <p:tag name="PICTUREFILESIZE" val="4036"/>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mono"/>
  <p:tag name="ORIGWIDTH" val="18"/>
  <p:tag name="PICTUREFILESIZE" val="300"/>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1}{(18-10)^2}$&#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mono"/>
  <p:tag name="ORIGWIDTH" val="81"/>
  <p:tag name="PICTUREFILESIZE" val="4395"/>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eqnarray*}&#10;score(A//&quot;t_1,\dots,t_m&quot;, e) &amp;=&amp; \sum_{i=1}^m \frac{(k_1+1)~ftf(t_i,e)}{K+ftf(t_i,e)} ~ \log \frac{N_A-ef_A(t_i)+0.5}{ef_A(t_i)+0.5}\\&#10;\end{eqnarray*}&#10;\end{document}&#10;"/>
  <p:tag name="EXTERNALNAME" val="TP_tmp"/>
  <p:tag name="BLEND" val="0"/>
  <p:tag name="TRANSPARENT" val="1"/>
  <p:tag name="KEEPFILES" val="0"/>
  <p:tag name="DEBUGPAUSE" val="0"/>
  <p:tag name="RESOLUTION" val="600"/>
  <p:tag name="WORKAROUNDTRANSPARENCYBUG" val="0"/>
  <p:tag name="ALLOWFONTSUBSTITUTION" val="0"/>
  <p:tag name="BITMAPFORMAT" val="pngmono"/>
  <p:tag name="BOXWIDTH" val="406"/>
  <p:tag name="BOXHEIGHT" val="319"/>
  <p:tag name="BOXFONT" val="10"/>
  <p:tag name="BOXWRAP" val="0"/>
  <p:tag name="ORIGWIDTH" val="730,875"/>
  <p:tag name="PICTUREFILESIZE" val="22327"/>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eqnarray*}&#10;~ with ~ K = k_1\left((1-b) + b\frac{length(e)}{avg_{e'} \{length(e') ~|~ e' ~ with ~ tag ~ A \}} \right)&#10;\end{eqnarray*}&#10;\end{document}&#10;"/>
  <p:tag name="EXTERNALNAME" val="TP_tmp"/>
  <p:tag name="BLEND" val="0"/>
  <p:tag name="TRANSPARENT" val="1"/>
  <p:tag name="KEEPFILES" val="0"/>
  <p:tag name="DEBUGPAUSE" val="0"/>
  <p:tag name="RESOLUTION" val="600"/>
  <p:tag name="WORKAROUNDTRANSPARENCYBUG" val="0"/>
  <p:tag name="ALLOWFONTSUBSTITUTION" val="0"/>
  <p:tag name="BITMAPFORMAT" val="pngmono"/>
  <p:tag name="BOXWIDTH" val="406"/>
  <p:tag name="BOXHEIGHT" val="319"/>
  <p:tag name="BOXFONT" val="10"/>
  <p:tag name="BOXWRAP" val="0"/>
  <p:tag name="ORIGWIDTH" val="565,875"/>
  <p:tag name="PICTUREFILESIZE" val="17500"/>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0.0&#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mono"/>
  <p:tag name="ORIGWIDTH" val="30"/>
  <p:tag name="PICTUREFILESIZE" val="1404"/>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begin{document}&#10;acc(d,\textcolor{blue}{sea})=&#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256"/>
  <p:tag name="ORIGWIDTH" val="122"/>
  <p:tag name="PICTUREFILESIZE" val="10386"/>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 \usepackage[dvips]{color} &#10;\begin{document}   \definecolor{orange}{rgb}{1,0.6,0}&#10;acc(d,\textcolor{orange}{years})=&#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256"/>
  <p:tag name="ORIGWIDTH" val="140"/>
  <p:tag name="PICTUREFILESIZE" val="1458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begin{document}  \definecolor{green}{rgb}{0,0.8,0.}&#10;acc(d,\textcolor{green}{cliff})=&#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256"/>
  <p:tag name="ORIGWIDTH" val="127"/>
  <p:tag name="PICTUREFILESIZE" val="12773"/>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begin{document}\definecolor{green}{rgb}{0,0.8,0.}&#10;$+\frac{idf(\textcolor{green}{\textrm{cliff}})}{(18-10)^2}$&#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256"/>
  <p:tag name="ORIGWIDTH" val="100"/>
  <p:tag name="PICTUREFILESIZE" val="1691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begin{document} \definecolor{orange}{rgb}{1,0.6,0}&#10;$\frac{idf(\textcolor{orange}{\textrm{years}})}{(7-4)^2}$&#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256"/>
  <p:tag name="ORIGWIDTH" val="90"/>
  <p:tag name="PICTUREFILESIZE" val="16170"/>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begin{document}&#10;$\frac{idf(\textcolor{blue}{\textrm{sea}})}{(7-4)^2}$&#10;\end{document}&#10;"/>
  <p:tag name="EXTERNALNAME" val="txp_fig"/>
  <p:tag name="BLEND" val="False"/>
  <p:tag name="TRANSPARENT" val="False"/>
  <p:tag name="KEEPFILES" val="False"/>
  <p:tag name="DEBUGPAUSE" val="False"/>
  <p:tag name="RESOLUTION" val="1200"/>
  <p:tag name="TIMEOUT" val="(none)"/>
  <p:tag name="BOXWIDTH" val="479"/>
  <p:tag name="BOXHEIGHT" val="375"/>
  <p:tag name="BOXFONT" val="10"/>
  <p:tag name="BOXWRAP" val="False"/>
  <p:tag name="WORKAROUNDTRANSPARENCYBUG" val="False"/>
  <p:tag name="ALLOWFONTSUBSTITUTION" val="False"/>
  <p:tag name="BITMAPFORMAT" val="png256"/>
  <p:tag name="ORIGWIDTH" val="72"/>
  <p:tag name="PICTUREFILESIZE" val="118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4880</Words>
  <Application>Microsoft Office PowerPoint</Application>
  <PresentationFormat>On-screen Show (4:3)</PresentationFormat>
  <Paragraphs>1086</Paragraphs>
  <Slides>55</Slides>
  <Notes>11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55</vt:i4>
      </vt:variant>
    </vt:vector>
  </HeadingPairs>
  <TitlesOfParts>
    <vt:vector size="68" baseType="lpstr">
      <vt:lpstr>Arial</vt:lpstr>
      <vt:lpstr>Times New Roman</vt:lpstr>
      <vt:lpstr>Calibri</vt:lpstr>
      <vt:lpstr>Symbol</vt:lpstr>
      <vt:lpstr>Times</vt:lpstr>
      <vt:lpstr>Arial Unicode MS</vt:lpstr>
      <vt:lpstr>Arial Narrow</vt:lpstr>
      <vt:lpstr>Century Gothic</vt:lpstr>
      <vt:lpstr>Wingdings</vt:lpstr>
      <vt:lpstr>Courier New</vt:lpstr>
      <vt:lpstr>Office Theme</vt:lpstr>
      <vt:lpstr>Formel</vt:lpstr>
      <vt:lpstr>Microsoft Formel-Editor 3.0</vt:lpstr>
      <vt:lpstr>Slide 1</vt:lpstr>
      <vt:lpstr>Slide 2</vt:lpstr>
      <vt:lpstr>Explicit vs. Implicit Relevance Feedback</vt:lpstr>
      <vt:lpstr>Relevance Feedback for the VSM</vt:lpstr>
      <vt:lpstr>Rocchio Example</vt:lpstr>
      <vt:lpstr>Relevance Feedback for Probabilistic IR</vt:lpstr>
      <vt:lpstr>TREC Query Format &amp; Example Query</vt:lpstr>
      <vt:lpstr>Query Expansion Example</vt:lpstr>
      <vt:lpstr> Towards Robust Query Expansion</vt:lpstr>
      <vt:lpstr>Query Expansion Example</vt:lpstr>
      <vt:lpstr>Query Expansion Example</vt:lpstr>
      <vt:lpstr>Thesaurus/Ontology-based Query Expansion</vt:lpstr>
      <vt:lpstr>Most Important Relations among Semantic Concepts</vt:lpstr>
      <vt:lpstr>WordNet-based Ontology Graph</vt:lpstr>
      <vt:lpstr>YAGO (Yet Another Great Ontology)</vt:lpstr>
      <vt:lpstr>YAGO-2 Numbers</vt:lpstr>
      <vt:lpstr>Linked Data Cloud</vt:lpstr>
      <vt:lpstr>Slide 18</vt:lpstr>
      <vt:lpstr>Common Similarity Measures for Ontological Relations</vt:lpstr>
      <vt:lpstr>Graph-specific Similarity Measures</vt:lpstr>
      <vt:lpstr>Eye Tracking and Relevance Judgments</vt:lpstr>
      <vt:lpstr>Exploiting Query Logs for Query Expansion</vt:lpstr>
      <vt:lpstr>Implicit Relevance Feedback    → Local Context Analysis</vt:lpstr>
      <vt:lpstr>Implicit Relevance Feedback    → Global Context Analysis</vt:lpstr>
      <vt:lpstr>III.5.2 Vague Search</vt:lpstr>
      <vt:lpstr>Vague String Matching with Edit Distance</vt:lpstr>
      <vt:lpstr>Similarity Measures on Strings (1)</vt:lpstr>
      <vt:lpstr>Slide 28</vt:lpstr>
      <vt:lpstr>Similarity Measures on Strings (2)</vt:lpstr>
      <vt:lpstr>Similarity based on N-Grams</vt:lpstr>
      <vt:lpstr>N-Gram Indexing for Vague Search</vt:lpstr>
      <vt:lpstr>Slide 32</vt:lpstr>
      <vt:lpstr>Phrase Queries and Proximity Queries</vt:lpstr>
      <vt:lpstr>Biword and Phrase Indexing</vt:lpstr>
      <vt:lpstr>N-Gram Indexing and Wildcard Queries</vt:lpstr>
      <vt:lpstr>Proximity-based Ranking</vt:lpstr>
      <vt:lpstr>Example: Proximity Score Computation</vt:lpstr>
      <vt:lpstr>Efficient Proximity Search</vt:lpstr>
      <vt:lpstr>Example with More Efficient Proximity Scoring Function</vt:lpstr>
      <vt:lpstr>Phonetic Similarity (1)</vt:lpstr>
      <vt:lpstr>Phonetic Similarity (2)</vt:lpstr>
      <vt:lpstr>Slide 42</vt:lpstr>
      <vt:lpstr>History of INEX</vt:lpstr>
      <vt:lpstr>INEX 2002-2006 Ad-Hoc Collection</vt:lpstr>
      <vt:lpstr>INEX 2007-2009 Ad-Hoc Collection</vt:lpstr>
      <vt:lpstr>INEX 2010-2011 Data-Centric Collection</vt:lpstr>
      <vt:lpstr>NEXI Query Language</vt:lpstr>
      <vt:lpstr>XML-IR and the W3C</vt:lpstr>
      <vt:lpstr>Query Evaluation (Sub-Tasks)</vt:lpstr>
      <vt:lpstr>BM25 with Multiple Weighted Fields</vt:lpstr>
      <vt:lpstr>TopX Data Model</vt:lpstr>
      <vt:lpstr>BM25 with Hierarchical Scores [TopX @ INEX ’05–’09]</vt:lpstr>
      <vt:lpstr>TopX 2008 Results</vt:lpstr>
      <vt:lpstr>Summary of Section III.5</vt:lpstr>
      <vt:lpstr>Additional References</vt:lpstr>
    </vt:vector>
  </TitlesOfParts>
  <Company>Max-Planck-Institut für Informatik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Martin Theobald</dc:creator>
  <cp:lastModifiedBy>Martin Theobald</cp:lastModifiedBy>
  <cp:revision>242</cp:revision>
  <dcterms:created xsi:type="dcterms:W3CDTF">2011-09-27T11:16:58Z</dcterms:created>
  <dcterms:modified xsi:type="dcterms:W3CDTF">2011-11-23T13:15:22Z</dcterms:modified>
</cp:coreProperties>
</file>