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0" r:id="rId2"/>
    <p:sldId id="431" r:id="rId3"/>
    <p:sldId id="386" r:id="rId4"/>
    <p:sldId id="419" r:id="rId5"/>
    <p:sldId id="420" r:id="rId6"/>
    <p:sldId id="422" r:id="rId7"/>
    <p:sldId id="421" r:id="rId8"/>
    <p:sldId id="418" r:id="rId9"/>
    <p:sldId id="424" r:id="rId10"/>
    <p:sldId id="411" r:id="rId11"/>
    <p:sldId id="410" r:id="rId12"/>
    <p:sldId id="423" r:id="rId13"/>
    <p:sldId id="409" r:id="rId14"/>
    <p:sldId id="384" r:id="rId15"/>
    <p:sldId id="432" r:id="rId16"/>
  </p:sldIdLst>
  <p:sldSz cx="9144000" cy="6858000" type="screen4x3"/>
  <p:notesSz cx="6797675" cy="9928225"/>
  <p:embeddedFontLst>
    <p:embeddedFont>
      <p:font typeface="Times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33CC33"/>
    <a:srgbClr val="003399"/>
    <a:srgbClr val="FFFFFF"/>
    <a:srgbClr val="C0504D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7010" autoAdjust="0"/>
  </p:normalViewPr>
  <p:slideViewPr>
    <p:cSldViewPr snapToObjects="1">
      <p:cViewPr varScale="1">
        <p:scale>
          <a:sx n="138" d="100"/>
          <a:sy n="138" d="100"/>
        </p:scale>
        <p:origin x="-9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916" y="-10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6471A-8452-44D4-90A4-61C03E6A13CF}" type="slidenum">
              <a:rPr lang="de-DE"/>
              <a:pPr/>
              <a:t>1</a:t>
            </a:fld>
            <a:endParaRPr lang="de-DE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4792A-FB27-4849-AA8D-ABCC715BF2C0}" type="slidenum">
              <a:rPr lang="de-DE"/>
              <a:pPr/>
              <a:t>4</a:t>
            </a:fld>
            <a:endParaRPr lang="de-DE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03E6A-6F39-4A93-8120-2C0ACD064583}" type="slidenum">
              <a:rPr lang="de-DE"/>
              <a:pPr/>
              <a:t>5</a:t>
            </a:fld>
            <a:endParaRPr lang="de-DE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37FC7-1170-454A-9BC8-50552C36F796}" type="slidenum">
              <a:rPr lang="de-DE"/>
              <a:pPr/>
              <a:t>7</a:t>
            </a:fld>
            <a:endParaRPr lang="de-DE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A305A-5C9E-4944-B56E-8E1675DEA848}" type="slidenum">
              <a:rPr lang="de-DE"/>
              <a:pPr/>
              <a:t>14</a:t>
            </a:fld>
            <a:endParaRPr lang="de-DE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December 1,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7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December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4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lectures.net/wsdm09_dean_cblirs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V.2 Index Compression</a:t>
            </a:r>
            <a:endParaRPr lang="en-US"/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179388" y="1000125"/>
            <a:ext cx="64490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Heap’s law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(empirically observed and postulated):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Size of the vocabulary (distinct terms) in a corpus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35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37114206"/>
              </p:ext>
            </p:extLst>
          </p:nvPr>
        </p:nvGraphicFramePr>
        <p:xfrm>
          <a:off x="496888" y="1871663"/>
          <a:ext cx="4938712" cy="493712"/>
        </p:xfrm>
        <a:graphic>
          <a:graphicData uri="http://schemas.openxmlformats.org/presentationml/2006/ole">
            <p:oleObj spid="_x0000_s199704" name="Equation" r:id="rId4" imgW="2273300" imgH="228600" progId="Equation.3">
              <p:embed/>
            </p:oleObj>
          </a:graphicData>
        </a:graphic>
      </p:graphicFrame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250825" y="2435225"/>
            <a:ext cx="8574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total number of term occurrences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and constants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  ( &lt; 1),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classically 20, 0.5  (</a:t>
            </a:r>
            <a:r>
              <a:rPr lang="en-US" sz="2400" b="0" dirty="0" smtClean="0">
                <a:latin typeface="Times"/>
                <a:cs typeface="Times"/>
                <a:sym typeface="Symbol" pitchFamily="18" charset="2"/>
              </a:rPr>
              <a:t>→ ~ 3 Mio terms for 20 Bio docs)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250825" y="3592513"/>
            <a:ext cx="6271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Zipf’s law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(empirically observed and postulated):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Relative frequencies of terms in the corpus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35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4568776"/>
              </p:ext>
            </p:extLst>
          </p:nvPr>
        </p:nvGraphicFramePr>
        <p:xfrm>
          <a:off x="1190625" y="4256088"/>
          <a:ext cx="6578600" cy="1012825"/>
        </p:xfrm>
        <a:graphic>
          <a:graphicData uri="http://schemas.openxmlformats.org/presentationml/2006/ole">
            <p:oleObj spid="_x0000_s199705" name="Formel" r:id="rId5" imgW="3048000" imgH="469900" progId="Equation.3">
              <p:embed/>
            </p:oleObj>
          </a:graphicData>
        </a:graphic>
      </p:graphicFrame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250825" y="5105400"/>
            <a:ext cx="462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with parameter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, classically set to 1</a:t>
            </a:r>
            <a:endParaRPr lang="en-US" sz="24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250825" y="5805488"/>
            <a:ext cx="775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laws strongly suggest opportunities for compression!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2" grpId="0"/>
      <p:bldP spid="323594" grpId="0"/>
      <p:bldP spid="323595" grpId="0"/>
      <p:bldP spid="323597" grpId="0"/>
      <p:bldP spid="3235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S9/S16 Compression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[Zhang, Long, </a:t>
            </a:r>
            <a:r>
              <a:rPr lang="en-US" sz="2200" dirty="0" err="1" smtClean="0">
                <a:solidFill>
                  <a:schemeClr val="tx1"/>
                </a:solidFill>
              </a:rPr>
              <a:t>Suel</a:t>
            </a:r>
            <a:r>
              <a:rPr lang="en-US" sz="2200" dirty="0" smtClean="0">
                <a:solidFill>
                  <a:schemeClr val="tx1"/>
                </a:solidFill>
              </a:rPr>
              <a:t>: WWW’08]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29000"/>
            <a:ext cx="8610600" cy="2819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Byte aligned encoding (32-bit integer words of fixed length)</a:t>
            </a:r>
          </a:p>
          <a:p>
            <a:r>
              <a:rPr lang="en-US" sz="2200" dirty="0" smtClean="0"/>
              <a:t>4 status bits encode 9 or 16 cases for partitioning the 28 data bits</a:t>
            </a:r>
          </a:p>
          <a:p>
            <a:pPr lvl="1"/>
            <a:r>
              <a:rPr lang="en-US" sz="2200" u="sng" dirty="0" smtClean="0"/>
              <a:t>Example:</a:t>
            </a:r>
            <a:r>
              <a:rPr lang="en-US" sz="2200" dirty="0" smtClean="0"/>
              <a:t> If </a:t>
            </a:r>
            <a:r>
              <a:rPr lang="en-US" sz="2200" dirty="0"/>
              <a:t>the above case 1001 denotes 4 x 7 bit </a:t>
            </a:r>
            <a:r>
              <a:rPr lang="en-US" sz="2200" dirty="0" smtClean="0"/>
              <a:t>for </a:t>
            </a:r>
            <a:r>
              <a:rPr lang="en-US" sz="2200" dirty="0"/>
              <a:t>the data part, then the data part encodes </a:t>
            </a:r>
            <a:r>
              <a:rPr lang="en-US" sz="2200" dirty="0" smtClean="0"/>
              <a:t>the decimal </a:t>
            </a:r>
            <a:r>
              <a:rPr lang="en-US" sz="2200" dirty="0"/>
              <a:t>numbers:  94, 8, 54, </a:t>
            </a:r>
            <a:r>
              <a:rPr lang="en-US" sz="2200" dirty="0" smtClean="0"/>
              <a:t>47</a:t>
            </a:r>
            <a:endParaRPr lang="en-US" sz="2200" b="1" dirty="0" smtClean="0"/>
          </a:p>
          <a:p>
            <a:r>
              <a:rPr lang="en-US" sz="2200" dirty="0" smtClean="0"/>
              <a:t>Decompression </a:t>
            </a:r>
            <a:r>
              <a:rPr lang="en-US" sz="2200" dirty="0"/>
              <a:t>implemented </a:t>
            </a:r>
            <a:r>
              <a:rPr lang="en-US" sz="2200" dirty="0" smtClean="0"/>
              <a:t>by case table or by hardcoding all cases </a:t>
            </a:r>
          </a:p>
          <a:p>
            <a:r>
              <a:rPr lang="en-US" sz="2200" dirty="0" smtClean="0"/>
              <a:t>High </a:t>
            </a:r>
            <a:r>
              <a:rPr lang="en-US" sz="2200" dirty="0"/>
              <a:t>cache </a:t>
            </a:r>
            <a:r>
              <a:rPr lang="en-US" sz="2200" dirty="0" smtClean="0"/>
              <a:t>locality of decompression code/table</a:t>
            </a:r>
          </a:p>
          <a:p>
            <a:r>
              <a:rPr lang="en-US" sz="2200" dirty="0" smtClean="0"/>
              <a:t>Fast CPU support for bit shifting integers on 32-bit to 128-bit platforms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1969471"/>
            <a:ext cx="6553204" cy="545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1011110000100001101100101111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1969471"/>
            <a:ext cx="1143000" cy="5451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1001</a:t>
            </a:r>
            <a:endParaRPr lang="en-US" sz="1600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985837" y="2174258"/>
            <a:ext cx="247650" cy="1133475"/>
          </a:xfrm>
          <a:prstGeom prst="rightBrace">
            <a:avLst>
              <a:gd name="adj1" fmla="val 4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4833939" y="-530842"/>
            <a:ext cx="247650" cy="6543680"/>
          </a:xfrm>
          <a:prstGeom prst="rightBrace">
            <a:avLst>
              <a:gd name="adj1" fmla="val 4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4214814" y="-2178668"/>
            <a:ext cx="342901" cy="7686682"/>
          </a:xfrm>
          <a:prstGeom prst="rightBrace">
            <a:avLst>
              <a:gd name="adj1" fmla="val 4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0084" y="1112222"/>
            <a:ext cx="334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32-bit word (integer) = 4 bytes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876490"/>
            <a:ext cx="1436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status bits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83919" y="2864822"/>
            <a:ext cx="140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28 data bits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7875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129088" cy="32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P-FOR-Delta Compression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 [</a:t>
            </a:r>
            <a:r>
              <a:rPr lang="en-US" sz="2200" dirty="0" err="1" smtClean="0">
                <a:solidFill>
                  <a:schemeClr val="tx1"/>
                </a:solidFill>
              </a:rPr>
              <a:t>Zukowski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Heman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Nes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Boncz</a:t>
            </a:r>
            <a:r>
              <a:rPr lang="en-US" sz="2200" dirty="0" smtClean="0">
                <a:solidFill>
                  <a:schemeClr val="tx1"/>
                </a:solidFill>
              </a:rPr>
              <a:t>: ICDE’06]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For “Patched Frame-of-Reference” w/Delta-encoded Gaps</a:t>
            </a:r>
          </a:p>
          <a:p>
            <a:endParaRPr lang="en-US" sz="1000" dirty="0" smtClean="0"/>
          </a:p>
          <a:p>
            <a:r>
              <a:rPr lang="en-US" sz="2400" u="sng" dirty="0" smtClean="0"/>
              <a:t>Key idea:</a:t>
            </a:r>
            <a:r>
              <a:rPr lang="en-US" sz="2400" dirty="0" smtClean="0"/>
              <a:t> encode individual </a:t>
            </a:r>
          </a:p>
          <a:p>
            <a:pPr>
              <a:buNone/>
            </a:pPr>
            <a:r>
              <a:rPr lang="en-US" sz="2400" dirty="0" smtClean="0"/>
              <a:t>	numbers such that “most” </a:t>
            </a:r>
          </a:p>
          <a:p>
            <a:pPr>
              <a:buNone/>
            </a:pPr>
            <a:r>
              <a:rPr lang="en-US" sz="2400" dirty="0" smtClean="0"/>
              <a:t>	numbers fit into </a:t>
            </a:r>
            <a:r>
              <a:rPr lang="en-US" sz="2400" b="1" dirty="0" smtClean="0">
                <a:solidFill>
                  <a:srgbClr val="002060"/>
                </a:solidFill>
              </a:rPr>
              <a:t>b bits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Focuses on encoding an entire </a:t>
            </a:r>
          </a:p>
          <a:p>
            <a:pPr>
              <a:buNone/>
            </a:pPr>
            <a:r>
              <a:rPr lang="en-US" sz="2400" dirty="0" smtClean="0"/>
              <a:t>	block at a time by choosing a </a:t>
            </a:r>
          </a:p>
          <a:p>
            <a:pPr>
              <a:buNone/>
            </a:pPr>
            <a:r>
              <a:rPr lang="en-US" sz="2400" dirty="0" smtClean="0"/>
              <a:t>     value of b bits such that 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002060"/>
                </a:solidFill>
              </a:rPr>
              <a:t>[</a:t>
            </a:r>
            <a:r>
              <a:rPr lang="en-US" sz="2400" b="1" dirty="0" err="1" smtClean="0">
                <a:solidFill>
                  <a:srgbClr val="002060"/>
                </a:solidFill>
              </a:rPr>
              <a:t>high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coded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low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coded</a:t>
            </a:r>
            <a:r>
              <a:rPr lang="en-US" sz="2400" b="1" dirty="0" smtClean="0">
                <a:solidFill>
                  <a:srgbClr val="002060"/>
                </a:solidFill>
              </a:rPr>
              <a:t>] is small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Outliers (“exceptions”) stored </a:t>
            </a:r>
          </a:p>
          <a:p>
            <a:pPr>
              <a:buNone/>
            </a:pPr>
            <a:r>
              <a:rPr lang="en-US" sz="2400" dirty="0" smtClean="0"/>
              <a:t>     in extra </a:t>
            </a:r>
            <a:r>
              <a:rPr lang="en-US" sz="2400" b="1" dirty="0" smtClean="0">
                <a:solidFill>
                  <a:srgbClr val="002060"/>
                </a:solidFill>
              </a:rPr>
              <a:t>exception section</a:t>
            </a:r>
            <a:r>
              <a:rPr lang="en-US" sz="2400" dirty="0" smtClean="0"/>
              <a:t> at the </a:t>
            </a:r>
          </a:p>
          <a:p>
            <a:pPr>
              <a:buNone/>
            </a:pPr>
            <a:r>
              <a:rPr lang="en-US" sz="2400" dirty="0" smtClean="0"/>
              <a:t>	end of the block in reverse order.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8181" y="5171182"/>
            <a:ext cx="3752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Encoding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31415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26535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32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b=3 bitwise coding blocks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the code section.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4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Interpolative Coding (IPC)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[Moffat, </a:t>
            </a:r>
            <a:r>
              <a:rPr lang="en-US" sz="2200" dirty="0" err="1" smtClean="0">
                <a:solidFill>
                  <a:schemeClr val="tx1"/>
                </a:solidFill>
              </a:rPr>
              <a:t>Stuiver</a:t>
            </a:r>
            <a:r>
              <a:rPr lang="en-US" sz="2200" dirty="0" smtClean="0">
                <a:solidFill>
                  <a:schemeClr val="tx1"/>
                </a:solidFill>
              </a:rPr>
              <a:t>: IR’00]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1371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IPC directly encodes </a:t>
            </a:r>
            <a:r>
              <a:rPr lang="en-US" sz="2200" dirty="0" err="1" smtClean="0"/>
              <a:t>docIds</a:t>
            </a:r>
            <a:r>
              <a:rPr lang="en-US" sz="2200" dirty="0" smtClean="0"/>
              <a:t> rather than gaps.</a:t>
            </a:r>
          </a:p>
          <a:p>
            <a:r>
              <a:rPr lang="en-US" sz="2200" dirty="0" smtClean="0"/>
              <a:t>Specifically aims at </a:t>
            </a:r>
            <a:r>
              <a:rPr lang="en-US" sz="2200" dirty="0" err="1" smtClean="0"/>
              <a:t>bursty</a:t>
            </a:r>
            <a:r>
              <a:rPr lang="en-US" sz="2200" dirty="0" smtClean="0"/>
              <a:t>/clustered </a:t>
            </a:r>
            <a:r>
              <a:rPr lang="en-US" sz="2200" dirty="0" err="1" smtClean="0"/>
              <a:t>docId’s</a:t>
            </a:r>
            <a:r>
              <a:rPr lang="en-US" sz="2200" dirty="0" smtClean="0"/>
              <a:t> of similar range.</a:t>
            </a:r>
          </a:p>
          <a:p>
            <a:r>
              <a:rPr lang="en-US" sz="2200" dirty="0" smtClean="0"/>
              <a:t>Recursively splits input sequence into low-distance ranges.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662535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&lt;1; 3</a:t>
            </a:r>
            <a:r>
              <a:rPr lang="en-US" sz="2400" i="1" smtClean="0"/>
              <a:t>; 8; 9; 11; 12; 13; 17&gt;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3500735"/>
            <a:ext cx="6064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&lt;1; 3</a:t>
            </a:r>
            <a:r>
              <a:rPr lang="en-US" sz="2400" i="1" smtClean="0"/>
              <a:t>; 8; 9;&gt;                                &lt;11; 12; 13; 17&gt;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84419" y="4491335"/>
            <a:ext cx="782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&lt;1; 3</a:t>
            </a:r>
            <a:r>
              <a:rPr lang="en-US" sz="2400" i="1" smtClean="0"/>
              <a:t>&gt;           &lt;8; 9;&gt;                              &lt;11; 12&gt;            &lt;13; 17&gt;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5181600"/>
            <a:ext cx="8991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Requires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ceil(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+ 1)) bits per number for bucket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binary!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Requires the decoder to know all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pairs.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 to know large blocks of the input sequence in advance.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286000" y="3124200"/>
            <a:ext cx="1219200" cy="376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1295398" y="3962400"/>
            <a:ext cx="838201" cy="5289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476499" y="3962400"/>
            <a:ext cx="304801" cy="5289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715000" y="3962401"/>
            <a:ext cx="228600" cy="528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6629399" y="3962400"/>
            <a:ext cx="959081" cy="5289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800600" y="3124200"/>
            <a:ext cx="1447800" cy="376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68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" y="921603"/>
            <a:ext cx="3811550" cy="234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3207602"/>
            <a:ext cx="350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Distribution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-gaps on TREC GOV2 (~25 Mio docs) reporting averages over 1,000 queries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911" y="921603"/>
            <a:ext cx="3842489" cy="236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91911" y="3227568"/>
            <a:ext cx="384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Compressed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sizes (MB/query) on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TREC GOV2 (~25 Mio docs) reporting averages over 1,000 queries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0" y="4114800"/>
            <a:ext cx="4299689" cy="182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Variable-length encodings usually win by far in (de-) compression speed over dictionary &amp; entropy-based schemes, at comparable compression ratios!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3481" y="6179403"/>
            <a:ext cx="33089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Decompression speed (MB/query) for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TREC GOV2, 1,000 queries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45803"/>
            <a:ext cx="3581400" cy="221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Compression Techniques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[Yan, Ding, </a:t>
            </a:r>
            <a:r>
              <a:rPr lang="en-US" sz="2200" dirty="0" err="1" smtClean="0">
                <a:solidFill>
                  <a:schemeClr val="tx1"/>
                </a:solidFill>
              </a:rPr>
              <a:t>Suel</a:t>
            </a:r>
            <a:r>
              <a:rPr lang="en-US" sz="2200" dirty="0" smtClean="0">
                <a:solidFill>
                  <a:schemeClr val="tx1"/>
                </a:solidFill>
              </a:rPr>
              <a:t>: WWW’09]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5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Layout of Index Postings </a:t>
            </a:r>
            <a:br>
              <a:rPr lang="en-US" smtClean="0"/>
            </a:br>
            <a:r>
              <a:rPr lang="en-US" sz="2200" smtClean="0">
                <a:solidFill>
                  <a:schemeClr val="tx1"/>
                </a:solidFill>
              </a:rPr>
              <a:t>[J. </a:t>
            </a:r>
            <a:r>
              <a:rPr lang="en-US" sz="2200" dirty="0" smtClean="0">
                <a:solidFill>
                  <a:schemeClr val="tx1"/>
                </a:solidFill>
              </a:rPr>
              <a:t>Dean: WSDM 2009]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52620" name="AutoShape 12"/>
          <p:cNvSpPr>
            <a:spLocks noChangeArrowheads="1"/>
          </p:cNvSpPr>
          <p:nvPr/>
        </p:nvSpPr>
        <p:spPr bwMode="auto">
          <a:xfrm>
            <a:off x="468313" y="1047750"/>
            <a:ext cx="2827337" cy="441325"/>
          </a:xfrm>
          <a:prstGeom prst="triangle">
            <a:avLst>
              <a:gd name="adj" fmla="val 5000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1" name="Rectangle 13"/>
          <p:cNvSpPr>
            <a:spLocks noChangeArrowheads="1"/>
          </p:cNvSpPr>
          <p:nvPr/>
        </p:nvSpPr>
        <p:spPr bwMode="auto">
          <a:xfrm>
            <a:off x="1058863" y="1489075"/>
            <a:ext cx="246062" cy="825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2" name="Rectangle 14"/>
          <p:cNvSpPr>
            <a:spLocks noChangeArrowheads="1"/>
          </p:cNvSpPr>
          <p:nvPr/>
        </p:nvSpPr>
        <p:spPr bwMode="auto">
          <a:xfrm>
            <a:off x="1554163" y="1489075"/>
            <a:ext cx="246062" cy="1101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3" name="Line 15"/>
          <p:cNvSpPr>
            <a:spLocks noChangeShapeType="1"/>
          </p:cNvSpPr>
          <p:nvPr/>
        </p:nvSpPr>
        <p:spPr bwMode="auto">
          <a:xfrm>
            <a:off x="1119188" y="1598613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4" name="Line 16"/>
          <p:cNvSpPr>
            <a:spLocks noChangeShapeType="1"/>
          </p:cNvSpPr>
          <p:nvPr/>
        </p:nvSpPr>
        <p:spPr bwMode="auto">
          <a:xfrm>
            <a:off x="1119188" y="1765300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5" name="Line 17"/>
          <p:cNvSpPr>
            <a:spLocks noChangeShapeType="1"/>
          </p:cNvSpPr>
          <p:nvPr/>
        </p:nvSpPr>
        <p:spPr bwMode="auto">
          <a:xfrm>
            <a:off x="1119188" y="1930400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6" name="Line 18"/>
          <p:cNvSpPr>
            <a:spLocks noChangeShapeType="1"/>
          </p:cNvSpPr>
          <p:nvPr/>
        </p:nvSpPr>
        <p:spPr bwMode="auto">
          <a:xfrm>
            <a:off x="1119188" y="2095500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7" name="Rectangle 19"/>
          <p:cNvSpPr>
            <a:spLocks noChangeArrowheads="1"/>
          </p:cNvSpPr>
          <p:nvPr/>
        </p:nvSpPr>
        <p:spPr bwMode="auto">
          <a:xfrm>
            <a:off x="1989138" y="1489075"/>
            <a:ext cx="247650" cy="825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8" name="Rectangle 20"/>
          <p:cNvSpPr>
            <a:spLocks noChangeArrowheads="1"/>
          </p:cNvSpPr>
          <p:nvPr/>
        </p:nvSpPr>
        <p:spPr bwMode="auto">
          <a:xfrm>
            <a:off x="2425700" y="1489075"/>
            <a:ext cx="247650" cy="4413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29" name="Line 21"/>
          <p:cNvSpPr>
            <a:spLocks noChangeShapeType="1"/>
          </p:cNvSpPr>
          <p:nvPr/>
        </p:nvSpPr>
        <p:spPr bwMode="auto">
          <a:xfrm>
            <a:off x="2487613" y="1598613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0" name="Line 22"/>
          <p:cNvSpPr>
            <a:spLocks noChangeShapeType="1"/>
          </p:cNvSpPr>
          <p:nvPr/>
        </p:nvSpPr>
        <p:spPr bwMode="auto">
          <a:xfrm>
            <a:off x="2487613" y="1765300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1" name="Line 23"/>
          <p:cNvSpPr>
            <a:spLocks noChangeShapeType="1"/>
          </p:cNvSpPr>
          <p:nvPr/>
        </p:nvSpPr>
        <p:spPr bwMode="auto">
          <a:xfrm>
            <a:off x="1614488" y="1598613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2" name="Line 24"/>
          <p:cNvSpPr>
            <a:spLocks noChangeShapeType="1"/>
          </p:cNvSpPr>
          <p:nvPr/>
        </p:nvSpPr>
        <p:spPr bwMode="auto">
          <a:xfrm>
            <a:off x="1614488" y="176530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3" name="Line 25"/>
          <p:cNvSpPr>
            <a:spLocks noChangeShapeType="1"/>
          </p:cNvSpPr>
          <p:nvPr/>
        </p:nvSpPr>
        <p:spPr bwMode="auto">
          <a:xfrm>
            <a:off x="1614488" y="193040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4" name="Line 26"/>
          <p:cNvSpPr>
            <a:spLocks noChangeShapeType="1"/>
          </p:cNvSpPr>
          <p:nvPr/>
        </p:nvSpPr>
        <p:spPr bwMode="auto">
          <a:xfrm>
            <a:off x="1614488" y="209550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5" name="Line 27"/>
          <p:cNvSpPr>
            <a:spLocks noChangeShapeType="1"/>
          </p:cNvSpPr>
          <p:nvPr/>
        </p:nvSpPr>
        <p:spPr bwMode="auto">
          <a:xfrm>
            <a:off x="1614488" y="226060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6" name="Line 28"/>
          <p:cNvSpPr>
            <a:spLocks noChangeShapeType="1"/>
          </p:cNvSpPr>
          <p:nvPr/>
        </p:nvSpPr>
        <p:spPr bwMode="auto">
          <a:xfrm>
            <a:off x="1614488" y="242570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7" name="Line 29"/>
          <p:cNvSpPr>
            <a:spLocks noChangeShapeType="1"/>
          </p:cNvSpPr>
          <p:nvPr/>
        </p:nvSpPr>
        <p:spPr bwMode="auto">
          <a:xfrm>
            <a:off x="2051050" y="1598613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8" name="Line 30"/>
          <p:cNvSpPr>
            <a:spLocks noChangeShapeType="1"/>
          </p:cNvSpPr>
          <p:nvPr/>
        </p:nvSpPr>
        <p:spPr bwMode="auto">
          <a:xfrm>
            <a:off x="2051050" y="1765300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39" name="Line 31"/>
          <p:cNvSpPr>
            <a:spLocks noChangeShapeType="1"/>
          </p:cNvSpPr>
          <p:nvPr/>
        </p:nvSpPr>
        <p:spPr bwMode="auto">
          <a:xfrm>
            <a:off x="2051050" y="1930400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0" name="Line 32"/>
          <p:cNvSpPr>
            <a:spLocks noChangeShapeType="1"/>
          </p:cNvSpPr>
          <p:nvPr/>
        </p:nvSpPr>
        <p:spPr bwMode="auto">
          <a:xfrm>
            <a:off x="2051050" y="2095500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1" name="Line 33"/>
          <p:cNvSpPr>
            <a:spLocks noChangeShapeType="1"/>
          </p:cNvSpPr>
          <p:nvPr/>
        </p:nvSpPr>
        <p:spPr bwMode="auto">
          <a:xfrm flipH="1">
            <a:off x="323850" y="2349500"/>
            <a:ext cx="1223963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2" name="Line 34"/>
          <p:cNvSpPr>
            <a:spLocks noChangeShapeType="1"/>
          </p:cNvSpPr>
          <p:nvPr/>
        </p:nvSpPr>
        <p:spPr bwMode="auto">
          <a:xfrm>
            <a:off x="1835150" y="2349500"/>
            <a:ext cx="7058025" cy="2808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3" name="Text Box 35"/>
          <p:cNvSpPr txBox="1">
            <a:spLocks noChangeArrowheads="1"/>
          </p:cNvSpPr>
          <p:nvPr/>
        </p:nvSpPr>
        <p:spPr bwMode="auto">
          <a:xfrm>
            <a:off x="1258888" y="1119188"/>
            <a:ext cx="712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4" name="Rectangle 36"/>
          <p:cNvSpPr>
            <a:spLocks noChangeArrowheads="1"/>
          </p:cNvSpPr>
          <p:nvPr/>
        </p:nvSpPr>
        <p:spPr bwMode="auto">
          <a:xfrm>
            <a:off x="4254500" y="2197100"/>
            <a:ext cx="1512887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5" name="Text Box 37"/>
          <p:cNvSpPr txBox="1">
            <a:spLocks noChangeArrowheads="1"/>
          </p:cNvSpPr>
          <p:nvPr/>
        </p:nvSpPr>
        <p:spPr bwMode="auto">
          <a:xfrm>
            <a:off x="3462337" y="2197100"/>
            <a:ext cx="712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6" name="Text Box 38"/>
          <p:cNvSpPr txBox="1">
            <a:spLocks noChangeArrowheads="1"/>
          </p:cNvSpPr>
          <p:nvPr/>
        </p:nvSpPr>
        <p:spPr bwMode="auto">
          <a:xfrm>
            <a:off x="4254500" y="2197100"/>
            <a:ext cx="1370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skip table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7" name="Rectangle 39"/>
          <p:cNvSpPr>
            <a:spLocks noChangeArrowheads="1"/>
          </p:cNvSpPr>
          <p:nvPr/>
        </p:nvSpPr>
        <p:spPr bwMode="auto">
          <a:xfrm>
            <a:off x="5767387" y="2197100"/>
            <a:ext cx="1152525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8" name="Text Box 40"/>
          <p:cNvSpPr txBox="1">
            <a:spLocks noChangeArrowheads="1"/>
          </p:cNvSpPr>
          <p:nvPr/>
        </p:nvSpPr>
        <p:spPr bwMode="auto">
          <a:xfrm>
            <a:off x="5767387" y="21971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block 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49" name="Rectangle 41"/>
          <p:cNvSpPr>
            <a:spLocks noChangeArrowheads="1"/>
          </p:cNvSpPr>
          <p:nvPr/>
        </p:nvSpPr>
        <p:spPr bwMode="auto">
          <a:xfrm>
            <a:off x="7494587" y="2197100"/>
            <a:ext cx="1152525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0" name="Text Box 42"/>
          <p:cNvSpPr txBox="1">
            <a:spLocks noChangeArrowheads="1"/>
          </p:cNvSpPr>
          <p:nvPr/>
        </p:nvSpPr>
        <p:spPr bwMode="auto">
          <a:xfrm>
            <a:off x="7494587" y="2197100"/>
            <a:ext cx="119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block 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1" name="Text Box 43"/>
          <p:cNvSpPr txBox="1">
            <a:spLocks noChangeArrowheads="1"/>
          </p:cNvSpPr>
          <p:nvPr/>
        </p:nvSpPr>
        <p:spPr bwMode="auto">
          <a:xfrm>
            <a:off x="6993364" y="229766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2" name="Text Box 44"/>
          <p:cNvSpPr txBox="1">
            <a:spLocks noChangeArrowheads="1"/>
          </p:cNvSpPr>
          <p:nvPr/>
        </p:nvSpPr>
        <p:spPr bwMode="auto">
          <a:xfrm>
            <a:off x="900113" y="2852738"/>
            <a:ext cx="2355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one block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(with n postings):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3" name="Rectangle 45"/>
          <p:cNvSpPr>
            <a:spLocks noChangeArrowheads="1"/>
          </p:cNvSpPr>
          <p:nvPr/>
        </p:nvSpPr>
        <p:spPr bwMode="auto">
          <a:xfrm>
            <a:off x="250825" y="3860800"/>
            <a:ext cx="360045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4" name="Text Box 46"/>
          <p:cNvSpPr txBox="1">
            <a:spLocks noChangeArrowheads="1"/>
          </p:cNvSpPr>
          <p:nvPr/>
        </p:nvSpPr>
        <p:spPr bwMode="auto">
          <a:xfrm>
            <a:off x="250825" y="3860800"/>
            <a:ext cx="3453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delta to last docId in block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6" name="Rectangle 48"/>
          <p:cNvSpPr>
            <a:spLocks noChangeArrowheads="1"/>
          </p:cNvSpPr>
          <p:nvPr/>
        </p:nvSpPr>
        <p:spPr bwMode="auto">
          <a:xfrm>
            <a:off x="250825" y="4292600"/>
            <a:ext cx="2592388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7" name="Text Box 49"/>
          <p:cNvSpPr txBox="1">
            <a:spLocks noChangeArrowheads="1"/>
          </p:cNvSpPr>
          <p:nvPr/>
        </p:nvSpPr>
        <p:spPr bwMode="auto">
          <a:xfrm>
            <a:off x="250825" y="4292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#docs in block: 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8" name="Rectangle 50"/>
          <p:cNvSpPr>
            <a:spLocks noChangeArrowheads="1"/>
          </p:cNvSpPr>
          <p:nvPr/>
        </p:nvSpPr>
        <p:spPr bwMode="auto">
          <a:xfrm>
            <a:off x="250825" y="4725988"/>
            <a:ext cx="4392613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59" name="Text Box 51"/>
          <p:cNvSpPr txBox="1">
            <a:spLocks noChangeArrowheads="1"/>
          </p:cNvSpPr>
          <p:nvPr/>
        </p:nvSpPr>
        <p:spPr bwMode="auto">
          <a:xfrm>
            <a:off x="250825" y="4725988"/>
            <a:ext cx="4174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n-1 docId deltas: Rice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encoded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0" name="Rectangle 52"/>
          <p:cNvSpPr>
            <a:spLocks noChangeArrowheads="1"/>
          </p:cNvSpPr>
          <p:nvPr/>
        </p:nvSpPr>
        <p:spPr bwMode="auto">
          <a:xfrm>
            <a:off x="250825" y="5157788"/>
            <a:ext cx="4392613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1" name="Text Box 53"/>
          <p:cNvSpPr txBox="1">
            <a:spLocks noChangeArrowheads="1"/>
          </p:cNvSpPr>
          <p:nvPr/>
        </p:nvSpPr>
        <p:spPr bwMode="auto">
          <a:xfrm>
            <a:off x="250825" y="5157788"/>
            <a:ext cx="3547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tf values : Gamma encoded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2" name="Rectangle 54"/>
          <p:cNvSpPr>
            <a:spLocks noChangeArrowheads="1"/>
          </p:cNvSpPr>
          <p:nvPr/>
        </p:nvSpPr>
        <p:spPr bwMode="auto">
          <a:xfrm>
            <a:off x="250825" y="5589588"/>
            <a:ext cx="4392613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3" name="Text Box 55"/>
          <p:cNvSpPr txBox="1">
            <a:spLocks noChangeArrowheads="1"/>
          </p:cNvSpPr>
          <p:nvPr/>
        </p:nvSpPr>
        <p:spPr bwMode="auto">
          <a:xfrm>
            <a:off x="250825" y="5589588"/>
            <a:ext cx="4335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term attributes: Huffman encoded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4" name="Rectangle 56"/>
          <p:cNvSpPr>
            <a:spLocks noChangeArrowheads="1"/>
          </p:cNvSpPr>
          <p:nvPr/>
        </p:nvSpPr>
        <p:spPr bwMode="auto">
          <a:xfrm>
            <a:off x="250825" y="6021388"/>
            <a:ext cx="4392613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5" name="Text Box 57"/>
          <p:cNvSpPr txBox="1">
            <a:spLocks noChangeArrowheads="1"/>
          </p:cNvSpPr>
          <p:nvPr/>
        </p:nvSpPr>
        <p:spPr bwMode="auto">
          <a:xfrm>
            <a:off x="250825" y="6021388"/>
            <a:ext cx="4303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term positions: Huffman encoded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6" name="AutoShape 58"/>
          <p:cNvSpPr>
            <a:spLocks/>
          </p:cNvSpPr>
          <p:nvPr/>
        </p:nvSpPr>
        <p:spPr bwMode="auto">
          <a:xfrm>
            <a:off x="4859338" y="3860800"/>
            <a:ext cx="215900" cy="792163"/>
          </a:xfrm>
          <a:prstGeom prst="righ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7" name="AutoShape 59"/>
          <p:cNvSpPr>
            <a:spLocks/>
          </p:cNvSpPr>
          <p:nvPr/>
        </p:nvSpPr>
        <p:spPr bwMode="auto">
          <a:xfrm>
            <a:off x="4859338" y="5229225"/>
            <a:ext cx="217487" cy="1223963"/>
          </a:xfrm>
          <a:prstGeom prst="rightBrace">
            <a:avLst>
              <a:gd name="adj1" fmla="val 46898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8" name="AutoShape 60"/>
          <p:cNvSpPr>
            <a:spLocks/>
          </p:cNvSpPr>
          <p:nvPr/>
        </p:nvSpPr>
        <p:spPr bwMode="auto">
          <a:xfrm>
            <a:off x="4859338" y="4724400"/>
            <a:ext cx="217487" cy="360363"/>
          </a:xfrm>
          <a:prstGeom prst="rightBrace">
            <a:avLst>
              <a:gd name="adj1" fmla="val 138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69" name="Text Box 61"/>
          <p:cNvSpPr txBox="1">
            <a:spLocks noChangeArrowheads="1"/>
          </p:cNvSpPr>
          <p:nvPr/>
        </p:nvSpPr>
        <p:spPr bwMode="auto">
          <a:xfrm>
            <a:off x="5148263" y="5568950"/>
            <a:ext cx="17491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payload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(of postings)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70" name="Text Box 62"/>
          <p:cNvSpPr txBox="1">
            <a:spLocks noChangeArrowheads="1"/>
          </p:cNvSpPr>
          <p:nvPr/>
        </p:nvSpPr>
        <p:spPr bwMode="auto">
          <a:xfrm>
            <a:off x="5148263" y="4724400"/>
            <a:ext cx="198804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postings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671" name="Text Box 63"/>
          <p:cNvSpPr txBox="1">
            <a:spLocks noChangeArrowheads="1"/>
          </p:cNvSpPr>
          <p:nvPr/>
        </p:nvSpPr>
        <p:spPr bwMode="auto">
          <a:xfrm>
            <a:off x="5148263" y="4076700"/>
            <a:ext cx="1003801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header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52672" name="Text Box 64"/>
          <p:cNvSpPr txBox="1">
            <a:spLocks noChangeArrowheads="1"/>
          </p:cNvSpPr>
          <p:nvPr/>
        </p:nvSpPr>
        <p:spPr bwMode="auto">
          <a:xfrm>
            <a:off x="7205419" y="5279005"/>
            <a:ext cx="1633781" cy="12741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layout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allows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incremental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decoding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Literature for Chapters V.1-2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9144000" cy="70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b="0" u="sng" dirty="0" smtClean="0">
                <a:latin typeface="Times New Roman" pitchFamily="18" charset="0"/>
                <a:cs typeface="Times New Roman" pitchFamily="18" charset="0"/>
              </a:rPr>
              <a:t>Indexing with inverted files: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Zobel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A. Moffat: Inverted Files for Text Search Engines, Comp. Surveys 2006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Brin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, L. Page: The Anatomy of a Large-Scale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Hypertextual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Web Search Engine,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WWW 1998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L.A.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Barroso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J. Dean, U.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Hölzle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Web Search for a Planet: The Google Cluster 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Architecture. IEEE Micro 2003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J. Dean, S.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Ghemawat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Simplified Data Processing in Large Clusters, 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OSDI 2004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 Long, T.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Suel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: Three-Level Caching for Efficient Query Processing in 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	Large Web Search Engines, WWW 2005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H. Yan, S. Ding, T.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Suel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: Compressing Term Positions in Web Indexes, SIGIR 2009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J. Dean: Challenges in Building Large-Scale Information Retrieval Systems,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Keynote, WSDM 2009,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http://videolectures.net/wsdm09_dean_cblirs/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Inverted index compression: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Marvin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Zukowski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Sándor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Héman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Peter 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Boncz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Super-Scalar RAM-CPU Cache Compression. ICDE 2006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Jiangong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Zhang,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Xiaohui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Torsten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Performance of compressed inverted list caching in search engines. WWW 2008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Alistair Moffat, Lang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Stuiver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Binary Interpolative Coding for Effective Index Compression. Inf.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3(1): 25-47 (2000)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Ding,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Torsten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Inverted index compression and query processing with optimized document ordering. WWW 2009</a:t>
            </a:r>
          </a:p>
          <a:p>
            <a:pPr marL="457200" indent="-457200">
              <a:lnSpc>
                <a:spcPct val="90000"/>
              </a:lnSpc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Huffman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Variable-length unary code </a:t>
            </a:r>
            <a:r>
              <a:rPr lang="en-US" sz="2200" dirty="0" smtClean="0"/>
              <a:t>based on frequency analysis of the underlying distribution of symbols (e.g., words or tokens) in a text.</a:t>
            </a:r>
          </a:p>
          <a:p>
            <a:pPr>
              <a:buNone/>
            </a:pPr>
            <a:r>
              <a:rPr lang="en-US" sz="2200" u="sng" dirty="0" smtClean="0"/>
              <a:t>Key idea:</a:t>
            </a:r>
            <a:r>
              <a:rPr lang="en-US" sz="2200" dirty="0" smtClean="0"/>
              <a:t> choose shortest unary sequence for most frequent symbol.</a:t>
            </a:r>
          </a:p>
          <a:p>
            <a:pPr>
              <a:buNone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4632674"/>
            <a:ext cx="8610600" cy="19205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Let f(x) be the probability (or relative frequency) of the x-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symbol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some text d. The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the text 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(or the underlying prob. distribution f) is:</a:t>
            </a:r>
          </a:p>
          <a:p>
            <a:pPr>
              <a:lnSpc>
                <a:spcPct val="9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H(d) is a lower bound for the average (i.e., expected) amount of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bits per symbol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needed with optimal compression. Huffman comes close to H(d).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918075" y="5071780"/>
          <a:ext cx="3159125" cy="795620"/>
        </p:xfrm>
        <a:graphic>
          <a:graphicData uri="http://schemas.openxmlformats.org/presentationml/2006/ole">
            <p:oleObj spid="_x0000_s305157" name="Formel" r:id="rId3" imgW="1663700" imgH="419100" progId="Equation.3">
              <p:embed/>
            </p:oleObj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216177"/>
          <a:ext cx="4038599" cy="205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395548"/>
                <a:gridCol w="1500051"/>
              </a:tblGrid>
              <a:tr h="587983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Symbol x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Frequency f(x)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Huffman Encoding</a:t>
                      </a:r>
                      <a:endParaRPr lang="en-US" sz="1600" i="0" dirty="0"/>
                    </a:p>
                  </a:txBody>
                  <a:tcPr/>
                </a:tc>
              </a:tr>
              <a:tr h="350286"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a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0.8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</a:t>
                      </a:r>
                      <a:endParaRPr lang="en-US" sz="1800" i="0" dirty="0"/>
                    </a:p>
                  </a:txBody>
                  <a:tcPr anchor="ctr"/>
                </a:tc>
              </a:tr>
              <a:tr h="350286"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peter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0.1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10</a:t>
                      </a:r>
                      <a:endParaRPr lang="en-US" sz="1800" i="0" dirty="0"/>
                    </a:p>
                  </a:txBody>
                  <a:tcPr anchor="ctr"/>
                </a:tc>
              </a:tr>
              <a:tr h="350286"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picked</a:t>
                      </a:r>
                      <a:endParaRPr lang="en-US" sz="1800" i="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0.07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110</a:t>
                      </a:r>
                      <a:endParaRPr lang="en-US" sz="1800" i="0" dirty="0"/>
                    </a:p>
                  </a:txBody>
                  <a:tcPr anchor="ctr"/>
                </a:tc>
              </a:tr>
              <a:tr h="350286"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peck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0.03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111</a:t>
                      </a:r>
                      <a:endParaRPr lang="en-US" sz="18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486400" y="3957962"/>
            <a:ext cx="571500" cy="28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172200" y="3957962"/>
            <a:ext cx="685800" cy="28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peter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010396" y="3957962"/>
            <a:ext cx="762004" cy="28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picked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886700" y="3957962"/>
            <a:ext cx="726224" cy="28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peck</a:t>
            </a:r>
            <a:endParaRPr lang="en-US" dirty="0"/>
          </a:p>
        </p:txBody>
      </p:sp>
      <p:cxnSp>
        <p:nvCxnSpPr>
          <p:cNvPr id="17" name="Elbow Connector 16"/>
          <p:cNvCxnSpPr>
            <a:stCxn id="10" idx="0"/>
          </p:cNvCxnSpPr>
          <p:nvPr/>
        </p:nvCxnSpPr>
        <p:spPr>
          <a:xfrm rot="5400000" flipH="1" flipV="1">
            <a:off x="6124574" y="2386338"/>
            <a:ext cx="1219200" cy="192404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0"/>
          </p:cNvCxnSpPr>
          <p:nvPr/>
        </p:nvCxnSpPr>
        <p:spPr>
          <a:xfrm rot="16200000" flipV="1">
            <a:off x="7624272" y="3332422"/>
            <a:ext cx="392668" cy="8584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8"/>
          <p:cNvCxnSpPr>
            <a:stCxn id="12" idx="0"/>
          </p:cNvCxnSpPr>
          <p:nvPr/>
        </p:nvCxnSpPr>
        <p:spPr>
          <a:xfrm rot="5400000" flipH="1" flipV="1">
            <a:off x="7162806" y="3424570"/>
            <a:ext cx="761985" cy="304801"/>
          </a:xfrm>
          <a:prstGeom prst="bentConnector3">
            <a:avLst>
              <a:gd name="adj1" fmla="val 509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8"/>
          <p:cNvCxnSpPr/>
          <p:nvPr/>
        </p:nvCxnSpPr>
        <p:spPr>
          <a:xfrm rot="5400000" flipH="1" flipV="1">
            <a:off x="6362700" y="2624466"/>
            <a:ext cx="1447807" cy="1219200"/>
          </a:xfrm>
          <a:prstGeom prst="bentConnector3">
            <a:avLst>
              <a:gd name="adj1" fmla="val 490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48300" y="2738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96204" y="2674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96000" y="31959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58496" y="31959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855676" y="356529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227276" y="35769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221468"/>
            <a:ext cx="14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Huffman tree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Compression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Dictionary-based </a:t>
            </a:r>
            <a:r>
              <a:rPr lang="en-US" sz="2800" dirty="0" smtClean="0"/>
              <a:t>encoding schemes:</a:t>
            </a:r>
            <a:endParaRPr lang="en-US" sz="2800" dirty="0"/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Ziv-Lempel: </a:t>
            </a:r>
            <a:r>
              <a:rPr lang="en-US" sz="2400" b="1" dirty="0" smtClean="0">
                <a:solidFill>
                  <a:srgbClr val="002060"/>
                </a:solidFill>
              </a:rPr>
              <a:t>LZ77 </a:t>
            </a:r>
          </a:p>
          <a:p>
            <a:pPr marL="457200" lvl="1" indent="0">
              <a:buNone/>
            </a:pPr>
            <a:r>
              <a:rPr lang="en-US" sz="2400" dirty="0" smtClean="0"/>
              <a:t>   (entire family </a:t>
            </a:r>
            <a:r>
              <a:rPr lang="en-US" sz="2400" dirty="0"/>
              <a:t>of Zip </a:t>
            </a:r>
            <a:r>
              <a:rPr lang="en-US" sz="2400" dirty="0" smtClean="0"/>
              <a:t>encodings: </a:t>
            </a:r>
            <a:r>
              <a:rPr lang="en-US" sz="2400" dirty="0"/>
              <a:t>GZip, BZIP2, etc.)  </a:t>
            </a:r>
          </a:p>
          <a:p>
            <a:endParaRPr lang="en-US" sz="2800" dirty="0" smtClean="0"/>
          </a:p>
          <a:p>
            <a:r>
              <a:rPr lang="en-US" sz="2800" dirty="0" smtClean="0"/>
              <a:t>Variable-length encoding schemes: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Variable-Byte encoding</a:t>
            </a:r>
            <a:r>
              <a:rPr lang="en-US" sz="2400" dirty="0" smtClean="0"/>
              <a:t> (byte-aligned)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Gamma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Golomb</a:t>
            </a:r>
            <a:r>
              <a:rPr lang="en-US" sz="2400" b="1" dirty="0" smtClean="0">
                <a:solidFill>
                  <a:srgbClr val="002060"/>
                </a:solidFill>
              </a:rPr>
              <a:t>/Rice</a:t>
            </a:r>
            <a:r>
              <a:rPr lang="en-US" sz="2400" dirty="0" smtClean="0"/>
              <a:t> (bit-aligned)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S16</a:t>
            </a:r>
            <a:r>
              <a:rPr lang="en-US" sz="2400" dirty="0" smtClean="0"/>
              <a:t> (byte-aligned, actually creates entire 32- or 64-bit words)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P-FOR-Delta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r>
              <a:rPr lang="en-US" sz="2400" dirty="0" smtClean="0"/>
              <a:t>	(bit-aligned, with extra space for “exceptions”)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Interpolative Coding (IPC)</a:t>
            </a:r>
          </a:p>
          <a:p>
            <a:pPr lvl="1">
              <a:buNone/>
            </a:pPr>
            <a:r>
              <a:rPr lang="en-US" sz="2400" dirty="0" smtClean="0"/>
              <a:t>	(bit-aligned, can actually plug in various schemes for binary code)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Ziv-Lempel Compression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250825" y="914400"/>
            <a:ext cx="8467574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LZ77 (Adaptive Dictionary)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further variants: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Scan text &amp; identify in a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lookahead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window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longest string 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that occurs repeatedly and is contained in a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backward window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Replace this string by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pointer” to its previous occurrence.</a:t>
            </a:r>
          </a:p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ncode text into list of triples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back, count, new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 the backward distance to a prior occurrence of the string 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that starts at the current position,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count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 the length of this repeated string, and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 the next symbol that follows the repeated string.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riples themselves can be further encoded (with variable length).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478" name="Text Box 14"/>
          <p:cNvSpPr txBox="1">
            <a:spLocks noChangeArrowheads="1"/>
          </p:cNvSpPr>
          <p:nvPr/>
        </p:nvSpPr>
        <p:spPr bwMode="auto">
          <a:xfrm>
            <a:off x="304800" y="5516563"/>
            <a:ext cx="7667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Better variants use explicit dictionary with statistical analysis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(need to scan text twice).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Ziv-Lempel Compression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990600" y="5943600"/>
            <a:ext cx="701025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  <a:cs typeface="Times New Roman" pitchFamily="18" charset="0"/>
              </a:rPr>
              <a:t>great for text, but not appropriate for index lists</a:t>
            </a: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914400" y="1905000"/>
            <a:ext cx="71088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0" dirty="0"/>
              <a:t>&lt;0, 0, p&gt; 	for character 1:			p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&lt;0, 0, e&gt; 	for character 2: 			e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&lt;0, 0, t&gt; 	for character 3: 			t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&lt;-2, 1, r&gt; 	for characters 4-5: 			er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&lt;0, 0, _&gt; 	for character 6: 			_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&lt;-6, 1, i&gt; 	for characters 7-8: 			pi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&lt;-8, 2, r&gt; 	for characters 9-11: 			per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&lt;-6, 3, c&gt; 	for charaters 12-13:     		_pic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&lt;0, 0, k&gt;	for character 16			k</a:t>
            </a:r>
          </a:p>
          <a:p>
            <a:pPr>
              <a:lnSpc>
                <a:spcPct val="90000"/>
              </a:lnSpc>
            </a:pPr>
            <a:r>
              <a:rPr lang="de-DE" sz="2400" b="0" dirty="0"/>
              <a:t>&lt;-7,1,d&gt;	for characters 17-18			ed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...	</a:t>
            </a:r>
          </a:p>
          <a:p>
            <a:pPr>
              <a:lnSpc>
                <a:spcPct val="90000"/>
              </a:lnSpc>
            </a:pPr>
            <a:endParaRPr lang="de-DE" sz="2800" dirty="0"/>
          </a:p>
        </p:txBody>
      </p:sp>
      <p:sp>
        <p:nvSpPr>
          <p:cNvPr id="454663" name="Text Box 7"/>
          <p:cNvSpPr txBox="1">
            <a:spLocks noChangeArrowheads="1"/>
          </p:cNvSpPr>
          <p:nvPr/>
        </p:nvSpPr>
        <p:spPr bwMode="auto">
          <a:xfrm>
            <a:off x="546023" y="1066800"/>
            <a:ext cx="7302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0" dirty="0"/>
              <a:t>peter_piper_picked_a_peck_of_pickled_peppers</a:t>
            </a:r>
          </a:p>
        </p:txBody>
      </p:sp>
    </p:spTree>
    <p:extLst>
      <p:ext uri="{BB962C8B-B14F-4D97-AF65-F5344CB8AC3E}">
        <p14:creationId xmlns="" xmlns:p14="http://schemas.microsoft.com/office/powerpoint/2010/main" val="27808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Variable-Byte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Encode sequence of numbers into variable-length bytes using one status bit per byte indicating whether the current number expands into next byte.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Example: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To encode the decimal number 12038, write: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9037" y="4895849"/>
            <a:ext cx="1683284" cy="545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1011110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25637" y="4895849"/>
            <a:ext cx="533400" cy="5451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1600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873274" y="5405436"/>
            <a:ext cx="247650" cy="523875"/>
          </a:xfrm>
          <a:prstGeom prst="rightBrace">
            <a:avLst>
              <a:gd name="adj1" fmla="val 4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1976854" y="4837401"/>
            <a:ext cx="247650" cy="1683284"/>
          </a:xfrm>
          <a:prstGeom prst="rightBrace">
            <a:avLst>
              <a:gd name="adj1" fmla="val 4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" name="Right Brace 10"/>
          <p:cNvSpPr/>
          <p:nvPr/>
        </p:nvSpPr>
        <p:spPr>
          <a:xfrm rot="16200000">
            <a:off x="1667291" y="3487470"/>
            <a:ext cx="342901" cy="2207162"/>
          </a:xfrm>
          <a:prstGeom prst="rightBrace">
            <a:avLst>
              <a:gd name="adj1" fmla="val 4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455" y="4038600"/>
            <a:ext cx="253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8-bit word = 1 byte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802868"/>
            <a:ext cx="1335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status bit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16237" y="5813286"/>
            <a:ext cx="1274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 data bits</a:t>
            </a:r>
          </a:p>
          <a:p>
            <a:r>
              <a:rPr lang="en-US" sz="2000" dirty="0" smtClean="0"/>
              <a:t>per byte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3849837" y="4895849"/>
            <a:ext cx="1683284" cy="545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0000110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316437" y="4895849"/>
            <a:ext cx="533400" cy="5451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4572000"/>
            <a:ext cx="3103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Thus needs 2 bytes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instead of 4 bytes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(regular 32-bit integer)!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16200000">
            <a:off x="4278556" y="3487470"/>
            <a:ext cx="342901" cy="2207162"/>
          </a:xfrm>
          <a:prstGeom prst="rightBrace">
            <a:avLst>
              <a:gd name="adj1" fmla="val 4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038600"/>
            <a:ext cx="261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8-bit word = 1 byte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72" name="Rectangle 16"/>
          <p:cNvSpPr>
            <a:spLocks noChangeArrowheads="1"/>
          </p:cNvSpPr>
          <p:nvPr/>
        </p:nvSpPr>
        <p:spPr bwMode="auto">
          <a:xfrm>
            <a:off x="152399" y="3810000"/>
            <a:ext cx="8703097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Gamma Encoding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244475" y="762000"/>
            <a:ext cx="728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Delta-encode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gaps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 inverted lists (successive doc ids):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252413" y="1412875"/>
            <a:ext cx="43188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Unary coding: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gap of size x encoded by: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(x)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times 0 followed by one 1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(x) + 1 bits)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4572000" y="1412875"/>
            <a:ext cx="44821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Binary coding: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gap of size x encoded by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binary representation of number x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(log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x bits)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252413" y="2997200"/>
            <a:ext cx="254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good for short gaps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4572000" y="2997200"/>
            <a:ext cx="247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good for long gaps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295275" y="3810000"/>
            <a:ext cx="68948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Gamma (</a:t>
            </a:r>
            <a:r>
              <a:rPr lang="el-GR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γ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coding:</a:t>
            </a:r>
          </a:p>
          <a:p>
            <a:pPr>
              <a:buFont typeface="Symbol" pitchFamily="18" charset="2"/>
              <a:buNone/>
            </a:pP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:= floor(log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x) in unary, followed by</a:t>
            </a:r>
          </a:p>
          <a:p>
            <a:pPr>
              <a:buFont typeface="Symbol" pitchFamily="18" charset="2"/>
              <a:buNone/>
            </a:pP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offset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:= x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2^(floor(log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x)) in binary</a:t>
            </a:r>
          </a:p>
          <a:p>
            <a:pPr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in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(1 + log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x + log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x) bits per input number x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276225" y="5414963"/>
            <a:ext cx="8579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generalization: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Golomb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/Rice code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(optimal for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geometr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distr. x)</a:t>
            </a:r>
          </a:p>
          <a:p>
            <a:pPr>
              <a:buFont typeface="Symbol" pitchFamily="18" charset="2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still need to pack variable-length codes into bytes or words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9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2" grpId="0" animBg="1"/>
      <p:bldP spid="352270" grpId="0"/>
      <p:bldP spid="352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Gamma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11600"/>
            <a:ext cx="7315200" cy="416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Particularly useful when: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Distribution of numbers (incl. largest number) is not known ahead of time</a:t>
            </a:r>
          </a:p>
          <a:p>
            <a:r>
              <a:rPr lang="en-US" sz="2800" dirty="0" smtClean="0"/>
              <a:t>Small values (e.g., delta-encoded </a:t>
            </a:r>
            <a:r>
              <a:rPr lang="en-US" sz="2800" dirty="0" err="1" smtClean="0"/>
              <a:t>docIds</a:t>
            </a:r>
            <a:r>
              <a:rPr lang="en-US" sz="2800" dirty="0" smtClean="0"/>
              <a:t> or low TF*IDF scores) are frequent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2995649"/>
              </p:ext>
            </p:extLst>
          </p:nvPr>
        </p:nvGraphicFramePr>
        <p:xfrm>
          <a:off x="304800" y="1219199"/>
          <a:ext cx="6096000" cy="24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18"/>
                <a:gridCol w="3602182"/>
              </a:tblGrid>
              <a:tr h="420414"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Number x</a:t>
                      </a:r>
                      <a:endParaRPr lang="en-US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Gamma Encoding</a:t>
                      </a:r>
                      <a:endParaRPr lang="en-US" sz="2000" i="0" dirty="0"/>
                    </a:p>
                  </a:txBody>
                  <a:tcPr/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en-US" sz="2000" i="0" dirty="0"/>
                        <a:t>1 = </a:t>
                      </a:r>
                      <a:r>
                        <a:rPr lang="en-US" sz="2000" i="0" dirty="0" smtClean="0"/>
                        <a:t>2</a:t>
                      </a:r>
                      <a:r>
                        <a:rPr lang="en-US" sz="2000" i="0" baseline="30000" dirty="0" smtClean="0"/>
                        <a:t>0</a:t>
                      </a:r>
                      <a:endParaRPr lang="en-US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1</a:t>
                      </a:r>
                      <a:endParaRPr lang="en-US" sz="2000" i="0" dirty="0"/>
                    </a:p>
                  </a:txBody>
                  <a:tcPr anchor="ctr"/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en-US" sz="2000" i="0" dirty="0"/>
                        <a:t>5 = 2</a:t>
                      </a:r>
                      <a:r>
                        <a:rPr lang="en-US" sz="2000" i="0" baseline="30000" dirty="0"/>
                        <a:t>2</a:t>
                      </a:r>
                      <a:r>
                        <a:rPr lang="en-US" sz="2000" i="0" dirty="0"/>
                        <a:t> + </a:t>
                      </a:r>
                      <a:r>
                        <a:rPr lang="en-US" sz="2000" i="0" dirty="0" smtClean="0"/>
                        <a:t>2</a:t>
                      </a:r>
                      <a:r>
                        <a:rPr lang="en-US" sz="2000" i="0" baseline="30000" dirty="0" smtClean="0"/>
                        <a:t>0</a:t>
                      </a:r>
                      <a:endParaRPr lang="en-US" sz="2000" i="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00101</a:t>
                      </a:r>
                      <a:endParaRPr lang="en-US" sz="2000" i="0" dirty="0"/>
                    </a:p>
                  </a:txBody>
                  <a:tcPr anchor="ctr"/>
                </a:tc>
              </a:tr>
              <a:tr h="756745">
                <a:tc>
                  <a:txBody>
                    <a:bodyPr/>
                    <a:lstStyle/>
                    <a:p>
                      <a:r>
                        <a:rPr lang="en-US" sz="2000" i="0" dirty="0"/>
                        <a:t>15 = </a:t>
                      </a:r>
                      <a:r>
                        <a:rPr lang="en-US" sz="2000" i="0" dirty="0" smtClean="0"/>
                        <a:t>2</a:t>
                      </a:r>
                      <a:r>
                        <a:rPr lang="en-US" sz="2000" i="0" baseline="30000" dirty="0" smtClean="0"/>
                        <a:t>3</a:t>
                      </a:r>
                      <a:r>
                        <a:rPr lang="en-US" sz="2000" i="0" dirty="0" smtClean="0"/>
                        <a:t>+2</a:t>
                      </a:r>
                      <a:r>
                        <a:rPr lang="en-US" sz="2000" i="0" baseline="30000" dirty="0" smtClean="0"/>
                        <a:t>2 </a:t>
                      </a:r>
                      <a:r>
                        <a:rPr lang="en-US" sz="2000" i="0" dirty="0" smtClean="0"/>
                        <a:t>+2</a:t>
                      </a:r>
                      <a:r>
                        <a:rPr lang="en-US" sz="2000" i="0" baseline="30000" dirty="0" smtClean="0"/>
                        <a:t>1</a:t>
                      </a:r>
                      <a:r>
                        <a:rPr lang="en-US" sz="2000" i="0" dirty="0" smtClean="0"/>
                        <a:t>+2</a:t>
                      </a:r>
                      <a:r>
                        <a:rPr lang="en-US" sz="2000" i="0" baseline="30000" dirty="0" smtClean="0"/>
                        <a:t>0</a:t>
                      </a:r>
                      <a:endParaRPr lang="en-US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0" dirty="0"/>
                        <a:t>0001111</a:t>
                      </a:r>
                    </a:p>
                  </a:txBody>
                  <a:tcPr anchor="ctr"/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16 = 2</a:t>
                      </a:r>
                      <a:r>
                        <a:rPr lang="en-US" sz="2000" i="0" baseline="30000" dirty="0" smtClean="0"/>
                        <a:t>4</a:t>
                      </a:r>
                      <a:r>
                        <a:rPr lang="en-US" sz="2000" i="0" dirty="0" smtClean="0"/>
                        <a:t> </a:t>
                      </a:r>
                      <a:endParaRPr lang="en-US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000010000</a:t>
                      </a:r>
                      <a:endParaRPr lang="en-US" sz="20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54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Golomb</a:t>
            </a:r>
            <a:r>
              <a:rPr lang="en-US" dirty="0" smtClean="0"/>
              <a:t>/Rice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For a tunable parameter M, split input number x into: </a:t>
            </a:r>
          </a:p>
          <a:p>
            <a:r>
              <a:rPr lang="en-US" sz="2200" u="sng" dirty="0" smtClean="0"/>
              <a:t>Quotient part</a:t>
            </a:r>
            <a:r>
              <a:rPr lang="en-US" sz="2200" dirty="0" smtClean="0"/>
              <a:t> q := floor(x/M) stored in unary code (using q x 1 + 1 x 0)</a:t>
            </a:r>
          </a:p>
          <a:p>
            <a:r>
              <a:rPr lang="en-US" sz="2200" u="sng" dirty="0" smtClean="0"/>
              <a:t>Remainder part</a:t>
            </a:r>
            <a:r>
              <a:rPr lang="en-US" sz="2200" dirty="0" smtClean="0"/>
              <a:t> r:= (x mod M) stored in binary code</a:t>
            </a:r>
          </a:p>
          <a:p>
            <a:pPr lvl="1"/>
            <a:r>
              <a:rPr lang="en-US" sz="2200" dirty="0" smtClean="0"/>
              <a:t>If M is chosen as a power of 2, 	</a:t>
            </a:r>
          </a:p>
          <a:p>
            <a:pPr lvl="1">
              <a:buNone/>
            </a:pPr>
            <a:r>
              <a:rPr lang="en-US" sz="2200" dirty="0" smtClean="0"/>
              <a:t>      then r needs log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(M) bits (</a:t>
            </a:r>
            <a:r>
              <a:rPr lang="en-US" sz="2200" dirty="0" smtClean="0">
                <a:latin typeface="Times"/>
                <a:cs typeface="Times"/>
              </a:rPr>
              <a:t>→ </a:t>
            </a:r>
            <a:r>
              <a:rPr lang="en-US" sz="2200" b="1" dirty="0" smtClean="0">
                <a:solidFill>
                  <a:srgbClr val="002060"/>
                </a:solidFill>
              </a:rPr>
              <a:t>Rice encoding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else set b := ceil(log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(M))</a:t>
            </a:r>
          </a:p>
          <a:p>
            <a:pPr lvl="2"/>
            <a:r>
              <a:rPr lang="en-US" sz="2200" dirty="0" smtClean="0"/>
              <a:t>If r &lt; 2</a:t>
            </a:r>
            <a:r>
              <a:rPr lang="en-US" sz="2200" baseline="30000" dirty="0" smtClean="0"/>
              <a:t>b</a:t>
            </a:r>
            <a:r>
              <a:rPr lang="en-US" sz="2200" dirty="0" smtClean="0"/>
              <a:t>−M, then r as plain binary number using b-1 bits</a:t>
            </a:r>
          </a:p>
          <a:p>
            <a:pPr lvl="2"/>
            <a:r>
              <a:rPr lang="en-US" sz="2200" dirty="0" smtClean="0"/>
              <a:t>else code the number r + 2</a:t>
            </a:r>
            <a:r>
              <a:rPr lang="en-US" sz="2200" baseline="30000" dirty="0" smtClean="0"/>
              <a:t>b</a:t>
            </a:r>
            <a:r>
              <a:rPr lang="en-US" sz="2200" dirty="0" smtClean="0"/>
              <a:t> − M in plain binary representation using b bits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399" y="4587240"/>
          <a:ext cx="3505201" cy="188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48"/>
                <a:gridCol w="803824"/>
                <a:gridCol w="1502229"/>
              </a:tblGrid>
              <a:tr h="370992"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Number x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q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Output bits q</a:t>
                      </a:r>
                      <a:endParaRPr lang="en-US" sz="1800" i="0" dirty="0"/>
                    </a:p>
                  </a:txBody>
                  <a:tcPr/>
                </a:tc>
              </a:tr>
              <a:tr h="370992"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</a:t>
                      </a:r>
                      <a:endParaRPr lang="en-US" sz="1800" i="0" dirty="0"/>
                    </a:p>
                  </a:txBody>
                  <a:tcPr anchor="ctr"/>
                </a:tc>
              </a:tr>
              <a:tr h="309576"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33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3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1110</a:t>
                      </a:r>
                      <a:endParaRPr lang="en-US" sz="1800" i="0" baseline="0" dirty="0"/>
                    </a:p>
                  </a:txBody>
                  <a:tcPr anchor="ctr"/>
                </a:tc>
              </a:tr>
              <a:tr h="401908"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57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5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111110</a:t>
                      </a:r>
                      <a:endParaRPr lang="en-US" sz="1800" i="0" baseline="0" dirty="0"/>
                    </a:p>
                  </a:txBody>
                  <a:tcPr anchor="ctr"/>
                </a:tc>
              </a:tr>
              <a:tr h="374877"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99</a:t>
                      </a:r>
                      <a:endParaRPr lang="en-US" sz="180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9</a:t>
                      </a:r>
                      <a:endParaRPr lang="en-US" sz="180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1111111110</a:t>
                      </a:r>
                      <a:endParaRPr lang="en-US" sz="1800" i="0" baseline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95799" y="4587241"/>
          <a:ext cx="3581401" cy="188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29"/>
                <a:gridCol w="1534886"/>
                <a:gridCol w="1534886"/>
              </a:tblGrid>
              <a:tr h="332221"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r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Binary (b</a:t>
                      </a:r>
                      <a:r>
                        <a:rPr lang="en-US" sz="1800" i="0" baseline="0" dirty="0" smtClean="0"/>
                        <a:t> bits)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Output</a:t>
                      </a:r>
                      <a:r>
                        <a:rPr lang="en-US" sz="1800" i="0" baseline="0" dirty="0" smtClean="0"/>
                        <a:t> bits r</a:t>
                      </a:r>
                      <a:endParaRPr lang="en-US" sz="1800" i="0" dirty="0"/>
                    </a:p>
                  </a:txBody>
                  <a:tcPr/>
                </a:tc>
              </a:tr>
              <a:tr h="332221"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0000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000</a:t>
                      </a:r>
                      <a:endParaRPr lang="en-US" sz="1800" i="0" dirty="0"/>
                    </a:p>
                  </a:txBody>
                  <a:tcPr anchor="ctr"/>
                </a:tc>
              </a:tr>
              <a:tr h="332221"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3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0011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011</a:t>
                      </a:r>
                      <a:endParaRPr lang="en-US" sz="1800" i="0" baseline="0" dirty="0"/>
                    </a:p>
                  </a:txBody>
                  <a:tcPr anchor="ctr"/>
                </a:tc>
              </a:tr>
              <a:tr h="426719"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7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1101</a:t>
                      </a:r>
                      <a:endParaRPr lang="en-US" sz="1800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1101</a:t>
                      </a:r>
                      <a:endParaRPr lang="en-US" sz="1800" i="0" baseline="0" dirty="0"/>
                    </a:p>
                  </a:txBody>
                  <a:tcPr anchor="ctr"/>
                </a:tc>
              </a:tr>
              <a:tr h="332221"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9</a:t>
                      </a:r>
                      <a:endParaRPr lang="en-US" sz="180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1111</a:t>
                      </a:r>
                      <a:endParaRPr lang="en-US" sz="180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1111</a:t>
                      </a:r>
                      <a:endParaRPr lang="en-US" sz="1800" i="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221202" y="5326603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4114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M=10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b=4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1346</Words>
  <Application>Microsoft Office PowerPoint</Application>
  <PresentationFormat>On-screen Show (4:3)</PresentationFormat>
  <Paragraphs>320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Symbol</vt:lpstr>
      <vt:lpstr>Times</vt:lpstr>
      <vt:lpstr>Calibri</vt:lpstr>
      <vt:lpstr>Office Theme</vt:lpstr>
      <vt:lpstr>Equation</vt:lpstr>
      <vt:lpstr>Formel</vt:lpstr>
      <vt:lpstr>V.2 Index Compression</vt:lpstr>
      <vt:lpstr>Recap: Huffman Coding</vt:lpstr>
      <vt:lpstr>Overview of Compression Techniques</vt:lpstr>
      <vt:lpstr>Ziv-Lempel Compression</vt:lpstr>
      <vt:lpstr>Example: Ziv-Lempel Compression</vt:lpstr>
      <vt:lpstr>Variable-Byte Encoding</vt:lpstr>
      <vt:lpstr>Gamma Encoding</vt:lpstr>
      <vt:lpstr>Example: Gamma Encoding</vt:lpstr>
      <vt:lpstr>Golomb/Rice Encoding</vt:lpstr>
      <vt:lpstr>S9/S16 Compression [Zhang, Long, Suel: WWW’08]</vt:lpstr>
      <vt:lpstr>P-FOR-Delta Compression  [Zukowski, Heman, Nes, Boncz: ICDE’06]</vt:lpstr>
      <vt:lpstr>Interpolative Coding (IPC) [Moffat, Stuiver: IR’00]</vt:lpstr>
      <vt:lpstr>Comparison of Compression Techniques [Yan, Ding, Suel: WWW’09]</vt:lpstr>
      <vt:lpstr>Layout of Index Postings  [J. Dean: WSDM 2009]</vt:lpstr>
      <vt:lpstr>Additional Literature for Chapters V.1-2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294</cp:revision>
  <dcterms:created xsi:type="dcterms:W3CDTF">2011-09-27T11:16:58Z</dcterms:created>
  <dcterms:modified xsi:type="dcterms:W3CDTF">2011-12-06T17:06:34Z</dcterms:modified>
</cp:coreProperties>
</file>