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46"/>
  </p:notesMasterIdLst>
  <p:sldIdLst>
    <p:sldId id="321" r:id="rId2"/>
    <p:sldId id="591" r:id="rId3"/>
    <p:sldId id="589" r:id="rId4"/>
    <p:sldId id="590" r:id="rId5"/>
    <p:sldId id="567" r:id="rId6"/>
    <p:sldId id="543" r:id="rId7"/>
    <p:sldId id="568" r:id="rId8"/>
    <p:sldId id="544" r:id="rId9"/>
    <p:sldId id="542" r:id="rId10"/>
    <p:sldId id="545" r:id="rId11"/>
    <p:sldId id="565" r:id="rId12"/>
    <p:sldId id="559" r:id="rId13"/>
    <p:sldId id="580" r:id="rId14"/>
    <p:sldId id="569" r:id="rId15"/>
    <p:sldId id="579" r:id="rId16"/>
    <p:sldId id="547" r:id="rId17"/>
    <p:sldId id="548" r:id="rId18"/>
    <p:sldId id="571" r:id="rId19"/>
    <p:sldId id="573" r:id="rId20"/>
    <p:sldId id="550" r:id="rId21"/>
    <p:sldId id="577" r:id="rId22"/>
    <p:sldId id="574" r:id="rId23"/>
    <p:sldId id="576" r:id="rId24"/>
    <p:sldId id="582" r:id="rId25"/>
    <p:sldId id="592" r:id="rId26"/>
    <p:sldId id="551" r:id="rId27"/>
    <p:sldId id="552" r:id="rId28"/>
    <p:sldId id="578" r:id="rId29"/>
    <p:sldId id="553" r:id="rId30"/>
    <p:sldId id="566" r:id="rId31"/>
    <p:sldId id="554" r:id="rId32"/>
    <p:sldId id="594" r:id="rId33"/>
    <p:sldId id="558" r:id="rId34"/>
    <p:sldId id="593" r:id="rId35"/>
    <p:sldId id="556" r:id="rId36"/>
    <p:sldId id="557" r:id="rId37"/>
    <p:sldId id="583" r:id="rId38"/>
    <p:sldId id="584" r:id="rId39"/>
    <p:sldId id="564" r:id="rId40"/>
    <p:sldId id="595" r:id="rId41"/>
    <p:sldId id="563" r:id="rId42"/>
    <p:sldId id="530" r:id="rId43"/>
    <p:sldId id="512" r:id="rId44"/>
    <p:sldId id="588" r:id="rId45"/>
  </p:sldIdLst>
  <p:sldSz cx="9144000" cy="6858000" type="screen4x3"/>
  <p:notesSz cx="6797675" cy="9926638"/>
  <p:custDataLst>
    <p:tags r:id="rId4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CC"/>
    <a:srgbClr val="008000"/>
    <a:srgbClr val="33CC33"/>
    <a:srgbClr val="CC0099"/>
    <a:srgbClr val="DDDDDD"/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3110" autoAdjust="0"/>
  </p:normalViewPr>
  <p:slideViewPr>
    <p:cSldViewPr>
      <p:cViewPr varScale="1">
        <p:scale>
          <a:sx n="124" d="100"/>
          <a:sy n="124" d="100"/>
        </p:scale>
        <p:origin x="-1254" y="-90"/>
      </p:cViewPr>
      <p:guideLst>
        <p:guide orient="horz" pos="867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</a:defRPr>
            </a:lvl1pPr>
          </a:lstStyle>
          <a:p>
            <a:fld id="{3A40986B-2440-488A-AD78-BDCDD49666A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23D61-9FD9-4F21-8F5D-76AEDEE5A0FD}" type="slidenum">
              <a:rPr lang="de-DE"/>
              <a:pPr/>
              <a:t>1</a:t>
            </a:fld>
            <a:endParaRPr lang="de-DE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23D61-9FD9-4F21-8F5D-76AEDEE5A0FD}" type="slidenum">
              <a:rPr lang="de-DE"/>
              <a:pPr/>
              <a:t>3</a:t>
            </a:fld>
            <a:endParaRPr lang="de-DE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4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5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6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7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9A534-35EA-4EC7-A440-365240B52C5B}" type="slidenum">
              <a:rPr lang="de-DE"/>
              <a:pPr/>
              <a:t>42</a:t>
            </a:fld>
            <a:endParaRPr lang="de-DE"/>
          </a:p>
        </p:txBody>
      </p:sp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FFBE7-8D6F-42B3-B98A-C4F284A41A50}" type="slidenum">
              <a:rPr lang="de-DE"/>
              <a:pPr/>
              <a:t>43</a:t>
            </a:fld>
            <a:endParaRPr lang="de-DE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403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03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4403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</p:grpSp>
        <p:grpSp>
          <p:nvGrpSpPr>
            <p:cNvPr id="4403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403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4403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</p:grpSp>
        <p:sp>
          <p:nvSpPr>
            <p:cNvPr id="4403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440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4403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4403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CH"/>
          </a:p>
        </p:txBody>
      </p:sp>
      <p:sp>
        <p:nvSpPr>
          <p:cNvPr id="4403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CH"/>
          </a:p>
        </p:txBody>
      </p:sp>
      <p:sp>
        <p:nvSpPr>
          <p:cNvPr id="4403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093A96-329D-41C9-A7CE-C023238C432A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440339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19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AA13F-BBA0-44EC-A966-62F87CAAB50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51663" y="214313"/>
            <a:ext cx="1992312" cy="6022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214313"/>
            <a:ext cx="5827713" cy="60229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42A3-9C28-4038-A23B-3CB923315BD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E47E1-972A-4A36-90D0-157151FB034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C77F5-80DE-48BB-AD87-E1837D5D673B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1376363"/>
            <a:ext cx="3524250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3524250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2506-5518-499F-A219-F8300D7D17E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368A6-D1CE-4A4B-B0E0-9B1F4D71D6A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B852C-4E68-4217-8F74-210F3625740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1B752-75A2-425C-91FC-431D59982CC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E8BE9-F637-428F-B334-CFF3D8CF91C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DA36-62FF-47C0-A457-95C0557C510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ltGray">
          <a:xfrm>
            <a:off x="290513" y="39687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299" name="Rectangle 3"/>
          <p:cNvSpPr>
            <a:spLocks noChangeArrowheads="1"/>
          </p:cNvSpPr>
          <p:nvPr/>
        </p:nvSpPr>
        <p:spPr bwMode="ltGray">
          <a:xfrm>
            <a:off x="673100" y="39687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ltGray">
          <a:xfrm>
            <a:off x="414338" y="81915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ltGray">
          <a:xfrm>
            <a:off x="784225" y="8191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ltGray">
          <a:xfrm>
            <a:off x="0" y="7461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gray">
          <a:xfrm>
            <a:off x="635000" y="28892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gray">
          <a:xfrm>
            <a:off x="315913" y="10795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4393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376363"/>
            <a:ext cx="72009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39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endParaRPr lang="de-CH"/>
          </a:p>
        </p:txBody>
      </p:sp>
      <p:sp>
        <p:nvSpPr>
          <p:cNvPr id="439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endParaRPr lang="de-CH"/>
          </a:p>
        </p:txBody>
      </p:sp>
      <p:sp>
        <p:nvSpPr>
          <p:cNvPr id="439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fld id="{FDCCD113-B198-4E86-ACEE-969395A2B457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974013" cy="1462088"/>
          </a:xfrm>
        </p:spPr>
        <p:txBody>
          <a:bodyPr/>
          <a:lstStyle/>
          <a:p>
            <a:pPr algn="ctr"/>
            <a:r>
              <a:rPr lang="en-US" dirty="0" smtClean="0"/>
              <a:t>Polynomial-time approximation schemes for geometric NP-hard problems</a:t>
            </a:r>
            <a:endParaRPr lang="de-CH" dirty="0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17032"/>
            <a:ext cx="6400800" cy="1778000"/>
          </a:xfrm>
        </p:spPr>
        <p:txBody>
          <a:bodyPr/>
          <a:lstStyle/>
          <a:p>
            <a:r>
              <a:rPr lang="en-GB" dirty="0"/>
              <a:t>Reto </a:t>
            </a:r>
            <a:r>
              <a:rPr lang="en-GB" dirty="0" smtClean="0"/>
              <a:t>Spöhel</a:t>
            </a:r>
          </a:p>
          <a:p>
            <a:endParaRPr lang="en-GB" sz="1200" dirty="0" smtClean="0"/>
          </a:p>
          <a:p>
            <a:r>
              <a:rPr lang="en-GB" sz="1800" dirty="0" smtClean="0"/>
              <a:t>Reading Group, May 17, 2011</a:t>
            </a:r>
          </a:p>
        </p:txBody>
      </p:sp>
      <p:sp>
        <p:nvSpPr>
          <p:cNvPr id="44237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TexPoint fonts used in EMF. </a:t>
            </a:r>
          </a:p>
          <a:p>
            <a:r>
              <a:rPr lang="en-US" sz="2000"/>
              <a:t>Read the TexPoint manual before you delete this box.: </a:t>
            </a:r>
            <a:r>
              <a:rPr lang="en-US" sz="2000">
                <a:latin typeface="eurm10" pitchFamily="34" charset="0"/>
              </a:rPr>
              <a:t>A</a:t>
            </a:r>
            <a:r>
              <a:rPr lang="en-US" sz="2000">
                <a:latin typeface="eufm10" pitchFamily="34" charset="0"/>
              </a:rPr>
              <a:t>A</a:t>
            </a:r>
            <a:r>
              <a:rPr lang="en-US" sz="2000">
                <a:latin typeface="cmsy10" pitchFamily="34" charset="0"/>
              </a:rPr>
              <a:t>A</a:t>
            </a:r>
            <a:r>
              <a:rPr lang="en-US" sz="2000">
                <a:latin typeface="msam10" pitchFamily="34" charset="0"/>
              </a:rPr>
              <a:t>A</a:t>
            </a:r>
            <a:r>
              <a:rPr lang="en-US" sz="2000">
                <a:latin typeface="euex10" pitchFamily="34" charset="0"/>
              </a:rPr>
              <a:t>A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-252536" y="-99392"/>
            <a:ext cx="9793088" cy="93610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 descr="presentation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5085184"/>
            <a:ext cx="4714907" cy="774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/>
          <p:cNvGrpSpPr/>
          <p:nvPr/>
        </p:nvGrpSpPr>
        <p:grpSpPr>
          <a:xfrm>
            <a:off x="1897047" y="5143512"/>
            <a:ext cx="4311650" cy="1268417"/>
            <a:chOff x="1897047" y="5143512"/>
            <a:chExt cx="4311650" cy="1268417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93719" y="5151120"/>
              <a:ext cx="120959" cy="5638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V="1">
              <a:off x="4489752" y="5143512"/>
              <a:ext cx="45719" cy="6429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 flipV="1">
              <a:off x="4495800" y="5753100"/>
              <a:ext cx="1234440" cy="3733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V="1">
              <a:off x="5732447" y="5380054"/>
              <a:ext cx="476250" cy="752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357422" y="5715015"/>
              <a:ext cx="857255" cy="42386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5751497" y="6132529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1897047" y="6126179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214678" y="5715016"/>
              <a:ext cx="857256" cy="7143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V="1">
              <a:off x="4071935" y="5735968"/>
              <a:ext cx="439106" cy="4571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Steiner 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Steiner VRAP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constant </a:t>
            </a:r>
            <a:r>
              <a:rPr lang="en-GB" dirty="0" smtClean="0">
                <a:latin typeface="cmmi10"/>
              </a:rPr>
              <a:t>¯</a:t>
            </a:r>
            <a:r>
              <a:rPr lang="en-GB" dirty="0" smtClean="0"/>
              <a:t> </a:t>
            </a:r>
            <a:r>
              <a:rPr lang="en-GB" dirty="0" smtClean="0">
                <a:latin typeface="cmsy10"/>
              </a:rPr>
              <a:t>¸</a:t>
            </a:r>
            <a:r>
              <a:rPr lang="en-GB" dirty="0" smtClean="0"/>
              <a:t> 1</a:t>
            </a:r>
            <a:endParaRPr lang="en-GB" baseline="30000" dirty="0" smtClean="0"/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P, </a:t>
            </a:r>
            <a:r>
              <a:rPr lang="en-GB" dirty="0" smtClean="0">
                <a:solidFill>
                  <a:srgbClr val="FF0000"/>
                </a:solidFill>
              </a:rPr>
              <a:t>set of points S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 ½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msbm7" pitchFamily="34" charset="0"/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(Steiner Points), 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T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[</a:t>
            </a:r>
            <a:r>
              <a:rPr lang="en-GB" dirty="0" smtClean="0">
                <a:solidFill>
                  <a:srgbClr val="FF0000"/>
                </a:solidFill>
              </a:rPr>
              <a:t> S </a:t>
            </a:r>
            <a:r>
              <a:rPr lang="en-GB" dirty="0" smtClean="0"/>
              <a:t>minimizing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>
              <a:buNone/>
            </a:pPr>
            <a:endParaRPr lang="de-CH" dirty="0" smtClean="0"/>
          </a:p>
          <a:p>
            <a:r>
              <a:rPr lang="de-CH" b="1" dirty="0" smtClean="0"/>
              <a:t>Motivation: </a:t>
            </a:r>
          </a:p>
          <a:p>
            <a:pPr lvl="1"/>
            <a:r>
              <a:rPr lang="de-CH" dirty="0" err="1" smtClean="0"/>
              <a:t>salesman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also stop en route to </a:t>
            </a:r>
            <a:r>
              <a:rPr lang="de-CH" dirty="0" err="1" smtClean="0"/>
              <a:t>serve</a:t>
            </a:r>
            <a:r>
              <a:rPr lang="de-CH" dirty="0" smtClean="0"/>
              <a:t> </a:t>
            </a:r>
            <a:r>
              <a:rPr lang="de-CH" dirty="0" err="1" smtClean="0"/>
              <a:t>customers</a:t>
            </a:r>
            <a:endParaRPr lang="de-CH" dirty="0"/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3174356" y="5659454"/>
            <a:ext cx="88900" cy="88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4454842" y="5699776"/>
            <a:ext cx="88900" cy="88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9" name="Grafik 2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00091" y="2857495"/>
            <a:ext cx="4895603" cy="1003204"/>
          </a:xfrm>
          <a:prstGeom prst="rect">
            <a:avLst/>
          </a:prstGeom>
          <a:noFill/>
          <a:ln/>
          <a:effectLst/>
        </p:spPr>
      </p:pic>
      <p:grpSp>
        <p:nvGrpSpPr>
          <p:cNvPr id="30" name="Gruppieren 29"/>
          <p:cNvGrpSpPr/>
          <p:nvPr/>
        </p:nvGrpSpPr>
        <p:grpSpPr>
          <a:xfrm>
            <a:off x="2289160" y="5076842"/>
            <a:ext cx="3940175" cy="1101725"/>
            <a:chOff x="2289160" y="5076842"/>
            <a:chExt cx="3940175" cy="11017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289160" y="60896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4019535" y="57340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051160" y="51085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495785" y="50768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6140435" y="535941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5689585" y="60801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Steiner 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Steiner VRAP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constant </a:t>
            </a:r>
            <a:r>
              <a:rPr lang="en-GB" dirty="0" smtClean="0">
                <a:latin typeface="cmmi10"/>
              </a:rPr>
              <a:t>¯</a:t>
            </a:r>
            <a:r>
              <a:rPr lang="en-GB" dirty="0" smtClean="0"/>
              <a:t> </a:t>
            </a:r>
            <a:r>
              <a:rPr lang="en-GB" dirty="0" smtClean="0">
                <a:latin typeface="cmsy10"/>
              </a:rPr>
              <a:t>¸</a:t>
            </a:r>
            <a:r>
              <a:rPr lang="en-GB" dirty="0" smtClean="0"/>
              <a:t> 1</a:t>
            </a:r>
            <a:endParaRPr lang="en-GB" baseline="30000" dirty="0" smtClean="0"/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P, </a:t>
            </a:r>
            <a:r>
              <a:rPr lang="en-GB" dirty="0" smtClean="0">
                <a:solidFill>
                  <a:srgbClr val="FF0000"/>
                </a:solidFill>
              </a:rPr>
              <a:t>set of points S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 ½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msbm7" pitchFamily="34" charset="0"/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(Steiner Points), 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T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[</a:t>
            </a:r>
            <a:r>
              <a:rPr lang="en-GB" dirty="0" smtClean="0">
                <a:solidFill>
                  <a:srgbClr val="FF0000"/>
                </a:solidFill>
              </a:rPr>
              <a:t> S </a:t>
            </a:r>
            <a:r>
              <a:rPr lang="en-GB" dirty="0" smtClean="0"/>
              <a:t>minimizing …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NP-hard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admits PTAS</a:t>
            </a: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/>
              <a:t>…even a </a:t>
            </a:r>
            <a:r>
              <a:rPr lang="en-GB" dirty="0" err="1" smtClean="0"/>
              <a:t>quasilinear</a:t>
            </a:r>
            <a:r>
              <a:rPr lang="en-GB" dirty="0" smtClean="0"/>
              <a:t> one</a:t>
            </a:r>
          </a:p>
          <a:p>
            <a:pPr lvl="2"/>
            <a:endParaRPr lang="de-CH" dirty="0" smtClean="0"/>
          </a:p>
          <a:p>
            <a:pPr lvl="1"/>
            <a:endParaRPr lang="de-CH" dirty="0"/>
          </a:p>
        </p:txBody>
      </p:sp>
      <p:grpSp>
        <p:nvGrpSpPr>
          <p:cNvPr id="10" name="Gruppieren 23"/>
          <p:cNvGrpSpPr/>
          <p:nvPr/>
        </p:nvGrpSpPr>
        <p:grpSpPr>
          <a:xfrm>
            <a:off x="1071538" y="5357826"/>
            <a:ext cx="7345363" cy="1150937"/>
            <a:chOff x="971550" y="5373688"/>
            <a:chExt cx="7345363" cy="1150937"/>
          </a:xfrm>
        </p:grpSpPr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</a:t>
              </a:r>
              <a:r>
                <a:rPr lang="en-GB" sz="2000" dirty="0">
                  <a:solidFill>
                    <a:schemeClr val="bg1"/>
                  </a:solidFill>
                </a:rPr>
                <a:t>S.</a:t>
              </a:r>
              <a:r>
                <a:rPr lang="de-DE" sz="2000" dirty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n </a:t>
              </a:r>
              <a:r>
                <a:rPr lang="en-GB" sz="2000" dirty="0" err="1" smtClean="0">
                  <a:latin typeface="Helvetica"/>
                </a:rPr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1" name="Gruppieren 9"/>
          <p:cNvGrpSpPr/>
          <p:nvPr/>
        </p:nvGrpSpPr>
        <p:grpSpPr>
          <a:xfrm>
            <a:off x="1071538" y="3892854"/>
            <a:ext cx="7345363" cy="1150937"/>
            <a:chOff x="1000100" y="3875734"/>
            <a:chExt cx="7345363" cy="1150937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Armon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Avidor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Schwartz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(ESA ’06)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8662" y="1428736"/>
            <a:ext cx="7387754" cy="4860925"/>
          </a:xfrm>
        </p:spPr>
        <p:txBody>
          <a:bodyPr/>
          <a:lstStyle/>
          <a:p>
            <a:r>
              <a:rPr lang="en-US" dirty="0" smtClean="0"/>
              <a:t>Finding a good solution for VRAP means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b="1" dirty="0" smtClean="0"/>
              <a:t> </a:t>
            </a:r>
            <a:r>
              <a:rPr lang="en-US" dirty="0" smtClean="0"/>
              <a:t>finding a </a:t>
            </a:r>
            <a:r>
              <a:rPr lang="en-US" dirty="0" smtClean="0">
                <a:solidFill>
                  <a:srgbClr val="0000CC"/>
                </a:solidFill>
              </a:rPr>
              <a:t>good set of tour points </a:t>
            </a:r>
            <a:r>
              <a:rPr lang="en-US" dirty="0" smtClean="0"/>
              <a:t>T 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 P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b="1" dirty="0" smtClean="0"/>
              <a:t> </a:t>
            </a:r>
            <a:r>
              <a:rPr lang="en-US" dirty="0" smtClean="0"/>
              <a:t>finding a </a:t>
            </a:r>
            <a:r>
              <a:rPr lang="en-US" dirty="0" smtClean="0">
                <a:solidFill>
                  <a:srgbClr val="0000CC"/>
                </a:solidFill>
              </a:rPr>
              <a:t>good tour </a:t>
            </a:r>
            <a:r>
              <a:rPr lang="en-US" dirty="0" smtClean="0"/>
              <a:t>on this set T</a:t>
            </a:r>
          </a:p>
          <a:p>
            <a:pPr>
              <a:buNone/>
            </a:pPr>
            <a:r>
              <a:rPr lang="de-CH" dirty="0" smtClean="0"/>
              <a:t>	</a:t>
            </a:r>
            <a:r>
              <a:rPr lang="de-CH" dirty="0" err="1" smtClean="0">
                <a:solidFill>
                  <a:srgbClr val="FF0000"/>
                </a:solidFill>
              </a:rPr>
              <a:t>simultaneously</a:t>
            </a:r>
            <a:r>
              <a:rPr lang="de-CH" dirty="0" smtClean="0"/>
              <a:t>.</a:t>
            </a:r>
            <a:endParaRPr lang="en-US" dirty="0" smtClean="0"/>
          </a:p>
          <a:p>
            <a:r>
              <a:rPr lang="en-US" b="1" dirty="0" smtClean="0"/>
              <a:t>a) </a:t>
            </a:r>
            <a:r>
              <a:rPr lang="en-US" dirty="0" smtClean="0"/>
              <a:t>is essentially a </a:t>
            </a:r>
            <a:r>
              <a:rPr lang="en-US" dirty="0" smtClean="0">
                <a:solidFill>
                  <a:srgbClr val="0000CC"/>
                </a:solidFill>
              </a:rPr>
              <a:t>facility location 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use the </a:t>
            </a:r>
            <a:r>
              <a:rPr lang="en-US" dirty="0" smtClean="0">
                <a:solidFill>
                  <a:srgbClr val="FF0000"/>
                </a:solidFill>
              </a:rPr>
              <a:t>adaptive dissection </a:t>
            </a:r>
            <a:r>
              <a:rPr lang="en-US" dirty="0" smtClean="0"/>
              <a:t>technique, due to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Kolliopoulos</a:t>
            </a:r>
            <a:r>
              <a:rPr lang="en-US" dirty="0" smtClean="0">
                <a:solidFill>
                  <a:srgbClr val="0000CC"/>
                </a:solidFill>
              </a:rPr>
              <a:t> and </a:t>
            </a:r>
            <a:r>
              <a:rPr lang="en-US" dirty="0" err="1" smtClean="0">
                <a:solidFill>
                  <a:srgbClr val="0000CC"/>
                </a:solidFill>
              </a:rPr>
              <a:t>Rao</a:t>
            </a:r>
            <a:r>
              <a:rPr lang="en-US" dirty="0" smtClean="0">
                <a:solidFill>
                  <a:srgbClr val="0000CC"/>
                </a:solidFill>
              </a:rPr>
              <a:t>, ESA ’99]</a:t>
            </a:r>
          </a:p>
          <a:p>
            <a:r>
              <a:rPr lang="en-US" b="1" dirty="0" smtClean="0"/>
              <a:t>b)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00CC"/>
                </a:solidFill>
              </a:rPr>
              <a:t>Euclidean TSP.</a:t>
            </a:r>
          </a:p>
          <a:p>
            <a:pPr lvl="1"/>
            <a:r>
              <a:rPr lang="en-US" dirty="0" smtClean="0"/>
              <a:t>We use dynamic programming on </a:t>
            </a:r>
            <a:r>
              <a:rPr lang="en-US" dirty="0" smtClean="0">
                <a:solidFill>
                  <a:srgbClr val="FF0000"/>
                </a:solidFill>
              </a:rPr>
              <a:t>‘patched short spanners’</a:t>
            </a:r>
            <a:r>
              <a:rPr lang="en-US" dirty="0" smtClean="0"/>
              <a:t>, </a:t>
            </a:r>
            <a:r>
              <a:rPr lang="en-US" dirty="0" smtClean="0"/>
              <a:t>due to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Rao</a:t>
            </a:r>
            <a:r>
              <a:rPr lang="en-US" dirty="0" smtClean="0">
                <a:solidFill>
                  <a:srgbClr val="0000CC"/>
                </a:solidFill>
              </a:rPr>
              <a:t> and Smith, STOC ’98]</a:t>
            </a:r>
          </a:p>
          <a:p>
            <a:r>
              <a:rPr lang="en-US" dirty="0" smtClean="0"/>
              <a:t>To put both ideas into perspective, we start by explaining the basics of </a:t>
            </a:r>
            <a:r>
              <a:rPr lang="en-US" dirty="0" smtClean="0">
                <a:solidFill>
                  <a:srgbClr val="FF0000"/>
                </a:solidFill>
              </a:rPr>
              <a:t>dynamic programming in </a:t>
            </a:r>
            <a:r>
              <a:rPr lang="en-US" dirty="0" err="1" smtClean="0">
                <a:solidFill>
                  <a:srgbClr val="FF0000"/>
                </a:solidFill>
              </a:rPr>
              <a:t>quadtrees</a:t>
            </a:r>
            <a:r>
              <a:rPr lang="en-US" dirty="0" smtClean="0"/>
              <a:t>, as introduced in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Arora</a:t>
            </a:r>
            <a:r>
              <a:rPr lang="en-US" dirty="0" smtClean="0">
                <a:solidFill>
                  <a:srgbClr val="0000CC"/>
                </a:solidFill>
              </a:rPr>
              <a:t>, FOCS ’96] </a:t>
            </a:r>
            <a:r>
              <a:rPr lang="en-US" dirty="0" smtClean="0"/>
              <a:t>for Euclidean TSP</a:t>
            </a:r>
          </a:p>
        </p:txBody>
      </p:sp>
      <p:sp>
        <p:nvSpPr>
          <p:cNvPr id="4" name="Ellipse 3"/>
          <p:cNvSpPr/>
          <p:nvPr/>
        </p:nvSpPr>
        <p:spPr>
          <a:xfrm>
            <a:off x="8143900" y="5214950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143900" y="4143380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43900" y="3071810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grpSp>
        <p:nvGrpSpPr>
          <p:cNvPr id="43" name="Gruppieren 42"/>
          <p:cNvGrpSpPr/>
          <p:nvPr/>
        </p:nvGrpSpPr>
        <p:grpSpPr>
          <a:xfrm>
            <a:off x="2289160" y="5076842"/>
            <a:ext cx="3940175" cy="1101725"/>
            <a:chOff x="2289160" y="5076842"/>
            <a:chExt cx="3940175" cy="1101725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289160" y="60896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019535" y="57340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051160" y="51085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4495785" y="50768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6140435" y="535941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5689585" y="60801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uppieren 83"/>
          <p:cNvGrpSpPr/>
          <p:nvPr/>
        </p:nvGrpSpPr>
        <p:grpSpPr>
          <a:xfrm>
            <a:off x="1857356" y="4643446"/>
            <a:ext cx="4878240" cy="2073290"/>
            <a:chOff x="571472" y="3357562"/>
            <a:chExt cx="4878240" cy="2073290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18700" y="597790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951918" y="564135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43540" y="50492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554538" y="505398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87438" y="535941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778826" y="596806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uppieren 83"/>
          <p:cNvGrpSpPr/>
          <p:nvPr/>
        </p:nvGrpSpPr>
        <p:grpSpPr>
          <a:xfrm>
            <a:off x="1857356" y="4643446"/>
            <a:ext cx="4878240" cy="2074084"/>
            <a:chOff x="571472" y="3356768"/>
            <a:chExt cx="4878240" cy="2074084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2296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18700" y="597790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071803" y="5072074"/>
            <a:ext cx="928694" cy="64294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4000500" y="5072074"/>
            <a:ext cx="642937" cy="61244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4000496" y="5715016"/>
            <a:ext cx="1785950" cy="28575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5815839" y="5394960"/>
            <a:ext cx="310641" cy="60580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2500299" y="5715016"/>
            <a:ext cx="1500198" cy="28575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951918" y="564135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43540" y="50492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554538" y="505398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87438" y="535941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5786446" y="6000768"/>
            <a:ext cx="355576" cy="379411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778826" y="596806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000232" y="6000768"/>
            <a:ext cx="447675" cy="2857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uppieren 83"/>
          <p:cNvGrpSpPr/>
          <p:nvPr/>
        </p:nvGrpSpPr>
        <p:grpSpPr>
          <a:xfrm>
            <a:off x="1857356" y="4643446"/>
            <a:ext cx="4878240" cy="2074084"/>
            <a:chOff x="571472" y="3356768"/>
            <a:chExt cx="4878240" cy="2074084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2296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289160" y="60896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062272" y="5138754"/>
            <a:ext cx="1000125" cy="628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4087797" y="5107004"/>
            <a:ext cx="447675" cy="666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4084622" y="5780104"/>
            <a:ext cx="16573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5732447" y="5380054"/>
            <a:ext cx="476250" cy="752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2357422" y="5786454"/>
            <a:ext cx="17240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4019535" y="57340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51160" y="510859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95785" y="507684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140435" y="535941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5751497" y="6132529"/>
            <a:ext cx="390525" cy="2476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689585" y="608014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1897047" y="6126179"/>
            <a:ext cx="447675" cy="2857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4" name="Gruppieren 83"/>
          <p:cNvGrpSpPr/>
          <p:nvPr/>
        </p:nvGrpSpPr>
        <p:grpSpPr>
          <a:xfrm>
            <a:off x="1857356" y="4643446"/>
            <a:ext cx="4878240" cy="2073290"/>
            <a:chOff x="571472" y="3357562"/>
            <a:chExt cx="4878240" cy="2073290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origin</a:t>
            </a:r>
            <a:r>
              <a:rPr lang="en-US" dirty="0" smtClean="0"/>
              <a:t> of coordinate system (= center of large square) randomly.</a:t>
            </a:r>
          </a:p>
          <a:p>
            <a:pPr lvl="1"/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only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source</a:t>
            </a:r>
            <a:r>
              <a:rPr lang="de-CH" dirty="0" smtClean="0">
                <a:solidFill>
                  <a:srgbClr val="FF0000"/>
                </a:solidFill>
              </a:rPr>
              <a:t> of </a:t>
            </a:r>
            <a:r>
              <a:rPr lang="de-CH" dirty="0" err="1" smtClean="0">
                <a:solidFill>
                  <a:srgbClr val="FF0000"/>
                </a:solidFill>
              </a:rPr>
              <a:t>randomness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in all </a:t>
            </a:r>
            <a:r>
              <a:rPr lang="de-CH" dirty="0" err="1" smtClean="0"/>
              <a:t>algorithms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Ellipse 6"/>
          <p:cNvSpPr/>
          <p:nvPr/>
        </p:nvSpPr>
        <p:spPr>
          <a:xfrm>
            <a:off x="8143900" y="357166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1763908" y="3214686"/>
            <a:ext cx="3571900" cy="3573370"/>
            <a:chOff x="5715008" y="4572008"/>
            <a:chExt cx="1928826" cy="1929620"/>
          </a:xfrm>
        </p:grpSpPr>
        <p:cxnSp>
          <p:nvCxnSpPr>
            <p:cNvPr id="27" name="Gerade Verbindung 26"/>
            <p:cNvCxnSpPr>
              <a:stCxn id="25" idx="0"/>
              <a:endCxn id="25" idx="2"/>
            </p:cNvCxnSpPr>
            <p:nvPr/>
          </p:nvCxnSpPr>
          <p:spPr>
            <a:xfrm rot="162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 rot="10800000" flipH="1">
              <a:off x="5715008" y="5535639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6626240" y="548324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715008" y="4572008"/>
              <a:ext cx="1928826" cy="19288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000100" y="3714752"/>
            <a:ext cx="3571900" cy="3573370"/>
            <a:chOff x="5715008" y="4572008"/>
            <a:chExt cx="1928826" cy="1929620"/>
          </a:xfrm>
        </p:grpSpPr>
        <p:cxnSp>
          <p:nvCxnSpPr>
            <p:cNvPr id="52" name="Gerade Verbindung 51"/>
            <p:cNvCxnSpPr>
              <a:stCxn id="55" idx="0"/>
              <a:endCxn id="55" idx="2"/>
            </p:cNvCxnSpPr>
            <p:nvPr/>
          </p:nvCxnSpPr>
          <p:spPr>
            <a:xfrm rot="162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>
              <a:stCxn id="55" idx="1"/>
              <a:endCxn id="55" idx="3"/>
            </p:cNvCxnSpPr>
            <p:nvPr/>
          </p:nvCxnSpPr>
          <p:spPr>
            <a:xfrm rot="108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6626240" y="548324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Rechteck 54"/>
            <p:cNvSpPr/>
            <p:nvPr/>
          </p:nvSpPr>
          <p:spPr>
            <a:xfrm>
              <a:off x="5715008" y="4572008"/>
              <a:ext cx="1928826" cy="19288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1500166" y="2786058"/>
            <a:ext cx="3571900" cy="3573370"/>
            <a:chOff x="5715008" y="4572008"/>
            <a:chExt cx="1928826" cy="1929620"/>
          </a:xfrm>
        </p:grpSpPr>
        <p:cxnSp>
          <p:nvCxnSpPr>
            <p:cNvPr id="57" name="Gerade Verbindung 56"/>
            <p:cNvCxnSpPr>
              <a:stCxn id="60" idx="0"/>
              <a:endCxn id="60" idx="2"/>
            </p:cNvCxnSpPr>
            <p:nvPr/>
          </p:nvCxnSpPr>
          <p:spPr>
            <a:xfrm rot="162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60" idx="1"/>
              <a:endCxn id="60" idx="3"/>
            </p:cNvCxnSpPr>
            <p:nvPr/>
          </p:nvCxnSpPr>
          <p:spPr>
            <a:xfrm rot="108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7"/>
            <p:cNvSpPr>
              <a:spLocks noChangeArrowheads="1"/>
            </p:cNvSpPr>
            <p:nvPr/>
          </p:nvSpPr>
          <p:spPr bwMode="auto">
            <a:xfrm>
              <a:off x="6626240" y="548324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5715008" y="4572008"/>
              <a:ext cx="1928826" cy="19288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1785918" y="3929066"/>
            <a:ext cx="2555892" cy="2198702"/>
            <a:chOff x="1785918" y="4286256"/>
            <a:chExt cx="2555892" cy="2198702"/>
          </a:xfrm>
        </p:grpSpPr>
        <p:sp>
          <p:nvSpPr>
            <p:cNvPr id="86" name="Oval 4"/>
            <p:cNvSpPr>
              <a:spLocks noChangeArrowheads="1"/>
            </p:cNvSpPr>
            <p:nvPr/>
          </p:nvSpPr>
          <p:spPr bwMode="auto">
            <a:xfrm>
              <a:off x="2432036" y="587376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5"/>
            <p:cNvSpPr>
              <a:spLocks noChangeArrowheads="1"/>
            </p:cNvSpPr>
            <p:nvPr/>
          </p:nvSpPr>
          <p:spPr bwMode="auto">
            <a:xfrm>
              <a:off x="4214810" y="564357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"/>
            <p:cNvSpPr>
              <a:spLocks noChangeArrowheads="1"/>
            </p:cNvSpPr>
            <p:nvPr/>
          </p:nvSpPr>
          <p:spPr bwMode="auto">
            <a:xfrm>
              <a:off x="3357554" y="517685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"/>
            <p:cNvSpPr>
              <a:spLocks noChangeArrowheads="1"/>
            </p:cNvSpPr>
            <p:nvPr/>
          </p:nvSpPr>
          <p:spPr bwMode="auto">
            <a:xfrm>
              <a:off x="3357554" y="59293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6"/>
            <p:cNvSpPr>
              <a:spLocks noChangeArrowheads="1"/>
            </p:cNvSpPr>
            <p:nvPr/>
          </p:nvSpPr>
          <p:spPr bwMode="auto">
            <a:xfrm>
              <a:off x="3786182" y="58912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4"/>
            <p:cNvSpPr>
              <a:spLocks noChangeArrowheads="1"/>
            </p:cNvSpPr>
            <p:nvPr/>
          </p:nvSpPr>
          <p:spPr bwMode="auto">
            <a:xfrm>
              <a:off x="3000364" y="557214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5"/>
            <p:cNvSpPr>
              <a:spLocks noChangeArrowheads="1"/>
            </p:cNvSpPr>
            <p:nvPr/>
          </p:nvSpPr>
          <p:spPr bwMode="auto">
            <a:xfrm>
              <a:off x="3929058" y="471488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7"/>
            <p:cNvSpPr>
              <a:spLocks noChangeArrowheads="1"/>
            </p:cNvSpPr>
            <p:nvPr/>
          </p:nvSpPr>
          <p:spPr bwMode="auto">
            <a:xfrm>
              <a:off x="1785918" y="585789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8"/>
            <p:cNvSpPr>
              <a:spLocks noChangeArrowheads="1"/>
            </p:cNvSpPr>
            <p:nvPr/>
          </p:nvSpPr>
          <p:spPr bwMode="auto">
            <a:xfrm>
              <a:off x="3428992" y="4286256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9"/>
            <p:cNvSpPr>
              <a:spLocks noChangeArrowheads="1"/>
            </p:cNvSpPr>
            <p:nvPr/>
          </p:nvSpPr>
          <p:spPr bwMode="auto">
            <a:xfrm>
              <a:off x="3857620" y="542926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6"/>
            <p:cNvSpPr>
              <a:spLocks noChangeArrowheads="1"/>
            </p:cNvSpPr>
            <p:nvPr/>
          </p:nvSpPr>
          <p:spPr bwMode="auto">
            <a:xfrm>
              <a:off x="2643174" y="635795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en-US" dirty="0" smtClean="0"/>
              <a:t>Split large square recursively into 4 smaller squares until squares have </a:t>
            </a:r>
            <a:r>
              <a:rPr lang="en-US" dirty="0" err="1" smtClean="0"/>
              <a:t>sidelength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Since bounding square has </a:t>
            </a:r>
            <a:r>
              <a:rPr lang="en-US" dirty="0" err="1" smtClean="0">
                <a:solidFill>
                  <a:srgbClr val="FF0000"/>
                </a:solidFill>
              </a:rPr>
              <a:t>sidelength</a:t>
            </a:r>
            <a:r>
              <a:rPr lang="en-US" dirty="0" smtClean="0">
                <a:solidFill>
                  <a:srgbClr val="FF0000"/>
                </a:solidFill>
              </a:rPr>
              <a:t> O(n)</a:t>
            </a:r>
            <a:r>
              <a:rPr lang="en-US" dirty="0" smtClean="0"/>
              <a:t>, resulting tree has </a:t>
            </a:r>
            <a:r>
              <a:rPr lang="en-US" dirty="0" smtClean="0">
                <a:solidFill>
                  <a:srgbClr val="CC00CC"/>
                </a:solidFill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</a:rPr>
              <a:t>2</a:t>
            </a:r>
            <a:r>
              <a:rPr lang="en-US" dirty="0" smtClean="0">
                <a:solidFill>
                  <a:srgbClr val="CC00CC"/>
                </a:solidFill>
              </a:rPr>
              <a:t>) nodes </a:t>
            </a:r>
            <a:r>
              <a:rPr lang="en-US" dirty="0" smtClean="0"/>
              <a:t>(squares) and </a:t>
            </a:r>
            <a:r>
              <a:rPr lang="en-US" dirty="0" smtClean="0">
                <a:solidFill>
                  <a:srgbClr val="CC00CC"/>
                </a:solidFill>
              </a:rPr>
              <a:t>depth O(log 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8" name="Gruppieren 47"/>
          <p:cNvGrpSpPr/>
          <p:nvPr/>
        </p:nvGrpSpPr>
        <p:grpSpPr>
          <a:xfrm>
            <a:off x="1785918" y="3929066"/>
            <a:ext cx="2555892" cy="2198702"/>
            <a:chOff x="1785918" y="4286256"/>
            <a:chExt cx="2555892" cy="219870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32036" y="587376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4214810" y="564357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3357554" y="517685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3357554" y="59293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3786182" y="58912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3000364" y="557214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3929058" y="471488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1785918" y="585789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3428992" y="4286256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3857620" y="542926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2643174" y="635795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7" name="Gerade Verbindung 56"/>
          <p:cNvCxnSpPr>
            <a:stCxn id="60" idx="0"/>
            <a:endCxn id="60" idx="2"/>
          </p:cNvCxnSpPr>
          <p:nvPr/>
        </p:nvCxnSpPr>
        <p:spPr>
          <a:xfrm rot="16200000" flipH="1">
            <a:off x="1500166" y="4572009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>
            <a:stCxn id="60" idx="1"/>
            <a:endCxn id="60" idx="3"/>
          </p:cNvCxnSpPr>
          <p:nvPr/>
        </p:nvCxnSpPr>
        <p:spPr>
          <a:xfrm rot="10800000" flipH="1">
            <a:off x="1500166" y="4572009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eck 59"/>
          <p:cNvSpPr/>
          <p:nvPr/>
        </p:nvSpPr>
        <p:spPr>
          <a:xfrm>
            <a:off x="1500166" y="2786059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uppieren 73"/>
          <p:cNvGrpSpPr/>
          <p:nvPr/>
        </p:nvGrpSpPr>
        <p:grpSpPr>
          <a:xfrm>
            <a:off x="1500166" y="2786060"/>
            <a:ext cx="3643338" cy="3571900"/>
            <a:chOff x="1500166" y="2786060"/>
            <a:chExt cx="3643338" cy="3571900"/>
          </a:xfrm>
        </p:grpSpPr>
        <p:cxnSp>
          <p:nvCxnSpPr>
            <p:cNvPr id="39" name="Gerade Verbindung 38"/>
            <p:cNvCxnSpPr/>
            <p:nvPr/>
          </p:nvCxnSpPr>
          <p:spPr>
            <a:xfrm rot="16200000" flipH="1">
              <a:off x="160791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 rot="16200000" flipH="1">
              <a:off x="1048295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rot="16200000" flipH="1">
              <a:off x="1946741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rot="16200000" flipH="1">
              <a:off x="2817769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 rot="10800000" flipH="1">
              <a:off x="1500166" y="4143381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 rot="10800000" flipH="1">
              <a:off x="1571604" y="5000637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 rot="10800000" flipH="1">
              <a:off x="1500166" y="5929331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10800000" flipH="1">
              <a:off x="1500166" y="3214687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Gerade Verbindung 48"/>
          <p:cNvCxnSpPr/>
          <p:nvPr/>
        </p:nvCxnSpPr>
        <p:spPr>
          <a:xfrm rot="16200000" flipH="1">
            <a:off x="611429" y="4570537"/>
            <a:ext cx="3571900" cy="294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16200000" flipH="1">
            <a:off x="8813027" y="4427661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16200000" flipH="1">
            <a:off x="2391845" y="4570538"/>
            <a:ext cx="3571900" cy="294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16200000" flipH="1">
            <a:off x="1943548" y="4570537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rot="16200000" flipH="1">
            <a:off x="1048295" y="4570537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16200000" flipH="1">
            <a:off x="158087" y="4570538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16200000" flipH="1">
            <a:off x="2820473" y="4570538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ieren 72"/>
          <p:cNvGrpSpPr/>
          <p:nvPr/>
        </p:nvGrpSpPr>
        <p:grpSpPr>
          <a:xfrm>
            <a:off x="1500166" y="2786058"/>
            <a:ext cx="3571900" cy="3571902"/>
            <a:chOff x="1500166" y="2786058"/>
            <a:chExt cx="3571900" cy="3571902"/>
          </a:xfrm>
        </p:grpSpPr>
        <p:cxnSp>
          <p:nvCxnSpPr>
            <p:cNvPr id="32" name="Gerade Verbindung 31"/>
            <p:cNvCxnSpPr/>
            <p:nvPr/>
          </p:nvCxnSpPr>
          <p:spPr>
            <a:xfrm rot="16200000" flipH="1">
              <a:off x="616725" y="4570538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rot="10800000" flipH="1">
              <a:off x="1500166" y="5467751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rot="16200000" flipH="1">
              <a:off x="2389141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 rot="10800000" flipH="1">
              <a:off x="1500166" y="3690039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16200000" flipH="1">
              <a:off x="1501637" y="4570537"/>
              <a:ext cx="3571900" cy="2941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/>
          </p:nvCxnSpPr>
          <p:spPr>
            <a:xfrm rot="10800000" flipH="1">
              <a:off x="1500166" y="4572008"/>
              <a:ext cx="3571900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Gerade Verbindung 65"/>
          <p:cNvCxnSpPr/>
          <p:nvPr/>
        </p:nvCxnSpPr>
        <p:spPr>
          <a:xfrm rot="10800000" flipH="1">
            <a:off x="1500166" y="4997932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10800000" flipH="1">
            <a:off x="1500166" y="5467750"/>
            <a:ext cx="35719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10800000" flipH="1">
            <a:off x="1500166" y="5935353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10800000" flipH="1">
            <a:off x="1500166" y="3690038"/>
            <a:ext cx="35719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10800000" flipH="1">
            <a:off x="1500166" y="3214686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10800000" flipH="1">
            <a:off x="1500166" y="4140187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Truncated</a:t>
            </a:r>
            <a:r>
              <a:rPr lang="en-US" dirty="0" smtClean="0"/>
              <a:t> </a:t>
            </a:r>
            <a:r>
              <a:rPr lang="en-US" dirty="0" err="1" smtClean="0"/>
              <a:t>quadtree</a:t>
            </a:r>
            <a:r>
              <a:rPr lang="en-US" dirty="0" smtClean="0"/>
              <a:t>:  stop subdivision at empty squares</a:t>
            </a:r>
          </a:p>
          <a:p>
            <a:pPr lvl="1"/>
            <a:r>
              <a:rPr lang="en-US" dirty="0" smtClean="0"/>
              <a:t>remaining tree has </a:t>
            </a:r>
            <a:r>
              <a:rPr lang="en-US" dirty="0" smtClean="0">
                <a:solidFill>
                  <a:srgbClr val="CC00CC"/>
                </a:solidFill>
              </a:rPr>
              <a:t>O(n log n) nodes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50" name="Gerade Verbindung 49"/>
          <p:cNvCxnSpPr/>
          <p:nvPr/>
        </p:nvCxnSpPr>
        <p:spPr>
          <a:xfrm rot="16200000" flipH="1">
            <a:off x="8813027" y="4427661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uppieren 97"/>
          <p:cNvGrpSpPr/>
          <p:nvPr/>
        </p:nvGrpSpPr>
        <p:grpSpPr>
          <a:xfrm>
            <a:off x="1500166" y="2786058"/>
            <a:ext cx="3571900" cy="3573372"/>
            <a:chOff x="1500166" y="2786058"/>
            <a:chExt cx="3571900" cy="3573372"/>
          </a:xfrm>
        </p:grpSpPr>
        <p:grpSp>
          <p:nvGrpSpPr>
            <p:cNvPr id="4" name="Gruppieren 47"/>
            <p:cNvGrpSpPr/>
            <p:nvPr/>
          </p:nvGrpSpPr>
          <p:grpSpPr>
            <a:xfrm>
              <a:off x="1785918" y="3929067"/>
              <a:ext cx="2555892" cy="2198702"/>
              <a:chOff x="1785918" y="4286256"/>
              <a:chExt cx="2555892" cy="2198702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2432036" y="587376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5"/>
              <p:cNvSpPr>
                <a:spLocks noChangeArrowheads="1"/>
              </p:cNvSpPr>
              <p:nvPr/>
            </p:nvSpPr>
            <p:spPr bwMode="auto">
              <a:xfrm>
                <a:off x="4214810" y="564357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3357554" y="517685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3357554" y="59293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6"/>
              <p:cNvSpPr>
                <a:spLocks noChangeArrowheads="1"/>
              </p:cNvSpPr>
              <p:nvPr/>
            </p:nvSpPr>
            <p:spPr bwMode="auto">
              <a:xfrm>
                <a:off x="3786182" y="58912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4"/>
              <p:cNvSpPr>
                <a:spLocks noChangeArrowheads="1"/>
              </p:cNvSpPr>
              <p:nvPr/>
            </p:nvSpPr>
            <p:spPr bwMode="auto">
              <a:xfrm>
                <a:off x="3000364" y="557214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5"/>
              <p:cNvSpPr>
                <a:spLocks noChangeArrowheads="1"/>
              </p:cNvSpPr>
              <p:nvPr/>
            </p:nvSpPr>
            <p:spPr bwMode="auto">
              <a:xfrm>
                <a:off x="3929058" y="471488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1785918" y="5857892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8"/>
              <p:cNvSpPr>
                <a:spLocks noChangeArrowheads="1"/>
              </p:cNvSpPr>
              <p:nvPr/>
            </p:nvSpPr>
            <p:spPr bwMode="auto">
              <a:xfrm>
                <a:off x="3428992" y="4286256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3857620" y="542926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6"/>
              <p:cNvSpPr>
                <a:spLocks noChangeArrowheads="1"/>
              </p:cNvSpPr>
              <p:nvPr/>
            </p:nvSpPr>
            <p:spPr bwMode="auto">
              <a:xfrm>
                <a:off x="2643174" y="635795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7" name="Gerade Verbindung 56"/>
            <p:cNvCxnSpPr>
              <a:stCxn id="60" idx="0"/>
              <a:endCxn id="60" idx="2"/>
            </p:cNvCxnSpPr>
            <p:nvPr/>
          </p:nvCxnSpPr>
          <p:spPr>
            <a:xfrm rot="162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60" idx="1"/>
              <a:endCxn id="60" idx="3"/>
            </p:cNvCxnSpPr>
            <p:nvPr/>
          </p:nvCxnSpPr>
          <p:spPr>
            <a:xfrm rot="108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hteck 59"/>
            <p:cNvSpPr/>
            <p:nvPr/>
          </p:nvSpPr>
          <p:spPr>
            <a:xfrm>
              <a:off x="1500166" y="2786059"/>
              <a:ext cx="3571900" cy="3571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Gerade Verbindung 48"/>
            <p:cNvCxnSpPr/>
            <p:nvPr/>
          </p:nvCxnSpPr>
          <p:spPr>
            <a:xfrm rot="16200000" flipH="1">
              <a:off x="1500933" y="5460042"/>
              <a:ext cx="1794196" cy="163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16200000" flipH="1">
              <a:off x="2391845" y="4570538"/>
              <a:ext cx="3571900" cy="2941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 rot="5400000">
              <a:off x="2402015" y="5028232"/>
              <a:ext cx="2659166" cy="28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16200000" flipH="1">
              <a:off x="1933552" y="5455794"/>
              <a:ext cx="1794193" cy="1013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 rot="16200000" flipH="1">
              <a:off x="1504924" y="5917373"/>
              <a:ext cx="879793" cy="13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16200000" flipH="1">
              <a:off x="4155989" y="5012723"/>
              <a:ext cx="889687" cy="823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pieren 72"/>
            <p:cNvGrpSpPr/>
            <p:nvPr/>
          </p:nvGrpSpPr>
          <p:grpSpPr>
            <a:xfrm>
              <a:off x="1500166" y="2786058"/>
              <a:ext cx="3571900" cy="3571902"/>
              <a:chOff x="1500166" y="2786058"/>
              <a:chExt cx="3571900" cy="3571902"/>
            </a:xfrm>
          </p:grpSpPr>
          <p:cxnSp>
            <p:nvCxnSpPr>
              <p:cNvPr id="33" name="Gerade Verbindung 32"/>
              <p:cNvCxnSpPr/>
              <p:nvPr/>
            </p:nvCxnSpPr>
            <p:spPr>
              <a:xfrm rot="10800000" flipH="1">
                <a:off x="1500166" y="546775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 rot="16200000" flipH="1">
                <a:off x="238914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 rot="16200000" flipH="1">
                <a:off x="1501637" y="4570537"/>
                <a:ext cx="3571900" cy="294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 rot="10800000" flipH="1">
                <a:off x="1500166" y="4572008"/>
                <a:ext cx="35719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Gerade Verbindung 65"/>
            <p:cNvCxnSpPr/>
            <p:nvPr/>
          </p:nvCxnSpPr>
          <p:spPr>
            <a:xfrm flipV="1">
              <a:off x="2405449" y="4997932"/>
              <a:ext cx="2666617" cy="1067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>
            <a:xfrm rot="10800000" flipH="1">
              <a:off x="1500166" y="5467750"/>
              <a:ext cx="357190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flipV="1">
              <a:off x="1500166" y="5929330"/>
              <a:ext cx="2698168" cy="712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>
            <a:xfrm flipV="1">
              <a:off x="3270422" y="3690038"/>
              <a:ext cx="1801644" cy="51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>
              <a:off x="3310830" y="4143380"/>
              <a:ext cx="85725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141"/>
          <p:cNvGrpSpPr/>
          <p:nvPr/>
        </p:nvGrpSpPr>
        <p:grpSpPr>
          <a:xfrm>
            <a:off x="1500166" y="2786058"/>
            <a:ext cx="3643338" cy="3573372"/>
            <a:chOff x="1500166" y="2786058"/>
            <a:chExt cx="3643338" cy="3573372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1785918" y="3929067"/>
              <a:ext cx="2555892" cy="2198702"/>
              <a:chOff x="1785918" y="4286256"/>
              <a:chExt cx="2555892" cy="2198702"/>
            </a:xfrm>
          </p:grpSpPr>
          <p:sp>
            <p:nvSpPr>
              <p:cNvPr id="100" name="Oval 4"/>
              <p:cNvSpPr>
                <a:spLocks noChangeArrowheads="1"/>
              </p:cNvSpPr>
              <p:nvPr/>
            </p:nvSpPr>
            <p:spPr bwMode="auto">
              <a:xfrm>
                <a:off x="2432036" y="587376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5"/>
              <p:cNvSpPr>
                <a:spLocks noChangeArrowheads="1"/>
              </p:cNvSpPr>
              <p:nvPr/>
            </p:nvSpPr>
            <p:spPr bwMode="auto">
              <a:xfrm>
                <a:off x="4214810" y="564357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8"/>
              <p:cNvSpPr>
                <a:spLocks noChangeArrowheads="1"/>
              </p:cNvSpPr>
              <p:nvPr/>
            </p:nvSpPr>
            <p:spPr bwMode="auto">
              <a:xfrm>
                <a:off x="3357554" y="517685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Oval 9"/>
              <p:cNvSpPr>
                <a:spLocks noChangeArrowheads="1"/>
              </p:cNvSpPr>
              <p:nvPr/>
            </p:nvSpPr>
            <p:spPr bwMode="auto">
              <a:xfrm>
                <a:off x="3357554" y="59293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6"/>
              <p:cNvSpPr>
                <a:spLocks noChangeArrowheads="1"/>
              </p:cNvSpPr>
              <p:nvPr/>
            </p:nvSpPr>
            <p:spPr bwMode="auto">
              <a:xfrm>
                <a:off x="3786182" y="58912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3000364" y="557214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Oval 5"/>
              <p:cNvSpPr>
                <a:spLocks noChangeArrowheads="1"/>
              </p:cNvSpPr>
              <p:nvPr/>
            </p:nvSpPr>
            <p:spPr bwMode="auto">
              <a:xfrm>
                <a:off x="3929058" y="471488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7"/>
              <p:cNvSpPr>
                <a:spLocks noChangeArrowheads="1"/>
              </p:cNvSpPr>
              <p:nvPr/>
            </p:nvSpPr>
            <p:spPr bwMode="auto">
              <a:xfrm>
                <a:off x="1785918" y="5857892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8"/>
              <p:cNvSpPr>
                <a:spLocks noChangeArrowheads="1"/>
              </p:cNvSpPr>
              <p:nvPr/>
            </p:nvSpPr>
            <p:spPr bwMode="auto">
              <a:xfrm>
                <a:off x="3428992" y="4286256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9"/>
              <p:cNvSpPr>
                <a:spLocks noChangeArrowheads="1"/>
              </p:cNvSpPr>
              <p:nvPr/>
            </p:nvSpPr>
            <p:spPr bwMode="auto">
              <a:xfrm>
                <a:off x="3857620" y="542926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6"/>
              <p:cNvSpPr>
                <a:spLocks noChangeArrowheads="1"/>
              </p:cNvSpPr>
              <p:nvPr/>
            </p:nvSpPr>
            <p:spPr bwMode="auto">
              <a:xfrm>
                <a:off x="2643174" y="635795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11" name="Gerade Verbindung 110"/>
            <p:cNvCxnSpPr>
              <a:stCxn id="113" idx="0"/>
              <a:endCxn id="113" idx="2"/>
            </p:cNvCxnSpPr>
            <p:nvPr/>
          </p:nvCxnSpPr>
          <p:spPr>
            <a:xfrm rot="162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>
              <a:stCxn id="113" idx="1"/>
              <a:endCxn id="113" idx="3"/>
            </p:cNvCxnSpPr>
            <p:nvPr/>
          </p:nvCxnSpPr>
          <p:spPr>
            <a:xfrm rot="108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hteck 112"/>
            <p:cNvSpPr/>
            <p:nvPr/>
          </p:nvSpPr>
          <p:spPr>
            <a:xfrm>
              <a:off x="1500166" y="2786059"/>
              <a:ext cx="3571900" cy="3571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uppieren 113"/>
            <p:cNvGrpSpPr/>
            <p:nvPr/>
          </p:nvGrpSpPr>
          <p:grpSpPr>
            <a:xfrm>
              <a:off x="1500166" y="2786060"/>
              <a:ext cx="3643338" cy="3571900"/>
              <a:chOff x="1500166" y="2786060"/>
              <a:chExt cx="3643338" cy="3571900"/>
            </a:xfrm>
          </p:grpSpPr>
          <p:cxnSp>
            <p:nvCxnSpPr>
              <p:cNvPr id="115" name="Gerade Verbindung 114"/>
              <p:cNvCxnSpPr/>
              <p:nvPr/>
            </p:nvCxnSpPr>
            <p:spPr>
              <a:xfrm rot="16200000" flipH="1">
                <a:off x="16079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 Verbindung 115"/>
              <p:cNvCxnSpPr/>
              <p:nvPr/>
            </p:nvCxnSpPr>
            <p:spPr>
              <a:xfrm rot="16200000" flipH="1">
                <a:off x="1048295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 Verbindung 116"/>
              <p:cNvCxnSpPr/>
              <p:nvPr/>
            </p:nvCxnSpPr>
            <p:spPr>
              <a:xfrm rot="16200000" flipH="1">
                <a:off x="194674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 Verbindung 117"/>
              <p:cNvCxnSpPr/>
              <p:nvPr/>
            </p:nvCxnSpPr>
            <p:spPr>
              <a:xfrm rot="16200000" flipH="1">
                <a:off x="2817769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 Verbindung 118"/>
              <p:cNvCxnSpPr/>
              <p:nvPr/>
            </p:nvCxnSpPr>
            <p:spPr>
              <a:xfrm rot="10800000" flipH="1">
                <a:off x="1500166" y="414338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Gerade Verbindung 119"/>
              <p:cNvCxnSpPr/>
              <p:nvPr/>
            </p:nvCxnSpPr>
            <p:spPr>
              <a:xfrm rot="10800000" flipH="1">
                <a:off x="1571604" y="5000637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 Verbindung 120"/>
              <p:cNvCxnSpPr/>
              <p:nvPr/>
            </p:nvCxnSpPr>
            <p:spPr>
              <a:xfrm rot="10800000" flipH="1">
                <a:off x="1500166" y="592933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 Verbindung 121"/>
              <p:cNvCxnSpPr/>
              <p:nvPr/>
            </p:nvCxnSpPr>
            <p:spPr>
              <a:xfrm rot="10800000" flipH="1">
                <a:off x="1500166" y="3214687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Gerade Verbindung 122"/>
            <p:cNvCxnSpPr/>
            <p:nvPr/>
          </p:nvCxnSpPr>
          <p:spPr>
            <a:xfrm rot="16200000" flipH="1">
              <a:off x="611429" y="4570537"/>
              <a:ext cx="3571900" cy="2941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23"/>
            <p:cNvCxnSpPr/>
            <p:nvPr/>
          </p:nvCxnSpPr>
          <p:spPr>
            <a:xfrm rot="16200000" flipH="1">
              <a:off x="2391845" y="4570538"/>
              <a:ext cx="3571900" cy="2941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/>
            <p:nvPr/>
          </p:nvCxnSpPr>
          <p:spPr>
            <a:xfrm rot="16200000" flipH="1">
              <a:off x="1943548" y="4570537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/>
            <p:nvPr/>
          </p:nvCxnSpPr>
          <p:spPr>
            <a:xfrm rot="16200000" flipH="1">
              <a:off x="1048295" y="4570537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/>
            <p:nvPr/>
          </p:nvCxnSpPr>
          <p:spPr>
            <a:xfrm rot="16200000" flipH="1">
              <a:off x="158087" y="4570538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 rot="16200000" flipH="1">
              <a:off x="2820473" y="4570538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uppieren 128"/>
            <p:cNvGrpSpPr/>
            <p:nvPr/>
          </p:nvGrpSpPr>
          <p:grpSpPr>
            <a:xfrm>
              <a:off x="1500166" y="2786058"/>
              <a:ext cx="3571900" cy="3571902"/>
              <a:chOff x="1500166" y="2786058"/>
              <a:chExt cx="3571900" cy="3571902"/>
            </a:xfrm>
          </p:grpSpPr>
          <p:cxnSp>
            <p:nvCxnSpPr>
              <p:cNvPr id="130" name="Gerade Verbindung 129"/>
              <p:cNvCxnSpPr/>
              <p:nvPr/>
            </p:nvCxnSpPr>
            <p:spPr>
              <a:xfrm rot="16200000" flipH="1">
                <a:off x="616725" y="4570538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Gerade Verbindung 130"/>
              <p:cNvCxnSpPr/>
              <p:nvPr/>
            </p:nvCxnSpPr>
            <p:spPr>
              <a:xfrm rot="10800000" flipH="1">
                <a:off x="1500166" y="546775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 Verbindung 131"/>
              <p:cNvCxnSpPr/>
              <p:nvPr/>
            </p:nvCxnSpPr>
            <p:spPr>
              <a:xfrm rot="16200000" flipH="1">
                <a:off x="238914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132"/>
              <p:cNvCxnSpPr/>
              <p:nvPr/>
            </p:nvCxnSpPr>
            <p:spPr>
              <a:xfrm rot="10800000" flipH="1">
                <a:off x="1500166" y="3690039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 Verbindung 133"/>
              <p:cNvCxnSpPr/>
              <p:nvPr/>
            </p:nvCxnSpPr>
            <p:spPr>
              <a:xfrm rot="16200000" flipH="1">
                <a:off x="1501637" y="4570537"/>
                <a:ext cx="3571900" cy="294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 Verbindung 134"/>
              <p:cNvCxnSpPr/>
              <p:nvPr/>
            </p:nvCxnSpPr>
            <p:spPr>
              <a:xfrm rot="10800000" flipH="1">
                <a:off x="1500166" y="4572008"/>
                <a:ext cx="35719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Gerade Verbindung 135"/>
            <p:cNvCxnSpPr/>
            <p:nvPr/>
          </p:nvCxnSpPr>
          <p:spPr>
            <a:xfrm rot="10800000" flipH="1">
              <a:off x="1500166" y="4997932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136"/>
            <p:cNvCxnSpPr/>
            <p:nvPr/>
          </p:nvCxnSpPr>
          <p:spPr>
            <a:xfrm rot="10800000" flipH="1">
              <a:off x="1500166" y="5467750"/>
              <a:ext cx="357190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/>
            <p:nvPr/>
          </p:nvCxnSpPr>
          <p:spPr>
            <a:xfrm rot="10800000" flipH="1">
              <a:off x="1500166" y="5935353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138"/>
            <p:cNvCxnSpPr/>
            <p:nvPr/>
          </p:nvCxnSpPr>
          <p:spPr>
            <a:xfrm rot="10800000" flipH="1">
              <a:off x="1500166" y="3690038"/>
              <a:ext cx="357190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139"/>
            <p:cNvCxnSpPr/>
            <p:nvPr/>
          </p:nvCxnSpPr>
          <p:spPr>
            <a:xfrm rot="10800000" flipH="1">
              <a:off x="1500166" y="3214686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140"/>
            <p:cNvCxnSpPr/>
            <p:nvPr/>
          </p:nvCxnSpPr>
          <p:spPr>
            <a:xfrm rot="10800000" flipH="1">
              <a:off x="1500166" y="4140187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283968" y="31409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800" dirty="0" err="1" smtClean="0"/>
              <a:t>or</a:t>
            </a:r>
            <a:endParaRPr lang="de-CH" sz="4800" dirty="0"/>
          </a:p>
        </p:txBody>
      </p:sp>
      <p:sp>
        <p:nvSpPr>
          <p:cNvPr id="6" name="Rechteck 5"/>
          <p:cNvSpPr/>
          <p:nvPr/>
        </p:nvSpPr>
        <p:spPr bwMode="auto">
          <a:xfrm>
            <a:off x="-252536" y="-99392"/>
            <a:ext cx="9793088" cy="1728192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409695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>
            <a:off x="2846378" y="4986012"/>
            <a:ext cx="967729" cy="61342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>
            <a:off x="4289398" y="4955548"/>
            <a:ext cx="1635450" cy="27051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9" name="Gruppieren 108"/>
          <p:cNvGrpSpPr/>
          <p:nvPr/>
        </p:nvGrpSpPr>
        <p:grpSpPr>
          <a:xfrm>
            <a:off x="1643042" y="4903498"/>
            <a:ext cx="4332300" cy="1329037"/>
            <a:chOff x="1643042" y="4903498"/>
            <a:chExt cx="4332300" cy="1329037"/>
          </a:xfrm>
        </p:grpSpPr>
        <p:sp>
          <p:nvSpPr>
            <p:cNvPr id="80" name="Oval 4"/>
            <p:cNvSpPr>
              <a:spLocks noChangeArrowheads="1"/>
            </p:cNvSpPr>
            <p:nvPr/>
          </p:nvSpPr>
          <p:spPr bwMode="auto">
            <a:xfrm>
              <a:off x="2035155" y="591027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/>
          </p:nvSpPr>
          <p:spPr bwMode="auto">
            <a:xfrm flipV="1">
              <a:off x="3830617" y="4951740"/>
              <a:ext cx="448310" cy="6489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15"/>
            <p:cNvSpPr>
              <a:spLocks noChangeShapeType="1"/>
            </p:cNvSpPr>
            <p:nvPr/>
          </p:nvSpPr>
          <p:spPr bwMode="auto">
            <a:xfrm flipV="1">
              <a:off x="2103418" y="5011757"/>
              <a:ext cx="728652" cy="94772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5"/>
            <p:cNvSpPr>
              <a:spLocks noChangeArrowheads="1"/>
            </p:cNvSpPr>
            <p:nvPr/>
          </p:nvSpPr>
          <p:spPr bwMode="auto">
            <a:xfrm>
              <a:off x="3765530" y="555467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7"/>
            <p:cNvSpPr>
              <a:spLocks noChangeArrowheads="1"/>
            </p:cNvSpPr>
            <p:nvPr/>
          </p:nvSpPr>
          <p:spPr bwMode="auto">
            <a:xfrm>
              <a:off x="2797155" y="492919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9"/>
            <p:cNvSpPr>
              <a:spLocks noChangeArrowheads="1"/>
            </p:cNvSpPr>
            <p:nvPr/>
          </p:nvSpPr>
          <p:spPr bwMode="auto">
            <a:xfrm>
              <a:off x="5886430" y="518002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5497492" y="5953135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5435580" y="590074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 flipV="1">
              <a:off x="1643042" y="5946785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5"/>
            <p:cNvSpPr>
              <a:spLocks noChangeShapeType="1"/>
            </p:cNvSpPr>
            <p:nvPr/>
          </p:nvSpPr>
          <p:spPr bwMode="auto">
            <a:xfrm flipH="1">
              <a:off x="5475268" y="5221306"/>
              <a:ext cx="500074" cy="72103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7"/>
            <p:cNvSpPr>
              <a:spLocks noChangeArrowheads="1"/>
            </p:cNvSpPr>
            <p:nvPr/>
          </p:nvSpPr>
          <p:spPr bwMode="auto">
            <a:xfrm>
              <a:off x="4252310" y="490349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" name="Line 15"/>
          <p:cNvSpPr>
            <a:spLocks noChangeShapeType="1"/>
          </p:cNvSpPr>
          <p:nvPr/>
        </p:nvSpPr>
        <p:spPr bwMode="auto">
          <a:xfrm>
            <a:off x="2928927" y="5214950"/>
            <a:ext cx="876954" cy="38678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" name="Line 15"/>
          <p:cNvSpPr>
            <a:spLocks noChangeShapeType="1"/>
          </p:cNvSpPr>
          <p:nvPr/>
        </p:nvSpPr>
        <p:spPr bwMode="auto">
          <a:xfrm>
            <a:off x="4786315" y="5189230"/>
            <a:ext cx="1143008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" name="Line 15"/>
          <p:cNvSpPr>
            <a:spLocks noChangeShapeType="1"/>
          </p:cNvSpPr>
          <p:nvPr/>
        </p:nvSpPr>
        <p:spPr bwMode="auto">
          <a:xfrm>
            <a:off x="4291914" y="4959178"/>
            <a:ext cx="494400" cy="23005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15"/>
          <p:cNvSpPr>
            <a:spLocks noChangeShapeType="1"/>
          </p:cNvSpPr>
          <p:nvPr/>
        </p:nvSpPr>
        <p:spPr bwMode="auto">
          <a:xfrm flipH="1" flipV="1">
            <a:off x="2857488" y="5000636"/>
            <a:ext cx="71438" cy="21431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" name="Gruppieren 92"/>
          <p:cNvGrpSpPr/>
          <p:nvPr/>
        </p:nvGrpSpPr>
        <p:grpSpPr>
          <a:xfrm>
            <a:off x="2903226" y="4572008"/>
            <a:ext cx="1954526" cy="1891326"/>
            <a:chOff x="2379432" y="3588352"/>
            <a:chExt cx="1954526" cy="1891326"/>
          </a:xfrm>
        </p:grpSpPr>
        <p:sp>
          <p:nvSpPr>
            <p:cNvPr id="46" name="Rechteck 45"/>
            <p:cNvSpPr/>
            <p:nvPr/>
          </p:nvSpPr>
          <p:spPr>
            <a:xfrm>
              <a:off x="2428860" y="3643314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423128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4244072" y="537430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2393204" y="5379836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239037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3310830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7"/>
            <p:cNvSpPr>
              <a:spLocks noChangeArrowheads="1"/>
            </p:cNvSpPr>
            <p:nvPr/>
          </p:nvSpPr>
          <p:spPr bwMode="auto">
            <a:xfrm>
              <a:off x="362953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393360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7"/>
            <p:cNvSpPr>
              <a:spLocks noChangeArrowheads="1"/>
            </p:cNvSpPr>
            <p:nvPr/>
          </p:nvSpPr>
          <p:spPr bwMode="auto">
            <a:xfrm>
              <a:off x="3008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7"/>
            <p:cNvSpPr>
              <a:spLocks noChangeArrowheads="1"/>
            </p:cNvSpPr>
            <p:nvPr/>
          </p:nvSpPr>
          <p:spPr bwMode="auto">
            <a:xfrm>
              <a:off x="2692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" name="Gruppieren 61"/>
            <p:cNvGrpSpPr/>
            <p:nvPr/>
          </p:nvGrpSpPr>
          <p:grpSpPr>
            <a:xfrm rot="5400000">
              <a:off x="1763049" y="4474011"/>
              <a:ext cx="1329904" cy="97138"/>
              <a:chOff x="2678830" y="5374302"/>
              <a:chExt cx="1329904" cy="97138"/>
            </a:xfrm>
          </p:grpSpPr>
          <p:sp>
            <p:nvSpPr>
              <p:cNvPr id="57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uppieren 67"/>
            <p:cNvGrpSpPr/>
            <p:nvPr/>
          </p:nvGrpSpPr>
          <p:grpSpPr>
            <a:xfrm rot="5400000">
              <a:off x="3620437" y="4465773"/>
              <a:ext cx="1329904" cy="97138"/>
              <a:chOff x="2678830" y="5374302"/>
              <a:chExt cx="1329904" cy="97138"/>
            </a:xfrm>
          </p:grpSpPr>
          <p:sp>
            <p:nvSpPr>
              <p:cNvPr id="69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uppieren 73"/>
            <p:cNvGrpSpPr/>
            <p:nvPr/>
          </p:nvGrpSpPr>
          <p:grpSpPr>
            <a:xfrm>
              <a:off x="2676126" y="5382540"/>
              <a:ext cx="1329904" cy="97138"/>
              <a:chOff x="2678830" y="5374302"/>
              <a:chExt cx="1329904" cy="97138"/>
            </a:xfrm>
          </p:grpSpPr>
          <p:sp>
            <p:nvSpPr>
              <p:cNvPr id="75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" name="Gruppieren 113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11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117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0" grpId="0" animBg="1"/>
      <p:bldP spid="90" grpId="1" animBg="1"/>
      <p:bldP spid="91" grpId="0" animBg="1"/>
      <p:bldP spid="91" grpId="1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053033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b="1" dirty="0" smtClean="0"/>
              <a:t>Intuition: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fixed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good</a:t>
            </a:r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751463" y="54292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uppieren 41"/>
          <p:cNvGrpSpPr/>
          <p:nvPr/>
        </p:nvGrpSpPr>
        <p:grpSpPr>
          <a:xfrm>
            <a:off x="2973883" y="5033319"/>
            <a:ext cx="1169489" cy="716149"/>
            <a:chOff x="2973883" y="5033319"/>
            <a:chExt cx="1169489" cy="716149"/>
          </a:xfrm>
        </p:grpSpPr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3020606" y="5429264"/>
              <a:ext cx="775529" cy="4571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uppieren 59"/>
            <p:cNvGrpSpPr/>
            <p:nvPr/>
          </p:nvGrpSpPr>
          <p:grpSpPr>
            <a:xfrm>
              <a:off x="3403292" y="5033319"/>
              <a:ext cx="740080" cy="716149"/>
              <a:chOff x="2379432" y="3588352"/>
              <a:chExt cx="1954526" cy="1891326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2428860" y="3643314"/>
                <a:ext cx="1857388" cy="17859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7"/>
              <p:cNvSpPr>
                <a:spLocks noChangeArrowheads="1"/>
              </p:cNvSpPr>
              <p:nvPr/>
            </p:nvSpPr>
            <p:spPr bwMode="auto">
              <a:xfrm>
                <a:off x="423128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7"/>
              <p:cNvSpPr>
                <a:spLocks noChangeArrowheads="1"/>
              </p:cNvSpPr>
              <p:nvPr/>
            </p:nvSpPr>
            <p:spPr bwMode="auto">
              <a:xfrm>
                <a:off x="424407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7"/>
              <p:cNvSpPr>
                <a:spLocks noChangeArrowheads="1"/>
              </p:cNvSpPr>
              <p:nvPr/>
            </p:nvSpPr>
            <p:spPr bwMode="auto">
              <a:xfrm>
                <a:off x="2393204" y="5379836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7"/>
              <p:cNvSpPr>
                <a:spLocks noChangeArrowheads="1"/>
              </p:cNvSpPr>
              <p:nvPr/>
            </p:nvSpPr>
            <p:spPr bwMode="auto">
              <a:xfrm>
                <a:off x="239037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7"/>
              <p:cNvSpPr>
                <a:spLocks noChangeArrowheads="1"/>
              </p:cNvSpPr>
              <p:nvPr/>
            </p:nvSpPr>
            <p:spPr bwMode="auto">
              <a:xfrm>
                <a:off x="3310830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362953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393360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7"/>
              <p:cNvSpPr>
                <a:spLocks noChangeArrowheads="1"/>
              </p:cNvSpPr>
              <p:nvPr/>
            </p:nvSpPr>
            <p:spPr bwMode="auto">
              <a:xfrm>
                <a:off x="3008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7"/>
              <p:cNvSpPr>
                <a:spLocks noChangeArrowheads="1"/>
              </p:cNvSpPr>
              <p:nvPr/>
            </p:nvSpPr>
            <p:spPr bwMode="auto">
              <a:xfrm>
                <a:off x="2692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uppieren 61"/>
              <p:cNvGrpSpPr/>
              <p:nvPr/>
            </p:nvGrpSpPr>
            <p:grpSpPr>
              <a:xfrm rot="5400000">
                <a:off x="1763049" y="4474011"/>
                <a:ext cx="1329904" cy="97138"/>
                <a:chOff x="2678830" y="5374302"/>
                <a:chExt cx="1329904" cy="97138"/>
              </a:xfrm>
            </p:grpSpPr>
            <p:sp>
              <p:nvSpPr>
                <p:cNvPr id="8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uppieren 67"/>
              <p:cNvGrpSpPr/>
              <p:nvPr/>
            </p:nvGrpSpPr>
            <p:grpSpPr>
              <a:xfrm rot="5400000">
                <a:off x="3620437" y="4465773"/>
                <a:ext cx="1329904" cy="97138"/>
                <a:chOff x="2678830" y="5374302"/>
                <a:chExt cx="1329904" cy="97138"/>
              </a:xfrm>
            </p:grpSpPr>
            <p:sp>
              <p:nvSpPr>
                <p:cNvPr id="79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uppieren 73"/>
              <p:cNvGrpSpPr/>
              <p:nvPr/>
            </p:nvGrpSpPr>
            <p:grpSpPr>
              <a:xfrm>
                <a:off x="2676126" y="5382540"/>
                <a:ext cx="1329904" cy="97138"/>
                <a:chOff x="2678830" y="5374302"/>
                <a:chExt cx="1329904" cy="97138"/>
              </a:xfrm>
            </p:grpSpPr>
            <p:sp>
              <p:nvSpPr>
                <p:cNvPr id="7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73" name="Gerade Verbindung 72"/>
            <p:cNvCxnSpPr/>
            <p:nvPr/>
          </p:nvCxnSpPr>
          <p:spPr>
            <a:xfrm rot="10800000" flipH="1">
              <a:off x="3406410" y="5478162"/>
              <a:ext cx="397963" cy="2871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90" name="Gerade Verbindung 89"/>
            <p:cNvCxnSpPr>
              <a:endCxn id="21" idx="2"/>
            </p:cNvCxnSpPr>
            <p:nvPr/>
          </p:nvCxnSpPr>
          <p:spPr>
            <a:xfrm rot="10800000">
              <a:off x="2973883" y="5435228"/>
              <a:ext cx="432528" cy="7165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</p:grp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973883" y="539077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3445468" y="5500702"/>
            <a:ext cx="357190" cy="26003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3016840" y="5429264"/>
            <a:ext cx="428628" cy="35719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053033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b="1" dirty="0" smtClean="0"/>
              <a:t>Intuition: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fixed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bad</a:t>
            </a:r>
          </a:p>
          <a:p>
            <a:pPr lvl="1"/>
            <a:r>
              <a:rPr lang="de-CH" dirty="0" err="1" smtClean="0"/>
              <a:t>but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unlikely</a:t>
            </a:r>
            <a:r>
              <a:rPr lang="de-CH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016840" y="5429264"/>
            <a:ext cx="782668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747696" y="54292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970116" y="539077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hteck 26"/>
          <p:cNvSpPr/>
          <p:nvPr/>
        </p:nvSpPr>
        <p:spPr>
          <a:xfrm>
            <a:off x="3445158" y="4675808"/>
            <a:ext cx="3507806" cy="3372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6912978" y="46214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3416483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5110821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5712715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6286976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4540042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943254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uppieren 61"/>
          <p:cNvGrpSpPr/>
          <p:nvPr/>
        </p:nvGrpSpPr>
        <p:grpSpPr>
          <a:xfrm rot="5400000">
            <a:off x="2813504" y="5671032"/>
            <a:ext cx="1251513" cy="89386"/>
            <a:chOff x="2678830" y="5392744"/>
            <a:chExt cx="662678" cy="47330"/>
          </a:xfrm>
        </p:grpSpPr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3297058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3012516" y="539274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2678830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uppieren 61"/>
          <p:cNvGrpSpPr/>
          <p:nvPr/>
        </p:nvGrpSpPr>
        <p:grpSpPr>
          <a:xfrm rot="5400000">
            <a:off x="6330442" y="5724576"/>
            <a:ext cx="1251513" cy="89386"/>
            <a:chOff x="2678830" y="5392744"/>
            <a:chExt cx="662678" cy="47330"/>
          </a:xfrm>
        </p:grpSpPr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297058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3012516" y="539274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7"/>
            <p:cNvSpPr>
              <a:spLocks noChangeArrowheads="1"/>
            </p:cNvSpPr>
            <p:nvPr/>
          </p:nvSpPr>
          <p:spPr bwMode="auto">
            <a:xfrm>
              <a:off x="2678830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4481529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de-CH" dirty="0" err="1" smtClean="0"/>
              <a:t>i.e</a:t>
            </a:r>
            <a:r>
              <a:rPr lang="de-CH" dirty="0" smtClean="0"/>
              <a:t>.,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an </a:t>
            </a:r>
            <a:r>
              <a:rPr lang="de-CH" dirty="0" err="1" smtClean="0"/>
              <a:t>expected</a:t>
            </a:r>
            <a:r>
              <a:rPr lang="de-CH" dirty="0" smtClean="0"/>
              <a:t> </a:t>
            </a:r>
            <a:r>
              <a:rPr lang="de-CH" dirty="0" err="1" smtClean="0"/>
              <a:t>nearly-optimal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portal-respecting</a:t>
            </a:r>
            <a:r>
              <a:rPr lang="de-CH" dirty="0" smtClean="0"/>
              <a:t> </a:t>
            </a:r>
            <a:r>
              <a:rPr lang="de-CH" dirty="0" err="1" smtClean="0"/>
              <a:t>salesman</a:t>
            </a:r>
            <a:r>
              <a:rPr lang="de-CH" dirty="0" smtClean="0"/>
              <a:t> tour.</a:t>
            </a:r>
            <a:endParaRPr lang="en-US" dirty="0" smtClean="0"/>
          </a:p>
          <a:p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to find </a:t>
            </a:r>
            <a:r>
              <a:rPr lang="de-CH" dirty="0" err="1" smtClean="0"/>
              <a:t>the</a:t>
            </a:r>
            <a:r>
              <a:rPr lang="de-CH" dirty="0" smtClean="0"/>
              <a:t> best </a:t>
            </a:r>
            <a:r>
              <a:rPr lang="de-CH" dirty="0" err="1" smtClean="0"/>
              <a:t>portal-respecting</a:t>
            </a:r>
            <a:r>
              <a:rPr lang="de-CH" dirty="0" smtClean="0"/>
              <a:t> </a:t>
            </a:r>
            <a:r>
              <a:rPr lang="de-CH" dirty="0" err="1" smtClean="0"/>
              <a:t>salesman</a:t>
            </a:r>
            <a:r>
              <a:rPr lang="de-CH" dirty="0" smtClean="0"/>
              <a:t> tour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dynamic</a:t>
            </a:r>
            <a:r>
              <a:rPr lang="de-CH" dirty="0" smtClean="0"/>
              <a:t> </a:t>
            </a:r>
            <a:r>
              <a:rPr lang="de-CH" dirty="0" err="1" smtClean="0"/>
              <a:t>programming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in </a:t>
            </a:r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416874" cy="4860925"/>
          </a:xfrm>
        </p:spPr>
        <p:txBody>
          <a:bodyPr/>
          <a:lstStyle/>
          <a:p>
            <a:r>
              <a:rPr lang="en-US" dirty="0" smtClean="0"/>
              <a:t>For a given square </a:t>
            </a:r>
            <a:r>
              <a:rPr lang="en-US" dirty="0" smtClean="0">
                <a:latin typeface="Euler" pitchFamily="2" charset="0"/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guess which portals are used by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00" dirty="0" smtClean="0">
                <a:solidFill>
                  <a:srgbClr val="FF0000"/>
                </a:solidFill>
              </a:rPr>
              <a:t/>
            </a:r>
            <a:br>
              <a:rPr lang="en-US" sz="4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salesman tour</a:t>
            </a:r>
            <a:r>
              <a:rPr lang="en-US" dirty="0" smtClean="0"/>
              <a:t>, and enumerate all possible configurations </a:t>
            </a:r>
            <a:r>
              <a:rPr lang="en-US" dirty="0" smtClean="0">
                <a:latin typeface="cmsy8" pitchFamily="34" charset="0"/>
              </a:rPr>
              <a:t>C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each configuration </a:t>
            </a:r>
            <a:r>
              <a:rPr lang="en-US" dirty="0" smtClean="0">
                <a:latin typeface="cmsy8" pitchFamily="34" charset="0"/>
              </a:rPr>
              <a:t>C</a:t>
            </a:r>
            <a:r>
              <a:rPr lang="en-US" dirty="0" smtClean="0"/>
              <a:t>, calculate </a:t>
            </a:r>
            <a:r>
              <a:rPr lang="en-US" dirty="0" smtClean="0">
                <a:solidFill>
                  <a:srgbClr val="FF0000"/>
                </a:solidFill>
              </a:rPr>
              <a:t>estimate for the length of a good tour inside </a:t>
            </a:r>
            <a:r>
              <a:rPr lang="en-US" dirty="0" smtClean="0">
                <a:solidFill>
                  <a:srgbClr val="FF0000"/>
                </a:solidFill>
                <a:latin typeface="Euler" pitchFamily="2" charset="0"/>
              </a:rPr>
              <a:t>Q</a:t>
            </a:r>
            <a:r>
              <a:rPr lang="en-US" dirty="0" smtClean="0"/>
              <a:t>, subject to the restrictions given by </a:t>
            </a:r>
            <a:r>
              <a:rPr lang="en-US" dirty="0" smtClean="0">
                <a:latin typeface="cmsy8" pitchFamily="34" charset="0"/>
              </a:rPr>
              <a:t>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Euler" pitchFamily="2" charset="0"/>
              </a:rPr>
              <a:t>Q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CC"/>
                </a:solidFill>
              </a:rPr>
              <a:t>leaf</a:t>
            </a:r>
            <a:r>
              <a:rPr lang="en-US" dirty="0" smtClean="0"/>
              <a:t> of the </a:t>
            </a:r>
            <a:r>
              <a:rPr lang="en-US" dirty="0" err="1" smtClean="0"/>
              <a:t>quadtree</a:t>
            </a:r>
            <a:r>
              <a:rPr lang="en-US" dirty="0" smtClean="0"/>
              <a:t>, by brute force.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Euler" pitchFamily="2" charset="0"/>
              </a:rPr>
              <a:t>Q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0000CC"/>
                </a:solidFill>
              </a:rPr>
              <a:t>inner node </a:t>
            </a:r>
            <a:r>
              <a:rPr lang="en-US" dirty="0" smtClean="0"/>
              <a:t>of the </a:t>
            </a:r>
            <a:r>
              <a:rPr lang="en-US" dirty="0" err="1" smtClean="0"/>
              <a:t>quadtree</a:t>
            </a:r>
            <a:r>
              <a:rPr lang="en-US" dirty="0" smtClean="0"/>
              <a:t>, by </a:t>
            </a:r>
            <a:r>
              <a:rPr lang="en-US" dirty="0" err="1" smtClean="0"/>
              <a:t>recursing</a:t>
            </a:r>
            <a:r>
              <a:rPr lang="en-US" dirty="0" smtClean="0"/>
              <a:t> to its four children.</a:t>
            </a:r>
          </a:p>
          <a:p>
            <a:endParaRPr lang="en-US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2903226" y="4572008"/>
            <a:ext cx="1954526" cy="1891326"/>
            <a:chOff x="2379432" y="3588352"/>
            <a:chExt cx="1954526" cy="1891326"/>
          </a:xfrm>
        </p:grpSpPr>
        <p:sp>
          <p:nvSpPr>
            <p:cNvPr id="9" name="Rechteck 8"/>
            <p:cNvSpPr/>
            <p:nvPr/>
          </p:nvSpPr>
          <p:spPr>
            <a:xfrm>
              <a:off x="2428860" y="3643314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23128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4244072" y="537430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2393204" y="5379836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39037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3310830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362953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393360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3008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92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uppieren 61"/>
            <p:cNvGrpSpPr/>
            <p:nvPr/>
          </p:nvGrpSpPr>
          <p:grpSpPr>
            <a:xfrm rot="5400000">
              <a:off x="1763049" y="4474011"/>
              <a:ext cx="1329904" cy="97138"/>
              <a:chOff x="2678830" y="5374302"/>
              <a:chExt cx="1329904" cy="97138"/>
            </a:xfrm>
          </p:grpSpPr>
          <p:sp>
            <p:nvSpPr>
              <p:cNvPr id="32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uppieren 67"/>
            <p:cNvGrpSpPr/>
            <p:nvPr/>
          </p:nvGrpSpPr>
          <p:grpSpPr>
            <a:xfrm rot="5400000">
              <a:off x="3620437" y="4465773"/>
              <a:ext cx="1329904" cy="97138"/>
              <a:chOff x="2678830" y="5374302"/>
              <a:chExt cx="1329904" cy="97138"/>
            </a:xfrm>
          </p:grpSpPr>
          <p:sp>
            <p:nvSpPr>
              <p:cNvPr id="27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uppieren 73"/>
            <p:cNvGrpSpPr/>
            <p:nvPr/>
          </p:nvGrpSpPr>
          <p:grpSpPr>
            <a:xfrm>
              <a:off x="2676126" y="5382540"/>
              <a:ext cx="1329904" cy="97138"/>
              <a:chOff x="2678830" y="5374302"/>
              <a:chExt cx="1329904" cy="97138"/>
            </a:xfrm>
          </p:grpSpPr>
          <p:sp>
            <p:nvSpPr>
              <p:cNvPr id="22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" name="Gruppieren 57"/>
          <p:cNvGrpSpPr/>
          <p:nvPr/>
        </p:nvGrpSpPr>
        <p:grpSpPr>
          <a:xfrm>
            <a:off x="2747564" y="4420894"/>
            <a:ext cx="2198102" cy="1762976"/>
            <a:chOff x="2747564" y="4420894"/>
            <a:chExt cx="2198102" cy="1762976"/>
          </a:xfrm>
        </p:grpSpPr>
        <p:cxnSp>
          <p:nvCxnSpPr>
            <p:cNvPr id="48" name="Gerade Verbindung mit Pfeil 47"/>
            <p:cNvCxnSpPr/>
            <p:nvPr/>
          </p:nvCxnSpPr>
          <p:spPr>
            <a:xfrm rot="5400000">
              <a:off x="3083601" y="4661895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 rot="5400000">
              <a:off x="3402305" y="4653657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/>
            <p:nvPr/>
          </p:nvCxnSpPr>
          <p:spPr>
            <a:xfrm rot="-5400000">
              <a:off x="4020533" y="4598695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/>
            <p:cNvCxnSpPr/>
            <p:nvPr/>
          </p:nvCxnSpPr>
          <p:spPr>
            <a:xfrm rot="10800000">
              <a:off x="4588476" y="5198474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/>
            <p:cNvCxnSpPr/>
            <p:nvPr/>
          </p:nvCxnSpPr>
          <p:spPr>
            <a:xfrm rot="10800000">
              <a:off x="2769574" y="6127168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/>
            <p:cNvCxnSpPr/>
            <p:nvPr/>
          </p:nvCxnSpPr>
          <p:spPr>
            <a:xfrm rot="10800000">
              <a:off x="2747564" y="5500702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ihandform 54"/>
            <p:cNvSpPr/>
            <p:nvPr/>
          </p:nvSpPr>
          <p:spPr>
            <a:xfrm>
              <a:off x="3053492" y="4827373"/>
              <a:ext cx="724930" cy="707081"/>
            </a:xfrm>
            <a:custGeom>
              <a:avLst/>
              <a:gdLst>
                <a:gd name="connsiteX0" fmla="*/ 192216 w 724930"/>
                <a:gd name="connsiteY0" fmla="*/ 0 h 707081"/>
                <a:gd name="connsiteX1" fmla="*/ 711200 w 724930"/>
                <a:gd name="connsiteY1" fmla="*/ 354227 h 707081"/>
                <a:gd name="connsiteX2" fmla="*/ 109838 w 724930"/>
                <a:gd name="connsiteY2" fmla="*/ 436605 h 707081"/>
                <a:gd name="connsiteX3" fmla="*/ 52173 w 724930"/>
                <a:gd name="connsiteY3" fmla="*/ 667265 h 707081"/>
                <a:gd name="connsiteX4" fmla="*/ 43935 w 724930"/>
                <a:gd name="connsiteY4" fmla="*/ 675503 h 70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930" h="707081">
                  <a:moveTo>
                    <a:pt x="192216" y="0"/>
                  </a:moveTo>
                  <a:cubicBezTo>
                    <a:pt x="458573" y="140730"/>
                    <a:pt x="724930" y="281460"/>
                    <a:pt x="711200" y="354227"/>
                  </a:cubicBezTo>
                  <a:cubicBezTo>
                    <a:pt x="697470" y="426994"/>
                    <a:pt x="219676" y="384432"/>
                    <a:pt x="109838" y="436605"/>
                  </a:cubicBezTo>
                  <a:cubicBezTo>
                    <a:pt x="0" y="488778"/>
                    <a:pt x="63157" y="627449"/>
                    <a:pt x="52173" y="667265"/>
                  </a:cubicBezTo>
                  <a:cubicBezTo>
                    <a:pt x="41189" y="707081"/>
                    <a:pt x="42562" y="691292"/>
                    <a:pt x="43935" y="675503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3100174" y="4819135"/>
              <a:ext cx="1283729" cy="1364735"/>
            </a:xfrm>
            <a:custGeom>
              <a:avLst/>
              <a:gdLst>
                <a:gd name="connsiteX0" fmla="*/ 475048 w 1283729"/>
                <a:gd name="connsiteY0" fmla="*/ 0 h 1364735"/>
                <a:gd name="connsiteX1" fmla="*/ 1224691 w 1283729"/>
                <a:gd name="connsiteY1" fmla="*/ 362465 h 1364735"/>
                <a:gd name="connsiteX2" fmla="*/ 829275 w 1283729"/>
                <a:gd name="connsiteY2" fmla="*/ 914400 h 1364735"/>
                <a:gd name="connsiteX3" fmla="*/ 153772 w 1283729"/>
                <a:gd name="connsiteY3" fmla="*/ 1029730 h 1364735"/>
                <a:gd name="connsiteX4" fmla="*/ 21967 w 1283729"/>
                <a:gd name="connsiteY4" fmla="*/ 1318054 h 1364735"/>
                <a:gd name="connsiteX5" fmla="*/ 21967 w 1283729"/>
                <a:gd name="connsiteY5" fmla="*/ 1309816 h 1364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729" h="1364735">
                  <a:moveTo>
                    <a:pt x="475048" y="0"/>
                  </a:moveTo>
                  <a:cubicBezTo>
                    <a:pt x="820350" y="105032"/>
                    <a:pt x="1165653" y="210065"/>
                    <a:pt x="1224691" y="362465"/>
                  </a:cubicBezTo>
                  <a:cubicBezTo>
                    <a:pt x="1283729" y="514865"/>
                    <a:pt x="1007761" y="803189"/>
                    <a:pt x="829275" y="914400"/>
                  </a:cubicBezTo>
                  <a:cubicBezTo>
                    <a:pt x="650789" y="1025611"/>
                    <a:pt x="288323" y="962454"/>
                    <a:pt x="153772" y="1029730"/>
                  </a:cubicBezTo>
                  <a:cubicBezTo>
                    <a:pt x="19221" y="1097006"/>
                    <a:pt x="43934" y="1271373"/>
                    <a:pt x="21967" y="1318054"/>
                  </a:cubicBezTo>
                  <a:cubicBezTo>
                    <a:pt x="0" y="1364735"/>
                    <a:pt x="10983" y="1337275"/>
                    <a:pt x="21967" y="1309816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ihandform 56"/>
            <p:cNvSpPr/>
            <p:nvPr/>
          </p:nvSpPr>
          <p:spPr>
            <a:xfrm>
              <a:off x="4201297" y="4769708"/>
              <a:ext cx="395417" cy="420130"/>
            </a:xfrm>
            <a:custGeom>
              <a:avLst/>
              <a:gdLst>
                <a:gd name="connsiteX0" fmla="*/ 0 w 395417"/>
                <a:gd name="connsiteY0" fmla="*/ 0 h 420130"/>
                <a:gd name="connsiteX1" fmla="*/ 238898 w 395417"/>
                <a:gd name="connsiteY1" fmla="*/ 304800 h 420130"/>
                <a:gd name="connsiteX2" fmla="*/ 395417 w 395417"/>
                <a:gd name="connsiteY2" fmla="*/ 420130 h 420130"/>
                <a:gd name="connsiteX3" fmla="*/ 395417 w 395417"/>
                <a:gd name="connsiteY3" fmla="*/ 420130 h 42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5417" h="420130">
                  <a:moveTo>
                    <a:pt x="0" y="0"/>
                  </a:moveTo>
                  <a:cubicBezTo>
                    <a:pt x="86497" y="117389"/>
                    <a:pt x="172995" y="234778"/>
                    <a:pt x="238898" y="304800"/>
                  </a:cubicBezTo>
                  <a:cubicBezTo>
                    <a:pt x="304801" y="374822"/>
                    <a:pt x="395417" y="420130"/>
                    <a:pt x="395417" y="420130"/>
                  </a:cubicBezTo>
                  <a:lnTo>
                    <a:pt x="395417" y="420130"/>
                  </a:ln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hteck 58"/>
          <p:cNvSpPr/>
          <p:nvPr/>
        </p:nvSpPr>
        <p:spPr>
          <a:xfrm>
            <a:off x="2051720" y="5373216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sy8" pitchFamily="34" charset="0"/>
              </a:rPr>
              <a:t>C</a:t>
            </a:r>
            <a:endParaRPr lang="en-US" dirty="0">
              <a:latin typeface="cmsy8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2992126" y="4656126"/>
            <a:ext cx="1768488" cy="1718307"/>
            <a:chOff x="2992126" y="4656126"/>
            <a:chExt cx="1768488" cy="1718307"/>
          </a:xfrm>
        </p:grpSpPr>
        <p:cxnSp>
          <p:nvCxnSpPr>
            <p:cNvPr id="61" name="Gerade Verbindung 60"/>
            <p:cNvCxnSpPr>
              <a:stCxn id="14" idx="3"/>
              <a:endCxn id="22" idx="0"/>
            </p:cNvCxnSpPr>
            <p:nvPr/>
          </p:nvCxnSpPr>
          <p:spPr>
            <a:xfrm rot="16200000" flipH="1">
              <a:off x="2995967" y="5507802"/>
              <a:ext cx="1718307" cy="1495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>
              <a:stCxn id="27" idx="4"/>
              <a:endCxn id="32" idx="0"/>
            </p:cNvCxnSpPr>
            <p:nvPr/>
          </p:nvCxnSpPr>
          <p:spPr>
            <a:xfrm rot="10800000" flipV="1">
              <a:off x="2992126" y="5495724"/>
              <a:ext cx="1768488" cy="823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9" grpId="0" uiExpan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3552835"/>
          </a:xfrm>
        </p:spPr>
        <p:txBody>
          <a:bodyPr/>
          <a:lstStyle/>
          <a:p>
            <a:r>
              <a:rPr lang="en-US" dirty="0" smtClean="0"/>
              <a:t>Working in a non-truncated </a:t>
            </a:r>
            <a:r>
              <a:rPr lang="en-US" dirty="0" err="1" smtClean="0"/>
              <a:t>quadtree</a:t>
            </a:r>
            <a:r>
              <a:rPr lang="en-US" dirty="0" smtClean="0"/>
              <a:t>, we have to consider </a:t>
            </a:r>
            <a:r>
              <a:rPr lang="en-US" dirty="0" smtClean="0">
                <a:solidFill>
                  <a:srgbClr val="CC00CC"/>
                </a:solidFill>
                <a:latin typeface="Helvetica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</a:rPr>
              <a:t>2</a:t>
            </a:r>
            <a:r>
              <a:rPr lang="en-US" dirty="0" smtClean="0">
                <a:solidFill>
                  <a:srgbClr val="CC00CC"/>
                </a:solidFill>
              </a:rPr>
              <a:t>) squares</a:t>
            </a:r>
            <a:r>
              <a:rPr lang="en-US" dirty="0" smtClean="0"/>
              <a:t>. For each of these we have to consider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Helvetica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O(log</a:t>
            </a:r>
            <a:r>
              <a:rPr lang="en-US" dirty="0" smtClean="0">
                <a:solidFill>
                  <a:srgbClr val="00B050"/>
                </a:solidFill>
                <a:latin typeface="Helvetica"/>
              </a:rPr>
              <a:t> </a:t>
            </a:r>
            <a:r>
              <a:rPr lang="en-US" baseline="30000" dirty="0" smtClean="0">
                <a:solidFill>
                  <a:srgbClr val="00B050"/>
                </a:solidFill>
              </a:rPr>
              <a:t>n/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00B050"/>
                </a:solidFill>
              </a:rPr>
              <a:t>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configurations</a:t>
            </a:r>
            <a:r>
              <a:rPr lang="en-US" dirty="0" smtClean="0"/>
              <a:t>, and the estimate for each configuration can be </a:t>
            </a:r>
            <a:r>
              <a:rPr lang="en-US" dirty="0" smtClean="0">
                <a:solidFill>
                  <a:srgbClr val="FF0000"/>
                </a:solidFill>
              </a:rPr>
              <a:t>calculated in time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FF0000"/>
                </a:solidFill>
              </a:rPr>
              <a:t>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dbl" dirty="0" err="1" smtClean="0">
                <a:latin typeface="Helvetica"/>
              </a:rPr>
              <a:t>n</a:t>
            </a:r>
            <a:r>
              <a:rPr lang="en-US" u="dbl" baseline="30000" dirty="0" err="1" smtClean="0">
                <a:latin typeface="Helvetica"/>
              </a:rPr>
              <a:t>O</a:t>
            </a:r>
            <a:r>
              <a:rPr lang="en-US" u="dbl" baseline="30000" dirty="0" smtClean="0">
                <a:latin typeface="Helvetica"/>
              </a:rPr>
              <a:t>(1</a:t>
            </a:r>
            <a:r>
              <a:rPr lang="en-US" u="dbl" baseline="30000" dirty="0" smtClean="0"/>
              <a:t>/</a:t>
            </a:r>
            <a:r>
              <a:rPr lang="en-US" u="dbl" baseline="30000" dirty="0" smtClean="0">
                <a:latin typeface="cmmi10"/>
              </a:rPr>
              <a:t>²</a:t>
            </a:r>
            <a:r>
              <a:rPr lang="en-US" u="dbl" baseline="30000" dirty="0" smtClean="0"/>
              <a:t>)</a:t>
            </a:r>
            <a:r>
              <a:rPr lang="en-US" u="dbl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sym typeface="Wingdings" pitchFamily="2" charset="2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/>
              <a:t>This is essentially the technique used in the PTAS for Steiner VRAP by </a:t>
            </a:r>
            <a:r>
              <a:rPr lang="en-US" dirty="0" err="1" smtClean="0">
                <a:solidFill>
                  <a:srgbClr val="0000CC"/>
                </a:solidFill>
              </a:rPr>
              <a:t>Armon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i="1" dirty="0" smtClean="0">
                <a:solidFill>
                  <a:srgbClr val="0000CC"/>
                </a:solidFill>
              </a:rPr>
              <a:t>et al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 smtClean="0">
              <a:sym typeface="Wingdings" pitchFamily="2" charset="2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13" name="Gruppieren 12"/>
          <p:cNvGrpSpPr/>
          <p:nvPr/>
        </p:nvGrpSpPr>
        <p:grpSpPr>
          <a:xfrm>
            <a:off x="971600" y="3502199"/>
            <a:ext cx="7345363" cy="1150937"/>
            <a:chOff x="1000100" y="3875734"/>
            <a:chExt cx="7345363" cy="1150937"/>
          </a:xfrm>
        </p:grpSpPr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(FOCS ’96)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971600" y="5446415"/>
            <a:ext cx="7345363" cy="1150937"/>
            <a:chOff x="1000100" y="3875734"/>
            <a:chExt cx="7345363" cy="1150937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Armon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Avidor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Schwartz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(ESA ’06)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3552835"/>
          </a:xfrm>
        </p:spPr>
        <p:txBody>
          <a:bodyPr/>
          <a:lstStyle/>
          <a:p>
            <a:r>
              <a:rPr lang="en-US" dirty="0" smtClean="0"/>
              <a:t>Working in a non-truncated </a:t>
            </a:r>
            <a:r>
              <a:rPr lang="en-US" dirty="0" err="1" smtClean="0"/>
              <a:t>quadtree</a:t>
            </a:r>
            <a:r>
              <a:rPr lang="en-US" dirty="0" smtClean="0"/>
              <a:t>, we have to consider </a:t>
            </a:r>
            <a:r>
              <a:rPr lang="en-US" dirty="0" smtClean="0">
                <a:solidFill>
                  <a:srgbClr val="CC00CC"/>
                </a:solidFill>
                <a:latin typeface="Helvetica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</a:rPr>
              <a:t>2</a:t>
            </a:r>
            <a:r>
              <a:rPr lang="en-US" dirty="0" smtClean="0">
                <a:solidFill>
                  <a:srgbClr val="CC00CC"/>
                </a:solidFill>
              </a:rPr>
              <a:t>) squares</a:t>
            </a:r>
            <a:r>
              <a:rPr lang="en-US" dirty="0" smtClean="0"/>
              <a:t>. For each of these we have to consider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Helvetica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O(log</a:t>
            </a:r>
            <a:r>
              <a:rPr lang="en-US" dirty="0" smtClean="0">
                <a:solidFill>
                  <a:srgbClr val="00B050"/>
                </a:solidFill>
                <a:latin typeface="Helvetica"/>
              </a:rPr>
              <a:t> </a:t>
            </a:r>
            <a:r>
              <a:rPr lang="en-US" baseline="30000" dirty="0" smtClean="0">
                <a:solidFill>
                  <a:srgbClr val="00B050"/>
                </a:solidFill>
              </a:rPr>
              <a:t>n/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00B050"/>
                </a:solidFill>
              </a:rPr>
              <a:t>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configurations</a:t>
            </a:r>
            <a:r>
              <a:rPr lang="en-US" dirty="0" smtClean="0"/>
              <a:t>, and the estimate for each configuration can be </a:t>
            </a:r>
            <a:r>
              <a:rPr lang="en-US" dirty="0" smtClean="0">
                <a:solidFill>
                  <a:srgbClr val="FF0000"/>
                </a:solidFill>
              </a:rPr>
              <a:t>calculated in time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FF0000"/>
                </a:solidFill>
              </a:rPr>
              <a:t>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dbl" dirty="0" err="1" smtClean="0">
                <a:latin typeface="Helvetica"/>
              </a:rPr>
              <a:t>n</a:t>
            </a:r>
            <a:r>
              <a:rPr lang="en-US" u="dbl" baseline="30000" dirty="0" err="1" smtClean="0">
                <a:latin typeface="Helvetica"/>
              </a:rPr>
              <a:t>O</a:t>
            </a:r>
            <a:r>
              <a:rPr lang="en-US" u="dbl" baseline="30000" dirty="0" smtClean="0">
                <a:latin typeface="Helvetica"/>
              </a:rPr>
              <a:t>(1</a:t>
            </a:r>
            <a:r>
              <a:rPr lang="en-US" u="dbl" baseline="30000" dirty="0" smtClean="0"/>
              <a:t>/</a:t>
            </a:r>
            <a:r>
              <a:rPr lang="en-US" u="dbl" baseline="30000" dirty="0" smtClean="0">
                <a:latin typeface="cmmi10"/>
              </a:rPr>
              <a:t>²</a:t>
            </a:r>
            <a:r>
              <a:rPr lang="en-US" u="dbl" baseline="30000" dirty="0" smtClean="0"/>
              <a:t>)</a:t>
            </a:r>
            <a:r>
              <a:rPr lang="en-US" u="dbl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>
                <a:sym typeface="Wingdings" pitchFamily="2" charset="2"/>
              </a:rPr>
              <a:t>to achieve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quasilinear</a:t>
            </a:r>
            <a:r>
              <a:rPr lang="en-US" dirty="0" smtClean="0">
                <a:sym typeface="Wingdings" pitchFamily="2" charset="2"/>
              </a:rPr>
              <a:t> time, we can only use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polylogarithmic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time per square</a:t>
            </a:r>
            <a:r>
              <a:rPr lang="en-US" dirty="0" smtClean="0">
                <a:sym typeface="Wingdings" pitchFamily="2" charset="2"/>
              </a:rPr>
              <a:t>. In particular, we can only consider </a:t>
            </a:r>
            <a:r>
              <a:rPr lang="en-US" dirty="0" err="1" smtClean="0">
                <a:solidFill>
                  <a:srgbClr val="00B050"/>
                </a:solidFill>
                <a:ea typeface="+mn-ea"/>
                <a:cs typeface="+mn-cs"/>
                <a:sym typeface="Wingdings" pitchFamily="2" charset="2"/>
              </a:rPr>
              <a:t>polylogarithmically</a:t>
            </a:r>
            <a:r>
              <a:rPr lang="en-US" dirty="0" smtClean="0">
                <a:solidFill>
                  <a:srgbClr val="00B050"/>
                </a:solidFill>
                <a:ea typeface="+mn-ea"/>
                <a:cs typeface="+mn-cs"/>
                <a:sym typeface="Wingdings" pitchFamily="2" charset="2"/>
              </a:rPr>
              <a:t> many configurations </a:t>
            </a:r>
            <a:r>
              <a:rPr lang="en-US" dirty="0" smtClean="0">
                <a:sym typeface="Wingdings" pitchFamily="2" charset="2"/>
              </a:rPr>
              <a:t>per square.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971600" y="3502199"/>
            <a:ext cx="7345363" cy="1150937"/>
            <a:chOff x="1000100" y="3875734"/>
            <a:chExt cx="7345363" cy="1150937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(FOCS ’96)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/>
            </a:r>
            <a:br>
              <a:rPr lang="de-CH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marL="742950" lvl="2" indent="-342900">
              <a:buSzPct val="60000"/>
            </a:pPr>
            <a:r>
              <a:rPr lang="de-CH" b="1" dirty="0" err="1" smtClean="0"/>
              <a:t>Idea</a:t>
            </a:r>
            <a:r>
              <a:rPr lang="de-CH" b="1" dirty="0" smtClean="0"/>
              <a:t>: </a:t>
            </a:r>
            <a:r>
              <a:rPr lang="de-CH" dirty="0" err="1" smtClean="0"/>
              <a:t>proceed</a:t>
            </a:r>
            <a:r>
              <a:rPr lang="de-CH" dirty="0" smtClean="0"/>
              <a:t> </a:t>
            </a:r>
            <a:r>
              <a:rPr lang="de-CH" dirty="0" err="1" smtClean="0"/>
              <a:t>bottom-up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and </a:t>
            </a:r>
            <a:r>
              <a:rPr lang="de-CH" dirty="0" err="1" smtClean="0"/>
              <a:t>modify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square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crossings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introducing</a:t>
            </a:r>
            <a:r>
              <a:rPr lang="de-CH" dirty="0" smtClean="0"/>
              <a:t> line </a:t>
            </a:r>
            <a:r>
              <a:rPr lang="de-CH" dirty="0" err="1" smtClean="0"/>
              <a:t>segments</a:t>
            </a:r>
            <a:r>
              <a:rPr lang="de-CH" dirty="0" smtClean="0"/>
              <a:t> parallel to </a:t>
            </a:r>
            <a:r>
              <a:rPr lang="de-CH" dirty="0" err="1" smtClean="0"/>
              <a:t>sides</a:t>
            </a:r>
            <a:r>
              <a:rPr lang="de-CH" dirty="0" smtClean="0"/>
              <a:t>.</a:t>
            </a:r>
            <a:endParaRPr lang="de-CH" dirty="0" smtClean="0">
              <a:solidFill>
                <a:srgbClr val="FF0000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000100" y="1357298"/>
            <a:ext cx="7272338" cy="431800"/>
          </a:xfrm>
          <a:prstGeom prst="roundRect">
            <a:avLst>
              <a:gd name="adj" fmla="val 15440"/>
            </a:avLst>
          </a:prstGeom>
          <a:solidFill>
            <a:srgbClr val="26268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CH" sz="2000" dirty="0" err="1" smtClean="0">
                <a:solidFill>
                  <a:schemeClr val="bg1"/>
                </a:solidFill>
              </a:rPr>
              <a:t>Patching</a:t>
            </a:r>
            <a:r>
              <a:rPr lang="de-CH" sz="2000" dirty="0" smtClean="0">
                <a:solidFill>
                  <a:schemeClr val="bg1"/>
                </a:solidFill>
              </a:rPr>
              <a:t> Lemma </a:t>
            </a:r>
            <a:r>
              <a:rPr lang="en-GB" sz="2000" dirty="0" smtClean="0">
                <a:solidFill>
                  <a:schemeClr val="bg1"/>
                </a:solidFill>
              </a:rPr>
              <a:t>(</a:t>
            </a:r>
            <a:r>
              <a:rPr lang="en-GB" sz="2000" dirty="0" err="1" smtClean="0">
                <a:solidFill>
                  <a:schemeClr val="bg1"/>
                </a:solidFill>
              </a:rPr>
              <a:t>Arora</a:t>
            </a:r>
            <a:r>
              <a:rPr lang="en-GB" sz="2000" dirty="0" smtClean="0">
                <a:solidFill>
                  <a:schemeClr val="bg1"/>
                </a:solidFill>
              </a:rPr>
              <a:t>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00100" y="1792270"/>
            <a:ext cx="7272338" cy="1350978"/>
          </a:xfrm>
          <a:prstGeom prst="roundRect">
            <a:avLst>
              <a:gd name="adj" fmla="val 11245"/>
            </a:avLst>
          </a:prstGeom>
          <a:solidFill>
            <a:srgbClr val="E9E9F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71538" y="1857364"/>
            <a:ext cx="7345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optimal solution can be modified </a:t>
            </a:r>
            <a:r>
              <a:rPr lang="en-GB" sz="2000" dirty="0" smtClean="0">
                <a:solidFill>
                  <a:srgbClr val="FF0000"/>
                </a:solidFill>
              </a:rPr>
              <a:t>such that it crosses the boundary of every square at most O(1/</a:t>
            </a:r>
            <a:r>
              <a:rPr lang="en-GB" sz="2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GB" sz="2000" dirty="0" smtClean="0">
                <a:solidFill>
                  <a:srgbClr val="FF0000"/>
                </a:solidFill>
              </a:rPr>
              <a:t>) many times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In expectation, this increases the length of the tour only by a factor of 1+</a:t>
            </a:r>
            <a:r>
              <a:rPr lang="en-GB" sz="2000" dirty="0" smtClean="0">
                <a:latin typeface="cmmi10"/>
              </a:rPr>
              <a:t>²</a:t>
            </a:r>
            <a:r>
              <a:rPr lang="en-GB" sz="2000" dirty="0" smtClean="0"/>
              <a:t>.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3000364" y="5715016"/>
            <a:ext cx="714380" cy="714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15"/>
          <p:cNvSpPr>
            <a:spLocks noChangeShapeType="1"/>
          </p:cNvSpPr>
          <p:nvPr/>
        </p:nvSpPr>
        <p:spPr bwMode="auto">
          <a:xfrm>
            <a:off x="2357422" y="4827281"/>
            <a:ext cx="428628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 flipV="1">
            <a:off x="2332716" y="6143644"/>
            <a:ext cx="881962" cy="5098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V="1">
            <a:off x="2428860" y="5500702"/>
            <a:ext cx="357190" cy="714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" name="Gruppieren 71"/>
          <p:cNvGrpSpPr/>
          <p:nvPr/>
        </p:nvGrpSpPr>
        <p:grpSpPr>
          <a:xfrm>
            <a:off x="1462216" y="4149124"/>
            <a:ext cx="3967040" cy="2416431"/>
            <a:chOff x="1462216" y="4149124"/>
            <a:chExt cx="3967040" cy="2416431"/>
          </a:xfrm>
        </p:grpSpPr>
        <p:sp>
          <p:nvSpPr>
            <p:cNvPr id="9" name="Rechteck 8"/>
            <p:cNvSpPr/>
            <p:nvPr/>
          </p:nvSpPr>
          <p:spPr>
            <a:xfrm>
              <a:off x="2928926" y="4643446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3357554" y="485776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2285984" y="6143644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2285984" y="478632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3198202" y="609692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3071802" y="5357826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2357422" y="551717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3651544" y="56682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2651412" y="575350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3070011" y="4149124"/>
              <a:ext cx="2359245" cy="1377092"/>
            </a:xfrm>
            <a:custGeom>
              <a:avLst/>
              <a:gdLst>
                <a:gd name="connsiteX0" fmla="*/ 403654 w 3203146"/>
                <a:gd name="connsiteY0" fmla="*/ 744152 h 1377092"/>
                <a:gd name="connsiteX1" fmla="*/ 700216 w 3203146"/>
                <a:gd name="connsiteY1" fmla="*/ 225168 h 1377092"/>
                <a:gd name="connsiteX2" fmla="*/ 1837038 w 3203146"/>
                <a:gd name="connsiteY2" fmla="*/ 398162 h 1377092"/>
                <a:gd name="connsiteX3" fmla="*/ 2067697 w 3203146"/>
                <a:gd name="connsiteY3" fmla="*/ 43935 h 1377092"/>
                <a:gd name="connsiteX4" fmla="*/ 3146854 w 3203146"/>
                <a:gd name="connsiteY4" fmla="*/ 661773 h 1377092"/>
                <a:gd name="connsiteX5" fmla="*/ 2405449 w 3203146"/>
                <a:gd name="connsiteY5" fmla="*/ 1312562 h 1377092"/>
                <a:gd name="connsiteX6" fmla="*/ 1202724 w 3203146"/>
                <a:gd name="connsiteY6" fmla="*/ 1048952 h 1377092"/>
                <a:gd name="connsiteX7" fmla="*/ 914400 w 3203146"/>
                <a:gd name="connsiteY7" fmla="*/ 810054 h 1377092"/>
                <a:gd name="connsiteX8" fmla="*/ 131805 w 3203146"/>
                <a:gd name="connsiteY8" fmla="*/ 1230184 h 1377092"/>
                <a:gd name="connsiteX9" fmla="*/ 123568 w 3203146"/>
                <a:gd name="connsiteY9" fmla="*/ 1238422 h 137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3146" h="1377092">
                  <a:moveTo>
                    <a:pt x="403654" y="744152"/>
                  </a:moveTo>
                  <a:cubicBezTo>
                    <a:pt x="432486" y="513492"/>
                    <a:pt x="461319" y="282833"/>
                    <a:pt x="700216" y="225168"/>
                  </a:cubicBezTo>
                  <a:cubicBezTo>
                    <a:pt x="939113" y="167503"/>
                    <a:pt x="1609125" y="428368"/>
                    <a:pt x="1837038" y="398162"/>
                  </a:cubicBezTo>
                  <a:cubicBezTo>
                    <a:pt x="2064952" y="367957"/>
                    <a:pt x="1849394" y="0"/>
                    <a:pt x="2067697" y="43935"/>
                  </a:cubicBezTo>
                  <a:cubicBezTo>
                    <a:pt x="2286000" y="87870"/>
                    <a:pt x="3090562" y="450335"/>
                    <a:pt x="3146854" y="661773"/>
                  </a:cubicBezTo>
                  <a:cubicBezTo>
                    <a:pt x="3203146" y="873211"/>
                    <a:pt x="2729471" y="1248032"/>
                    <a:pt x="2405449" y="1312562"/>
                  </a:cubicBezTo>
                  <a:cubicBezTo>
                    <a:pt x="2081427" y="1377092"/>
                    <a:pt x="1451232" y="1132703"/>
                    <a:pt x="1202724" y="1048952"/>
                  </a:cubicBezTo>
                  <a:cubicBezTo>
                    <a:pt x="954216" y="965201"/>
                    <a:pt x="1092886" y="779849"/>
                    <a:pt x="914400" y="810054"/>
                  </a:cubicBezTo>
                  <a:cubicBezTo>
                    <a:pt x="735914" y="840259"/>
                    <a:pt x="263610" y="1158789"/>
                    <a:pt x="131805" y="1230184"/>
                  </a:cubicBezTo>
                  <a:cubicBezTo>
                    <a:pt x="0" y="1301579"/>
                    <a:pt x="61784" y="1270000"/>
                    <a:pt x="123568" y="1238422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ihandform 56"/>
            <p:cNvSpPr/>
            <p:nvPr/>
          </p:nvSpPr>
          <p:spPr>
            <a:xfrm>
              <a:off x="1462216" y="5085491"/>
              <a:ext cx="1338649" cy="1033850"/>
            </a:xfrm>
            <a:custGeom>
              <a:avLst/>
              <a:gdLst>
                <a:gd name="connsiteX0" fmla="*/ 926757 w 1338649"/>
                <a:gd name="connsiteY0" fmla="*/ 475050 h 1033850"/>
                <a:gd name="connsiteX1" fmla="*/ 613719 w 1338649"/>
                <a:gd name="connsiteY1" fmla="*/ 21968 h 1033850"/>
                <a:gd name="connsiteX2" fmla="*/ 37070 w 1338649"/>
                <a:gd name="connsiteY2" fmla="*/ 343244 h 1033850"/>
                <a:gd name="connsiteX3" fmla="*/ 391298 w 1338649"/>
                <a:gd name="connsiteY3" fmla="*/ 969320 h 1033850"/>
                <a:gd name="connsiteX4" fmla="*/ 1198606 w 1338649"/>
                <a:gd name="connsiteY4" fmla="*/ 730423 h 1033850"/>
                <a:gd name="connsiteX5" fmla="*/ 1231557 w 1338649"/>
                <a:gd name="connsiteY5" fmla="*/ 713947 h 103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649" h="1033850">
                  <a:moveTo>
                    <a:pt x="926757" y="475050"/>
                  </a:moveTo>
                  <a:cubicBezTo>
                    <a:pt x="844378" y="259493"/>
                    <a:pt x="762000" y="43936"/>
                    <a:pt x="613719" y="21968"/>
                  </a:cubicBezTo>
                  <a:cubicBezTo>
                    <a:pt x="465438" y="0"/>
                    <a:pt x="74140" y="185352"/>
                    <a:pt x="37070" y="343244"/>
                  </a:cubicBezTo>
                  <a:cubicBezTo>
                    <a:pt x="0" y="501136"/>
                    <a:pt x="197709" y="904790"/>
                    <a:pt x="391298" y="969320"/>
                  </a:cubicBezTo>
                  <a:cubicBezTo>
                    <a:pt x="584887" y="1033850"/>
                    <a:pt x="1058563" y="772985"/>
                    <a:pt x="1198606" y="730423"/>
                  </a:cubicBezTo>
                  <a:cubicBezTo>
                    <a:pt x="1338649" y="687861"/>
                    <a:pt x="1285103" y="700904"/>
                    <a:pt x="1231557" y="713947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Gekrümmte Verbindung 59"/>
            <p:cNvCxnSpPr>
              <a:stCxn id="48" idx="6"/>
              <a:endCxn id="51" idx="3"/>
            </p:cNvCxnSpPr>
            <p:nvPr/>
          </p:nvCxnSpPr>
          <p:spPr>
            <a:xfrm flipV="1">
              <a:off x="3287102" y="5744173"/>
              <a:ext cx="377461" cy="397197"/>
            </a:xfrm>
            <a:prstGeom prst="curvedConnector2">
              <a:avLst/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krümmte Verbindung 59"/>
            <p:cNvCxnSpPr/>
            <p:nvPr/>
          </p:nvCxnSpPr>
          <p:spPr>
            <a:xfrm flipV="1">
              <a:off x="1937032" y="6168358"/>
              <a:ext cx="377461" cy="397197"/>
            </a:xfrm>
            <a:prstGeom prst="curvedConnector2">
              <a:avLst/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krümmte Verbindung 59"/>
            <p:cNvCxnSpPr/>
            <p:nvPr/>
          </p:nvCxnSpPr>
          <p:spPr>
            <a:xfrm rot="10800000">
              <a:off x="1604556" y="4506104"/>
              <a:ext cx="714380" cy="325760"/>
            </a:xfrm>
            <a:prstGeom prst="curvedConnector3">
              <a:avLst>
                <a:gd name="adj1" fmla="val 51153"/>
              </a:avLst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/>
          <p:nvPr/>
        </p:nvGrpSpPr>
        <p:grpSpPr>
          <a:xfrm>
            <a:off x="2357422" y="4857760"/>
            <a:ext cx="1382028" cy="1336873"/>
            <a:chOff x="2332716" y="4857760"/>
            <a:chExt cx="1382028" cy="1336873"/>
          </a:xfrm>
        </p:grpSpPr>
        <p:sp>
          <p:nvSpPr>
            <p:cNvPr id="75" name="Line 13"/>
            <p:cNvSpPr>
              <a:spLocks noChangeShapeType="1"/>
            </p:cNvSpPr>
            <p:nvPr/>
          </p:nvSpPr>
          <p:spPr bwMode="auto">
            <a:xfrm flipV="1">
              <a:off x="2714612" y="5715016"/>
              <a:ext cx="1000132" cy="7746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flipV="1">
              <a:off x="2332716" y="6143644"/>
              <a:ext cx="881962" cy="509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5"/>
            <p:cNvSpPr>
              <a:spLocks noChangeShapeType="1"/>
            </p:cNvSpPr>
            <p:nvPr/>
          </p:nvSpPr>
          <p:spPr bwMode="auto">
            <a:xfrm>
              <a:off x="2332716" y="4857760"/>
              <a:ext cx="1077596" cy="5496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 flipV="1">
              <a:off x="2428860" y="5429264"/>
              <a:ext cx="662624" cy="14287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2857488" y="4857760"/>
            <a:ext cx="571504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0" name="Gruppieren 99"/>
          <p:cNvGrpSpPr/>
          <p:nvPr/>
        </p:nvGrpSpPr>
        <p:grpSpPr>
          <a:xfrm>
            <a:off x="2786050" y="4857760"/>
            <a:ext cx="214314" cy="929488"/>
            <a:chOff x="2786050" y="4857760"/>
            <a:chExt cx="214314" cy="929488"/>
          </a:xfrm>
        </p:grpSpPr>
        <p:cxnSp>
          <p:nvCxnSpPr>
            <p:cNvPr id="69" name="Gerade Verbindung 68"/>
            <p:cNvCxnSpPr>
              <a:endCxn id="83" idx="1"/>
            </p:cNvCxnSpPr>
            <p:nvPr/>
          </p:nvCxnSpPr>
          <p:spPr>
            <a:xfrm rot="5400000">
              <a:off x="2408265" y="5298745"/>
              <a:ext cx="890208" cy="823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70" name="Gerade Verbindung 69"/>
            <p:cNvCxnSpPr/>
            <p:nvPr/>
          </p:nvCxnSpPr>
          <p:spPr>
            <a:xfrm rot="5400000">
              <a:off x="2820975" y="5607859"/>
              <a:ext cx="357984" cy="79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80" name="Gerade Verbindung 79"/>
            <p:cNvCxnSpPr>
              <a:stCxn id="40" idx="1"/>
            </p:cNvCxnSpPr>
            <p:nvPr/>
          </p:nvCxnSpPr>
          <p:spPr>
            <a:xfrm rot="16200000" flipH="1">
              <a:off x="2464078" y="5194972"/>
              <a:ext cx="643946" cy="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</p:grpSp>
      <p:sp>
        <p:nvSpPr>
          <p:cNvPr id="83" name="Line 13"/>
          <p:cNvSpPr>
            <a:spLocks noChangeShapeType="1"/>
          </p:cNvSpPr>
          <p:nvPr/>
        </p:nvSpPr>
        <p:spPr bwMode="auto">
          <a:xfrm flipV="1">
            <a:off x="2706374" y="5747968"/>
            <a:ext cx="142876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2" name="Gerade Verbindung 91"/>
          <p:cNvCxnSpPr>
            <a:stCxn id="56" idx="9"/>
          </p:cNvCxnSpPr>
          <p:nvPr/>
        </p:nvCxnSpPr>
        <p:spPr>
          <a:xfrm flipH="1">
            <a:off x="3071804" y="5387546"/>
            <a:ext cx="89220" cy="4251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95" name="Textfeld 94"/>
          <p:cNvSpPr txBox="1"/>
          <p:nvPr/>
        </p:nvSpPr>
        <p:spPr>
          <a:xfrm>
            <a:off x="3714744" y="635795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x</a:t>
            </a:r>
          </a:p>
          <a:p>
            <a:endParaRPr lang="en-US" dirty="0"/>
          </a:p>
        </p:txBody>
      </p:sp>
      <p:sp>
        <p:nvSpPr>
          <p:cNvPr id="98" name="Inhaltsplatzhalter 2"/>
          <p:cNvSpPr txBox="1">
            <a:spLocks/>
          </p:cNvSpPr>
          <p:nvPr/>
        </p:nvSpPr>
        <p:spPr bwMode="auto">
          <a:xfrm>
            <a:off x="5572132" y="4214818"/>
            <a:ext cx="26003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de-CH" sz="1800" kern="0" dirty="0" err="1" smtClean="0">
                <a:latin typeface="+mn-lt"/>
              </a:rPr>
              <a:t>The</a:t>
            </a:r>
            <a:r>
              <a:rPr lang="de-CH" sz="1800" kern="0" dirty="0" smtClean="0">
                <a:latin typeface="+mn-lt"/>
              </a:rPr>
              <a:t> total </a:t>
            </a:r>
            <a:r>
              <a:rPr lang="de-CH" sz="1800" kern="0" dirty="0" err="1" smtClean="0">
                <a:latin typeface="+mn-lt"/>
              </a:rPr>
              <a:t>length</a:t>
            </a:r>
            <a:r>
              <a:rPr lang="de-CH" sz="1800" kern="0" dirty="0" smtClean="0">
                <a:latin typeface="+mn-lt"/>
              </a:rPr>
              <a:t> of </a:t>
            </a:r>
            <a:r>
              <a:rPr lang="de-CH" sz="1800" kern="0" dirty="0" err="1" smtClean="0">
                <a:latin typeface="+mn-lt"/>
              </a:rPr>
              <a:t>the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err="1" smtClean="0">
                <a:latin typeface="+mn-lt"/>
              </a:rPr>
              <a:t>new</a:t>
            </a:r>
            <a:r>
              <a:rPr lang="de-CH" sz="1800" kern="0" dirty="0" smtClean="0">
                <a:latin typeface="+mn-lt"/>
              </a:rPr>
              <a:t> line </a:t>
            </a:r>
            <a:r>
              <a:rPr lang="de-CH" sz="1800" kern="0" dirty="0" err="1" smtClean="0">
                <a:latin typeface="+mn-lt"/>
              </a:rPr>
              <a:t>segments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err="1" smtClean="0">
                <a:latin typeface="+mn-lt"/>
              </a:rPr>
              <a:t>is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smtClean="0">
                <a:solidFill>
                  <a:srgbClr val="FF0000"/>
                </a:solidFill>
                <a:latin typeface="+mn-lt"/>
              </a:rPr>
              <a:t>at </a:t>
            </a:r>
            <a:r>
              <a:rPr lang="de-CH" sz="1800" kern="0" dirty="0" err="1" smtClean="0">
                <a:solidFill>
                  <a:srgbClr val="FF0000"/>
                </a:solidFill>
                <a:latin typeface="+mn-lt"/>
              </a:rPr>
              <a:t>most</a:t>
            </a:r>
            <a:r>
              <a:rPr lang="de-CH" sz="1800" kern="0" dirty="0" smtClean="0">
                <a:solidFill>
                  <a:srgbClr val="FF0000"/>
                </a:solidFill>
                <a:latin typeface="+mn-lt"/>
              </a:rPr>
              <a:t> 3x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 </a:t>
            </a:r>
            <a:r>
              <a:rPr kumimoji="0" lang="de-CH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modification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levels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quadtree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Line 13"/>
          <p:cNvSpPr>
            <a:spLocks noChangeShapeType="1"/>
          </p:cNvSpPr>
          <p:nvPr/>
        </p:nvSpPr>
        <p:spPr bwMode="auto">
          <a:xfrm flipV="1">
            <a:off x="2992744" y="5388306"/>
            <a:ext cx="142876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9" grpId="0" animBg="1"/>
      <p:bldP spid="40" grpId="0" animBg="1"/>
      <p:bldP spid="47" grpId="0" animBg="1"/>
      <p:bldP spid="52" grpId="0" animBg="1"/>
      <p:bldP spid="79" grpId="0" animBg="1"/>
      <p:bldP spid="83" grpId="0" animBg="1"/>
      <p:bldP spid="95" grpId="0"/>
      <p:bldP spid="9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/>
            </a:r>
            <a:br>
              <a:rPr lang="de-CH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marL="742950" lvl="2" indent="-342900">
              <a:buSzPct val="60000"/>
            </a:pPr>
            <a:r>
              <a:rPr lang="de-CH" dirty="0" err="1" smtClean="0"/>
              <a:t>i.e</a:t>
            </a:r>
            <a:r>
              <a:rPr lang="de-CH" dirty="0" smtClean="0"/>
              <a:t>.,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an </a:t>
            </a:r>
            <a:r>
              <a:rPr lang="de-CH" dirty="0" err="1" smtClean="0"/>
              <a:t>expected</a:t>
            </a:r>
            <a:r>
              <a:rPr lang="de-CH" dirty="0" smtClean="0"/>
              <a:t> </a:t>
            </a:r>
            <a:r>
              <a:rPr lang="de-CH" dirty="0" err="1" smtClean="0"/>
              <a:t>nearly-optimal</a:t>
            </a:r>
            <a:r>
              <a:rPr lang="de-CH" dirty="0" smtClean="0"/>
              <a:t> </a:t>
            </a:r>
            <a:r>
              <a:rPr lang="de-CH" dirty="0" err="1" smtClean="0"/>
              <a:t>portal-respecting</a:t>
            </a:r>
            <a:r>
              <a:rPr lang="de-CH" dirty="0" smtClean="0"/>
              <a:t> </a:t>
            </a:r>
            <a:r>
              <a:rPr lang="de-CH" dirty="0" err="1" smtClean="0"/>
              <a:t>salesman</a:t>
            </a:r>
            <a:r>
              <a:rPr lang="de-CH" dirty="0" smtClean="0"/>
              <a:t> tour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every</a:t>
            </a:r>
            <a:r>
              <a:rPr lang="de-CH" dirty="0" smtClean="0"/>
              <a:t> </a:t>
            </a:r>
            <a:r>
              <a:rPr lang="de-CH" dirty="0" err="1" smtClean="0"/>
              <a:t>square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uses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only</a:t>
            </a:r>
            <a:r>
              <a:rPr lang="de-CH" dirty="0" smtClean="0">
                <a:solidFill>
                  <a:srgbClr val="FF0000"/>
                </a:solidFill>
              </a:rPr>
              <a:t> O(1/</a:t>
            </a:r>
            <a:r>
              <a:rPr lang="de-CH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de-CH" dirty="0" smtClean="0">
                <a:solidFill>
                  <a:srgbClr val="FF0000"/>
                </a:solidFill>
              </a:rPr>
              <a:t>) </a:t>
            </a:r>
            <a:r>
              <a:rPr lang="de-CH" dirty="0" err="1" smtClean="0">
                <a:solidFill>
                  <a:srgbClr val="FF0000"/>
                </a:solidFill>
              </a:rPr>
              <a:t>many</a:t>
            </a:r>
            <a:r>
              <a:rPr lang="de-CH" dirty="0" smtClean="0">
                <a:solidFill>
                  <a:srgbClr val="FF0000"/>
                </a:solidFill>
              </a:rPr>
              <a:t> of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O(log n) </a:t>
            </a:r>
            <a:r>
              <a:rPr lang="de-CH" dirty="0" err="1" smtClean="0">
                <a:solidFill>
                  <a:srgbClr val="FF0000"/>
                </a:solidFill>
              </a:rPr>
              <a:t>portals</a:t>
            </a:r>
            <a:r>
              <a:rPr lang="de-CH" dirty="0" smtClean="0">
                <a:solidFill>
                  <a:srgbClr val="FF0000"/>
                </a:solidFill>
              </a:rPr>
              <a:t>.</a:t>
            </a:r>
          </a:p>
          <a:p>
            <a:pPr marL="342900" lvl="1" indent="-342900">
              <a:buSzPct val="60000"/>
            </a:pPr>
            <a:r>
              <a:rPr lang="en-US" dirty="0" smtClean="0">
                <a:sym typeface="Wingdings" pitchFamily="2" charset="2"/>
              </a:rPr>
              <a:t>Looking for such a ‘patched’ solution, we only have to consider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O(log n)</a:t>
            </a:r>
            <a:r>
              <a:rPr lang="en-US" baseline="30000" dirty="0" smtClean="0">
                <a:solidFill>
                  <a:srgbClr val="00B050"/>
                </a:solidFill>
              </a:rPr>
              <a:t>O(1/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=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log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n configurations </a:t>
            </a:r>
            <a:r>
              <a:rPr lang="en-US" dirty="0" smtClean="0"/>
              <a:t>per square!</a:t>
            </a:r>
          </a:p>
          <a:p>
            <a:pPr marL="742950" lvl="2" indent="-342900">
              <a:buSzPct val="60000"/>
            </a:pPr>
            <a:endParaRPr lang="de-CH" dirty="0" smtClean="0">
              <a:solidFill>
                <a:srgbClr val="FF0000"/>
              </a:solidFill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1000100" y="1357298"/>
            <a:ext cx="7272338" cy="431800"/>
          </a:xfrm>
          <a:prstGeom prst="roundRect">
            <a:avLst>
              <a:gd name="adj" fmla="val 15440"/>
            </a:avLst>
          </a:prstGeom>
          <a:solidFill>
            <a:srgbClr val="26268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CH" sz="2000" dirty="0" err="1" smtClean="0">
                <a:solidFill>
                  <a:schemeClr val="bg1"/>
                </a:solidFill>
              </a:rPr>
              <a:t>Patching</a:t>
            </a:r>
            <a:r>
              <a:rPr lang="de-CH" sz="2000" dirty="0" smtClean="0">
                <a:solidFill>
                  <a:schemeClr val="bg1"/>
                </a:solidFill>
              </a:rPr>
              <a:t> Lemma </a:t>
            </a:r>
            <a:r>
              <a:rPr lang="en-GB" sz="2000" dirty="0" smtClean="0">
                <a:solidFill>
                  <a:schemeClr val="bg1"/>
                </a:solidFill>
              </a:rPr>
              <a:t>(</a:t>
            </a:r>
            <a:r>
              <a:rPr lang="en-GB" sz="2000" dirty="0" err="1" smtClean="0">
                <a:solidFill>
                  <a:schemeClr val="bg1"/>
                </a:solidFill>
              </a:rPr>
              <a:t>Arora</a:t>
            </a:r>
            <a:r>
              <a:rPr lang="en-GB" sz="2000" dirty="0" smtClean="0">
                <a:solidFill>
                  <a:schemeClr val="bg1"/>
                </a:solidFill>
              </a:rPr>
              <a:t>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000100" y="1792270"/>
            <a:ext cx="7272338" cy="1350978"/>
          </a:xfrm>
          <a:prstGeom prst="roundRect">
            <a:avLst>
              <a:gd name="adj" fmla="val 11245"/>
            </a:avLst>
          </a:prstGeom>
          <a:solidFill>
            <a:srgbClr val="E9E9F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071538" y="1857364"/>
            <a:ext cx="7345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optimal solution can be modified </a:t>
            </a:r>
            <a:r>
              <a:rPr lang="en-GB" sz="2000" dirty="0" smtClean="0">
                <a:solidFill>
                  <a:srgbClr val="FF0000"/>
                </a:solidFill>
              </a:rPr>
              <a:t>such that it crosses the boundary of every square at most O(1/</a:t>
            </a:r>
            <a:r>
              <a:rPr lang="en-GB" sz="2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GB" sz="2000" dirty="0" smtClean="0">
                <a:solidFill>
                  <a:srgbClr val="FF0000"/>
                </a:solidFill>
              </a:rPr>
              <a:t>) many times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In expectation, this increases the length of the tour only by a factor of 1+</a:t>
            </a:r>
            <a:r>
              <a:rPr lang="en-GB" sz="2000" dirty="0" smtClean="0">
                <a:latin typeface="cmmi10"/>
              </a:rPr>
              <a:t>²</a:t>
            </a:r>
            <a:r>
              <a:rPr lang="en-GB" sz="2000" dirty="0" smtClean="0"/>
              <a:t>.</a:t>
            </a:r>
            <a:endParaRPr lang="en-GB" sz="2000" dirty="0">
              <a:solidFill>
                <a:srgbClr val="008000"/>
              </a:solidFill>
            </a:endParaRPr>
          </a:p>
        </p:txBody>
      </p:sp>
      <p:grpSp>
        <p:nvGrpSpPr>
          <p:cNvPr id="52" name="Gruppieren 51"/>
          <p:cNvGrpSpPr/>
          <p:nvPr/>
        </p:nvGrpSpPr>
        <p:grpSpPr>
          <a:xfrm>
            <a:off x="3355450" y="4849522"/>
            <a:ext cx="1930930" cy="1794188"/>
            <a:chOff x="2747564" y="4420894"/>
            <a:chExt cx="2198102" cy="2042440"/>
          </a:xfrm>
        </p:grpSpPr>
        <p:grpSp>
          <p:nvGrpSpPr>
            <p:cNvPr id="7" name="Gruppieren 6"/>
            <p:cNvGrpSpPr/>
            <p:nvPr/>
          </p:nvGrpSpPr>
          <p:grpSpPr>
            <a:xfrm>
              <a:off x="2903226" y="4572008"/>
              <a:ext cx="1954526" cy="1891326"/>
              <a:chOff x="2379432" y="3588352"/>
              <a:chExt cx="1954526" cy="1891326"/>
            </a:xfrm>
          </p:grpSpPr>
          <p:sp>
            <p:nvSpPr>
              <p:cNvPr id="8" name="Rechteck 7"/>
              <p:cNvSpPr/>
              <p:nvPr/>
            </p:nvSpPr>
            <p:spPr>
              <a:xfrm>
                <a:off x="2428860" y="3643314"/>
                <a:ext cx="1857388" cy="17859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423128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24407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2393204" y="5379836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239037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310830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7"/>
              <p:cNvSpPr>
                <a:spLocks noChangeArrowheads="1"/>
              </p:cNvSpPr>
              <p:nvPr/>
            </p:nvSpPr>
            <p:spPr bwMode="auto">
              <a:xfrm>
                <a:off x="362953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393360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7"/>
              <p:cNvSpPr>
                <a:spLocks noChangeArrowheads="1"/>
              </p:cNvSpPr>
              <p:nvPr/>
            </p:nvSpPr>
            <p:spPr bwMode="auto">
              <a:xfrm>
                <a:off x="3008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7"/>
              <p:cNvSpPr>
                <a:spLocks noChangeArrowheads="1"/>
              </p:cNvSpPr>
              <p:nvPr/>
            </p:nvSpPr>
            <p:spPr bwMode="auto">
              <a:xfrm>
                <a:off x="2692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uppieren 61"/>
              <p:cNvGrpSpPr/>
              <p:nvPr/>
            </p:nvGrpSpPr>
            <p:grpSpPr>
              <a:xfrm rot="5400000">
                <a:off x="1763049" y="4474011"/>
                <a:ext cx="1329904" cy="97138"/>
                <a:chOff x="2678830" y="5374302"/>
                <a:chExt cx="1329904" cy="97138"/>
              </a:xfrm>
            </p:grpSpPr>
            <p:sp>
              <p:nvSpPr>
                <p:cNvPr id="3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uppieren 67"/>
              <p:cNvGrpSpPr/>
              <p:nvPr/>
            </p:nvGrpSpPr>
            <p:grpSpPr>
              <a:xfrm rot="5400000">
                <a:off x="3620437" y="4465773"/>
                <a:ext cx="1329904" cy="97138"/>
                <a:chOff x="2678830" y="5374302"/>
                <a:chExt cx="1329904" cy="97138"/>
              </a:xfrm>
            </p:grpSpPr>
            <p:sp>
              <p:nvSpPr>
                <p:cNvPr id="29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uppieren 73"/>
              <p:cNvGrpSpPr/>
              <p:nvPr/>
            </p:nvGrpSpPr>
            <p:grpSpPr>
              <a:xfrm>
                <a:off x="2676126" y="5382540"/>
                <a:ext cx="1329904" cy="97138"/>
                <a:chOff x="2678830" y="5374302"/>
                <a:chExt cx="1329904" cy="97138"/>
              </a:xfrm>
            </p:grpSpPr>
            <p:sp>
              <p:nvSpPr>
                <p:cNvPr id="2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" name="Gruppieren 38"/>
            <p:cNvGrpSpPr/>
            <p:nvPr/>
          </p:nvGrpSpPr>
          <p:grpSpPr>
            <a:xfrm>
              <a:off x="2747564" y="4420894"/>
              <a:ext cx="2198102" cy="1762976"/>
              <a:chOff x="2747564" y="4420894"/>
              <a:chExt cx="2198102" cy="1762976"/>
            </a:xfrm>
          </p:grpSpPr>
          <p:cxnSp>
            <p:nvCxnSpPr>
              <p:cNvPr id="40" name="Gerade Verbindung mit Pfeil 39"/>
              <p:cNvCxnSpPr/>
              <p:nvPr/>
            </p:nvCxnSpPr>
            <p:spPr>
              <a:xfrm rot="5400000">
                <a:off x="3083601" y="4661895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mit Pfeil 40"/>
              <p:cNvCxnSpPr/>
              <p:nvPr/>
            </p:nvCxnSpPr>
            <p:spPr>
              <a:xfrm rot="5400000">
                <a:off x="3402305" y="4653657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mit Pfeil 41"/>
              <p:cNvCxnSpPr/>
              <p:nvPr/>
            </p:nvCxnSpPr>
            <p:spPr>
              <a:xfrm rot="-5400000">
                <a:off x="4020533" y="4598695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mit Pfeil 42"/>
              <p:cNvCxnSpPr/>
              <p:nvPr/>
            </p:nvCxnSpPr>
            <p:spPr>
              <a:xfrm rot="10800000">
                <a:off x="4588476" y="5198474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mit Pfeil 43"/>
              <p:cNvCxnSpPr/>
              <p:nvPr/>
            </p:nvCxnSpPr>
            <p:spPr>
              <a:xfrm rot="10800000">
                <a:off x="2769574" y="6127168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mit Pfeil 44"/>
              <p:cNvCxnSpPr/>
              <p:nvPr/>
            </p:nvCxnSpPr>
            <p:spPr>
              <a:xfrm rot="10800000">
                <a:off x="2747564" y="5500702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eihandform 45"/>
              <p:cNvSpPr/>
              <p:nvPr/>
            </p:nvSpPr>
            <p:spPr>
              <a:xfrm>
                <a:off x="3053492" y="4827373"/>
                <a:ext cx="724930" cy="707081"/>
              </a:xfrm>
              <a:custGeom>
                <a:avLst/>
                <a:gdLst>
                  <a:gd name="connsiteX0" fmla="*/ 192216 w 724930"/>
                  <a:gd name="connsiteY0" fmla="*/ 0 h 707081"/>
                  <a:gd name="connsiteX1" fmla="*/ 711200 w 724930"/>
                  <a:gd name="connsiteY1" fmla="*/ 354227 h 707081"/>
                  <a:gd name="connsiteX2" fmla="*/ 109838 w 724930"/>
                  <a:gd name="connsiteY2" fmla="*/ 436605 h 707081"/>
                  <a:gd name="connsiteX3" fmla="*/ 52173 w 724930"/>
                  <a:gd name="connsiteY3" fmla="*/ 667265 h 707081"/>
                  <a:gd name="connsiteX4" fmla="*/ 43935 w 724930"/>
                  <a:gd name="connsiteY4" fmla="*/ 675503 h 707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4930" h="707081">
                    <a:moveTo>
                      <a:pt x="192216" y="0"/>
                    </a:moveTo>
                    <a:cubicBezTo>
                      <a:pt x="458573" y="140730"/>
                      <a:pt x="724930" y="281460"/>
                      <a:pt x="711200" y="354227"/>
                    </a:cubicBezTo>
                    <a:cubicBezTo>
                      <a:pt x="697470" y="426994"/>
                      <a:pt x="219676" y="384432"/>
                      <a:pt x="109838" y="436605"/>
                    </a:cubicBezTo>
                    <a:cubicBezTo>
                      <a:pt x="0" y="488778"/>
                      <a:pt x="63157" y="627449"/>
                      <a:pt x="52173" y="667265"/>
                    </a:cubicBezTo>
                    <a:cubicBezTo>
                      <a:pt x="41189" y="707081"/>
                      <a:pt x="42562" y="691292"/>
                      <a:pt x="43935" y="675503"/>
                    </a:cubicBezTo>
                  </a:path>
                </a:pathLst>
              </a:custGeom>
              <a:ln w="12700">
                <a:solidFill>
                  <a:srgbClr val="0000C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ihandform 46"/>
              <p:cNvSpPr/>
              <p:nvPr/>
            </p:nvSpPr>
            <p:spPr>
              <a:xfrm>
                <a:off x="3100174" y="4819135"/>
                <a:ext cx="1283729" cy="1364735"/>
              </a:xfrm>
              <a:custGeom>
                <a:avLst/>
                <a:gdLst>
                  <a:gd name="connsiteX0" fmla="*/ 475048 w 1283729"/>
                  <a:gd name="connsiteY0" fmla="*/ 0 h 1364735"/>
                  <a:gd name="connsiteX1" fmla="*/ 1224691 w 1283729"/>
                  <a:gd name="connsiteY1" fmla="*/ 362465 h 1364735"/>
                  <a:gd name="connsiteX2" fmla="*/ 829275 w 1283729"/>
                  <a:gd name="connsiteY2" fmla="*/ 914400 h 1364735"/>
                  <a:gd name="connsiteX3" fmla="*/ 153772 w 1283729"/>
                  <a:gd name="connsiteY3" fmla="*/ 1029730 h 1364735"/>
                  <a:gd name="connsiteX4" fmla="*/ 21967 w 1283729"/>
                  <a:gd name="connsiteY4" fmla="*/ 1318054 h 1364735"/>
                  <a:gd name="connsiteX5" fmla="*/ 21967 w 1283729"/>
                  <a:gd name="connsiteY5" fmla="*/ 1309816 h 1364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729" h="1364735">
                    <a:moveTo>
                      <a:pt x="475048" y="0"/>
                    </a:moveTo>
                    <a:cubicBezTo>
                      <a:pt x="820350" y="105032"/>
                      <a:pt x="1165653" y="210065"/>
                      <a:pt x="1224691" y="362465"/>
                    </a:cubicBezTo>
                    <a:cubicBezTo>
                      <a:pt x="1283729" y="514865"/>
                      <a:pt x="1007761" y="803189"/>
                      <a:pt x="829275" y="914400"/>
                    </a:cubicBezTo>
                    <a:cubicBezTo>
                      <a:pt x="650789" y="1025611"/>
                      <a:pt x="288323" y="962454"/>
                      <a:pt x="153772" y="1029730"/>
                    </a:cubicBezTo>
                    <a:cubicBezTo>
                      <a:pt x="19221" y="1097006"/>
                      <a:pt x="43934" y="1271373"/>
                      <a:pt x="21967" y="1318054"/>
                    </a:cubicBezTo>
                    <a:cubicBezTo>
                      <a:pt x="0" y="1364735"/>
                      <a:pt x="10983" y="1337275"/>
                      <a:pt x="21967" y="1309816"/>
                    </a:cubicBezTo>
                  </a:path>
                </a:pathLst>
              </a:custGeom>
              <a:ln w="12700">
                <a:solidFill>
                  <a:srgbClr val="0000C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ihandform 47"/>
              <p:cNvSpPr/>
              <p:nvPr/>
            </p:nvSpPr>
            <p:spPr>
              <a:xfrm>
                <a:off x="4201297" y="4769708"/>
                <a:ext cx="395417" cy="420130"/>
              </a:xfrm>
              <a:custGeom>
                <a:avLst/>
                <a:gdLst>
                  <a:gd name="connsiteX0" fmla="*/ 0 w 395417"/>
                  <a:gd name="connsiteY0" fmla="*/ 0 h 420130"/>
                  <a:gd name="connsiteX1" fmla="*/ 238898 w 395417"/>
                  <a:gd name="connsiteY1" fmla="*/ 304800 h 420130"/>
                  <a:gd name="connsiteX2" fmla="*/ 395417 w 395417"/>
                  <a:gd name="connsiteY2" fmla="*/ 420130 h 420130"/>
                  <a:gd name="connsiteX3" fmla="*/ 395417 w 395417"/>
                  <a:gd name="connsiteY3" fmla="*/ 420130 h 4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417" h="420130">
                    <a:moveTo>
                      <a:pt x="0" y="0"/>
                    </a:moveTo>
                    <a:cubicBezTo>
                      <a:pt x="86497" y="117389"/>
                      <a:pt x="172995" y="234778"/>
                      <a:pt x="238898" y="304800"/>
                    </a:cubicBezTo>
                    <a:cubicBezTo>
                      <a:pt x="304801" y="374822"/>
                      <a:pt x="395417" y="420130"/>
                      <a:pt x="395417" y="420130"/>
                    </a:cubicBezTo>
                    <a:lnTo>
                      <a:pt x="395417" y="420130"/>
                    </a:lnTo>
                  </a:path>
                </a:pathLst>
              </a:custGeom>
              <a:ln w="12700">
                <a:solidFill>
                  <a:srgbClr val="0000C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1244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de-CH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latin typeface="Helvetica"/>
              </a:rPr>
              <a:t>We only have to consider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log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00B050"/>
                </a:solidFill>
              </a:rPr>
              <a:t>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n configurations </a:t>
            </a:r>
            <a:r>
              <a:rPr lang="en-US" dirty="0" smtClean="0"/>
              <a:t>per square.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Working in a </a:t>
            </a:r>
            <a:r>
              <a:rPr lang="en-US" dirty="0" smtClean="0">
                <a:solidFill>
                  <a:srgbClr val="CC00CC"/>
                </a:solidFill>
                <a:latin typeface="Helvetica"/>
                <a:ea typeface="+mn-ea"/>
                <a:cs typeface="+mn-cs"/>
                <a:sym typeface="Wingdings" pitchFamily="2" charset="2"/>
              </a:rPr>
              <a:t>truncated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quadtree</a:t>
            </a:r>
            <a:r>
              <a:rPr lang="en-US" dirty="0" smtClean="0">
                <a:sym typeface="Wingdings" pitchFamily="2" charset="2"/>
              </a:rPr>
              <a:t>, 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O(n log n)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log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n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/>
              <a:t>= </a:t>
            </a:r>
            <a:r>
              <a:rPr lang="en-US" u="dbl" dirty="0" smtClean="0"/>
              <a:t>n </a:t>
            </a:r>
            <a:r>
              <a:rPr lang="en-US" u="dbl" dirty="0" err="1" smtClean="0"/>
              <a:t>log</a:t>
            </a:r>
            <a:r>
              <a:rPr lang="en-US" u="dbl" baseline="30000" dirty="0" err="1" smtClean="0"/>
              <a:t>O</a:t>
            </a:r>
            <a:r>
              <a:rPr lang="en-US" u="dbl" baseline="30000" dirty="0" smtClean="0"/>
              <a:t>(1/</a:t>
            </a:r>
            <a:r>
              <a:rPr lang="en-US" u="dbl" baseline="30000" dirty="0" smtClean="0">
                <a:latin typeface="cmmi10"/>
              </a:rPr>
              <a:t>²</a:t>
            </a:r>
            <a:r>
              <a:rPr lang="en-US" u="dbl" baseline="30000" dirty="0" smtClean="0"/>
              <a:t>)</a:t>
            </a:r>
            <a:r>
              <a:rPr lang="en-US" u="dbl" dirty="0" smtClean="0"/>
              <a:t> 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6" name="Gruppieren 25"/>
          <p:cNvGrpSpPr/>
          <p:nvPr/>
        </p:nvGrpSpPr>
        <p:grpSpPr>
          <a:xfrm>
            <a:off x="1000100" y="1357298"/>
            <a:ext cx="7416801" cy="1823505"/>
            <a:chOff x="1000100" y="1357298"/>
            <a:chExt cx="7416801" cy="1823505"/>
          </a:xfrm>
        </p:grpSpPr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1000100" y="135729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Patching</a:t>
              </a:r>
              <a:r>
                <a:rPr lang="de-CH" sz="2000" dirty="0" smtClean="0">
                  <a:solidFill>
                    <a:schemeClr val="bg1"/>
                  </a:solidFill>
                </a:rPr>
                <a:t> Lemma </a:t>
              </a:r>
              <a:r>
                <a:rPr lang="en-GB" sz="2000" dirty="0" smtClean="0">
                  <a:solidFill>
                    <a:schemeClr val="bg1"/>
                  </a:solidFill>
                </a:rPr>
                <a:t>(</a:t>
              </a:r>
              <a:r>
                <a:rPr lang="en-GB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en-GB" sz="2000" dirty="0" smtClean="0">
                  <a:solidFill>
                    <a:schemeClr val="bg1"/>
                  </a:solidFill>
                </a:rPr>
                <a:t>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00100" y="1792270"/>
              <a:ext cx="7272338" cy="1350978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071538" y="1857364"/>
              <a:ext cx="73453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 optimal solution can be modified </a:t>
              </a:r>
              <a:r>
                <a:rPr lang="en-GB" sz="2000" dirty="0" smtClean="0">
                  <a:solidFill>
                    <a:srgbClr val="FF0000"/>
                  </a:solidFill>
                </a:rPr>
                <a:t>such that it crosses the boundary of every square at most O(1/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>
                  <a:solidFill>
                    <a:srgbClr val="FF0000"/>
                  </a:solidFill>
                </a:rPr>
                <a:t>) many times</a:t>
              </a:r>
              <a:r>
                <a:rPr lang="en-GB" sz="2000" dirty="0" smtClean="0"/>
                <a:t>.</a:t>
              </a:r>
              <a:br>
                <a:rPr lang="en-GB" sz="2000" dirty="0" smtClean="0"/>
              </a:br>
              <a:r>
                <a:rPr lang="en-GB" sz="2000" dirty="0" smtClean="0"/>
                <a:t>In expectation, this increases the length of the tour only by a factor of 1+</a:t>
              </a:r>
              <a:r>
                <a:rPr lang="en-GB" sz="2000" dirty="0" smtClean="0"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000100" y="5286388"/>
            <a:ext cx="7345363" cy="1150937"/>
            <a:chOff x="928662" y="3571876"/>
            <a:chExt cx="7345363" cy="1150937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928662" y="3571876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(FOCS </a:t>
              </a:r>
              <a:r>
                <a:rPr lang="en-GB" sz="2000" dirty="0" smtClean="0">
                  <a:solidFill>
                    <a:schemeClr val="bg1"/>
                  </a:solidFill>
                </a:rPr>
                <a:t>’</a:t>
              </a:r>
              <a:r>
                <a:rPr lang="de-CH" sz="2000" dirty="0" smtClean="0">
                  <a:solidFill>
                    <a:schemeClr val="bg1"/>
                  </a:solidFill>
                </a:rPr>
                <a:t>97)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928662" y="4003676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28662" y="4002088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n </a:t>
              </a:r>
              <a:r>
                <a:rPr lang="en-GB" sz="2000" dirty="0" err="1" smtClean="0"/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974013" cy="1462088"/>
          </a:xfrm>
        </p:spPr>
        <p:txBody>
          <a:bodyPr/>
          <a:lstStyle/>
          <a:p>
            <a:pPr algn="ctr"/>
            <a:r>
              <a:rPr lang="en-US" dirty="0" smtClean="0"/>
              <a:t>On Euclidean vehicle routing</a:t>
            </a:r>
            <a:br>
              <a:rPr lang="en-US" dirty="0" smtClean="0"/>
            </a:br>
            <a:r>
              <a:rPr lang="en-US" dirty="0" smtClean="0"/>
              <a:t>with allocation</a:t>
            </a:r>
            <a:endParaRPr lang="de-CH" dirty="0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0800"/>
            <a:ext cx="6400800" cy="1778000"/>
          </a:xfrm>
        </p:spPr>
        <p:txBody>
          <a:bodyPr/>
          <a:lstStyle/>
          <a:p>
            <a:r>
              <a:rPr lang="en-GB" sz="1800" dirty="0" smtClean="0"/>
              <a:t>Jan Remy, Reto Spöhel, Andreas Weißl</a:t>
            </a:r>
          </a:p>
          <a:p>
            <a:endParaRPr lang="en-GB" sz="1200" dirty="0" smtClean="0"/>
          </a:p>
          <a:p>
            <a:r>
              <a:rPr lang="en-GB" sz="1600" dirty="0" smtClean="0"/>
              <a:t>(appeared in WADS ’07, CGTA ’11)</a:t>
            </a:r>
            <a:endParaRPr lang="en-GB" sz="1600" dirty="0"/>
          </a:p>
        </p:txBody>
      </p:sp>
      <p:sp>
        <p:nvSpPr>
          <p:cNvPr id="44237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TexPoint fonts used in EMF. </a:t>
            </a:r>
          </a:p>
          <a:p>
            <a:r>
              <a:rPr lang="en-US" sz="2000"/>
              <a:t>Read the TexPoint manual before you delete this box.: </a:t>
            </a:r>
            <a:r>
              <a:rPr lang="en-US" sz="2000">
                <a:latin typeface="eurm10" pitchFamily="34" charset="0"/>
              </a:rPr>
              <a:t>A</a:t>
            </a:r>
            <a:r>
              <a:rPr lang="en-US" sz="2000">
                <a:latin typeface="eufm10" pitchFamily="34" charset="0"/>
              </a:rPr>
              <a:t>A</a:t>
            </a:r>
            <a:r>
              <a:rPr lang="en-US" sz="2000">
                <a:latin typeface="cmsy10" pitchFamily="34" charset="0"/>
              </a:rPr>
              <a:t>A</a:t>
            </a:r>
            <a:r>
              <a:rPr lang="en-US" sz="2000">
                <a:latin typeface="msam10" pitchFamily="34" charset="0"/>
              </a:rPr>
              <a:t>A</a:t>
            </a:r>
            <a:r>
              <a:rPr lang="en-US" sz="2000">
                <a:latin typeface="euex10" pitchFamily="34" charset="0"/>
              </a:rPr>
              <a:t>A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-252536" y="-99392"/>
            <a:ext cx="9793088" cy="93610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Grafik 6" descr="eth_logo_pri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5085184"/>
            <a:ext cx="2808312" cy="70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1244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de-CH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Combining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extended</a:t>
            </a:r>
            <a:r>
              <a:rPr lang="de-CH" dirty="0" smtClean="0"/>
              <a:t> </a:t>
            </a:r>
            <a:r>
              <a:rPr lang="de-CH" dirty="0" err="1" smtClean="0"/>
              <a:t>patching</a:t>
            </a:r>
            <a:r>
              <a:rPr lang="de-CH" dirty="0" smtClean="0"/>
              <a:t> </a:t>
            </a:r>
            <a:r>
              <a:rPr lang="de-CH" dirty="0" err="1" smtClean="0"/>
              <a:t>lemma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standard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</a:t>
            </a:r>
            <a:r>
              <a:rPr lang="de-CH" dirty="0" err="1" smtClean="0"/>
              <a:t>techniques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facility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location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problems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>
                <a:solidFill>
                  <a:srgbClr val="0000CC"/>
                </a:solidFill>
              </a:rPr>
              <a:t>[</a:t>
            </a:r>
            <a:r>
              <a:rPr lang="de-CH" dirty="0" err="1" smtClean="0">
                <a:solidFill>
                  <a:srgbClr val="0000CC"/>
                </a:solidFill>
              </a:rPr>
              <a:t>Arora</a:t>
            </a:r>
            <a:r>
              <a:rPr lang="de-CH" dirty="0" smtClean="0">
                <a:solidFill>
                  <a:srgbClr val="0000CC"/>
                </a:solidFill>
              </a:rPr>
              <a:t>, </a:t>
            </a:r>
            <a:r>
              <a:rPr lang="de-CH" dirty="0" err="1" smtClean="0">
                <a:solidFill>
                  <a:srgbClr val="0000CC"/>
                </a:solidFill>
              </a:rPr>
              <a:t>Raghavan</a:t>
            </a:r>
            <a:r>
              <a:rPr lang="de-CH" dirty="0" smtClean="0">
                <a:solidFill>
                  <a:srgbClr val="0000CC"/>
                </a:solidFill>
              </a:rPr>
              <a:t>, Rao, STOC ’98],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obtain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5" name="Gruppieren 21"/>
          <p:cNvGrpSpPr/>
          <p:nvPr/>
        </p:nvGrpSpPr>
        <p:grpSpPr>
          <a:xfrm>
            <a:off x="1000100" y="5357826"/>
            <a:ext cx="7345363" cy="1150937"/>
            <a:chOff x="928662" y="5857892"/>
            <a:chExt cx="7345363" cy="1150937"/>
          </a:xfrm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928662" y="5857892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</a:t>
              </a:r>
              <a:r>
                <a:rPr lang="en-GB" sz="2000" dirty="0">
                  <a:solidFill>
                    <a:schemeClr val="bg1"/>
                  </a:solidFill>
                </a:rPr>
                <a:t>S.</a:t>
              </a:r>
              <a:r>
                <a:rPr lang="de-DE" sz="2000" dirty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928662" y="6289692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928662" y="6288104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n </a:t>
              </a:r>
              <a:r>
                <a:rPr lang="en-GB" sz="2000" dirty="0" err="1" smtClean="0">
                  <a:latin typeface="Helvetica"/>
                </a:rPr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6" name="Gruppieren 25"/>
          <p:cNvGrpSpPr/>
          <p:nvPr/>
        </p:nvGrpSpPr>
        <p:grpSpPr>
          <a:xfrm>
            <a:off x="1000100" y="1357298"/>
            <a:ext cx="7416801" cy="1823505"/>
            <a:chOff x="1000100" y="1357298"/>
            <a:chExt cx="7416801" cy="1823505"/>
          </a:xfrm>
        </p:grpSpPr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1000100" y="135729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Patching</a:t>
              </a:r>
              <a:r>
                <a:rPr lang="de-CH" sz="2000" dirty="0" smtClean="0">
                  <a:solidFill>
                    <a:schemeClr val="bg1"/>
                  </a:solidFill>
                </a:rPr>
                <a:t> Lemma </a:t>
              </a:r>
              <a:r>
                <a:rPr lang="en-GB" sz="2000" dirty="0" smtClean="0">
                  <a:solidFill>
                    <a:schemeClr val="bg1"/>
                  </a:solidFill>
                </a:rPr>
                <a:t>(</a:t>
              </a:r>
              <a:r>
                <a:rPr lang="en-GB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en-GB" sz="2000" dirty="0" smtClean="0">
                  <a:solidFill>
                    <a:schemeClr val="bg1"/>
                  </a:solidFill>
                </a:rPr>
                <a:t>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00100" y="1792270"/>
              <a:ext cx="7272338" cy="1350978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071538" y="1857364"/>
              <a:ext cx="73453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 optimal solution can be modified </a:t>
              </a:r>
              <a:r>
                <a:rPr lang="en-GB" sz="2000" dirty="0" smtClean="0">
                  <a:solidFill>
                    <a:srgbClr val="FF0000"/>
                  </a:solidFill>
                </a:rPr>
                <a:t>such that it crosses the boundary of every square at most O(1/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>
                  <a:solidFill>
                    <a:srgbClr val="FF0000"/>
                  </a:solidFill>
                </a:rPr>
                <a:t>) many times</a:t>
              </a:r>
              <a:r>
                <a:rPr lang="en-GB" sz="2000" dirty="0" smtClean="0"/>
                <a:t>.</a:t>
              </a:r>
              <a:br>
                <a:rPr lang="en-GB" sz="2000" dirty="0" smtClean="0"/>
              </a:br>
              <a:r>
                <a:rPr lang="en-GB" sz="2000" dirty="0" smtClean="0"/>
                <a:t>In expectation, this increases the length of the tour only by a factor of 1+</a:t>
              </a:r>
              <a:r>
                <a:rPr lang="en-GB" sz="2000" dirty="0" smtClean="0"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7" name="Gruppieren 20"/>
          <p:cNvGrpSpPr/>
          <p:nvPr/>
        </p:nvGrpSpPr>
        <p:grpSpPr>
          <a:xfrm>
            <a:off x="1000100" y="3357562"/>
            <a:ext cx="7354887" cy="857256"/>
            <a:chOff x="928662" y="4714884"/>
            <a:chExt cx="7354887" cy="857256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928662" y="471488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928662" y="5146684"/>
              <a:ext cx="7272338" cy="425456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28662" y="5143512"/>
              <a:ext cx="73548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 Patching Lemma extends to Steiner VRAP.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 even further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err="1" smtClean="0"/>
              <a:t>Patching</a:t>
            </a:r>
            <a:r>
              <a:rPr lang="de-CH" b="1" dirty="0" smtClean="0"/>
              <a:t> </a:t>
            </a:r>
            <a:r>
              <a:rPr lang="de-CH" b="1" dirty="0" err="1" smtClean="0"/>
              <a:t>revisited</a:t>
            </a:r>
            <a:r>
              <a:rPr lang="de-CH" b="1" dirty="0" smtClean="0"/>
              <a:t>:</a:t>
            </a:r>
            <a:endParaRPr lang="en-US" b="1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>
                <a:solidFill>
                  <a:srgbClr val="0000CC"/>
                </a:solidFill>
              </a:rPr>
              <a:t>Arora</a:t>
            </a:r>
            <a:r>
              <a:rPr lang="en-US" dirty="0" err="1" smtClean="0"/>
              <a:t>’s</a:t>
            </a:r>
            <a:r>
              <a:rPr lang="en-US" dirty="0" smtClean="0"/>
              <a:t> technique, the ‘patching’ is not part of the algorithm – we simply know a </a:t>
            </a:r>
            <a:r>
              <a:rPr lang="en-US" dirty="0" smtClean="0">
                <a:solidFill>
                  <a:srgbClr val="FF0000"/>
                </a:solidFill>
              </a:rPr>
              <a:t>nearly-optimal patched solution exists</a:t>
            </a:r>
            <a:r>
              <a:rPr lang="en-US" dirty="0" smtClean="0"/>
              <a:t>, and try to find it by dynamic programming.</a:t>
            </a:r>
          </a:p>
          <a:p>
            <a:pPr lvl="1"/>
            <a:r>
              <a:rPr lang="en-US" dirty="0" err="1" smtClean="0">
                <a:solidFill>
                  <a:srgbClr val="0000CC"/>
                </a:solidFill>
              </a:rPr>
              <a:t>Rao</a:t>
            </a:r>
            <a:r>
              <a:rPr lang="en-US" dirty="0" smtClean="0">
                <a:solidFill>
                  <a:srgbClr val="0000CC"/>
                </a:solidFill>
              </a:rPr>
              <a:t> and Smith (STOC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en-US" dirty="0" smtClean="0">
                <a:solidFill>
                  <a:srgbClr val="0000CC"/>
                </a:solidFill>
              </a:rPr>
              <a:t>98) </a:t>
            </a:r>
            <a:r>
              <a:rPr lang="en-US" dirty="0" smtClean="0"/>
              <a:t>improved </a:t>
            </a:r>
            <a:r>
              <a:rPr lang="en-US" dirty="0" err="1" smtClean="0"/>
              <a:t>Arora’s</a:t>
            </a:r>
            <a:r>
              <a:rPr lang="en-US" dirty="0" smtClean="0"/>
              <a:t> running time by making the ‘patching’ </a:t>
            </a:r>
            <a:r>
              <a:rPr lang="en-US" dirty="0" smtClean="0">
                <a:solidFill>
                  <a:srgbClr val="FF0000"/>
                </a:solidFill>
              </a:rPr>
              <a:t>part of the algorithm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(1+</a:t>
            </a:r>
            <a:r>
              <a:rPr lang="en-US" b="1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="1" dirty="0" smtClean="0">
                <a:solidFill>
                  <a:srgbClr val="FF0000"/>
                </a:solidFill>
              </a:rPr>
              <a:t>)-spanner S</a:t>
            </a:r>
            <a:r>
              <a:rPr lang="en-US" b="1" dirty="0" smtClean="0"/>
              <a:t> </a:t>
            </a:r>
            <a:r>
              <a:rPr lang="en-US" dirty="0" smtClean="0"/>
              <a:t>on P is a straight-line graph on P such that for every two points the </a:t>
            </a:r>
            <a:r>
              <a:rPr lang="en-US" dirty="0" smtClean="0">
                <a:solidFill>
                  <a:srgbClr val="FF0000"/>
                </a:solidFill>
              </a:rPr>
              <a:t>shortest path in S is at most (1+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time their Euclidean distance</a:t>
            </a:r>
            <a:r>
              <a:rPr lang="en-US" dirty="0" smtClean="0"/>
              <a:t>.</a:t>
            </a:r>
          </a:p>
          <a:p>
            <a:pPr marL="914400" lvl="1" indent="-457200"/>
            <a:r>
              <a:rPr lang="de-CH" dirty="0" smtClean="0"/>
              <a:t>A </a:t>
            </a:r>
            <a:r>
              <a:rPr lang="en-US" dirty="0" smtClean="0"/>
              <a:t>‘</a:t>
            </a:r>
            <a:r>
              <a:rPr lang="de-CH" dirty="0" err="1" smtClean="0"/>
              <a:t>short</a:t>
            </a:r>
            <a:r>
              <a:rPr lang="en-US" dirty="0" smtClean="0"/>
              <a:t>’</a:t>
            </a:r>
            <a:r>
              <a:rPr lang="de-CH" dirty="0" smtClean="0"/>
              <a:t> </a:t>
            </a:r>
            <a:r>
              <a:rPr lang="en-US" dirty="0" smtClean="0"/>
              <a:t>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</a:t>
            </a:r>
            <a:r>
              <a:rPr lang="de-CH" dirty="0" err="1" smtClean="0"/>
              <a:t>spanner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computed</a:t>
            </a:r>
            <a:r>
              <a:rPr lang="de-CH" dirty="0" smtClean="0"/>
              <a:t> in time     O(n log n)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Gudmundsson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Levcopoulos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Narasimhan</a:t>
            </a:r>
            <a:r>
              <a:rPr lang="en-US" dirty="0" smtClean="0">
                <a:solidFill>
                  <a:srgbClr val="0000CC"/>
                </a:solidFill>
              </a:rPr>
              <a:t>, SWAT ’00]</a:t>
            </a:r>
          </a:p>
          <a:p>
            <a:r>
              <a:rPr lang="en-US" dirty="0" smtClean="0"/>
              <a:t>Clearly, given such a spanner S there is a nearly-optimal salesman tour </a:t>
            </a:r>
            <a:r>
              <a:rPr lang="en-US" dirty="0" smtClean="0">
                <a:solidFill>
                  <a:srgbClr val="FF0000"/>
                </a:solidFill>
              </a:rPr>
              <a:t>that only uses edges of 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8172400" y="1052736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 even further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/>
            </a:r>
            <a:br>
              <a:rPr lang="de-CH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marL="742950" lvl="2" indent="-342900">
              <a:buSzPct val="60000"/>
            </a:pPr>
            <a:r>
              <a:rPr lang="de-CH" b="1" dirty="0" err="1" smtClean="0"/>
              <a:t>Idea</a:t>
            </a:r>
            <a:r>
              <a:rPr lang="de-CH" b="1" dirty="0" smtClean="0"/>
              <a:t>: </a:t>
            </a:r>
            <a:r>
              <a:rPr lang="de-CH" dirty="0" err="1" smtClean="0"/>
              <a:t>proceed</a:t>
            </a:r>
            <a:r>
              <a:rPr lang="de-CH" dirty="0" smtClean="0"/>
              <a:t> </a:t>
            </a:r>
            <a:r>
              <a:rPr lang="de-CH" dirty="0" err="1" smtClean="0"/>
              <a:t>bottom-up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and </a:t>
            </a:r>
            <a:r>
              <a:rPr lang="de-CH" dirty="0" err="1" smtClean="0"/>
              <a:t>modify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square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crossings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introducing</a:t>
            </a:r>
            <a:r>
              <a:rPr lang="de-CH" dirty="0" smtClean="0"/>
              <a:t> line </a:t>
            </a:r>
            <a:r>
              <a:rPr lang="de-CH" dirty="0" err="1" smtClean="0"/>
              <a:t>segments</a:t>
            </a:r>
            <a:r>
              <a:rPr lang="de-CH" dirty="0" smtClean="0"/>
              <a:t> parallel to </a:t>
            </a:r>
            <a:r>
              <a:rPr lang="de-CH" dirty="0" err="1" smtClean="0"/>
              <a:t>sides</a:t>
            </a:r>
            <a:r>
              <a:rPr lang="de-CH" dirty="0" smtClean="0"/>
              <a:t>.</a:t>
            </a:r>
            <a:endParaRPr lang="de-CH" dirty="0" smtClean="0">
              <a:solidFill>
                <a:srgbClr val="FF0000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000100" y="1357298"/>
            <a:ext cx="7272338" cy="431800"/>
          </a:xfrm>
          <a:prstGeom prst="roundRect">
            <a:avLst>
              <a:gd name="adj" fmla="val 15440"/>
            </a:avLst>
          </a:prstGeom>
          <a:solidFill>
            <a:srgbClr val="26268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CH" sz="2000" dirty="0" err="1" smtClean="0">
                <a:solidFill>
                  <a:schemeClr val="bg1"/>
                </a:solidFill>
              </a:rPr>
              <a:t>Patching</a:t>
            </a:r>
            <a:r>
              <a:rPr lang="de-CH" sz="2000" dirty="0" smtClean="0">
                <a:solidFill>
                  <a:schemeClr val="bg1"/>
                </a:solidFill>
              </a:rPr>
              <a:t> Lemma </a:t>
            </a:r>
            <a:r>
              <a:rPr lang="en-GB" sz="2000" dirty="0" smtClean="0">
                <a:solidFill>
                  <a:schemeClr val="bg1"/>
                </a:solidFill>
              </a:rPr>
              <a:t>(</a:t>
            </a:r>
            <a:r>
              <a:rPr lang="en-GB" sz="2000" dirty="0" err="1" smtClean="0">
                <a:solidFill>
                  <a:schemeClr val="bg1"/>
                </a:solidFill>
              </a:rPr>
              <a:t>Rao</a:t>
            </a:r>
            <a:r>
              <a:rPr lang="en-GB" sz="2000" dirty="0" smtClean="0">
                <a:solidFill>
                  <a:schemeClr val="bg1"/>
                </a:solidFill>
              </a:rPr>
              <a:t> and Smith)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00100" y="1792270"/>
            <a:ext cx="7272338" cy="1350978"/>
          </a:xfrm>
          <a:prstGeom prst="roundRect">
            <a:avLst>
              <a:gd name="adj" fmla="val 11245"/>
            </a:avLst>
          </a:prstGeom>
          <a:solidFill>
            <a:srgbClr val="E9E9F3"/>
          </a:solidFill>
          <a:ln w="9525">
            <a:noFill/>
            <a:round/>
            <a:headEnd/>
            <a:tailEnd/>
          </a:ln>
          <a:effectLst/>
        </p:spPr>
        <p:txBody>
          <a:bodyPr wrap="square" anchor="ctr"/>
          <a:lstStyle/>
          <a:p>
            <a:pPr lvl="0">
              <a:spcBef>
                <a:spcPct val="50000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short spanner S can be modified </a:t>
            </a:r>
            <a:r>
              <a:rPr lang="en-GB" sz="2000" dirty="0" smtClean="0">
                <a:solidFill>
                  <a:srgbClr val="FF0000"/>
                </a:solidFill>
              </a:rPr>
              <a:t>such that every square of the </a:t>
            </a:r>
            <a:r>
              <a:rPr lang="en-GB" sz="2000" dirty="0" err="1" smtClean="0">
                <a:solidFill>
                  <a:srgbClr val="FF0000"/>
                </a:solidFill>
              </a:rPr>
              <a:t>quadtree</a:t>
            </a:r>
            <a:r>
              <a:rPr lang="en-GB" sz="2000" dirty="0" smtClean="0">
                <a:solidFill>
                  <a:srgbClr val="FF0000"/>
                </a:solidFill>
              </a:rPr>
              <a:t> is crossed by at most O(1/</a:t>
            </a:r>
            <a:r>
              <a:rPr lang="en-GB" sz="2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GB" sz="2000" dirty="0" smtClean="0">
                <a:solidFill>
                  <a:srgbClr val="FF0000"/>
                </a:solidFill>
              </a:rPr>
              <a:t>) relevant edges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br>
              <a:rPr lang="en-GB" sz="2000" dirty="0" smtClean="0">
                <a:solidFill>
                  <a:srgbClr val="000000"/>
                </a:solidFill>
              </a:rPr>
            </a:br>
            <a:r>
              <a:rPr lang="en-GB" sz="2000" dirty="0" smtClean="0">
                <a:solidFill>
                  <a:srgbClr val="000000"/>
                </a:solidFill>
              </a:rPr>
              <a:t>In expectation, this increases the length of an optimal tour on the graph only by a factor of 1+</a:t>
            </a:r>
            <a:r>
              <a:rPr lang="en-GB" sz="2000" dirty="0" smtClean="0">
                <a:solidFill>
                  <a:srgbClr val="000000"/>
                </a:solidFill>
                <a:latin typeface="cmmi10"/>
              </a:rPr>
              <a:t>²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en-GB" sz="2000" dirty="0">
              <a:solidFill>
                <a:srgbClr val="008000"/>
              </a:solidFill>
            </a:endParaRPr>
          </a:p>
        </p:txBody>
      </p:sp>
      <p:grpSp>
        <p:nvGrpSpPr>
          <p:cNvPr id="8" name="Gruppieren 73"/>
          <p:cNvGrpSpPr/>
          <p:nvPr/>
        </p:nvGrpSpPr>
        <p:grpSpPr>
          <a:xfrm>
            <a:off x="2339752" y="4857572"/>
            <a:ext cx="1382028" cy="1336873"/>
            <a:chOff x="2332716" y="4857760"/>
            <a:chExt cx="1382028" cy="1336873"/>
          </a:xfrm>
        </p:grpSpPr>
        <p:sp>
          <p:nvSpPr>
            <p:cNvPr id="75" name="Line 13"/>
            <p:cNvSpPr>
              <a:spLocks noChangeShapeType="1"/>
            </p:cNvSpPr>
            <p:nvPr/>
          </p:nvSpPr>
          <p:spPr bwMode="auto">
            <a:xfrm flipV="1">
              <a:off x="2714612" y="5715016"/>
              <a:ext cx="1000132" cy="7746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flipV="1">
              <a:off x="2332716" y="6143644"/>
              <a:ext cx="881962" cy="509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5"/>
            <p:cNvSpPr>
              <a:spLocks noChangeShapeType="1"/>
            </p:cNvSpPr>
            <p:nvPr/>
          </p:nvSpPr>
          <p:spPr bwMode="auto">
            <a:xfrm>
              <a:off x="2332716" y="4857760"/>
              <a:ext cx="1077596" cy="5496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 flipV="1">
              <a:off x="2428860" y="5429264"/>
              <a:ext cx="662624" cy="14287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" name="Textfeld 94"/>
          <p:cNvSpPr txBox="1"/>
          <p:nvPr/>
        </p:nvSpPr>
        <p:spPr>
          <a:xfrm>
            <a:off x="3714744" y="635795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x</a:t>
            </a:r>
          </a:p>
          <a:p>
            <a:endParaRPr lang="en-US" dirty="0"/>
          </a:p>
        </p:txBody>
      </p:sp>
      <p:sp>
        <p:nvSpPr>
          <p:cNvPr id="98" name="Inhaltsplatzhalter 2"/>
          <p:cNvSpPr txBox="1">
            <a:spLocks/>
          </p:cNvSpPr>
          <p:nvPr/>
        </p:nvSpPr>
        <p:spPr bwMode="auto">
          <a:xfrm>
            <a:off x="5572132" y="4214818"/>
            <a:ext cx="26003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de-CH" sz="1800" kern="0" dirty="0" smtClean="0">
                <a:latin typeface="+mn-lt"/>
              </a:rPr>
              <a:t>The total </a:t>
            </a:r>
            <a:r>
              <a:rPr lang="de-CH" sz="1800" kern="0" dirty="0" err="1" smtClean="0">
                <a:latin typeface="+mn-lt"/>
              </a:rPr>
              <a:t>length</a:t>
            </a:r>
            <a:r>
              <a:rPr lang="de-CH" sz="1800" kern="0" dirty="0" smtClean="0">
                <a:latin typeface="+mn-lt"/>
              </a:rPr>
              <a:t> of </a:t>
            </a:r>
            <a:r>
              <a:rPr lang="de-CH" sz="1800" kern="0" dirty="0" err="1" smtClean="0">
                <a:latin typeface="+mn-lt"/>
              </a:rPr>
              <a:t>the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err="1" smtClean="0">
                <a:latin typeface="+mn-lt"/>
              </a:rPr>
              <a:t>new</a:t>
            </a:r>
            <a:r>
              <a:rPr lang="de-CH" sz="1800" kern="0" dirty="0" smtClean="0">
                <a:latin typeface="+mn-lt"/>
              </a:rPr>
              <a:t> line </a:t>
            </a:r>
            <a:r>
              <a:rPr lang="de-CH" sz="1800" kern="0" dirty="0" err="1" smtClean="0">
                <a:latin typeface="+mn-lt"/>
              </a:rPr>
              <a:t>segments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err="1" smtClean="0">
                <a:latin typeface="+mn-lt"/>
              </a:rPr>
              <a:t>is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smtClean="0">
                <a:solidFill>
                  <a:srgbClr val="FF0000"/>
                </a:solidFill>
                <a:latin typeface="+mn-lt"/>
              </a:rPr>
              <a:t>at </a:t>
            </a:r>
            <a:r>
              <a:rPr lang="de-CH" sz="1800" kern="0" dirty="0" err="1" smtClean="0">
                <a:solidFill>
                  <a:srgbClr val="FF0000"/>
                </a:solidFill>
                <a:latin typeface="+mn-lt"/>
              </a:rPr>
              <a:t>most</a:t>
            </a:r>
            <a:r>
              <a:rPr lang="de-CH" sz="1800" kern="0" dirty="0" smtClean="0">
                <a:solidFill>
                  <a:srgbClr val="FF0000"/>
                </a:solidFill>
                <a:latin typeface="+mn-lt"/>
              </a:rPr>
              <a:t> 2x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 </a:t>
            </a:r>
            <a:r>
              <a:rPr kumimoji="0" lang="de-CH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modification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levels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quadtree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4" name="Gruppieren 83"/>
          <p:cNvGrpSpPr/>
          <p:nvPr/>
        </p:nvGrpSpPr>
        <p:grpSpPr>
          <a:xfrm>
            <a:off x="2299664" y="4831121"/>
            <a:ext cx="1415080" cy="1363511"/>
            <a:chOff x="2299664" y="4831121"/>
            <a:chExt cx="1415080" cy="1363511"/>
          </a:xfrm>
        </p:grpSpPr>
        <p:sp>
          <p:nvSpPr>
            <p:cNvPr id="83" name="Line 13"/>
            <p:cNvSpPr>
              <a:spLocks noChangeShapeType="1"/>
            </p:cNvSpPr>
            <p:nvPr/>
          </p:nvSpPr>
          <p:spPr bwMode="auto">
            <a:xfrm flipV="1">
              <a:off x="2713643" y="5791199"/>
              <a:ext cx="134332" cy="1406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V="1">
              <a:off x="3000364" y="5715016"/>
              <a:ext cx="714380" cy="7143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2299664" y="4831121"/>
              <a:ext cx="544144" cy="380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 flipV="1">
              <a:off x="2332716" y="6165303"/>
              <a:ext cx="511092" cy="2932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 flipV="1">
              <a:off x="2428859" y="5469730"/>
              <a:ext cx="416735" cy="10240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5"/>
            <p:cNvSpPr>
              <a:spLocks noChangeShapeType="1"/>
            </p:cNvSpPr>
            <p:nvPr/>
          </p:nvSpPr>
          <p:spPr bwMode="auto">
            <a:xfrm>
              <a:off x="3012280" y="4869656"/>
              <a:ext cx="344703" cy="3382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69" name="Gerade Verbindung 68"/>
            <p:cNvCxnSpPr/>
            <p:nvPr/>
          </p:nvCxnSpPr>
          <p:spPr>
            <a:xfrm rot="16200000" flipH="1">
              <a:off x="2356520" y="5515893"/>
              <a:ext cx="1298029" cy="7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80" name="Gerade Verbindung 79"/>
            <p:cNvCxnSpPr>
              <a:stCxn id="40" idx="1"/>
            </p:cNvCxnSpPr>
            <p:nvPr/>
          </p:nvCxnSpPr>
          <p:spPr>
            <a:xfrm rot="16200000" flipH="1" flipV="1">
              <a:off x="2190800" y="5521576"/>
              <a:ext cx="1305423" cy="5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sp>
          <p:nvSpPr>
            <p:cNvPr id="99" name="Line 13"/>
            <p:cNvSpPr>
              <a:spLocks noChangeShapeType="1"/>
            </p:cNvSpPr>
            <p:nvPr/>
          </p:nvSpPr>
          <p:spPr bwMode="auto">
            <a:xfrm flipV="1">
              <a:off x="3015645" y="5409042"/>
              <a:ext cx="116195" cy="3618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 flipH="1">
              <a:off x="3005138" y="6146056"/>
              <a:ext cx="217896" cy="1423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 flipV="1">
              <a:off x="2850951" y="5589240"/>
              <a:ext cx="14401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uppieren 71"/>
          <p:cNvGrpSpPr/>
          <p:nvPr/>
        </p:nvGrpSpPr>
        <p:grpSpPr>
          <a:xfrm>
            <a:off x="2285984" y="4643446"/>
            <a:ext cx="2500330" cy="1785950"/>
            <a:chOff x="2285984" y="4643446"/>
            <a:chExt cx="2500330" cy="1785950"/>
          </a:xfrm>
        </p:grpSpPr>
        <p:sp>
          <p:nvSpPr>
            <p:cNvPr id="9" name="Rechteck 8"/>
            <p:cNvSpPr/>
            <p:nvPr/>
          </p:nvSpPr>
          <p:spPr>
            <a:xfrm>
              <a:off x="2928926" y="4643446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3357554" y="485776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2285984" y="6143644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2285984" y="478632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3198202" y="609692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3071802" y="5357826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2357422" y="551717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3651544" y="56682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2651412" y="575350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 even further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1428736"/>
            <a:ext cx="7747224" cy="4860925"/>
          </a:xfrm>
        </p:spPr>
        <p:txBody>
          <a:bodyPr/>
          <a:lstStyle/>
          <a:p>
            <a:pPr marL="514350" indent="-457200"/>
            <a:r>
              <a:rPr lang="de-CH" b="1" dirty="0" smtClean="0"/>
              <a:t>A </a:t>
            </a:r>
            <a:r>
              <a:rPr lang="de-CH" b="1" dirty="0" err="1" smtClean="0"/>
              <a:t>better</a:t>
            </a:r>
            <a:r>
              <a:rPr lang="de-CH" b="1" dirty="0" smtClean="0"/>
              <a:t> </a:t>
            </a:r>
            <a:r>
              <a:rPr lang="de-CH" b="1" dirty="0" err="1" smtClean="0"/>
              <a:t>algorithm</a:t>
            </a:r>
            <a:r>
              <a:rPr lang="de-CH" b="1" dirty="0" smtClean="0"/>
              <a:t> </a:t>
            </a:r>
            <a:r>
              <a:rPr lang="de-CH" b="1" dirty="0" err="1" smtClean="0"/>
              <a:t>for</a:t>
            </a:r>
            <a:r>
              <a:rPr lang="de-CH" b="1" dirty="0" smtClean="0"/>
              <a:t> </a:t>
            </a:r>
            <a:r>
              <a:rPr lang="de-CH" b="1" dirty="0" err="1" smtClean="0"/>
              <a:t>Euclidean</a:t>
            </a:r>
            <a:r>
              <a:rPr lang="de-CH" b="1" dirty="0" smtClean="0"/>
              <a:t> TSP</a:t>
            </a:r>
            <a:r>
              <a:rPr lang="de-CH" dirty="0" smtClean="0"/>
              <a:t>:</a:t>
            </a:r>
          </a:p>
          <a:p>
            <a:pPr marL="914400" lvl="1" indent="-457200"/>
            <a:r>
              <a:rPr lang="de-CH" dirty="0" err="1" smtClean="0"/>
              <a:t>Compute</a:t>
            </a:r>
            <a:r>
              <a:rPr lang="de-CH" dirty="0" smtClean="0"/>
              <a:t> </a:t>
            </a:r>
            <a:r>
              <a:rPr lang="de-CH" dirty="0" err="1" smtClean="0"/>
              <a:t>short</a:t>
            </a:r>
            <a:r>
              <a:rPr lang="de-CH" dirty="0" smtClean="0"/>
              <a:t> </a:t>
            </a:r>
            <a:r>
              <a:rPr lang="de-CH" dirty="0" err="1" smtClean="0"/>
              <a:t>spanner</a:t>
            </a:r>
            <a:r>
              <a:rPr lang="de-CH" dirty="0" smtClean="0"/>
              <a:t> S on P</a:t>
            </a:r>
            <a:endParaRPr lang="en-US" dirty="0" smtClean="0"/>
          </a:p>
          <a:p>
            <a:pPr marL="914400" lvl="1" indent="-457200"/>
            <a:r>
              <a:rPr lang="en-US" dirty="0" smtClean="0"/>
              <a:t>Patch S, call the new graph </a:t>
            </a:r>
            <a:r>
              <a:rPr lang="en-US" dirty="0" smtClean="0">
                <a:sym typeface="Wingdings" pitchFamily="2" charset="2"/>
              </a:rPr>
              <a:t>S’</a:t>
            </a:r>
            <a:endParaRPr lang="en-US" dirty="0" smtClean="0"/>
          </a:p>
          <a:p>
            <a:pPr marL="914400" lvl="1" indent="-457200"/>
            <a:r>
              <a:rPr lang="en-US" dirty="0" smtClean="0"/>
              <a:t>Dynamic programming in </a:t>
            </a:r>
            <a:r>
              <a:rPr lang="en-US" dirty="0" err="1" smtClean="0"/>
              <a:t>quadtree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FF0000"/>
                </a:solidFill>
              </a:rPr>
              <a:t>instead of portals use edges of S’</a:t>
            </a:r>
            <a:r>
              <a:rPr lang="en-US" dirty="0" smtClean="0"/>
              <a:t>.</a:t>
            </a:r>
          </a:p>
          <a:p>
            <a:pPr marL="514350" indent="-457200"/>
            <a:r>
              <a:rPr lang="en-US" dirty="0" smtClean="0"/>
              <a:t>We now only have to consider </a:t>
            </a:r>
            <a:r>
              <a:rPr lang="en-US" dirty="0" smtClean="0">
                <a:solidFill>
                  <a:srgbClr val="00B050"/>
                </a:solidFill>
              </a:rPr>
              <a:t>constantly many configurations </a:t>
            </a:r>
            <a:r>
              <a:rPr lang="en-US" dirty="0" smtClean="0"/>
              <a:t>per square!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O(n log n)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O(1)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O(1)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dbl" dirty="0" smtClean="0"/>
              <a:t>O(n log n)</a:t>
            </a:r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928662" y="4798343"/>
            <a:ext cx="7345363" cy="1150937"/>
            <a:chOff x="971550" y="5373688"/>
            <a:chExt cx="7345363" cy="1150937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Rao, Smith (STOC ’98)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Dealing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 </a:t>
            </a:r>
            <a:r>
              <a:rPr lang="de-CH" dirty="0" err="1" smtClean="0"/>
              <a:t>location</a:t>
            </a:r>
            <a:r>
              <a:rPr lang="de-CH" dirty="0" smtClean="0"/>
              <a:t> </a:t>
            </a:r>
            <a:r>
              <a:rPr lang="de-CH" dirty="0" err="1" smtClean="0"/>
              <a:t>part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I </a:t>
            </a:r>
            <a:r>
              <a:rPr lang="de-CH" dirty="0" err="1" smtClean="0"/>
              <a:t>promised</a:t>
            </a:r>
            <a:r>
              <a:rPr lang="de-CH" dirty="0" smtClean="0"/>
              <a:t> a </a:t>
            </a:r>
            <a:r>
              <a:rPr lang="de-CH" dirty="0" err="1" smtClean="0"/>
              <a:t>running</a:t>
            </a:r>
            <a:r>
              <a:rPr lang="de-CH" dirty="0" smtClean="0"/>
              <a:t> time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O(n </a:t>
            </a:r>
            <a:r>
              <a:rPr lang="de-CH" dirty="0" smtClean="0">
                <a:solidFill>
                  <a:srgbClr val="FF0000"/>
                </a:solidFill>
                <a:latin typeface="Helvetica"/>
              </a:rPr>
              <a:t>log</a:t>
            </a:r>
            <a:r>
              <a:rPr lang="de-CH" baseline="30000" dirty="0" smtClean="0">
                <a:solidFill>
                  <a:srgbClr val="FF0000"/>
                </a:solidFill>
                <a:latin typeface="Helvetica"/>
              </a:rPr>
              <a:t>4</a:t>
            </a:r>
            <a:r>
              <a:rPr lang="de-CH" dirty="0" smtClean="0">
                <a:solidFill>
                  <a:srgbClr val="FF0000"/>
                </a:solidFill>
              </a:rPr>
              <a:t> n) </a:t>
            </a:r>
            <a:r>
              <a:rPr lang="de-CH" dirty="0" err="1" smtClean="0"/>
              <a:t>for</a:t>
            </a:r>
            <a:r>
              <a:rPr lang="de-CH" dirty="0" smtClean="0"/>
              <a:t> (non-Steiner) VRAP.</a:t>
            </a:r>
          </a:p>
          <a:p>
            <a:endParaRPr lang="de-CH" dirty="0" smtClean="0"/>
          </a:p>
          <a:p>
            <a:r>
              <a:rPr lang="de-CH" dirty="0" smtClean="0"/>
              <a:t>The </a:t>
            </a:r>
            <a:r>
              <a:rPr lang="de-CH" dirty="0" err="1" smtClean="0"/>
              <a:t>techniques</a:t>
            </a:r>
            <a:r>
              <a:rPr lang="de-CH" dirty="0" smtClean="0"/>
              <a:t> </a:t>
            </a:r>
            <a:r>
              <a:rPr lang="de-CH" dirty="0" err="1" smtClean="0"/>
              <a:t>discussed</a:t>
            </a:r>
            <a:r>
              <a:rPr lang="de-CH" dirty="0" smtClean="0"/>
              <a:t> so </a:t>
            </a:r>
            <a:r>
              <a:rPr lang="de-CH" dirty="0" err="1" smtClean="0"/>
              <a:t>far</a:t>
            </a:r>
            <a:r>
              <a:rPr lang="de-CH" dirty="0" smtClean="0"/>
              <a:t> </a:t>
            </a:r>
            <a:r>
              <a:rPr lang="de-CH" dirty="0" err="1" smtClean="0"/>
              <a:t>take</a:t>
            </a:r>
            <a:r>
              <a:rPr lang="de-CH" dirty="0" smtClean="0"/>
              <a:t> </a:t>
            </a:r>
            <a:r>
              <a:rPr lang="de-CH" dirty="0" err="1" smtClean="0"/>
              <a:t>care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Euclidean</a:t>
            </a:r>
            <a:r>
              <a:rPr lang="de-CH" dirty="0" smtClean="0">
                <a:solidFill>
                  <a:srgbClr val="FF0000"/>
                </a:solidFill>
              </a:rPr>
              <a:t> TSP </a:t>
            </a:r>
            <a:r>
              <a:rPr lang="de-CH" dirty="0" err="1" smtClean="0"/>
              <a:t>part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problem</a:t>
            </a:r>
            <a:r>
              <a:rPr lang="de-CH" dirty="0" smtClean="0"/>
              <a:t>, and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remains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discuss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facility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location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part.</a:t>
            </a:r>
          </a:p>
          <a:p>
            <a:endParaRPr lang="de-CH" dirty="0" smtClean="0"/>
          </a:p>
          <a:p>
            <a:r>
              <a:rPr lang="de-CH" dirty="0" smtClean="0"/>
              <a:t>I will </a:t>
            </a:r>
            <a:r>
              <a:rPr lang="de-CH" dirty="0" err="1" smtClean="0"/>
              <a:t>present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ideas</a:t>
            </a:r>
            <a:r>
              <a:rPr lang="de-CH" dirty="0" smtClean="0"/>
              <a:t> </a:t>
            </a:r>
            <a:r>
              <a:rPr lang="de-CH" dirty="0" err="1" smtClean="0"/>
              <a:t>directly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VRAP </a:t>
            </a:r>
            <a:r>
              <a:rPr lang="de-CH" dirty="0" err="1" smtClean="0"/>
              <a:t>setting</a:t>
            </a:r>
            <a:r>
              <a:rPr lang="de-CH" dirty="0" smtClean="0"/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Adaptive </a:t>
            </a:r>
            <a:r>
              <a:rPr lang="de-CH" dirty="0" err="1" smtClean="0"/>
              <a:t>dissection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488882" cy="5481637"/>
          </a:xfrm>
        </p:spPr>
        <p:txBody>
          <a:bodyPr/>
          <a:lstStyle/>
          <a:p>
            <a:r>
              <a:rPr lang="de-CH" dirty="0" smtClean="0"/>
              <a:t>To </a:t>
            </a:r>
            <a:r>
              <a:rPr lang="de-CH" dirty="0" err="1" smtClean="0"/>
              <a:t>improve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running</a:t>
            </a:r>
            <a:r>
              <a:rPr lang="de-CH" dirty="0" smtClean="0"/>
              <a:t> time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facility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location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problems</a:t>
            </a:r>
            <a:r>
              <a:rPr lang="de-CH" dirty="0" smtClean="0"/>
              <a:t>, </a:t>
            </a:r>
            <a:r>
              <a:rPr lang="de-CH" dirty="0" err="1" smtClean="0">
                <a:solidFill>
                  <a:srgbClr val="0000CC"/>
                </a:solidFill>
              </a:rPr>
              <a:t>Kolliopoulos</a:t>
            </a:r>
            <a:r>
              <a:rPr lang="de-CH" dirty="0" smtClean="0">
                <a:solidFill>
                  <a:srgbClr val="0000CC"/>
                </a:solidFill>
              </a:rPr>
              <a:t> and Rao (ESA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de-CH" dirty="0" smtClean="0">
                <a:solidFill>
                  <a:srgbClr val="0000CC"/>
                </a:solidFill>
              </a:rPr>
              <a:t>99) </a:t>
            </a:r>
            <a:r>
              <a:rPr lang="de-CH" dirty="0" err="1" smtClean="0"/>
              <a:t>introduced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adaptive </a:t>
            </a:r>
            <a:r>
              <a:rPr lang="de-CH" dirty="0" err="1" smtClean="0">
                <a:solidFill>
                  <a:srgbClr val="FF0000"/>
                </a:solidFill>
              </a:rPr>
              <a:t>dissection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/>
              <a:t>technique</a:t>
            </a:r>
            <a:r>
              <a:rPr lang="de-CH" dirty="0" smtClean="0"/>
              <a:t>:</a:t>
            </a:r>
          </a:p>
          <a:p>
            <a:pPr lvl="1"/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replaced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a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complicated</a:t>
            </a:r>
            <a:r>
              <a:rPr lang="de-CH" dirty="0" smtClean="0"/>
              <a:t> </a:t>
            </a:r>
            <a:r>
              <a:rPr lang="de-CH" dirty="0" err="1" smtClean="0"/>
              <a:t>structure</a:t>
            </a:r>
            <a:r>
              <a:rPr lang="de-CH" dirty="0" smtClean="0"/>
              <a:t>, a </a:t>
            </a:r>
            <a:r>
              <a:rPr lang="de-CH" dirty="0" smtClean="0">
                <a:solidFill>
                  <a:srgbClr val="FF0000"/>
                </a:solidFill>
              </a:rPr>
              <a:t>zoom </a:t>
            </a:r>
            <a:r>
              <a:rPr lang="de-CH" dirty="0" err="1" smtClean="0">
                <a:solidFill>
                  <a:srgbClr val="FF0000"/>
                </a:solidFill>
              </a:rPr>
              <a:t>tree</a:t>
            </a:r>
            <a:endParaRPr lang="de-CH" dirty="0" smtClean="0">
              <a:solidFill>
                <a:srgbClr val="FF0000"/>
              </a:solidFill>
            </a:endParaRPr>
          </a:p>
          <a:p>
            <a:pPr lvl="1"/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structure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zoom </a:t>
            </a:r>
            <a:r>
              <a:rPr lang="de-CH" dirty="0" err="1" smtClean="0"/>
              <a:t>tree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changes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with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location</a:t>
            </a:r>
            <a:r>
              <a:rPr lang="de-CH" dirty="0" smtClean="0">
                <a:solidFill>
                  <a:srgbClr val="FF0000"/>
                </a:solidFill>
              </a:rPr>
              <a:t> of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facilities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(in </a:t>
            </a:r>
            <a:r>
              <a:rPr lang="de-CH" dirty="0" err="1" smtClean="0"/>
              <a:t>our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tour </a:t>
            </a:r>
            <a:r>
              <a:rPr lang="de-CH" dirty="0" err="1" smtClean="0"/>
              <a:t>points</a:t>
            </a:r>
            <a:r>
              <a:rPr lang="de-CH" dirty="0" smtClean="0"/>
              <a:t> T). </a:t>
            </a:r>
          </a:p>
          <a:p>
            <a:pPr lvl="2"/>
            <a:r>
              <a:rPr lang="de-CH" dirty="0" err="1" smtClean="0"/>
              <a:t>Guessing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location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tour </a:t>
            </a:r>
            <a:r>
              <a:rPr lang="de-CH" dirty="0" err="1" smtClean="0"/>
              <a:t>points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done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 </a:t>
            </a:r>
            <a:r>
              <a:rPr lang="de-CH" dirty="0" err="1" smtClean="0">
                <a:solidFill>
                  <a:srgbClr val="FF0000"/>
                </a:solidFill>
              </a:rPr>
              <a:t>guessing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how</a:t>
            </a:r>
            <a:r>
              <a:rPr lang="de-CH" dirty="0" smtClean="0">
                <a:solidFill>
                  <a:srgbClr val="FF0000"/>
                </a:solidFill>
              </a:rPr>
              <a:t> to best </a:t>
            </a:r>
            <a:r>
              <a:rPr lang="de-CH" dirty="0" err="1" smtClean="0">
                <a:solidFill>
                  <a:srgbClr val="FF0000"/>
                </a:solidFill>
              </a:rPr>
              <a:t>recurse</a:t>
            </a:r>
            <a:r>
              <a:rPr lang="de-CH" dirty="0" smtClean="0"/>
              <a:t>.</a:t>
            </a:r>
          </a:p>
          <a:p>
            <a:pPr lvl="2"/>
            <a:r>
              <a:rPr lang="de-CH" dirty="0" err="1" smtClean="0">
                <a:sym typeface="Wingdings" pitchFamily="2" charset="2"/>
              </a:rPr>
              <a:t>we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have</a:t>
            </a:r>
            <a:r>
              <a:rPr lang="de-CH" dirty="0" smtClean="0">
                <a:sym typeface="Wingdings" pitchFamily="2" charset="2"/>
              </a:rPr>
              <a:t> to do </a:t>
            </a:r>
            <a:r>
              <a:rPr lang="de-CH" dirty="0" err="1" smtClean="0">
                <a:sym typeface="Wingdings" pitchFamily="2" charset="2"/>
              </a:rPr>
              <a:t>dynamic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programming</a:t>
            </a:r>
            <a:r>
              <a:rPr lang="de-CH" dirty="0" smtClean="0">
                <a:sym typeface="Wingdings" pitchFamily="2" charset="2"/>
              </a:rPr>
              <a:t> in larger </a:t>
            </a:r>
            <a:r>
              <a:rPr lang="de-CH" dirty="0" err="1" smtClean="0">
                <a:sym typeface="Wingdings" pitchFamily="2" charset="2"/>
              </a:rPr>
              <a:t>structure</a:t>
            </a:r>
            <a:r>
              <a:rPr lang="de-CH" dirty="0" smtClean="0">
                <a:sym typeface="Wingdings" pitchFamily="2" charset="2"/>
              </a:rPr>
              <a:t>, </a:t>
            </a:r>
            <a:r>
              <a:rPr lang="de-CH" dirty="0" err="1" smtClean="0">
                <a:sym typeface="Wingdings" pitchFamily="2" charset="2"/>
              </a:rPr>
              <a:t>which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is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essentially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the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itchFamily="2" charset="2"/>
              </a:rPr>
              <a:t>union</a:t>
            </a:r>
            <a:r>
              <a:rPr lang="de-CH" dirty="0" smtClean="0">
                <a:solidFill>
                  <a:srgbClr val="FF0000"/>
                </a:solidFill>
                <a:sym typeface="Wingdings" pitchFamily="2" charset="2"/>
              </a:rPr>
              <a:t> of </a:t>
            </a:r>
            <a:r>
              <a:rPr lang="de-CH" dirty="0" err="1" smtClean="0">
                <a:solidFill>
                  <a:srgbClr val="FF0000"/>
                </a:solidFill>
                <a:sym typeface="Wingdings" pitchFamily="2" charset="2"/>
              </a:rPr>
              <a:t>the</a:t>
            </a:r>
            <a:r>
              <a:rPr lang="de-CH" dirty="0" smtClean="0">
                <a:solidFill>
                  <a:srgbClr val="FF0000"/>
                </a:solidFill>
                <a:sym typeface="Wingdings" pitchFamily="2" charset="2"/>
              </a:rPr>
              <a:t> zoom </a:t>
            </a:r>
            <a:r>
              <a:rPr lang="de-CH" dirty="0" err="1" smtClean="0">
                <a:solidFill>
                  <a:srgbClr val="FF0000"/>
                </a:solidFill>
                <a:sym typeface="Wingdings" pitchFamily="2" charset="2"/>
              </a:rPr>
              <a:t>trees</a:t>
            </a:r>
            <a:r>
              <a:rPr lang="de-CH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itchFamily="2" charset="2"/>
              </a:rPr>
              <a:t>for</a:t>
            </a:r>
            <a:r>
              <a:rPr lang="de-CH" dirty="0" smtClean="0">
                <a:solidFill>
                  <a:srgbClr val="FF0000"/>
                </a:solidFill>
                <a:sym typeface="Wingdings" pitchFamily="2" charset="2"/>
              </a:rPr>
              <a:t> all </a:t>
            </a:r>
            <a:r>
              <a:rPr lang="de-CH" dirty="0" err="1" smtClean="0">
                <a:solidFill>
                  <a:srgbClr val="FF0000"/>
                </a:solidFill>
                <a:sym typeface="Wingdings" pitchFamily="2" charset="2"/>
              </a:rPr>
              <a:t>possible</a:t>
            </a:r>
            <a:r>
              <a:rPr lang="de-CH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itchFamily="2" charset="2"/>
              </a:rPr>
              <a:t>choices</a:t>
            </a:r>
            <a:r>
              <a:rPr lang="de-CH" dirty="0" smtClean="0">
                <a:sym typeface="Wingdings" pitchFamily="2" charset="2"/>
              </a:rPr>
              <a:t> of T </a:t>
            </a:r>
            <a:r>
              <a:rPr lang="de-CH" dirty="0" smtClean="0">
                <a:latin typeface="cmsy10"/>
                <a:sym typeface="Wingdings" pitchFamily="2" charset="2"/>
              </a:rPr>
              <a:t>µ</a:t>
            </a:r>
            <a:r>
              <a:rPr lang="de-CH" dirty="0" smtClean="0">
                <a:sym typeface="Wingdings" pitchFamily="2" charset="2"/>
              </a:rPr>
              <a:t> P</a:t>
            </a:r>
          </a:p>
          <a:p>
            <a:r>
              <a:rPr lang="de-CH" b="1" dirty="0" smtClean="0"/>
              <a:t>Key Advantage: </a:t>
            </a:r>
            <a:r>
              <a:rPr lang="de-CH" dirty="0" err="1" smtClean="0">
                <a:solidFill>
                  <a:srgbClr val="00B050"/>
                </a:solidFill>
              </a:rPr>
              <a:t>constantly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many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portals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smtClean="0"/>
              <a:t>per </a:t>
            </a:r>
            <a:r>
              <a:rPr lang="de-CH" dirty="0" err="1" smtClean="0"/>
              <a:t>rectangle</a:t>
            </a:r>
            <a:r>
              <a:rPr lang="de-CH" dirty="0" smtClean="0"/>
              <a:t> </a:t>
            </a:r>
            <a:r>
              <a:rPr lang="de-CH" dirty="0" err="1" smtClean="0"/>
              <a:t>suffice</a:t>
            </a:r>
            <a:r>
              <a:rPr lang="de-CH" dirty="0" smtClean="0"/>
              <a:t>!</a:t>
            </a:r>
          </a:p>
          <a:p>
            <a:r>
              <a:rPr lang="de-CH" dirty="0" err="1" smtClean="0"/>
              <a:t>Everything</a:t>
            </a:r>
            <a:r>
              <a:rPr lang="de-CH" dirty="0" smtClean="0"/>
              <a:t> </a:t>
            </a:r>
            <a:r>
              <a:rPr lang="de-CH" dirty="0" err="1" smtClean="0"/>
              <a:t>discussed</a:t>
            </a:r>
            <a:r>
              <a:rPr lang="de-CH" dirty="0" smtClean="0"/>
              <a:t> so </a:t>
            </a:r>
            <a:r>
              <a:rPr lang="de-CH" dirty="0" err="1" smtClean="0"/>
              <a:t>far</a:t>
            </a:r>
            <a:r>
              <a:rPr lang="de-CH" dirty="0" smtClean="0"/>
              <a:t> (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en-US" dirty="0" smtClean="0"/>
              <a:t>‘</a:t>
            </a:r>
            <a:r>
              <a:rPr lang="de-CH" dirty="0" smtClean="0"/>
              <a:t>TSP </a:t>
            </a:r>
            <a:r>
              <a:rPr lang="de-CH" dirty="0" err="1" smtClean="0"/>
              <a:t>part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de-CH" dirty="0" smtClean="0"/>
              <a:t>) </a:t>
            </a:r>
            <a:r>
              <a:rPr lang="de-CH" dirty="0" err="1" smtClean="0"/>
              <a:t>needs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adapted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</a:t>
            </a:r>
            <a:r>
              <a:rPr lang="de-CH" dirty="0" err="1" smtClean="0"/>
              <a:t>setting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zoom </a:t>
            </a:r>
            <a:r>
              <a:rPr lang="de-CH" dirty="0" err="1" smtClean="0"/>
              <a:t>tree</a:t>
            </a:r>
            <a:r>
              <a:rPr lang="de-CH" dirty="0" smtClean="0"/>
              <a:t> </a:t>
            </a:r>
            <a:r>
              <a:rPr lang="de-CH" dirty="0" err="1" smtClean="0"/>
              <a:t>setting</a:t>
            </a:r>
            <a:r>
              <a:rPr lang="de-CH" dirty="0" smtClean="0"/>
              <a:t>! </a:t>
            </a:r>
          </a:p>
        </p:txBody>
      </p:sp>
      <p:sp>
        <p:nvSpPr>
          <p:cNvPr id="4" name="Ellipse 3"/>
          <p:cNvSpPr/>
          <p:nvPr/>
        </p:nvSpPr>
        <p:spPr>
          <a:xfrm>
            <a:off x="8215338" y="500042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zoom tree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de-CH" dirty="0" err="1" smtClean="0"/>
              <a:t>The</a:t>
            </a:r>
            <a:r>
              <a:rPr lang="de-CH" dirty="0" smtClean="0"/>
              <a:t> zoom </a:t>
            </a:r>
            <a:r>
              <a:rPr lang="de-CH" dirty="0" err="1" smtClean="0"/>
              <a:t>tree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alternates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split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steps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smtClean="0"/>
              <a:t>and </a:t>
            </a:r>
            <a:r>
              <a:rPr lang="de-CH" dirty="0" smtClean="0">
                <a:solidFill>
                  <a:srgbClr val="0000CC"/>
                </a:solidFill>
              </a:rPr>
              <a:t>zoom </a:t>
            </a:r>
            <a:r>
              <a:rPr lang="de-CH" dirty="0" err="1" smtClean="0">
                <a:solidFill>
                  <a:srgbClr val="0000CC"/>
                </a:solidFill>
              </a:rPr>
              <a:t>steps</a:t>
            </a:r>
            <a:r>
              <a:rPr lang="de-CH" dirty="0" smtClean="0"/>
              <a:t>.</a:t>
            </a:r>
          </a:p>
          <a:p>
            <a:pPr lvl="1"/>
            <a:r>
              <a:rPr lang="de-CH" dirty="0" err="1" smtClean="0">
                <a:solidFill>
                  <a:srgbClr val="0000CC"/>
                </a:solidFill>
              </a:rPr>
              <a:t>split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steps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/>
              <a:t>work</a:t>
            </a:r>
            <a:r>
              <a:rPr lang="de-CH" dirty="0" smtClean="0"/>
              <a:t> </a:t>
            </a:r>
            <a:r>
              <a:rPr lang="de-CH" dirty="0" err="1" smtClean="0"/>
              <a:t>very</a:t>
            </a:r>
            <a:r>
              <a:rPr lang="de-CH" dirty="0" smtClean="0"/>
              <a:t> </a:t>
            </a:r>
            <a:r>
              <a:rPr lang="de-CH" dirty="0" err="1" smtClean="0"/>
              <a:t>similar</a:t>
            </a:r>
            <a:r>
              <a:rPr lang="de-CH" dirty="0" smtClean="0"/>
              <a:t> to </a:t>
            </a:r>
            <a:r>
              <a:rPr lang="de-CH" dirty="0" err="1" smtClean="0"/>
              <a:t>recursion</a:t>
            </a:r>
            <a:r>
              <a:rPr lang="de-CH" dirty="0" smtClean="0"/>
              <a:t> in </a:t>
            </a:r>
            <a:r>
              <a:rPr lang="de-CH" dirty="0" err="1" smtClean="0"/>
              <a:t>quadtree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>
                <a:solidFill>
                  <a:srgbClr val="0000CC"/>
                </a:solidFill>
              </a:rPr>
              <a:t>zoom </a:t>
            </a:r>
            <a:r>
              <a:rPr lang="de-CH" dirty="0" err="1" smtClean="0">
                <a:solidFill>
                  <a:srgbClr val="0000CC"/>
                </a:solidFill>
              </a:rPr>
              <a:t>steps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/>
              <a:t>look</a:t>
            </a:r>
            <a:r>
              <a:rPr lang="de-CH" dirty="0" smtClean="0"/>
              <a:t> as </a:t>
            </a:r>
            <a:r>
              <a:rPr lang="de-CH" dirty="0" err="1" smtClean="0"/>
              <a:t>follows</a:t>
            </a:r>
            <a:r>
              <a:rPr lang="de-CH" dirty="0" smtClean="0"/>
              <a:t>:</a:t>
            </a:r>
          </a:p>
          <a:p>
            <a:endParaRPr lang="de-CH" dirty="0" smtClean="0"/>
          </a:p>
        </p:txBody>
      </p:sp>
      <p:sp>
        <p:nvSpPr>
          <p:cNvPr id="17" name="Rechteck 16"/>
          <p:cNvSpPr/>
          <p:nvPr/>
        </p:nvSpPr>
        <p:spPr>
          <a:xfrm>
            <a:off x="3500430" y="3357562"/>
            <a:ext cx="1857388" cy="928694"/>
          </a:xfrm>
          <a:prstGeom prst="rect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6000760" y="2928934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we</a:t>
            </a:r>
            <a:r>
              <a:rPr lang="de-CH" sz="2000" dirty="0" smtClean="0"/>
              <a:t> zoom on </a:t>
            </a:r>
            <a:r>
              <a:rPr lang="de-CH" sz="2000" dirty="0" err="1" smtClean="0">
                <a:solidFill>
                  <a:srgbClr val="FF0000"/>
                </a:solidFill>
              </a:rPr>
              <a:t>bounding</a:t>
            </a:r>
            <a:r>
              <a:rPr lang="de-CH" sz="2000" dirty="0" smtClean="0">
                <a:solidFill>
                  <a:srgbClr val="FF0000"/>
                </a:solidFill>
              </a:rPr>
              <a:t> box of tour </a:t>
            </a:r>
            <a:r>
              <a:rPr lang="de-CH" sz="2000" dirty="0" err="1" smtClean="0">
                <a:solidFill>
                  <a:srgbClr val="FF0000"/>
                </a:solidFill>
              </a:rPr>
              <a:t>points</a:t>
            </a:r>
            <a:r>
              <a:rPr lang="de-CH" sz="2000" dirty="0" smtClean="0"/>
              <a:t/>
            </a:r>
            <a:br>
              <a:rPr lang="de-CH" sz="2000" dirty="0" smtClean="0"/>
            </a:br>
            <a:r>
              <a:rPr lang="de-CH" sz="2000" dirty="0" smtClean="0"/>
              <a:t>(+ </a:t>
            </a:r>
            <a:r>
              <a:rPr lang="de-CH" sz="2000" dirty="0" err="1" smtClean="0"/>
              <a:t>some</a:t>
            </a:r>
            <a:r>
              <a:rPr lang="de-CH" sz="2000" dirty="0" smtClean="0"/>
              <a:t> </a:t>
            </a:r>
            <a:r>
              <a:rPr lang="de-CH" sz="2000" dirty="0" err="1" smtClean="0"/>
              <a:t>safety</a:t>
            </a:r>
            <a:r>
              <a:rPr lang="de-CH" sz="2000" dirty="0" smtClean="0"/>
              <a:t> </a:t>
            </a:r>
            <a:r>
              <a:rPr lang="de-CH" sz="2000" dirty="0" err="1" smtClean="0"/>
              <a:t>margin</a:t>
            </a:r>
            <a:r>
              <a:rPr lang="de-CH" sz="2000" dirty="0" smtClean="0"/>
              <a:t>),</a:t>
            </a:r>
          </a:p>
          <a:p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sides</a:t>
            </a:r>
            <a:r>
              <a:rPr lang="de-CH" sz="2000" dirty="0" smtClean="0"/>
              <a:t> of </a:t>
            </a:r>
            <a:r>
              <a:rPr lang="de-CH" sz="2000" dirty="0" err="1" smtClean="0"/>
              <a:t>this</a:t>
            </a:r>
            <a:r>
              <a:rPr lang="de-CH" sz="2000" dirty="0" smtClean="0"/>
              <a:t> </a:t>
            </a:r>
            <a:r>
              <a:rPr lang="de-CH" sz="2000" dirty="0" err="1" smtClean="0"/>
              <a:t>rectangle</a:t>
            </a:r>
            <a:r>
              <a:rPr lang="de-CH" sz="2000" dirty="0" smtClean="0"/>
              <a:t> </a:t>
            </a:r>
            <a:r>
              <a:rPr lang="de-CH" sz="2000" dirty="0" err="1" smtClean="0"/>
              <a:t>lie</a:t>
            </a:r>
            <a:r>
              <a:rPr lang="de-CH" sz="2000" dirty="0" smtClean="0"/>
              <a:t> </a:t>
            </a:r>
            <a:r>
              <a:rPr lang="de-CH" sz="2000" dirty="0" smtClean="0">
                <a:solidFill>
                  <a:srgbClr val="FF0000"/>
                </a:solidFill>
              </a:rPr>
              <a:t>on a </a:t>
            </a:r>
            <a:r>
              <a:rPr lang="de-CH" sz="2000" dirty="0" err="1" smtClean="0">
                <a:solidFill>
                  <a:srgbClr val="FF0000"/>
                </a:solidFill>
              </a:rPr>
              <a:t>suitable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grid</a:t>
            </a:r>
            <a:r>
              <a:rPr lang="de-CH" sz="2000" dirty="0" smtClean="0"/>
              <a:t>.</a:t>
            </a:r>
            <a:endParaRPr lang="en-US" sz="2000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71406" y="2714620"/>
            <a:ext cx="6286544" cy="4143380"/>
            <a:chOff x="71406" y="2714620"/>
            <a:chExt cx="6286544" cy="4143380"/>
          </a:xfrm>
        </p:grpSpPr>
        <p:sp>
          <p:nvSpPr>
            <p:cNvPr id="16" name="Rechteck 15"/>
            <p:cNvSpPr/>
            <p:nvPr/>
          </p:nvSpPr>
          <p:spPr>
            <a:xfrm>
              <a:off x="785786" y="3071810"/>
              <a:ext cx="4857784" cy="3429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Gerade Verbindung 20"/>
            <p:cNvCxnSpPr/>
            <p:nvPr/>
          </p:nvCxnSpPr>
          <p:spPr>
            <a:xfrm rot="5400000" flipH="1" flipV="1">
              <a:off x="4610960" y="3604354"/>
              <a:ext cx="493584" cy="285752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 rot="16200000" flipH="1">
              <a:off x="2746362" y="2968622"/>
              <a:ext cx="1357322" cy="849318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 flipV="1">
              <a:off x="3857620" y="4000504"/>
              <a:ext cx="857256" cy="71438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 flipV="1">
              <a:off x="5000628" y="2928934"/>
              <a:ext cx="1357322" cy="571504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>
              <a:off x="4714876" y="3500438"/>
              <a:ext cx="285752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 rot="10800000">
              <a:off x="4714876" y="4000504"/>
              <a:ext cx="428628" cy="14287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>
            <a:xfrm flipV="1">
              <a:off x="2786050" y="4071942"/>
              <a:ext cx="1071570" cy="6429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16200000" flipV="1">
              <a:off x="4250529" y="4464851"/>
              <a:ext cx="1643074" cy="71438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 flipH="1" flipV="1">
              <a:off x="4214810" y="4357694"/>
              <a:ext cx="857256" cy="14287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10800000" flipV="1">
              <a:off x="214282" y="4071942"/>
              <a:ext cx="857256" cy="50006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10800000">
              <a:off x="214282" y="4572008"/>
              <a:ext cx="1785950" cy="6429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16200000" flipH="1">
              <a:off x="1857368" y="6215070"/>
              <a:ext cx="928670" cy="3571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/>
          </p:nvCxnSpPr>
          <p:spPr>
            <a:xfrm rot="5400000">
              <a:off x="-177833" y="4893479"/>
              <a:ext cx="713586" cy="72232"/>
            </a:xfrm>
            <a:prstGeom prst="line">
              <a:avLst/>
            </a:prstGeom>
            <a:ln w="254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16200000" flipH="1">
              <a:off x="-213949" y="4142983"/>
              <a:ext cx="713586" cy="142876"/>
            </a:xfrm>
            <a:prstGeom prst="line">
              <a:avLst/>
            </a:prstGeom>
            <a:ln w="254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714612" y="4643446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500562" y="478632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5357818" y="557214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2071670" y="585789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928794" y="514351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1000100" y="400050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"/>
            <p:cNvSpPr>
              <a:spLocks noChangeArrowheads="1"/>
            </p:cNvSpPr>
            <p:nvPr/>
          </p:nvSpPr>
          <p:spPr bwMode="auto">
            <a:xfrm>
              <a:off x="142844" y="450057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786182" y="400050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4643438" y="3929066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5072066" y="407194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4643438" y="342900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929190" y="342900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5" name="Gerade Verbindung 34"/>
          <p:cNvCxnSpPr/>
          <p:nvPr/>
        </p:nvCxnSpPr>
        <p:spPr>
          <a:xfrm rot="5400000">
            <a:off x="1643042" y="4786322"/>
            <a:ext cx="3429024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6000760" y="4786322"/>
            <a:ext cx="2928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>
                <a:sym typeface="Wingdings" pitchFamily="2" charset="2"/>
              </a:rPr>
              <a:t> </a:t>
            </a:r>
            <a:r>
              <a:rPr lang="de-CH" sz="2000" dirty="0" err="1" smtClean="0">
                <a:sym typeface="Wingdings" pitchFamily="2" charset="2"/>
              </a:rPr>
              <a:t>f</a:t>
            </a:r>
            <a:r>
              <a:rPr lang="de-CH" sz="2000" dirty="0" err="1" smtClean="0"/>
              <a:t>or</a:t>
            </a:r>
            <a:r>
              <a:rPr lang="de-CH" sz="2000" dirty="0" smtClean="0"/>
              <a:t> a </a:t>
            </a:r>
            <a:r>
              <a:rPr lang="de-CH" sz="2000" dirty="0" err="1" smtClean="0"/>
              <a:t>fixed</a:t>
            </a:r>
            <a:r>
              <a:rPr lang="de-CH" sz="2000" dirty="0" smtClean="0"/>
              <a:t> </a:t>
            </a:r>
            <a:r>
              <a:rPr lang="de-CH" sz="2000" dirty="0" err="1" smtClean="0"/>
              <a:t>set</a:t>
            </a:r>
            <a:r>
              <a:rPr lang="de-CH" sz="2000" dirty="0" smtClean="0"/>
              <a:t> of tour </a:t>
            </a:r>
            <a:r>
              <a:rPr lang="de-CH" sz="2000" dirty="0" err="1" smtClean="0"/>
              <a:t>points</a:t>
            </a:r>
            <a:r>
              <a:rPr lang="de-CH" sz="2000" dirty="0" smtClean="0"/>
              <a:t>,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structure</a:t>
            </a:r>
            <a:r>
              <a:rPr lang="de-CH" sz="2000" dirty="0" smtClean="0"/>
              <a:t> of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resulting</a:t>
            </a:r>
            <a:r>
              <a:rPr lang="de-CH" sz="2000" dirty="0" smtClean="0"/>
              <a:t> zoom </a:t>
            </a:r>
            <a:r>
              <a:rPr lang="de-CH" sz="2000" dirty="0" err="1" smtClean="0"/>
              <a:t>tree</a:t>
            </a:r>
            <a:r>
              <a:rPr lang="de-CH" sz="2000" dirty="0" smtClean="0"/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depends</a:t>
            </a:r>
            <a:r>
              <a:rPr lang="de-CH" sz="2000" dirty="0" smtClean="0">
                <a:solidFill>
                  <a:srgbClr val="FF0000"/>
                </a:solidFill>
              </a:rPr>
              <a:t> on </a:t>
            </a:r>
            <a:r>
              <a:rPr lang="de-CH" sz="2000" dirty="0" err="1" smtClean="0">
                <a:solidFill>
                  <a:srgbClr val="FF0000"/>
                </a:solidFill>
              </a:rPr>
              <a:t>the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random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choice</a:t>
            </a:r>
            <a:r>
              <a:rPr lang="de-CH" sz="2000" dirty="0" smtClean="0">
                <a:solidFill>
                  <a:srgbClr val="FF0000"/>
                </a:solidFill>
              </a:rPr>
              <a:t> of </a:t>
            </a:r>
            <a:r>
              <a:rPr lang="de-CH" sz="2000" dirty="0" err="1" smtClean="0">
                <a:solidFill>
                  <a:srgbClr val="FF0000"/>
                </a:solidFill>
              </a:rPr>
              <a:t>the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coordinate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origin</a:t>
            </a:r>
            <a:r>
              <a:rPr lang="de-CH" sz="2000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9" grpId="1"/>
      <p:bldP spid="3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does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conceptual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advantages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On </a:t>
            </a:r>
            <a:r>
              <a:rPr lang="de-CH" dirty="0" err="1" smtClean="0"/>
              <a:t>one</a:t>
            </a:r>
            <a:r>
              <a:rPr lang="de-CH" dirty="0" smtClean="0"/>
              <a:t> hand, </a:t>
            </a:r>
            <a:r>
              <a:rPr lang="de-CH" dirty="0" err="1" smtClean="0"/>
              <a:t>directly</a:t>
            </a:r>
            <a:r>
              <a:rPr lang="de-CH" dirty="0" smtClean="0"/>
              <a:t> </a:t>
            </a:r>
            <a:r>
              <a:rPr lang="de-CH" dirty="0" err="1" smtClean="0"/>
              <a:t>zooming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tour </a:t>
            </a:r>
            <a:r>
              <a:rPr lang="de-CH" dirty="0" err="1" smtClean="0"/>
              <a:t>points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skips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levels</a:t>
            </a:r>
            <a:r>
              <a:rPr lang="de-CH" dirty="0" smtClean="0">
                <a:solidFill>
                  <a:srgbClr val="FF0000"/>
                </a:solidFill>
              </a:rPr>
              <a:t> in </a:t>
            </a:r>
            <a:r>
              <a:rPr lang="de-CH" dirty="0" err="1" smtClean="0">
                <a:solidFill>
                  <a:srgbClr val="FF0000"/>
                </a:solidFill>
              </a:rPr>
              <a:t>between</a:t>
            </a:r>
            <a:r>
              <a:rPr lang="de-CH" dirty="0" smtClean="0"/>
              <a:t>,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might</a:t>
            </a:r>
            <a:r>
              <a:rPr lang="de-CH" dirty="0" smtClean="0"/>
              <a:t> </a:t>
            </a:r>
            <a:r>
              <a:rPr lang="de-CH" dirty="0" err="1" smtClean="0"/>
              <a:t>introduce</a:t>
            </a:r>
            <a:r>
              <a:rPr lang="de-CH" dirty="0" smtClean="0"/>
              <a:t> large </a:t>
            </a:r>
            <a:r>
              <a:rPr lang="de-CH" dirty="0" err="1" smtClean="0"/>
              <a:t>errors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</a:t>
            </a:r>
            <a:r>
              <a:rPr lang="de-CH" dirty="0" err="1" smtClean="0"/>
              <a:t>technique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hand,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resulting</a:t>
            </a:r>
            <a:r>
              <a:rPr lang="de-CH" dirty="0" smtClean="0"/>
              <a:t> </a:t>
            </a:r>
            <a:r>
              <a:rPr lang="de-CH" dirty="0" err="1" smtClean="0"/>
              <a:t>nearly-optimal</a:t>
            </a:r>
            <a:r>
              <a:rPr lang="de-CH" dirty="0" smtClean="0"/>
              <a:t> </a:t>
            </a:r>
            <a:r>
              <a:rPr lang="de-CH" dirty="0" err="1" smtClean="0"/>
              <a:t>solution</a:t>
            </a:r>
            <a:r>
              <a:rPr lang="de-CH" dirty="0" smtClean="0"/>
              <a:t>, a point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not </a:t>
            </a:r>
            <a:r>
              <a:rPr lang="de-CH" dirty="0" err="1" smtClean="0">
                <a:solidFill>
                  <a:srgbClr val="FF0000"/>
                </a:solidFill>
              </a:rPr>
              <a:t>necessarily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allocated</a:t>
            </a:r>
            <a:r>
              <a:rPr lang="de-CH" dirty="0" smtClean="0">
                <a:solidFill>
                  <a:srgbClr val="FF0000"/>
                </a:solidFill>
              </a:rPr>
              <a:t> to </a:t>
            </a:r>
            <a:r>
              <a:rPr lang="de-CH" dirty="0" err="1" smtClean="0">
                <a:solidFill>
                  <a:srgbClr val="FF0000"/>
                </a:solidFill>
              </a:rPr>
              <a:t>its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nearest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tourpoint</a:t>
            </a:r>
            <a:r>
              <a:rPr lang="de-CH" dirty="0" smtClean="0"/>
              <a:t>, </a:t>
            </a:r>
            <a:r>
              <a:rPr lang="de-CH" dirty="0" err="1" smtClean="0"/>
              <a:t>but</a:t>
            </a:r>
            <a:r>
              <a:rPr lang="de-CH" dirty="0" smtClean="0"/>
              <a:t> </a:t>
            </a:r>
            <a:r>
              <a:rPr lang="de-CH" dirty="0" err="1" smtClean="0"/>
              <a:t>possibly</a:t>
            </a:r>
            <a:r>
              <a:rPr lang="de-CH" dirty="0" smtClean="0"/>
              <a:t> to a different </a:t>
            </a:r>
            <a:r>
              <a:rPr lang="de-CH" dirty="0" err="1" smtClean="0"/>
              <a:t>nearby</a:t>
            </a:r>
            <a:r>
              <a:rPr lang="de-CH" dirty="0" smtClean="0"/>
              <a:t> point.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added flexibility in analysis.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endParaRPr lang="de-CH" dirty="0" smtClean="0"/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de-CH" dirty="0" smtClean="0"/>
              <a:t>The </a:t>
            </a:r>
            <a:r>
              <a:rPr lang="de-CH" dirty="0" err="1" smtClean="0"/>
              <a:t>net</a:t>
            </a:r>
            <a:r>
              <a:rPr lang="de-CH" dirty="0" smtClean="0"/>
              <a:t> </a:t>
            </a:r>
            <a:r>
              <a:rPr lang="de-CH" dirty="0" err="1" smtClean="0"/>
              <a:t>effect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to </a:t>
            </a:r>
            <a:r>
              <a:rPr lang="de-CH" dirty="0" err="1" smtClean="0"/>
              <a:t>consider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B050"/>
                </a:solidFill>
              </a:rPr>
              <a:t>constantly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many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configurations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smtClean="0"/>
              <a:t>per </a:t>
            </a:r>
            <a:r>
              <a:rPr lang="de-CH" dirty="0" err="1" smtClean="0"/>
              <a:t>rectangle</a:t>
            </a:r>
            <a:r>
              <a:rPr lang="de-CH" dirty="0" smtClean="0"/>
              <a:t>.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endParaRPr lang="de-CH" dirty="0" smtClean="0"/>
          </a:p>
          <a:p>
            <a:endParaRPr lang="en-US" dirty="0" smtClean="0">
              <a:sym typeface="Wingdings" pitchFamily="2" charset="2"/>
            </a:endParaRP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Final </a:t>
            </a:r>
            <a:r>
              <a:rPr lang="de-CH" dirty="0" err="1" smtClean="0"/>
              <a:t>running</a:t>
            </a:r>
            <a:r>
              <a:rPr lang="de-CH" dirty="0" smtClean="0"/>
              <a:t> time </a:t>
            </a:r>
            <a:r>
              <a:rPr lang="de-CH" dirty="0" err="1" smtClean="0"/>
              <a:t>for</a:t>
            </a:r>
            <a:r>
              <a:rPr lang="de-CH" dirty="0" smtClean="0"/>
              <a:t> VRAP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Running</a:t>
            </a:r>
            <a:r>
              <a:rPr lang="de-CH" dirty="0" smtClean="0"/>
              <a:t> time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dominated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by</a:t>
            </a:r>
            <a:r>
              <a:rPr lang="de-CH" dirty="0" smtClean="0">
                <a:solidFill>
                  <a:srgbClr val="0000CC"/>
                </a:solidFill>
              </a:rPr>
              <a:t> zoom </a:t>
            </a:r>
            <a:r>
              <a:rPr lang="de-CH" dirty="0" err="1" smtClean="0">
                <a:solidFill>
                  <a:srgbClr val="0000CC"/>
                </a:solidFill>
              </a:rPr>
              <a:t>steps</a:t>
            </a:r>
            <a:endParaRPr lang="de-CH" dirty="0" smtClean="0">
              <a:solidFill>
                <a:srgbClr val="0000CC"/>
              </a:solidFill>
            </a:endParaRPr>
          </a:p>
          <a:p>
            <a:pPr lvl="1"/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consider</a:t>
            </a:r>
            <a:r>
              <a:rPr lang="de-CH" dirty="0" smtClean="0"/>
              <a:t> </a:t>
            </a:r>
            <a:r>
              <a:rPr lang="de-CH" dirty="0" err="1" smtClean="0"/>
              <a:t>rectangles</a:t>
            </a:r>
            <a:r>
              <a:rPr lang="de-CH" dirty="0" smtClean="0"/>
              <a:t> of </a:t>
            </a:r>
            <a:r>
              <a:rPr lang="de-CH" dirty="0" err="1" smtClean="0">
                <a:solidFill>
                  <a:srgbClr val="0000CC"/>
                </a:solidFill>
              </a:rPr>
              <a:t>bounded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aspect</a:t>
            </a:r>
            <a:r>
              <a:rPr lang="de-CH" dirty="0" smtClean="0">
                <a:solidFill>
                  <a:srgbClr val="0000CC"/>
                </a:solidFill>
              </a:rPr>
              <a:t> ratio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sides</a:t>
            </a:r>
            <a:r>
              <a:rPr lang="de-CH" dirty="0" smtClean="0"/>
              <a:t> on </a:t>
            </a:r>
            <a:r>
              <a:rPr lang="de-CH" dirty="0" err="1" smtClean="0">
                <a:solidFill>
                  <a:srgbClr val="0000CC"/>
                </a:solidFill>
              </a:rPr>
              <a:t>suitable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grids</a:t>
            </a:r>
            <a:r>
              <a:rPr lang="de-CH" dirty="0" smtClean="0"/>
              <a:t> </a:t>
            </a:r>
            <a:r>
              <a:rPr lang="de-CH" dirty="0" err="1" smtClean="0"/>
              <a:t>containing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00CC"/>
                </a:solidFill>
              </a:rPr>
              <a:t>at least </a:t>
            </a:r>
            <a:r>
              <a:rPr lang="de-CH" dirty="0" err="1" smtClean="0">
                <a:solidFill>
                  <a:srgbClr val="0000CC"/>
                </a:solidFill>
              </a:rPr>
              <a:t>one</a:t>
            </a:r>
            <a:r>
              <a:rPr lang="de-CH" dirty="0" smtClean="0">
                <a:solidFill>
                  <a:srgbClr val="0000CC"/>
                </a:solidFill>
              </a:rPr>
              <a:t> point</a:t>
            </a:r>
            <a:r>
              <a:rPr lang="de-CH" dirty="0" smtClean="0"/>
              <a:t>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 </a:t>
            </a:r>
            <a:r>
              <a:rPr lang="de-CH" dirty="0" err="1" smtClean="0">
                <a:sym typeface="Wingdings" pitchFamily="2" charset="2"/>
              </a:rPr>
              <a:t>T</a:t>
            </a:r>
            <a:r>
              <a:rPr lang="de-CH" dirty="0" err="1" smtClean="0"/>
              <a:t>here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O(n log</a:t>
            </a:r>
            <a:r>
              <a:rPr lang="en-US" baseline="30000" dirty="0" smtClean="0">
                <a:solidFill>
                  <a:srgbClr val="CC00CC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 n) </a:t>
            </a:r>
            <a:r>
              <a:rPr lang="de-CH" dirty="0" err="1" smtClean="0">
                <a:solidFill>
                  <a:srgbClr val="CC00CC"/>
                </a:solidFill>
                <a:sym typeface="Wingdings" pitchFamily="2" charset="2"/>
              </a:rPr>
              <a:t>pairs</a:t>
            </a:r>
            <a:r>
              <a:rPr lang="de-CH" dirty="0" smtClean="0">
                <a:solidFill>
                  <a:srgbClr val="CC00CC"/>
                </a:solidFill>
                <a:sym typeface="Wingdings" pitchFamily="2" charset="2"/>
              </a:rPr>
              <a:t> of </a:t>
            </a:r>
            <a:r>
              <a:rPr lang="de-CH" dirty="0" err="1" smtClean="0">
                <a:solidFill>
                  <a:srgbClr val="CC00CC"/>
                </a:solidFill>
                <a:sym typeface="Wingdings" pitchFamily="2" charset="2"/>
              </a:rPr>
              <a:t>rectangles</a:t>
            </a:r>
            <a:r>
              <a:rPr lang="de-CH" dirty="0" smtClean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correspond</a:t>
            </a:r>
            <a:r>
              <a:rPr lang="de-CH" dirty="0" smtClean="0"/>
              <a:t> to zoom </a:t>
            </a:r>
            <a:r>
              <a:rPr lang="de-CH" dirty="0" err="1" smtClean="0"/>
              <a:t>steps</a:t>
            </a:r>
            <a:endParaRPr lang="de-CH" dirty="0" smtClean="0"/>
          </a:p>
          <a:p>
            <a:pPr lvl="1"/>
            <a:r>
              <a:rPr lang="de-CH" dirty="0" smtClean="0"/>
              <a:t>For </a:t>
            </a:r>
            <a:r>
              <a:rPr lang="de-CH" dirty="0" err="1" smtClean="0"/>
              <a:t>each</a:t>
            </a:r>
            <a:r>
              <a:rPr lang="de-CH" dirty="0" smtClean="0"/>
              <a:t> such pair, </a:t>
            </a:r>
            <a:r>
              <a:rPr lang="de-CH" dirty="0" err="1" smtClean="0"/>
              <a:t>the</a:t>
            </a:r>
            <a:r>
              <a:rPr lang="de-CH" dirty="0" smtClean="0"/>
              <a:t> zoom </a:t>
            </a:r>
            <a:r>
              <a:rPr lang="de-CH" dirty="0" err="1" smtClean="0"/>
              <a:t>step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performed</a:t>
            </a:r>
            <a:r>
              <a:rPr lang="de-CH" dirty="0" smtClean="0"/>
              <a:t> in </a:t>
            </a:r>
            <a:r>
              <a:rPr lang="de-CH" dirty="0" smtClean="0">
                <a:solidFill>
                  <a:srgbClr val="FF0000"/>
                </a:solidFill>
              </a:rPr>
              <a:t>time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O(log</a:t>
            </a:r>
            <a:r>
              <a:rPr lang="de-CH" baseline="30000" dirty="0" smtClean="0">
                <a:solidFill>
                  <a:srgbClr val="FF0000"/>
                </a:solidFill>
              </a:rPr>
              <a:t>2</a:t>
            </a:r>
            <a:r>
              <a:rPr lang="de-CH" dirty="0" smtClean="0">
                <a:solidFill>
                  <a:srgbClr val="FF0000"/>
                </a:solidFill>
              </a:rPr>
              <a:t> n)</a:t>
            </a:r>
            <a:r>
              <a:rPr lang="de-CH" dirty="0" smtClean="0"/>
              <a:t>.</a:t>
            </a:r>
          </a:p>
          <a:p>
            <a:pPr lvl="2"/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requires</a:t>
            </a:r>
            <a:r>
              <a:rPr lang="de-CH" dirty="0" smtClean="0"/>
              <a:t> </a:t>
            </a:r>
            <a:r>
              <a:rPr lang="de-CH" dirty="0" err="1" smtClean="0"/>
              <a:t>allocating</a:t>
            </a:r>
            <a:r>
              <a:rPr lang="de-CH" dirty="0" smtClean="0"/>
              <a:t> </a:t>
            </a:r>
            <a:r>
              <a:rPr lang="de-CH" dirty="0" err="1" smtClean="0"/>
              <a:t>non-tour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 in </a:t>
            </a:r>
            <a:r>
              <a:rPr lang="de-CH" dirty="0" err="1" smtClean="0"/>
              <a:t>batches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range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searching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techniques</a:t>
            </a:r>
            <a:r>
              <a:rPr lang="de-CH" dirty="0" smtClean="0"/>
              <a:t>.</a:t>
            </a:r>
          </a:p>
          <a:p>
            <a:pPr lvl="1"/>
            <a:r>
              <a:rPr lang="de-CH" dirty="0" err="1" smtClean="0">
                <a:sym typeface="Wingdings" pitchFamily="2" charset="2"/>
              </a:rPr>
              <a:t>We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obtain</a:t>
            </a:r>
            <a:r>
              <a:rPr lang="de-CH" dirty="0" smtClean="0">
                <a:sym typeface="Wingdings" pitchFamily="2" charset="2"/>
              </a:rPr>
              <a:t> a </a:t>
            </a:r>
            <a:r>
              <a:rPr lang="de-CH" dirty="0" err="1" smtClean="0">
                <a:sym typeface="Wingdings" pitchFamily="2" charset="2"/>
              </a:rPr>
              <a:t>running</a:t>
            </a:r>
            <a:r>
              <a:rPr lang="de-CH" dirty="0" smtClean="0">
                <a:sym typeface="Wingdings" pitchFamily="2" charset="2"/>
              </a:rPr>
              <a:t> time of</a:t>
            </a:r>
          </a:p>
          <a:p>
            <a:pPr lvl="1" algn="ctr">
              <a:buNone/>
            </a:pPr>
            <a:r>
              <a:rPr lang="de-CH" dirty="0" smtClean="0">
                <a:solidFill>
                  <a:srgbClr val="CC00CC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O(n </a:t>
            </a: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log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 n)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O(1)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Helvetica"/>
                <a:sym typeface="Wingdings" pitchFamily="2" charset="2"/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  <a:latin typeface="Helvetica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Helvetica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n) </a:t>
            </a:r>
            <a:r>
              <a:rPr lang="en-US" dirty="0" smtClean="0"/>
              <a:t>= </a:t>
            </a:r>
            <a:r>
              <a:rPr lang="en-US" u="dbl" dirty="0" smtClean="0"/>
              <a:t>O(n </a:t>
            </a:r>
            <a:r>
              <a:rPr lang="en-US" u="dbl" dirty="0" smtClean="0">
                <a:latin typeface="Helvetica"/>
              </a:rPr>
              <a:t>log</a:t>
            </a:r>
            <a:r>
              <a:rPr lang="en-US" u="dbl" baseline="30000" dirty="0" smtClean="0">
                <a:latin typeface="Helvetica"/>
              </a:rPr>
              <a:t>4</a:t>
            </a:r>
            <a:r>
              <a:rPr lang="en-US" u="dbl" dirty="0" smtClean="0"/>
              <a:t> n)</a:t>
            </a:r>
          </a:p>
          <a:p>
            <a:endParaRPr lang="de-CH" dirty="0" smtClean="0"/>
          </a:p>
        </p:txBody>
      </p:sp>
      <p:grpSp>
        <p:nvGrpSpPr>
          <p:cNvPr id="4" name="Gruppieren 3"/>
          <p:cNvGrpSpPr/>
          <p:nvPr/>
        </p:nvGrpSpPr>
        <p:grpSpPr>
          <a:xfrm>
            <a:off x="1000100" y="5278459"/>
            <a:ext cx="7345363" cy="1150937"/>
            <a:chOff x="971550" y="5373688"/>
            <a:chExt cx="7345363" cy="1150937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S.</a:t>
              </a:r>
              <a:r>
                <a:rPr lang="de-DE" sz="2000" dirty="0" smtClean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VRAP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</a:t>
              </a:r>
              <a:r>
                <a:rPr lang="en-GB" sz="2000" baseline="30000" dirty="0" smtClean="0">
                  <a:latin typeface="Helvetica"/>
                </a:rPr>
                <a:t>4</a:t>
              </a:r>
              <a:r>
                <a:rPr lang="en-GB" sz="2000" dirty="0" smtClean="0">
                  <a:latin typeface="Helvetica"/>
                </a:rPr>
                <a:t>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Higher</a:t>
            </a:r>
            <a:r>
              <a:rPr lang="de-CH" dirty="0" smtClean="0"/>
              <a:t> </a:t>
            </a:r>
            <a:r>
              <a:rPr lang="de-CH" dirty="0" err="1" smtClean="0"/>
              <a:t>dimensions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Arora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de-CH" dirty="0" smtClean="0"/>
              <a:t>s 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Euclidean</a:t>
            </a:r>
            <a:r>
              <a:rPr lang="de-CH" dirty="0" smtClean="0">
                <a:solidFill>
                  <a:srgbClr val="FF0000"/>
                </a:solidFill>
              </a:rPr>
              <a:t> TSP </a:t>
            </a:r>
            <a:r>
              <a:rPr lang="de-CH" dirty="0" smtClean="0"/>
              <a:t>and </a:t>
            </a:r>
            <a:r>
              <a:rPr lang="de-CH" dirty="0" err="1" smtClean="0"/>
              <a:t>our</a:t>
            </a:r>
            <a:r>
              <a:rPr lang="de-CH" dirty="0" smtClean="0"/>
              <a:t> 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Steiner VRAP </a:t>
            </a:r>
            <a:r>
              <a:rPr lang="de-CH" dirty="0" err="1" smtClean="0">
                <a:solidFill>
                  <a:srgbClr val="0000CC"/>
                </a:solidFill>
              </a:rPr>
              <a:t>extend</a:t>
            </a:r>
            <a:r>
              <a:rPr lang="de-CH" dirty="0" smtClean="0">
                <a:solidFill>
                  <a:srgbClr val="0000CC"/>
                </a:solidFill>
              </a:rPr>
              <a:t> to </a:t>
            </a:r>
            <a:r>
              <a:rPr lang="de-CH" dirty="0" err="1" smtClean="0">
                <a:solidFill>
                  <a:srgbClr val="0000CC"/>
                </a:solidFill>
              </a:rPr>
              <a:t>any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fixed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dimension</a:t>
            </a:r>
            <a:r>
              <a:rPr lang="de-CH" dirty="0" smtClean="0">
                <a:solidFill>
                  <a:srgbClr val="0000CC"/>
                </a:solidFill>
              </a:rPr>
              <a:t> d,</a:t>
            </a:r>
            <a:r>
              <a:rPr lang="de-CH" dirty="0" smtClean="0"/>
              <a:t> </a:t>
            </a:r>
            <a:r>
              <a:rPr lang="de-CH" dirty="0" err="1" smtClean="0"/>
              <a:t>yielding</a:t>
            </a:r>
            <a:r>
              <a:rPr lang="de-CH" dirty="0" smtClean="0"/>
              <a:t> a </a:t>
            </a:r>
            <a:r>
              <a:rPr lang="de-CH" dirty="0" err="1" smtClean="0"/>
              <a:t>running</a:t>
            </a:r>
            <a:r>
              <a:rPr lang="de-CH" dirty="0" smtClean="0"/>
              <a:t> time of </a:t>
            </a:r>
            <a:r>
              <a:rPr lang="de-CH" dirty="0" smtClean="0">
                <a:solidFill>
                  <a:srgbClr val="FF0000"/>
                </a:solidFill>
              </a:rPr>
              <a:t>O(n </a:t>
            </a:r>
            <a:r>
              <a:rPr lang="de-CH" dirty="0" err="1" smtClean="0">
                <a:solidFill>
                  <a:srgbClr val="FF0000"/>
                </a:solidFill>
              </a:rPr>
              <a:t>log</a:t>
            </a:r>
            <a:r>
              <a:rPr lang="de-CH" baseline="30000" dirty="0" err="1" smtClean="0">
                <a:solidFill>
                  <a:srgbClr val="FF0000"/>
                </a:solidFill>
              </a:rPr>
              <a:t>C</a:t>
            </a:r>
            <a:r>
              <a:rPr lang="de-CH" baseline="30000" dirty="0" smtClean="0">
                <a:solidFill>
                  <a:srgbClr val="FF0000"/>
                </a:solidFill>
              </a:rPr>
              <a:t>(d,</a:t>
            </a:r>
            <a:r>
              <a:rPr lang="de-CH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de-CH" baseline="30000" dirty="0" smtClean="0">
                <a:solidFill>
                  <a:srgbClr val="FF0000"/>
                </a:solidFill>
              </a:rPr>
              <a:t>)</a:t>
            </a:r>
            <a:r>
              <a:rPr lang="de-CH" dirty="0" smtClean="0">
                <a:solidFill>
                  <a:srgbClr val="FF0000"/>
                </a:solidFill>
              </a:rPr>
              <a:t> n)</a:t>
            </a:r>
            <a:r>
              <a:rPr lang="de-CH" dirty="0" smtClean="0"/>
              <a:t>.</a:t>
            </a:r>
          </a:p>
          <a:p>
            <a:pPr lvl="1"/>
            <a:r>
              <a:rPr lang="de-CH" dirty="0" err="1" smtClean="0"/>
              <a:t>Here</a:t>
            </a:r>
            <a:r>
              <a:rPr lang="de-CH" dirty="0" smtClean="0"/>
              <a:t>                                     , </a:t>
            </a:r>
            <a:r>
              <a:rPr lang="de-CH" dirty="0" err="1" smtClean="0"/>
              <a:t>i.e</a:t>
            </a:r>
            <a:r>
              <a:rPr lang="de-CH" dirty="0" smtClean="0"/>
              <a:t>.,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running</a:t>
            </a:r>
            <a:r>
              <a:rPr lang="de-CH" dirty="0" smtClean="0"/>
              <a:t> time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doubly</a:t>
            </a:r>
            <a:r>
              <a:rPr lang="de-CH" dirty="0" smtClean="0">
                <a:solidFill>
                  <a:srgbClr val="FF0000"/>
                </a:solidFill>
              </a:rPr>
              <a:t> exponential in d</a:t>
            </a:r>
            <a:r>
              <a:rPr lang="de-CH" dirty="0" smtClean="0"/>
              <a:t>.</a:t>
            </a:r>
          </a:p>
          <a:p>
            <a:pPr lvl="1"/>
            <a:r>
              <a:rPr lang="de-CH" b="1" dirty="0" smtClean="0"/>
              <a:t>Main </a:t>
            </a:r>
            <a:r>
              <a:rPr lang="de-CH" b="1" dirty="0" err="1" smtClean="0"/>
              <a:t>difficulty</a:t>
            </a:r>
            <a:r>
              <a:rPr lang="de-CH" dirty="0" smtClean="0"/>
              <a:t>: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patching</a:t>
            </a:r>
            <a:r>
              <a:rPr lang="de-CH" dirty="0" smtClean="0"/>
              <a:t> </a:t>
            </a:r>
            <a:r>
              <a:rPr lang="de-CH" dirty="0" err="1" smtClean="0"/>
              <a:t>becomes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complicated</a:t>
            </a:r>
            <a:r>
              <a:rPr lang="de-CH" dirty="0" smtClean="0"/>
              <a:t>, </a:t>
            </a:r>
            <a:r>
              <a:rPr lang="de-CH" dirty="0" err="1" smtClean="0"/>
              <a:t>since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en-US" dirty="0" smtClean="0">
                <a:sym typeface="Wingdings" pitchFamily="2" charset="2"/>
              </a:rPr>
              <a:t>‘</a:t>
            </a:r>
            <a:r>
              <a:rPr lang="de-CH" dirty="0" err="1" smtClean="0"/>
              <a:t>sides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hyper-</a:t>
            </a:r>
            <a:r>
              <a:rPr lang="en-US" dirty="0" smtClean="0">
                <a:sym typeface="Wingdings" pitchFamily="2" charset="2"/>
              </a:rPr>
              <a:t>‘</a:t>
            </a:r>
            <a:r>
              <a:rPr lang="de-CH" dirty="0" err="1" smtClean="0"/>
              <a:t>squares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now</a:t>
            </a:r>
            <a:r>
              <a:rPr lang="de-CH" dirty="0" smtClean="0"/>
              <a:t> (d–1)-dimensional </a:t>
            </a:r>
            <a:r>
              <a:rPr lang="de-CH" dirty="0" err="1" smtClean="0"/>
              <a:t>hypercubes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endParaRPr lang="en-US" dirty="0"/>
          </a:p>
        </p:txBody>
      </p:sp>
      <p:pic>
        <p:nvPicPr>
          <p:cNvPr id="6" name="Grafik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84930" y="2396495"/>
            <a:ext cx="2412037" cy="33064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Traveling</a:t>
            </a:r>
            <a:r>
              <a:rPr lang="en-GB" dirty="0" smtClean="0"/>
              <a:t> Salesman Problem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The </a:t>
            </a:r>
            <a:r>
              <a:rPr lang="en-GB" b="1" dirty="0" err="1" smtClean="0"/>
              <a:t>Traveling</a:t>
            </a:r>
            <a:r>
              <a:rPr lang="en-GB" b="1" dirty="0" smtClean="0"/>
              <a:t> Salesman Problem (TSP)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edge-weighted graph G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Hamilton cycle in G with </a:t>
            </a:r>
            <a:r>
              <a:rPr lang="en-GB" dirty="0" smtClean="0">
                <a:solidFill>
                  <a:srgbClr val="FF0000"/>
                </a:solidFill>
              </a:rPr>
              <a:t>minimum edge-weight</a:t>
            </a:r>
          </a:p>
          <a:p>
            <a:r>
              <a:rPr lang="en-GB" b="1" dirty="0" smtClean="0"/>
              <a:t>Motivation:</a:t>
            </a:r>
          </a:p>
          <a:p>
            <a:pPr lvl="1"/>
            <a:r>
              <a:rPr lang="en-GB" dirty="0" err="1" smtClean="0"/>
              <a:t>Traveling</a:t>
            </a:r>
            <a:r>
              <a:rPr lang="en-GB" dirty="0" smtClean="0"/>
              <a:t> salesman ;-)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NP-hard</a:t>
            </a:r>
          </a:p>
          <a:p>
            <a:pPr lvl="1"/>
            <a:r>
              <a:rPr lang="en-GB" dirty="0" smtClean="0"/>
              <a:t>Admits no constant factor approximation (unless P=NP)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Sahni</a:t>
            </a:r>
            <a:r>
              <a:rPr lang="en-GB" dirty="0" smtClean="0">
                <a:solidFill>
                  <a:srgbClr val="0000CC"/>
                </a:solidFill>
              </a:rPr>
              <a:t> and Gonzalez 76]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Higher</a:t>
            </a:r>
            <a:r>
              <a:rPr lang="de-CH" dirty="0" smtClean="0"/>
              <a:t> </a:t>
            </a:r>
            <a:r>
              <a:rPr lang="de-CH" dirty="0" err="1" smtClean="0"/>
              <a:t>dimensions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Arora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de-CH" dirty="0" smtClean="0"/>
              <a:t>s 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Euclidean</a:t>
            </a:r>
            <a:r>
              <a:rPr lang="de-CH" dirty="0" smtClean="0">
                <a:solidFill>
                  <a:srgbClr val="FF0000"/>
                </a:solidFill>
              </a:rPr>
              <a:t> TSP </a:t>
            </a:r>
            <a:r>
              <a:rPr lang="de-CH" dirty="0" smtClean="0"/>
              <a:t>and </a:t>
            </a:r>
            <a:r>
              <a:rPr lang="de-CH" dirty="0" err="1" smtClean="0"/>
              <a:t>our</a:t>
            </a:r>
            <a:r>
              <a:rPr lang="de-CH" dirty="0" smtClean="0"/>
              <a:t> 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Steiner VRAP </a:t>
            </a:r>
            <a:r>
              <a:rPr lang="de-CH" dirty="0" err="1" smtClean="0">
                <a:solidFill>
                  <a:srgbClr val="0000CC"/>
                </a:solidFill>
              </a:rPr>
              <a:t>extend</a:t>
            </a:r>
            <a:r>
              <a:rPr lang="de-CH" dirty="0" smtClean="0">
                <a:solidFill>
                  <a:srgbClr val="0000CC"/>
                </a:solidFill>
              </a:rPr>
              <a:t> to </a:t>
            </a:r>
            <a:r>
              <a:rPr lang="de-CH" dirty="0" err="1" smtClean="0">
                <a:solidFill>
                  <a:srgbClr val="0000CC"/>
                </a:solidFill>
              </a:rPr>
              <a:t>any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fixed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dimension</a:t>
            </a:r>
            <a:r>
              <a:rPr lang="de-CH" dirty="0" smtClean="0">
                <a:solidFill>
                  <a:srgbClr val="0000CC"/>
                </a:solidFill>
              </a:rPr>
              <a:t> d,</a:t>
            </a:r>
            <a:r>
              <a:rPr lang="de-CH" dirty="0" smtClean="0"/>
              <a:t> </a:t>
            </a:r>
            <a:r>
              <a:rPr lang="de-CH" dirty="0" err="1" smtClean="0"/>
              <a:t>yielding</a:t>
            </a:r>
            <a:r>
              <a:rPr lang="de-CH" dirty="0" smtClean="0"/>
              <a:t> a </a:t>
            </a:r>
            <a:r>
              <a:rPr lang="de-CH" dirty="0" err="1" smtClean="0"/>
              <a:t>running</a:t>
            </a:r>
            <a:r>
              <a:rPr lang="de-CH" dirty="0" smtClean="0"/>
              <a:t> time of </a:t>
            </a:r>
            <a:r>
              <a:rPr lang="de-CH" dirty="0" smtClean="0">
                <a:solidFill>
                  <a:srgbClr val="FF0000"/>
                </a:solidFill>
              </a:rPr>
              <a:t>O(n </a:t>
            </a:r>
            <a:r>
              <a:rPr lang="de-CH" dirty="0" err="1" smtClean="0">
                <a:solidFill>
                  <a:srgbClr val="FF0000"/>
                </a:solidFill>
              </a:rPr>
              <a:t>log</a:t>
            </a:r>
            <a:r>
              <a:rPr lang="de-CH" baseline="30000" dirty="0" err="1" smtClean="0">
                <a:solidFill>
                  <a:srgbClr val="FF0000"/>
                </a:solidFill>
              </a:rPr>
              <a:t>C</a:t>
            </a:r>
            <a:r>
              <a:rPr lang="de-CH" baseline="30000" dirty="0" smtClean="0">
                <a:solidFill>
                  <a:srgbClr val="FF0000"/>
                </a:solidFill>
              </a:rPr>
              <a:t>(d,</a:t>
            </a:r>
            <a:r>
              <a:rPr lang="de-CH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de-CH" baseline="30000" dirty="0" smtClean="0">
                <a:solidFill>
                  <a:srgbClr val="FF0000"/>
                </a:solidFill>
              </a:rPr>
              <a:t>)</a:t>
            </a:r>
            <a:r>
              <a:rPr lang="de-CH" dirty="0" smtClean="0">
                <a:solidFill>
                  <a:srgbClr val="FF0000"/>
                </a:solidFill>
              </a:rPr>
              <a:t> n)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err="1" smtClean="0"/>
              <a:t>The</a:t>
            </a:r>
            <a:r>
              <a:rPr lang="de-CH" dirty="0" smtClean="0"/>
              <a:t> Rao-Smith 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Euclidean</a:t>
            </a:r>
            <a:r>
              <a:rPr lang="de-CH" dirty="0" smtClean="0">
                <a:solidFill>
                  <a:srgbClr val="FF0000"/>
                </a:solidFill>
              </a:rPr>
              <a:t> TSP </a:t>
            </a:r>
            <a:r>
              <a:rPr lang="de-CH" dirty="0" err="1" smtClean="0">
                <a:solidFill>
                  <a:srgbClr val="0000CC"/>
                </a:solidFill>
              </a:rPr>
              <a:t>extends</a:t>
            </a:r>
            <a:r>
              <a:rPr lang="de-CH" dirty="0" smtClean="0">
                <a:solidFill>
                  <a:srgbClr val="0000CC"/>
                </a:solidFill>
              </a:rPr>
              <a:t> to </a:t>
            </a:r>
            <a:r>
              <a:rPr lang="de-CH" dirty="0" err="1" smtClean="0">
                <a:solidFill>
                  <a:srgbClr val="0000CC"/>
                </a:solidFill>
              </a:rPr>
              <a:t>any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fixed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dimension</a:t>
            </a:r>
            <a:r>
              <a:rPr lang="de-CH" dirty="0" smtClean="0">
                <a:solidFill>
                  <a:srgbClr val="0000CC"/>
                </a:solidFill>
              </a:rPr>
              <a:t> d</a:t>
            </a:r>
            <a:r>
              <a:rPr lang="de-CH" dirty="0" smtClean="0"/>
              <a:t>, still </a:t>
            </a:r>
            <a:r>
              <a:rPr lang="de-CH" dirty="0" err="1" smtClean="0"/>
              <a:t>having</a:t>
            </a:r>
            <a:r>
              <a:rPr lang="de-CH" dirty="0" smtClean="0"/>
              <a:t> a </a:t>
            </a:r>
            <a:r>
              <a:rPr lang="de-CH" dirty="0" err="1" smtClean="0"/>
              <a:t>running</a:t>
            </a:r>
            <a:r>
              <a:rPr lang="de-CH" dirty="0" smtClean="0"/>
              <a:t>  time of </a:t>
            </a:r>
            <a:r>
              <a:rPr lang="de-CH" dirty="0" smtClean="0">
                <a:solidFill>
                  <a:srgbClr val="FF0000"/>
                </a:solidFill>
              </a:rPr>
              <a:t>O(n log n)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(</a:t>
            </a:r>
            <a:r>
              <a:rPr lang="de-CH" dirty="0" err="1" smtClean="0"/>
              <a:t>but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implicit</a:t>
            </a:r>
            <a:r>
              <a:rPr lang="de-CH" dirty="0" smtClean="0"/>
              <a:t> </a:t>
            </a:r>
            <a:r>
              <a:rPr lang="de-CH" dirty="0" err="1" smtClean="0"/>
              <a:t>constant</a:t>
            </a:r>
            <a:r>
              <a:rPr lang="de-CH" dirty="0" smtClean="0"/>
              <a:t> </a:t>
            </a:r>
            <a:r>
              <a:rPr lang="de-CH" dirty="0" err="1" smtClean="0"/>
              <a:t>depending</a:t>
            </a:r>
            <a:r>
              <a:rPr lang="de-CH" dirty="0" smtClean="0"/>
              <a:t> </a:t>
            </a:r>
            <a:r>
              <a:rPr lang="de-CH" dirty="0" err="1" smtClean="0"/>
              <a:t>badly</a:t>
            </a:r>
            <a:r>
              <a:rPr lang="de-CH" dirty="0" smtClean="0"/>
              <a:t> on d)</a:t>
            </a:r>
          </a:p>
          <a:p>
            <a:r>
              <a:rPr lang="de-CH" dirty="0" err="1" smtClean="0"/>
              <a:t>Our</a:t>
            </a:r>
            <a:r>
              <a:rPr lang="de-CH" dirty="0" smtClean="0"/>
              <a:t> 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VRAP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extends</a:t>
            </a:r>
            <a:r>
              <a:rPr lang="de-CH" dirty="0" smtClean="0">
                <a:solidFill>
                  <a:srgbClr val="0000CC"/>
                </a:solidFill>
              </a:rPr>
              <a:t> to </a:t>
            </a:r>
            <a:r>
              <a:rPr lang="de-CH" dirty="0" err="1" smtClean="0">
                <a:solidFill>
                  <a:srgbClr val="0000CC"/>
                </a:solidFill>
              </a:rPr>
              <a:t>any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fixed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dimension</a:t>
            </a:r>
            <a:r>
              <a:rPr lang="de-CH" dirty="0" smtClean="0">
                <a:solidFill>
                  <a:srgbClr val="0000CC"/>
                </a:solidFill>
              </a:rPr>
              <a:t> d</a:t>
            </a:r>
            <a:r>
              <a:rPr lang="de-CH" dirty="0" smtClean="0"/>
              <a:t>, </a:t>
            </a:r>
            <a:r>
              <a:rPr lang="de-CH" dirty="0" err="1" smtClean="0"/>
              <a:t>yielding</a:t>
            </a:r>
            <a:r>
              <a:rPr lang="de-CH" dirty="0" smtClean="0"/>
              <a:t> a </a:t>
            </a:r>
            <a:r>
              <a:rPr lang="de-CH" dirty="0" err="1" smtClean="0"/>
              <a:t>running</a:t>
            </a:r>
            <a:r>
              <a:rPr lang="de-CH" dirty="0" smtClean="0"/>
              <a:t> time of </a:t>
            </a:r>
            <a:r>
              <a:rPr lang="de-CH" dirty="0" smtClean="0">
                <a:solidFill>
                  <a:srgbClr val="FF0000"/>
                </a:solidFill>
              </a:rPr>
              <a:t>O(n log</a:t>
            </a:r>
            <a:r>
              <a:rPr lang="de-CH" baseline="30000" dirty="0" smtClean="0">
                <a:solidFill>
                  <a:srgbClr val="FF0000"/>
                </a:solidFill>
              </a:rPr>
              <a:t>d+2</a:t>
            </a:r>
            <a:r>
              <a:rPr lang="de-CH" dirty="0" smtClean="0">
                <a:solidFill>
                  <a:srgbClr val="FF0000"/>
                </a:solidFill>
              </a:rPr>
              <a:t> n)</a:t>
            </a:r>
            <a:r>
              <a:rPr lang="de-CH" dirty="0" smtClean="0"/>
              <a:t>.</a:t>
            </a:r>
          </a:p>
          <a:p>
            <a:pPr lvl="1"/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range</a:t>
            </a:r>
            <a:r>
              <a:rPr lang="de-CH" dirty="0" smtClean="0"/>
              <a:t> </a:t>
            </a:r>
            <a:r>
              <a:rPr lang="de-CH" dirty="0" err="1" smtClean="0"/>
              <a:t>searching</a:t>
            </a:r>
            <a:r>
              <a:rPr lang="de-CH" dirty="0" smtClean="0"/>
              <a:t> </a:t>
            </a:r>
            <a:r>
              <a:rPr lang="de-CH" dirty="0" err="1" smtClean="0"/>
              <a:t>adds</a:t>
            </a:r>
            <a:r>
              <a:rPr lang="de-CH" dirty="0" smtClean="0"/>
              <a:t> an extra </a:t>
            </a:r>
            <a:r>
              <a:rPr lang="de-CH" dirty="0" err="1" smtClean="0"/>
              <a:t>log-factor</a:t>
            </a:r>
            <a:r>
              <a:rPr lang="de-CH" dirty="0" smtClean="0"/>
              <a:t> per </a:t>
            </a:r>
            <a:r>
              <a:rPr lang="de-CH" dirty="0" err="1" smtClean="0"/>
              <a:t>dimension</a:t>
            </a:r>
            <a:r>
              <a:rPr lang="de-CH" dirty="0" smtClean="0"/>
              <a:t>.</a:t>
            </a:r>
          </a:p>
          <a:p>
            <a:r>
              <a:rPr lang="de-CH" dirty="0" smtClean="0"/>
              <a:t>All </a:t>
            </a:r>
            <a:r>
              <a:rPr lang="de-CH" dirty="0" err="1" smtClean="0"/>
              <a:t>algorithms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00CC"/>
                </a:solidFill>
              </a:rPr>
              <a:t>can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be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derandomized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enumerating</a:t>
            </a:r>
            <a:r>
              <a:rPr lang="de-CH" dirty="0" smtClean="0"/>
              <a:t> all </a:t>
            </a:r>
            <a:r>
              <a:rPr lang="de-CH" dirty="0" err="1" smtClean="0"/>
              <a:t>possible</a:t>
            </a:r>
            <a:r>
              <a:rPr lang="de-CH" dirty="0" smtClean="0"/>
              <a:t> </a:t>
            </a:r>
            <a:r>
              <a:rPr lang="de-CH" dirty="0" err="1" smtClean="0"/>
              <a:t>random</a:t>
            </a:r>
            <a:r>
              <a:rPr lang="de-CH" dirty="0" smtClean="0"/>
              <a:t> </a:t>
            </a:r>
            <a:r>
              <a:rPr lang="de-CH" dirty="0" err="1" smtClean="0"/>
              <a:t>shifts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(zoom </a:t>
            </a:r>
            <a:r>
              <a:rPr lang="de-CH" dirty="0" err="1" smtClean="0"/>
              <a:t>tree</a:t>
            </a:r>
            <a:r>
              <a:rPr lang="de-CH" dirty="0" smtClean="0"/>
              <a:t>), </a:t>
            </a:r>
            <a:r>
              <a:rPr lang="de-CH" dirty="0" smtClean="0">
                <a:solidFill>
                  <a:srgbClr val="FF0000"/>
                </a:solidFill>
              </a:rPr>
              <a:t>at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cost</a:t>
            </a:r>
            <a:r>
              <a:rPr lang="de-CH" dirty="0" smtClean="0">
                <a:solidFill>
                  <a:srgbClr val="FF0000"/>
                </a:solidFill>
              </a:rPr>
              <a:t> of an extra </a:t>
            </a:r>
            <a:r>
              <a:rPr lang="de-CH" dirty="0" err="1" smtClean="0">
                <a:solidFill>
                  <a:srgbClr val="FF0000"/>
                </a:solidFill>
              </a:rPr>
              <a:t>factor</a:t>
            </a:r>
            <a:r>
              <a:rPr lang="de-CH" dirty="0" smtClean="0">
                <a:solidFill>
                  <a:srgbClr val="FF0000"/>
                </a:solidFill>
              </a:rPr>
              <a:t> O(</a:t>
            </a:r>
            <a:r>
              <a:rPr lang="de-CH" dirty="0" err="1" smtClean="0">
                <a:solidFill>
                  <a:srgbClr val="FF0000"/>
                </a:solidFill>
              </a:rPr>
              <a:t>n</a:t>
            </a:r>
            <a:r>
              <a:rPr lang="de-CH" baseline="30000" dirty="0" err="1" smtClean="0">
                <a:solidFill>
                  <a:srgbClr val="FF0000"/>
                </a:solidFill>
              </a:rPr>
              <a:t>d</a:t>
            </a:r>
            <a:r>
              <a:rPr lang="de-CH" dirty="0" smtClean="0">
                <a:solidFill>
                  <a:srgbClr val="FF0000"/>
                </a:solidFill>
              </a:rPr>
              <a:t>)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VRAP </a:t>
            </a:r>
            <a:r>
              <a:rPr lang="de-CH" dirty="0" err="1" smtClean="0"/>
              <a:t>is</a:t>
            </a:r>
            <a:r>
              <a:rPr lang="de-CH" dirty="0" smtClean="0"/>
              <a:t> a </a:t>
            </a:r>
            <a:r>
              <a:rPr lang="de-CH" dirty="0" err="1" smtClean="0"/>
              <a:t>combination</a:t>
            </a:r>
            <a:r>
              <a:rPr lang="de-CH" dirty="0" smtClean="0"/>
              <a:t> of </a:t>
            </a:r>
            <a:r>
              <a:rPr lang="de-CH" dirty="0" err="1" smtClean="0">
                <a:solidFill>
                  <a:srgbClr val="0000CC"/>
                </a:solidFill>
              </a:rPr>
              <a:t>Euclidean</a:t>
            </a:r>
            <a:r>
              <a:rPr lang="de-CH" dirty="0" smtClean="0">
                <a:solidFill>
                  <a:srgbClr val="0000CC"/>
                </a:solidFill>
              </a:rPr>
              <a:t> TSP </a:t>
            </a:r>
            <a:r>
              <a:rPr lang="de-CH" dirty="0" smtClean="0"/>
              <a:t>and a </a:t>
            </a:r>
            <a:r>
              <a:rPr lang="de-CH" dirty="0" err="1" smtClean="0">
                <a:solidFill>
                  <a:srgbClr val="0000CC"/>
                </a:solidFill>
              </a:rPr>
              <a:t>facility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location</a:t>
            </a:r>
            <a:r>
              <a:rPr lang="de-CH" dirty="0" smtClean="0"/>
              <a:t> </a:t>
            </a:r>
            <a:r>
              <a:rPr lang="de-CH" dirty="0" err="1" smtClean="0"/>
              <a:t>problem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state-of-the-art</a:t>
            </a:r>
            <a:r>
              <a:rPr lang="de-CH" dirty="0" smtClean="0"/>
              <a:t> </a:t>
            </a:r>
            <a:r>
              <a:rPr lang="de-CH" dirty="0" err="1" smtClean="0"/>
              <a:t>techniques</a:t>
            </a:r>
            <a:endParaRPr lang="de-CH" dirty="0" smtClean="0">
              <a:solidFill>
                <a:srgbClr val="0000CC"/>
              </a:solidFill>
            </a:endParaRPr>
          </a:p>
          <a:p>
            <a:endParaRPr lang="de-CH" dirty="0" smtClean="0">
              <a:solidFill>
                <a:srgbClr val="0000CC"/>
              </a:solidFill>
            </a:endParaRPr>
          </a:p>
          <a:p>
            <a:pPr lvl="1"/>
            <a:r>
              <a:rPr lang="de-CH" dirty="0" err="1" smtClean="0">
                <a:solidFill>
                  <a:srgbClr val="FF0000"/>
                </a:solidFill>
              </a:rPr>
              <a:t>Dynamic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programming</a:t>
            </a:r>
            <a:r>
              <a:rPr lang="de-CH" dirty="0" smtClean="0">
                <a:solidFill>
                  <a:srgbClr val="FF0000"/>
                </a:solidFill>
              </a:rPr>
              <a:t> on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‘</a:t>
            </a:r>
            <a:r>
              <a:rPr lang="de-CH" dirty="0" err="1" smtClean="0">
                <a:solidFill>
                  <a:srgbClr val="FF0000"/>
                </a:solidFill>
              </a:rPr>
              <a:t>patched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short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spanners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’ </a:t>
            </a:r>
            <a:r>
              <a:rPr lang="de-CH" dirty="0" smtClean="0">
                <a:solidFill>
                  <a:srgbClr val="0000CC"/>
                </a:solidFill>
              </a:rPr>
              <a:t>(Rao and Smith, STOC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de-CH" dirty="0" smtClean="0">
                <a:solidFill>
                  <a:srgbClr val="0000CC"/>
                </a:solidFill>
              </a:rPr>
              <a:t>98) </a:t>
            </a:r>
            <a:r>
              <a:rPr lang="en-US" dirty="0" smtClean="0">
                <a:sym typeface="Wingdings" pitchFamily="2" charset="2"/>
              </a:rPr>
              <a:t>for Euclidean TSP</a:t>
            </a:r>
            <a:endParaRPr lang="de-CH" dirty="0" smtClean="0">
              <a:solidFill>
                <a:srgbClr val="0000CC"/>
              </a:solidFill>
            </a:endParaRPr>
          </a:p>
          <a:p>
            <a:pPr lvl="1"/>
            <a:endParaRPr lang="de-CH" dirty="0" smtClean="0">
              <a:solidFill>
                <a:srgbClr val="0000CC"/>
              </a:solidFill>
            </a:endParaRPr>
          </a:p>
          <a:p>
            <a:pPr lvl="1"/>
            <a:r>
              <a:rPr lang="de-CH" dirty="0" smtClean="0">
                <a:solidFill>
                  <a:srgbClr val="FF0000"/>
                </a:solidFill>
              </a:rPr>
              <a:t>Adaptive </a:t>
            </a:r>
            <a:r>
              <a:rPr lang="de-CH" dirty="0" err="1" smtClean="0">
                <a:solidFill>
                  <a:srgbClr val="FF0000"/>
                </a:solidFill>
              </a:rPr>
              <a:t>dissection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>
                <a:solidFill>
                  <a:srgbClr val="0000CC"/>
                </a:solidFill>
              </a:rPr>
              <a:t>(</a:t>
            </a:r>
            <a:r>
              <a:rPr lang="de-CH" dirty="0" err="1" smtClean="0">
                <a:solidFill>
                  <a:srgbClr val="0000CC"/>
                </a:solidFill>
              </a:rPr>
              <a:t>Kolliopoulos</a:t>
            </a:r>
            <a:r>
              <a:rPr lang="de-CH" dirty="0" smtClean="0">
                <a:solidFill>
                  <a:srgbClr val="0000CC"/>
                </a:solidFill>
              </a:rPr>
              <a:t> and Rao, ESA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de-CH" dirty="0" smtClean="0">
                <a:solidFill>
                  <a:srgbClr val="0000CC"/>
                </a:solidFill>
              </a:rPr>
              <a:t>99)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 </a:t>
            </a:r>
            <a:r>
              <a:rPr lang="de-CH" dirty="0" err="1" smtClean="0"/>
              <a:t>location</a:t>
            </a:r>
            <a:endParaRPr lang="de-CH" dirty="0" smtClean="0">
              <a:solidFill>
                <a:srgbClr val="0000CC"/>
              </a:solidFill>
            </a:endParaRPr>
          </a:p>
          <a:p>
            <a:pPr lvl="1"/>
            <a:endParaRPr lang="de-CH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de-CH" dirty="0" smtClean="0">
                <a:solidFill>
                  <a:srgbClr val="0000CC"/>
                </a:solidFill>
              </a:rPr>
              <a:t>	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combined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a </a:t>
            </a:r>
            <a:r>
              <a:rPr lang="de-CH" dirty="0" smtClean="0">
                <a:solidFill>
                  <a:srgbClr val="FF0000"/>
                </a:solidFill>
              </a:rPr>
              <a:t>O(n </a:t>
            </a:r>
            <a:r>
              <a:rPr lang="de-CH" dirty="0" smtClean="0">
                <a:solidFill>
                  <a:srgbClr val="FF0000"/>
                </a:solidFill>
                <a:latin typeface="Helvetica"/>
              </a:rPr>
              <a:t>log</a:t>
            </a:r>
            <a:r>
              <a:rPr lang="de-CH" baseline="30000" dirty="0" smtClean="0">
                <a:solidFill>
                  <a:srgbClr val="FF0000"/>
                </a:solidFill>
                <a:latin typeface="Helvetica"/>
              </a:rPr>
              <a:t>4</a:t>
            </a:r>
            <a:r>
              <a:rPr lang="de-CH" dirty="0" smtClean="0">
                <a:solidFill>
                  <a:srgbClr val="FF0000"/>
                </a:solidFill>
              </a:rPr>
              <a:t> n)</a:t>
            </a:r>
            <a:r>
              <a:rPr lang="de-CH" dirty="0" smtClean="0"/>
              <a:t>-PTAS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VRAP</a:t>
            </a:r>
            <a:r>
              <a:rPr lang="de-CH" dirty="0" smtClean="0"/>
              <a:t>.</a:t>
            </a:r>
          </a:p>
          <a:p>
            <a:endParaRPr lang="de-CH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181850" cy="1462088"/>
          </a:xfrm>
        </p:spPr>
        <p:txBody>
          <a:bodyPr/>
          <a:lstStyle/>
          <a:p>
            <a:pPr algn="ctr"/>
            <a:r>
              <a:rPr lang="de-DE" sz="3600" dirty="0" err="1" smtClean="0"/>
              <a:t>Thank</a:t>
            </a:r>
            <a:r>
              <a:rPr lang="de-DE" sz="3600" dirty="0" smtClean="0"/>
              <a:t> </a:t>
            </a:r>
            <a:r>
              <a:rPr lang="de-DE" sz="3600" dirty="0" err="1" smtClean="0"/>
              <a:t>you</a:t>
            </a:r>
            <a:r>
              <a:rPr lang="de-DE" sz="3600" dirty="0" smtClean="0"/>
              <a:t>!</a:t>
            </a:r>
            <a:br>
              <a:rPr lang="de-DE" sz="3600" dirty="0" smtClean="0"/>
            </a:br>
            <a:r>
              <a:rPr lang="de-DE" sz="3600" dirty="0" err="1" smtClean="0"/>
              <a:t>Questions</a:t>
            </a:r>
            <a:r>
              <a:rPr lang="de-DE" sz="3600" dirty="0"/>
              <a:t>?</a:t>
            </a:r>
            <a:endParaRPr lang="de-CH" sz="3600" dirty="0"/>
          </a:p>
        </p:txBody>
      </p:sp>
      <p:sp>
        <p:nvSpPr>
          <p:cNvPr id="3" name="Rechteck 2"/>
          <p:cNvSpPr/>
          <p:nvPr/>
        </p:nvSpPr>
        <p:spPr bwMode="auto">
          <a:xfrm>
            <a:off x="-252536" y="-99392"/>
            <a:ext cx="9793088" cy="93610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Proof</a:t>
            </a:r>
            <a:r>
              <a:rPr lang="de-CH" dirty="0" smtClean="0"/>
              <a:t> of Lemma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285860"/>
            <a:ext cx="7458102" cy="3481397"/>
          </a:xfrm>
        </p:spPr>
        <p:txBody>
          <a:bodyPr/>
          <a:lstStyle/>
          <a:p>
            <a:r>
              <a:rPr lang="de-CH" dirty="0" err="1" smtClean="0"/>
              <a:t>Consider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fixed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 </a:t>
            </a:r>
            <a:r>
              <a:rPr lang="de-CH" b="1" dirty="0" err="1" smtClean="0"/>
              <a:t>u</a:t>
            </a:r>
            <a:r>
              <a:rPr lang="de-CH" dirty="0" err="1" smtClean="0"/>
              <a:t>,</a:t>
            </a:r>
            <a:r>
              <a:rPr lang="de-CH" b="1" dirty="0" err="1" smtClean="0"/>
              <a:t>v</a:t>
            </a:r>
            <a:r>
              <a:rPr lang="de-CH" dirty="0" smtClean="0"/>
              <a:t> </a:t>
            </a:r>
            <a:r>
              <a:rPr lang="de-CH" dirty="0" smtClean="0">
                <a:latin typeface="cmsy10"/>
              </a:rPr>
              <a:t>2</a:t>
            </a:r>
            <a:r>
              <a:rPr lang="de-CH" dirty="0" smtClean="0"/>
              <a:t> P, and a </a:t>
            </a:r>
            <a:r>
              <a:rPr lang="de-CH" dirty="0" err="1" smtClean="0"/>
              <a:t>fixed</a:t>
            </a:r>
            <a:r>
              <a:rPr lang="de-CH" dirty="0" smtClean="0"/>
              <a:t> line </a:t>
            </a:r>
            <a:r>
              <a:rPr lang="de-CH" b="1" dirty="0" smtClean="0"/>
              <a:t>g</a:t>
            </a:r>
            <a:r>
              <a:rPr lang="de-CH" dirty="0" smtClean="0"/>
              <a:t>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even-integer</a:t>
            </a:r>
            <a:r>
              <a:rPr lang="de-CH" dirty="0" smtClean="0"/>
              <a:t> </a:t>
            </a:r>
            <a:r>
              <a:rPr lang="de-CH" dirty="0" err="1" smtClean="0"/>
              <a:t>grid</a:t>
            </a:r>
            <a:r>
              <a:rPr lang="de-CH" dirty="0" smtClean="0"/>
              <a:t> and </a:t>
            </a:r>
            <a:r>
              <a:rPr lang="de-CH" dirty="0" err="1" smtClean="0"/>
              <a:t>intersects</a:t>
            </a:r>
            <a:r>
              <a:rPr lang="de-CH" dirty="0" smtClean="0"/>
              <a:t> </a:t>
            </a:r>
            <a:r>
              <a:rPr lang="de-CH" b="1" dirty="0" err="1" smtClean="0"/>
              <a:t>uv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b="1" dirty="0" smtClean="0"/>
              <a:t>g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part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level</a:t>
            </a:r>
            <a:r>
              <a:rPr lang="de-CH" dirty="0" smtClean="0"/>
              <a:t> in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squares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CC00CC"/>
                </a:solidFill>
              </a:rPr>
              <a:t>sidelength</a:t>
            </a:r>
            <a:r>
              <a:rPr lang="de-CH" dirty="0" smtClean="0">
                <a:solidFill>
                  <a:srgbClr val="CC00CC"/>
                </a:solidFill>
              </a:rPr>
              <a:t> s</a:t>
            </a:r>
            <a:r>
              <a:rPr lang="de-CH" dirty="0" smtClean="0"/>
              <a:t>,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introduces</a:t>
            </a:r>
            <a:r>
              <a:rPr lang="de-CH" dirty="0" smtClean="0"/>
              <a:t> an </a:t>
            </a:r>
            <a:r>
              <a:rPr lang="de-CH" dirty="0" err="1" smtClean="0">
                <a:solidFill>
                  <a:srgbClr val="FF0000"/>
                </a:solidFill>
              </a:rPr>
              <a:t>error</a:t>
            </a:r>
            <a:r>
              <a:rPr lang="de-CH" dirty="0" smtClean="0"/>
              <a:t> of at </a:t>
            </a:r>
            <a:r>
              <a:rPr lang="de-CH" dirty="0" err="1" smtClean="0"/>
              <a:t>most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s/m </a:t>
            </a:r>
            <a:r>
              <a:rPr lang="de-CH" dirty="0" smtClean="0"/>
              <a:t>at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level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0B050"/>
                </a:solidFill>
              </a:rPr>
              <a:t>probability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b="1" dirty="0" smtClean="0"/>
              <a:t>g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part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level</a:t>
            </a:r>
            <a:r>
              <a:rPr lang="de-CH" dirty="0" smtClean="0"/>
              <a:t> in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squares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CC00CC"/>
                </a:solidFill>
              </a:rPr>
              <a:t>sidelength</a:t>
            </a:r>
            <a:r>
              <a:rPr lang="de-CH" dirty="0" smtClean="0">
                <a:solidFill>
                  <a:srgbClr val="CC00CC"/>
                </a:solidFill>
              </a:rPr>
              <a:t> s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B050"/>
                </a:solidFill>
              </a:rPr>
              <a:t>2/s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grid</a:t>
            </a:r>
            <a:r>
              <a:rPr lang="de-CH" dirty="0" smtClean="0"/>
              <a:t> line </a:t>
            </a:r>
            <a:r>
              <a:rPr lang="de-CH" b="1" dirty="0" smtClean="0"/>
              <a:t>g</a:t>
            </a:r>
            <a:r>
              <a:rPr lang="de-CH" dirty="0" smtClean="0"/>
              <a:t> </a:t>
            </a:r>
            <a:r>
              <a:rPr lang="de-CH" dirty="0" err="1" smtClean="0"/>
              <a:t>introduces</a:t>
            </a:r>
            <a:r>
              <a:rPr lang="de-CH" dirty="0" smtClean="0"/>
              <a:t> an </a:t>
            </a:r>
            <a:r>
              <a:rPr lang="de-CH" dirty="0" err="1" smtClean="0">
                <a:solidFill>
                  <a:srgbClr val="0000CC"/>
                </a:solidFill>
              </a:rPr>
              <a:t>expected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error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smtClean="0"/>
              <a:t>of at </a:t>
            </a:r>
            <a:r>
              <a:rPr lang="de-CH" dirty="0" err="1" smtClean="0"/>
              <a:t>most</a:t>
            </a:r>
            <a:endParaRPr lang="de-CH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2/s </a:t>
            </a:r>
            <a:r>
              <a:rPr lang="en-US" dirty="0" smtClean="0">
                <a:latin typeface="cmsy10"/>
                <a:sym typeface="Wingdings" pitchFamily="2" charset="2"/>
              </a:rPr>
              <a:t>¢ </a:t>
            </a:r>
            <a:r>
              <a:rPr lang="de-CH" dirty="0" smtClean="0">
                <a:solidFill>
                  <a:srgbClr val="FF0000"/>
                </a:solidFill>
              </a:rPr>
              <a:t>s/m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de-CH" dirty="0" smtClean="0">
                <a:solidFill>
                  <a:srgbClr val="0000CC"/>
                </a:solidFill>
              </a:rPr>
              <a:t>2/m</a:t>
            </a:r>
            <a:r>
              <a:rPr lang="de-CH" dirty="0" smtClean="0"/>
              <a:t> </a:t>
            </a:r>
          </a:p>
          <a:p>
            <a:pPr>
              <a:buNone/>
            </a:pPr>
            <a:r>
              <a:rPr lang="de-CH" dirty="0" smtClean="0"/>
              <a:t> 	at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level</a:t>
            </a:r>
            <a:r>
              <a:rPr lang="de-CH" b="1" dirty="0" smtClean="0"/>
              <a:t>,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00CC"/>
                </a:solidFill>
              </a:rPr>
              <a:t>O(log n/m) in total.</a:t>
            </a:r>
            <a:endParaRPr lang="de-CH" dirty="0" smtClean="0"/>
          </a:p>
          <a:p>
            <a:r>
              <a:rPr lang="de-CH" dirty="0" err="1" smtClean="0"/>
              <a:t>Since</a:t>
            </a:r>
            <a:r>
              <a:rPr lang="de-CH" dirty="0" smtClean="0"/>
              <a:t>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at </a:t>
            </a:r>
            <a:r>
              <a:rPr lang="de-CH" dirty="0" err="1" smtClean="0"/>
              <a:t>most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CC00CC"/>
                </a:solidFill>
              </a:rPr>
              <a:t>d(</a:t>
            </a:r>
            <a:r>
              <a:rPr lang="de-CH" dirty="0" err="1" smtClean="0">
                <a:solidFill>
                  <a:srgbClr val="CC00CC"/>
                </a:solidFill>
              </a:rPr>
              <a:t>u,v</a:t>
            </a:r>
            <a:r>
              <a:rPr lang="de-CH" dirty="0" smtClean="0">
                <a:solidFill>
                  <a:srgbClr val="CC00CC"/>
                </a:solidFill>
              </a:rPr>
              <a:t>) </a:t>
            </a:r>
            <a:r>
              <a:rPr lang="de-CH" dirty="0" err="1" smtClean="0">
                <a:solidFill>
                  <a:srgbClr val="CC00CC"/>
                </a:solidFill>
              </a:rPr>
              <a:t>even-integer</a:t>
            </a:r>
            <a:r>
              <a:rPr lang="de-CH" dirty="0" smtClean="0">
                <a:solidFill>
                  <a:srgbClr val="CC00CC"/>
                </a:solidFill>
              </a:rPr>
              <a:t> </a:t>
            </a:r>
            <a:r>
              <a:rPr lang="de-CH" dirty="0" err="1" smtClean="0">
                <a:solidFill>
                  <a:srgbClr val="CC00CC"/>
                </a:solidFill>
              </a:rPr>
              <a:t>grid</a:t>
            </a:r>
            <a:r>
              <a:rPr lang="de-CH" dirty="0" smtClean="0">
                <a:solidFill>
                  <a:srgbClr val="CC00CC"/>
                </a:solidFill>
              </a:rPr>
              <a:t> </a:t>
            </a:r>
            <a:r>
              <a:rPr lang="de-CH" dirty="0" err="1" smtClean="0">
                <a:solidFill>
                  <a:srgbClr val="CC00CC"/>
                </a:solidFill>
              </a:rPr>
              <a:t>lines</a:t>
            </a:r>
            <a:r>
              <a:rPr lang="de-CH" dirty="0" smtClean="0">
                <a:solidFill>
                  <a:srgbClr val="CC00CC"/>
                </a:solidFill>
              </a:rPr>
              <a:t> </a:t>
            </a:r>
            <a:r>
              <a:rPr lang="de-CH" dirty="0" err="1" smtClean="0"/>
              <a:t>intersecting</a:t>
            </a:r>
            <a:r>
              <a:rPr lang="de-CH" dirty="0" smtClean="0"/>
              <a:t> </a:t>
            </a:r>
            <a:r>
              <a:rPr lang="de-CH" b="1" dirty="0" err="1" smtClean="0"/>
              <a:t>uv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total </a:t>
            </a:r>
            <a:r>
              <a:rPr lang="de-CH" dirty="0" err="1" smtClean="0"/>
              <a:t>expected</a:t>
            </a:r>
            <a:r>
              <a:rPr lang="de-CH" dirty="0" smtClean="0"/>
              <a:t> </a:t>
            </a:r>
            <a:r>
              <a:rPr lang="de-CH" dirty="0" err="1" smtClean="0"/>
              <a:t>error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distance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b="1" dirty="0" smtClean="0"/>
              <a:t>u</a:t>
            </a:r>
            <a:r>
              <a:rPr lang="de-CH" dirty="0" smtClean="0"/>
              <a:t> to </a:t>
            </a:r>
            <a:r>
              <a:rPr lang="de-CH" b="1" dirty="0" smtClean="0"/>
              <a:t>v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endParaRPr lang="de-CH" dirty="0" smtClean="0"/>
          </a:p>
          <a:p>
            <a:pPr algn="ctr">
              <a:buNone/>
            </a:pPr>
            <a:r>
              <a:rPr lang="de-CH" dirty="0" smtClean="0">
                <a:solidFill>
                  <a:srgbClr val="0000CC"/>
                </a:solidFill>
              </a:rPr>
              <a:t>	O(log n/m) </a:t>
            </a:r>
            <a:r>
              <a:rPr lang="en-US" dirty="0" smtClean="0">
                <a:latin typeface="cmsy10"/>
                <a:sym typeface="Wingdings" pitchFamily="2" charset="2"/>
              </a:rPr>
              <a:t>¢ </a:t>
            </a:r>
            <a:r>
              <a:rPr lang="de-CH" dirty="0" smtClean="0">
                <a:solidFill>
                  <a:srgbClr val="CC00CC"/>
                </a:solidFill>
              </a:rPr>
              <a:t>d(</a:t>
            </a:r>
            <a:r>
              <a:rPr lang="de-CH" dirty="0" err="1" smtClean="0">
                <a:solidFill>
                  <a:srgbClr val="CC00CC"/>
                </a:solidFill>
              </a:rPr>
              <a:t>u,v</a:t>
            </a:r>
            <a:r>
              <a:rPr lang="de-CH" dirty="0" smtClean="0">
                <a:solidFill>
                  <a:srgbClr val="CC00CC"/>
                </a:solidFill>
              </a:rPr>
              <a:t>) </a:t>
            </a:r>
            <a:r>
              <a:rPr lang="de-CH" dirty="0" smtClean="0"/>
              <a:t>= </a:t>
            </a:r>
            <a:r>
              <a:rPr lang="de-CH" dirty="0" smtClean="0">
                <a:solidFill>
                  <a:srgbClr val="FF0000"/>
                </a:solidFill>
              </a:rPr>
              <a:t>O(</a:t>
            </a:r>
            <a:r>
              <a:rPr lang="de-CH" dirty="0" smtClean="0">
                <a:latin typeface="cmmi10"/>
              </a:rPr>
              <a:t>²</a:t>
            </a:r>
            <a:r>
              <a:rPr lang="de-CH" dirty="0" smtClean="0">
                <a:solidFill>
                  <a:srgbClr val="FF0000"/>
                </a:solidFill>
              </a:rPr>
              <a:t>)</a:t>
            </a:r>
            <a:r>
              <a:rPr lang="de-CH" dirty="0" smtClean="0"/>
              <a:t> </a:t>
            </a:r>
            <a:r>
              <a:rPr lang="en-US" dirty="0" smtClean="0">
                <a:latin typeface="cmsy10"/>
                <a:sym typeface="Wingdings" pitchFamily="2" charset="2"/>
              </a:rPr>
              <a:t>¢ </a:t>
            </a:r>
            <a:r>
              <a:rPr lang="de-CH" dirty="0" smtClean="0"/>
              <a:t>d(</a:t>
            </a:r>
            <a:r>
              <a:rPr lang="de-CH" dirty="0" err="1" smtClean="0"/>
              <a:t>u,v</a:t>
            </a:r>
            <a:r>
              <a:rPr lang="de-CH" dirty="0" smtClean="0"/>
              <a:t>) .</a:t>
            </a:r>
          </a:p>
          <a:p>
            <a:r>
              <a:rPr lang="de-CH" dirty="0" err="1" smtClean="0"/>
              <a:t>increase</a:t>
            </a:r>
            <a:r>
              <a:rPr lang="de-CH" dirty="0" smtClean="0"/>
              <a:t> </a:t>
            </a:r>
            <a:r>
              <a:rPr lang="de-CH" dirty="0" err="1" smtClean="0"/>
              <a:t>number</a:t>
            </a:r>
            <a:r>
              <a:rPr lang="de-CH" dirty="0" smtClean="0"/>
              <a:t> of </a:t>
            </a:r>
            <a:r>
              <a:rPr lang="de-CH" dirty="0" err="1" smtClean="0"/>
              <a:t>portals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constant</a:t>
            </a:r>
            <a:r>
              <a:rPr lang="de-CH" dirty="0" smtClean="0"/>
              <a:t> </a:t>
            </a:r>
            <a:r>
              <a:rPr lang="de-CH" dirty="0" err="1" smtClean="0"/>
              <a:t>factor</a:t>
            </a:r>
            <a:r>
              <a:rPr lang="de-CH" dirty="0" smtClean="0"/>
              <a:t> to </a:t>
            </a:r>
            <a:r>
              <a:rPr lang="de-CH" dirty="0" err="1" smtClean="0"/>
              <a:t>beat</a:t>
            </a:r>
            <a:r>
              <a:rPr lang="de-CH" dirty="0" smtClean="0"/>
              <a:t> </a:t>
            </a:r>
            <a:r>
              <a:rPr lang="de-CH" dirty="0" err="1" smtClean="0"/>
              <a:t>constant</a:t>
            </a:r>
            <a:r>
              <a:rPr lang="de-CH" dirty="0" smtClean="0"/>
              <a:t> </a:t>
            </a:r>
            <a:r>
              <a:rPr lang="de-CH" dirty="0" err="1" smtClean="0"/>
              <a:t>hiding</a:t>
            </a:r>
            <a:r>
              <a:rPr lang="de-CH" dirty="0" smtClean="0"/>
              <a:t> in </a:t>
            </a:r>
            <a:r>
              <a:rPr lang="de-CH" dirty="0" smtClean="0">
                <a:solidFill>
                  <a:srgbClr val="FF0000"/>
                </a:solidFill>
              </a:rPr>
              <a:t>O </a:t>
            </a:r>
            <a:r>
              <a:rPr lang="de-CH" dirty="0" smtClean="0">
                <a:sym typeface="Wingdings" pitchFamily="2" charset="2"/>
              </a:rPr>
              <a:t> in </a:t>
            </a:r>
            <a:r>
              <a:rPr lang="de-CH" dirty="0" err="1" smtClean="0">
                <a:sym typeface="Wingdings" pitchFamily="2" charset="2"/>
              </a:rPr>
              <a:t>expectation</a:t>
            </a:r>
            <a:r>
              <a:rPr lang="de-CH" dirty="0" smtClean="0">
                <a:sym typeface="Wingdings" pitchFamily="2" charset="2"/>
              </a:rPr>
              <a:t>, tour </a:t>
            </a:r>
            <a:r>
              <a:rPr lang="de-CH" dirty="0" err="1" smtClean="0">
                <a:sym typeface="Wingdings" pitchFamily="2" charset="2"/>
              </a:rPr>
              <a:t>length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increases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by</a:t>
            </a:r>
            <a:r>
              <a:rPr lang="de-CH" dirty="0" smtClean="0">
                <a:sym typeface="Wingdings" pitchFamily="2" charset="2"/>
              </a:rPr>
              <a:t> a </a:t>
            </a:r>
            <a:r>
              <a:rPr lang="de-CH" dirty="0" err="1" smtClean="0">
                <a:sym typeface="Wingdings" pitchFamily="2" charset="2"/>
              </a:rPr>
              <a:t>factor</a:t>
            </a:r>
            <a:r>
              <a:rPr lang="de-CH" dirty="0" smtClean="0">
                <a:sym typeface="Wingdings" pitchFamily="2" charset="2"/>
              </a:rPr>
              <a:t> of 1+</a:t>
            </a:r>
            <a:r>
              <a:rPr lang="de-CH" dirty="0" smtClean="0">
                <a:latin typeface="cmmi10"/>
                <a:sym typeface="Wingdings" pitchFamily="2" charset="2"/>
              </a:rPr>
              <a:t>²</a:t>
            </a:r>
            <a:r>
              <a:rPr lang="de-CH" dirty="0" smtClean="0">
                <a:sym typeface="Wingdings" pitchFamily="2" charset="2"/>
              </a:rPr>
              <a:t>.</a:t>
            </a:r>
            <a:endParaRPr lang="de-CH" dirty="0" smtClean="0">
              <a:latin typeface="cmmi10"/>
            </a:endParaRPr>
          </a:p>
        </p:txBody>
      </p:sp>
      <p:sp>
        <p:nvSpPr>
          <p:cNvPr id="46" name="Rectangle 201"/>
          <p:cNvSpPr>
            <a:spLocks noChangeArrowheads="1"/>
          </p:cNvSpPr>
          <p:nvPr/>
        </p:nvSpPr>
        <p:spPr bwMode="auto">
          <a:xfrm>
            <a:off x="8429652" y="6386534"/>
            <a:ext cx="185737" cy="185738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 TSP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76363"/>
            <a:ext cx="7529540" cy="4860925"/>
          </a:xfrm>
        </p:spPr>
        <p:txBody>
          <a:bodyPr/>
          <a:lstStyle/>
          <a:p>
            <a:r>
              <a:rPr lang="en-GB" b="1" dirty="0" smtClean="0"/>
              <a:t>Metric TSP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edge-weighted graph G </a:t>
            </a:r>
            <a:r>
              <a:rPr lang="en-GB" dirty="0" smtClean="0">
                <a:solidFill>
                  <a:srgbClr val="FF0000"/>
                </a:solidFill>
              </a:rPr>
              <a:t>satisfying triangle inequality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Hamilton cycle in G with minimum edge-weight</a:t>
            </a:r>
          </a:p>
          <a:p>
            <a:r>
              <a:rPr lang="en-GB" b="1" dirty="0" smtClean="0"/>
              <a:t>Motivation:</a:t>
            </a:r>
          </a:p>
          <a:p>
            <a:pPr lvl="1"/>
            <a:r>
              <a:rPr lang="en-GB" dirty="0" smtClean="0"/>
              <a:t>real-world problems usually satisfy triangle inequality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still NP-hard</a:t>
            </a:r>
          </a:p>
          <a:p>
            <a:pPr lvl="1"/>
            <a:r>
              <a:rPr lang="en-GB" dirty="0" smtClean="0"/>
              <a:t>admits 3/2-approximation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Christofides</a:t>
            </a:r>
            <a:r>
              <a:rPr lang="en-GB" dirty="0" smtClean="0">
                <a:solidFill>
                  <a:srgbClr val="0000CC"/>
                </a:solidFill>
              </a:rPr>
              <a:t> 76]</a:t>
            </a:r>
          </a:p>
          <a:p>
            <a:pPr lvl="1"/>
            <a:r>
              <a:rPr lang="en-GB" dirty="0" smtClean="0"/>
              <a:t>admits no PTAS (unless P=NP)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Arora</a:t>
            </a:r>
            <a:r>
              <a:rPr lang="en-GB" dirty="0" smtClean="0">
                <a:solidFill>
                  <a:srgbClr val="0000CC"/>
                </a:solidFill>
              </a:rPr>
              <a:t> </a:t>
            </a:r>
            <a:r>
              <a:rPr lang="en-GB" i="1" dirty="0" smtClean="0">
                <a:solidFill>
                  <a:srgbClr val="0000CC"/>
                </a:solidFill>
              </a:rPr>
              <a:t>et al. </a:t>
            </a:r>
            <a:r>
              <a:rPr lang="en-GB" dirty="0" smtClean="0">
                <a:solidFill>
                  <a:srgbClr val="0000CC"/>
                </a:solidFill>
              </a:rPr>
              <a:t>98]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Euclidean TSP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76363"/>
            <a:ext cx="7200900" cy="2409827"/>
          </a:xfrm>
        </p:spPr>
        <p:txBody>
          <a:bodyPr/>
          <a:lstStyle/>
          <a:p>
            <a:r>
              <a:rPr lang="en-GB" b="1" dirty="0" smtClean="0"/>
              <a:t>Euclidean TSP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P with minimal length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still NP-hard </a:t>
            </a:r>
            <a:r>
              <a:rPr lang="en-GB" dirty="0" smtClean="0">
                <a:solidFill>
                  <a:srgbClr val="0000CC"/>
                </a:solidFill>
              </a:rPr>
              <a:t>[Papadimitriou 77]</a:t>
            </a:r>
          </a:p>
          <a:p>
            <a:pPr lvl="1"/>
            <a:r>
              <a:rPr lang="en-GB" dirty="0" smtClean="0"/>
              <a:t>admits PTAS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Arora</a:t>
            </a:r>
            <a:r>
              <a:rPr lang="en-GB" dirty="0" smtClean="0">
                <a:solidFill>
                  <a:srgbClr val="0000CC"/>
                </a:solidFill>
              </a:rPr>
              <a:t> 96; Mitchell 96]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de-CH" dirty="0" smtClean="0"/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  <p:grpSp>
        <p:nvGrpSpPr>
          <p:cNvPr id="36" name="Gruppieren 35"/>
          <p:cNvGrpSpPr/>
          <p:nvPr/>
        </p:nvGrpSpPr>
        <p:grpSpPr>
          <a:xfrm>
            <a:off x="1882775" y="4626300"/>
            <a:ext cx="4332300" cy="1280795"/>
            <a:chOff x="1882775" y="4626300"/>
            <a:chExt cx="4332300" cy="1280795"/>
          </a:xfrm>
        </p:grpSpPr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4070350" y="4626300"/>
              <a:ext cx="448310" cy="6489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2343151" y="4686317"/>
              <a:ext cx="728652" cy="94772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5737225" y="5627695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V="1">
              <a:off x="1882775" y="5621345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3086111" y="4660572"/>
              <a:ext cx="967729" cy="61342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529131" y="4630108"/>
              <a:ext cx="1635450" cy="27051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flipH="1">
              <a:off x="5715001" y="4895866"/>
              <a:ext cx="500074" cy="72103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2274888" y="4572008"/>
            <a:ext cx="3940175" cy="1101725"/>
            <a:chOff x="2274888" y="4572008"/>
            <a:chExt cx="3940175" cy="1101725"/>
          </a:xfrm>
        </p:grpSpPr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2274888" y="558483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4005263" y="522923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3036888" y="460375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4481513" y="457200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6126163" y="485458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5675313" y="557530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Euclidean TSP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Euclidean TSP</a:t>
            </a:r>
          </a:p>
          <a:p>
            <a:pPr lvl="1"/>
            <a:r>
              <a:rPr lang="en-GB" dirty="0" smtClean="0"/>
              <a:t>Input: 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/>
              <a:t>Output: 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P with minimal length</a:t>
            </a:r>
            <a:endParaRPr lang="de-CH" dirty="0" smtClean="0"/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still NP-hard </a:t>
            </a:r>
            <a:r>
              <a:rPr lang="en-GB" dirty="0" smtClean="0">
                <a:solidFill>
                  <a:srgbClr val="0000CC"/>
                </a:solidFill>
              </a:rPr>
              <a:t>[Papadimitriou 77]</a:t>
            </a:r>
          </a:p>
          <a:p>
            <a:pPr lvl="1"/>
            <a:r>
              <a:rPr lang="en-GB" dirty="0" smtClean="0"/>
              <a:t>admits PTAS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Arora</a:t>
            </a:r>
            <a:r>
              <a:rPr lang="en-GB" dirty="0" smtClean="0">
                <a:solidFill>
                  <a:srgbClr val="0000CC"/>
                </a:solidFill>
              </a:rPr>
              <a:t> 96; Mitchell 96]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…even one with complexity O(n log n).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  <p:grpSp>
        <p:nvGrpSpPr>
          <p:cNvPr id="2" name="Gruppieren 11"/>
          <p:cNvGrpSpPr/>
          <p:nvPr/>
        </p:nvGrpSpPr>
        <p:grpSpPr>
          <a:xfrm>
            <a:off x="971550" y="5143512"/>
            <a:ext cx="7345363" cy="1150937"/>
            <a:chOff x="971550" y="5373688"/>
            <a:chExt cx="7345363" cy="1150937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Rao, Smith (STOC </a:t>
              </a:r>
              <a:r>
                <a:rPr lang="en-GB" sz="2000" dirty="0" smtClean="0">
                  <a:solidFill>
                    <a:schemeClr val="bg1"/>
                  </a:solidFill>
                </a:rPr>
                <a:t>’</a:t>
              </a:r>
              <a:r>
                <a:rPr lang="de-CH" sz="2000" dirty="0" smtClean="0">
                  <a:solidFill>
                    <a:schemeClr val="bg1"/>
                  </a:solidFill>
                </a:rPr>
                <a:t>98)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" name="Gruppieren 12"/>
          <p:cNvGrpSpPr/>
          <p:nvPr/>
        </p:nvGrpSpPr>
        <p:grpSpPr>
          <a:xfrm>
            <a:off x="1000100" y="3596590"/>
            <a:ext cx="7345363" cy="1136514"/>
            <a:chOff x="1000100" y="3571876"/>
            <a:chExt cx="7345363" cy="1136514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000100" y="3571876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(FOCS </a:t>
              </a:r>
              <a:r>
                <a:rPr lang="en-GB" sz="2000" dirty="0" smtClean="0">
                  <a:solidFill>
                    <a:schemeClr val="bg1"/>
                  </a:solidFill>
                </a:rPr>
                <a:t>’</a:t>
              </a:r>
              <a:r>
                <a:rPr lang="de-CH" sz="2000" dirty="0" smtClean="0">
                  <a:solidFill>
                    <a:schemeClr val="bg1"/>
                  </a:solidFill>
                </a:rPr>
                <a:t>97)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000100" y="4003676"/>
              <a:ext cx="7272338" cy="676965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000100" y="4000504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n </a:t>
              </a:r>
              <a:r>
                <a:rPr lang="en-GB" sz="2000" dirty="0" err="1" smtClean="0"/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(</a:t>
            </a:r>
            <a:r>
              <a:rPr lang="de-CH" b="1" dirty="0" err="1" smtClean="0"/>
              <a:t>Euclidean</a:t>
            </a:r>
            <a:r>
              <a:rPr lang="de-CH" b="1" dirty="0" smtClean="0"/>
              <a:t>) </a:t>
            </a:r>
            <a:r>
              <a:rPr lang="de-CH" b="1" dirty="0" err="1" smtClean="0"/>
              <a:t>Vehicle</a:t>
            </a:r>
            <a:r>
              <a:rPr lang="de-CH" b="1" dirty="0" smtClean="0"/>
              <a:t> </a:t>
            </a:r>
            <a:r>
              <a:rPr lang="de-CH" b="1" dirty="0" err="1" smtClean="0"/>
              <a:t>Routing</a:t>
            </a:r>
            <a:r>
              <a:rPr lang="de-CH" b="1" dirty="0" smtClean="0"/>
              <a:t> </a:t>
            </a:r>
            <a:r>
              <a:rPr lang="de-CH" b="1" dirty="0" err="1" smtClean="0"/>
              <a:t>with</a:t>
            </a:r>
            <a:r>
              <a:rPr lang="de-CH" b="1" dirty="0" smtClean="0"/>
              <a:t> </a:t>
            </a:r>
            <a:r>
              <a:rPr lang="de-CH" b="1" dirty="0" err="1" smtClean="0"/>
              <a:t>Allocation</a:t>
            </a:r>
            <a:r>
              <a:rPr lang="de-CH" b="1" dirty="0" smtClean="0"/>
              <a:t> (VRAP)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</a:t>
            </a:r>
            <a:r>
              <a:rPr lang="en-GB" dirty="0" smtClean="0">
                <a:solidFill>
                  <a:srgbClr val="FF0000"/>
                </a:solidFill>
              </a:rPr>
              <a:t>constant </a:t>
            </a:r>
            <a:r>
              <a:rPr lang="en-GB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GB" dirty="0" smtClean="0">
                <a:solidFill>
                  <a:srgbClr val="FF0000"/>
                </a:solidFill>
              </a:rPr>
              <a:t> 1</a:t>
            </a:r>
            <a:endParaRPr lang="en-GB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 minimizing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r>
              <a:rPr lang="en-GB" b="1" dirty="0" smtClean="0"/>
              <a:t>Motivation:</a:t>
            </a:r>
          </a:p>
          <a:p>
            <a:pPr lvl="1"/>
            <a:r>
              <a:rPr lang="en-GB" dirty="0" smtClean="0"/>
              <a:t>salesman does not visit all customers</a:t>
            </a:r>
          </a:p>
          <a:p>
            <a:pPr lvl="1"/>
            <a:r>
              <a:rPr lang="en-GB" dirty="0" smtClean="0"/>
              <a:t>customers not visited go to next </a:t>
            </a:r>
            <a:r>
              <a:rPr lang="en-GB" dirty="0" err="1" smtClean="0"/>
              <a:t>tourpoint</a:t>
            </a:r>
            <a:r>
              <a:rPr lang="en-GB" dirty="0" smtClean="0"/>
              <a:t>, which is </a:t>
            </a:r>
            <a:r>
              <a:rPr lang="en-GB" dirty="0" smtClean="0">
                <a:solidFill>
                  <a:srgbClr val="FF0000"/>
                </a:solidFill>
              </a:rPr>
              <a:t>more expensive by a factor of </a:t>
            </a:r>
            <a:r>
              <a:rPr lang="en-GB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de-CH" dirty="0" smtClean="0">
              <a:solidFill>
                <a:srgbClr val="FF0000"/>
              </a:solidFill>
            </a:endParaRPr>
          </a:p>
          <a:p>
            <a:pPr lvl="1"/>
            <a:endParaRPr lang="de-CH" dirty="0"/>
          </a:p>
        </p:txBody>
      </p:sp>
      <p:pic>
        <p:nvPicPr>
          <p:cNvPr id="29" name="Grafik 2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77585" y="2568711"/>
            <a:ext cx="4637599" cy="1003186"/>
          </a:xfrm>
          <a:prstGeom prst="rect">
            <a:avLst/>
          </a:prstGeom>
          <a:noFill/>
          <a:ln/>
          <a:effectLst/>
        </p:spPr>
      </p:pic>
      <p:grpSp>
        <p:nvGrpSpPr>
          <p:cNvPr id="31" name="Gruppieren 30"/>
          <p:cNvGrpSpPr/>
          <p:nvPr/>
        </p:nvGrpSpPr>
        <p:grpSpPr>
          <a:xfrm>
            <a:off x="1897047" y="5107004"/>
            <a:ext cx="4311650" cy="1304925"/>
            <a:chOff x="1897047" y="5107004"/>
            <a:chExt cx="4311650" cy="1304925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62272" y="5138754"/>
              <a:ext cx="1000125" cy="628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V="1">
              <a:off x="4087797" y="5107004"/>
              <a:ext cx="447675" cy="6667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4084622" y="5780104"/>
              <a:ext cx="1657350" cy="3429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5732447" y="5380054"/>
              <a:ext cx="476250" cy="752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2357422" y="5786454"/>
              <a:ext cx="1724025" cy="3524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5751497" y="6132529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1897047" y="6126179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2289160" y="5076842"/>
            <a:ext cx="3940175" cy="1101725"/>
            <a:chOff x="2289160" y="5076842"/>
            <a:chExt cx="3940175" cy="11017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289160" y="60896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4019535" y="57340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051160" y="51085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495785" y="50768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6140435" y="535941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5689585" y="60801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(</a:t>
            </a:r>
            <a:r>
              <a:rPr lang="de-CH" b="1" dirty="0" err="1" smtClean="0"/>
              <a:t>Euclidean</a:t>
            </a:r>
            <a:r>
              <a:rPr lang="de-CH" b="1" dirty="0" smtClean="0"/>
              <a:t>) </a:t>
            </a:r>
            <a:r>
              <a:rPr lang="de-CH" b="1" dirty="0" err="1" smtClean="0"/>
              <a:t>Vehicle</a:t>
            </a:r>
            <a:r>
              <a:rPr lang="de-CH" b="1" dirty="0" smtClean="0"/>
              <a:t> </a:t>
            </a:r>
            <a:r>
              <a:rPr lang="de-CH" b="1" dirty="0" err="1" smtClean="0"/>
              <a:t>Routing</a:t>
            </a:r>
            <a:r>
              <a:rPr lang="de-CH" b="1" dirty="0" smtClean="0"/>
              <a:t> </a:t>
            </a:r>
            <a:r>
              <a:rPr lang="de-CH" b="1" dirty="0" err="1" smtClean="0"/>
              <a:t>with</a:t>
            </a:r>
            <a:r>
              <a:rPr lang="de-CH" b="1" dirty="0" smtClean="0"/>
              <a:t> </a:t>
            </a:r>
            <a:r>
              <a:rPr lang="de-CH" b="1" dirty="0" err="1" smtClean="0"/>
              <a:t>Allocation</a:t>
            </a:r>
            <a:r>
              <a:rPr lang="de-CH" b="1" dirty="0" smtClean="0"/>
              <a:t> (VRAP)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</a:t>
            </a:r>
            <a:r>
              <a:rPr lang="en-GB" dirty="0" smtClean="0">
                <a:solidFill>
                  <a:srgbClr val="FF0000"/>
                </a:solidFill>
              </a:rPr>
              <a:t>constant </a:t>
            </a:r>
            <a:r>
              <a:rPr lang="en-GB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GB" dirty="0" smtClean="0">
                <a:solidFill>
                  <a:srgbClr val="FF0000"/>
                </a:solidFill>
              </a:rPr>
              <a:t> 1</a:t>
            </a:r>
            <a:endParaRPr lang="en-GB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 minimizing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NP-hard, since setting </a:t>
            </a:r>
            <a:r>
              <a:rPr lang="en-GB" dirty="0" smtClean="0">
                <a:latin typeface="cmmi10"/>
                <a:sym typeface="Wingdings" pitchFamily="2" charset="2"/>
              </a:rPr>
              <a:t>¯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latin typeface="cmsy10"/>
              </a:rPr>
              <a:t>¸</a:t>
            </a:r>
            <a:r>
              <a:rPr lang="en-GB" dirty="0" smtClean="0">
                <a:sym typeface="Wingdings" pitchFamily="2" charset="2"/>
              </a:rPr>
              <a:t> 2 yields </a:t>
            </a:r>
            <a:r>
              <a:rPr lang="en-GB" dirty="0" smtClean="0">
                <a:solidFill>
                  <a:srgbClr val="0000CC"/>
                </a:solidFill>
                <a:sym typeface="Wingdings" pitchFamily="2" charset="2"/>
              </a:rPr>
              <a:t>Euclidean TSP</a:t>
            </a:r>
            <a:endParaRPr lang="en-GB" dirty="0" smtClean="0">
              <a:solidFill>
                <a:srgbClr val="0000CC"/>
              </a:solidFill>
            </a:endParaRPr>
          </a:p>
          <a:p>
            <a:pPr lvl="1"/>
            <a:r>
              <a:rPr lang="de-CH" dirty="0" smtClean="0"/>
              <a:t>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Euclidean</a:t>
            </a:r>
            <a:r>
              <a:rPr lang="de-CH" dirty="0" smtClean="0"/>
              <a:t> TSP,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exists</a:t>
            </a:r>
            <a:r>
              <a:rPr lang="de-CH" dirty="0" smtClean="0"/>
              <a:t> a quasilinear PTAS</a:t>
            </a:r>
          </a:p>
          <a:p>
            <a:pPr lvl="2"/>
            <a:endParaRPr lang="de-CH" dirty="0" smtClean="0"/>
          </a:p>
          <a:p>
            <a:pPr lvl="1"/>
            <a:endParaRPr lang="de-CH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000100" y="4786322"/>
            <a:ext cx="7345363" cy="1150937"/>
            <a:chOff x="971550" y="5373688"/>
            <a:chExt cx="7345363" cy="1150937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</a:t>
              </a:r>
              <a:r>
                <a:rPr lang="en-GB" sz="2000" dirty="0">
                  <a:solidFill>
                    <a:schemeClr val="bg1"/>
                  </a:solidFill>
                </a:rPr>
                <a:t>S.</a:t>
              </a:r>
              <a:r>
                <a:rPr lang="de-DE" sz="2000" dirty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VRAP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</a:t>
              </a:r>
              <a:r>
                <a:rPr lang="en-GB" sz="2000" baseline="30000" dirty="0" smtClean="0">
                  <a:latin typeface="Helvetica"/>
                </a:rPr>
                <a:t>4</a:t>
              </a:r>
              <a:r>
                <a:rPr lang="en-GB" sz="2000" dirty="0" smtClean="0">
                  <a:latin typeface="Helvetica"/>
                </a:rPr>
                <a:t>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pic>
        <p:nvPicPr>
          <p:cNvPr id="12" name="Grafik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77585" y="2568711"/>
            <a:ext cx="4637599" cy="100318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1"/>
  <p:tag name="USEBOLDAMS" val="1"/>
  <p:tag name="TEX2PS" val="latex $(base).tex; dvips -D $(res) -E -o $(base).ps $(base).dvi"/>
  <p:tag name="EXTERNALEDITCOMMAND" val="C:\Programme\TeXnicCenter\TEXCNTR.EXE %"/>
  <p:tag name="GHOSTSCRIPTCOMMAND" val="gswin32c"/>
  <p:tag name="DEFAULTBITMAP" val="pngmono"/>
  <p:tag name="DEFAULTBLEND" val="0"/>
  <p:tag name="DEFAULTTRANSPARENT" val="1"/>
  <p:tag name="DEFAULTWORKAROUNDTRANSPARENCYBUG" val="0"/>
  <p:tag name="DEFAULTRESOLUTION" val="1200"/>
  <p:tag name="DEFAULTMAGNIFICATION" val="1000"/>
  <p:tag name="DEFAULTFONTSIZE" val="11"/>
  <p:tag name="DEFAULTWORDWRAP" val="0"/>
  <p:tag name="DEFAULTWIDTH" val="514"/>
  <p:tag name="DEFAULTHEIGHT" val="406"/>
  <p:tag name="DEFAULTDISPLAY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\usepackage{eulerv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%%%%%%%%%%%%%%%%%%%%%%%%%%%%%%%%%%%%%%%%%%%%%%%%%%%%%%%%%%%%%%%%%%%%%%&#10;&#10;\setlength{\textwidth}{190mm} %!!!&#10;&#10;%%%%%%%%%%%%%%%%%%%%%%%%%%%%%%%%%%%%%%%%%%%%%%%%%%%%%%%%%%%%%%%%%%%%%%&#10;&#10;\begin{document}&#10;&#10;\begin{equation*}&#10;&#10;\end{equation*}&#10;&#10;\end{document}&#10;"/>
  <p:tag name="EMBEDFONT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%\usepackage{helvet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\definecolor{Blue}{rgb}{0, 0, 1}&#10;\definecolor{Red}{rgb}{1, 0, 0}&#10;%%%%%%%%%%%%%%%%%%%%%%%%%%%%%%%%%%%%%%%%%%%%%%%%%%%%%%%%%%%%%%%%%%%%%%&#10;&#10;\setlength{\textwidth}{190mm} %!!!&#10;&#10;%%%%%%%%%%%%%%%%%%%%%%%%%%%%%%%%%%%%%%%%%%%%%%%%%%%%%%%%%%%%%%%%%%%%%%&#10;&#10;\begin{document}&#10;&#10;\begin{equation*}&#10;\underbrace{\sum_{\{p,q\}\in \pi} d(p,q)}_{\text{\textcolor{Blue}{tour length}}} + \underbrace{\textcolor{Red}\beta \cdot\sum_{p\in P\setminus T} \min_{q \in T} d(p,q)}_{\text{\textcolor{Red}{allocation cost}}}&#10;\end{equatio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42"/>
  <p:tag name="PICTUREFILESIZE" val="614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%\usepackage{helvet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\definecolor{Blue}{rgb}{0, 0, 1}&#10;\definecolor{Red}{rgb}{1, 0, 0}&#10;%%%%%%%%%%%%%%%%%%%%%%%%%%%%%%%%%%%%%%%%%%%%%%%%%%%%%%%%%%%%%%%%%%%%%%&#10;&#10;\setlength{\textwidth}{190mm} %!!!&#10;&#10;%%%%%%%%%%%%%%%%%%%%%%%%%%%%%%%%%%%%%%%%%%%%%%%%%%%%%%%%%%%%%%%%%%%%%%&#10;&#10;\begin{document}&#10;&#10;\begin{equation*}&#10;\underbrace{\sum_{\{p,q\}\in \pi} d(p,q)}_{\text{\textcolor{Blue}{tour length}}} + \underbrace{\textcolor{Red}\beta \cdot\sum_{p\in P\setminus T} \min_{q \in T} d(p,q)}_{\text{\textcolor{Red}{allocation cost}}}&#10;\end{equatio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42"/>
  <p:tag name="PICTUREFILESIZE" val="614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%\usepackage{helvet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\definecolor{Blue}{rgb}{0, 0, 1}&#10;\definecolor{Red}{rgb}{1, 0, 0}&#10;%%%%%%%%%%%%%%%%%%%%%%%%%%%%%%%%%%%%%%%%%%%%%%%%%%%%%%%%%%%%%%%%%%%%%%&#10;&#10;\setlength{\textwidth}{190mm} %!!!&#10;&#10;%%%%%%%%%%%%%%%%%%%%%%%%%%%%%%%%%%%%%%%%%%%%%%%%%%%%%%%%%%%%%%%%%%%%%%&#10;&#10;\begin{document}&#10;&#10;\begin{equation*}&#10;\underbrace{\sum_{\{p,q\}\in \pi} d(p,q)}_{\text{\textcolor{Blue}{tour length}}} + \underbrace{\beta \cdot\sum_{p\in P\setminus T} \min_{q \in T \textcolor{Red}{\cup S}} d(p,q)}_{\text{\textcolor{Red}{allocation cost}}}&#10;\end{equatio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61"/>
  <p:tag name="PICTUREFILESIZE" val="6428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C(d,\epsilon)=O(\sqrt{d}/\epsilon)^{d-1}  template TPT1  env TPENV1  fore 0  back 16777215  eqnno 1"/>
  <p:tag name="FILENAME" val="TP_tmp"/>
  <p:tag name="ORIGWIDTH" val="95"/>
  <p:tag name="PICTUREFILESIZE" val="4614"/>
</p:tagLst>
</file>

<file path=ppt/theme/theme1.xml><?xml version="1.0" encoding="utf-8"?>
<a:theme xmlns:a="http://schemas.openxmlformats.org/drawingml/2006/main" name="Ramsey-Oberwolfach">
  <a:themeElements>
    <a:clrScheme name="Ramsey-Oberwolfach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Ramsey-Oberwolfach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round/>
          <a:headEnd/>
          <a:tailEnd/>
        </a:ln>
        <a:effectLst/>
      </a:spPr>
      <a:bodyPr/>
      <a:lstStyle>
        <a:defPPr>
          <a:defRPr/>
        </a:defPPr>
      </a:lstStyle>
    </a:spDef>
    <a:lnDef>
      <a:spPr>
        <a:ln w="127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amsey-Oberwolfac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msey-Oberwolfac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msey-Oberwolfac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sey-Oberwolfac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sey-Oberwolfac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sey-Oberwolfac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Ramsey-Oberwolfach</Template>
  <TotalTime>0</TotalTime>
  <Words>2629</Words>
  <Application>Microsoft Office PowerPoint</Application>
  <PresentationFormat>Bildschirmpräsentation (4:3)</PresentationFormat>
  <Paragraphs>384</Paragraphs>
  <Slides>44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Ramsey-Oberwolfach</vt:lpstr>
      <vt:lpstr>Polynomial-time approximation schemes for geometric NP-hard problems</vt:lpstr>
      <vt:lpstr>Folie 2</vt:lpstr>
      <vt:lpstr>On Euclidean vehicle routing with allocation</vt:lpstr>
      <vt:lpstr>The Traveling Salesman Problem</vt:lpstr>
      <vt:lpstr>Metric TSP</vt:lpstr>
      <vt:lpstr>Euclidean TSP</vt:lpstr>
      <vt:lpstr>Euclidean TSP</vt:lpstr>
      <vt:lpstr>VRAP</vt:lpstr>
      <vt:lpstr>VRAP</vt:lpstr>
      <vt:lpstr>Steiner VRAP</vt:lpstr>
      <vt:lpstr>Steiner VRAP</vt:lpstr>
      <vt:lpstr>Techniques</vt:lpstr>
      <vt:lpstr>Preliminaries</vt:lpstr>
      <vt:lpstr>Preliminaries</vt:lpstr>
      <vt:lpstr>Preliminaries</vt:lpstr>
      <vt:lpstr>Preliminaries</vt:lpstr>
      <vt:lpstr>Quadtrees</vt:lpstr>
      <vt:lpstr>Quadtrees</vt:lpstr>
      <vt:lpstr>Quadtrees</vt:lpstr>
      <vt:lpstr>Portal-respecting solutions</vt:lpstr>
      <vt:lpstr>Portal-respecting solutions</vt:lpstr>
      <vt:lpstr>Portal-respecting solutions</vt:lpstr>
      <vt:lpstr>Portal-respecting solutions</vt:lpstr>
      <vt:lpstr>Dynamic programming in quadtrees</vt:lpstr>
      <vt:lpstr>Running time</vt:lpstr>
      <vt:lpstr>Running time</vt:lpstr>
      <vt:lpstr>Improving the running time</vt:lpstr>
      <vt:lpstr>Improving the running time</vt:lpstr>
      <vt:lpstr>Improving the running time</vt:lpstr>
      <vt:lpstr>Improving the running time</vt:lpstr>
      <vt:lpstr>Improving the running time even further</vt:lpstr>
      <vt:lpstr>Improving the running time even further</vt:lpstr>
      <vt:lpstr>Improving the running time even further</vt:lpstr>
      <vt:lpstr>Dealing with the facility location part</vt:lpstr>
      <vt:lpstr>Adaptive dissection</vt:lpstr>
      <vt:lpstr>The zoom tree</vt:lpstr>
      <vt:lpstr>How does this help?</vt:lpstr>
      <vt:lpstr>Final running time for VRAP</vt:lpstr>
      <vt:lpstr>Higher dimensions</vt:lpstr>
      <vt:lpstr>Higher dimensions</vt:lpstr>
      <vt:lpstr>Summary</vt:lpstr>
      <vt:lpstr>Thank you! Questions?</vt:lpstr>
      <vt:lpstr>Folie 43</vt:lpstr>
      <vt:lpstr>Proof of Lemma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VRAP</dc:title>
  <dc:creator>Reto Spöhel</dc:creator>
  <cp:lastModifiedBy>Reto Spöhel</cp:lastModifiedBy>
  <cp:revision>557</cp:revision>
  <dcterms:created xsi:type="dcterms:W3CDTF">2006-10-16T11:57:03Z</dcterms:created>
  <dcterms:modified xsi:type="dcterms:W3CDTF">2011-05-17T13:46:09Z</dcterms:modified>
</cp:coreProperties>
</file>