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0"/>
  </p:notesMasterIdLst>
  <p:sldIdLst>
    <p:sldId id="260" r:id="rId3"/>
    <p:sldId id="261" r:id="rId4"/>
    <p:sldId id="276" r:id="rId5"/>
    <p:sldId id="271" r:id="rId6"/>
    <p:sldId id="264" r:id="rId7"/>
    <p:sldId id="266" r:id="rId8"/>
    <p:sldId id="265" r:id="rId9"/>
    <p:sldId id="267" r:id="rId10"/>
    <p:sldId id="268" r:id="rId11"/>
    <p:sldId id="269" r:id="rId12"/>
    <p:sldId id="272" r:id="rId13"/>
    <p:sldId id="273" r:id="rId14"/>
    <p:sldId id="275" r:id="rId15"/>
    <p:sldId id="259" r:id="rId16"/>
    <p:sldId id="278" r:id="rId17"/>
    <p:sldId id="262" r:id="rId18"/>
    <p:sldId id="263" r:id="rId19"/>
  </p:sldIdLst>
  <p:sldSz cx="9144000" cy="6858000" type="screen4x3"/>
  <p:notesSz cx="6858000" cy="9144000"/>
  <p:custDataLst>
    <p:tags r:id="rId21"/>
  </p:custDataLst>
  <p:defaultTex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5435" autoAdjust="0"/>
  </p:normalViewPr>
  <p:slideViewPr>
    <p:cSldViewPr>
      <p:cViewPr>
        <p:scale>
          <a:sx n="66" d="100"/>
          <a:sy n="66" d="100"/>
        </p:scale>
        <p:origin x="-126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AC7F8F5-EF2B-4698-8C1D-69B45BE680D5}" type="slidenum">
              <a:rPr lang="de-DE"/>
              <a:pPr/>
              <a:t>‹#›</a:t>
            </a:fld>
            <a:endParaRPr lang="de-DE"/>
          </a:p>
        </p:txBody>
      </p:sp>
    </p:spTree>
    <p:extLst>
      <p:ext uri="{BB962C8B-B14F-4D97-AF65-F5344CB8AC3E}">
        <p14:creationId xmlns:p14="http://schemas.microsoft.com/office/powerpoint/2010/main" val="3892531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E96FB6-C813-47B3-BB07-D21B64BBBA20}" type="slidenum">
              <a:rPr lang="de-DE"/>
              <a:pPr/>
              <a:t>1</a:t>
            </a:fld>
            <a:endParaRPr lang="de-DE"/>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r>
              <a:rPr lang="en-US" dirty="0" err="1" smtClean="0"/>
              <a:t>Inf</a:t>
            </a:r>
            <a:r>
              <a:rPr lang="de-DE" dirty="0" err="1" smtClean="0"/>
              <a:t>ormatik</a:t>
            </a:r>
            <a:r>
              <a:rPr lang="de-DE" baseline="0" dirty="0" smtClean="0"/>
              <a:t> hat die Welt verändert und wird sie weiter verändern. Denken sie an email, Websuche, Wikipedia, Computer Spiele, Einkaufen im Internet, Electronic Banking, Navigationssysteme, </a:t>
            </a:r>
            <a:r>
              <a:rPr lang="de-DE" baseline="0" dirty="0" err="1" smtClean="0"/>
              <a:t>Social</a:t>
            </a:r>
            <a:r>
              <a:rPr lang="de-DE" baseline="0" dirty="0" smtClean="0"/>
              <a:t> Networks, Digitale Kameras, die Entzifferung des menschlichen Genoms, die diversen Helfer in modernen Autos.  Wir können uns das Lebens ohne diese Errungenschaften kaum noch vorstellen. Sie haben enorme wirtschaftliche Bedeutung. Einige der wertvollsten Firmen der Welt haben einen engen Informatikbezug, etwa Microsoft, Google, SAP, Siemens, und BMW. </a:t>
            </a:r>
          </a:p>
          <a:p>
            <a:endParaRPr lang="de-DE" baseline="0" dirty="0" smtClean="0"/>
          </a:p>
          <a:p>
            <a:r>
              <a:rPr lang="de-DE" baseline="0" dirty="0" err="1" smtClean="0"/>
              <a:t>Computational</a:t>
            </a:r>
            <a:r>
              <a:rPr lang="de-DE" baseline="0" dirty="0" smtClean="0"/>
              <a:t> </a:t>
            </a:r>
            <a:r>
              <a:rPr lang="de-DE" baseline="0" dirty="0" err="1" smtClean="0"/>
              <a:t>Thinking</a:t>
            </a:r>
            <a:r>
              <a:rPr lang="de-DE" baseline="0" dirty="0" smtClean="0"/>
              <a:t>, Algorithmisches Denken ist die Art des Denkens, die dahinter steht. Algorithmisches Denken hat alle diese Errungenschaften hervorgebracht. Es ist eine neue Art über Probleme nachzudenken, die sich in der Informatik als recht fruchtbar erwiesen hat, und die, so behaupte ich, auch einen enormen Einfluss auf andere Fächer haben wird. </a:t>
            </a:r>
          </a:p>
          <a:p>
            <a:endParaRPr lang="de-DE" baseline="0" dirty="0" smtClean="0"/>
          </a:p>
          <a:p>
            <a:r>
              <a:rPr lang="de-DE" baseline="0" dirty="0" smtClean="0"/>
              <a:t>In dieser Vorlesung möchten wir drei Ziele erreichen. Erstens möchten wir ihnen erklären, wie diese Errungenschaften der Informatik funktionieren. Wie funktioniert eine Navigationsgerät, wie funktioniert Electronic Banking, wie funktioniert Websuche? Zum zweiten möchten wir ihnen Grundbegriffe der Informatik lehren: Was ist ein Algorithmus? Was ist ein effizienter Algorithmus. Gibt es Probleme, die man mit Computern NICHT lösen kann? Gibt es Probleme, die man zwar im Prinzip lösen kann, aber nicht im wirklichen Leben, weil der Aufwand dafür zu groß ist? Drittens möchten wir ihnen </a:t>
            </a:r>
            <a:r>
              <a:rPr lang="de-DE" baseline="0" dirty="0" err="1" smtClean="0"/>
              <a:t>Computational</a:t>
            </a:r>
            <a:r>
              <a:rPr lang="de-DE" baseline="0" dirty="0" smtClean="0"/>
              <a:t> </a:t>
            </a:r>
            <a:r>
              <a:rPr lang="de-DE" baseline="0" dirty="0" err="1" smtClean="0"/>
              <a:t>Thinking</a:t>
            </a:r>
            <a:r>
              <a:rPr lang="de-DE" baseline="0" dirty="0" smtClean="0"/>
              <a:t> beibringen, so dass sie es für sich selbst anwenden können, was immer sie studieren. </a:t>
            </a:r>
          </a:p>
          <a:p>
            <a:endParaRPr lang="de-DE" baseline="0" dirty="0" smtClean="0"/>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9" name="Rectangle 7"/>
          <p:cNvSpPr>
            <a:spLocks noChangeArrowheads="1"/>
          </p:cNvSpPr>
          <p:nvPr userDrawn="1"/>
        </p:nvSpPr>
        <p:spPr bwMode="auto">
          <a:xfrm>
            <a:off x="8153400" y="533400"/>
            <a:ext cx="990600" cy="6324600"/>
          </a:xfrm>
          <a:prstGeom prst="rect">
            <a:avLst/>
          </a:prstGeom>
          <a:solidFill>
            <a:srgbClr val="C6C6B6"/>
          </a:solidFill>
          <a:ln w="9525">
            <a:noFill/>
            <a:miter lim="800000"/>
            <a:headEnd/>
            <a:tailEnd/>
          </a:ln>
          <a:effectLst/>
        </p:spPr>
        <p:txBody>
          <a:bodyPr wrap="none" anchor="ctr"/>
          <a:lstStyle/>
          <a:p>
            <a:endParaRPr lang="en-US"/>
          </a:p>
        </p:txBody>
      </p:sp>
      <p:sp>
        <p:nvSpPr>
          <p:cNvPr id="3080" name="Rectangle 8"/>
          <p:cNvSpPr>
            <a:spLocks noChangeArrowheads="1"/>
          </p:cNvSpPr>
          <p:nvPr userDrawn="1"/>
        </p:nvSpPr>
        <p:spPr bwMode="auto">
          <a:xfrm>
            <a:off x="2362200" y="0"/>
            <a:ext cx="6781800" cy="539750"/>
          </a:xfrm>
          <a:prstGeom prst="rect">
            <a:avLst/>
          </a:prstGeom>
          <a:solidFill>
            <a:srgbClr val="002448"/>
          </a:solidFill>
          <a:ln w="9525">
            <a:noFill/>
            <a:miter lim="800000"/>
            <a:headEnd/>
            <a:tailEnd/>
          </a:ln>
          <a:effectLst/>
        </p:spPr>
        <p:txBody>
          <a:bodyPr wrap="none" anchor="ctr"/>
          <a:lstStyle/>
          <a:p>
            <a:endParaRPr lang="en-US"/>
          </a:p>
        </p:txBody>
      </p:sp>
      <p:pic>
        <p:nvPicPr>
          <p:cNvPr id="3081" name="Picture 9"/>
          <p:cNvPicPr>
            <a:picLocks noChangeAspect="1" noChangeArrowheads="1"/>
          </p:cNvPicPr>
          <p:nvPr userDrawn="1"/>
        </p:nvPicPr>
        <p:blipFill>
          <a:blip r:embed="rId2" cstate="print"/>
          <a:srcRect/>
          <a:stretch>
            <a:fillRect/>
          </a:stretch>
        </p:blipFill>
        <p:spPr bwMode="auto">
          <a:xfrm>
            <a:off x="968375" y="671513"/>
            <a:ext cx="1079500" cy="1079500"/>
          </a:xfrm>
          <a:prstGeom prst="rect">
            <a:avLst/>
          </a:prstGeom>
          <a:noFill/>
          <a:ln w="9525">
            <a:noFill/>
            <a:miter lim="800000"/>
            <a:headEnd/>
            <a:tailEnd/>
          </a:ln>
        </p:spPr>
      </p:pic>
      <p:sp>
        <p:nvSpPr>
          <p:cNvPr id="3083" name="Text Box 11"/>
          <p:cNvSpPr txBox="1">
            <a:spLocks noChangeArrowheads="1"/>
          </p:cNvSpPr>
          <p:nvPr userDrawn="1"/>
        </p:nvSpPr>
        <p:spPr bwMode="auto">
          <a:xfrm>
            <a:off x="971550" y="2636838"/>
            <a:ext cx="7113588" cy="609600"/>
          </a:xfrm>
          <a:prstGeom prst="rect">
            <a:avLst/>
          </a:prstGeom>
          <a:noFill/>
          <a:ln w="9525">
            <a:noFill/>
            <a:miter lim="800000"/>
            <a:headEnd/>
            <a:tailEnd/>
          </a:ln>
          <a:effectLst/>
        </p:spPr>
        <p:txBody>
          <a:bodyPr/>
          <a:lstStyle/>
          <a:p>
            <a:pPr eaLnBrk="0" hangingPunct="0"/>
            <a:endParaRPr lang="de-DE" sz="4000" b="1" dirty="0"/>
          </a:p>
        </p:txBody>
      </p:sp>
      <p:sp>
        <p:nvSpPr>
          <p:cNvPr id="3084" name="Rectangle 12"/>
          <p:cNvSpPr>
            <a:spLocks noChangeArrowheads="1"/>
          </p:cNvSpPr>
          <p:nvPr userDrawn="1"/>
        </p:nvSpPr>
        <p:spPr bwMode="auto">
          <a:xfrm>
            <a:off x="4894263" y="0"/>
            <a:ext cx="198437" cy="150813"/>
          </a:xfrm>
          <a:prstGeom prst="rect">
            <a:avLst/>
          </a:prstGeom>
          <a:solidFill>
            <a:srgbClr val="8092A4"/>
          </a:solidFill>
          <a:ln w="9525">
            <a:noFill/>
            <a:miter lim="800000"/>
            <a:headEnd/>
            <a:tailEnd/>
          </a:ln>
          <a:effectLst/>
        </p:spPr>
        <p:txBody>
          <a:bodyPr wrap="none" anchor="ctr"/>
          <a:lstStyle/>
          <a:p>
            <a:endParaRPr lang="en-US"/>
          </a:p>
        </p:txBody>
      </p:sp>
      <p:pic>
        <p:nvPicPr>
          <p:cNvPr id="3085" name="Picture 13"/>
          <p:cNvPicPr>
            <a:picLocks noChangeAspect="1" noChangeArrowheads="1"/>
          </p:cNvPicPr>
          <p:nvPr userDrawn="1"/>
        </p:nvPicPr>
        <p:blipFill>
          <a:blip r:embed="rId3" cstate="print"/>
          <a:srcRect/>
          <a:stretch>
            <a:fillRect/>
          </a:stretch>
        </p:blipFill>
        <p:spPr bwMode="auto">
          <a:xfrm>
            <a:off x="2339975" y="1052513"/>
            <a:ext cx="5030788" cy="75565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61101C3-53F1-4530-83CD-E52DE4AC01D0}" type="datetime1">
              <a:rPr lang="en-US" smtClean="0"/>
              <a:t>10/18/2011</a:t>
            </a:fld>
            <a:endParaRPr lang="de-DE"/>
          </a:p>
        </p:txBody>
      </p:sp>
      <p:sp>
        <p:nvSpPr>
          <p:cNvPr id="5" name="Footer Placeholder 4"/>
          <p:cNvSpPr>
            <a:spLocks noGrp="1"/>
          </p:cNvSpPr>
          <p:nvPr>
            <p:ph type="ftr" sz="quarter" idx="11"/>
          </p:nvPr>
        </p:nvSpPr>
        <p:spPr/>
        <p:txBody>
          <a:bodyPr/>
          <a:lstStyle>
            <a:lvl1pPr>
              <a:defRPr/>
            </a:lvl1pPr>
          </a:lstStyle>
          <a:p>
            <a:r>
              <a:rPr lang="de-DE" smtClean="0"/>
              <a:t>Mehlhorn/Panagiotou</a:t>
            </a:r>
            <a:endParaRPr lang="de-DE"/>
          </a:p>
        </p:txBody>
      </p:sp>
      <p:sp>
        <p:nvSpPr>
          <p:cNvPr id="6" name="Slide Number Placeholder 5"/>
          <p:cNvSpPr>
            <a:spLocks noGrp="1"/>
          </p:cNvSpPr>
          <p:nvPr>
            <p:ph type="sldNum" sz="quarter" idx="12"/>
          </p:nvPr>
        </p:nvSpPr>
        <p:spPr/>
        <p:txBody>
          <a:bodyPr/>
          <a:lstStyle>
            <a:lvl1pPr>
              <a:defRPr/>
            </a:lvl1pPr>
          </a:lstStyle>
          <a:p>
            <a:fld id="{ECC9FC6E-0652-486A-BAA6-A5D02425F17D}" type="slidenum">
              <a:rPr lang="de-DE"/>
              <a:pPr/>
              <a:t>‹#›</a:t>
            </a:fld>
            <a:r>
              <a:rPr lang="de-DE"/>
              <a:t>/15</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0"/>
            <a:ext cx="2058988"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29325"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1D258DF-481C-4747-9553-41A317AB7C3A}" type="datetime1">
              <a:rPr lang="en-US" smtClean="0"/>
              <a:t>10/18/2011</a:t>
            </a:fld>
            <a:endParaRPr lang="de-DE"/>
          </a:p>
        </p:txBody>
      </p:sp>
      <p:sp>
        <p:nvSpPr>
          <p:cNvPr id="5" name="Footer Placeholder 4"/>
          <p:cNvSpPr>
            <a:spLocks noGrp="1"/>
          </p:cNvSpPr>
          <p:nvPr>
            <p:ph type="ftr" sz="quarter" idx="11"/>
          </p:nvPr>
        </p:nvSpPr>
        <p:spPr/>
        <p:txBody>
          <a:bodyPr/>
          <a:lstStyle>
            <a:lvl1pPr>
              <a:defRPr/>
            </a:lvl1pPr>
          </a:lstStyle>
          <a:p>
            <a:r>
              <a:rPr lang="de-DE" smtClean="0"/>
              <a:t>Mehlhorn/Panagiotou</a:t>
            </a:r>
            <a:endParaRPr lang="de-DE"/>
          </a:p>
        </p:txBody>
      </p:sp>
      <p:sp>
        <p:nvSpPr>
          <p:cNvPr id="6" name="Slide Number Placeholder 5"/>
          <p:cNvSpPr>
            <a:spLocks noGrp="1"/>
          </p:cNvSpPr>
          <p:nvPr>
            <p:ph type="sldNum" sz="quarter" idx="12"/>
          </p:nvPr>
        </p:nvSpPr>
        <p:spPr/>
        <p:txBody>
          <a:bodyPr/>
          <a:lstStyle>
            <a:lvl1pPr>
              <a:defRPr/>
            </a:lvl1pPr>
          </a:lstStyle>
          <a:p>
            <a:fld id="{4D986B88-3B14-4FF7-A354-88B592801857}" type="slidenum">
              <a:rPr lang="de-DE"/>
              <a:pPr/>
              <a:t>‹#›</a:t>
            </a:fld>
            <a:r>
              <a:rPr lang="de-DE"/>
              <a:t>/15</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6B76FA-3DEC-4829-9C62-FC39B9AAF3AB}" type="datetime1">
              <a:rPr lang="en-US" smtClean="0"/>
              <a:t>10/18/2011</a:t>
            </a:fld>
            <a:endParaRPr lang="en-US"/>
          </a:p>
        </p:txBody>
      </p:sp>
      <p:sp>
        <p:nvSpPr>
          <p:cNvPr id="5" name="Footer Placeholder 4"/>
          <p:cNvSpPr>
            <a:spLocks noGrp="1"/>
          </p:cNvSpPr>
          <p:nvPr>
            <p:ph type="ftr" sz="quarter" idx="11"/>
          </p:nvPr>
        </p:nvSpPr>
        <p:spPr/>
        <p:txBody>
          <a:bodyPr/>
          <a:lstStyle/>
          <a:p>
            <a:r>
              <a:rPr lang="en-US" smtClean="0"/>
              <a:t>Mehlhorn/Panagiotou</a:t>
            </a:r>
            <a:endParaRPr lang="en-US"/>
          </a:p>
        </p:txBody>
      </p:sp>
      <p:sp>
        <p:nvSpPr>
          <p:cNvPr id="6" name="Slide Number Placeholder 5"/>
          <p:cNvSpPr>
            <a:spLocks noGrp="1"/>
          </p:cNvSpPr>
          <p:nvPr>
            <p:ph type="sldNum" sz="quarter" idx="12"/>
          </p:nvPr>
        </p:nvSpPr>
        <p:spPr/>
        <p:txBody>
          <a:bodyPr/>
          <a:lstStyle/>
          <a:p>
            <a:fld id="{AD6C6F06-9DD6-4F98-942F-DEABA556D5A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01C471-4B3D-4E19-8885-70A677151424}" type="datetime1">
              <a:rPr lang="en-US" smtClean="0"/>
              <a:t>10/18/2011</a:t>
            </a:fld>
            <a:endParaRPr lang="en-US"/>
          </a:p>
        </p:txBody>
      </p:sp>
      <p:sp>
        <p:nvSpPr>
          <p:cNvPr id="5" name="Footer Placeholder 4"/>
          <p:cNvSpPr>
            <a:spLocks noGrp="1"/>
          </p:cNvSpPr>
          <p:nvPr>
            <p:ph type="ftr" sz="quarter" idx="11"/>
          </p:nvPr>
        </p:nvSpPr>
        <p:spPr/>
        <p:txBody>
          <a:bodyPr/>
          <a:lstStyle/>
          <a:p>
            <a:r>
              <a:rPr lang="en-US" smtClean="0"/>
              <a:t>Mehlhorn/Panagiotou</a:t>
            </a:r>
            <a:endParaRPr lang="en-US"/>
          </a:p>
        </p:txBody>
      </p:sp>
      <p:sp>
        <p:nvSpPr>
          <p:cNvPr id="6" name="Slide Number Placeholder 5"/>
          <p:cNvSpPr>
            <a:spLocks noGrp="1"/>
          </p:cNvSpPr>
          <p:nvPr>
            <p:ph type="sldNum" sz="quarter" idx="12"/>
          </p:nvPr>
        </p:nvSpPr>
        <p:spPr/>
        <p:txBody>
          <a:bodyPr/>
          <a:lstStyle/>
          <a:p>
            <a:fld id="{AD6C6F06-9DD6-4F98-942F-DEABA556D5A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066617-FCEC-48A8-ACBE-3EC5D7110D28}" type="datetime1">
              <a:rPr lang="en-US" smtClean="0"/>
              <a:t>10/18/2011</a:t>
            </a:fld>
            <a:endParaRPr lang="en-US"/>
          </a:p>
        </p:txBody>
      </p:sp>
      <p:sp>
        <p:nvSpPr>
          <p:cNvPr id="5" name="Footer Placeholder 4"/>
          <p:cNvSpPr>
            <a:spLocks noGrp="1"/>
          </p:cNvSpPr>
          <p:nvPr>
            <p:ph type="ftr" sz="quarter" idx="11"/>
          </p:nvPr>
        </p:nvSpPr>
        <p:spPr/>
        <p:txBody>
          <a:bodyPr/>
          <a:lstStyle/>
          <a:p>
            <a:r>
              <a:rPr lang="en-US" smtClean="0"/>
              <a:t>Mehlhorn/Panagiotou</a:t>
            </a:r>
            <a:endParaRPr lang="en-US"/>
          </a:p>
        </p:txBody>
      </p:sp>
      <p:sp>
        <p:nvSpPr>
          <p:cNvPr id="6" name="Slide Number Placeholder 5"/>
          <p:cNvSpPr>
            <a:spLocks noGrp="1"/>
          </p:cNvSpPr>
          <p:nvPr>
            <p:ph type="sldNum" sz="quarter" idx="12"/>
          </p:nvPr>
        </p:nvSpPr>
        <p:spPr/>
        <p:txBody>
          <a:bodyPr/>
          <a:lstStyle/>
          <a:p>
            <a:fld id="{AD6C6F06-9DD6-4F98-942F-DEABA556D5A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3F2B42-D27C-4113-8590-6045E7D3719E}" type="datetime1">
              <a:rPr lang="en-US" smtClean="0"/>
              <a:t>10/18/2011</a:t>
            </a:fld>
            <a:endParaRPr lang="en-US"/>
          </a:p>
        </p:txBody>
      </p:sp>
      <p:sp>
        <p:nvSpPr>
          <p:cNvPr id="6" name="Footer Placeholder 5"/>
          <p:cNvSpPr>
            <a:spLocks noGrp="1"/>
          </p:cNvSpPr>
          <p:nvPr>
            <p:ph type="ftr" sz="quarter" idx="11"/>
          </p:nvPr>
        </p:nvSpPr>
        <p:spPr/>
        <p:txBody>
          <a:bodyPr/>
          <a:lstStyle/>
          <a:p>
            <a:r>
              <a:rPr lang="en-US" smtClean="0"/>
              <a:t>Mehlhorn/Panagiotou</a:t>
            </a:r>
            <a:endParaRPr lang="en-US"/>
          </a:p>
        </p:txBody>
      </p:sp>
      <p:sp>
        <p:nvSpPr>
          <p:cNvPr id="7" name="Slide Number Placeholder 6"/>
          <p:cNvSpPr>
            <a:spLocks noGrp="1"/>
          </p:cNvSpPr>
          <p:nvPr>
            <p:ph type="sldNum" sz="quarter" idx="12"/>
          </p:nvPr>
        </p:nvSpPr>
        <p:spPr/>
        <p:txBody>
          <a:bodyPr/>
          <a:lstStyle/>
          <a:p>
            <a:fld id="{AD6C6F06-9DD6-4F98-942F-DEABA556D5A3}"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F3E845-85A2-4D30-8CEE-211A23080E07}" type="datetime1">
              <a:rPr lang="en-US" smtClean="0"/>
              <a:t>10/18/2011</a:t>
            </a:fld>
            <a:endParaRPr lang="en-US"/>
          </a:p>
        </p:txBody>
      </p:sp>
      <p:sp>
        <p:nvSpPr>
          <p:cNvPr id="8" name="Footer Placeholder 7"/>
          <p:cNvSpPr>
            <a:spLocks noGrp="1"/>
          </p:cNvSpPr>
          <p:nvPr>
            <p:ph type="ftr" sz="quarter" idx="11"/>
          </p:nvPr>
        </p:nvSpPr>
        <p:spPr/>
        <p:txBody>
          <a:bodyPr/>
          <a:lstStyle/>
          <a:p>
            <a:r>
              <a:rPr lang="en-US" smtClean="0"/>
              <a:t>Mehlhorn/Panagiotou</a:t>
            </a:r>
            <a:endParaRPr lang="en-US"/>
          </a:p>
        </p:txBody>
      </p:sp>
      <p:sp>
        <p:nvSpPr>
          <p:cNvPr id="9" name="Slide Number Placeholder 8"/>
          <p:cNvSpPr>
            <a:spLocks noGrp="1"/>
          </p:cNvSpPr>
          <p:nvPr>
            <p:ph type="sldNum" sz="quarter" idx="12"/>
          </p:nvPr>
        </p:nvSpPr>
        <p:spPr/>
        <p:txBody>
          <a:bodyPr/>
          <a:lstStyle/>
          <a:p>
            <a:fld id="{AD6C6F06-9DD6-4F98-942F-DEABA556D5A3}"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C0C2D2-8BD7-4F4F-9E2D-D0C4D58AEA72}" type="datetime1">
              <a:rPr lang="en-US" smtClean="0"/>
              <a:t>10/18/2011</a:t>
            </a:fld>
            <a:endParaRPr lang="en-US"/>
          </a:p>
        </p:txBody>
      </p:sp>
      <p:sp>
        <p:nvSpPr>
          <p:cNvPr id="4" name="Footer Placeholder 3"/>
          <p:cNvSpPr>
            <a:spLocks noGrp="1"/>
          </p:cNvSpPr>
          <p:nvPr>
            <p:ph type="ftr" sz="quarter" idx="11"/>
          </p:nvPr>
        </p:nvSpPr>
        <p:spPr/>
        <p:txBody>
          <a:bodyPr/>
          <a:lstStyle/>
          <a:p>
            <a:r>
              <a:rPr lang="en-US" smtClean="0"/>
              <a:t>Mehlhorn/Panagiotou</a:t>
            </a:r>
            <a:endParaRPr lang="en-US"/>
          </a:p>
        </p:txBody>
      </p:sp>
      <p:sp>
        <p:nvSpPr>
          <p:cNvPr id="5" name="Slide Number Placeholder 4"/>
          <p:cNvSpPr>
            <a:spLocks noGrp="1"/>
          </p:cNvSpPr>
          <p:nvPr>
            <p:ph type="sldNum" sz="quarter" idx="12"/>
          </p:nvPr>
        </p:nvSpPr>
        <p:spPr/>
        <p:txBody>
          <a:bodyPr/>
          <a:lstStyle/>
          <a:p>
            <a:fld id="{AD6C6F06-9DD6-4F98-942F-DEABA556D5A3}"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138253-240B-4597-A2F8-B4B371B901B8}" type="datetime1">
              <a:rPr lang="en-US" smtClean="0"/>
              <a:t>10/18/2011</a:t>
            </a:fld>
            <a:endParaRPr lang="en-US"/>
          </a:p>
        </p:txBody>
      </p:sp>
      <p:sp>
        <p:nvSpPr>
          <p:cNvPr id="3" name="Footer Placeholder 2"/>
          <p:cNvSpPr>
            <a:spLocks noGrp="1"/>
          </p:cNvSpPr>
          <p:nvPr>
            <p:ph type="ftr" sz="quarter" idx="11"/>
          </p:nvPr>
        </p:nvSpPr>
        <p:spPr/>
        <p:txBody>
          <a:bodyPr/>
          <a:lstStyle/>
          <a:p>
            <a:r>
              <a:rPr lang="en-US" smtClean="0"/>
              <a:t>Mehlhorn/Panagiotou</a:t>
            </a:r>
            <a:endParaRPr lang="en-US"/>
          </a:p>
        </p:txBody>
      </p:sp>
      <p:sp>
        <p:nvSpPr>
          <p:cNvPr id="4" name="Slide Number Placeholder 3"/>
          <p:cNvSpPr>
            <a:spLocks noGrp="1"/>
          </p:cNvSpPr>
          <p:nvPr>
            <p:ph type="sldNum" sz="quarter" idx="12"/>
          </p:nvPr>
        </p:nvSpPr>
        <p:spPr/>
        <p:txBody>
          <a:bodyPr/>
          <a:lstStyle/>
          <a:p>
            <a:fld id="{AD6C6F06-9DD6-4F98-942F-DEABA556D5A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DA8D5-E9B4-4E2F-AEA4-4BF35667A7A8}" type="datetime1">
              <a:rPr lang="en-US" smtClean="0"/>
              <a:t>10/18/2011</a:t>
            </a:fld>
            <a:endParaRPr lang="en-US"/>
          </a:p>
        </p:txBody>
      </p:sp>
      <p:sp>
        <p:nvSpPr>
          <p:cNvPr id="6" name="Footer Placeholder 5"/>
          <p:cNvSpPr>
            <a:spLocks noGrp="1"/>
          </p:cNvSpPr>
          <p:nvPr>
            <p:ph type="ftr" sz="quarter" idx="11"/>
          </p:nvPr>
        </p:nvSpPr>
        <p:spPr/>
        <p:txBody>
          <a:bodyPr/>
          <a:lstStyle/>
          <a:p>
            <a:r>
              <a:rPr lang="en-US" smtClean="0"/>
              <a:t>Mehlhorn/Panagiotou</a:t>
            </a:r>
            <a:endParaRPr lang="en-US"/>
          </a:p>
        </p:txBody>
      </p:sp>
      <p:sp>
        <p:nvSpPr>
          <p:cNvPr id="7" name="Slide Number Placeholder 6"/>
          <p:cNvSpPr>
            <a:spLocks noGrp="1"/>
          </p:cNvSpPr>
          <p:nvPr>
            <p:ph type="sldNum" sz="quarter" idx="12"/>
          </p:nvPr>
        </p:nvSpPr>
        <p:spPr/>
        <p:txBody>
          <a:bodyPr/>
          <a:lstStyle/>
          <a:p>
            <a:fld id="{AD6C6F06-9DD6-4F98-942F-DEABA556D5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A1EAC5-2945-4938-8A86-DA192500F1E9}" type="datetime1">
              <a:rPr lang="en-US" smtClean="0"/>
              <a:t>10/18/2011</a:t>
            </a:fld>
            <a:endParaRPr lang="de-DE"/>
          </a:p>
        </p:txBody>
      </p:sp>
      <p:sp>
        <p:nvSpPr>
          <p:cNvPr id="8" name="Slide Number Placeholder 7"/>
          <p:cNvSpPr>
            <a:spLocks noGrp="1"/>
          </p:cNvSpPr>
          <p:nvPr>
            <p:ph type="sldNum" sz="quarter" idx="11"/>
          </p:nvPr>
        </p:nvSpPr>
        <p:spPr/>
        <p:txBody>
          <a:bodyPr/>
          <a:lstStyle/>
          <a:p>
            <a:fld id="{7DEB0F81-88BC-4866-A9BD-43F83BCB0E24}" type="slidenum">
              <a:rPr lang="de-DE" smtClean="0"/>
              <a:pPr/>
              <a:t>‹#›</a:t>
            </a:fld>
            <a:endParaRPr lang="de-DE"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21476-BF49-465D-B100-A392E18756FE}" type="datetime1">
              <a:rPr lang="en-US" smtClean="0"/>
              <a:t>10/18/2011</a:t>
            </a:fld>
            <a:endParaRPr lang="en-US"/>
          </a:p>
        </p:txBody>
      </p:sp>
      <p:sp>
        <p:nvSpPr>
          <p:cNvPr id="6" name="Footer Placeholder 5"/>
          <p:cNvSpPr>
            <a:spLocks noGrp="1"/>
          </p:cNvSpPr>
          <p:nvPr>
            <p:ph type="ftr" sz="quarter" idx="11"/>
          </p:nvPr>
        </p:nvSpPr>
        <p:spPr/>
        <p:txBody>
          <a:bodyPr/>
          <a:lstStyle/>
          <a:p>
            <a:r>
              <a:rPr lang="en-US" smtClean="0"/>
              <a:t>Mehlhorn/Panagiotou</a:t>
            </a:r>
            <a:endParaRPr lang="en-US"/>
          </a:p>
        </p:txBody>
      </p:sp>
      <p:sp>
        <p:nvSpPr>
          <p:cNvPr id="7" name="Slide Number Placeholder 6"/>
          <p:cNvSpPr>
            <a:spLocks noGrp="1"/>
          </p:cNvSpPr>
          <p:nvPr>
            <p:ph type="sldNum" sz="quarter" idx="12"/>
          </p:nvPr>
        </p:nvSpPr>
        <p:spPr/>
        <p:txBody>
          <a:bodyPr/>
          <a:lstStyle/>
          <a:p>
            <a:fld id="{AD6C6F06-9DD6-4F98-942F-DEABA556D5A3}"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BCB1B-087F-4B3B-8E47-3ED66F883C2F}" type="datetime1">
              <a:rPr lang="en-US" smtClean="0"/>
              <a:t>10/18/2011</a:t>
            </a:fld>
            <a:endParaRPr lang="en-US"/>
          </a:p>
        </p:txBody>
      </p:sp>
      <p:sp>
        <p:nvSpPr>
          <p:cNvPr id="5" name="Footer Placeholder 4"/>
          <p:cNvSpPr>
            <a:spLocks noGrp="1"/>
          </p:cNvSpPr>
          <p:nvPr>
            <p:ph type="ftr" sz="quarter" idx="11"/>
          </p:nvPr>
        </p:nvSpPr>
        <p:spPr/>
        <p:txBody>
          <a:bodyPr/>
          <a:lstStyle/>
          <a:p>
            <a:r>
              <a:rPr lang="en-US" smtClean="0"/>
              <a:t>Mehlhorn/Panagiotou</a:t>
            </a:r>
            <a:endParaRPr lang="en-US"/>
          </a:p>
        </p:txBody>
      </p:sp>
      <p:sp>
        <p:nvSpPr>
          <p:cNvPr id="6" name="Slide Number Placeholder 5"/>
          <p:cNvSpPr>
            <a:spLocks noGrp="1"/>
          </p:cNvSpPr>
          <p:nvPr>
            <p:ph type="sldNum" sz="quarter" idx="12"/>
          </p:nvPr>
        </p:nvSpPr>
        <p:spPr/>
        <p:txBody>
          <a:bodyPr/>
          <a:lstStyle/>
          <a:p>
            <a:fld id="{AD6C6F06-9DD6-4F98-942F-DEABA556D5A3}"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907792-9FEA-4E1C-9429-CE74BE6C2428}" type="datetime1">
              <a:rPr lang="en-US" smtClean="0"/>
              <a:t>10/18/2011</a:t>
            </a:fld>
            <a:endParaRPr lang="en-US"/>
          </a:p>
        </p:txBody>
      </p:sp>
      <p:sp>
        <p:nvSpPr>
          <p:cNvPr id="5" name="Footer Placeholder 4"/>
          <p:cNvSpPr>
            <a:spLocks noGrp="1"/>
          </p:cNvSpPr>
          <p:nvPr>
            <p:ph type="ftr" sz="quarter" idx="11"/>
          </p:nvPr>
        </p:nvSpPr>
        <p:spPr/>
        <p:txBody>
          <a:bodyPr/>
          <a:lstStyle/>
          <a:p>
            <a:r>
              <a:rPr lang="en-US" smtClean="0"/>
              <a:t>Mehlhorn/Panagiotou</a:t>
            </a:r>
            <a:endParaRPr lang="en-US"/>
          </a:p>
        </p:txBody>
      </p:sp>
      <p:sp>
        <p:nvSpPr>
          <p:cNvPr id="6" name="Slide Number Placeholder 5"/>
          <p:cNvSpPr>
            <a:spLocks noGrp="1"/>
          </p:cNvSpPr>
          <p:nvPr>
            <p:ph type="sldNum" sz="quarter" idx="12"/>
          </p:nvPr>
        </p:nvSpPr>
        <p:spPr/>
        <p:txBody>
          <a:bodyPr/>
          <a:lstStyle/>
          <a:p>
            <a:fld id="{AD6C6F06-9DD6-4F98-942F-DEABA556D5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611E50B-184A-441B-A206-0DAE8915A005}" type="datetime1">
              <a:rPr lang="en-US" smtClean="0"/>
              <a:t>10/18/2011</a:t>
            </a:fld>
            <a:endParaRPr lang="de-DE"/>
          </a:p>
        </p:txBody>
      </p:sp>
      <p:sp>
        <p:nvSpPr>
          <p:cNvPr id="5" name="Footer Placeholder 4"/>
          <p:cNvSpPr>
            <a:spLocks noGrp="1"/>
          </p:cNvSpPr>
          <p:nvPr>
            <p:ph type="ftr" sz="quarter" idx="11"/>
          </p:nvPr>
        </p:nvSpPr>
        <p:spPr/>
        <p:txBody>
          <a:bodyPr/>
          <a:lstStyle>
            <a:lvl1pPr>
              <a:defRPr/>
            </a:lvl1pPr>
          </a:lstStyle>
          <a:p>
            <a:r>
              <a:rPr lang="de-DE" smtClean="0"/>
              <a:t>Mehlhorn/Panagiotou</a:t>
            </a:r>
            <a:endParaRPr lang="de-DE" dirty="0"/>
          </a:p>
        </p:txBody>
      </p:sp>
      <p:sp>
        <p:nvSpPr>
          <p:cNvPr id="6" name="Slide Number Placeholder 5"/>
          <p:cNvSpPr>
            <a:spLocks noGrp="1"/>
          </p:cNvSpPr>
          <p:nvPr>
            <p:ph type="sldNum" sz="quarter" idx="12"/>
          </p:nvPr>
        </p:nvSpPr>
        <p:spPr/>
        <p:txBody>
          <a:bodyPr/>
          <a:lstStyle>
            <a:lvl1pPr>
              <a:defRPr/>
            </a:lvl1pPr>
          </a:lstStyle>
          <a:p>
            <a:fld id="{859E4A9E-730E-4D9D-AB9B-61E2311F575E}" type="slidenum">
              <a:rPr lang="de-DE"/>
              <a:pPr/>
              <a:t>‹#›</a:t>
            </a:fld>
            <a:r>
              <a:rPr lang="de-DE"/>
              <a:t>/15</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7"/>
          <p:cNvSpPr>
            <a:spLocks noGrp="1"/>
          </p:cNvSpPr>
          <p:nvPr>
            <p:ph type="dt" sz="half" idx="10"/>
          </p:nvPr>
        </p:nvSpPr>
        <p:spPr/>
        <p:txBody>
          <a:bodyPr/>
          <a:lstStyle/>
          <a:p>
            <a:fld id="{A54B895A-27DA-4B71-85E8-9DA90261941E}" type="datetime1">
              <a:rPr lang="en-US" smtClean="0"/>
              <a:t>10/18/2011</a:t>
            </a:fld>
            <a:endParaRPr lang="de-DE"/>
          </a:p>
        </p:txBody>
      </p:sp>
      <p:sp>
        <p:nvSpPr>
          <p:cNvPr id="9" name="Slide Number Placeholder 8"/>
          <p:cNvSpPr>
            <a:spLocks noGrp="1"/>
          </p:cNvSpPr>
          <p:nvPr>
            <p:ph type="sldNum" sz="quarter" idx="11"/>
          </p:nvPr>
        </p:nvSpPr>
        <p:spPr/>
        <p:txBody>
          <a:bodyPr/>
          <a:lstStyle/>
          <a:p>
            <a:fld id="{7DEB0F81-88BC-4866-A9BD-43F83BCB0E24}" type="slidenum">
              <a:rPr lang="de-DE" smtClean="0"/>
              <a:pPr/>
              <a:t>‹#›</a:t>
            </a:fld>
            <a:r>
              <a:rPr lang="de-DE" smtClean="0"/>
              <a:t>/15</a:t>
            </a:r>
            <a:endParaRPr lang="de-DE"/>
          </a:p>
        </p:txBody>
      </p:sp>
      <p:sp>
        <p:nvSpPr>
          <p:cNvPr id="10" name="Footer Placeholder 9"/>
          <p:cNvSpPr>
            <a:spLocks noGrp="1"/>
          </p:cNvSpPr>
          <p:nvPr>
            <p:ph type="ftr" sz="quarter" idx="12"/>
          </p:nvPr>
        </p:nvSpPr>
        <p:spPr/>
        <p:txBody>
          <a:bodyPr/>
          <a:lstStyle/>
          <a:p>
            <a:r>
              <a:rPr lang="de-DE" smtClean="0"/>
              <a:t>Mehlhorn/Panagiotou</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6A91726-22ED-4BAE-BB84-A2EA3D5AFE8B}" type="datetime1">
              <a:rPr lang="en-US" smtClean="0"/>
              <a:t>10/18/2011</a:t>
            </a:fld>
            <a:endParaRPr lang="de-DE"/>
          </a:p>
        </p:txBody>
      </p:sp>
      <p:sp>
        <p:nvSpPr>
          <p:cNvPr id="8" name="Footer Placeholder 7"/>
          <p:cNvSpPr>
            <a:spLocks noGrp="1"/>
          </p:cNvSpPr>
          <p:nvPr>
            <p:ph type="ftr" sz="quarter" idx="11"/>
          </p:nvPr>
        </p:nvSpPr>
        <p:spPr/>
        <p:txBody>
          <a:bodyPr/>
          <a:lstStyle>
            <a:lvl1pPr>
              <a:defRPr/>
            </a:lvl1pPr>
          </a:lstStyle>
          <a:p>
            <a:r>
              <a:rPr lang="de-DE" smtClean="0"/>
              <a:t>Mehlhorn/Panagiotou</a:t>
            </a:r>
            <a:endParaRPr lang="de-DE"/>
          </a:p>
        </p:txBody>
      </p:sp>
      <p:sp>
        <p:nvSpPr>
          <p:cNvPr id="9" name="Slide Number Placeholder 8"/>
          <p:cNvSpPr>
            <a:spLocks noGrp="1"/>
          </p:cNvSpPr>
          <p:nvPr>
            <p:ph type="sldNum" sz="quarter" idx="12"/>
          </p:nvPr>
        </p:nvSpPr>
        <p:spPr/>
        <p:txBody>
          <a:bodyPr/>
          <a:lstStyle>
            <a:lvl1pPr>
              <a:defRPr/>
            </a:lvl1pPr>
          </a:lstStyle>
          <a:p>
            <a:fld id="{A46D29FA-E464-48EA-A2BC-4223791F9F91}" type="slidenum">
              <a:rPr lang="de-DE"/>
              <a:pPr/>
              <a:t>‹#›</a:t>
            </a:fld>
            <a:r>
              <a:rPr lang="de-DE"/>
              <a:t>/15</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2C9CBFE-2F1A-4B8C-AD8F-A1B98B9FE43B}" type="datetime1">
              <a:rPr lang="en-US" smtClean="0"/>
              <a:t>10/18/2011</a:t>
            </a:fld>
            <a:endParaRPr lang="de-DE"/>
          </a:p>
        </p:txBody>
      </p:sp>
      <p:sp>
        <p:nvSpPr>
          <p:cNvPr id="4" name="Footer Placeholder 3"/>
          <p:cNvSpPr>
            <a:spLocks noGrp="1"/>
          </p:cNvSpPr>
          <p:nvPr>
            <p:ph type="ftr" sz="quarter" idx="11"/>
          </p:nvPr>
        </p:nvSpPr>
        <p:spPr/>
        <p:txBody>
          <a:bodyPr/>
          <a:lstStyle>
            <a:lvl1pPr>
              <a:defRPr/>
            </a:lvl1pPr>
          </a:lstStyle>
          <a:p>
            <a:r>
              <a:rPr lang="de-DE" smtClean="0"/>
              <a:t>Mehlhorn/Panagiotou</a:t>
            </a:r>
            <a:endParaRPr lang="de-DE" dirty="0"/>
          </a:p>
        </p:txBody>
      </p:sp>
      <p:sp>
        <p:nvSpPr>
          <p:cNvPr id="5" name="Slide Number Placeholder 4"/>
          <p:cNvSpPr>
            <a:spLocks noGrp="1"/>
          </p:cNvSpPr>
          <p:nvPr>
            <p:ph type="sldNum" sz="quarter" idx="12"/>
          </p:nvPr>
        </p:nvSpPr>
        <p:spPr/>
        <p:txBody>
          <a:bodyPr/>
          <a:lstStyle>
            <a:lvl1pPr>
              <a:defRPr/>
            </a:lvl1pPr>
          </a:lstStyle>
          <a:p>
            <a:fld id="{5F8D2C46-519F-4EC3-82DA-427025B65861}" type="slidenum">
              <a:rPr lang="de-DE"/>
              <a:pPr/>
              <a:t>‹#›</a:t>
            </a:fld>
            <a:r>
              <a:rPr lang="de-DE"/>
              <a:t>/15</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DD08620-19D5-45B3-B89A-F16F08164705}" type="datetime1">
              <a:rPr lang="en-US" smtClean="0"/>
              <a:t>10/18/2011</a:t>
            </a:fld>
            <a:endParaRPr lang="de-DE"/>
          </a:p>
        </p:txBody>
      </p:sp>
      <p:sp>
        <p:nvSpPr>
          <p:cNvPr id="3" name="Footer Placeholder 2"/>
          <p:cNvSpPr>
            <a:spLocks noGrp="1"/>
          </p:cNvSpPr>
          <p:nvPr>
            <p:ph type="ftr" sz="quarter" idx="11"/>
          </p:nvPr>
        </p:nvSpPr>
        <p:spPr/>
        <p:txBody>
          <a:bodyPr/>
          <a:lstStyle>
            <a:lvl1pPr>
              <a:defRPr/>
            </a:lvl1pPr>
          </a:lstStyle>
          <a:p>
            <a:r>
              <a:rPr lang="de-DE" smtClean="0"/>
              <a:t>Mehlhorn/Panagiotou</a:t>
            </a:r>
            <a:endParaRPr lang="de-DE" dirty="0"/>
          </a:p>
        </p:txBody>
      </p:sp>
      <p:sp>
        <p:nvSpPr>
          <p:cNvPr id="4" name="Slide Number Placeholder 3"/>
          <p:cNvSpPr>
            <a:spLocks noGrp="1"/>
          </p:cNvSpPr>
          <p:nvPr>
            <p:ph type="sldNum" sz="quarter" idx="12"/>
          </p:nvPr>
        </p:nvSpPr>
        <p:spPr/>
        <p:txBody>
          <a:bodyPr/>
          <a:lstStyle>
            <a:lvl1pPr>
              <a:defRPr/>
            </a:lvl1pPr>
          </a:lstStyle>
          <a:p>
            <a:fld id="{A20785B8-9B2F-45DB-A2FA-28948816BC1E}" type="slidenum">
              <a:rPr lang="de-DE"/>
              <a:pPr/>
              <a:t>‹#›</a:t>
            </a:fld>
            <a:r>
              <a:rPr lang="de-DE"/>
              <a:t>/15</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D4C1394-C8F3-45A1-BB2C-DC825ECE24B9}" type="datetime1">
              <a:rPr lang="en-US" smtClean="0"/>
              <a:t>10/18/2011</a:t>
            </a:fld>
            <a:endParaRPr lang="de-DE"/>
          </a:p>
        </p:txBody>
      </p:sp>
      <p:sp>
        <p:nvSpPr>
          <p:cNvPr id="6" name="Footer Placeholder 5"/>
          <p:cNvSpPr>
            <a:spLocks noGrp="1"/>
          </p:cNvSpPr>
          <p:nvPr>
            <p:ph type="ftr" sz="quarter" idx="11"/>
          </p:nvPr>
        </p:nvSpPr>
        <p:spPr/>
        <p:txBody>
          <a:bodyPr/>
          <a:lstStyle>
            <a:lvl1pPr>
              <a:defRPr/>
            </a:lvl1pPr>
          </a:lstStyle>
          <a:p>
            <a:r>
              <a:rPr lang="de-DE" smtClean="0"/>
              <a:t>Mehlhorn/Panagiotou</a:t>
            </a:r>
            <a:endParaRPr lang="de-DE"/>
          </a:p>
        </p:txBody>
      </p:sp>
      <p:sp>
        <p:nvSpPr>
          <p:cNvPr id="7" name="Slide Number Placeholder 6"/>
          <p:cNvSpPr>
            <a:spLocks noGrp="1"/>
          </p:cNvSpPr>
          <p:nvPr>
            <p:ph type="sldNum" sz="quarter" idx="12"/>
          </p:nvPr>
        </p:nvSpPr>
        <p:spPr/>
        <p:txBody>
          <a:bodyPr/>
          <a:lstStyle>
            <a:lvl1pPr>
              <a:defRPr/>
            </a:lvl1pPr>
          </a:lstStyle>
          <a:p>
            <a:fld id="{DA3F47AB-AF6A-4F28-B992-44B776E42584}" type="slidenum">
              <a:rPr lang="de-DE"/>
              <a:pPr/>
              <a:t>‹#›</a:t>
            </a:fld>
            <a:r>
              <a:rPr lang="de-DE"/>
              <a:t>/15</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06F8F24-1416-4432-B3CD-927630D6D21A}" type="datetime1">
              <a:rPr lang="en-US" smtClean="0"/>
              <a:t>10/18/2011</a:t>
            </a:fld>
            <a:endParaRPr lang="de-DE"/>
          </a:p>
        </p:txBody>
      </p:sp>
      <p:sp>
        <p:nvSpPr>
          <p:cNvPr id="6" name="Footer Placeholder 5"/>
          <p:cNvSpPr>
            <a:spLocks noGrp="1"/>
          </p:cNvSpPr>
          <p:nvPr>
            <p:ph type="ftr" sz="quarter" idx="11"/>
          </p:nvPr>
        </p:nvSpPr>
        <p:spPr/>
        <p:txBody>
          <a:bodyPr/>
          <a:lstStyle>
            <a:lvl1pPr>
              <a:defRPr/>
            </a:lvl1pPr>
          </a:lstStyle>
          <a:p>
            <a:r>
              <a:rPr lang="de-DE" smtClean="0"/>
              <a:t>Mehlhorn/Panagiotou</a:t>
            </a:r>
            <a:endParaRPr lang="de-DE"/>
          </a:p>
        </p:txBody>
      </p:sp>
      <p:sp>
        <p:nvSpPr>
          <p:cNvPr id="7" name="Slide Number Placeholder 6"/>
          <p:cNvSpPr>
            <a:spLocks noGrp="1"/>
          </p:cNvSpPr>
          <p:nvPr>
            <p:ph type="sldNum" sz="quarter" idx="12"/>
          </p:nvPr>
        </p:nvSpPr>
        <p:spPr/>
        <p:txBody>
          <a:bodyPr/>
          <a:lstStyle>
            <a:lvl1pPr>
              <a:defRPr/>
            </a:lvl1pPr>
          </a:lstStyle>
          <a:p>
            <a:fld id="{4C4FAA1E-668F-4819-AA12-D7AF6235FA5F}" type="slidenum">
              <a:rPr lang="de-DE"/>
              <a:pPr/>
              <a:t>‹#›</a:t>
            </a:fld>
            <a:r>
              <a:rPr lang="de-DE"/>
              <a:t>/15</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0"/>
            <a:ext cx="8229600" cy="765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smtClean="0"/>
              <a:t>Folientitel</a:t>
            </a:r>
          </a:p>
        </p:txBody>
      </p:sp>
      <p:sp>
        <p:nvSpPr>
          <p:cNvPr id="1028" name="Rectangle 4"/>
          <p:cNvSpPr>
            <a:spLocks noGrp="1" noChangeArrowheads="1"/>
          </p:cNvSpPr>
          <p:nvPr>
            <p:ph type="dt" sz="half" idx="2"/>
          </p:nvPr>
        </p:nvSpPr>
        <p:spPr bwMode="auto">
          <a:xfrm>
            <a:off x="6804025" y="6524625"/>
            <a:ext cx="1439863"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50F0395B-9F77-4498-8EA4-ED5905D49D62}" type="datetime1">
              <a:rPr lang="en-US" smtClean="0"/>
              <a:t>10/18/2011</a:t>
            </a:fld>
            <a:endParaRPr lang="de-DE"/>
          </a:p>
        </p:txBody>
      </p:sp>
      <p:sp>
        <p:nvSpPr>
          <p:cNvPr id="1029" name="Rectangle 5"/>
          <p:cNvSpPr>
            <a:spLocks noGrp="1" noChangeArrowheads="1"/>
          </p:cNvSpPr>
          <p:nvPr>
            <p:ph type="ftr" sz="quarter" idx="3"/>
          </p:nvPr>
        </p:nvSpPr>
        <p:spPr bwMode="auto">
          <a:xfrm>
            <a:off x="2700338" y="6524625"/>
            <a:ext cx="4103687"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r>
              <a:rPr lang="de-DE" smtClean="0"/>
              <a:t>Mehlhorn/Panagiotou</a:t>
            </a:r>
            <a:endParaRPr lang="de-DE" dirty="0"/>
          </a:p>
        </p:txBody>
      </p:sp>
      <p:sp>
        <p:nvSpPr>
          <p:cNvPr id="1030" name="Rectangle 6"/>
          <p:cNvSpPr>
            <a:spLocks noGrp="1" noChangeArrowheads="1"/>
          </p:cNvSpPr>
          <p:nvPr>
            <p:ph type="sldNum" sz="quarter" idx="4"/>
          </p:nvPr>
        </p:nvSpPr>
        <p:spPr bwMode="auto">
          <a:xfrm>
            <a:off x="8172450" y="6516688"/>
            <a:ext cx="97155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7DEB0F81-88BC-4866-A9BD-43F83BCB0E24}" type="slidenum">
              <a:rPr lang="de-DE"/>
              <a:pPr/>
              <a:t>‹#›</a:t>
            </a:fld>
            <a:r>
              <a:rPr lang="de-DE"/>
              <a:t>/15</a:t>
            </a:r>
          </a:p>
        </p:txBody>
      </p:sp>
      <p:grpSp>
        <p:nvGrpSpPr>
          <p:cNvPr id="1031" name="Group 7"/>
          <p:cNvGrpSpPr>
            <a:grpSpLocks/>
          </p:cNvGrpSpPr>
          <p:nvPr/>
        </p:nvGrpSpPr>
        <p:grpSpPr bwMode="auto">
          <a:xfrm>
            <a:off x="152400" y="6326188"/>
            <a:ext cx="2971800" cy="493712"/>
            <a:chOff x="96" y="3888"/>
            <a:chExt cx="2225" cy="359"/>
          </a:xfrm>
        </p:grpSpPr>
        <p:pic>
          <p:nvPicPr>
            <p:cNvPr id="1032" name="Picture 8"/>
            <p:cNvPicPr>
              <a:picLocks noChangeAspect="1" noChangeArrowheads="1"/>
            </p:cNvPicPr>
            <p:nvPr userDrawn="1"/>
          </p:nvPicPr>
          <p:blipFill>
            <a:blip r:embed="rId13"/>
            <a:srcRect/>
            <a:stretch>
              <a:fillRect/>
            </a:stretch>
          </p:blipFill>
          <p:spPr bwMode="auto">
            <a:xfrm>
              <a:off x="576" y="3984"/>
              <a:ext cx="1745" cy="263"/>
            </a:xfrm>
            <a:prstGeom prst="rect">
              <a:avLst/>
            </a:prstGeom>
            <a:noFill/>
          </p:spPr>
        </p:pic>
        <p:pic>
          <p:nvPicPr>
            <p:cNvPr id="1033" name="Picture 9"/>
            <p:cNvPicPr>
              <a:picLocks noChangeAspect="1" noChangeArrowheads="1"/>
            </p:cNvPicPr>
            <p:nvPr userDrawn="1"/>
          </p:nvPicPr>
          <p:blipFill>
            <a:blip r:embed="rId14"/>
            <a:srcRect/>
            <a:stretch>
              <a:fillRect/>
            </a:stretch>
          </p:blipFill>
          <p:spPr bwMode="auto">
            <a:xfrm>
              <a:off x="96" y="3888"/>
              <a:ext cx="336" cy="336"/>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b="1">
          <a:solidFill>
            <a:schemeClr val="tx2"/>
          </a:solidFill>
          <a:latin typeface="+mj-lt"/>
          <a:ea typeface="+mj-ea"/>
          <a:cs typeface="+mj-cs"/>
        </a:defRPr>
      </a:lvl1pPr>
      <a:lvl2pPr algn="ctr" rtl="0" eaLnBrk="1" fontAlgn="base" hangingPunct="1">
        <a:spcBef>
          <a:spcPct val="0"/>
        </a:spcBef>
        <a:spcAft>
          <a:spcPct val="0"/>
        </a:spcAft>
        <a:defRPr sz="3600" b="1">
          <a:solidFill>
            <a:schemeClr val="tx2"/>
          </a:solidFill>
          <a:latin typeface="Arial" pitchFamily="34" charset="0"/>
        </a:defRPr>
      </a:lvl2pPr>
      <a:lvl3pPr algn="ctr" rtl="0" eaLnBrk="1" fontAlgn="base" hangingPunct="1">
        <a:spcBef>
          <a:spcPct val="0"/>
        </a:spcBef>
        <a:spcAft>
          <a:spcPct val="0"/>
        </a:spcAft>
        <a:defRPr sz="3600" b="1">
          <a:solidFill>
            <a:schemeClr val="tx2"/>
          </a:solidFill>
          <a:latin typeface="Arial" pitchFamily="34" charset="0"/>
        </a:defRPr>
      </a:lvl3pPr>
      <a:lvl4pPr algn="ctr" rtl="0" eaLnBrk="1" fontAlgn="base" hangingPunct="1">
        <a:spcBef>
          <a:spcPct val="0"/>
        </a:spcBef>
        <a:spcAft>
          <a:spcPct val="0"/>
        </a:spcAft>
        <a:defRPr sz="3600" b="1">
          <a:solidFill>
            <a:schemeClr val="tx2"/>
          </a:solidFill>
          <a:latin typeface="Arial" pitchFamily="34" charset="0"/>
        </a:defRPr>
      </a:lvl4pPr>
      <a:lvl5pPr algn="ctr" rtl="0" eaLnBrk="1" fontAlgn="base" hangingPunct="1">
        <a:spcBef>
          <a:spcPct val="0"/>
        </a:spcBef>
        <a:spcAft>
          <a:spcPct val="0"/>
        </a:spcAft>
        <a:defRPr sz="3600" b="1">
          <a:solidFill>
            <a:schemeClr val="tx2"/>
          </a:solidFill>
          <a:latin typeface="Arial" pitchFamily="34" charset="0"/>
        </a:defRPr>
      </a:lvl5pPr>
      <a:lvl6pPr marL="457200" algn="ctr" rtl="0" eaLnBrk="1" fontAlgn="base" hangingPunct="1">
        <a:spcBef>
          <a:spcPct val="0"/>
        </a:spcBef>
        <a:spcAft>
          <a:spcPct val="0"/>
        </a:spcAft>
        <a:defRPr sz="3600" b="1">
          <a:solidFill>
            <a:schemeClr val="tx2"/>
          </a:solidFill>
          <a:latin typeface="Arial" pitchFamily="34" charset="0"/>
        </a:defRPr>
      </a:lvl6pPr>
      <a:lvl7pPr marL="914400" algn="ctr" rtl="0" eaLnBrk="1" fontAlgn="base" hangingPunct="1">
        <a:spcBef>
          <a:spcPct val="0"/>
        </a:spcBef>
        <a:spcAft>
          <a:spcPct val="0"/>
        </a:spcAft>
        <a:defRPr sz="3600" b="1">
          <a:solidFill>
            <a:schemeClr val="tx2"/>
          </a:solidFill>
          <a:latin typeface="Arial" pitchFamily="34" charset="0"/>
        </a:defRPr>
      </a:lvl7pPr>
      <a:lvl8pPr marL="1371600" algn="ctr" rtl="0" eaLnBrk="1" fontAlgn="base" hangingPunct="1">
        <a:spcBef>
          <a:spcPct val="0"/>
        </a:spcBef>
        <a:spcAft>
          <a:spcPct val="0"/>
        </a:spcAft>
        <a:defRPr sz="3600" b="1">
          <a:solidFill>
            <a:schemeClr val="tx2"/>
          </a:solidFill>
          <a:latin typeface="Arial" pitchFamily="34" charset="0"/>
        </a:defRPr>
      </a:lvl8pPr>
      <a:lvl9pPr marL="1828800" algn="ctr" rtl="0" eaLnBrk="1" fontAlgn="base" hangingPunct="1">
        <a:spcBef>
          <a:spcPct val="0"/>
        </a:spcBef>
        <a:spcAft>
          <a:spcPct val="0"/>
        </a:spcAft>
        <a:defRPr sz="3600" b="1">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7193F-0979-4898-9397-5CCC6B23E549}" type="datetime1">
              <a:rPr lang="en-US" smtClean="0"/>
              <a:t>10/18/2011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Mehlhorn/Panagiotou</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C6F06-9DD6-4F98-942F-DEABA556D5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10" Type="http://schemas.openxmlformats.org/officeDocument/2006/relationships/image" Target="../media/image20.jpeg"/><Relationship Id="rId4" Type="http://schemas.openxmlformats.org/officeDocument/2006/relationships/image" Target="../media/image14.jpeg"/><Relationship Id="rId9" Type="http://schemas.openxmlformats.org/officeDocument/2006/relationships/image" Target="../media/image1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n.wikipedia.org/wiki/File:The_Thinker,_Rodin.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762000" y="2133600"/>
            <a:ext cx="7086599" cy="4832092"/>
          </a:xfrm>
          <a:prstGeom prst="rect">
            <a:avLst/>
          </a:prstGeom>
          <a:noFill/>
          <a:ln w="9525">
            <a:noFill/>
            <a:miter lim="800000"/>
            <a:headEnd/>
            <a:tailEnd/>
          </a:ln>
          <a:effectLst/>
        </p:spPr>
        <p:txBody>
          <a:bodyPr wrap="square">
            <a:spAutoFit/>
          </a:bodyPr>
          <a:lstStyle/>
          <a:p>
            <a:pPr algn="ctr">
              <a:spcBef>
                <a:spcPct val="0"/>
              </a:spcBef>
              <a:buFontTx/>
              <a:buNone/>
            </a:pPr>
            <a:r>
              <a:rPr lang="en-US" sz="2800" b="1" dirty="0" err="1" smtClean="0">
                <a:solidFill>
                  <a:srgbClr val="FF0000"/>
                </a:solidFill>
              </a:rPr>
              <a:t>Informatik</a:t>
            </a:r>
            <a:r>
              <a:rPr lang="en-US" sz="2800" b="1" dirty="0" smtClean="0">
                <a:solidFill>
                  <a:srgbClr val="FF0000"/>
                </a:solidFill>
              </a:rPr>
              <a:t> </a:t>
            </a:r>
            <a:r>
              <a:rPr lang="en-US" sz="2800" b="1" dirty="0" err="1" smtClean="0">
                <a:solidFill>
                  <a:srgbClr val="FF0000"/>
                </a:solidFill>
              </a:rPr>
              <a:t>ver</a:t>
            </a:r>
            <a:r>
              <a:rPr lang="de-DE" sz="2800" b="1" dirty="0" smtClean="0">
                <a:solidFill>
                  <a:srgbClr val="FF0000"/>
                </a:solidFill>
              </a:rPr>
              <a:t>ändert die Welt </a:t>
            </a:r>
            <a:r>
              <a:rPr lang="en-US" sz="2800" b="1" dirty="0" smtClean="0">
                <a:solidFill>
                  <a:srgbClr val="FF0000"/>
                </a:solidFill>
              </a:rPr>
              <a:t>Computational Thinking</a:t>
            </a:r>
          </a:p>
          <a:p>
            <a:pPr algn="ctr">
              <a:spcBef>
                <a:spcPct val="0"/>
              </a:spcBef>
              <a:buFontTx/>
              <a:buNone/>
            </a:pPr>
            <a:endParaRPr lang="en-US" sz="2800" b="1" dirty="0" smtClean="0">
              <a:solidFill>
                <a:srgbClr val="FF0000"/>
              </a:solidFill>
            </a:endParaRPr>
          </a:p>
          <a:p>
            <a:pPr algn="ctr">
              <a:spcBef>
                <a:spcPct val="0"/>
              </a:spcBef>
              <a:buFontTx/>
              <a:buNone/>
            </a:pPr>
            <a:r>
              <a:rPr lang="en-US" sz="2800" b="1" dirty="0" err="1" smtClean="0"/>
              <a:t>Eine</a:t>
            </a:r>
            <a:r>
              <a:rPr lang="en-US" sz="2800" b="1" dirty="0" smtClean="0"/>
              <a:t> </a:t>
            </a:r>
            <a:r>
              <a:rPr lang="en-US" sz="2800" b="1" dirty="0" err="1" smtClean="0"/>
              <a:t>Vorlesung</a:t>
            </a:r>
            <a:r>
              <a:rPr lang="en-US" sz="2800" b="1" dirty="0" smtClean="0"/>
              <a:t> </a:t>
            </a:r>
            <a:r>
              <a:rPr lang="en-US" sz="2800" b="1" dirty="0" err="1" smtClean="0"/>
              <a:t>für</a:t>
            </a:r>
            <a:r>
              <a:rPr lang="en-US" sz="2800" b="1" dirty="0" smtClean="0"/>
              <a:t> </a:t>
            </a:r>
            <a:r>
              <a:rPr lang="en-US" sz="2800" b="1" dirty="0" err="1" smtClean="0"/>
              <a:t>Hörer</a:t>
            </a:r>
            <a:r>
              <a:rPr lang="en-US" sz="2800" b="1" dirty="0" smtClean="0"/>
              <a:t> </a:t>
            </a:r>
            <a:r>
              <a:rPr lang="en-US" sz="2800" b="1" dirty="0" err="1" smtClean="0"/>
              <a:t>aller</a:t>
            </a:r>
            <a:r>
              <a:rPr lang="en-US" sz="2800" b="1" dirty="0" smtClean="0"/>
              <a:t> </a:t>
            </a:r>
            <a:r>
              <a:rPr lang="en-US" sz="2800" b="1" dirty="0" err="1" smtClean="0"/>
              <a:t>Fakultäten</a:t>
            </a:r>
            <a:endParaRPr lang="en-US" sz="2800" b="1" dirty="0" smtClean="0"/>
          </a:p>
          <a:p>
            <a:pPr algn="ctr">
              <a:spcBef>
                <a:spcPct val="0"/>
              </a:spcBef>
              <a:buFontTx/>
              <a:buNone/>
            </a:pPr>
            <a:endParaRPr lang="en-US" sz="2800" b="1" dirty="0" smtClean="0"/>
          </a:p>
          <a:p>
            <a:pPr algn="ctr">
              <a:spcBef>
                <a:spcPct val="0"/>
              </a:spcBef>
              <a:buFontTx/>
              <a:buNone/>
            </a:pPr>
            <a:endParaRPr lang="en-US" sz="2800" b="1" dirty="0"/>
          </a:p>
          <a:p>
            <a:pPr algn="ctr">
              <a:spcBef>
                <a:spcPct val="0"/>
              </a:spcBef>
              <a:buFontTx/>
              <a:buNone/>
            </a:pPr>
            <a:r>
              <a:rPr lang="en-US" sz="2800" b="1" dirty="0" smtClean="0"/>
              <a:t>Kurt </a:t>
            </a:r>
            <a:r>
              <a:rPr lang="en-US" sz="2800" b="1" dirty="0" err="1" smtClean="0"/>
              <a:t>Mehlhorn</a:t>
            </a:r>
            <a:r>
              <a:rPr lang="en-US" sz="2800" b="1" dirty="0" smtClean="0"/>
              <a:t> und </a:t>
            </a:r>
            <a:r>
              <a:rPr lang="en-US" sz="2800" b="1" dirty="0" err="1" smtClean="0"/>
              <a:t>Kosta</a:t>
            </a:r>
            <a:r>
              <a:rPr lang="en-US" sz="2800" b="1" dirty="0" smtClean="0"/>
              <a:t> </a:t>
            </a:r>
            <a:r>
              <a:rPr lang="en-US" sz="2800" b="1" dirty="0" err="1" smtClean="0"/>
              <a:t>Panagiotou</a:t>
            </a:r>
            <a:endParaRPr lang="en-US" sz="2800" b="1" dirty="0" smtClean="0"/>
          </a:p>
          <a:p>
            <a:pPr algn="ctr">
              <a:spcBef>
                <a:spcPct val="0"/>
              </a:spcBef>
              <a:buFontTx/>
              <a:buNone/>
            </a:pPr>
            <a:r>
              <a:rPr lang="en-US" sz="2800" b="1" dirty="0" smtClean="0"/>
              <a:t>Max-Planck-</a:t>
            </a:r>
            <a:r>
              <a:rPr lang="en-US" sz="2800" b="1" dirty="0" err="1" smtClean="0"/>
              <a:t>Institut</a:t>
            </a:r>
            <a:r>
              <a:rPr lang="en-US" sz="2800" b="1" dirty="0" smtClean="0"/>
              <a:t> </a:t>
            </a:r>
            <a:r>
              <a:rPr lang="en-US" sz="2800" b="1" dirty="0" err="1" smtClean="0"/>
              <a:t>für</a:t>
            </a:r>
            <a:r>
              <a:rPr lang="en-US" sz="2800" b="1" dirty="0" smtClean="0"/>
              <a:t> </a:t>
            </a:r>
            <a:r>
              <a:rPr lang="en-US" sz="2800" b="1" dirty="0" err="1" smtClean="0"/>
              <a:t>Informatik</a:t>
            </a:r>
            <a:r>
              <a:rPr lang="en-US" sz="2800" b="1" dirty="0" smtClean="0"/>
              <a:t> </a:t>
            </a:r>
          </a:p>
          <a:p>
            <a:pPr algn="ctr">
              <a:spcBef>
                <a:spcPct val="0"/>
              </a:spcBef>
              <a:buFontTx/>
              <a:buNone/>
            </a:pPr>
            <a:r>
              <a:rPr lang="en-US" sz="2800" b="1" dirty="0" smtClean="0"/>
              <a:t>und</a:t>
            </a:r>
          </a:p>
          <a:p>
            <a:pPr algn="ctr">
              <a:spcBef>
                <a:spcPct val="0"/>
              </a:spcBef>
              <a:buFontTx/>
              <a:buNone/>
            </a:pPr>
            <a:r>
              <a:rPr lang="en-US" sz="2800" b="1" dirty="0" err="1" smtClean="0"/>
              <a:t>Universität</a:t>
            </a:r>
            <a:r>
              <a:rPr lang="en-US" sz="2800" b="1" dirty="0" smtClean="0"/>
              <a:t> des </a:t>
            </a:r>
            <a:r>
              <a:rPr lang="en-US" sz="2800" b="1" dirty="0" err="1" smtClean="0"/>
              <a:t>Saarlandes</a:t>
            </a:r>
            <a:endParaRPr lang="en-US" sz="2800" b="1" dirty="0"/>
          </a:p>
          <a:p>
            <a:pPr algn="ctr">
              <a:spcBef>
                <a:spcPct val="0"/>
              </a:spcBef>
              <a:buFontTx/>
              <a:buNone/>
            </a:pPr>
            <a:endParaRPr lang="en-US"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Warum</a:t>
            </a:r>
            <a:r>
              <a:rPr lang="en-US" smtClean="0"/>
              <a:t> Computational </a:t>
            </a:r>
            <a:r>
              <a:rPr lang="en-US" dirty="0" smtClean="0"/>
              <a:t>Thinking?</a:t>
            </a:r>
            <a:endParaRPr lang="en-US" dirty="0"/>
          </a:p>
        </p:txBody>
      </p:sp>
      <p:sp>
        <p:nvSpPr>
          <p:cNvPr id="3" name="Content Placeholder 2"/>
          <p:cNvSpPr>
            <a:spLocks noGrp="1"/>
          </p:cNvSpPr>
          <p:nvPr>
            <p:ph idx="1"/>
          </p:nvPr>
        </p:nvSpPr>
        <p:spPr/>
        <p:txBody>
          <a:bodyPr/>
          <a:lstStyle/>
          <a:p>
            <a:r>
              <a:rPr lang="en-US" dirty="0" err="1" smtClean="0"/>
              <a:t>Ist</a:t>
            </a:r>
            <a:r>
              <a:rPr lang="en-US" dirty="0" smtClean="0"/>
              <a:t> </a:t>
            </a:r>
            <a:r>
              <a:rPr lang="en-US" dirty="0" err="1" smtClean="0"/>
              <a:t>es</a:t>
            </a:r>
            <a:r>
              <a:rPr lang="en-US" dirty="0" smtClean="0"/>
              <a:t> </a:t>
            </a:r>
            <a:r>
              <a:rPr lang="en-US" dirty="0" err="1" smtClean="0"/>
              <a:t>einfacher</a:t>
            </a:r>
            <a:r>
              <a:rPr lang="en-US" dirty="0" smtClean="0"/>
              <a:t> </a:t>
            </a:r>
            <a:r>
              <a:rPr lang="en-US" dirty="0" err="1" smtClean="0"/>
              <a:t>einen</a:t>
            </a:r>
            <a:r>
              <a:rPr lang="en-US" dirty="0" smtClean="0"/>
              <a:t> </a:t>
            </a:r>
            <a:r>
              <a:rPr lang="en-US" dirty="0" err="1" smtClean="0"/>
              <a:t>Beweis</a:t>
            </a:r>
            <a:r>
              <a:rPr lang="en-US" dirty="0" smtClean="0"/>
              <a:t> </a:t>
            </a:r>
            <a:r>
              <a:rPr lang="en-US" dirty="0" err="1" smtClean="0"/>
              <a:t>nach-zuvollziehen</a:t>
            </a:r>
            <a:r>
              <a:rPr lang="en-US" dirty="0" smtClean="0"/>
              <a:t> </a:t>
            </a:r>
            <a:r>
              <a:rPr lang="en-US" dirty="0" err="1" smtClean="0"/>
              <a:t>als</a:t>
            </a:r>
            <a:r>
              <a:rPr lang="en-US" dirty="0" smtClean="0"/>
              <a:t> </a:t>
            </a:r>
            <a:r>
              <a:rPr lang="en-US" dirty="0" err="1" smtClean="0"/>
              <a:t>ihn</a:t>
            </a:r>
            <a:r>
              <a:rPr lang="en-US" dirty="0" smtClean="0"/>
              <a:t> </a:t>
            </a:r>
            <a:r>
              <a:rPr lang="en-US" dirty="0" err="1" smtClean="0"/>
              <a:t>zu</a:t>
            </a:r>
            <a:r>
              <a:rPr lang="en-US" dirty="0" smtClean="0"/>
              <a:t> </a:t>
            </a:r>
            <a:r>
              <a:rPr lang="en-US" dirty="0" err="1" smtClean="0"/>
              <a:t>finden</a:t>
            </a:r>
            <a:r>
              <a:rPr lang="en-US" dirty="0" smtClean="0"/>
              <a:t>?</a:t>
            </a:r>
          </a:p>
          <a:p>
            <a:r>
              <a:rPr lang="en-US" dirty="0" err="1" smtClean="0"/>
              <a:t>Hatte</a:t>
            </a:r>
            <a:r>
              <a:rPr lang="en-US" dirty="0" smtClean="0"/>
              <a:t> die Evolution </a:t>
            </a:r>
            <a:r>
              <a:rPr lang="en-US" dirty="0" err="1" smtClean="0"/>
              <a:t>genügend</a:t>
            </a:r>
            <a:r>
              <a:rPr lang="en-US" dirty="0" smtClean="0"/>
              <a:t> </a:t>
            </a:r>
            <a:r>
              <a:rPr lang="en-US" dirty="0" err="1" smtClean="0"/>
              <a:t>Zeit</a:t>
            </a:r>
            <a:r>
              <a:rPr lang="en-US" dirty="0" smtClean="0"/>
              <a:t>?</a:t>
            </a:r>
          </a:p>
          <a:p>
            <a:r>
              <a:rPr lang="en-US" dirty="0" err="1" smtClean="0"/>
              <a:t>Wie</a:t>
            </a:r>
            <a:r>
              <a:rPr lang="en-US" dirty="0" smtClean="0"/>
              <a:t> </a:t>
            </a:r>
            <a:r>
              <a:rPr lang="en-US" dirty="0" err="1" smtClean="0"/>
              <a:t>sehen</a:t>
            </a:r>
            <a:r>
              <a:rPr lang="en-US" dirty="0" smtClean="0"/>
              <a:t> </a:t>
            </a:r>
            <a:r>
              <a:rPr lang="en-US" dirty="0" err="1" smtClean="0"/>
              <a:t>Menschen</a:t>
            </a:r>
            <a:r>
              <a:rPr lang="en-US" dirty="0" smtClean="0"/>
              <a:t>?</a:t>
            </a:r>
          </a:p>
          <a:p>
            <a:r>
              <a:rPr lang="en-US" dirty="0" err="1" smtClean="0"/>
              <a:t>Soll</a:t>
            </a:r>
            <a:r>
              <a:rPr lang="en-US" dirty="0" smtClean="0"/>
              <a:t> man </a:t>
            </a:r>
            <a:r>
              <a:rPr lang="en-US" dirty="0" err="1" smtClean="0"/>
              <a:t>Griechenland</a:t>
            </a:r>
            <a:r>
              <a:rPr lang="en-US" dirty="0" smtClean="0"/>
              <a:t> </a:t>
            </a:r>
            <a:r>
              <a:rPr lang="en-US" dirty="0" err="1" smtClean="0"/>
              <a:t>retten</a:t>
            </a:r>
            <a:r>
              <a:rPr lang="en-US" dirty="0" smtClean="0"/>
              <a:t>?</a:t>
            </a:r>
          </a:p>
          <a:p>
            <a:r>
              <a:rPr lang="en-US" dirty="0" smtClean="0"/>
              <a:t>Was </a:t>
            </a:r>
            <a:r>
              <a:rPr lang="en-US" dirty="0" err="1" smtClean="0"/>
              <a:t>kann</a:t>
            </a:r>
            <a:r>
              <a:rPr lang="en-US" dirty="0" smtClean="0"/>
              <a:t> man </a:t>
            </a:r>
            <a:r>
              <a:rPr lang="en-US" dirty="0" err="1" smtClean="0"/>
              <a:t>lernen</a:t>
            </a:r>
            <a:r>
              <a:rPr lang="en-US" dirty="0" smtClean="0"/>
              <a:t>? </a:t>
            </a:r>
          </a:p>
          <a:p>
            <a:endParaRPr lang="en-US" dirty="0" smtClean="0"/>
          </a:p>
        </p:txBody>
      </p:sp>
      <p:sp>
        <p:nvSpPr>
          <p:cNvPr id="5" name="Footer Placeholder 4"/>
          <p:cNvSpPr>
            <a:spLocks noGrp="1"/>
          </p:cNvSpPr>
          <p:nvPr>
            <p:ph type="ftr" sz="quarter" idx="4294967295"/>
          </p:nvPr>
        </p:nvSpPr>
        <p:spPr>
          <a:xfrm>
            <a:off x="2700338" y="6524625"/>
            <a:ext cx="4103687" cy="333375"/>
          </a:xfrm>
        </p:spPr>
        <p:txBody>
          <a:bodyPr/>
          <a:lstStyle/>
          <a:p>
            <a:r>
              <a:rPr lang="de-DE" smtClean="0"/>
              <a:t>Mehlhorn/Panagiotou</a:t>
            </a:r>
            <a:endParaRPr lang="de-DE" dirty="0"/>
          </a:p>
        </p:txBody>
      </p:sp>
      <p:pic>
        <p:nvPicPr>
          <p:cNvPr id="6" name="Picture 5" descr="Valiant.jpeg"/>
          <p:cNvPicPr>
            <a:picLocks noChangeAspect="1"/>
          </p:cNvPicPr>
          <p:nvPr/>
        </p:nvPicPr>
        <p:blipFill>
          <a:blip r:embed="rId2"/>
          <a:stretch>
            <a:fillRect/>
          </a:stretch>
        </p:blipFill>
        <p:spPr>
          <a:xfrm>
            <a:off x="6096000" y="4572000"/>
            <a:ext cx="2619375" cy="1743075"/>
          </a:xfrm>
          <a:prstGeom prst="rect">
            <a:avLst/>
          </a:prstGeom>
        </p:spPr>
      </p:pic>
      <p:sp>
        <p:nvSpPr>
          <p:cNvPr id="7" name="TextBox 6"/>
          <p:cNvSpPr txBox="1"/>
          <p:nvPr/>
        </p:nvSpPr>
        <p:spPr>
          <a:xfrm>
            <a:off x="1371600" y="5181600"/>
            <a:ext cx="3352800" cy="646331"/>
          </a:xfrm>
          <a:prstGeom prst="rect">
            <a:avLst/>
          </a:prstGeom>
          <a:noFill/>
        </p:spPr>
        <p:txBody>
          <a:bodyPr wrap="square" rtlCol="0">
            <a:spAutoFit/>
          </a:bodyPr>
          <a:lstStyle/>
          <a:p>
            <a:r>
              <a:rPr lang="en-US" dirty="0" smtClean="0"/>
              <a:t>Leslie Valiant: A Theory of the Learnable, CACM, 1984</a:t>
            </a:r>
            <a:endParaRPr lang="en-US" dirty="0"/>
          </a:p>
        </p:txBody>
      </p:sp>
      <p:sp>
        <p:nvSpPr>
          <p:cNvPr id="8" name="Date Placeholder 7"/>
          <p:cNvSpPr>
            <a:spLocks noGrp="1"/>
          </p:cNvSpPr>
          <p:nvPr>
            <p:ph type="dt" sz="half" idx="10"/>
          </p:nvPr>
        </p:nvSpPr>
        <p:spPr/>
        <p:txBody>
          <a:bodyPr/>
          <a:lstStyle/>
          <a:p>
            <a:fld id="{95E58DD3-1DAB-44F3-9D46-A2B64025F82E}" type="datetime1">
              <a:rPr lang="en-US" smtClean="0"/>
              <a:t>10/18/2011</a:t>
            </a:fld>
            <a:endParaRPr lang="de-DE"/>
          </a:p>
        </p:txBody>
      </p:sp>
      <p:sp>
        <p:nvSpPr>
          <p:cNvPr id="9" name="Slide Number Placeholder 8"/>
          <p:cNvSpPr>
            <a:spLocks noGrp="1"/>
          </p:cNvSpPr>
          <p:nvPr>
            <p:ph type="sldNum" sz="quarter" idx="11"/>
          </p:nvPr>
        </p:nvSpPr>
        <p:spPr/>
        <p:txBody>
          <a:bodyPr/>
          <a:lstStyle/>
          <a:p>
            <a:fld id="{7DEB0F81-88BC-4866-A9BD-43F83BCB0E24}" type="slidenum">
              <a:rPr lang="de-DE" smtClean="0"/>
              <a:pPr/>
              <a:t>10</a:t>
            </a:fld>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Finden</a:t>
            </a:r>
            <a:r>
              <a:rPr lang="en-US" dirty="0" smtClean="0"/>
              <a:t> versus </a:t>
            </a:r>
            <a:r>
              <a:rPr lang="en-US" dirty="0" err="1" smtClean="0"/>
              <a:t>Nachprüfen</a:t>
            </a:r>
            <a:endParaRPr lang="en-US" dirty="0"/>
          </a:p>
        </p:txBody>
      </p:sp>
      <p:pic>
        <p:nvPicPr>
          <p:cNvPr id="6" name="Content Placeholder 5" descr="250px-Sudoku-by-L2G-20050714.svg.png"/>
          <p:cNvPicPr>
            <a:picLocks noGrp="1" noChangeAspect="1"/>
          </p:cNvPicPr>
          <p:nvPr>
            <p:ph idx="1"/>
          </p:nvPr>
        </p:nvPicPr>
        <p:blipFill>
          <a:blip r:embed="rId2"/>
          <a:stretch>
            <a:fillRect/>
          </a:stretch>
        </p:blipFill>
        <p:spPr>
          <a:xfrm>
            <a:off x="1447800" y="2667000"/>
            <a:ext cx="2381250" cy="2381250"/>
          </a:xfrm>
        </p:spPr>
      </p:pic>
      <p:sp>
        <p:nvSpPr>
          <p:cNvPr id="5" name="Footer Placeholder 4"/>
          <p:cNvSpPr>
            <a:spLocks noGrp="1"/>
          </p:cNvSpPr>
          <p:nvPr>
            <p:ph type="ftr" sz="quarter" idx="4294967295"/>
          </p:nvPr>
        </p:nvSpPr>
        <p:spPr>
          <a:xfrm>
            <a:off x="2700338" y="6524625"/>
            <a:ext cx="4103687" cy="333375"/>
          </a:xfrm>
        </p:spPr>
        <p:txBody>
          <a:bodyPr/>
          <a:lstStyle/>
          <a:p>
            <a:r>
              <a:rPr lang="de-DE" smtClean="0"/>
              <a:t>Mehlhorn/Panagiotou</a:t>
            </a:r>
            <a:endParaRPr lang="de-DE" dirty="0"/>
          </a:p>
        </p:txBody>
      </p:sp>
      <p:pic>
        <p:nvPicPr>
          <p:cNvPr id="7" name="Picture 6" descr="250px-Sudoku-by-L2G-20050714_solution.svg.png"/>
          <p:cNvPicPr>
            <a:picLocks noChangeAspect="1"/>
          </p:cNvPicPr>
          <p:nvPr/>
        </p:nvPicPr>
        <p:blipFill>
          <a:blip r:embed="rId3"/>
          <a:stretch>
            <a:fillRect/>
          </a:stretch>
        </p:blipFill>
        <p:spPr>
          <a:xfrm>
            <a:off x="4876800" y="2667000"/>
            <a:ext cx="2381250" cy="2381250"/>
          </a:xfrm>
          <a:prstGeom prst="rect">
            <a:avLst/>
          </a:prstGeom>
        </p:spPr>
      </p:pic>
      <p:sp>
        <p:nvSpPr>
          <p:cNvPr id="8" name="TextBox 7"/>
          <p:cNvSpPr txBox="1"/>
          <p:nvPr/>
        </p:nvSpPr>
        <p:spPr>
          <a:xfrm>
            <a:off x="990600" y="1447800"/>
            <a:ext cx="6705600" cy="584775"/>
          </a:xfrm>
          <a:prstGeom prst="rect">
            <a:avLst/>
          </a:prstGeom>
          <a:noFill/>
        </p:spPr>
        <p:txBody>
          <a:bodyPr wrap="square" rtlCol="0">
            <a:spAutoFit/>
          </a:bodyPr>
          <a:lstStyle/>
          <a:p>
            <a:r>
              <a:rPr lang="en-US" sz="3200" b="1" dirty="0" smtClean="0"/>
              <a:t>Hat dieses Sudoku </a:t>
            </a:r>
            <a:r>
              <a:rPr lang="en-US" sz="3200" b="1" dirty="0" err="1" smtClean="0"/>
              <a:t>eine</a:t>
            </a:r>
            <a:r>
              <a:rPr lang="en-US" sz="3200" b="1" dirty="0" smtClean="0"/>
              <a:t> </a:t>
            </a:r>
            <a:r>
              <a:rPr lang="en-US" sz="3200" b="1" dirty="0" err="1" smtClean="0"/>
              <a:t>Lösung</a:t>
            </a:r>
            <a:r>
              <a:rPr lang="en-US" sz="3200" b="1" dirty="0" smtClean="0"/>
              <a:t>?</a:t>
            </a:r>
            <a:endParaRPr lang="en-US" sz="3200" b="1" dirty="0"/>
          </a:p>
        </p:txBody>
      </p:sp>
      <p:sp>
        <p:nvSpPr>
          <p:cNvPr id="3" name="Date Placeholder 2"/>
          <p:cNvSpPr>
            <a:spLocks noGrp="1"/>
          </p:cNvSpPr>
          <p:nvPr>
            <p:ph type="dt" sz="half" idx="10"/>
          </p:nvPr>
        </p:nvSpPr>
        <p:spPr/>
        <p:txBody>
          <a:bodyPr/>
          <a:lstStyle/>
          <a:p>
            <a:fld id="{BF7E9E41-0609-4E0A-9159-8A2E2202B7AB}" type="datetime1">
              <a:rPr lang="en-US" smtClean="0"/>
              <a:t>10/18/2011</a:t>
            </a:fld>
            <a:endParaRPr lang="de-DE"/>
          </a:p>
        </p:txBody>
      </p:sp>
      <p:sp>
        <p:nvSpPr>
          <p:cNvPr id="9" name="Slide Number Placeholder 8"/>
          <p:cNvSpPr>
            <a:spLocks noGrp="1"/>
          </p:cNvSpPr>
          <p:nvPr>
            <p:ph type="sldNum" sz="quarter" idx="11"/>
          </p:nvPr>
        </p:nvSpPr>
        <p:spPr/>
        <p:txBody>
          <a:bodyPr/>
          <a:lstStyle/>
          <a:p>
            <a:fld id="{7DEB0F81-88BC-4866-A9BD-43F83BCB0E24}" type="slidenum">
              <a:rPr lang="de-DE" smtClean="0"/>
              <a:pPr/>
              <a:t>11</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Braess</a:t>
            </a:r>
            <a:r>
              <a:rPr lang="en-US" dirty="0" smtClean="0"/>
              <a:t> </a:t>
            </a:r>
            <a:r>
              <a:rPr lang="en-US" dirty="0" err="1" smtClean="0"/>
              <a:t>Paradoxon</a:t>
            </a:r>
            <a:r>
              <a:rPr lang="en-US" dirty="0" smtClean="0"/>
              <a:t> (1968)</a:t>
            </a:r>
            <a:endParaRPr lang="en-US" dirty="0"/>
          </a:p>
        </p:txBody>
      </p:sp>
      <p:sp>
        <p:nvSpPr>
          <p:cNvPr id="5" name="Footer Placeholder 4"/>
          <p:cNvSpPr>
            <a:spLocks noGrp="1"/>
          </p:cNvSpPr>
          <p:nvPr>
            <p:ph type="ftr" sz="quarter" idx="4294967295"/>
          </p:nvPr>
        </p:nvSpPr>
        <p:spPr>
          <a:xfrm>
            <a:off x="2700338" y="6524625"/>
            <a:ext cx="4103687" cy="333375"/>
          </a:xfrm>
        </p:spPr>
        <p:txBody>
          <a:bodyPr/>
          <a:lstStyle/>
          <a:p>
            <a:r>
              <a:rPr lang="de-DE" smtClean="0"/>
              <a:t>Mehlhorn/Panagiotou</a:t>
            </a:r>
            <a:endParaRPr lang="de-DE" dirty="0"/>
          </a:p>
        </p:txBody>
      </p:sp>
      <p:sp>
        <p:nvSpPr>
          <p:cNvPr id="8" name="Oval 7"/>
          <p:cNvSpPr/>
          <p:nvPr/>
        </p:nvSpPr>
        <p:spPr>
          <a:xfrm>
            <a:off x="1752600" y="29718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81400" y="38100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581400" y="18288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486400" y="29718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braess.gif"/>
          <p:cNvPicPr>
            <a:picLocks noChangeAspect="1"/>
          </p:cNvPicPr>
          <p:nvPr/>
        </p:nvPicPr>
        <p:blipFill>
          <a:blip r:embed="rId2"/>
          <a:stretch>
            <a:fillRect/>
          </a:stretch>
        </p:blipFill>
        <p:spPr>
          <a:xfrm>
            <a:off x="7010400" y="762000"/>
            <a:ext cx="1133475" cy="1542950"/>
          </a:xfrm>
          <a:prstGeom prst="rect">
            <a:avLst/>
          </a:prstGeom>
        </p:spPr>
      </p:pic>
      <p:sp>
        <p:nvSpPr>
          <p:cNvPr id="13" name="TextBox 12"/>
          <p:cNvSpPr txBox="1"/>
          <p:nvPr/>
        </p:nvSpPr>
        <p:spPr>
          <a:xfrm>
            <a:off x="6477000" y="2362200"/>
            <a:ext cx="2362200" cy="369332"/>
          </a:xfrm>
          <a:prstGeom prst="rect">
            <a:avLst/>
          </a:prstGeom>
          <a:noFill/>
        </p:spPr>
        <p:txBody>
          <a:bodyPr wrap="square" rtlCol="0">
            <a:spAutoFit/>
          </a:bodyPr>
          <a:lstStyle/>
          <a:p>
            <a:r>
              <a:rPr lang="en-US" dirty="0" smtClean="0"/>
              <a:t>Dietrich  </a:t>
            </a:r>
            <a:r>
              <a:rPr lang="en-US" dirty="0" err="1" smtClean="0"/>
              <a:t>Braess</a:t>
            </a:r>
            <a:r>
              <a:rPr lang="en-US" dirty="0" smtClean="0"/>
              <a:t>  </a:t>
            </a:r>
            <a:endParaRPr lang="en-US" dirty="0"/>
          </a:p>
        </p:txBody>
      </p:sp>
      <p:sp>
        <p:nvSpPr>
          <p:cNvPr id="14" name="Rectangle 13"/>
          <p:cNvSpPr/>
          <p:nvPr/>
        </p:nvSpPr>
        <p:spPr>
          <a:xfrm>
            <a:off x="1447800" y="5715000"/>
            <a:ext cx="7239000" cy="369332"/>
          </a:xfrm>
          <a:prstGeom prst="rect">
            <a:avLst/>
          </a:prstGeom>
        </p:spPr>
        <p:txBody>
          <a:bodyPr wrap="square">
            <a:spAutoFit/>
          </a:bodyPr>
          <a:lstStyle/>
          <a:p>
            <a:r>
              <a:rPr lang="de-DE" b="1" dirty="0" smtClean="0"/>
              <a:t>2 Autos von A nach B; Fahrer sind egoistisch </a:t>
            </a:r>
            <a:endParaRPr lang="en-US" b="1" dirty="0"/>
          </a:p>
        </p:txBody>
      </p:sp>
      <p:cxnSp>
        <p:nvCxnSpPr>
          <p:cNvPr id="6" name="Straight Arrow Connector 5"/>
          <p:cNvCxnSpPr>
            <a:stCxn id="8" idx="7"/>
            <a:endCxn id="10" idx="3"/>
          </p:cNvCxnSpPr>
          <p:nvPr/>
        </p:nvCxnSpPr>
        <p:spPr>
          <a:xfrm flipV="1">
            <a:off x="2207885" y="2284085"/>
            <a:ext cx="1451630" cy="76583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5"/>
            <a:endCxn id="11" idx="1"/>
          </p:cNvCxnSpPr>
          <p:nvPr/>
        </p:nvCxnSpPr>
        <p:spPr>
          <a:xfrm>
            <a:off x="4036685" y="2284085"/>
            <a:ext cx="1527830" cy="7658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5"/>
            <a:endCxn id="9" idx="2"/>
          </p:cNvCxnSpPr>
          <p:nvPr/>
        </p:nvCxnSpPr>
        <p:spPr>
          <a:xfrm>
            <a:off x="2207885" y="3427085"/>
            <a:ext cx="1373515" cy="6496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9" idx="6"/>
            <a:endCxn id="11" idx="3"/>
          </p:cNvCxnSpPr>
          <p:nvPr/>
        </p:nvCxnSpPr>
        <p:spPr>
          <a:xfrm flipV="1">
            <a:off x="4114800" y="3427085"/>
            <a:ext cx="1449715" cy="6496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768006" y="2284085"/>
            <a:ext cx="1576122" cy="369332"/>
          </a:xfrm>
          <a:prstGeom prst="rect">
            <a:avLst/>
          </a:prstGeom>
          <a:noFill/>
        </p:spPr>
        <p:txBody>
          <a:bodyPr wrap="square" rtlCol="0">
            <a:spAutoFit/>
          </a:bodyPr>
          <a:lstStyle/>
          <a:p>
            <a:r>
              <a:rPr lang="en-US" b="1" dirty="0" smtClean="0"/>
              <a:t>2 min</a:t>
            </a:r>
            <a:endParaRPr lang="en-US" b="1" dirty="0"/>
          </a:p>
        </p:txBody>
      </p:sp>
      <p:sp>
        <p:nvSpPr>
          <p:cNvPr id="27" name="TextBox 26"/>
          <p:cNvSpPr txBox="1"/>
          <p:nvPr/>
        </p:nvSpPr>
        <p:spPr>
          <a:xfrm>
            <a:off x="1752600" y="3751892"/>
            <a:ext cx="1447800" cy="369332"/>
          </a:xfrm>
          <a:prstGeom prst="rect">
            <a:avLst/>
          </a:prstGeom>
          <a:noFill/>
        </p:spPr>
        <p:txBody>
          <a:bodyPr wrap="square" rtlCol="0">
            <a:spAutoFit/>
          </a:bodyPr>
          <a:lstStyle/>
          <a:p>
            <a:r>
              <a:rPr lang="en-US" b="1" dirty="0" smtClean="0"/>
              <a:t>2 min</a:t>
            </a:r>
            <a:endParaRPr lang="en-US" b="1" dirty="0"/>
          </a:p>
        </p:txBody>
      </p:sp>
      <p:sp>
        <p:nvSpPr>
          <p:cNvPr id="28" name="TextBox 27"/>
          <p:cNvSpPr txBox="1"/>
          <p:nvPr/>
        </p:nvSpPr>
        <p:spPr>
          <a:xfrm>
            <a:off x="533400" y="1533475"/>
            <a:ext cx="2667000" cy="646331"/>
          </a:xfrm>
          <a:prstGeom prst="rect">
            <a:avLst/>
          </a:prstGeom>
          <a:noFill/>
        </p:spPr>
        <p:txBody>
          <a:bodyPr wrap="square" rtlCol="0">
            <a:spAutoFit/>
          </a:bodyPr>
          <a:lstStyle/>
          <a:p>
            <a:r>
              <a:rPr lang="en-US" b="1" dirty="0" smtClean="0"/>
              <a:t>1 min falls </a:t>
            </a:r>
            <a:r>
              <a:rPr lang="en-US" b="1" dirty="0" err="1" smtClean="0"/>
              <a:t>ein</a:t>
            </a:r>
            <a:r>
              <a:rPr lang="en-US" b="1" dirty="0" smtClean="0"/>
              <a:t> Auto, </a:t>
            </a:r>
          </a:p>
          <a:p>
            <a:r>
              <a:rPr lang="en-US" b="1" dirty="0" smtClean="0"/>
              <a:t>2 min falls </a:t>
            </a:r>
            <a:r>
              <a:rPr lang="en-US" b="1" dirty="0" err="1" smtClean="0"/>
              <a:t>zwei</a:t>
            </a:r>
            <a:r>
              <a:rPr lang="en-US" b="1" dirty="0" smtClean="0"/>
              <a:t> Autos</a:t>
            </a:r>
          </a:p>
        </p:txBody>
      </p:sp>
      <p:sp>
        <p:nvSpPr>
          <p:cNvPr id="30" name="TextBox 29"/>
          <p:cNvSpPr txBox="1"/>
          <p:nvPr/>
        </p:nvSpPr>
        <p:spPr>
          <a:xfrm>
            <a:off x="4839657" y="4121224"/>
            <a:ext cx="3008943" cy="646331"/>
          </a:xfrm>
          <a:prstGeom prst="rect">
            <a:avLst/>
          </a:prstGeom>
          <a:noFill/>
        </p:spPr>
        <p:txBody>
          <a:bodyPr wrap="square" rtlCol="0">
            <a:spAutoFit/>
          </a:bodyPr>
          <a:lstStyle/>
          <a:p>
            <a:r>
              <a:rPr lang="en-US" b="1" dirty="0"/>
              <a:t>1 min falls </a:t>
            </a:r>
            <a:r>
              <a:rPr lang="en-US" b="1" dirty="0" err="1"/>
              <a:t>ein</a:t>
            </a:r>
            <a:r>
              <a:rPr lang="en-US" b="1" dirty="0"/>
              <a:t> Auto, </a:t>
            </a:r>
            <a:endParaRPr lang="en-US" b="1" dirty="0" smtClean="0"/>
          </a:p>
          <a:p>
            <a:r>
              <a:rPr lang="en-US" b="1" dirty="0" smtClean="0"/>
              <a:t>2 </a:t>
            </a:r>
            <a:r>
              <a:rPr lang="en-US" b="1" dirty="0"/>
              <a:t>min falls </a:t>
            </a:r>
            <a:r>
              <a:rPr lang="en-US" b="1" dirty="0" err="1"/>
              <a:t>zwei</a:t>
            </a:r>
            <a:r>
              <a:rPr lang="en-US" b="1" dirty="0"/>
              <a:t> </a:t>
            </a:r>
            <a:r>
              <a:rPr lang="en-US" b="1" dirty="0" smtClean="0"/>
              <a:t>Autos,                                                  </a:t>
            </a:r>
            <a:endParaRPr lang="en-US" b="1" dirty="0"/>
          </a:p>
        </p:txBody>
      </p:sp>
      <p:sp>
        <p:nvSpPr>
          <p:cNvPr id="31" name="TextBox 30"/>
          <p:cNvSpPr txBox="1"/>
          <p:nvPr/>
        </p:nvSpPr>
        <p:spPr>
          <a:xfrm>
            <a:off x="1281468" y="3033698"/>
            <a:ext cx="419100" cy="369332"/>
          </a:xfrm>
          <a:prstGeom prst="rect">
            <a:avLst/>
          </a:prstGeom>
          <a:noFill/>
        </p:spPr>
        <p:txBody>
          <a:bodyPr wrap="square" rtlCol="0">
            <a:spAutoFit/>
          </a:bodyPr>
          <a:lstStyle/>
          <a:p>
            <a:r>
              <a:rPr lang="en-US" b="1" dirty="0" smtClean="0"/>
              <a:t>A</a:t>
            </a:r>
            <a:endParaRPr lang="en-US" b="1" dirty="0"/>
          </a:p>
        </p:txBody>
      </p:sp>
      <p:sp>
        <p:nvSpPr>
          <p:cNvPr id="32" name="TextBox 31"/>
          <p:cNvSpPr txBox="1"/>
          <p:nvPr/>
        </p:nvSpPr>
        <p:spPr>
          <a:xfrm>
            <a:off x="6112685" y="3049915"/>
            <a:ext cx="551972" cy="369332"/>
          </a:xfrm>
          <a:prstGeom prst="rect">
            <a:avLst/>
          </a:prstGeom>
          <a:noFill/>
        </p:spPr>
        <p:txBody>
          <a:bodyPr wrap="square" rtlCol="0">
            <a:spAutoFit/>
          </a:bodyPr>
          <a:lstStyle/>
          <a:p>
            <a:r>
              <a:rPr lang="en-US" b="1" dirty="0" smtClean="0"/>
              <a:t>B</a:t>
            </a:r>
            <a:endParaRPr lang="en-US" b="1" dirty="0"/>
          </a:p>
        </p:txBody>
      </p:sp>
      <p:sp>
        <p:nvSpPr>
          <p:cNvPr id="3" name="Date Placeholder 2"/>
          <p:cNvSpPr>
            <a:spLocks noGrp="1"/>
          </p:cNvSpPr>
          <p:nvPr>
            <p:ph type="dt" sz="half" idx="10"/>
          </p:nvPr>
        </p:nvSpPr>
        <p:spPr/>
        <p:txBody>
          <a:bodyPr/>
          <a:lstStyle/>
          <a:p>
            <a:fld id="{738754F9-D4B4-4131-90B3-87C954B37738}" type="datetime1">
              <a:rPr lang="en-US" smtClean="0"/>
              <a:t>10/18/2011</a:t>
            </a:fld>
            <a:endParaRPr lang="de-DE"/>
          </a:p>
        </p:txBody>
      </p:sp>
      <p:sp>
        <p:nvSpPr>
          <p:cNvPr id="7" name="Slide Number Placeholder 6"/>
          <p:cNvSpPr>
            <a:spLocks noGrp="1"/>
          </p:cNvSpPr>
          <p:nvPr>
            <p:ph type="sldNum" sz="quarter" idx="11"/>
          </p:nvPr>
        </p:nvSpPr>
        <p:spPr/>
        <p:txBody>
          <a:bodyPr/>
          <a:lstStyle/>
          <a:p>
            <a:fld id="{7DEB0F81-88BC-4866-A9BD-43F83BCB0E24}" type="slidenum">
              <a:rPr lang="de-DE" smtClean="0"/>
              <a:pPr/>
              <a:t>12</a:t>
            </a:fld>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Braess</a:t>
            </a:r>
            <a:r>
              <a:rPr lang="en-US" dirty="0" smtClean="0"/>
              <a:t> </a:t>
            </a:r>
            <a:r>
              <a:rPr lang="en-US" dirty="0" err="1" smtClean="0"/>
              <a:t>Paradoxon</a:t>
            </a:r>
            <a:r>
              <a:rPr lang="en-US" dirty="0" smtClean="0"/>
              <a:t> (1968)</a:t>
            </a:r>
            <a:endParaRPr lang="en-US" dirty="0"/>
          </a:p>
        </p:txBody>
      </p:sp>
      <p:sp>
        <p:nvSpPr>
          <p:cNvPr id="5" name="Footer Placeholder 4"/>
          <p:cNvSpPr>
            <a:spLocks noGrp="1"/>
          </p:cNvSpPr>
          <p:nvPr>
            <p:ph type="ftr" sz="quarter" idx="4294967295"/>
          </p:nvPr>
        </p:nvSpPr>
        <p:spPr>
          <a:xfrm>
            <a:off x="2700338" y="6524625"/>
            <a:ext cx="4103687" cy="333375"/>
          </a:xfrm>
        </p:spPr>
        <p:txBody>
          <a:bodyPr/>
          <a:lstStyle/>
          <a:p>
            <a:r>
              <a:rPr lang="de-DE" smtClean="0"/>
              <a:t>Mehlhorn/Panagiotou</a:t>
            </a:r>
            <a:endParaRPr lang="de-DE" dirty="0"/>
          </a:p>
        </p:txBody>
      </p:sp>
      <p:sp>
        <p:nvSpPr>
          <p:cNvPr id="8" name="Oval 7"/>
          <p:cNvSpPr/>
          <p:nvPr/>
        </p:nvSpPr>
        <p:spPr>
          <a:xfrm>
            <a:off x="1752600" y="29718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81400" y="38100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581400" y="18288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486400" y="29718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braess.gif"/>
          <p:cNvPicPr>
            <a:picLocks noChangeAspect="1"/>
          </p:cNvPicPr>
          <p:nvPr/>
        </p:nvPicPr>
        <p:blipFill>
          <a:blip r:embed="rId2"/>
          <a:stretch>
            <a:fillRect/>
          </a:stretch>
        </p:blipFill>
        <p:spPr>
          <a:xfrm>
            <a:off x="7010400" y="762000"/>
            <a:ext cx="1133475" cy="1542950"/>
          </a:xfrm>
          <a:prstGeom prst="rect">
            <a:avLst/>
          </a:prstGeom>
        </p:spPr>
      </p:pic>
      <p:sp>
        <p:nvSpPr>
          <p:cNvPr id="13" name="TextBox 12"/>
          <p:cNvSpPr txBox="1"/>
          <p:nvPr/>
        </p:nvSpPr>
        <p:spPr>
          <a:xfrm>
            <a:off x="6477000" y="2362200"/>
            <a:ext cx="2362200" cy="369332"/>
          </a:xfrm>
          <a:prstGeom prst="rect">
            <a:avLst/>
          </a:prstGeom>
          <a:noFill/>
        </p:spPr>
        <p:txBody>
          <a:bodyPr wrap="square" rtlCol="0">
            <a:spAutoFit/>
          </a:bodyPr>
          <a:lstStyle/>
          <a:p>
            <a:r>
              <a:rPr lang="en-US" dirty="0" smtClean="0"/>
              <a:t>Dietrich  </a:t>
            </a:r>
            <a:r>
              <a:rPr lang="en-US" dirty="0" err="1" smtClean="0"/>
              <a:t>Braess</a:t>
            </a:r>
            <a:r>
              <a:rPr lang="en-US" dirty="0" smtClean="0"/>
              <a:t>  </a:t>
            </a:r>
            <a:endParaRPr lang="en-US" dirty="0"/>
          </a:p>
        </p:txBody>
      </p:sp>
      <p:sp>
        <p:nvSpPr>
          <p:cNvPr id="14" name="Rectangle 13"/>
          <p:cNvSpPr/>
          <p:nvPr/>
        </p:nvSpPr>
        <p:spPr>
          <a:xfrm>
            <a:off x="1447800" y="5715000"/>
            <a:ext cx="7239000" cy="369332"/>
          </a:xfrm>
          <a:prstGeom prst="rect">
            <a:avLst/>
          </a:prstGeom>
        </p:spPr>
        <p:txBody>
          <a:bodyPr wrap="square">
            <a:spAutoFit/>
          </a:bodyPr>
          <a:lstStyle/>
          <a:p>
            <a:r>
              <a:rPr lang="de-DE" b="1" dirty="0" smtClean="0"/>
              <a:t>2 Autos von A nach B; Fahrer sind egoistisch </a:t>
            </a:r>
            <a:endParaRPr lang="en-US" b="1" dirty="0"/>
          </a:p>
        </p:txBody>
      </p:sp>
      <p:cxnSp>
        <p:nvCxnSpPr>
          <p:cNvPr id="6" name="Straight Arrow Connector 5"/>
          <p:cNvCxnSpPr>
            <a:stCxn id="8" idx="7"/>
            <a:endCxn id="10" idx="3"/>
          </p:cNvCxnSpPr>
          <p:nvPr/>
        </p:nvCxnSpPr>
        <p:spPr>
          <a:xfrm flipV="1">
            <a:off x="2207885" y="2284085"/>
            <a:ext cx="1451630" cy="76583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5"/>
            <a:endCxn id="11" idx="1"/>
          </p:cNvCxnSpPr>
          <p:nvPr/>
        </p:nvCxnSpPr>
        <p:spPr>
          <a:xfrm>
            <a:off x="4036685" y="2284085"/>
            <a:ext cx="1527830" cy="7658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5"/>
            <a:endCxn id="9" idx="2"/>
          </p:cNvCxnSpPr>
          <p:nvPr/>
        </p:nvCxnSpPr>
        <p:spPr>
          <a:xfrm>
            <a:off x="2207885" y="3427085"/>
            <a:ext cx="1373515" cy="6496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9" idx="6"/>
            <a:endCxn id="11" idx="3"/>
          </p:cNvCxnSpPr>
          <p:nvPr/>
        </p:nvCxnSpPr>
        <p:spPr>
          <a:xfrm flipV="1">
            <a:off x="4114800" y="3427085"/>
            <a:ext cx="1449715" cy="6496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768006" y="2284085"/>
            <a:ext cx="1576122" cy="369332"/>
          </a:xfrm>
          <a:prstGeom prst="rect">
            <a:avLst/>
          </a:prstGeom>
          <a:noFill/>
        </p:spPr>
        <p:txBody>
          <a:bodyPr wrap="square" rtlCol="0">
            <a:spAutoFit/>
          </a:bodyPr>
          <a:lstStyle/>
          <a:p>
            <a:r>
              <a:rPr lang="en-US" b="1" smtClean="0"/>
              <a:t>2 </a:t>
            </a:r>
            <a:r>
              <a:rPr lang="en-US" b="1" dirty="0" smtClean="0"/>
              <a:t>min</a:t>
            </a:r>
            <a:endParaRPr lang="en-US" b="1" dirty="0"/>
          </a:p>
        </p:txBody>
      </p:sp>
      <p:sp>
        <p:nvSpPr>
          <p:cNvPr id="27" name="TextBox 26"/>
          <p:cNvSpPr txBox="1"/>
          <p:nvPr/>
        </p:nvSpPr>
        <p:spPr>
          <a:xfrm>
            <a:off x="1752600" y="3751892"/>
            <a:ext cx="1447800" cy="369332"/>
          </a:xfrm>
          <a:prstGeom prst="rect">
            <a:avLst/>
          </a:prstGeom>
          <a:noFill/>
        </p:spPr>
        <p:txBody>
          <a:bodyPr wrap="square" rtlCol="0">
            <a:spAutoFit/>
          </a:bodyPr>
          <a:lstStyle/>
          <a:p>
            <a:r>
              <a:rPr lang="en-US" b="1" dirty="0" smtClean="0"/>
              <a:t>2 min</a:t>
            </a:r>
            <a:endParaRPr lang="en-US" b="1" dirty="0"/>
          </a:p>
        </p:txBody>
      </p:sp>
      <p:sp>
        <p:nvSpPr>
          <p:cNvPr id="28" name="TextBox 27"/>
          <p:cNvSpPr txBox="1"/>
          <p:nvPr/>
        </p:nvSpPr>
        <p:spPr>
          <a:xfrm>
            <a:off x="533400" y="1533475"/>
            <a:ext cx="2667000" cy="646331"/>
          </a:xfrm>
          <a:prstGeom prst="rect">
            <a:avLst/>
          </a:prstGeom>
          <a:noFill/>
        </p:spPr>
        <p:txBody>
          <a:bodyPr wrap="square" rtlCol="0">
            <a:spAutoFit/>
          </a:bodyPr>
          <a:lstStyle/>
          <a:p>
            <a:r>
              <a:rPr lang="en-US" b="1" dirty="0" smtClean="0"/>
              <a:t>1 min falls </a:t>
            </a:r>
            <a:r>
              <a:rPr lang="en-US" b="1" dirty="0" err="1" smtClean="0"/>
              <a:t>ein</a:t>
            </a:r>
            <a:r>
              <a:rPr lang="en-US" b="1" dirty="0" smtClean="0"/>
              <a:t> Auto, </a:t>
            </a:r>
          </a:p>
          <a:p>
            <a:r>
              <a:rPr lang="en-US" b="1" dirty="0" smtClean="0"/>
              <a:t>2 min falls </a:t>
            </a:r>
            <a:r>
              <a:rPr lang="en-US" b="1" dirty="0" err="1" smtClean="0"/>
              <a:t>zwei</a:t>
            </a:r>
            <a:r>
              <a:rPr lang="en-US" b="1" dirty="0" smtClean="0"/>
              <a:t> Autos</a:t>
            </a:r>
          </a:p>
        </p:txBody>
      </p:sp>
      <p:sp>
        <p:nvSpPr>
          <p:cNvPr id="30" name="TextBox 29"/>
          <p:cNvSpPr txBox="1"/>
          <p:nvPr/>
        </p:nvSpPr>
        <p:spPr>
          <a:xfrm>
            <a:off x="4839657" y="4121224"/>
            <a:ext cx="3008943" cy="646331"/>
          </a:xfrm>
          <a:prstGeom prst="rect">
            <a:avLst/>
          </a:prstGeom>
          <a:noFill/>
        </p:spPr>
        <p:txBody>
          <a:bodyPr wrap="square" rtlCol="0">
            <a:spAutoFit/>
          </a:bodyPr>
          <a:lstStyle/>
          <a:p>
            <a:r>
              <a:rPr lang="en-US" b="1" dirty="0"/>
              <a:t>1 min falls </a:t>
            </a:r>
            <a:r>
              <a:rPr lang="en-US" b="1" dirty="0" err="1"/>
              <a:t>ein</a:t>
            </a:r>
            <a:r>
              <a:rPr lang="en-US" b="1" dirty="0"/>
              <a:t> Auto, </a:t>
            </a:r>
            <a:endParaRPr lang="en-US" b="1" dirty="0" smtClean="0"/>
          </a:p>
          <a:p>
            <a:r>
              <a:rPr lang="en-US" b="1" dirty="0" smtClean="0"/>
              <a:t>2 </a:t>
            </a:r>
            <a:r>
              <a:rPr lang="en-US" b="1" dirty="0"/>
              <a:t>min falls </a:t>
            </a:r>
            <a:r>
              <a:rPr lang="en-US" b="1" dirty="0" err="1"/>
              <a:t>zwei</a:t>
            </a:r>
            <a:r>
              <a:rPr lang="en-US" b="1" dirty="0"/>
              <a:t> </a:t>
            </a:r>
            <a:r>
              <a:rPr lang="en-US" b="1" dirty="0" smtClean="0"/>
              <a:t>Autos                                                 </a:t>
            </a:r>
            <a:endParaRPr lang="en-US" b="1" dirty="0"/>
          </a:p>
        </p:txBody>
      </p:sp>
      <p:sp>
        <p:nvSpPr>
          <p:cNvPr id="31" name="TextBox 30"/>
          <p:cNvSpPr txBox="1"/>
          <p:nvPr/>
        </p:nvSpPr>
        <p:spPr>
          <a:xfrm>
            <a:off x="1281468" y="3033698"/>
            <a:ext cx="419100" cy="369332"/>
          </a:xfrm>
          <a:prstGeom prst="rect">
            <a:avLst/>
          </a:prstGeom>
          <a:noFill/>
        </p:spPr>
        <p:txBody>
          <a:bodyPr wrap="square" rtlCol="0">
            <a:spAutoFit/>
          </a:bodyPr>
          <a:lstStyle/>
          <a:p>
            <a:r>
              <a:rPr lang="en-US" b="1" dirty="0" smtClean="0"/>
              <a:t>A</a:t>
            </a:r>
            <a:endParaRPr lang="en-US" b="1" dirty="0"/>
          </a:p>
        </p:txBody>
      </p:sp>
      <p:sp>
        <p:nvSpPr>
          <p:cNvPr id="32" name="TextBox 31"/>
          <p:cNvSpPr txBox="1"/>
          <p:nvPr/>
        </p:nvSpPr>
        <p:spPr>
          <a:xfrm>
            <a:off x="6112685" y="3049915"/>
            <a:ext cx="551972" cy="369332"/>
          </a:xfrm>
          <a:prstGeom prst="rect">
            <a:avLst/>
          </a:prstGeom>
          <a:noFill/>
        </p:spPr>
        <p:txBody>
          <a:bodyPr wrap="square" rtlCol="0">
            <a:spAutoFit/>
          </a:bodyPr>
          <a:lstStyle/>
          <a:p>
            <a:r>
              <a:rPr lang="en-US" b="1" dirty="0" smtClean="0"/>
              <a:t>B</a:t>
            </a:r>
            <a:endParaRPr lang="en-US" b="1" dirty="0"/>
          </a:p>
        </p:txBody>
      </p:sp>
      <p:cxnSp>
        <p:nvCxnSpPr>
          <p:cNvPr id="7" name="Straight Connector 6"/>
          <p:cNvCxnSpPr>
            <a:stCxn id="10" idx="4"/>
            <a:endCxn id="9" idx="0"/>
          </p:cNvCxnSpPr>
          <p:nvPr/>
        </p:nvCxnSpPr>
        <p:spPr>
          <a:xfrm>
            <a:off x="3848100" y="2362200"/>
            <a:ext cx="0" cy="14478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036685" y="3049915"/>
            <a:ext cx="916315" cy="369332"/>
          </a:xfrm>
          <a:prstGeom prst="rect">
            <a:avLst/>
          </a:prstGeom>
          <a:noFill/>
        </p:spPr>
        <p:txBody>
          <a:bodyPr wrap="square" rtlCol="0">
            <a:spAutoFit/>
          </a:bodyPr>
          <a:lstStyle/>
          <a:p>
            <a:r>
              <a:rPr lang="en-US" b="1" dirty="0" smtClean="0"/>
              <a:t>0 min</a:t>
            </a:r>
            <a:endParaRPr lang="en-US" b="1" dirty="0"/>
          </a:p>
        </p:txBody>
      </p:sp>
      <p:sp>
        <p:nvSpPr>
          <p:cNvPr id="3" name="Date Placeholder 2"/>
          <p:cNvSpPr>
            <a:spLocks noGrp="1"/>
          </p:cNvSpPr>
          <p:nvPr>
            <p:ph type="dt" sz="half" idx="10"/>
          </p:nvPr>
        </p:nvSpPr>
        <p:spPr/>
        <p:txBody>
          <a:bodyPr/>
          <a:lstStyle/>
          <a:p>
            <a:fld id="{5EAA83A1-4391-470B-869D-C244DCEDAED6}" type="datetime1">
              <a:rPr lang="en-US" smtClean="0"/>
              <a:t>10/18/2011</a:t>
            </a:fld>
            <a:endParaRPr lang="de-DE"/>
          </a:p>
        </p:txBody>
      </p:sp>
      <p:sp>
        <p:nvSpPr>
          <p:cNvPr id="17" name="Slide Number Placeholder 16"/>
          <p:cNvSpPr>
            <a:spLocks noGrp="1"/>
          </p:cNvSpPr>
          <p:nvPr>
            <p:ph type="sldNum" sz="quarter" idx="11"/>
          </p:nvPr>
        </p:nvSpPr>
        <p:spPr/>
        <p:txBody>
          <a:bodyPr/>
          <a:lstStyle/>
          <a:p>
            <a:fld id="{7DEB0F81-88BC-4866-A9BD-43F83BCB0E24}" type="slidenum">
              <a:rPr lang="de-DE" smtClean="0"/>
              <a:pPr/>
              <a:t>13</a:t>
            </a:fld>
            <a:endParaRPr lang="de-DE" dirty="0"/>
          </a:p>
        </p:txBody>
      </p:sp>
    </p:spTree>
    <p:extLst>
      <p:ext uri="{BB962C8B-B14F-4D97-AF65-F5344CB8AC3E}">
        <p14:creationId xmlns:p14="http://schemas.microsoft.com/office/powerpoint/2010/main" val="3851248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title"/>
          </p:nvPr>
        </p:nvSpPr>
        <p:spPr>
          <a:xfrm>
            <a:off x="0" y="73025"/>
            <a:ext cx="8965011" cy="838200"/>
          </a:xfrm>
        </p:spPr>
        <p:txBody>
          <a:bodyPr/>
          <a:lstStyle/>
          <a:p>
            <a:r>
              <a:rPr lang="en-US"/>
              <a:t>  Computational Thinking – Jeannette Wing</a:t>
            </a:r>
          </a:p>
        </p:txBody>
      </p:sp>
      <p:sp>
        <p:nvSpPr>
          <p:cNvPr id="1281027" name="Text Box 3"/>
          <p:cNvSpPr txBox="1">
            <a:spLocks noChangeArrowheads="1"/>
          </p:cNvSpPr>
          <p:nvPr/>
        </p:nvSpPr>
        <p:spPr bwMode="auto">
          <a:xfrm>
            <a:off x="3137754" y="1143000"/>
            <a:ext cx="5648268" cy="3477875"/>
          </a:xfrm>
          <a:prstGeom prst="rect">
            <a:avLst/>
          </a:prstGeom>
          <a:noFill/>
          <a:ln w="12700" cap="rnd" algn="ctr">
            <a:noFill/>
            <a:prstDash val="sysDot"/>
            <a:miter lim="800000"/>
            <a:headEnd/>
            <a:tailEnd/>
          </a:ln>
          <a:effectLst/>
        </p:spPr>
        <p:txBody>
          <a:bodyPr>
            <a:spAutoFit/>
          </a:bodyPr>
          <a:lstStyle/>
          <a:p>
            <a:pPr algn="l"/>
            <a:r>
              <a:rPr lang="en-US" sz="2000" b="1" dirty="0"/>
              <a:t>Computational thinking is a </a:t>
            </a:r>
            <a:r>
              <a:rPr lang="en-US" sz="2000" b="1" dirty="0">
                <a:solidFill>
                  <a:schemeClr val="tx2"/>
                </a:solidFill>
              </a:rPr>
              <a:t>fundamental skill for everyone</a:t>
            </a:r>
            <a:r>
              <a:rPr lang="en-US" sz="2000" b="1" dirty="0"/>
              <a:t>, not just for computer scientists. To reading, writing, and arithmetic, </a:t>
            </a:r>
            <a:r>
              <a:rPr lang="en-US" sz="2000" b="1" dirty="0">
                <a:solidFill>
                  <a:schemeClr val="tx2"/>
                </a:solidFill>
              </a:rPr>
              <a:t>we should add computational thinking to every child’s analytical ability</a:t>
            </a:r>
            <a:r>
              <a:rPr lang="en-US" sz="2000" b="1" dirty="0"/>
              <a:t>. </a:t>
            </a:r>
          </a:p>
          <a:p>
            <a:pPr algn="l"/>
            <a:endParaRPr lang="en-US" sz="2000" b="1" dirty="0"/>
          </a:p>
          <a:p>
            <a:pPr algn="l"/>
            <a:r>
              <a:rPr lang="en-US" sz="2000" b="1" dirty="0"/>
              <a:t>Computational thinking involves </a:t>
            </a:r>
            <a:r>
              <a:rPr lang="en-US" sz="2000" b="1" dirty="0">
                <a:solidFill>
                  <a:schemeClr val="tx2"/>
                </a:solidFill>
              </a:rPr>
              <a:t>solving problems, designing systems, and understanding human behavior, by drawing on the concepts fundamental to computer science</a:t>
            </a:r>
            <a:r>
              <a:rPr lang="en-US" sz="2000" b="1" dirty="0"/>
              <a:t>. </a:t>
            </a:r>
          </a:p>
        </p:txBody>
      </p:sp>
      <p:pic>
        <p:nvPicPr>
          <p:cNvPr id="1281028" name="Picture 4"/>
          <p:cNvPicPr>
            <a:picLocks noChangeAspect="1" noChangeArrowheads="1"/>
          </p:cNvPicPr>
          <p:nvPr/>
        </p:nvPicPr>
        <p:blipFill>
          <a:blip r:embed="rId2"/>
          <a:srcRect/>
          <a:stretch>
            <a:fillRect/>
          </a:stretch>
        </p:blipFill>
        <p:spPr bwMode="auto">
          <a:xfrm>
            <a:off x="357978" y="1257300"/>
            <a:ext cx="1708955" cy="2628900"/>
          </a:xfrm>
          <a:prstGeom prst="rect">
            <a:avLst/>
          </a:prstGeom>
          <a:noFill/>
          <a:ln w="12700" cap="rnd" algn="ctr">
            <a:noFill/>
            <a:prstDash val="sysDot"/>
            <a:miter lim="800000"/>
            <a:headEnd/>
            <a:tailEnd/>
          </a:ln>
          <a:effectLst/>
        </p:spPr>
      </p:pic>
      <p:sp>
        <p:nvSpPr>
          <p:cNvPr id="1281029" name="Text Box 5"/>
          <p:cNvSpPr txBox="1">
            <a:spLocks noChangeArrowheads="1"/>
          </p:cNvSpPr>
          <p:nvPr/>
        </p:nvSpPr>
        <p:spPr bwMode="auto">
          <a:xfrm>
            <a:off x="269262" y="4343401"/>
            <a:ext cx="2510514" cy="1190625"/>
          </a:xfrm>
          <a:prstGeom prst="rect">
            <a:avLst/>
          </a:prstGeom>
          <a:noFill/>
          <a:ln w="12700" cap="rnd" algn="ctr">
            <a:noFill/>
            <a:prstDash val="sysDot"/>
            <a:miter lim="800000"/>
            <a:headEnd/>
            <a:tailEnd/>
          </a:ln>
          <a:effectLst/>
        </p:spPr>
        <p:txBody>
          <a:bodyPr>
            <a:spAutoFit/>
          </a:bodyPr>
          <a:lstStyle/>
          <a:p>
            <a:pPr algn="l">
              <a:spcBef>
                <a:spcPct val="50000"/>
              </a:spcBef>
            </a:pPr>
            <a:r>
              <a:rPr lang="en-US" b="1">
                <a:solidFill>
                  <a:schemeClr val="accent1"/>
                </a:solidFill>
              </a:rPr>
              <a:t>[Jeannette Wing, </a:t>
            </a:r>
            <a:r>
              <a:rPr lang="en-US" b="1" i="1">
                <a:solidFill>
                  <a:schemeClr val="accent1"/>
                </a:solidFill>
              </a:rPr>
              <a:t>Computational Thinking</a:t>
            </a:r>
            <a:r>
              <a:rPr lang="en-US" b="1">
                <a:solidFill>
                  <a:schemeClr val="accent1"/>
                </a:solidFill>
              </a:rPr>
              <a:t>, CACM, March, 2006]</a:t>
            </a:r>
          </a:p>
        </p:txBody>
      </p:sp>
      <p:sp>
        <p:nvSpPr>
          <p:cNvPr id="2" name="Date Placeholder 1"/>
          <p:cNvSpPr>
            <a:spLocks noGrp="1"/>
          </p:cNvSpPr>
          <p:nvPr>
            <p:ph type="dt" sz="half" idx="10"/>
          </p:nvPr>
        </p:nvSpPr>
        <p:spPr/>
        <p:txBody>
          <a:bodyPr/>
          <a:lstStyle/>
          <a:p>
            <a:fld id="{4DC14BD5-FF92-4881-B486-AE44910D5279}" type="datetime1">
              <a:rPr lang="en-US" smtClean="0"/>
              <a:t>10/18/2011</a:t>
            </a:fld>
            <a:endParaRPr lang="de-DE"/>
          </a:p>
        </p:txBody>
      </p:sp>
      <p:sp>
        <p:nvSpPr>
          <p:cNvPr id="3" name="Footer Placeholder 2"/>
          <p:cNvSpPr>
            <a:spLocks noGrp="1"/>
          </p:cNvSpPr>
          <p:nvPr>
            <p:ph type="ftr" sz="quarter" idx="11"/>
          </p:nvPr>
        </p:nvSpPr>
        <p:spPr/>
        <p:txBody>
          <a:bodyPr/>
          <a:lstStyle/>
          <a:p>
            <a:r>
              <a:rPr lang="de-DE" smtClean="0"/>
              <a:t>Mehlhorn/Panagiotou</a:t>
            </a:r>
            <a:endParaRPr lang="de-DE" dirty="0"/>
          </a:p>
        </p:txBody>
      </p:sp>
      <p:sp>
        <p:nvSpPr>
          <p:cNvPr id="4" name="Slide Number Placeholder 3"/>
          <p:cNvSpPr>
            <a:spLocks noGrp="1"/>
          </p:cNvSpPr>
          <p:nvPr>
            <p:ph type="sldNum" sz="quarter" idx="12"/>
          </p:nvPr>
        </p:nvSpPr>
        <p:spPr/>
        <p:txBody>
          <a:bodyPr/>
          <a:lstStyle/>
          <a:p>
            <a:fld id="{5F8D2C46-519F-4EC3-82DA-427025B65861}" type="slidenum">
              <a:rPr lang="de-DE" smtClean="0"/>
              <a:pPr/>
              <a:t>14</a:t>
            </a:fld>
            <a:r>
              <a:rPr lang="de-DE" smtClean="0"/>
              <a:t>/15</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81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810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l"/>
            <a:r>
              <a:rPr lang="de-DE" dirty="0" smtClean="0"/>
              <a:t>Themen                   Konzepte</a:t>
            </a:r>
            <a:endParaRPr lang="de-DE" dirty="0"/>
          </a:p>
        </p:txBody>
      </p:sp>
      <p:sp>
        <p:nvSpPr>
          <p:cNvPr id="9" name="Content Placeholder 8"/>
          <p:cNvSpPr>
            <a:spLocks noGrp="1"/>
          </p:cNvSpPr>
          <p:nvPr>
            <p:ph sz="half" idx="1"/>
          </p:nvPr>
        </p:nvSpPr>
        <p:spPr/>
        <p:txBody>
          <a:bodyPr>
            <a:normAutofit fontScale="92500" lnSpcReduction="20000"/>
          </a:bodyPr>
          <a:lstStyle/>
          <a:p>
            <a:r>
              <a:rPr lang="de-DE" dirty="0" smtClean="0"/>
              <a:t>schnellste Wege, Navi</a:t>
            </a:r>
          </a:p>
          <a:p>
            <a:r>
              <a:rPr lang="de-DE" dirty="0" smtClean="0"/>
              <a:t>Suchen und Sortieren, Datenbanken</a:t>
            </a:r>
          </a:p>
          <a:p>
            <a:r>
              <a:rPr lang="de-DE" dirty="0" smtClean="0"/>
              <a:t>Websuche</a:t>
            </a:r>
          </a:p>
          <a:p>
            <a:r>
              <a:rPr lang="de-DE" dirty="0" smtClean="0"/>
              <a:t>Multiplizieren</a:t>
            </a:r>
          </a:p>
          <a:p>
            <a:r>
              <a:rPr lang="de-DE" dirty="0" smtClean="0"/>
              <a:t>Unlösbare und schwere Probleme</a:t>
            </a:r>
          </a:p>
          <a:p>
            <a:r>
              <a:rPr lang="de-DE" dirty="0" smtClean="0"/>
              <a:t>Kryptographie und Sicherheit</a:t>
            </a:r>
          </a:p>
          <a:p>
            <a:r>
              <a:rPr lang="de-DE" dirty="0" smtClean="0"/>
              <a:t>Komprimierung</a:t>
            </a:r>
          </a:p>
          <a:p>
            <a:r>
              <a:rPr lang="de-DE" dirty="0" smtClean="0"/>
              <a:t>Künstliche Intelligenz</a:t>
            </a:r>
          </a:p>
        </p:txBody>
      </p:sp>
      <p:sp>
        <p:nvSpPr>
          <p:cNvPr id="10" name="Content Placeholder 9"/>
          <p:cNvSpPr>
            <a:spLocks noGrp="1"/>
          </p:cNvSpPr>
          <p:nvPr>
            <p:ph sz="half" idx="2"/>
          </p:nvPr>
        </p:nvSpPr>
        <p:spPr/>
        <p:txBody>
          <a:bodyPr>
            <a:normAutofit fontScale="92500" lnSpcReduction="20000"/>
          </a:bodyPr>
          <a:lstStyle/>
          <a:p>
            <a:r>
              <a:rPr lang="de-DE" dirty="0" smtClean="0"/>
              <a:t>Algorithmus</a:t>
            </a:r>
          </a:p>
          <a:p>
            <a:r>
              <a:rPr lang="de-DE" dirty="0" smtClean="0"/>
              <a:t>Effizienz von Algorithmen (Zeit, Platz)</a:t>
            </a:r>
          </a:p>
          <a:p>
            <a:r>
              <a:rPr lang="de-DE" dirty="0" smtClean="0"/>
              <a:t>Programmiersprachen</a:t>
            </a:r>
          </a:p>
          <a:p>
            <a:r>
              <a:rPr lang="de-DE" dirty="0" smtClean="0"/>
              <a:t>P versus NP</a:t>
            </a:r>
          </a:p>
          <a:p>
            <a:r>
              <a:rPr lang="de-DE" dirty="0" smtClean="0"/>
              <a:t>Wie funktionieren Rechner?</a:t>
            </a:r>
          </a:p>
          <a:p>
            <a:endParaRPr lang="de-DE" dirty="0" smtClean="0"/>
          </a:p>
          <a:p>
            <a:endParaRPr lang="de-DE" dirty="0" smtClean="0"/>
          </a:p>
          <a:p>
            <a:endParaRPr lang="de-DE" dirty="0" smtClean="0"/>
          </a:p>
        </p:txBody>
      </p:sp>
      <p:sp>
        <p:nvSpPr>
          <p:cNvPr id="3" name="Date Placeholder 2"/>
          <p:cNvSpPr>
            <a:spLocks noGrp="1"/>
          </p:cNvSpPr>
          <p:nvPr>
            <p:ph type="dt" sz="half" idx="10"/>
          </p:nvPr>
        </p:nvSpPr>
        <p:spPr/>
        <p:txBody>
          <a:bodyPr/>
          <a:lstStyle/>
          <a:p>
            <a:fld id="{E2C9CBFE-2F1A-4B8C-AD8F-A1B98B9FE43B}" type="datetime1">
              <a:rPr lang="en-US" smtClean="0"/>
              <a:t>10/18/2011</a:t>
            </a:fld>
            <a:endParaRPr lang="de-DE"/>
          </a:p>
        </p:txBody>
      </p:sp>
      <p:sp>
        <p:nvSpPr>
          <p:cNvPr id="4" name="Footer Placeholder 3"/>
          <p:cNvSpPr>
            <a:spLocks noGrp="1"/>
          </p:cNvSpPr>
          <p:nvPr>
            <p:ph type="ftr" sz="quarter" idx="11"/>
          </p:nvPr>
        </p:nvSpPr>
        <p:spPr/>
        <p:txBody>
          <a:bodyPr/>
          <a:lstStyle/>
          <a:p>
            <a:r>
              <a:rPr lang="de-DE" smtClean="0"/>
              <a:t>Mehlhorn/Panagiotou</a:t>
            </a:r>
            <a:endParaRPr lang="de-DE" dirty="0"/>
          </a:p>
        </p:txBody>
      </p:sp>
      <p:sp>
        <p:nvSpPr>
          <p:cNvPr id="5" name="Slide Number Placeholder 4"/>
          <p:cNvSpPr>
            <a:spLocks noGrp="1"/>
          </p:cNvSpPr>
          <p:nvPr>
            <p:ph type="sldNum" sz="quarter" idx="12"/>
          </p:nvPr>
        </p:nvSpPr>
        <p:spPr/>
        <p:txBody>
          <a:bodyPr/>
          <a:lstStyle/>
          <a:p>
            <a:fld id="{5F8D2C46-519F-4EC3-82DA-427025B65861}" type="slidenum">
              <a:rPr lang="de-DE" smtClean="0"/>
              <a:pPr/>
              <a:t>15</a:t>
            </a:fld>
            <a:r>
              <a:rPr lang="de-DE" smtClean="0"/>
              <a:t>/15</a:t>
            </a:r>
            <a:endParaRPr lang="de-DE"/>
          </a:p>
        </p:txBody>
      </p:sp>
    </p:spTree>
    <p:extLst>
      <p:ext uri="{BB962C8B-B14F-4D97-AF65-F5344CB8AC3E}">
        <p14:creationId xmlns:p14="http://schemas.microsoft.com/office/powerpoint/2010/main" val="4054094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 </a:t>
            </a:r>
            <a:r>
              <a:rPr lang="en-US" dirty="0" err="1" smtClean="0"/>
              <a:t>Mannschaft</a:t>
            </a:r>
            <a:endParaRPr lang="en-US" dirty="0"/>
          </a:p>
        </p:txBody>
      </p:sp>
      <p:sp>
        <p:nvSpPr>
          <p:cNvPr id="3" name="Content Placeholder 2"/>
          <p:cNvSpPr>
            <a:spLocks noGrp="1"/>
          </p:cNvSpPr>
          <p:nvPr>
            <p:ph idx="1"/>
          </p:nvPr>
        </p:nvSpPr>
        <p:spPr/>
        <p:txBody>
          <a:bodyPr/>
          <a:lstStyle/>
          <a:p>
            <a:pPr>
              <a:buNone/>
            </a:pPr>
            <a:r>
              <a:rPr lang="en-US" dirty="0" smtClean="0"/>
              <a:t> </a:t>
            </a:r>
          </a:p>
        </p:txBody>
      </p:sp>
      <p:sp>
        <p:nvSpPr>
          <p:cNvPr id="4" name="Footer Placeholder 3"/>
          <p:cNvSpPr>
            <a:spLocks noGrp="1"/>
          </p:cNvSpPr>
          <p:nvPr>
            <p:ph type="ftr" sz="quarter" idx="4294967295"/>
          </p:nvPr>
        </p:nvSpPr>
        <p:spPr>
          <a:xfrm>
            <a:off x="2700338" y="6524625"/>
            <a:ext cx="4103687" cy="333375"/>
          </a:xfrm>
        </p:spPr>
        <p:txBody>
          <a:bodyPr/>
          <a:lstStyle/>
          <a:p>
            <a:r>
              <a:rPr lang="de-DE" smtClean="0"/>
              <a:t>Mehlhorn/Panagiotou</a:t>
            </a:r>
            <a:endParaRPr lang="de-DE" dirty="0"/>
          </a:p>
        </p:txBody>
      </p:sp>
      <p:pic>
        <p:nvPicPr>
          <p:cNvPr id="6" name="Picture 5" descr="IMG_0436.JPG"/>
          <p:cNvPicPr>
            <a:picLocks noGrp="1" noChangeAspect="1"/>
          </p:cNvPicPr>
          <p:nvPr isPhoto="1"/>
        </p:nvPicPr>
        <p:blipFill>
          <a:blip r:embed="rId2" cstate="screen">
            <a:lum/>
          </a:blip>
          <a:stretch>
            <a:fillRect/>
          </a:stretch>
        </p:blipFill>
        <p:spPr>
          <a:xfrm>
            <a:off x="3124200" y="1295400"/>
            <a:ext cx="2057400" cy="1371600"/>
          </a:xfrm>
          <a:prstGeom prst="rect">
            <a:avLst/>
          </a:prstGeom>
          <a:noFill/>
          <a:ln>
            <a:noFill/>
          </a:ln>
        </p:spPr>
      </p:pic>
      <p:pic>
        <p:nvPicPr>
          <p:cNvPr id="7" name="Picture 6" descr="IMG_0437.JPG"/>
          <p:cNvPicPr>
            <a:picLocks noGrp="1" noChangeAspect="1"/>
          </p:cNvPicPr>
          <p:nvPr isPhoto="1"/>
        </p:nvPicPr>
        <p:blipFill>
          <a:blip r:embed="rId3" cstate="screen">
            <a:lum/>
          </a:blip>
          <a:stretch>
            <a:fillRect/>
          </a:stretch>
        </p:blipFill>
        <p:spPr>
          <a:xfrm>
            <a:off x="7200900" y="3048000"/>
            <a:ext cx="1943100" cy="1295400"/>
          </a:xfrm>
          <a:prstGeom prst="rect">
            <a:avLst/>
          </a:prstGeom>
          <a:noFill/>
          <a:ln>
            <a:noFill/>
          </a:ln>
        </p:spPr>
      </p:pic>
      <p:pic>
        <p:nvPicPr>
          <p:cNvPr id="8" name="Picture 7" descr="IMG_0438.JPG"/>
          <p:cNvPicPr>
            <a:picLocks noGrp="1" noChangeAspect="1"/>
          </p:cNvPicPr>
          <p:nvPr isPhoto="1"/>
        </p:nvPicPr>
        <p:blipFill>
          <a:blip r:embed="rId4" cstate="screen">
            <a:lum/>
          </a:blip>
          <a:stretch>
            <a:fillRect/>
          </a:stretch>
        </p:blipFill>
        <p:spPr>
          <a:xfrm>
            <a:off x="6934200" y="1447800"/>
            <a:ext cx="1828800" cy="1219200"/>
          </a:xfrm>
          <a:prstGeom prst="rect">
            <a:avLst/>
          </a:prstGeom>
          <a:noFill/>
          <a:ln>
            <a:noFill/>
          </a:ln>
        </p:spPr>
      </p:pic>
      <p:pic>
        <p:nvPicPr>
          <p:cNvPr id="9" name="Picture 8" descr="IMG_0439.JPG"/>
          <p:cNvPicPr>
            <a:picLocks noGrp="1" noChangeAspect="1"/>
          </p:cNvPicPr>
          <p:nvPr isPhoto="1"/>
        </p:nvPicPr>
        <p:blipFill>
          <a:blip r:embed="rId5" cstate="screen">
            <a:lum/>
          </a:blip>
          <a:stretch>
            <a:fillRect/>
          </a:stretch>
        </p:blipFill>
        <p:spPr>
          <a:xfrm>
            <a:off x="2971800" y="3581400"/>
            <a:ext cx="1600200" cy="1066800"/>
          </a:xfrm>
          <a:prstGeom prst="rect">
            <a:avLst/>
          </a:prstGeom>
          <a:noFill/>
          <a:ln>
            <a:noFill/>
          </a:ln>
        </p:spPr>
      </p:pic>
      <p:pic>
        <p:nvPicPr>
          <p:cNvPr id="11" name="Picture 10" descr="IMG_0441.JPG"/>
          <p:cNvPicPr>
            <a:picLocks noGrp="1" noChangeAspect="1"/>
          </p:cNvPicPr>
          <p:nvPr isPhoto="1"/>
        </p:nvPicPr>
        <p:blipFill>
          <a:blip r:embed="rId6" cstate="screen">
            <a:lum/>
          </a:blip>
          <a:stretch>
            <a:fillRect/>
          </a:stretch>
        </p:blipFill>
        <p:spPr>
          <a:xfrm>
            <a:off x="685800" y="3429000"/>
            <a:ext cx="1524000" cy="2286000"/>
          </a:xfrm>
          <a:prstGeom prst="rect">
            <a:avLst/>
          </a:prstGeom>
          <a:noFill/>
          <a:ln>
            <a:noFill/>
          </a:ln>
        </p:spPr>
      </p:pic>
      <p:pic>
        <p:nvPicPr>
          <p:cNvPr id="12" name="Picture 11" descr="IMG_0443.JPG"/>
          <p:cNvPicPr>
            <a:picLocks noGrp="1" noChangeAspect="1"/>
          </p:cNvPicPr>
          <p:nvPr isPhoto="1"/>
        </p:nvPicPr>
        <p:blipFill>
          <a:blip r:embed="rId7" cstate="screen">
            <a:lum/>
          </a:blip>
          <a:stretch>
            <a:fillRect/>
          </a:stretch>
        </p:blipFill>
        <p:spPr>
          <a:xfrm>
            <a:off x="5181600" y="609600"/>
            <a:ext cx="1752600" cy="2628900"/>
          </a:xfrm>
          <a:prstGeom prst="rect">
            <a:avLst/>
          </a:prstGeom>
          <a:noFill/>
          <a:ln>
            <a:noFill/>
          </a:ln>
        </p:spPr>
      </p:pic>
      <p:pic>
        <p:nvPicPr>
          <p:cNvPr id="13" name="Picture 12" descr="IMG_0446.JPG"/>
          <p:cNvPicPr>
            <a:picLocks noGrp="1" noChangeAspect="1"/>
          </p:cNvPicPr>
          <p:nvPr isPhoto="1"/>
        </p:nvPicPr>
        <p:blipFill>
          <a:blip r:embed="rId8" cstate="screen">
            <a:lum/>
          </a:blip>
          <a:stretch>
            <a:fillRect/>
          </a:stretch>
        </p:blipFill>
        <p:spPr>
          <a:xfrm>
            <a:off x="1219200" y="533400"/>
            <a:ext cx="1447800" cy="2171700"/>
          </a:xfrm>
          <a:prstGeom prst="rect">
            <a:avLst/>
          </a:prstGeom>
          <a:noFill/>
          <a:ln>
            <a:noFill/>
          </a:ln>
        </p:spPr>
      </p:pic>
      <p:pic>
        <p:nvPicPr>
          <p:cNvPr id="14" name="Picture 13" descr="IMG_0442.JPG"/>
          <p:cNvPicPr>
            <a:picLocks noGrp="1" noChangeAspect="1"/>
          </p:cNvPicPr>
          <p:nvPr isPhoto="1"/>
        </p:nvPicPr>
        <p:blipFill>
          <a:blip r:embed="rId9" cstate="screen">
            <a:lum/>
          </a:blip>
          <a:stretch>
            <a:fillRect/>
          </a:stretch>
        </p:blipFill>
        <p:spPr>
          <a:xfrm>
            <a:off x="5029200" y="3886200"/>
            <a:ext cx="1752600" cy="2628900"/>
          </a:xfrm>
          <a:prstGeom prst="rect">
            <a:avLst/>
          </a:prstGeom>
          <a:noFill/>
          <a:ln>
            <a:noFill/>
          </a:ln>
        </p:spPr>
      </p:pic>
      <p:pic>
        <p:nvPicPr>
          <p:cNvPr id="15" name="Picture 14" descr="karlbringmann.jpg"/>
          <p:cNvPicPr>
            <a:picLocks noChangeAspect="1"/>
          </p:cNvPicPr>
          <p:nvPr/>
        </p:nvPicPr>
        <p:blipFill>
          <a:blip r:embed="rId10"/>
          <a:stretch>
            <a:fillRect/>
          </a:stretch>
        </p:blipFill>
        <p:spPr>
          <a:xfrm>
            <a:off x="7620000" y="5029200"/>
            <a:ext cx="1028700" cy="1371600"/>
          </a:xfrm>
          <a:prstGeom prst="rect">
            <a:avLst/>
          </a:prstGeom>
        </p:spPr>
      </p:pic>
      <p:sp>
        <p:nvSpPr>
          <p:cNvPr id="10" name="Date Placeholder 9"/>
          <p:cNvSpPr>
            <a:spLocks noGrp="1"/>
          </p:cNvSpPr>
          <p:nvPr>
            <p:ph type="dt" sz="half" idx="10"/>
          </p:nvPr>
        </p:nvSpPr>
        <p:spPr/>
        <p:txBody>
          <a:bodyPr/>
          <a:lstStyle/>
          <a:p>
            <a:fld id="{83E38CC1-482E-4CD6-8906-2369D2C810C6}" type="datetime1">
              <a:rPr lang="en-US" smtClean="0"/>
              <a:t>10/18/2011</a:t>
            </a:fld>
            <a:endParaRPr lang="de-DE"/>
          </a:p>
        </p:txBody>
      </p:sp>
      <p:sp>
        <p:nvSpPr>
          <p:cNvPr id="16" name="Slide Number Placeholder 15"/>
          <p:cNvSpPr>
            <a:spLocks noGrp="1"/>
          </p:cNvSpPr>
          <p:nvPr>
            <p:ph type="sldNum" sz="quarter" idx="11"/>
          </p:nvPr>
        </p:nvSpPr>
        <p:spPr/>
        <p:txBody>
          <a:bodyPr/>
          <a:lstStyle/>
          <a:p>
            <a:fld id="{7DEB0F81-88BC-4866-A9BD-43F83BCB0E24}" type="slidenum">
              <a:rPr lang="de-DE" smtClean="0"/>
              <a:pPr/>
              <a:t>16</a:t>
            </a:fld>
            <a:endParaRPr lang="de-D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Organisation</a:t>
            </a:r>
            <a:endParaRPr lang="en-US" dirty="0"/>
          </a:p>
        </p:txBody>
      </p:sp>
      <p:sp>
        <p:nvSpPr>
          <p:cNvPr id="3" name="Content Placeholder 2"/>
          <p:cNvSpPr>
            <a:spLocks noGrp="1"/>
          </p:cNvSpPr>
          <p:nvPr>
            <p:ph idx="1"/>
          </p:nvPr>
        </p:nvSpPr>
        <p:spPr/>
        <p:txBody>
          <a:bodyPr/>
          <a:lstStyle/>
          <a:p>
            <a:r>
              <a:rPr lang="de-DE" dirty="0" smtClean="0"/>
              <a:t>keine Vorkenntnisse erforderlich</a:t>
            </a:r>
          </a:p>
          <a:p>
            <a:r>
              <a:rPr lang="de-DE" dirty="0" smtClean="0"/>
              <a:t>Saarbrücken: Montags, 16-18 Uhr, E2 2</a:t>
            </a:r>
          </a:p>
          <a:p>
            <a:r>
              <a:rPr lang="de-DE" dirty="0" smtClean="0"/>
              <a:t>Homburg: Dienstags, 17-19 Uhr.</a:t>
            </a:r>
          </a:p>
          <a:p>
            <a:r>
              <a:rPr lang="de-DE" dirty="0" smtClean="0"/>
              <a:t>Vorlesung mit oder ohne Übungen</a:t>
            </a:r>
          </a:p>
          <a:p>
            <a:r>
              <a:rPr lang="de-DE" dirty="0" smtClean="0"/>
              <a:t>Übungen: </a:t>
            </a:r>
          </a:p>
          <a:p>
            <a:pPr lvl="1"/>
            <a:r>
              <a:rPr lang="de-DE" dirty="0" smtClean="0"/>
              <a:t>Papier und Bleistift</a:t>
            </a:r>
          </a:p>
          <a:p>
            <a:pPr lvl="1"/>
            <a:r>
              <a:rPr lang="de-DE" dirty="0" smtClean="0"/>
              <a:t>Programmieren mit Python</a:t>
            </a:r>
          </a:p>
          <a:p>
            <a:endParaRPr lang="en-US" dirty="0"/>
          </a:p>
        </p:txBody>
      </p:sp>
      <p:sp>
        <p:nvSpPr>
          <p:cNvPr id="4" name="Footer Placeholder 3"/>
          <p:cNvSpPr>
            <a:spLocks noGrp="1"/>
          </p:cNvSpPr>
          <p:nvPr>
            <p:ph type="ftr" sz="quarter" idx="4294967295"/>
          </p:nvPr>
        </p:nvSpPr>
        <p:spPr>
          <a:xfrm>
            <a:off x="2700338" y="6524625"/>
            <a:ext cx="4103687" cy="333375"/>
          </a:xfrm>
        </p:spPr>
        <p:txBody>
          <a:bodyPr/>
          <a:lstStyle/>
          <a:p>
            <a:r>
              <a:rPr lang="de-DE" smtClean="0"/>
              <a:t>Mehlhorn/Panagiotou</a:t>
            </a:r>
            <a:endParaRPr lang="de-DE" dirty="0"/>
          </a:p>
        </p:txBody>
      </p:sp>
      <p:sp>
        <p:nvSpPr>
          <p:cNvPr id="6" name="Date Placeholder 5"/>
          <p:cNvSpPr>
            <a:spLocks noGrp="1"/>
          </p:cNvSpPr>
          <p:nvPr>
            <p:ph type="dt" sz="half" idx="10"/>
          </p:nvPr>
        </p:nvSpPr>
        <p:spPr/>
        <p:txBody>
          <a:bodyPr/>
          <a:lstStyle/>
          <a:p>
            <a:fld id="{D9C6AB1C-C8D6-4A5D-BFE3-B577052B2831}" type="datetime1">
              <a:rPr lang="en-US" smtClean="0"/>
              <a:t>10/18/2011</a:t>
            </a:fld>
            <a:endParaRPr lang="de-DE"/>
          </a:p>
        </p:txBody>
      </p:sp>
      <p:sp>
        <p:nvSpPr>
          <p:cNvPr id="7" name="Slide Number Placeholder 6"/>
          <p:cNvSpPr>
            <a:spLocks noGrp="1"/>
          </p:cNvSpPr>
          <p:nvPr>
            <p:ph type="sldNum" sz="quarter" idx="11"/>
          </p:nvPr>
        </p:nvSpPr>
        <p:spPr/>
        <p:txBody>
          <a:bodyPr/>
          <a:lstStyle/>
          <a:p>
            <a:fld id="{7DEB0F81-88BC-4866-A9BD-43F83BCB0E24}" type="slidenum">
              <a:rPr lang="de-DE" smtClean="0"/>
              <a:pPr/>
              <a:t>17</a:t>
            </a:fld>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Informatik</a:t>
            </a:r>
            <a:r>
              <a:rPr lang="en-US" dirty="0" smtClean="0"/>
              <a:t> </a:t>
            </a:r>
            <a:r>
              <a:rPr lang="en-US" dirty="0" err="1" smtClean="0"/>
              <a:t>verändert</a:t>
            </a:r>
            <a:r>
              <a:rPr lang="en-US" dirty="0" smtClean="0"/>
              <a:t> die Welt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de-DE" dirty="0" smtClean="0"/>
              <a:t>Internet, Suchmaschinen, Mobiltelefonie, Electronic Banking, Einkaufen im Internet, Entzifferung des menschlichen Genoms, Klimavorhersage, Navigationssysteme</a:t>
            </a:r>
            <a:r>
              <a:rPr lang="de-DE" smtClean="0"/>
              <a:t>, soziale </a:t>
            </a:r>
            <a:r>
              <a:rPr lang="de-DE" dirty="0" smtClean="0"/>
              <a:t>Netzwerke, Wikipedia, Digitale Kameras</a:t>
            </a:r>
          </a:p>
          <a:p>
            <a:pPr>
              <a:buNone/>
            </a:pPr>
            <a:endParaRPr lang="de-DE" dirty="0" smtClean="0"/>
          </a:p>
          <a:p>
            <a:pPr>
              <a:buNone/>
            </a:pPr>
            <a:r>
              <a:rPr lang="de-DE" b="1" dirty="0" smtClean="0"/>
              <a:t>Viele dieser Errungenschaften sind recht neu; nicht mehr wegdenkbar; wirtschaftlich bedeutend</a:t>
            </a:r>
          </a:p>
          <a:p>
            <a:pPr>
              <a:buNone/>
            </a:pPr>
            <a:endParaRPr lang="de-DE" dirty="0" smtClean="0"/>
          </a:p>
          <a:p>
            <a:pPr>
              <a:buNone/>
            </a:pPr>
            <a:endParaRPr lang="en-US" dirty="0"/>
          </a:p>
        </p:txBody>
      </p:sp>
      <p:sp>
        <p:nvSpPr>
          <p:cNvPr id="4" name="Date Placeholder 3"/>
          <p:cNvSpPr>
            <a:spLocks noGrp="1"/>
          </p:cNvSpPr>
          <p:nvPr>
            <p:ph type="dt" sz="half" idx="10"/>
          </p:nvPr>
        </p:nvSpPr>
        <p:spPr/>
        <p:txBody>
          <a:bodyPr/>
          <a:lstStyle/>
          <a:p>
            <a:fld id="{9626136E-329E-47E8-8484-7D19C160493B}" type="datetime1">
              <a:rPr lang="en-US" smtClean="0"/>
              <a:t>10/18/2011</a:t>
            </a:fld>
            <a:endParaRPr lang="de-DE"/>
          </a:p>
        </p:txBody>
      </p:sp>
      <p:sp>
        <p:nvSpPr>
          <p:cNvPr id="6" name="Slide Number Placeholder 5"/>
          <p:cNvSpPr>
            <a:spLocks noGrp="1"/>
          </p:cNvSpPr>
          <p:nvPr>
            <p:ph type="sldNum" sz="quarter" idx="11"/>
          </p:nvPr>
        </p:nvSpPr>
        <p:spPr/>
        <p:txBody>
          <a:bodyPr/>
          <a:lstStyle/>
          <a:p>
            <a:fld id="{7DEB0F81-88BC-4866-A9BD-43F83BCB0E24}" type="slidenum">
              <a:rPr lang="de-DE" smtClean="0"/>
              <a:pPr/>
              <a:t>2</a:t>
            </a:fld>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KM </a:t>
            </a:r>
            <a:r>
              <a:rPr lang="en-US" dirty="0" err="1" smtClean="0"/>
              <a:t>benutzt</a:t>
            </a:r>
            <a:endParaRPr lang="en-US" dirty="0"/>
          </a:p>
        </p:txBody>
      </p:sp>
      <p:sp>
        <p:nvSpPr>
          <p:cNvPr id="3" name="Content Placeholder 2"/>
          <p:cNvSpPr>
            <a:spLocks noGrp="1"/>
          </p:cNvSpPr>
          <p:nvPr>
            <p:ph idx="1"/>
          </p:nvPr>
        </p:nvSpPr>
        <p:spPr>
          <a:prstGeom prst="rect">
            <a:avLst/>
          </a:prstGeom>
        </p:spPr>
        <p:txBody>
          <a:bodyPr/>
          <a:lstStyle/>
          <a:p>
            <a:r>
              <a:rPr lang="en-US" dirty="0" smtClean="0"/>
              <a:t>Email </a:t>
            </a:r>
            <a:r>
              <a:rPr lang="en-US" dirty="0" err="1" smtClean="0"/>
              <a:t>seit</a:t>
            </a:r>
            <a:r>
              <a:rPr lang="en-US" dirty="0" smtClean="0"/>
              <a:t> 1985</a:t>
            </a:r>
          </a:p>
          <a:p>
            <a:r>
              <a:rPr lang="en-US" dirty="0" err="1" smtClean="0"/>
              <a:t>Textverarbeitung</a:t>
            </a:r>
            <a:r>
              <a:rPr lang="en-US" dirty="0" smtClean="0"/>
              <a:t> </a:t>
            </a:r>
            <a:r>
              <a:rPr lang="en-US" dirty="0" err="1" smtClean="0"/>
              <a:t>seit</a:t>
            </a:r>
            <a:r>
              <a:rPr lang="en-US" dirty="0" smtClean="0"/>
              <a:t> 1986</a:t>
            </a:r>
          </a:p>
          <a:p>
            <a:r>
              <a:rPr lang="en-US" dirty="0" err="1" smtClean="0"/>
              <a:t>Vorträge</a:t>
            </a:r>
            <a:r>
              <a:rPr lang="en-US" dirty="0" smtClean="0"/>
              <a:t> </a:t>
            </a:r>
            <a:r>
              <a:rPr lang="en-US" dirty="0" err="1" smtClean="0"/>
              <a:t>mit</a:t>
            </a:r>
            <a:r>
              <a:rPr lang="en-US" dirty="0" smtClean="0"/>
              <a:t> </a:t>
            </a:r>
            <a:r>
              <a:rPr lang="en-US" dirty="0" err="1" smtClean="0"/>
              <a:t>dem</a:t>
            </a:r>
            <a:r>
              <a:rPr lang="en-US" dirty="0" smtClean="0"/>
              <a:t> </a:t>
            </a:r>
            <a:r>
              <a:rPr lang="en-US" dirty="0" err="1" smtClean="0"/>
              <a:t>Rechner</a:t>
            </a:r>
            <a:r>
              <a:rPr lang="en-US" dirty="0" smtClean="0"/>
              <a:t> </a:t>
            </a:r>
            <a:r>
              <a:rPr lang="en-US" dirty="0" err="1" smtClean="0"/>
              <a:t>seit</a:t>
            </a:r>
            <a:r>
              <a:rPr lang="en-US" dirty="0" smtClean="0"/>
              <a:t> 1992</a:t>
            </a:r>
          </a:p>
          <a:p>
            <a:r>
              <a:rPr lang="en-US" dirty="0" smtClean="0"/>
              <a:t>Hat </a:t>
            </a:r>
            <a:r>
              <a:rPr lang="en-US" dirty="0" err="1" smtClean="0"/>
              <a:t>eine</a:t>
            </a:r>
            <a:r>
              <a:rPr lang="en-US" dirty="0" smtClean="0"/>
              <a:t> Homepage </a:t>
            </a:r>
            <a:r>
              <a:rPr lang="en-US" dirty="0" err="1" smtClean="0"/>
              <a:t>seit</a:t>
            </a:r>
            <a:r>
              <a:rPr lang="en-US" dirty="0" smtClean="0"/>
              <a:t> 1996</a:t>
            </a:r>
          </a:p>
          <a:p>
            <a:r>
              <a:rPr lang="en-US" dirty="0" err="1" smtClean="0"/>
              <a:t>Rechner</a:t>
            </a:r>
            <a:r>
              <a:rPr lang="en-US" dirty="0" smtClean="0"/>
              <a:t> </a:t>
            </a:r>
            <a:r>
              <a:rPr lang="en-US" dirty="0" err="1" smtClean="0"/>
              <a:t>auch</a:t>
            </a:r>
            <a:r>
              <a:rPr lang="en-US" dirty="0" smtClean="0"/>
              <a:t> </a:t>
            </a:r>
            <a:r>
              <a:rPr lang="en-US" dirty="0" err="1" smtClean="0"/>
              <a:t>für</a:t>
            </a:r>
            <a:r>
              <a:rPr lang="en-US" dirty="0" smtClean="0"/>
              <a:t> private </a:t>
            </a:r>
            <a:r>
              <a:rPr lang="en-US" dirty="0" err="1" smtClean="0"/>
              <a:t>Zwecke</a:t>
            </a:r>
            <a:r>
              <a:rPr lang="en-US" dirty="0" smtClean="0"/>
              <a:t> (Electronic Banking, </a:t>
            </a:r>
            <a:r>
              <a:rPr lang="en-US" dirty="0" err="1" smtClean="0"/>
              <a:t>Reisen</a:t>
            </a:r>
            <a:r>
              <a:rPr lang="en-US" dirty="0" smtClean="0"/>
              <a:t> </a:t>
            </a:r>
            <a:r>
              <a:rPr lang="en-US" dirty="0" err="1" smtClean="0"/>
              <a:t>planen</a:t>
            </a:r>
            <a:r>
              <a:rPr lang="en-US" dirty="0" smtClean="0"/>
              <a:t>, </a:t>
            </a:r>
            <a:r>
              <a:rPr lang="en-US" dirty="0" err="1" smtClean="0"/>
              <a:t>Informationssuche</a:t>
            </a:r>
            <a:r>
              <a:rPr lang="en-US" dirty="0" smtClean="0"/>
              <a:t>, </a:t>
            </a:r>
            <a:r>
              <a:rPr lang="en-US" dirty="0" err="1" smtClean="0"/>
              <a:t>Navi</a:t>
            </a:r>
            <a:r>
              <a:rPr lang="en-US" dirty="0" smtClean="0"/>
              <a:t>, </a:t>
            </a:r>
            <a:r>
              <a:rPr lang="en-US" dirty="0" err="1" smtClean="0"/>
              <a:t>Digitale</a:t>
            </a:r>
            <a:r>
              <a:rPr lang="en-US" dirty="0" smtClean="0"/>
              <a:t> </a:t>
            </a:r>
            <a:r>
              <a:rPr lang="en-US" dirty="0" err="1" smtClean="0"/>
              <a:t>Kamera</a:t>
            </a:r>
            <a:r>
              <a:rPr lang="en-US" dirty="0" smtClean="0"/>
              <a:t>), 			</a:t>
            </a:r>
            <a:r>
              <a:rPr lang="en-US" b="1" dirty="0" err="1" smtClean="0">
                <a:solidFill>
                  <a:srgbClr val="FF0000"/>
                </a:solidFill>
              </a:rPr>
              <a:t>nach</a:t>
            </a:r>
            <a:r>
              <a:rPr lang="en-US" b="1" dirty="0" smtClean="0">
                <a:solidFill>
                  <a:srgbClr val="FF0000"/>
                </a:solidFill>
              </a:rPr>
              <a:t> 2000</a:t>
            </a:r>
            <a:endParaRPr lang="en-US" b="1" dirty="0">
              <a:solidFill>
                <a:srgbClr val="FF0000"/>
              </a:solidFill>
            </a:endParaRPr>
          </a:p>
        </p:txBody>
      </p:sp>
      <p:sp>
        <p:nvSpPr>
          <p:cNvPr id="5" name="Date Placeholder 4"/>
          <p:cNvSpPr>
            <a:spLocks noGrp="1"/>
          </p:cNvSpPr>
          <p:nvPr>
            <p:ph type="dt" sz="half" idx="10"/>
          </p:nvPr>
        </p:nvSpPr>
        <p:spPr/>
        <p:txBody>
          <a:bodyPr/>
          <a:lstStyle/>
          <a:p>
            <a:fld id="{40E06C0D-03C8-4FE1-933E-46DCF0662446}" type="datetime1">
              <a:rPr lang="en-US" smtClean="0"/>
              <a:t>10/18/2011</a:t>
            </a:fld>
            <a:endParaRPr lang="de-DE"/>
          </a:p>
        </p:txBody>
      </p:sp>
      <p:sp>
        <p:nvSpPr>
          <p:cNvPr id="6" name="Slide Number Placeholder 5"/>
          <p:cNvSpPr>
            <a:spLocks noGrp="1"/>
          </p:cNvSpPr>
          <p:nvPr>
            <p:ph type="sldNum" sz="quarter" idx="11"/>
          </p:nvPr>
        </p:nvSpPr>
        <p:spPr/>
        <p:txBody>
          <a:bodyPr/>
          <a:lstStyle/>
          <a:p>
            <a:fld id="{7DEB0F81-88BC-4866-A9BD-43F83BCB0E24}" type="slidenum">
              <a:rPr lang="de-DE" smtClean="0"/>
              <a:pPr/>
              <a:t>3</a:t>
            </a:fld>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76200"/>
            <a:ext cx="8229600" cy="1447800"/>
          </a:xfrm>
        </p:spPr>
        <p:txBody>
          <a:bodyPr/>
          <a:lstStyle/>
          <a:p>
            <a:r>
              <a:rPr lang="en-US" dirty="0" smtClean="0"/>
              <a:t>Computational Thinking</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de-DE" b="1" dirty="0" smtClean="0"/>
              <a:t>Computational Thinking (Algorithmisches Denken) </a:t>
            </a:r>
            <a:r>
              <a:rPr lang="de-DE" dirty="0" smtClean="0"/>
              <a:t>ist Grundlage dieser Veränderungen. </a:t>
            </a:r>
          </a:p>
          <a:p>
            <a:pPr>
              <a:buNone/>
            </a:pPr>
            <a:endParaRPr lang="de-DE" dirty="0" smtClean="0"/>
          </a:p>
          <a:p>
            <a:pPr>
              <a:buNone/>
            </a:pPr>
            <a:r>
              <a:rPr lang="de-DE" dirty="0" smtClean="0"/>
              <a:t>Was ist Computational Thinking und sollte ich es auch lernen? </a:t>
            </a:r>
          </a:p>
          <a:p>
            <a:pPr>
              <a:buNone/>
            </a:pPr>
            <a:endParaRPr lang="de-DE" dirty="0" smtClean="0"/>
          </a:p>
          <a:p>
            <a:pPr>
              <a:buNone/>
            </a:pPr>
            <a:r>
              <a:rPr lang="de-DE" dirty="0" smtClean="0"/>
              <a:t>Welche wissenschaftlichen Erkenntnisse stehen hinter den genannten Errungenschaften?</a:t>
            </a:r>
          </a:p>
          <a:p>
            <a:pPr>
              <a:buNone/>
            </a:pPr>
            <a:endParaRPr lang="de-DE" dirty="0" smtClean="0"/>
          </a:p>
          <a:p>
            <a:pPr>
              <a:buNone/>
            </a:pPr>
            <a:r>
              <a:rPr lang="de-DE" dirty="0" smtClean="0"/>
              <a:t> Können Computer alles?</a:t>
            </a:r>
          </a:p>
          <a:p>
            <a:pPr>
              <a:buNone/>
            </a:pPr>
            <a:endParaRPr lang="en-US" dirty="0"/>
          </a:p>
        </p:txBody>
      </p:sp>
      <p:sp>
        <p:nvSpPr>
          <p:cNvPr id="4" name="Footer Placeholder 3"/>
          <p:cNvSpPr>
            <a:spLocks noGrp="1"/>
          </p:cNvSpPr>
          <p:nvPr>
            <p:ph type="ftr" sz="quarter" idx="4294967295"/>
          </p:nvPr>
        </p:nvSpPr>
        <p:spPr>
          <a:xfrm>
            <a:off x="2700338" y="6524625"/>
            <a:ext cx="4103687" cy="333375"/>
          </a:xfrm>
        </p:spPr>
        <p:txBody>
          <a:bodyPr/>
          <a:lstStyle/>
          <a:p>
            <a:r>
              <a:rPr lang="de-DE" smtClean="0"/>
              <a:t>Mehlhorn/Panagiotou</a:t>
            </a:r>
            <a:endParaRPr lang="de-DE" dirty="0"/>
          </a:p>
        </p:txBody>
      </p:sp>
      <p:sp>
        <p:nvSpPr>
          <p:cNvPr id="6" name="Date Placeholder 5"/>
          <p:cNvSpPr>
            <a:spLocks noGrp="1"/>
          </p:cNvSpPr>
          <p:nvPr>
            <p:ph type="dt" sz="half" idx="10"/>
          </p:nvPr>
        </p:nvSpPr>
        <p:spPr/>
        <p:txBody>
          <a:bodyPr/>
          <a:lstStyle/>
          <a:p>
            <a:fld id="{0FE2C5D9-747D-47AD-90C5-F13C86E13C90}" type="datetime1">
              <a:rPr lang="en-US" smtClean="0"/>
              <a:t>10/18/2011</a:t>
            </a:fld>
            <a:endParaRPr lang="de-DE"/>
          </a:p>
        </p:txBody>
      </p:sp>
      <p:sp>
        <p:nvSpPr>
          <p:cNvPr id="7" name="Slide Number Placeholder 6"/>
          <p:cNvSpPr>
            <a:spLocks noGrp="1"/>
          </p:cNvSpPr>
          <p:nvPr>
            <p:ph type="sldNum" sz="quarter" idx="11"/>
          </p:nvPr>
        </p:nvSpPr>
        <p:spPr/>
        <p:txBody>
          <a:bodyPr/>
          <a:lstStyle/>
          <a:p>
            <a:fld id="{7DEB0F81-88BC-4866-A9BD-43F83BCB0E24}" type="slidenum">
              <a:rPr lang="de-DE" smtClean="0"/>
              <a:pPr/>
              <a:t>4</a:t>
            </a:fld>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Erste</a:t>
            </a:r>
            <a:r>
              <a:rPr lang="en-US" dirty="0" smtClean="0"/>
              <a:t> Definition</a:t>
            </a: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a:buNone/>
            </a:pPr>
            <a:r>
              <a:rPr lang="en-US" b="1" dirty="0" smtClean="0"/>
              <a:t>Computational Thinking = </a:t>
            </a:r>
          </a:p>
          <a:p>
            <a:pPr>
              <a:buNone/>
            </a:pPr>
            <a:r>
              <a:rPr lang="en-US" b="1" dirty="0" smtClean="0"/>
              <a:t>	</a:t>
            </a:r>
            <a:r>
              <a:rPr lang="en-US" b="1" dirty="0" err="1" smtClean="0"/>
              <a:t>Durchdringen</a:t>
            </a:r>
            <a:r>
              <a:rPr lang="en-US" b="1" dirty="0" smtClean="0"/>
              <a:t> von </a:t>
            </a:r>
            <a:r>
              <a:rPr lang="en-US" b="1" dirty="0" err="1" smtClean="0"/>
              <a:t>Problemen</a:t>
            </a:r>
            <a:r>
              <a:rPr lang="en-US" b="1" dirty="0" smtClean="0"/>
              <a:t>, so </a:t>
            </a:r>
            <a:r>
              <a:rPr lang="en-US" b="1" dirty="0" err="1" smtClean="0"/>
              <a:t>dass</a:t>
            </a:r>
            <a:r>
              <a:rPr lang="en-US" b="1" dirty="0" smtClean="0"/>
              <a:t> </a:t>
            </a:r>
            <a:r>
              <a:rPr lang="en-US" b="1" dirty="0" err="1" smtClean="0"/>
              <a:t>sie</a:t>
            </a:r>
            <a:r>
              <a:rPr lang="en-US" b="1" dirty="0" smtClean="0"/>
              <a:t> </a:t>
            </a:r>
            <a:r>
              <a:rPr lang="en-US" b="1" dirty="0" err="1" smtClean="0"/>
              <a:t>durch</a:t>
            </a:r>
            <a:r>
              <a:rPr lang="en-US" b="1" dirty="0" smtClean="0"/>
              <a:t> </a:t>
            </a:r>
            <a:r>
              <a:rPr lang="en-US" b="1" dirty="0" err="1" smtClean="0"/>
              <a:t>Rechnen</a:t>
            </a:r>
            <a:r>
              <a:rPr lang="en-US" b="1" dirty="0" smtClean="0"/>
              <a:t> </a:t>
            </a:r>
            <a:r>
              <a:rPr lang="en-US" b="1" dirty="0" err="1" smtClean="0"/>
              <a:t>gelöst</a:t>
            </a:r>
            <a:r>
              <a:rPr lang="en-US" b="1" dirty="0" smtClean="0"/>
              <a:t> </a:t>
            </a:r>
            <a:r>
              <a:rPr lang="en-US" b="1" dirty="0" err="1" smtClean="0"/>
              <a:t>werden</a:t>
            </a:r>
            <a:r>
              <a:rPr lang="en-US" b="1" dirty="0" smtClean="0"/>
              <a:t> </a:t>
            </a:r>
            <a:r>
              <a:rPr lang="en-US" b="1" dirty="0" err="1" smtClean="0"/>
              <a:t>können</a:t>
            </a:r>
            <a:endParaRPr lang="en-US" b="1" dirty="0" smtClean="0"/>
          </a:p>
          <a:p>
            <a:pPr>
              <a:buNone/>
            </a:pPr>
            <a:endParaRPr lang="en-US" b="1" dirty="0" smtClean="0"/>
          </a:p>
          <a:p>
            <a:pPr>
              <a:buNone/>
            </a:pPr>
            <a:r>
              <a:rPr lang="en-US" b="1" dirty="0" err="1" smtClean="0"/>
              <a:t>Rechnen</a:t>
            </a:r>
            <a:r>
              <a:rPr lang="en-US" b="1" dirty="0" smtClean="0"/>
              <a:t> = </a:t>
            </a:r>
            <a:r>
              <a:rPr lang="en-US" b="1" dirty="0" err="1" smtClean="0"/>
              <a:t>stures</a:t>
            </a:r>
            <a:r>
              <a:rPr lang="en-US" b="1" dirty="0" smtClean="0"/>
              <a:t> </a:t>
            </a:r>
            <a:r>
              <a:rPr lang="en-US" b="1" dirty="0" err="1" smtClean="0"/>
              <a:t>Befolgen</a:t>
            </a:r>
            <a:r>
              <a:rPr lang="en-US" b="1" dirty="0" smtClean="0"/>
              <a:t> </a:t>
            </a:r>
          </a:p>
          <a:p>
            <a:pPr>
              <a:buNone/>
            </a:pPr>
            <a:r>
              <a:rPr lang="en-US" b="1" dirty="0" smtClean="0"/>
              <a:t>				von </a:t>
            </a:r>
            <a:r>
              <a:rPr lang="en-US" b="1" dirty="0" err="1" smtClean="0"/>
              <a:t>Regeln</a:t>
            </a:r>
            <a:endParaRPr lang="en-US" b="1" dirty="0" smtClean="0"/>
          </a:p>
          <a:p>
            <a:pPr>
              <a:buNone/>
            </a:pPr>
            <a:endParaRPr lang="en-US" b="1" dirty="0" smtClean="0"/>
          </a:p>
          <a:p>
            <a:pPr>
              <a:buNone/>
            </a:pPr>
            <a:r>
              <a:rPr lang="en-US" b="1" dirty="0" smtClean="0"/>
              <a:t>Und das </a:t>
            </a:r>
            <a:r>
              <a:rPr lang="en-US" b="1" dirty="0" err="1" smtClean="0"/>
              <a:t>soll</a:t>
            </a:r>
            <a:r>
              <a:rPr lang="en-US" b="1" dirty="0" smtClean="0"/>
              <a:t> </a:t>
            </a:r>
            <a:r>
              <a:rPr lang="en-US" b="1" dirty="0" err="1" smtClean="0"/>
              <a:t>spannend</a:t>
            </a:r>
            <a:r>
              <a:rPr lang="en-US" b="1" dirty="0" smtClean="0"/>
              <a:t> </a:t>
            </a:r>
            <a:r>
              <a:rPr lang="en-US" b="1" dirty="0" err="1" smtClean="0"/>
              <a:t>sein</a:t>
            </a:r>
            <a:r>
              <a:rPr lang="en-US" b="1" dirty="0" smtClean="0"/>
              <a:t>? </a:t>
            </a:r>
          </a:p>
          <a:p>
            <a:endParaRPr lang="en-US" dirty="0" smtClean="0"/>
          </a:p>
          <a:p>
            <a:endParaRPr lang="en-US" dirty="0"/>
          </a:p>
        </p:txBody>
      </p:sp>
      <p:sp>
        <p:nvSpPr>
          <p:cNvPr id="4" name="Footer Placeholder 3"/>
          <p:cNvSpPr>
            <a:spLocks noGrp="1"/>
          </p:cNvSpPr>
          <p:nvPr>
            <p:ph type="ftr" sz="quarter" idx="4294967295"/>
          </p:nvPr>
        </p:nvSpPr>
        <p:spPr>
          <a:xfrm>
            <a:off x="2700338" y="6524625"/>
            <a:ext cx="4103687" cy="333375"/>
          </a:xfrm>
        </p:spPr>
        <p:txBody>
          <a:bodyPr/>
          <a:lstStyle/>
          <a:p>
            <a:r>
              <a:rPr lang="de-DE" smtClean="0"/>
              <a:t>Mehlhorn/Panagiotou</a:t>
            </a:r>
            <a:endParaRPr lang="de-DE" dirty="0"/>
          </a:p>
        </p:txBody>
      </p:sp>
      <p:pic>
        <p:nvPicPr>
          <p:cNvPr id="6" name="Picture 6" descr="The Thinker, Rodin.jpg">
            <a:hlinkClick r:id="rId2"/>
          </p:cNvPr>
          <p:cNvPicPr>
            <a:picLocks noChangeAspect="1" noChangeArrowheads="1"/>
          </p:cNvPicPr>
          <p:nvPr/>
        </p:nvPicPr>
        <p:blipFill>
          <a:blip r:embed="rId3"/>
          <a:srcRect/>
          <a:stretch>
            <a:fillRect/>
          </a:stretch>
        </p:blipFill>
        <p:spPr bwMode="auto">
          <a:xfrm>
            <a:off x="6553200" y="3048000"/>
            <a:ext cx="2334638" cy="3171825"/>
          </a:xfrm>
          <a:prstGeom prst="rect">
            <a:avLst/>
          </a:prstGeom>
          <a:noFill/>
        </p:spPr>
      </p:pic>
      <p:sp>
        <p:nvSpPr>
          <p:cNvPr id="7" name="Date Placeholder 6"/>
          <p:cNvSpPr>
            <a:spLocks noGrp="1"/>
          </p:cNvSpPr>
          <p:nvPr>
            <p:ph type="dt" sz="half" idx="10"/>
          </p:nvPr>
        </p:nvSpPr>
        <p:spPr/>
        <p:txBody>
          <a:bodyPr/>
          <a:lstStyle/>
          <a:p>
            <a:fld id="{EF8D4E8D-F076-41C5-80D7-3639906B46F2}" type="datetime1">
              <a:rPr lang="en-US" smtClean="0"/>
              <a:t>10/18/2011</a:t>
            </a:fld>
            <a:endParaRPr lang="de-DE"/>
          </a:p>
        </p:txBody>
      </p:sp>
      <p:sp>
        <p:nvSpPr>
          <p:cNvPr id="8" name="Slide Number Placeholder 7"/>
          <p:cNvSpPr>
            <a:spLocks noGrp="1"/>
          </p:cNvSpPr>
          <p:nvPr>
            <p:ph type="sldNum" sz="quarter" idx="11"/>
          </p:nvPr>
        </p:nvSpPr>
        <p:spPr/>
        <p:txBody>
          <a:bodyPr/>
          <a:lstStyle/>
          <a:p>
            <a:fld id="{7DEB0F81-88BC-4866-A9BD-43F83BCB0E24}" type="slidenum">
              <a:rPr lang="de-DE" smtClean="0"/>
              <a:pPr/>
              <a:t>5</a:t>
            </a:fld>
            <a:endParaRPr lang="de-D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Computational Thinking</a:t>
            </a:r>
            <a:endParaRPr lang="en-US" dirty="0"/>
          </a:p>
        </p:txBody>
      </p:sp>
      <p:sp>
        <p:nvSpPr>
          <p:cNvPr id="3" name="Content Placeholder 2"/>
          <p:cNvSpPr>
            <a:spLocks noGrp="1"/>
          </p:cNvSpPr>
          <p:nvPr>
            <p:ph idx="1"/>
          </p:nvPr>
        </p:nvSpPr>
        <p:spPr/>
        <p:txBody>
          <a:bodyPr/>
          <a:lstStyle/>
          <a:p>
            <a:pPr>
              <a:buNone/>
            </a:pPr>
            <a:r>
              <a:rPr lang="en-US" b="1" dirty="0" err="1" smtClean="0"/>
              <a:t>Sie</a:t>
            </a:r>
            <a:r>
              <a:rPr lang="en-US" b="1" dirty="0" smtClean="0"/>
              <a:t> </a:t>
            </a:r>
            <a:r>
              <a:rPr lang="en-US" b="1" dirty="0" err="1" smtClean="0"/>
              <a:t>kennen</a:t>
            </a:r>
            <a:r>
              <a:rPr lang="en-US" b="1" dirty="0" smtClean="0"/>
              <a:t> </a:t>
            </a:r>
            <a:r>
              <a:rPr lang="en-US" b="1" dirty="0" err="1" smtClean="0"/>
              <a:t>es</a:t>
            </a:r>
            <a:r>
              <a:rPr lang="en-US" b="1" dirty="0" smtClean="0"/>
              <a:t> </a:t>
            </a:r>
            <a:r>
              <a:rPr lang="en-US" b="1" dirty="0" err="1" smtClean="0"/>
              <a:t>schon</a:t>
            </a:r>
            <a:endParaRPr lang="en-US" b="1" dirty="0" smtClean="0"/>
          </a:p>
          <a:p>
            <a:pPr>
              <a:buNone/>
            </a:pPr>
            <a:endParaRPr lang="en-US" b="1" dirty="0" smtClean="0"/>
          </a:p>
          <a:p>
            <a:r>
              <a:rPr lang="en-US" b="1" dirty="0" err="1" smtClean="0"/>
              <a:t>Kochrezepte</a:t>
            </a:r>
            <a:endParaRPr lang="en-US" b="1" dirty="0" smtClean="0"/>
          </a:p>
          <a:p>
            <a:r>
              <a:rPr lang="en-US" b="1" dirty="0" err="1" smtClean="0"/>
              <a:t>Beantragen</a:t>
            </a:r>
            <a:r>
              <a:rPr lang="en-US" b="1" dirty="0" smtClean="0"/>
              <a:t> </a:t>
            </a:r>
            <a:r>
              <a:rPr lang="en-US" b="1" dirty="0" err="1" smtClean="0"/>
              <a:t>eines</a:t>
            </a:r>
            <a:r>
              <a:rPr lang="en-US" b="1" dirty="0" smtClean="0"/>
              <a:t> </a:t>
            </a:r>
            <a:r>
              <a:rPr lang="en-US" b="1" dirty="0" err="1" smtClean="0"/>
              <a:t>Personalausweises</a:t>
            </a:r>
            <a:endParaRPr lang="en-US" b="1" dirty="0" smtClean="0"/>
          </a:p>
          <a:p>
            <a:r>
              <a:rPr lang="en-US" b="1" dirty="0" err="1" smtClean="0"/>
              <a:t>Lösen</a:t>
            </a:r>
            <a:r>
              <a:rPr lang="en-US" b="1" dirty="0" smtClean="0"/>
              <a:t> </a:t>
            </a:r>
            <a:r>
              <a:rPr lang="en-US" b="1" dirty="0" err="1" smtClean="0"/>
              <a:t>einer</a:t>
            </a:r>
            <a:r>
              <a:rPr lang="en-US" b="1" dirty="0" smtClean="0"/>
              <a:t> </a:t>
            </a:r>
            <a:r>
              <a:rPr lang="en-US" b="1" dirty="0" err="1" smtClean="0"/>
              <a:t>quadratischen</a:t>
            </a:r>
            <a:r>
              <a:rPr lang="en-US" b="1" dirty="0" smtClean="0"/>
              <a:t> </a:t>
            </a:r>
            <a:r>
              <a:rPr lang="en-US" b="1" dirty="0" err="1" smtClean="0"/>
              <a:t>Gleichung</a:t>
            </a:r>
            <a:endParaRPr lang="en-US" b="1" dirty="0" smtClean="0"/>
          </a:p>
          <a:p>
            <a:endParaRPr lang="en-US" b="1" dirty="0"/>
          </a:p>
        </p:txBody>
      </p:sp>
      <p:sp>
        <p:nvSpPr>
          <p:cNvPr id="4" name="Footer Placeholder 3"/>
          <p:cNvSpPr>
            <a:spLocks noGrp="1"/>
          </p:cNvSpPr>
          <p:nvPr>
            <p:ph type="ftr" sz="quarter" idx="4294967295"/>
          </p:nvPr>
        </p:nvSpPr>
        <p:spPr>
          <a:xfrm>
            <a:off x="2700338" y="6524625"/>
            <a:ext cx="4103687" cy="333375"/>
          </a:xfrm>
        </p:spPr>
        <p:txBody>
          <a:bodyPr/>
          <a:lstStyle/>
          <a:p>
            <a:r>
              <a:rPr lang="de-DE" smtClean="0"/>
              <a:t>Mehlhorn/Panagiotou</a:t>
            </a:r>
            <a:endParaRPr lang="de-DE" dirty="0"/>
          </a:p>
        </p:txBody>
      </p:sp>
      <p:sp>
        <p:nvSpPr>
          <p:cNvPr id="6" name="Date Placeholder 5"/>
          <p:cNvSpPr>
            <a:spLocks noGrp="1"/>
          </p:cNvSpPr>
          <p:nvPr>
            <p:ph type="dt" sz="half" idx="10"/>
          </p:nvPr>
        </p:nvSpPr>
        <p:spPr/>
        <p:txBody>
          <a:bodyPr/>
          <a:lstStyle/>
          <a:p>
            <a:fld id="{DFB2F2B1-9D28-4741-AB6A-DE6DEBE4A16A}" type="datetime1">
              <a:rPr lang="en-US" smtClean="0"/>
              <a:t>10/18/2011</a:t>
            </a:fld>
            <a:endParaRPr lang="de-DE"/>
          </a:p>
        </p:txBody>
      </p:sp>
      <p:sp>
        <p:nvSpPr>
          <p:cNvPr id="7" name="Slide Number Placeholder 6"/>
          <p:cNvSpPr>
            <a:spLocks noGrp="1"/>
          </p:cNvSpPr>
          <p:nvPr>
            <p:ph type="sldNum" sz="quarter" idx="11"/>
          </p:nvPr>
        </p:nvSpPr>
        <p:spPr/>
        <p:txBody>
          <a:bodyPr/>
          <a:lstStyle/>
          <a:p>
            <a:fld id="{7DEB0F81-88BC-4866-A9BD-43F83BCB0E24}" type="slidenum">
              <a:rPr lang="de-DE" smtClean="0"/>
              <a:pPr/>
              <a:t>6</a:t>
            </a:fld>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Schweinshaxe</a:t>
            </a:r>
            <a:r>
              <a:rPr lang="en-US" dirty="0" smtClean="0"/>
              <a:t> Bavaria</a:t>
            </a:r>
            <a:endParaRPr lang="en-US" dirty="0"/>
          </a:p>
        </p:txBody>
      </p:sp>
      <p:sp>
        <p:nvSpPr>
          <p:cNvPr id="3" name="Content Placeholder 2"/>
          <p:cNvSpPr>
            <a:spLocks noGrp="1"/>
          </p:cNvSpPr>
          <p:nvPr>
            <p:ph idx="1"/>
          </p:nvPr>
        </p:nvSpPr>
        <p:spPr/>
        <p:txBody>
          <a:bodyPr>
            <a:normAutofit fontScale="62500" lnSpcReduction="20000"/>
          </a:bodyPr>
          <a:lstStyle/>
          <a:p>
            <a:r>
              <a:rPr lang="de-DE" dirty="0" smtClean="0"/>
              <a:t>Zutaten: </a:t>
            </a:r>
          </a:p>
          <a:p>
            <a:pPr lvl="1"/>
            <a:r>
              <a:rPr lang="de-DE" dirty="0" smtClean="0"/>
              <a:t>2  	Schweinshaxe(n), hintere, 1 1/2 kg</a:t>
            </a:r>
          </a:p>
          <a:p>
            <a:pPr lvl="1"/>
            <a:r>
              <a:rPr lang="de-DE" dirty="0" smtClean="0"/>
              <a:t>1 TL 	Salz, ½ TL Pfeffer</a:t>
            </a:r>
          </a:p>
          <a:p>
            <a:pPr lvl="1"/>
            <a:r>
              <a:rPr lang="de-DE" dirty="0" smtClean="0"/>
              <a:t>3 Liter 	Wasser</a:t>
            </a:r>
          </a:p>
          <a:p>
            <a:pPr lvl="1"/>
            <a:r>
              <a:rPr lang="de-DE" dirty="0" smtClean="0"/>
              <a:t>1  	Zwiebel</a:t>
            </a:r>
          </a:p>
          <a:p>
            <a:pPr lvl="1"/>
            <a:r>
              <a:rPr lang="de-DE" dirty="0" smtClean="0"/>
              <a:t>⅛ Liter 	Bier</a:t>
            </a:r>
          </a:p>
          <a:p>
            <a:endParaRPr lang="de-DE" dirty="0" smtClean="0"/>
          </a:p>
          <a:p>
            <a:r>
              <a:rPr lang="de-DE" dirty="0" smtClean="0"/>
              <a:t>Zubereitung: </a:t>
            </a:r>
          </a:p>
          <a:p>
            <a:pPr lvl="1"/>
            <a:r>
              <a:rPr lang="de-DE" dirty="0" smtClean="0"/>
              <a:t>Backofen auf 200° vorheizen.</a:t>
            </a:r>
          </a:p>
          <a:p>
            <a:pPr lvl="1"/>
            <a:r>
              <a:rPr lang="de-DE" dirty="0" smtClean="0"/>
              <a:t>Die Haut der Schweinshaxen rautenförmig einschneiden. </a:t>
            </a:r>
          </a:p>
          <a:p>
            <a:pPr lvl="1"/>
            <a:r>
              <a:rPr lang="de-DE" dirty="0" smtClean="0"/>
              <a:t>Haxen würzen. </a:t>
            </a:r>
          </a:p>
          <a:p>
            <a:pPr lvl="1"/>
            <a:r>
              <a:rPr lang="de-DE" dirty="0" smtClean="0"/>
              <a:t>1/4 L Wasser in einen Topf geben, Haxen einlegen und auf der mittleren Leiste im Backofen ca. 2 1/2 Std. braten. </a:t>
            </a:r>
          </a:p>
          <a:p>
            <a:pPr lvl="1"/>
            <a:r>
              <a:rPr lang="de-DE" dirty="0" smtClean="0"/>
              <a:t>Während der gesamten Garzeit alle 15 min die Haxen mit dem Bratfond begießen. </a:t>
            </a:r>
          </a:p>
          <a:p>
            <a:pPr lvl="1"/>
            <a:r>
              <a:rPr lang="de-DE" dirty="0" smtClean="0"/>
              <a:t>... </a:t>
            </a:r>
          </a:p>
          <a:p>
            <a:endParaRPr lang="en-US" dirty="0"/>
          </a:p>
        </p:txBody>
      </p:sp>
      <p:sp>
        <p:nvSpPr>
          <p:cNvPr id="4" name="Footer Placeholder 3"/>
          <p:cNvSpPr>
            <a:spLocks noGrp="1"/>
          </p:cNvSpPr>
          <p:nvPr>
            <p:ph type="ftr" sz="quarter" idx="4294967295"/>
          </p:nvPr>
        </p:nvSpPr>
        <p:spPr>
          <a:xfrm>
            <a:off x="5040313" y="6524625"/>
            <a:ext cx="4103687" cy="333375"/>
          </a:xfrm>
        </p:spPr>
        <p:txBody>
          <a:bodyPr/>
          <a:lstStyle/>
          <a:p>
            <a:r>
              <a:rPr lang="de-DE" smtClean="0"/>
              <a:t>Mehlhorn/Panagiotou</a:t>
            </a:r>
            <a:endParaRPr lang="de-DE" dirty="0"/>
          </a:p>
        </p:txBody>
      </p:sp>
      <p:pic>
        <p:nvPicPr>
          <p:cNvPr id="6" name="Picture 5" descr="140260-big-gebratene-schweinshaxe.jpg"/>
          <p:cNvPicPr>
            <a:picLocks noChangeAspect="1"/>
          </p:cNvPicPr>
          <p:nvPr/>
        </p:nvPicPr>
        <p:blipFill>
          <a:blip r:embed="rId2"/>
          <a:stretch>
            <a:fillRect/>
          </a:stretch>
        </p:blipFill>
        <p:spPr>
          <a:xfrm>
            <a:off x="5943600" y="1143000"/>
            <a:ext cx="2861972" cy="2438400"/>
          </a:xfrm>
          <a:prstGeom prst="rect">
            <a:avLst/>
          </a:prstGeom>
        </p:spPr>
      </p:pic>
      <p:sp>
        <p:nvSpPr>
          <p:cNvPr id="7" name="Date Placeholder 6"/>
          <p:cNvSpPr>
            <a:spLocks noGrp="1"/>
          </p:cNvSpPr>
          <p:nvPr>
            <p:ph type="dt" sz="half" idx="10"/>
          </p:nvPr>
        </p:nvSpPr>
        <p:spPr/>
        <p:txBody>
          <a:bodyPr/>
          <a:lstStyle/>
          <a:p>
            <a:fld id="{F14DE2FF-C1BB-405D-8E80-48659C3DC2B1}" type="datetime1">
              <a:rPr lang="en-US" smtClean="0"/>
              <a:t>10/18/2011</a:t>
            </a:fld>
            <a:endParaRPr lang="de-DE"/>
          </a:p>
        </p:txBody>
      </p:sp>
      <p:sp>
        <p:nvSpPr>
          <p:cNvPr id="8" name="Slide Number Placeholder 7"/>
          <p:cNvSpPr>
            <a:spLocks noGrp="1"/>
          </p:cNvSpPr>
          <p:nvPr>
            <p:ph type="sldNum" sz="quarter" idx="11"/>
          </p:nvPr>
        </p:nvSpPr>
        <p:spPr/>
        <p:txBody>
          <a:bodyPr/>
          <a:lstStyle/>
          <a:p>
            <a:fld id="{7DEB0F81-88BC-4866-A9BD-43F83BCB0E24}" type="slidenum">
              <a:rPr lang="de-DE" smtClean="0"/>
              <a:pPr/>
              <a:t>7</a:t>
            </a:fld>
            <a:endParaRPr lang="de-D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Personalausweis</a:t>
            </a:r>
            <a:endParaRPr lang="en-US" dirty="0"/>
          </a:p>
        </p:txBody>
      </p:sp>
      <p:sp>
        <p:nvSpPr>
          <p:cNvPr id="3" name="Content Placeholder 2"/>
          <p:cNvSpPr>
            <a:spLocks noGrp="1"/>
          </p:cNvSpPr>
          <p:nvPr>
            <p:ph idx="1"/>
          </p:nvPr>
        </p:nvSpPr>
        <p:spPr>
          <a:xfrm>
            <a:off x="457200" y="990600"/>
            <a:ext cx="8229600" cy="5135563"/>
          </a:xfrm>
        </p:spPr>
        <p:txBody>
          <a:bodyPr>
            <a:normAutofit fontScale="55000" lnSpcReduction="20000"/>
          </a:bodyPr>
          <a:lstStyle/>
          <a:p>
            <a:r>
              <a:rPr lang="de-DE" dirty="0" smtClean="0"/>
              <a:t>Ein Personalausweis wird auf persönlichen Antrag ausgestellt. Sie können sich bei der Antragstellung nicht vertreten lassen.</a:t>
            </a:r>
          </a:p>
          <a:p>
            <a:endParaRPr lang="de-DE" dirty="0" smtClean="0"/>
          </a:p>
          <a:p>
            <a:r>
              <a:rPr lang="de-DE" dirty="0" smtClean="0"/>
              <a:t>Erforderliche Unterlagen</a:t>
            </a:r>
          </a:p>
          <a:p>
            <a:pPr lvl="1"/>
            <a:r>
              <a:rPr lang="de-DE" dirty="0" smtClean="0"/>
              <a:t>    bisheriges amtliches Personaldokument (z.B. Reisepass, Personalausweis) </a:t>
            </a:r>
          </a:p>
          <a:p>
            <a:pPr lvl="1"/>
            <a:r>
              <a:rPr lang="de-DE" dirty="0" smtClean="0"/>
              <a:t>    ein aktuelles Foto in der vorgeschriebenen Größe und Beschaffenheit:</a:t>
            </a:r>
          </a:p>
          <a:p>
            <a:endParaRPr lang="de-DE" dirty="0" smtClean="0"/>
          </a:p>
          <a:p>
            <a:r>
              <a:rPr lang="de-DE" dirty="0" smtClean="0"/>
              <a:t>Vor der Abholung des Personalausweises erhalten Sie einen PIN-Brief vom Ausweishersteller (Bundesdruckerei) mit einer PIN, einer PUK und einem Sperrkennwort.</a:t>
            </a:r>
          </a:p>
          <a:p>
            <a:endParaRPr lang="de-DE" dirty="0" smtClean="0"/>
          </a:p>
          <a:p>
            <a:r>
              <a:rPr lang="de-DE" dirty="0" smtClean="0"/>
              <a:t>Bevor Sie den Personalausweis ausgehändigt bekommen, müssen Sie schriftlich bestätigen, dass Sie den PIN-Brief erhalten haben.</a:t>
            </a:r>
          </a:p>
          <a:p>
            <a:endParaRPr lang="de-DE" dirty="0" smtClean="0"/>
          </a:p>
          <a:p>
            <a:r>
              <a:rPr lang="de-DE" dirty="0" smtClean="0"/>
              <a:t>Die Entscheidung, ob Sie die Online-Ausweisfunktion nutzen wollen oder nicht, treffen Sie erst bei der Abholung Ihres Personalausweises. Diese Entscheidung ist ebenfalls schriftlich zu dokumentieren. </a:t>
            </a:r>
          </a:p>
          <a:p>
            <a:endParaRPr lang="de-DE" dirty="0" smtClean="0"/>
          </a:p>
          <a:p>
            <a:r>
              <a:rPr lang="de-DE" dirty="0" smtClean="0"/>
              <a:t>Entscheiden Sie sich .... gegen die Nutzung der Online-Ausweisfunktion ...</a:t>
            </a:r>
          </a:p>
          <a:p>
            <a:pPr>
              <a:buNone/>
            </a:pPr>
            <a:endParaRPr lang="de-DE" dirty="0" smtClean="0"/>
          </a:p>
        </p:txBody>
      </p:sp>
      <p:sp>
        <p:nvSpPr>
          <p:cNvPr id="5" name="Footer Placeholder 4"/>
          <p:cNvSpPr>
            <a:spLocks noGrp="1"/>
          </p:cNvSpPr>
          <p:nvPr>
            <p:ph type="ftr" sz="quarter" idx="4294967295"/>
          </p:nvPr>
        </p:nvSpPr>
        <p:spPr>
          <a:xfrm>
            <a:off x="2700338" y="6524625"/>
            <a:ext cx="4103687" cy="333375"/>
          </a:xfrm>
        </p:spPr>
        <p:txBody>
          <a:bodyPr/>
          <a:lstStyle/>
          <a:p>
            <a:r>
              <a:rPr lang="de-DE" smtClean="0"/>
              <a:t>Mehlhorn/Panagiotou</a:t>
            </a:r>
            <a:endParaRPr lang="de-DE" dirty="0"/>
          </a:p>
        </p:txBody>
      </p:sp>
      <p:sp>
        <p:nvSpPr>
          <p:cNvPr id="6" name="Date Placeholder 5"/>
          <p:cNvSpPr>
            <a:spLocks noGrp="1"/>
          </p:cNvSpPr>
          <p:nvPr>
            <p:ph type="dt" sz="half" idx="10"/>
          </p:nvPr>
        </p:nvSpPr>
        <p:spPr/>
        <p:txBody>
          <a:bodyPr/>
          <a:lstStyle/>
          <a:p>
            <a:fld id="{B2515D6B-8746-41C4-B6A8-E5BB87E46A42}" type="datetime1">
              <a:rPr lang="en-US" smtClean="0"/>
              <a:t>10/18/2011</a:t>
            </a:fld>
            <a:endParaRPr lang="de-DE"/>
          </a:p>
        </p:txBody>
      </p:sp>
      <p:sp>
        <p:nvSpPr>
          <p:cNvPr id="7" name="Slide Number Placeholder 6"/>
          <p:cNvSpPr>
            <a:spLocks noGrp="1"/>
          </p:cNvSpPr>
          <p:nvPr>
            <p:ph type="sldNum" sz="quarter" idx="11"/>
          </p:nvPr>
        </p:nvSpPr>
        <p:spPr/>
        <p:txBody>
          <a:bodyPr/>
          <a:lstStyle/>
          <a:p>
            <a:fld id="{7DEB0F81-88BC-4866-A9BD-43F83BCB0E24}" type="slidenum">
              <a:rPr lang="de-DE" smtClean="0"/>
              <a:pPr/>
              <a:t>8</a:t>
            </a:fld>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76200"/>
            <a:ext cx="8229600" cy="1219200"/>
          </a:xfrm>
        </p:spPr>
        <p:txBody>
          <a:bodyPr/>
          <a:lstStyle/>
          <a:p>
            <a:r>
              <a:rPr lang="en-US" dirty="0" err="1" smtClean="0"/>
              <a:t>Lösen</a:t>
            </a:r>
            <a:r>
              <a:rPr lang="en-US" dirty="0" smtClean="0"/>
              <a:t> </a:t>
            </a:r>
            <a:r>
              <a:rPr lang="en-US" dirty="0" err="1" smtClean="0"/>
              <a:t>einer</a:t>
            </a:r>
            <a:r>
              <a:rPr lang="en-US" dirty="0" smtClean="0"/>
              <a:t> </a:t>
            </a:r>
            <a:r>
              <a:rPr lang="en-US" dirty="0" err="1" smtClean="0"/>
              <a:t>Gleichung</a:t>
            </a:r>
            <a:r>
              <a:rPr lang="en-US" dirty="0" smtClean="0"/>
              <a:t>                        x² + </a:t>
            </a:r>
            <a:r>
              <a:rPr lang="en-US" dirty="0" err="1" smtClean="0"/>
              <a:t>bx</a:t>
            </a:r>
            <a:r>
              <a:rPr lang="en-US" dirty="0" smtClean="0"/>
              <a:t> + c = 0</a:t>
            </a:r>
            <a:endParaRPr lang="en-US" dirty="0"/>
          </a:p>
        </p:txBody>
      </p:sp>
      <p:sp>
        <p:nvSpPr>
          <p:cNvPr id="3" name="Content Placeholder 2"/>
          <p:cNvSpPr>
            <a:spLocks noGrp="1"/>
          </p:cNvSpPr>
          <p:nvPr>
            <p:ph idx="1"/>
          </p:nvPr>
        </p:nvSpPr>
        <p:spPr/>
        <p:txBody>
          <a:bodyPr/>
          <a:lstStyle/>
          <a:p>
            <a:pPr marL="514350" indent="-514350">
              <a:buNone/>
            </a:pPr>
            <a:r>
              <a:rPr lang="en-US" sz="2400" dirty="0" smtClean="0"/>
              <a:t>                                 </a:t>
            </a:r>
            <a:r>
              <a:rPr lang="en-US" sz="2400" dirty="0" smtClean="0">
                <a:solidFill>
                  <a:srgbClr val="FF0000"/>
                </a:solidFill>
              </a:rPr>
              <a:t>x² + 4 x – 5 = 0</a:t>
            </a:r>
          </a:p>
          <a:p>
            <a:pPr marL="514350" indent="-514350">
              <a:buFont typeface="+mj-lt"/>
              <a:buAutoNum type="arabicPeriod"/>
            </a:pPr>
            <a:endParaRPr lang="en-US" sz="2400" dirty="0" smtClean="0"/>
          </a:p>
          <a:p>
            <a:pPr marL="514350" indent="-514350">
              <a:buFont typeface="+mj-lt"/>
              <a:buAutoNum type="arabicPeriod"/>
            </a:pPr>
            <a:r>
              <a:rPr lang="en-US" sz="2400" dirty="0" err="1" smtClean="0"/>
              <a:t>Größen</a:t>
            </a:r>
            <a:r>
              <a:rPr lang="en-US" sz="2400" dirty="0" smtClean="0"/>
              <a:t> </a:t>
            </a:r>
            <a:r>
              <a:rPr lang="en-US" sz="2400" dirty="0" err="1" smtClean="0"/>
              <a:t>benennen</a:t>
            </a:r>
            <a:r>
              <a:rPr lang="en-US" sz="2400" dirty="0" smtClean="0"/>
              <a:t>                             </a:t>
            </a:r>
            <a:r>
              <a:rPr lang="en-US" sz="2400" dirty="0" smtClean="0">
                <a:solidFill>
                  <a:srgbClr val="FF0000"/>
                </a:solidFill>
              </a:rPr>
              <a:t>b = 4, c = -5</a:t>
            </a:r>
          </a:p>
          <a:p>
            <a:pPr marL="514350" indent="-514350">
              <a:buFont typeface="+mj-lt"/>
              <a:buAutoNum type="arabicPeriod"/>
            </a:pPr>
            <a:r>
              <a:rPr lang="en-US" sz="2400" dirty="0" smtClean="0"/>
              <a:t>c auf die </a:t>
            </a:r>
            <a:r>
              <a:rPr lang="en-US" sz="2400" dirty="0" err="1" smtClean="0"/>
              <a:t>rechte</a:t>
            </a:r>
            <a:r>
              <a:rPr lang="en-US" sz="2400" dirty="0" smtClean="0"/>
              <a:t> </a:t>
            </a:r>
            <a:r>
              <a:rPr lang="en-US" sz="2400" dirty="0" err="1" smtClean="0"/>
              <a:t>Seite</a:t>
            </a:r>
            <a:r>
              <a:rPr lang="en-US" sz="2400" dirty="0" smtClean="0"/>
              <a:t>                      </a:t>
            </a:r>
            <a:r>
              <a:rPr lang="en-US" sz="2400" dirty="0" smtClean="0">
                <a:solidFill>
                  <a:srgbClr val="FF0000"/>
                </a:solidFill>
              </a:rPr>
              <a:t>x² + 4x  = 5</a:t>
            </a:r>
          </a:p>
          <a:p>
            <a:pPr marL="514350" indent="-514350">
              <a:buFont typeface="+mj-lt"/>
              <a:buAutoNum type="arabicPeriod"/>
            </a:pPr>
            <a:r>
              <a:rPr lang="en-US" sz="2400" dirty="0" err="1" smtClean="0"/>
              <a:t>Addiere</a:t>
            </a:r>
            <a:r>
              <a:rPr lang="en-US" sz="2400" dirty="0" smtClean="0"/>
              <a:t> (b/2)²                             </a:t>
            </a:r>
            <a:r>
              <a:rPr lang="en-US" sz="2400" dirty="0" smtClean="0">
                <a:solidFill>
                  <a:srgbClr val="FF0000"/>
                </a:solidFill>
              </a:rPr>
              <a:t>x² + 4x + 4 = 4 + 5</a:t>
            </a:r>
          </a:p>
          <a:p>
            <a:pPr marL="514350" indent="-514350">
              <a:buFont typeface="+mj-lt"/>
              <a:buAutoNum type="arabicPeriod"/>
            </a:pPr>
            <a:r>
              <a:rPr lang="en-US" sz="2400" dirty="0" err="1" smtClean="0"/>
              <a:t>Schreibe</a:t>
            </a:r>
            <a:r>
              <a:rPr lang="en-US" sz="2400" dirty="0" smtClean="0"/>
              <a:t> </a:t>
            </a:r>
            <a:r>
              <a:rPr lang="en-US" sz="2400" dirty="0" err="1" smtClean="0"/>
              <a:t>linke</a:t>
            </a:r>
            <a:r>
              <a:rPr lang="en-US" sz="2400" dirty="0" smtClean="0"/>
              <a:t> </a:t>
            </a:r>
            <a:r>
              <a:rPr lang="en-US" sz="2400" dirty="0" err="1" smtClean="0"/>
              <a:t>Seite</a:t>
            </a:r>
            <a:r>
              <a:rPr lang="en-US" sz="2400" dirty="0" smtClean="0"/>
              <a:t> </a:t>
            </a:r>
            <a:r>
              <a:rPr lang="en-US" sz="2400" dirty="0" err="1" smtClean="0"/>
              <a:t>als</a:t>
            </a:r>
            <a:r>
              <a:rPr lang="en-US" sz="2400" dirty="0" smtClean="0"/>
              <a:t> (x + b/2)²</a:t>
            </a:r>
          </a:p>
          <a:p>
            <a:pPr marL="514350" indent="-514350">
              <a:buNone/>
            </a:pPr>
            <a:r>
              <a:rPr lang="en-US" sz="2400" dirty="0" smtClean="0"/>
              <a:t>                                                               </a:t>
            </a:r>
            <a:r>
              <a:rPr lang="en-US" sz="2400" dirty="0" smtClean="0">
                <a:solidFill>
                  <a:srgbClr val="FF0000"/>
                </a:solidFill>
              </a:rPr>
              <a:t>(x + 2)² = 9</a:t>
            </a:r>
          </a:p>
          <a:p>
            <a:pPr marL="514350" indent="-514350">
              <a:buAutoNum type="arabicPeriod" startAt="4"/>
            </a:pPr>
            <a:r>
              <a:rPr lang="en-US" sz="2400" dirty="0" err="1" smtClean="0"/>
              <a:t>Ziehe</a:t>
            </a:r>
            <a:r>
              <a:rPr lang="en-US" sz="2400" dirty="0" smtClean="0"/>
              <a:t> </a:t>
            </a:r>
            <a:r>
              <a:rPr lang="en-US" sz="2400" dirty="0" err="1" smtClean="0"/>
              <a:t>Wurzeln</a:t>
            </a:r>
            <a:r>
              <a:rPr lang="en-US" sz="2400" dirty="0" smtClean="0"/>
              <a:t>                                     </a:t>
            </a:r>
            <a:r>
              <a:rPr lang="en-US" sz="2400" dirty="0" smtClean="0">
                <a:solidFill>
                  <a:srgbClr val="FF0000"/>
                </a:solidFill>
              </a:rPr>
              <a:t>x + 2 = ± 3 </a:t>
            </a:r>
          </a:p>
          <a:p>
            <a:pPr marL="514350" indent="-514350">
              <a:buAutoNum type="arabicPeriod" startAt="4"/>
            </a:pPr>
            <a:r>
              <a:rPr lang="en-US" sz="2400" dirty="0" err="1" smtClean="0"/>
              <a:t>Bringe</a:t>
            </a:r>
            <a:r>
              <a:rPr lang="en-US" sz="2400" dirty="0" smtClean="0"/>
              <a:t> b/2 auf die </a:t>
            </a:r>
            <a:r>
              <a:rPr lang="en-US" sz="2400" dirty="0" err="1" smtClean="0"/>
              <a:t>rechte</a:t>
            </a:r>
            <a:r>
              <a:rPr lang="en-US" sz="2400" dirty="0" smtClean="0"/>
              <a:t> </a:t>
            </a:r>
            <a:r>
              <a:rPr lang="en-US" sz="2400" dirty="0" err="1" smtClean="0"/>
              <a:t>Seite</a:t>
            </a:r>
            <a:r>
              <a:rPr lang="en-US" sz="2400" dirty="0" smtClean="0"/>
              <a:t>                  </a:t>
            </a:r>
            <a:r>
              <a:rPr lang="en-US" sz="2400" dirty="0" smtClean="0">
                <a:solidFill>
                  <a:srgbClr val="FF0000"/>
                </a:solidFill>
              </a:rPr>
              <a:t>x = -2  ± 3 </a:t>
            </a:r>
            <a:endParaRPr lang="en-US" sz="2400" dirty="0">
              <a:solidFill>
                <a:srgbClr val="FF0000"/>
              </a:solidFill>
            </a:endParaRPr>
          </a:p>
        </p:txBody>
      </p:sp>
      <p:sp>
        <p:nvSpPr>
          <p:cNvPr id="5" name="Footer Placeholder 4"/>
          <p:cNvSpPr>
            <a:spLocks noGrp="1"/>
          </p:cNvSpPr>
          <p:nvPr>
            <p:ph type="ftr" sz="quarter" idx="4294967295"/>
          </p:nvPr>
        </p:nvSpPr>
        <p:spPr>
          <a:xfrm>
            <a:off x="2700338" y="6524625"/>
            <a:ext cx="4103687" cy="333375"/>
          </a:xfrm>
        </p:spPr>
        <p:txBody>
          <a:bodyPr/>
          <a:lstStyle/>
          <a:p>
            <a:r>
              <a:rPr lang="de-DE" smtClean="0"/>
              <a:t>Mehlhorn/Panagiotou</a:t>
            </a:r>
            <a:endParaRPr lang="de-DE" dirty="0"/>
          </a:p>
        </p:txBody>
      </p:sp>
      <p:sp>
        <p:nvSpPr>
          <p:cNvPr id="6" name="Date Placeholder 5"/>
          <p:cNvSpPr>
            <a:spLocks noGrp="1"/>
          </p:cNvSpPr>
          <p:nvPr>
            <p:ph type="dt" sz="half" idx="10"/>
          </p:nvPr>
        </p:nvSpPr>
        <p:spPr/>
        <p:txBody>
          <a:bodyPr/>
          <a:lstStyle/>
          <a:p>
            <a:fld id="{06C7A97A-1FA4-47D3-9417-4724C94FDACE}" type="datetime1">
              <a:rPr lang="en-US" smtClean="0"/>
              <a:t>10/18/2011</a:t>
            </a:fld>
            <a:endParaRPr lang="de-DE"/>
          </a:p>
        </p:txBody>
      </p:sp>
      <p:sp>
        <p:nvSpPr>
          <p:cNvPr id="7" name="Slide Number Placeholder 6"/>
          <p:cNvSpPr>
            <a:spLocks noGrp="1"/>
          </p:cNvSpPr>
          <p:nvPr>
            <p:ph type="sldNum" sz="quarter" idx="11"/>
          </p:nvPr>
        </p:nvSpPr>
        <p:spPr/>
        <p:txBody>
          <a:bodyPr/>
          <a:lstStyle/>
          <a:p>
            <a:fld id="{7DEB0F81-88BC-4866-A9BD-43F83BCB0E24}" type="slidenum">
              <a:rPr lang="de-DE" smtClean="0"/>
              <a:pPr/>
              <a:t>9</a:t>
            </a:fld>
            <a:endParaRPr lang="de-DE"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MEHLHORN@ELYQJWOFUVWZY5H8" val="4280"/>
</p:tagLst>
</file>

<file path=ppt/theme/theme1.xml><?xml version="1.0" encoding="utf-8"?>
<a:theme xmlns:a="http://schemas.openxmlformats.org/drawingml/2006/main" name="mpii-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mpii-template</Template>
  <TotalTime>0</TotalTime>
  <Words>1002</Words>
  <Application>Microsoft Office PowerPoint</Application>
  <PresentationFormat>On-screen Show (4:3)</PresentationFormat>
  <Paragraphs>194</Paragraphs>
  <Slides>17</Slides>
  <Notes>1</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mpii-template</vt:lpstr>
      <vt:lpstr>Custom Design</vt:lpstr>
      <vt:lpstr>PowerPoint Presentation</vt:lpstr>
      <vt:lpstr>Informatik verändert die Welt</vt:lpstr>
      <vt:lpstr>KM benutzt</vt:lpstr>
      <vt:lpstr>Computational Thinking</vt:lpstr>
      <vt:lpstr>Erste Definition</vt:lpstr>
      <vt:lpstr>Computational Thinking</vt:lpstr>
      <vt:lpstr>Schweinshaxe Bavaria</vt:lpstr>
      <vt:lpstr>Personalausweis</vt:lpstr>
      <vt:lpstr>Lösen einer Gleichung                        x² + bx + c = 0</vt:lpstr>
      <vt:lpstr>Warum Computational Thinking?</vt:lpstr>
      <vt:lpstr>Finden versus Nachprüfen</vt:lpstr>
      <vt:lpstr>Braess Paradoxon (1968)</vt:lpstr>
      <vt:lpstr>Braess Paradoxon (1968)</vt:lpstr>
      <vt:lpstr>  Computational Thinking – Jeannette Wing</vt:lpstr>
      <vt:lpstr>Themen                   Konzepte</vt:lpstr>
      <vt:lpstr>Die Mannschaft</vt:lpstr>
      <vt:lpstr>Organisation</vt:lpstr>
    </vt:vector>
  </TitlesOfParts>
  <Company>Max-Planck-Institut für Informatik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Kurt Mehlhorn</dc:creator>
  <cp:lastModifiedBy>mehlhorn</cp:lastModifiedBy>
  <cp:revision>55</cp:revision>
  <dcterms:created xsi:type="dcterms:W3CDTF">2011-09-16T15:11:44Z</dcterms:created>
  <dcterms:modified xsi:type="dcterms:W3CDTF">2011-10-18T07:04:33Z</dcterms:modified>
</cp:coreProperties>
</file>