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31"/>
  </p:notesMasterIdLst>
  <p:sldIdLst>
    <p:sldId id="260" r:id="rId4"/>
    <p:sldId id="288" r:id="rId5"/>
    <p:sldId id="261" r:id="rId6"/>
    <p:sldId id="274" r:id="rId7"/>
    <p:sldId id="273" r:id="rId8"/>
    <p:sldId id="262" r:id="rId9"/>
    <p:sldId id="268" r:id="rId10"/>
    <p:sldId id="263" r:id="rId11"/>
    <p:sldId id="264" r:id="rId12"/>
    <p:sldId id="265" r:id="rId13"/>
    <p:sldId id="266" r:id="rId14"/>
    <p:sldId id="267" r:id="rId15"/>
    <p:sldId id="271" r:id="rId16"/>
    <p:sldId id="270" r:id="rId17"/>
    <p:sldId id="275" r:id="rId18"/>
    <p:sldId id="276" r:id="rId19"/>
    <p:sldId id="277" r:id="rId20"/>
    <p:sldId id="286" r:id="rId21"/>
    <p:sldId id="287" r:id="rId22"/>
    <p:sldId id="278" r:id="rId23"/>
    <p:sldId id="280" r:id="rId24"/>
    <p:sldId id="281" r:id="rId25"/>
    <p:sldId id="279" r:id="rId26"/>
    <p:sldId id="283" r:id="rId27"/>
    <p:sldId id="282" r:id="rId28"/>
    <p:sldId id="284" r:id="rId29"/>
    <p:sldId id="289" r:id="rId30"/>
  </p:sldIdLst>
  <p:sldSz cx="9144000" cy="6858000" type="screen4x3"/>
  <p:notesSz cx="6858000" cy="9144000"/>
  <p:custDataLst>
    <p:tags r:id="rId3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7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C7F8F5-EF2B-4698-8C1D-69B45BE680D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53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96FB6-C813-47B3-BB07-D21B64BBBA20}" type="slidenum">
              <a:rPr lang="de-DE"/>
              <a:pPr/>
              <a:t>1</a:t>
            </a:fld>
            <a:endParaRPr 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F8F5-EF2B-4698-8C1D-69B45BE680D5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48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153400" y="533400"/>
            <a:ext cx="990600" cy="6324600"/>
          </a:xfrm>
          <a:prstGeom prst="rect">
            <a:avLst/>
          </a:prstGeom>
          <a:solidFill>
            <a:srgbClr val="C6C6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2362200" y="0"/>
            <a:ext cx="6781800" cy="539750"/>
          </a:xfrm>
          <a:prstGeom prst="rect">
            <a:avLst/>
          </a:prstGeom>
          <a:solidFill>
            <a:srgbClr val="0024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6715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 userDrawn="1"/>
        </p:nvSpPr>
        <p:spPr bwMode="auto">
          <a:xfrm>
            <a:off x="971550" y="2636838"/>
            <a:ext cx="7113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de-DE" sz="4000" b="1" dirty="0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4894263" y="0"/>
            <a:ext cx="198437" cy="150813"/>
          </a:xfrm>
          <a:prstGeom prst="rect">
            <a:avLst/>
          </a:prstGeom>
          <a:solidFill>
            <a:srgbClr val="8092A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052513"/>
            <a:ext cx="5030788" cy="755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9FC6E-0652-486A-BAA6-A5D02425F17D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86B88-3B14-4FF7-A354-88B592801857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13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7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6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49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77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00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393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11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758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13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152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D29FA-E464-48EA-A2BC-4223791F9F91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2C46-519F-4EC3-82DA-427025B65861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785B8-9B2F-45DB-A2FA-28948816BC1E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F47AB-AF6A-4F28-B992-44B776E42584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</a:t>
            </a:r>
            <a:r>
              <a:rPr lang="en-US" dirty="0" smtClean="0"/>
              <a:t>to </a:t>
            </a:r>
            <a:r>
              <a:rPr lang="en-US" smtClean="0"/>
              <a:t>add </a:t>
            </a:r>
            <a:r>
              <a:rPr lang="en-US" smtClean="0"/>
              <a:t>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FAA1E-668F-4819-AA12-D7AF6235FA5F}" type="slidenum">
              <a:rPr lang="de-DE"/>
              <a:pPr/>
              <a:t>‹#›</a:t>
            </a:fld>
            <a:r>
              <a:rPr lang="de-DE"/>
              <a:t>/15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B0F81-88BC-4866-A9BD-43F83BCB0E24}" type="slidenum">
              <a:rPr lang="de-DE" smtClean="0"/>
              <a:pPr/>
              <a:t>‹#›</a:t>
            </a:fld>
            <a:r>
              <a:rPr lang="de-DE" dirty="0" smtClean="0"/>
              <a:t>/26</a:t>
            </a:r>
            <a:endParaRPr lang="de-DE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4CC6-CD1D-4E3F-98A4-D40DCC59D3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7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6F06-9DD6-4F98-942F-DEABA556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Integrit%C3%A4t_%28Informationssicherheit%29" TargetMode="External"/><Relationship Id="rId2" Type="http://schemas.openxmlformats.org/officeDocument/2006/relationships/hyperlink" Target="http://de.wikipedia.org/wiki/Vertraulichke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.wikipedia.org/wiki/Authentizit%C3%A4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00201" y="2819400"/>
            <a:ext cx="5181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Kryptograhie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 smtClean="0"/>
              <a:t>Wie</a:t>
            </a:r>
            <a:r>
              <a:rPr lang="en-US" sz="2800" b="1" dirty="0" smtClean="0"/>
              <a:t> </a:t>
            </a:r>
            <a:r>
              <a:rPr lang="en-US" sz="2800" b="1" err="1" smtClean="0"/>
              <a:t>funktioniert</a:t>
            </a:r>
            <a:r>
              <a:rPr lang="en-US" sz="2800" b="1" smtClean="0"/>
              <a:t> </a:t>
            </a:r>
            <a:r>
              <a:rPr lang="en-US" sz="2800" b="1" smtClean="0"/>
              <a:t>Electronic </a:t>
            </a:r>
            <a:r>
              <a:rPr lang="en-US" sz="2800" b="1" dirty="0" smtClean="0"/>
              <a:t>Banking?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133600" y="4419600"/>
            <a:ext cx="4253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1" dirty="0"/>
              <a:t>Kurt </a:t>
            </a:r>
            <a:r>
              <a:rPr lang="en-US" sz="2000" b="1" dirty="0" smtClean="0"/>
              <a:t>Mehlhorn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1" dirty="0" err="1" smtClean="0"/>
              <a:t>Kosta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Panagioutou</a:t>
            </a:r>
            <a:endParaRPr lang="en-US" sz="2000" b="1" dirty="0"/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1" smtClean="0"/>
              <a:t>Max-Planck-Institut </a:t>
            </a:r>
            <a:r>
              <a:rPr lang="en-US" sz="2000" b="1" dirty="0" err="1"/>
              <a:t>für</a:t>
            </a:r>
            <a:r>
              <a:rPr lang="en-US" sz="2000" b="1" dirty="0"/>
              <a:t> </a:t>
            </a:r>
            <a:r>
              <a:rPr lang="en-US" sz="2000" b="1" dirty="0" err="1"/>
              <a:t>Informatik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Blockchiffrierung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Nachricht </a:t>
            </a:r>
            <a:r>
              <a:rPr lang="de-DE" dirty="0" smtClean="0"/>
              <a:t>wird </a:t>
            </a:r>
            <a:r>
              <a:rPr lang="de-DE" smtClean="0"/>
              <a:t>in </a:t>
            </a:r>
            <a:r>
              <a:rPr lang="de-DE" smtClean="0"/>
              <a:t>Blöcke </a:t>
            </a:r>
            <a:r>
              <a:rPr lang="de-DE" dirty="0" smtClean="0"/>
              <a:t>der Länge b zerlegt. </a:t>
            </a:r>
            <a:r>
              <a:rPr lang="de-DE" smtClean="0"/>
              <a:t>Jeder </a:t>
            </a:r>
            <a:r>
              <a:rPr lang="de-DE" smtClean="0"/>
              <a:t>Block </a:t>
            </a:r>
            <a:r>
              <a:rPr lang="de-DE" dirty="0" smtClean="0"/>
              <a:t>wird getrennt kodiert. </a:t>
            </a:r>
          </a:p>
          <a:p>
            <a:r>
              <a:rPr lang="de-DE" dirty="0" smtClean="0"/>
              <a:t>Alle mit </a:t>
            </a:r>
            <a:r>
              <a:rPr lang="de-DE" smtClean="0"/>
              <a:t>dem </a:t>
            </a:r>
            <a:r>
              <a:rPr lang="de-DE" smtClean="0"/>
              <a:t>gleichen Schlüssel</a:t>
            </a:r>
            <a:r>
              <a:rPr lang="de-DE" dirty="0" smtClean="0"/>
              <a:t>. </a:t>
            </a:r>
          </a:p>
          <a:p>
            <a:r>
              <a:rPr lang="de-DE" smtClean="0"/>
              <a:t>Typisch Blocklänge </a:t>
            </a:r>
            <a:r>
              <a:rPr lang="de-DE" dirty="0" smtClean="0"/>
              <a:t>64, 128, 256 Bits</a:t>
            </a:r>
          </a:p>
          <a:p>
            <a:r>
              <a:rPr lang="de-DE" smtClean="0"/>
              <a:t>Schlüssellänge ähnlich</a:t>
            </a:r>
            <a:endParaRPr lang="de-DE" dirty="0" smtClean="0"/>
          </a:p>
          <a:p>
            <a:r>
              <a:rPr lang="de-DE" dirty="0" smtClean="0"/>
              <a:t>Populäre Verfahren: DES </a:t>
            </a:r>
            <a:r>
              <a:rPr lang="de-DE" smtClean="0"/>
              <a:t>(</a:t>
            </a:r>
            <a:r>
              <a:rPr lang="de-DE" smtClean="0"/>
              <a:t>Data-Encryption-Standard</a:t>
            </a:r>
            <a:r>
              <a:rPr lang="de-DE" dirty="0" smtClean="0"/>
              <a:t>), AES </a:t>
            </a:r>
            <a:r>
              <a:rPr lang="de-DE" smtClean="0"/>
              <a:t>(</a:t>
            </a:r>
            <a:r>
              <a:rPr lang="de-DE" smtClean="0"/>
              <a:t>Nachfolger</a:t>
            </a:r>
            <a:r>
              <a:rPr lang="de-DE" dirty="0" smtClean="0"/>
              <a:t>)</a:t>
            </a:r>
          </a:p>
          <a:p>
            <a:r>
              <a:rPr lang="de-DE" smtClean="0"/>
              <a:t>Sicherheit</a:t>
            </a:r>
            <a:r>
              <a:rPr lang="de-DE" smtClean="0"/>
              <a:t>: </a:t>
            </a:r>
            <a:r>
              <a:rPr lang="de-DE" smtClean="0"/>
              <a:t>nicht gebrochen</a:t>
            </a:r>
            <a:r>
              <a:rPr lang="de-DE" dirty="0" smtClean="0"/>
              <a:t>, aber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13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219200"/>
          </a:xfrm>
        </p:spPr>
        <p:txBody>
          <a:bodyPr/>
          <a:lstStyle/>
          <a:p>
            <a:r>
              <a:rPr lang="de-DE" smtClean="0"/>
              <a:t>Blockchiffrierung</a:t>
            </a:r>
            <a:r>
              <a:rPr lang="de-DE" dirty="0" smtClean="0"/>
              <a:t>: Prinzip der Vorgehensweise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Kodierung eines Blocks der Länge b</a:t>
            </a:r>
          </a:p>
          <a:p>
            <a:r>
              <a:rPr lang="de-DE" dirty="0" smtClean="0"/>
              <a:t>Verknüpfe mit dem Schlüssel (wie im </a:t>
            </a:r>
            <a:r>
              <a:rPr lang="de-DE" dirty="0" err="1" smtClean="0"/>
              <a:t>One</a:t>
            </a:r>
            <a:r>
              <a:rPr lang="de-DE" dirty="0" smtClean="0"/>
              <a:t>-Time Pad)</a:t>
            </a:r>
            <a:endParaRPr lang="de-DE" dirty="0" smtClean="0"/>
          </a:p>
          <a:p>
            <a:r>
              <a:rPr lang="de-DE" dirty="0" smtClean="0"/>
              <a:t>Wende Substitution auf Paare</a:t>
            </a:r>
          </a:p>
          <a:p>
            <a:pPr marL="0" indent="0">
              <a:buNone/>
            </a:pPr>
            <a:r>
              <a:rPr lang="de-DE" dirty="0"/>
              <a:t>b</a:t>
            </a:r>
            <a:r>
              <a:rPr lang="de-DE" dirty="0" smtClean="0"/>
              <a:t>enachbarter Buchstaben an</a:t>
            </a:r>
          </a:p>
          <a:p>
            <a:r>
              <a:rPr lang="de-DE" dirty="0" smtClean="0"/>
              <a:t>Permutiere die Positionen</a:t>
            </a:r>
          </a:p>
          <a:p>
            <a:r>
              <a:rPr lang="de-DE" dirty="0" smtClean="0"/>
              <a:t>Wiederhole 16 Mal.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968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Angriffe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Caesar</a:t>
            </a:r>
            <a:r>
              <a:rPr lang="de-DE" smtClean="0"/>
              <a:t>: </a:t>
            </a:r>
            <a:r>
              <a:rPr lang="de-DE" smtClean="0"/>
              <a:t>Buchstabenhäufigkeit</a:t>
            </a:r>
            <a:endParaRPr lang="de-DE" dirty="0" smtClean="0"/>
          </a:p>
          <a:p>
            <a:r>
              <a:rPr lang="de-DE" dirty="0" smtClean="0"/>
              <a:t>DES 56</a:t>
            </a:r>
            <a:r>
              <a:rPr lang="de-DE" smtClean="0"/>
              <a:t>: </a:t>
            </a:r>
            <a:r>
              <a:rPr lang="de-DE" smtClean="0"/>
              <a:t>brute-force </a:t>
            </a:r>
            <a:r>
              <a:rPr lang="de-DE" dirty="0" smtClean="0"/>
              <a:t>mit Spezialhardware</a:t>
            </a:r>
          </a:p>
          <a:p>
            <a:r>
              <a:rPr lang="de-DE" dirty="0" smtClean="0"/>
              <a:t>ENIGMA: Alan Turing und einer der </a:t>
            </a:r>
            <a:r>
              <a:rPr lang="de-DE" smtClean="0"/>
              <a:t>ersten </a:t>
            </a:r>
            <a:r>
              <a:rPr lang="de-DE" smtClean="0"/>
              <a:t>Computer </a:t>
            </a:r>
            <a:endParaRPr lang="de-DE" dirty="0" smtClean="0"/>
          </a:p>
          <a:p>
            <a:r>
              <a:rPr lang="de-DE" dirty="0" smtClean="0"/>
              <a:t>Siehe Wikipedia</a:t>
            </a:r>
            <a:r>
              <a:rPr lang="de-DE" smtClean="0"/>
              <a:t>: </a:t>
            </a:r>
            <a:r>
              <a:rPr lang="de-DE" smtClean="0"/>
              <a:t>Cryptanalysis </a:t>
            </a:r>
            <a:r>
              <a:rPr lang="de-DE" dirty="0" smtClean="0"/>
              <a:t>für weitere Beispiele</a:t>
            </a:r>
          </a:p>
          <a:p>
            <a:r>
              <a:rPr lang="de-DE" dirty="0" smtClean="0"/>
              <a:t>AES 128 gilt </a:t>
            </a:r>
            <a:r>
              <a:rPr lang="de-DE" smtClean="0"/>
              <a:t>als </a:t>
            </a:r>
            <a:r>
              <a:rPr lang="de-DE" smtClean="0"/>
              <a:t>sicher </a:t>
            </a:r>
            <a:r>
              <a:rPr lang="de-DE" dirty="0" smtClean="0"/>
              <a:t>für </a:t>
            </a:r>
            <a:r>
              <a:rPr lang="de-DE" smtClean="0"/>
              <a:t>die </a:t>
            </a:r>
            <a:r>
              <a:rPr lang="de-DE" smtClean="0"/>
              <a:t>nächsten </a:t>
            </a:r>
            <a:r>
              <a:rPr lang="de-DE" dirty="0" smtClean="0"/>
              <a:t>10 Jahre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-23884"/>
            <a:ext cx="1647683" cy="22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Asymmetrische </a:t>
            </a:r>
            <a:r>
              <a:rPr lang="de-DE" dirty="0" smtClean="0"/>
              <a:t>Verfahren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Sender (Alice) und Empfänger (Bob) benutzen verschiedene Schlüssel</a:t>
                </a:r>
              </a:p>
              <a:p>
                <a:r>
                  <a:rPr lang="de-DE" dirty="0" smtClean="0"/>
                  <a:t>Bob erzeugt </a:t>
                </a:r>
                <a:r>
                  <a:rPr lang="de-DE" dirty="0" smtClean="0"/>
                  <a:t>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 smtClean="0"/>
                  <a:t>, hält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 smtClean="0"/>
                  <a:t> geheim, </a:t>
                </a:r>
                <a:r>
                  <a:rPr lang="de-DE" dirty="0" smtClean="0"/>
                  <a:t>veröffentlicht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de-DE" dirty="0" smtClean="0"/>
                  <a:t>Alice </a:t>
                </a:r>
                <a:r>
                  <a:rPr lang="de-DE" dirty="0" smtClean="0"/>
                  <a:t>benutzt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zum </a:t>
                </a:r>
                <a:r>
                  <a:rPr lang="de-DE" dirty="0" smtClean="0"/>
                  <a:t>Verschlüsseln</a:t>
                </a:r>
              </a:p>
              <a:p>
                <a:r>
                  <a:rPr lang="de-DE" dirty="0" smtClean="0"/>
                  <a:t>Aus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kann</a:t>
                </a:r>
                <a:r>
                  <a:rPr lang="en-US" dirty="0" smtClean="0"/>
                  <a:t> man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de-DE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nach </a:t>
                </a:r>
                <a:r>
                  <a:rPr lang="en-US" dirty="0" err="1" smtClean="0"/>
                  <a:t>heutiger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mathematischer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Kenntnis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nicht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berechnen</a:t>
                </a:r>
                <a:endParaRPr lang="en-US" dirty="0" smtClean="0"/>
              </a:p>
              <a:p>
                <a:r>
                  <a:rPr lang="en-US" dirty="0" err="1" smtClean="0"/>
                  <a:t>Vorhängeschloss</a:t>
                </a:r>
                <a:endParaRPr lang="en-US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370" b="-12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4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54" y="4225119"/>
            <a:ext cx="4015946" cy="264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70" y="228600"/>
            <a:ext cx="323088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5486400" cy="685800"/>
          </a:xfrm>
        </p:spPr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Sicherheit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RSA </a:t>
            </a:r>
            <a:r>
              <a:rPr lang="en-US" dirty="0"/>
              <a:t>(</a:t>
            </a:r>
            <a:r>
              <a:rPr lang="en-US" dirty="0" err="1"/>
              <a:t>Rivest</a:t>
            </a:r>
            <a:r>
              <a:rPr lang="en-US" dirty="0"/>
              <a:t>-Shamir-</a:t>
            </a:r>
            <a:r>
              <a:rPr lang="en-US" dirty="0" err="1"/>
              <a:t>Adleman</a:t>
            </a:r>
            <a:r>
              <a:rPr lang="en-US" dirty="0"/>
              <a:t>, Turing </a:t>
            </a:r>
            <a:r>
              <a:rPr lang="en-US" dirty="0" smtClean="0"/>
              <a:t>Award), Rabin (Turing Award) : </a:t>
            </a:r>
            <a:r>
              <a:rPr lang="en-US" dirty="0" err="1" smtClean="0"/>
              <a:t>Faktorisierung</a:t>
            </a:r>
            <a:r>
              <a:rPr lang="en-US" dirty="0" smtClean="0"/>
              <a:t> von </a:t>
            </a:r>
            <a:r>
              <a:rPr lang="en-US" dirty="0" err="1" smtClean="0"/>
              <a:t>Zahlen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2000 </a:t>
            </a:r>
            <a:r>
              <a:rPr lang="en-US" err="1" smtClean="0"/>
              <a:t>Ziffern</a:t>
            </a:r>
            <a:r>
              <a:rPr lang="en-US" smtClean="0"/>
              <a:t> braucht nach </a:t>
            </a:r>
            <a:r>
              <a:rPr lang="en-US" dirty="0" smtClean="0"/>
              <a:t>Stand der </a:t>
            </a:r>
            <a:r>
              <a:rPr lang="en-US" dirty="0" err="1" smtClean="0"/>
              <a:t>Kunst</a:t>
            </a:r>
            <a:r>
              <a:rPr lang="en-US" dirty="0" smtClean="0"/>
              <a:t> </a:t>
            </a:r>
            <a:r>
              <a:rPr lang="en-US" dirty="0" err="1" smtClean="0"/>
              <a:t>Jahrzehnte</a:t>
            </a:r>
            <a:r>
              <a:rPr lang="en-US" dirty="0" smtClean="0"/>
              <a:t> (</a:t>
            </a:r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Nutzung</a:t>
            </a:r>
            <a:r>
              <a:rPr lang="en-US" dirty="0" smtClean="0"/>
              <a:t> </a:t>
            </a:r>
            <a:r>
              <a:rPr lang="en-US" err="1" smtClean="0"/>
              <a:t>aller</a:t>
            </a:r>
            <a:r>
              <a:rPr lang="en-US" smtClean="0"/>
              <a:t> Rechner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Gamal</a:t>
            </a:r>
            <a:r>
              <a:rPr lang="en-US" dirty="0" smtClean="0"/>
              <a:t>: </a:t>
            </a:r>
            <a:r>
              <a:rPr lang="en-US" smtClean="0"/>
              <a:t>das gleiche </a:t>
            </a:r>
            <a:r>
              <a:rPr lang="en-US" dirty="0" smtClean="0"/>
              <a:t>gilt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diskreten</a:t>
            </a:r>
            <a:r>
              <a:rPr lang="en-US" dirty="0" smtClean="0"/>
              <a:t> </a:t>
            </a:r>
            <a:r>
              <a:rPr lang="en-US" err="1" smtClean="0"/>
              <a:t>Logarithmus</a:t>
            </a:r>
            <a:r>
              <a:rPr lang="en-US" smtClean="0"/>
              <a:t> bezüglich </a:t>
            </a:r>
            <a:r>
              <a:rPr lang="en-US" dirty="0" smtClean="0"/>
              <a:t>2000 </a:t>
            </a:r>
            <a:r>
              <a:rPr lang="en-US" dirty="0" err="1" smtClean="0"/>
              <a:t>stelliger</a:t>
            </a:r>
            <a:r>
              <a:rPr lang="en-US" dirty="0" smtClean="0"/>
              <a:t> </a:t>
            </a:r>
            <a:r>
              <a:rPr lang="en-US" dirty="0" err="1" smtClean="0"/>
              <a:t>Primzahl</a:t>
            </a:r>
            <a:r>
              <a:rPr lang="en-US" dirty="0" smtClean="0"/>
              <a:t>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5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Baby-Version von </a:t>
            </a:r>
            <a:r>
              <a:rPr lang="de-DE" dirty="0" err="1" smtClean="0"/>
              <a:t>ElGamal</a:t>
            </a:r>
            <a:r>
              <a:rPr lang="de-DE" dirty="0" smtClean="0"/>
              <a:t> 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Folge Bongartz/Unger (</a:t>
                </a:r>
                <a:r>
                  <a:rPr lang="de-DE" dirty="0" err="1" smtClean="0"/>
                  <a:t>Alg</a:t>
                </a:r>
                <a:r>
                  <a:rPr lang="de-DE" dirty="0" smtClean="0"/>
                  <a:t> </a:t>
                </a:r>
                <a:r>
                  <a:rPr lang="de-DE" smtClean="0"/>
                  <a:t>der Woche</a:t>
                </a:r>
                <a:r>
                  <a:rPr lang="de-DE" dirty="0" smtClean="0"/>
                  <a:t>)</a:t>
                </a:r>
              </a:p>
              <a:p>
                <a:r>
                  <a:rPr lang="de-DE" dirty="0" smtClean="0"/>
                  <a:t>Annahme: Wir können multiplizieren und addieren, aber dividieren ist sehr </a:t>
                </a:r>
                <a:r>
                  <a:rPr lang="de-DE" err="1" smtClean="0"/>
                  <a:t>sehr</a:t>
                </a:r>
                <a:r>
                  <a:rPr lang="de-DE" smtClean="0"/>
                  <a:t> schwer</a:t>
                </a:r>
                <a:r>
                  <a:rPr lang="de-DE" dirty="0" smtClean="0"/>
                  <a:t>, also</a:t>
                </a:r>
              </a:p>
              <a:p>
                <a:r>
                  <a:rPr lang="de-DE" dirty="0" smtClean="0"/>
                  <a:t>Aus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de-DE" b="0" i="1" dirty="0" smtClean="0">
                    <a:latin typeface="Cambria Math"/>
                  </a:rPr>
                  <a:t> </a:t>
                </a:r>
                <a:r>
                  <a:rPr lang="de-DE" dirty="0" smtClean="0"/>
                  <a:t>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de-DE" b="0" i="1" dirty="0" smtClean="0">
                    <a:latin typeface="Cambria Math"/>
                  </a:rPr>
                  <a:t> </a:t>
                </a:r>
                <a:r>
                  <a:rPr lang="de-DE" b="0" dirty="0" smtClean="0"/>
                  <a:t>kann man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𝑃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de-DE" b="0" i="1" dirty="0" smtClean="0"/>
                  <a:t> </a:t>
                </a:r>
                <a:r>
                  <a:rPr lang="de-DE" b="0" dirty="0" smtClean="0"/>
                  <a:t>berechnen, aber aus </a:t>
                </a:r>
                <a:endParaRPr lang="de-DE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𝑓</m:t>
                    </m:r>
                  </m:oMath>
                </a14:m>
                <a:r>
                  <a:rPr lang="de-DE" i="1" dirty="0">
                    <a:latin typeface="Cambria Math"/>
                  </a:rPr>
                  <a:t> </a:t>
                </a:r>
                <a:r>
                  <a:rPr lang="de-DE" dirty="0" smtClean="0"/>
                  <a:t>und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𝑃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a:rPr lang="de-DE" i="1">
                        <a:latin typeface="Cambria Math"/>
                      </a:rPr>
                      <m:t>𝑝</m:t>
                    </m:r>
                    <m:r>
                      <a:rPr lang="de-DE" i="1">
                        <a:latin typeface="Cambria Math"/>
                      </a:rPr>
                      <m:t> ×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de-DE" i="1" dirty="0"/>
                  <a:t> </a:t>
                </a:r>
                <a:r>
                  <a:rPr lang="de-DE" dirty="0" smtClean="0"/>
                  <a:t>kann man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b="0" smtClean="0"/>
                  <a:t>ni</a:t>
                </a:r>
                <a:r>
                  <a:rPr lang="de-DE" b="0" dirty="0" smtClean="0"/>
                  <a:t>c</a:t>
                </a:r>
                <a:r>
                  <a:rPr lang="de-DE" b="0" smtClean="0"/>
                  <a:t>ht be-rechnen </a:t>
                </a:r>
                <a:endParaRPr lang="de-DE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8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Baby-Version von </a:t>
            </a:r>
            <a:r>
              <a:rPr lang="de-DE" dirty="0" err="1" smtClean="0"/>
              <a:t>ElGamal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Empfänger wählt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𝑝</m:t>
                    </m:r>
                  </m:oMath>
                </a14:m>
                <a:r>
                  <a:rPr lang="de-DE" i="1" dirty="0">
                    <a:latin typeface="Cambria Math"/>
                  </a:rPr>
                  <a:t> </a:t>
                </a:r>
                <a:r>
                  <a:rPr lang="de-DE" dirty="0"/>
                  <a:t>und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𝑓</m:t>
                    </m:r>
                  </m:oMath>
                </a14:m>
                <a:r>
                  <a:rPr lang="de-DE" i="1" dirty="0">
                    <a:latin typeface="Cambria Math"/>
                  </a:rPr>
                  <a:t> </a:t>
                </a:r>
                <a:r>
                  <a:rPr lang="de-DE" smtClean="0"/>
                  <a:t>und veröffentlicht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𝑃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r>
                  <a:rPr lang="de-DE" smtClean="0"/>
                  <a:t>Sender möchte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schicken,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&lt;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Wählt eine 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smtClean="0"/>
                  <a:t>und schickt öffentlich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und   </a:t>
                </a:r>
                <a14:m>
                  <m:oMath xmlns:m="http://schemas.openxmlformats.org/officeDocument/2006/math">
                    <m:r>
                      <a:rPr lang="de-DE" b="0" i="1" dirty="0">
                        <a:latin typeface="Cambria Math"/>
                      </a:rPr>
                      <m:t>𝑁</m:t>
                    </m:r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Er hält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de-DE" dirty="0" smtClean="0"/>
                  <a:t> geheim.</a:t>
                </a:r>
              </a:p>
              <a:p>
                <a:r>
                  <a:rPr lang="de-DE" dirty="0" smtClean="0"/>
                  <a:t>Eve kann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mtClean="0"/>
                  <a:t>ni</a:t>
                </a:r>
                <a:r>
                  <a:rPr lang="de-DE" dirty="0" smtClean="0"/>
                  <a:t>c</a:t>
                </a:r>
                <a:r>
                  <a:rPr lang="de-DE" smtClean="0"/>
                  <a:t>ht berechnen </a:t>
                </a:r>
                <a:r>
                  <a:rPr lang="de-DE" dirty="0" smtClean="0"/>
                  <a:t>und weiß nur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∈ 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−2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 −3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, …</m:t>
                        </m:r>
                      </m:e>
                    </m: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9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Baby-Version von </a:t>
            </a:r>
            <a:r>
              <a:rPr lang="de-DE" dirty="0" err="1" smtClean="0"/>
              <a:t>ElGamal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Empfänger wählt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𝑝</m:t>
                    </m:r>
                  </m:oMath>
                </a14:m>
                <a:r>
                  <a:rPr lang="de-DE" i="1" dirty="0">
                    <a:latin typeface="Cambria Math"/>
                  </a:rPr>
                  <a:t> </a:t>
                </a:r>
                <a:r>
                  <a:rPr lang="de-DE" dirty="0"/>
                  <a:t>und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𝑓</m:t>
                    </m:r>
                  </m:oMath>
                </a14:m>
                <a:r>
                  <a:rPr lang="de-DE" i="1" dirty="0">
                    <a:latin typeface="Cambria Math"/>
                  </a:rPr>
                  <a:t> </a:t>
                </a:r>
                <a:r>
                  <a:rPr lang="de-DE" smtClean="0"/>
                  <a:t>und veröffentlicht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𝑃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:r>
                  <a:rPr lang="de-DE" smtClean="0"/>
                  <a:t>Sender möchte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schicken,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&lt;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Wählt eine 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smtClean="0"/>
                  <a:t>und schickt öffentlich</a:t>
                </a: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und   </a:t>
                </a:r>
                <a14:m>
                  <m:oMath xmlns:m="http://schemas.openxmlformats.org/officeDocument/2006/math">
                    <m:r>
                      <a:rPr lang="de-DE" b="0" i="1" dirty="0">
                        <a:latin typeface="Cambria Math"/>
                      </a:rPr>
                      <m:t>𝑁</m:t>
                    </m:r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de-DE" dirty="0" smtClean="0"/>
              </a:p>
              <a:p>
                <a:r>
                  <a:rPr lang="de-DE" smtClean="0"/>
                  <a:t>Empfänger berechnet </a:t>
                </a:r>
                <a:endParaRPr lang="de-DE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 × 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×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/>
                          <a:ea typeface="Cambria Math"/>
                        </a:rPr>
                        <m:t>s</m:t>
                      </m:r>
                      <m:r>
                        <a:rPr lang="de-DE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u</a:t>
                </a:r>
                <a:r>
                  <a:rPr lang="de-DE" dirty="0" smtClean="0"/>
                  <a:t>nd dann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𝑁</m:t>
                    </m:r>
                    <m:r>
                      <a:rPr lang="de-DE" b="0" i="1" smtClean="0">
                        <a:latin typeface="Cambria Math"/>
                      </a:rPr>
                      <m:t>−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963" b="-33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5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Rechnen </a:t>
            </a:r>
            <a:r>
              <a:rPr lang="de-DE" dirty="0" err="1" smtClean="0"/>
              <a:t>mod</a:t>
            </a:r>
            <a:r>
              <a:rPr lang="de-DE" dirty="0" smtClean="0"/>
              <a:t> 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</p:spPr>
            <p:txBody>
              <a:bodyPr/>
              <a:lstStyle/>
              <a:p>
                <a:r>
                  <a:rPr lang="de-DE" dirty="0" smtClean="0"/>
                  <a:t>Grundmenge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0,1,…,</m:t>
                        </m:r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  <m:r>
                          <a:rPr lang="de-DE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de-DE" dirty="0" smtClean="0"/>
                  <a:t>, etwa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</a:rPr>
                      <m:t>=7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Addition, Subtraktion, Multiplikation </a:t>
                </a:r>
                <a:r>
                  <a:rPr lang="de-DE" dirty="0" err="1" smtClean="0"/>
                  <a:t>mod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Bringe Ergebnis durch Restbildung wieder in die Grundmenge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4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×6=36 ≡1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7</m:t>
                      </m:r>
                    </m:oMath>
                  </m:oMathPara>
                </a14:m>
                <a:endParaRPr lang="de-DE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3+4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×2=11≡4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7</m:t>
                      </m:r>
                    </m:oMath>
                  </m:oMathPara>
                </a14:m>
                <a:endParaRPr lang="de-DE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de-DE" dirty="0" smtClean="0"/>
                  <a:t> prim, dann gibt es zu jedem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de-DE" dirty="0" smtClean="0"/>
                  <a:t> ein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de-DE" dirty="0" smtClean="0"/>
                  <a:t> so dass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𝑎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≡1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und es gibt ein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g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so dass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, …,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de-DE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1,…,</m:t>
                        </m:r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  <m:r>
                          <a:rPr lang="de-DE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59363"/>
              </a:xfrm>
              <a:blipFill rotWithShape="1">
                <a:blip r:embed="rId2"/>
                <a:stretch>
                  <a:fillRect l="-1852" t="-1566" r="-2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6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Multiplikationstafel </a:t>
            </a:r>
            <a:r>
              <a:rPr lang="de-DE" dirty="0" err="1" smtClean="0"/>
              <a:t>mod</a:t>
            </a:r>
            <a:r>
              <a:rPr lang="de-DE" dirty="0" smtClean="0"/>
              <a:t> 7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3 ist Erzeuger </a:t>
            </a:r>
            <a:r>
              <a:rPr lang="de-DE" dirty="0" err="1" smtClean="0"/>
              <a:t>mod</a:t>
            </a:r>
            <a:r>
              <a:rPr lang="de-DE" dirty="0" smtClean="0"/>
              <a:t> 7, aber 2 ist keiner.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2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Gleiche Geburtstage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Haben zwei Personen in diesem Raum den gleichen Geburtstag?</a:t>
            </a:r>
          </a:p>
          <a:p>
            <a:endParaRPr lang="de-DE" dirty="0" smtClean="0"/>
          </a:p>
          <a:p>
            <a:r>
              <a:rPr lang="de-DE" dirty="0" smtClean="0"/>
              <a:t>Version 1:    Tag    Monat</a:t>
            </a:r>
          </a:p>
          <a:p>
            <a:r>
              <a:rPr lang="de-DE" dirty="0" smtClean="0"/>
              <a:t>Version 2:    Tag    Monat   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4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ElGamal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Empfänger wählt Primzahl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de-DE" dirty="0" smtClean="0"/>
                  <a:t>Erzeuger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, 2≤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 </a:t>
                </a:r>
                <a:r>
                  <a:rPr lang="de-DE" b="0" smtClean="0">
                    <a:ea typeface="Cambria Math"/>
                  </a:rPr>
                  <a:t>und veröffentlicht </a:t>
                </a:r>
                <a:r>
                  <a:rPr lang="de-DE" b="0" dirty="0" smtClean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DE" b="0" dirty="0" err="1" smtClean="0">
                    <a:ea typeface="Cambria Math"/>
                  </a:rPr>
                  <a:t>mod</a:t>
                </a:r>
                <a:r>
                  <a:rPr lang="de-DE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r>
                  <a:rPr lang="de-DE" smtClean="0">
                    <a:ea typeface="Cambria Math"/>
                  </a:rPr>
                  <a:t>Berechnung </a:t>
                </a:r>
                <a:r>
                  <a:rPr lang="de-DE" dirty="0" smtClean="0">
                    <a:ea typeface="Cambria Math"/>
                  </a:rPr>
                  <a:t>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de-DE" dirty="0" smtClean="0">
                    <a:ea typeface="Cambria Math"/>
                  </a:rPr>
                  <a:t> aus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smtClean="0">
                    <a:ea typeface="Cambria Math"/>
                  </a:rPr>
                  <a:t>ist leicht</a:t>
                </a:r>
                <a:r>
                  <a:rPr lang="de-DE" b="0" dirty="0" smtClean="0">
                    <a:ea typeface="Cambria Math"/>
                  </a:rPr>
                  <a:t>, aber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aus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 </a:t>
                </a:r>
                <a:r>
                  <a:rPr lang="de-DE" b="0" smtClean="0">
                    <a:ea typeface="Cambria Math"/>
                  </a:rPr>
                  <a:t>ist unmöglich</a:t>
                </a:r>
                <a:endParaRPr lang="de-DE" b="0" dirty="0" smtClean="0">
                  <a:ea typeface="Cambria Math"/>
                </a:endParaRPr>
              </a:p>
              <a:p>
                <a:r>
                  <a:rPr lang="de-DE" smtClean="0">
                    <a:ea typeface="Cambria Math"/>
                  </a:rPr>
                  <a:t>Sender möchte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schicken, w</a:t>
                </a:r>
                <a:r>
                  <a:rPr lang="de-DE" dirty="0" smtClean="0">
                    <a:ea typeface="Cambria Math"/>
                  </a:rPr>
                  <a:t>ählt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smtClean="0">
                    <a:ea typeface="Cambria Math"/>
                  </a:rPr>
                  <a:t>und schickt </a:t>
                </a:r>
                <a:endParaRPr lang="de-DE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              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mod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de-DE" i="1" dirty="0" err="1" smtClean="0">
                    <a:latin typeface="Cambria Math" pitchFamily="18" charset="0"/>
                    <a:ea typeface="Cambria Math" pitchFamily="18" charset="0"/>
                  </a:rPr>
                  <a:t>mod</a:t>
                </a:r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 p)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2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ElGamal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Empfänger wählt Primzahl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de-DE" dirty="0" smtClean="0"/>
                  <a:t>Erzeuger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, 2≤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 </a:t>
                </a:r>
                <a:r>
                  <a:rPr lang="de-DE" b="0" smtClean="0">
                    <a:ea typeface="Cambria Math"/>
                  </a:rPr>
                  <a:t>und veröffentlicht </a:t>
                </a:r>
                <a:r>
                  <a:rPr lang="de-DE" b="0" dirty="0" smtClean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DE" b="0" dirty="0" err="1" smtClean="0">
                    <a:ea typeface="Cambria Math"/>
                  </a:rPr>
                  <a:t>mod</a:t>
                </a:r>
                <a:r>
                  <a:rPr lang="de-DE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r>
                  <a:rPr lang="de-DE" smtClean="0">
                    <a:ea typeface="Cambria Math"/>
                  </a:rPr>
                  <a:t>Sender möchte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senden, w</a:t>
                </a:r>
                <a:r>
                  <a:rPr lang="de-DE" dirty="0" smtClean="0">
                    <a:ea typeface="Cambria Math"/>
                  </a:rPr>
                  <a:t>ählt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sendet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              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mod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de-DE" i="1" dirty="0" err="1" smtClean="0">
                    <a:latin typeface="Cambria Math" pitchFamily="18" charset="0"/>
                    <a:ea typeface="Cambria Math" pitchFamily="18" charset="0"/>
                  </a:rPr>
                  <a:t>mod</a:t>
                </a:r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 p)</a:t>
                </a:r>
              </a:p>
              <a:p>
                <a:pPr marL="0" indent="0">
                  <a:buNone/>
                </a:pPr>
                <a:endParaRPr lang="de-DE" i="1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de-DE" dirty="0" smtClean="0">
                    <a:ea typeface="Cambria Math" pitchFamily="18" charset="0"/>
                  </a:rPr>
                  <a:t>Eve kann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𝑠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de-DE" smtClean="0"/>
                  <a:t>ni</a:t>
                </a:r>
                <a:r>
                  <a:rPr lang="de-DE" dirty="0" smtClean="0"/>
                  <a:t>c</a:t>
                </a:r>
                <a:r>
                  <a:rPr lang="de-DE" smtClean="0"/>
                  <a:t>ht berechnen </a:t>
                </a:r>
                <a:r>
                  <a:rPr lang="de-DE" dirty="0" smtClean="0"/>
                  <a:t>und weiß nur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𝑚</m:t>
                    </m:r>
                    <m:r>
                      <a:rPr lang="de-DE" i="1">
                        <a:latin typeface="Cambria Math"/>
                      </a:rPr>
                      <m:t> ∈ 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de-DE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de-DE" i="1">
                            <a:latin typeface="Cambria Math"/>
                            <a:ea typeface="Cambria Math"/>
                          </a:rPr>
                          <m:t>, …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21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4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ElGamal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Empfänger wählt Primzahl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de-DE" dirty="0" smtClean="0"/>
                  <a:t>Erzeuger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de-DE" dirty="0" smtClean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, 2≤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 </a:t>
                </a:r>
                <a:r>
                  <a:rPr lang="de-DE" b="0" smtClean="0">
                    <a:ea typeface="Cambria Math"/>
                  </a:rPr>
                  <a:t>und veröffentlicht </a:t>
                </a:r>
                <a:r>
                  <a:rPr lang="de-DE" b="0" dirty="0" smtClean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DE" b="0" dirty="0" err="1" smtClean="0">
                    <a:ea typeface="Cambria Math"/>
                  </a:rPr>
                  <a:t>mod</a:t>
                </a:r>
                <a:r>
                  <a:rPr lang="de-DE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DE" b="0" dirty="0" smtClean="0">
                  <a:ea typeface="Cambria Math"/>
                </a:endParaRPr>
              </a:p>
              <a:p>
                <a:r>
                  <a:rPr lang="de-DE" smtClean="0">
                    <a:ea typeface="Cambria Math"/>
                  </a:rPr>
                  <a:t>Sender möchte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senden, w</a:t>
                </a:r>
                <a:r>
                  <a:rPr lang="de-DE" dirty="0" smtClean="0">
                    <a:ea typeface="Cambria Math"/>
                  </a:rPr>
                  <a:t>ählt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de-DE" b="0" dirty="0" smtClean="0">
                    <a:ea typeface="Cambria Math"/>
                  </a:rPr>
                  <a:t>sendet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              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mod</m:t>
                    </m:r>
                    <m:r>
                      <a:rPr lang="de-DE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de-DE" i="1" dirty="0" err="1" smtClean="0">
                    <a:latin typeface="Cambria Math" pitchFamily="18" charset="0"/>
                    <a:ea typeface="Cambria Math" pitchFamily="18" charset="0"/>
                  </a:rPr>
                  <a:t>mod</a:t>
                </a:r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 p)</a:t>
                </a:r>
              </a:p>
              <a:p>
                <a:r>
                  <a:rPr lang="de-DE" smtClean="0"/>
                  <a:t>Empfänger berechnet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𝑠𝑥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>
                    <a:ea typeface="Cambria Math" pitchFamily="18" charset="0"/>
                  </a:rPr>
                  <a:t>und dann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𝑚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𝑁</m:t>
                    </m:r>
                    <m:r>
                      <a:rPr lang="de-DE" b="0" i="1" smtClean="0">
                        <a:latin typeface="Cambria Math"/>
                        <a:ea typeface="Cambria Math" pitchFamily="18" charset="0"/>
                      </a:rPr>
                      <m:t>/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 pitchFamily="18" charset="0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de-DE" i="1" dirty="0" err="1" smtClean="0">
                    <a:latin typeface="Cambria Math" pitchFamily="18" charset="0"/>
                    <a:ea typeface="Cambria Math" pitchFamily="18" charset="0"/>
                  </a:rPr>
                  <a:t>mod</a:t>
                </a:r>
                <a:r>
                  <a:rPr lang="de-DE" i="1" dirty="0" smtClean="0">
                    <a:latin typeface="Cambria Math" pitchFamily="18" charset="0"/>
                    <a:ea typeface="Cambria Math" pitchFamily="18" charset="0"/>
                  </a:rPr>
                  <a:t> p.</a:t>
                </a:r>
              </a:p>
              <a:p>
                <a:endParaRPr lang="de-DE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8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Electronic </a:t>
            </a:r>
            <a:r>
              <a:rPr lang="de-DE" dirty="0" smtClean="0"/>
              <a:t>Banking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de-DE" dirty="0" smtClean="0"/>
                  <a:t>Kunde sucht öffentlichen 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der Bank</a:t>
                </a:r>
              </a:p>
              <a:p>
                <a:r>
                  <a:rPr lang="de-DE" dirty="0" smtClean="0"/>
                  <a:t>Kunde erfindet geheimen Schlüssel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(256 Bit Zufallszahl) für symmetrisches Verf.</a:t>
                </a:r>
              </a:p>
              <a:p>
                <a:r>
                  <a:rPr lang="de-DE" dirty="0" smtClean="0"/>
                  <a:t>Kunde verschlüsselt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und schickt den verschlüsselten Schlüssel an die Bank</a:t>
                </a:r>
              </a:p>
              <a:p>
                <a:r>
                  <a:rPr lang="de-DE" dirty="0" smtClean="0"/>
                  <a:t>Bank entschlüsselt mit Hilfe ihres privaten Schlüssels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de-DE" dirty="0" smtClean="0"/>
                  <a:t>Nun symmetrisches Verfahren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.</m:t>
                    </m:r>
                  </m:oMath>
                </a14:m>
                <a:endParaRPr lang="de-DE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830" r="-12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0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 rot="10800000">
            <a:off x="3844620" y="39657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de-DE" dirty="0" smtClean="0"/>
              <a:t>- </a:t>
            </a:r>
            <a:r>
              <a:rPr lang="de-DE" smtClean="0"/>
              <a:t>und </a:t>
            </a:r>
            <a:r>
              <a:rPr lang="de-DE" smtClean="0"/>
              <a:t>Entschlüsselung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𝑚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r>
                        <a:rPr lang="de-DE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 , </m:t>
                          </m:r>
                          <m:r>
                            <a:rPr lang="de-DE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 ,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</a:p>
              <a:p>
                <a:pPr marL="0" indent="0">
                  <a:buNone/>
                </a:pPr>
                <a:r>
                  <a:rPr lang="de-DE" smtClean="0"/>
                  <a:t>            </a:t>
                </a:r>
                <a:r>
                  <a:rPr lang="de-DE" smtClean="0"/>
                  <a:t>Alice         </a:t>
                </a:r>
                <a:r>
                  <a:rPr lang="de-DE" dirty="0" smtClean="0"/>
                  <a:t>Eve          Bob 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Eve = </a:t>
                </a:r>
                <a:r>
                  <a:rPr lang="de-DE" dirty="0" err="1" smtClean="0"/>
                  <a:t>Eavesdropper</a:t>
                </a:r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b="-14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73072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E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D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94664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own Arrow 8"/>
          <p:cNvSpPr/>
          <p:nvPr/>
        </p:nvSpPr>
        <p:spPr>
          <a:xfrm>
            <a:off x="2019869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own Arrow 9"/>
          <p:cNvSpPr/>
          <p:nvPr/>
        </p:nvSpPr>
        <p:spPr>
          <a:xfrm>
            <a:off x="5606955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ght Arrow 10"/>
          <p:cNvSpPr/>
          <p:nvPr/>
        </p:nvSpPr>
        <p:spPr>
          <a:xfrm>
            <a:off x="6400800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ght Arrow 11"/>
          <p:cNvSpPr/>
          <p:nvPr/>
        </p:nvSpPr>
        <p:spPr>
          <a:xfrm>
            <a:off x="2839872" y="3720084"/>
            <a:ext cx="2494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337464" y="373486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19868" y="2141327"/>
                <a:ext cx="820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68" y="2141327"/>
                <a:ext cx="82000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79208" y="371557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38800" y="2152742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152742"/>
                <a:ext cx="4572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667" r="-6667" b="-3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4" y="762000"/>
            <a:ext cx="1704975" cy="2257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68" y="4770919"/>
            <a:ext cx="3451932" cy="207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 rot="10800000">
            <a:off x="3844620" y="39657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74" y="304800"/>
            <a:ext cx="8299726" cy="914400"/>
          </a:xfrm>
        </p:spPr>
        <p:txBody>
          <a:bodyPr/>
          <a:lstStyle/>
          <a:p>
            <a:r>
              <a:rPr lang="de-DE" dirty="0" smtClean="0"/>
              <a:t>Digitale Signaturen</a:t>
            </a:r>
            <a:br>
              <a:rPr lang="de-DE" dirty="0" smtClean="0"/>
            </a:br>
            <a:r>
              <a:rPr lang="de-DE" dirty="0" smtClean="0"/>
              <a:t>Signatur = etwas, das nur ich kann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𝑚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 ,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 ,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</a:p>
              <a:p>
                <a:pPr marL="0" indent="0">
                  <a:buNone/>
                </a:pPr>
                <a:r>
                  <a:rPr lang="de-DE" smtClean="0"/>
                  <a:t>            </a:t>
                </a:r>
                <a:r>
                  <a:rPr lang="de-DE" smtClean="0"/>
                  <a:t>Alice         </a:t>
                </a:r>
                <a:r>
                  <a:rPr lang="de-DE" dirty="0" smtClean="0"/>
                  <a:t>Eve          Bob 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Eve = </a:t>
                </a:r>
                <a:r>
                  <a:rPr lang="de-DE" dirty="0" err="1" smtClean="0"/>
                  <a:t>Eavesdropper</a:t>
                </a:r>
                <a:r>
                  <a:rPr lang="de-DE" dirty="0" smtClean="0"/>
                  <a:t>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Signatur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1852" b="-6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73072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E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D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794664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own Arrow 8"/>
          <p:cNvSpPr/>
          <p:nvPr/>
        </p:nvSpPr>
        <p:spPr>
          <a:xfrm>
            <a:off x="2019869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own Arrow 9"/>
          <p:cNvSpPr/>
          <p:nvPr/>
        </p:nvSpPr>
        <p:spPr>
          <a:xfrm>
            <a:off x="5606955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ght Arrow 10"/>
          <p:cNvSpPr/>
          <p:nvPr/>
        </p:nvSpPr>
        <p:spPr>
          <a:xfrm rot="10800000">
            <a:off x="6400800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ght Arrow 11"/>
          <p:cNvSpPr/>
          <p:nvPr/>
        </p:nvSpPr>
        <p:spPr>
          <a:xfrm rot="10800000">
            <a:off x="2839872" y="3720084"/>
            <a:ext cx="2494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337464" y="373486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019868" y="2141327"/>
                <a:ext cx="2171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sz="2400" dirty="0" smtClean="0"/>
                  <a:t>, öffentlich</a:t>
                </a:r>
                <a:endParaRPr lang="de-DE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68" y="2141327"/>
                <a:ext cx="217113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79208" y="371557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575247" y="2152743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sz="2400" dirty="0" smtClean="0"/>
                  <a:t>, privat</a:t>
                </a:r>
                <a:endParaRPr lang="de-DE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47" y="2152743"/>
                <a:ext cx="25146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28" t="-9211" b="-302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2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Electronic </a:t>
            </a:r>
            <a:r>
              <a:rPr lang="de-DE" dirty="0" smtClean="0"/>
              <a:t>Banking</a:t>
            </a:r>
            <a:r>
              <a:rPr lang="de-DE" smtClean="0"/>
              <a:t>, Schritt </a:t>
            </a:r>
            <a:r>
              <a:rPr lang="de-DE" dirty="0" smtClean="0"/>
              <a:t>1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Bank hinterlegt </a:t>
                </a:r>
                <a:r>
                  <a:rPr lang="de-DE" smtClean="0"/>
                  <a:t>ihren öffentlichen 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bei </a:t>
                </a:r>
                <a:r>
                  <a:rPr lang="de-DE" smtClean="0"/>
                  <a:t>einem Trustcenter</a:t>
                </a:r>
                <a:endParaRPr lang="de-DE" dirty="0" smtClean="0"/>
              </a:p>
              <a:p>
                <a:r>
                  <a:rPr lang="de-DE" dirty="0" smtClean="0"/>
                  <a:t>Kunde kennt (fest eingebaut im Browser) </a:t>
                </a:r>
                <a:r>
                  <a:rPr lang="de-DE" smtClean="0"/>
                  <a:t>den öffentlichen Schlüssel des TC </a:t>
                </a:r>
                <a:r>
                  <a:rPr lang="de-DE" dirty="0" smtClean="0"/>
                  <a:t>und </a:t>
                </a:r>
                <a:r>
                  <a:rPr lang="de-DE" smtClean="0"/>
                  <a:t>fragt nach Schlüssel </a:t>
                </a:r>
                <a:r>
                  <a:rPr lang="de-DE" dirty="0" smtClean="0"/>
                  <a:t>der Bank</a:t>
                </a:r>
              </a:p>
              <a:p>
                <a:r>
                  <a:rPr lang="de-DE" smtClean="0"/>
                  <a:t>TC </a:t>
                </a:r>
                <a:r>
                  <a:rPr lang="de-DE" dirty="0" smtClean="0"/>
                  <a:t>signiert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smtClean="0"/>
                  <a:t>und schickt </a:t>
                </a:r>
                <a:r>
                  <a:rPr lang="de-DE" dirty="0" smtClean="0"/>
                  <a:t>an Kunden</a:t>
                </a:r>
              </a:p>
              <a:p>
                <a:r>
                  <a:rPr lang="de-DE" dirty="0" smtClean="0"/>
                  <a:t>Kunde verifiziert und benutzt dann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71" y="152400"/>
            <a:ext cx="148682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Electronic Banking, Internet </a:t>
            </a:r>
            <a:r>
              <a:rPr lang="de-DE" dirty="0" err="1" smtClean="0"/>
              <a:t>Schoping</a:t>
            </a:r>
            <a:r>
              <a:rPr lang="de-DE" dirty="0" smtClean="0"/>
              <a:t> nutzt symmetrische und asymmetrische Kryptographie</a:t>
            </a:r>
          </a:p>
          <a:p>
            <a:r>
              <a:rPr lang="de-DE" dirty="0" smtClean="0"/>
              <a:t>Kommunikation mit der Bank ist </a:t>
            </a:r>
            <a:r>
              <a:rPr lang="de-DE" smtClean="0"/>
              <a:t>damit geschützt   </a:t>
            </a:r>
            <a:r>
              <a:rPr lang="de-DE" dirty="0"/>
              <a:t>https://</a:t>
            </a:r>
            <a:r>
              <a:rPr lang="de-DE" dirty="0" smtClean="0"/>
              <a:t>my.hypovereinsbank.de/</a:t>
            </a:r>
          </a:p>
          <a:p>
            <a:r>
              <a:rPr lang="de-DE" dirty="0" smtClean="0"/>
              <a:t>Aber Vorsicht: für die Qualität ihrer PIN und Passwörter sind sie selbst verantwortlich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Übersicht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Zwecke der </a:t>
            </a:r>
            <a:r>
              <a:rPr lang="de-DE" dirty="0" err="1" smtClean="0"/>
              <a:t>Krytographie</a:t>
            </a:r>
            <a:r>
              <a:rPr lang="de-DE" dirty="0" smtClean="0"/>
              <a:t> </a:t>
            </a:r>
          </a:p>
          <a:p>
            <a:r>
              <a:rPr lang="de-DE" dirty="0" smtClean="0"/>
              <a:t>Techniken</a:t>
            </a:r>
          </a:p>
          <a:p>
            <a:pPr lvl="1"/>
            <a:r>
              <a:rPr lang="de-DE" dirty="0" smtClean="0"/>
              <a:t>Symmetrische Verschlüsselung( </a:t>
            </a:r>
            <a:r>
              <a:rPr lang="de-DE" dirty="0" err="1" smtClean="0"/>
              <a:t>One</a:t>
            </a:r>
            <a:r>
              <a:rPr lang="de-DE" dirty="0" smtClean="0"/>
              <a:t>-time </a:t>
            </a:r>
            <a:r>
              <a:rPr lang="de-DE" dirty="0" smtClean="0"/>
              <a:t>Pad, </a:t>
            </a:r>
            <a:r>
              <a:rPr lang="de-DE" dirty="0" smtClean="0"/>
              <a:t>Caesar</a:t>
            </a:r>
            <a:r>
              <a:rPr lang="de-DE" dirty="0" smtClean="0"/>
              <a:t>, moderne </a:t>
            </a:r>
            <a:r>
              <a:rPr lang="de-DE" dirty="0" err="1" smtClean="0"/>
              <a:t>Blockchiffres</a:t>
            </a:r>
            <a:r>
              <a:rPr lang="de-DE" dirty="0" smtClean="0"/>
              <a:t>)</a:t>
            </a:r>
            <a:endParaRPr lang="de-DE" dirty="0" smtClean="0"/>
          </a:p>
          <a:p>
            <a:pPr marL="914400" lvl="1" indent="-457200"/>
            <a:r>
              <a:rPr lang="de-DE" dirty="0" smtClean="0"/>
              <a:t>Asymmetrische Verschlüsselung</a:t>
            </a:r>
            <a:r>
              <a:rPr lang="de-DE" dirty="0" smtClean="0"/>
              <a:t>, </a:t>
            </a:r>
            <a:r>
              <a:rPr lang="de-DE" dirty="0" smtClean="0"/>
              <a:t>Public-Key </a:t>
            </a:r>
            <a:r>
              <a:rPr lang="de-DE" dirty="0" smtClean="0"/>
              <a:t>Kryptographie (1978</a:t>
            </a:r>
            <a:r>
              <a:rPr lang="de-DE" dirty="0" smtClean="0"/>
              <a:t>)</a:t>
            </a:r>
          </a:p>
          <a:p>
            <a:pPr marL="914400" lvl="1" indent="-457200"/>
            <a:r>
              <a:rPr lang="de-DE" dirty="0" smtClean="0"/>
              <a:t>Digitale Unterschriften</a:t>
            </a:r>
            <a:endParaRPr lang="de-DE" dirty="0" smtClean="0"/>
          </a:p>
          <a:p>
            <a:pPr marL="514350" indent="-457200"/>
            <a:r>
              <a:rPr lang="en-US" dirty="0" err="1" smtClean="0"/>
              <a:t>Anwendungen</a:t>
            </a:r>
            <a:r>
              <a:rPr lang="en-US" dirty="0" smtClean="0"/>
              <a:t>: </a:t>
            </a:r>
            <a:r>
              <a:rPr lang="en-US" dirty="0" smtClean="0"/>
              <a:t>Electronic Banking, </a:t>
            </a:r>
            <a:r>
              <a:rPr lang="en-US" dirty="0" err="1" smtClean="0"/>
              <a:t>Sicherheitsinfrastrukturen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9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Kryptographie </a:t>
            </a:r>
            <a:r>
              <a:rPr lang="de-DE" smtClean="0"/>
              <a:t>(geheim-schreiben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Hauptziele der modernen </a:t>
            </a:r>
            <a:r>
              <a:rPr lang="de-DE" dirty="0"/>
              <a:t>Kryptographie </a:t>
            </a:r>
            <a:r>
              <a:rPr lang="de-DE" dirty="0" smtClean="0"/>
              <a:t>(Wolfgang </a:t>
            </a:r>
            <a:r>
              <a:rPr lang="de-DE" dirty="0" err="1" smtClean="0"/>
              <a:t>Ertel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>
                <a:hlinkClick r:id="rId2" tooltip="Vertraulichkeit"/>
              </a:rPr>
              <a:t>Vertraulichkeit</a:t>
            </a:r>
            <a:r>
              <a:rPr lang="de-DE" dirty="0" smtClean="0"/>
              <a:t> </a:t>
            </a:r>
            <a:r>
              <a:rPr lang="de-DE" dirty="0"/>
              <a:t>/ </a:t>
            </a:r>
            <a:r>
              <a:rPr lang="de-DE" dirty="0" smtClean="0"/>
              <a:t>Zugriffsschutz</a:t>
            </a:r>
            <a:r>
              <a:rPr lang="de-DE" dirty="0"/>
              <a:t>: Nur dazu </a:t>
            </a:r>
            <a:r>
              <a:rPr lang="de-DE" dirty="0" smtClean="0"/>
              <a:t>berechtigte </a:t>
            </a:r>
            <a:r>
              <a:rPr lang="de-DE" dirty="0"/>
              <a:t>Personen sollen in der Lage sein, die Daten oder die </a:t>
            </a:r>
            <a:r>
              <a:rPr lang="de-DE" dirty="0" smtClean="0"/>
              <a:t>Nachricht </a:t>
            </a:r>
            <a:r>
              <a:rPr lang="de-DE" dirty="0"/>
              <a:t>zu </a:t>
            </a:r>
            <a:r>
              <a:rPr lang="de-DE" dirty="0" smtClean="0"/>
              <a:t>lesen (auch teilweise).</a:t>
            </a:r>
            <a:endParaRPr lang="de-DE" dirty="0"/>
          </a:p>
          <a:p>
            <a:r>
              <a:rPr lang="de-DE" dirty="0">
                <a:hlinkClick r:id="rId3" tooltip="Integrität (Informationssicherheit)"/>
              </a:rPr>
              <a:t>Integrität</a:t>
            </a:r>
            <a:r>
              <a:rPr lang="de-DE" dirty="0"/>
              <a:t> / </a:t>
            </a:r>
            <a:r>
              <a:rPr lang="de-DE" dirty="0" smtClean="0"/>
              <a:t>Änderungsschutz</a:t>
            </a:r>
            <a:r>
              <a:rPr lang="de-DE" dirty="0"/>
              <a:t>: Die Daten müssen </a:t>
            </a:r>
            <a:r>
              <a:rPr lang="de-DE" dirty="0" smtClean="0"/>
              <a:t>nachweislich </a:t>
            </a:r>
            <a:r>
              <a:rPr lang="de-DE" dirty="0"/>
              <a:t>vollständig und unverändert sein.</a:t>
            </a:r>
          </a:p>
          <a:p>
            <a:r>
              <a:rPr lang="de-DE" dirty="0">
                <a:hlinkClick r:id="rId4" tooltip="Authentizität"/>
              </a:rPr>
              <a:t>Authentizität</a:t>
            </a:r>
            <a:r>
              <a:rPr lang="de-DE" dirty="0"/>
              <a:t> / </a:t>
            </a:r>
            <a:r>
              <a:rPr lang="de-DE" dirty="0" smtClean="0"/>
              <a:t>Fälschungsschutz</a:t>
            </a:r>
            <a:r>
              <a:rPr lang="de-DE" dirty="0"/>
              <a:t>: Der Urheber der Daten oder der Absender der </a:t>
            </a:r>
            <a:r>
              <a:rPr lang="de-DE" dirty="0" smtClean="0"/>
              <a:t>Nachricht </a:t>
            </a:r>
            <a:r>
              <a:rPr lang="de-DE" dirty="0"/>
              <a:t>soll eindeutig identifizierbar sein, und seine </a:t>
            </a:r>
            <a:r>
              <a:rPr lang="de-DE" dirty="0" smtClean="0"/>
              <a:t>Urheberschaft </a:t>
            </a:r>
            <a:r>
              <a:rPr lang="de-DE" dirty="0"/>
              <a:t>sollte </a:t>
            </a:r>
            <a:r>
              <a:rPr lang="de-DE" dirty="0" smtClean="0"/>
              <a:t>nachprüfbar </a:t>
            </a:r>
            <a:r>
              <a:rPr lang="de-DE" dirty="0"/>
              <a:t>sein</a:t>
            </a:r>
            <a:r>
              <a:rPr lang="de-DE" dirty="0" smtClean="0"/>
              <a:t>. </a:t>
            </a:r>
            <a:endParaRPr lang="de-DE" dirty="0"/>
          </a:p>
          <a:p>
            <a:r>
              <a:rPr lang="de-DE" dirty="0" smtClean="0"/>
              <a:t>Verbindlichkeit </a:t>
            </a:r>
            <a:r>
              <a:rPr lang="de-DE" dirty="0"/>
              <a:t>/ </a:t>
            </a:r>
            <a:r>
              <a:rPr lang="de-DE" dirty="0" err="1" smtClean="0"/>
              <a:t>Nichtabstreitbarkeit</a:t>
            </a:r>
            <a:r>
              <a:rPr lang="de-DE" dirty="0"/>
              <a:t>: Der Urheber der Daten oder Absender einer </a:t>
            </a:r>
            <a:r>
              <a:rPr lang="de-DE" dirty="0" smtClean="0"/>
              <a:t>Nachricht </a:t>
            </a:r>
            <a:r>
              <a:rPr lang="de-DE" dirty="0"/>
              <a:t>soll </a:t>
            </a:r>
            <a:r>
              <a:rPr lang="de-DE" dirty="0" smtClean="0"/>
              <a:t>nicht </a:t>
            </a:r>
            <a:r>
              <a:rPr lang="de-DE" dirty="0"/>
              <a:t>in der Lage sein, seine </a:t>
            </a:r>
            <a:r>
              <a:rPr lang="de-DE" dirty="0" smtClean="0"/>
              <a:t>Urheberschaft </a:t>
            </a:r>
            <a:r>
              <a:rPr lang="de-DE" dirty="0"/>
              <a:t>zu </a:t>
            </a:r>
            <a:r>
              <a:rPr lang="de-DE" dirty="0" smtClean="0"/>
              <a:t>bestreiten.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2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 rot="10800000">
            <a:off x="3844620" y="39657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de-DE" dirty="0" smtClean="0"/>
              <a:t>- </a:t>
            </a:r>
            <a:r>
              <a:rPr lang="de-DE" smtClean="0"/>
              <a:t>und </a:t>
            </a:r>
            <a:r>
              <a:rPr lang="de-DE" smtClean="0"/>
              <a:t>Entschlüsselung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𝑚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r>
                        <a:rPr lang="de-DE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 , </m:t>
                          </m:r>
                          <m:r>
                            <a:rPr lang="de-DE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/>
                                </a:rPr>
                                <m:t> , 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b="0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</a:p>
              <a:p>
                <a:pPr marL="0" indent="0">
                  <a:buNone/>
                </a:pPr>
                <a:r>
                  <a:rPr lang="de-DE" dirty="0" smtClean="0"/>
                  <a:t>            </a:t>
                </a:r>
                <a:r>
                  <a:rPr lang="de-DE" dirty="0" smtClean="0"/>
                  <a:t>Alice         </a:t>
                </a:r>
                <a:r>
                  <a:rPr lang="de-DE" dirty="0" smtClean="0"/>
                  <a:t>Eve          Bob 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Eve = </a:t>
                </a:r>
                <a:r>
                  <a:rPr lang="de-DE" dirty="0" err="1" smtClean="0"/>
                  <a:t>Eavesdropper</a:t>
                </a:r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b="-14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73072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E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5814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D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94664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own Arrow 8"/>
          <p:cNvSpPr/>
          <p:nvPr/>
        </p:nvSpPr>
        <p:spPr>
          <a:xfrm>
            <a:off x="2019869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own Arrow 9"/>
          <p:cNvSpPr/>
          <p:nvPr/>
        </p:nvSpPr>
        <p:spPr>
          <a:xfrm>
            <a:off x="5606955" y="2602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ight Arrow 10"/>
          <p:cNvSpPr/>
          <p:nvPr/>
        </p:nvSpPr>
        <p:spPr>
          <a:xfrm>
            <a:off x="6400800" y="3720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ight Arrow 11"/>
          <p:cNvSpPr/>
          <p:nvPr/>
        </p:nvSpPr>
        <p:spPr>
          <a:xfrm>
            <a:off x="2839872" y="3720084"/>
            <a:ext cx="2494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337464" y="373486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350567"/>
                <a:ext cx="4572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19868" y="2141327"/>
                <a:ext cx="820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68" y="2141327"/>
                <a:ext cx="82000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79208" y="371557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38800" y="2152742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152742"/>
                <a:ext cx="4572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667" r="-6667" b="-3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4" y="762000"/>
            <a:ext cx="1704975" cy="22574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68" y="4770919"/>
            <a:ext cx="3451932" cy="20711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90004" y="1219200"/>
            <a:ext cx="244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Vorhängeschloss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526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de-DE" dirty="0" smtClean="0"/>
              <a:t>- </a:t>
            </a:r>
            <a:r>
              <a:rPr lang="de-DE" smtClean="0"/>
              <a:t>und </a:t>
            </a:r>
            <a:r>
              <a:rPr lang="de-DE" smtClean="0"/>
              <a:t>Entschlüsselung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,     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smtClean="0"/>
                  <a:t>Nachricht</a:t>
                </a:r>
                <a:r>
                  <a:rPr lang="de-DE" dirty="0" smtClean="0"/>
                  <a:t>, Text, </a:t>
                </a:r>
                <a:r>
                  <a:rPr lang="de-DE" dirty="0" smtClean="0"/>
                  <a:t>Klartext, </a:t>
                </a:r>
                <a:r>
                  <a:rPr lang="de-DE" dirty="0" err="1" smtClean="0"/>
                  <a:t>message</a:t>
                </a:r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dirty="0" smtClean="0"/>
                  <a:t>    </a:t>
                </a:r>
                <a:r>
                  <a:rPr lang="de-DE" dirty="0" smtClean="0"/>
                  <a:t>Schlüssel </a:t>
                </a:r>
                <a:r>
                  <a:rPr lang="de-DE" smtClean="0"/>
                  <a:t>zum </a:t>
                </a:r>
                <a:r>
                  <a:rPr lang="de-DE" smtClean="0"/>
                  <a:t>Verschlüsseln</a:t>
                </a:r>
                <a:r>
                  <a:rPr lang="de-DE" smtClean="0"/>
                  <a:t>, </a:t>
                </a:r>
                <a:r>
                  <a:rPr lang="de-DE" smtClean="0"/>
                  <a:t>encode</a:t>
                </a:r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/>
                  <a:t>    </a:t>
                </a:r>
                <a:r>
                  <a:rPr lang="de-DE" dirty="0" smtClean="0"/>
                  <a:t>Schlüssel </a:t>
                </a:r>
                <a:r>
                  <a:rPr lang="de-DE"/>
                  <a:t>zum </a:t>
                </a:r>
                <a:r>
                  <a:rPr lang="de-DE" smtClean="0"/>
                  <a:t>Entschlüsseln</a:t>
                </a:r>
                <a:r>
                  <a:rPr lang="de-DE"/>
                  <a:t>, </a:t>
                </a:r>
                <a:r>
                  <a:rPr lang="de-DE" smtClean="0"/>
                  <a:t>decode</a:t>
                </a:r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  <m:r>
                          <a:rPr lang="de-DE" b="0" i="1" smtClean="0">
                            <a:latin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dirty="0" smtClean="0"/>
                  <a:t>  </a:t>
                </a:r>
                <a:r>
                  <a:rPr lang="de-DE" dirty="0" smtClean="0"/>
                  <a:t>symmetrisches </a:t>
                </a:r>
                <a:r>
                  <a:rPr lang="de-DE" dirty="0" smtClean="0"/>
                  <a:t>Verfahren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𝑐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,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smtClean="0"/>
                  <a:t>ist </a:t>
                </a:r>
                <a:r>
                  <a:rPr lang="de-DE" smtClean="0"/>
                  <a:t>Verschlüsselungs-funktions</a:t>
                </a:r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smtClean="0"/>
                  <a:t>ist </a:t>
                </a:r>
                <a:r>
                  <a:rPr lang="de-DE" smtClean="0"/>
                  <a:t>Nachricht</a:t>
                </a:r>
                <a:r>
                  <a:rPr lang="de-DE" smtClean="0"/>
                  <a:t>, </a:t>
                </a:r>
                <a:r>
                  <a:rPr lang="de-DE" smtClean="0"/>
                  <a:t>cipher</a:t>
                </a:r>
                <a:r>
                  <a:rPr lang="de-DE" dirty="0" smtClean="0"/>
                  <a:t>, 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𝐷</m:t>
                    </m:r>
                    <m:r>
                      <a:rPr lang="de-DE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𝑐</m:t>
                    </m:r>
                    <m:r>
                      <a:rPr lang="de-DE" i="1">
                        <a:latin typeface="Cambria Math"/>
                      </a:rPr>
                      <m:t>)</m:t>
                    </m:r>
                  </m:oMath>
                </a14:m>
                <a:r>
                  <a:rPr lang="de-DE" dirty="0"/>
                  <a:t>,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/>
                  <a:t>ist </a:t>
                </a:r>
                <a:r>
                  <a:rPr lang="de-DE" smtClean="0"/>
                  <a:t>Entschlüsselungs-funktions</a:t>
                </a:r>
                <a:r>
                  <a:rPr lang="de-DE" dirty="0" smtClean="0"/>
                  <a:t>, 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  , </m:t>
                        </m:r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  ,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    !!!!!!!</a:t>
                </a:r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830" r="-16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3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Symmetrische </a:t>
            </a:r>
            <a:r>
              <a:rPr lang="de-DE" dirty="0" smtClean="0"/>
              <a:t>Verfahren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Sender </a:t>
            </a:r>
            <a:r>
              <a:rPr lang="de-DE" smtClean="0"/>
              <a:t>(</a:t>
            </a:r>
            <a:r>
              <a:rPr lang="de-DE" smtClean="0"/>
              <a:t>Alice</a:t>
            </a:r>
            <a:r>
              <a:rPr lang="de-DE" dirty="0" smtClean="0"/>
              <a:t>) und Empfänger (Bob) benutzen </a:t>
            </a:r>
            <a:r>
              <a:rPr lang="de-DE" smtClean="0"/>
              <a:t>den </a:t>
            </a:r>
            <a:r>
              <a:rPr lang="de-DE" b="1" smtClean="0"/>
              <a:t>gleichen</a:t>
            </a:r>
            <a:r>
              <a:rPr lang="de-DE" smtClean="0"/>
              <a:t> Schlüssel</a:t>
            </a:r>
            <a:endParaRPr lang="de-DE" dirty="0" smtClean="0"/>
          </a:p>
          <a:p>
            <a:r>
              <a:rPr lang="de-DE" smtClean="0"/>
              <a:t>Dieser </a:t>
            </a:r>
            <a:r>
              <a:rPr lang="de-DE" smtClean="0"/>
              <a:t>Schlüssel </a:t>
            </a:r>
            <a:r>
              <a:rPr lang="de-DE" dirty="0" smtClean="0"/>
              <a:t>muss geheim bleiben</a:t>
            </a:r>
          </a:p>
          <a:p>
            <a:r>
              <a:rPr lang="de-DE" dirty="0" smtClean="0"/>
              <a:t>Wie einigt </a:t>
            </a:r>
            <a:r>
              <a:rPr lang="de-DE" smtClean="0"/>
              <a:t>man </a:t>
            </a:r>
            <a:r>
              <a:rPr lang="de-DE" smtClean="0"/>
              <a:t>sich </a:t>
            </a:r>
            <a:r>
              <a:rPr lang="de-DE" dirty="0" smtClean="0"/>
              <a:t>auf </a:t>
            </a:r>
            <a:r>
              <a:rPr lang="de-DE" smtClean="0"/>
              <a:t>einen </a:t>
            </a:r>
            <a:r>
              <a:rPr lang="de-DE" smtClean="0"/>
              <a:t>Schlüssel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Früher</a:t>
            </a:r>
            <a:r>
              <a:rPr lang="de-DE" smtClean="0"/>
              <a:t>: </a:t>
            </a:r>
            <a:r>
              <a:rPr lang="de-DE" smtClean="0"/>
              <a:t>physisches </a:t>
            </a:r>
            <a:r>
              <a:rPr lang="de-DE" dirty="0" smtClean="0"/>
              <a:t>Treffen </a:t>
            </a:r>
            <a:r>
              <a:rPr lang="de-DE" smtClean="0"/>
              <a:t>zum </a:t>
            </a:r>
            <a:r>
              <a:rPr lang="de-DE" smtClean="0"/>
              <a:t>Schlüsselaustausch</a:t>
            </a:r>
            <a:r>
              <a:rPr lang="de-DE" dirty="0" smtClean="0"/>
              <a:t>, rotes Telefon</a:t>
            </a:r>
          </a:p>
          <a:p>
            <a:pPr lvl="1"/>
            <a:r>
              <a:rPr lang="de-DE" dirty="0" smtClean="0"/>
              <a:t>Heute</a:t>
            </a:r>
            <a:r>
              <a:rPr lang="de-DE" smtClean="0"/>
              <a:t>: </a:t>
            </a:r>
            <a:r>
              <a:rPr lang="de-DE" smtClean="0"/>
              <a:t>asymmetrisches </a:t>
            </a:r>
            <a:r>
              <a:rPr lang="de-DE" dirty="0" smtClean="0"/>
              <a:t>Verfahren </a:t>
            </a:r>
            <a:r>
              <a:rPr lang="de-DE" smtClean="0"/>
              <a:t>zum </a:t>
            </a:r>
            <a:r>
              <a:rPr lang="de-DE" smtClean="0"/>
              <a:t>Schlüsselaustausch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2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-Time Pad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ist Folge </a:t>
                </a:r>
                <a:r>
                  <a:rPr lang="de-DE" smtClean="0"/>
                  <a:t>von </a:t>
                </a:r>
                <a:r>
                  <a:rPr lang="de-DE" smtClean="0"/>
                  <a:t>Großbuchstabe </a:t>
                </a:r>
                <a:r>
                  <a:rPr lang="de-DE" dirty="0" smtClean="0"/>
                  <a:t>+ ZR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ist zufällige Folge über diesem Alphabet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 smtClean="0"/>
                  <a:t> , jeweilige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-</a:t>
                </a:r>
                <a:r>
                  <a:rPr lang="de-DE" err="1" smtClean="0"/>
                  <a:t>te</a:t>
                </a:r>
                <a:r>
                  <a:rPr lang="de-DE" smtClean="0"/>
                  <a:t> </a:t>
                </a:r>
                <a:r>
                  <a:rPr lang="de-DE" smtClean="0"/>
                  <a:t>Buchstaben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0,…,26</m:t>
                        </m:r>
                      </m:e>
                    </m:d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𝑚𝑜𝑑𝑢𝑙𝑜</m:t>
                    </m:r>
                    <m:r>
                      <a:rPr lang="de-DE" b="0" i="1" smtClean="0">
                        <a:latin typeface="Cambria Math"/>
                      </a:rPr>
                      <m:t> 27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Beispiel:    5 + 24 </a:t>
                </a:r>
                <a:r>
                  <a:rPr lang="de-DE" dirty="0" err="1" smtClean="0"/>
                  <a:t>mod</a:t>
                </a:r>
                <a:r>
                  <a:rPr lang="de-DE" dirty="0" smtClean="0"/>
                  <a:t> 27 = 2</a:t>
                </a:r>
              </a:p>
              <a:p>
                <a:r>
                  <a:rPr lang="de-DE" smtClean="0"/>
                  <a:t>Decoding</a:t>
                </a:r>
                <a:r>
                  <a:rPr lang="de-DE" dirty="0" smtClean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(27−</m:t>
                        </m:r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) </m:t>
                    </m:r>
                    <m:r>
                      <a:rPr lang="de-DE" i="1">
                        <a:latin typeface="Cambria Math"/>
                      </a:rPr>
                      <m:t>𝑚𝑜𝑑</m:t>
                    </m:r>
                    <m:r>
                      <a:rPr lang="de-DE" i="1">
                        <a:latin typeface="Cambria Math"/>
                      </a:rPr>
                      <m:t> 27</m:t>
                    </m:r>
                  </m:oMath>
                </a14:m>
                <a:endParaRPr lang="de-DE" dirty="0" smtClean="0"/>
              </a:p>
              <a:p>
                <a:r>
                  <a:rPr lang="de-DE" smtClean="0"/>
                  <a:t>Absolut </a:t>
                </a:r>
                <a:r>
                  <a:rPr lang="de-DE" smtClean="0"/>
                  <a:t>sicher</a:t>
                </a:r>
                <a:r>
                  <a:rPr lang="de-DE" dirty="0" smtClean="0"/>
                  <a:t>, </a:t>
                </a:r>
                <a:r>
                  <a:rPr lang="de-DE" smtClean="0"/>
                  <a:t>aber </a:t>
                </a:r>
                <a:r>
                  <a:rPr lang="de-DE" smtClean="0"/>
                  <a:t>Schlüssel </a:t>
                </a:r>
                <a:r>
                  <a:rPr lang="de-DE" dirty="0" smtClean="0"/>
                  <a:t>muss genauso lang </a:t>
                </a:r>
                <a:r>
                  <a:rPr lang="de-DE" smtClean="0"/>
                  <a:t>wie </a:t>
                </a:r>
                <a:r>
                  <a:rPr lang="de-DE" smtClean="0"/>
                  <a:t>Nachricht </a:t>
                </a:r>
                <a:r>
                  <a:rPr lang="de-DE" dirty="0" smtClean="0"/>
                  <a:t>sein, rotes Telefon</a:t>
                </a:r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2" r="-2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5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Caesar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ist Folge </a:t>
                </a:r>
                <a:r>
                  <a:rPr lang="de-DE" smtClean="0"/>
                  <a:t>von </a:t>
                </a:r>
                <a:r>
                  <a:rPr lang="de-DE" smtClean="0"/>
                  <a:t>Großbuchstabe </a:t>
                </a:r>
                <a:r>
                  <a:rPr lang="de-DE" dirty="0" smtClean="0"/>
                  <a:t>+ ZR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ist </a:t>
                </a:r>
                <a:r>
                  <a:rPr lang="de-DE" smtClean="0"/>
                  <a:t>Zahl </a:t>
                </a:r>
                <a:r>
                  <a:rPr lang="de-DE" smtClean="0"/>
                  <a:t>zwischen </a:t>
                </a:r>
                <a:r>
                  <a:rPr lang="de-DE" dirty="0" smtClean="0"/>
                  <a:t>0 und 26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 </m:t>
                    </m:r>
                    <m:r>
                      <a:rPr lang="de-DE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dirty="0" smtClean="0"/>
                  <a:t>-</a:t>
                </a:r>
                <a:r>
                  <a:rPr lang="de-DE" err="1" smtClean="0"/>
                  <a:t>ter</a:t>
                </a:r>
                <a:r>
                  <a:rPr lang="de-DE" smtClean="0"/>
                  <a:t> </a:t>
                </a:r>
                <a:r>
                  <a:rPr lang="de-DE" smtClean="0"/>
                  <a:t>Buchstaben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0,…,26</m:t>
                        </m:r>
                      </m:e>
                    </m:d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𝑚𝑜𝑑𝑢𝑙𝑜</m:t>
                    </m:r>
                    <m:r>
                      <a:rPr lang="de-DE" b="0" i="1" smtClean="0">
                        <a:latin typeface="Cambria Math"/>
                      </a:rPr>
                      <m:t> 27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Beispiel:    5 + 24 </a:t>
                </a:r>
                <a:r>
                  <a:rPr lang="de-DE" dirty="0" err="1" smtClean="0"/>
                  <a:t>mod</a:t>
                </a:r>
                <a:r>
                  <a:rPr lang="de-DE" dirty="0" smtClean="0"/>
                  <a:t> 27 = 2</a:t>
                </a:r>
              </a:p>
              <a:p>
                <a:r>
                  <a:rPr lang="de-DE" smtClean="0"/>
                  <a:t>Decoding</a:t>
                </a:r>
                <a:r>
                  <a:rPr lang="de-DE" dirty="0" smtClean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(27 −</m:t>
                    </m:r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smtClean="0">
                        <a:latin typeface="Cambria Math"/>
                      </a:rPr>
                      <m:t>) </m:t>
                    </m:r>
                    <m:r>
                      <a:rPr lang="de-DE" i="1">
                        <a:latin typeface="Cambria Math"/>
                      </a:rPr>
                      <m:t>𝑚𝑜𝑑</m:t>
                    </m:r>
                    <m:r>
                      <a:rPr lang="de-DE" i="1">
                        <a:latin typeface="Cambria Math"/>
                      </a:rPr>
                      <m:t> 27</m:t>
                    </m:r>
                  </m:oMath>
                </a14:m>
                <a:endParaRPr lang="de-DE" dirty="0" smtClean="0"/>
              </a:p>
              <a:p>
                <a:r>
                  <a:rPr lang="de-DE" smtClean="0"/>
                  <a:t>Sehr </a:t>
                </a:r>
                <a:r>
                  <a:rPr lang="de-DE" smtClean="0"/>
                  <a:t>unsicher</a:t>
                </a:r>
                <a:r>
                  <a:rPr lang="de-DE" dirty="0" smtClean="0"/>
                  <a:t>, aber </a:t>
                </a:r>
                <a:r>
                  <a:rPr lang="de-DE" smtClean="0"/>
                  <a:t>kurzer </a:t>
                </a:r>
                <a:r>
                  <a:rPr lang="de-DE" smtClean="0"/>
                  <a:t>Schlüssel</a:t>
                </a:r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9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EHLHORN@ELYQJWOFUVWZY5H8" val="4280"/>
</p:tagLst>
</file>

<file path=ppt/theme/theme1.xml><?xml version="1.0" encoding="utf-8"?>
<a:theme xmlns:a="http://schemas.openxmlformats.org/drawingml/2006/main" name="MP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MPI-Template</Template>
  <TotalTime>0</TotalTime>
  <Words>1379</Words>
  <Application>Microsoft Office PowerPoint</Application>
  <PresentationFormat>On-screen Show (4:3)</PresentationFormat>
  <Paragraphs>200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MPI-Template</vt:lpstr>
      <vt:lpstr>1_Custom Design</vt:lpstr>
      <vt:lpstr>Custom Design</vt:lpstr>
      <vt:lpstr>PowerPoint Presentation</vt:lpstr>
      <vt:lpstr>Gleiche Geburtstage</vt:lpstr>
      <vt:lpstr>Übersicht</vt:lpstr>
      <vt:lpstr>Kryptographie (geheim-schreiben)</vt:lpstr>
      <vt:lpstr>Ver- und Entschlüsselung</vt:lpstr>
      <vt:lpstr>Ver- und Entschlüsselung</vt:lpstr>
      <vt:lpstr>Symmetrische Verfahren</vt:lpstr>
      <vt:lpstr>One-Time Pad</vt:lpstr>
      <vt:lpstr>Caesar</vt:lpstr>
      <vt:lpstr>Blockchiffrierung</vt:lpstr>
      <vt:lpstr>Blockchiffrierung: Prinzip der Vorgehensweise </vt:lpstr>
      <vt:lpstr>Angriffe</vt:lpstr>
      <vt:lpstr>Asymmetrische Verfahren</vt:lpstr>
      <vt:lpstr> Sicherheit </vt:lpstr>
      <vt:lpstr>Baby-Version von ElGamal </vt:lpstr>
      <vt:lpstr>Baby-Version von ElGamal</vt:lpstr>
      <vt:lpstr>Baby-Version von ElGamal</vt:lpstr>
      <vt:lpstr>Rechnen mod n</vt:lpstr>
      <vt:lpstr>Multiplikationstafel mod 7</vt:lpstr>
      <vt:lpstr>ElGamal</vt:lpstr>
      <vt:lpstr>ElGamal</vt:lpstr>
      <vt:lpstr>ElGamal</vt:lpstr>
      <vt:lpstr>Electronic Banking</vt:lpstr>
      <vt:lpstr>Ver- und Entschlüsselung</vt:lpstr>
      <vt:lpstr>Digitale Signaturen Signatur = etwas, das nur ich kann </vt:lpstr>
      <vt:lpstr>Electronic Banking, Schritt 1</vt:lpstr>
      <vt:lpstr>Zusammenfassung</vt:lpstr>
    </vt:vector>
  </TitlesOfParts>
  <Company>MPI für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mehlhorn</dc:creator>
  <cp:lastModifiedBy>mehlhorn</cp:lastModifiedBy>
  <cp:revision>43</cp:revision>
  <dcterms:created xsi:type="dcterms:W3CDTF">2011-11-25T10:54:16Z</dcterms:created>
  <dcterms:modified xsi:type="dcterms:W3CDTF">2011-11-28T10:54:51Z</dcterms:modified>
</cp:coreProperties>
</file>