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5" r:id="rId3"/>
    <p:sldId id="284" r:id="rId4"/>
    <p:sldId id="289" r:id="rId5"/>
    <p:sldId id="316" r:id="rId6"/>
    <p:sldId id="297" r:id="rId7"/>
    <p:sldId id="286" r:id="rId8"/>
    <p:sldId id="303" r:id="rId9"/>
    <p:sldId id="304" r:id="rId10"/>
    <p:sldId id="309" r:id="rId11"/>
    <p:sldId id="305" r:id="rId12"/>
    <p:sldId id="310" r:id="rId13"/>
    <p:sldId id="311" r:id="rId14"/>
    <p:sldId id="288" r:id="rId15"/>
  </p:sldIdLst>
  <p:sldSz cx="9144000" cy="6858000" type="screen4x3"/>
  <p:notesSz cx="6858000" cy="9144000"/>
  <p:embeddedFontLst>
    <p:embeddedFont>
      <p:font typeface="CMR10" pitchFamily="34" charset="0"/>
      <p:regular r:id="rId18"/>
    </p:embeddedFont>
    <p:embeddedFont>
      <p:font typeface="CMR7" pitchFamily="34" charset="0"/>
      <p:regular r:id="rId19"/>
    </p:embeddedFont>
    <p:embeddedFont>
      <p:font typeface="CMMI10" pitchFamily="34" charset="0"/>
      <p:regular r:id="rId20"/>
    </p:embeddedFont>
    <p:embeddedFont>
      <p:font typeface="CMSY10ORIG" pitchFamily="34" charset="0"/>
      <p:regular r:id="rId21"/>
    </p:embeddedFont>
    <p:embeddedFont>
      <p:font typeface="CMMI7" pitchFamily="34" charset="0"/>
      <p:regular r:id="rId22"/>
    </p:embeddedFont>
    <p:embeddedFont>
      <p:font typeface="CMMI5" pitchFamily="34" charset="0"/>
      <p:regular r:id="rId23"/>
    </p:embeddedFont>
  </p:embeddedFontLst>
  <p:custDataLst>
    <p:tags r:id="rId24"/>
  </p:custDataLst>
  <p:defaultTextStyle>
    <a:defPPr>
      <a:defRPr lang="de-DE"/>
    </a:defPPr>
    <a:lvl1pPr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fld id="{B5981EE4-9AD0-472F-8848-FDDE2A0FB428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5324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fld id="{1C384B5E-2522-4AB2-A37A-473EEB9C3AE0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4277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E96FB6-C813-47B3-BB07-D21B64BBBA20}" type="slidenum">
              <a:rPr lang="de-DE"/>
              <a:pPr/>
              <a:t>1</a:t>
            </a:fld>
            <a:endParaRPr lang="de-DE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63E390-C3CD-4090-9ECB-304BCE7A5019}" type="slidenum">
              <a:rPr lang="de-DE"/>
              <a:pPr/>
              <a:t>4</a:t>
            </a:fld>
            <a:endParaRPr lang="de-DE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63E390-C3CD-4090-9ECB-304BCE7A5019}" type="slidenum">
              <a:rPr lang="de-DE"/>
              <a:pPr/>
              <a:t>5</a:t>
            </a:fld>
            <a:endParaRPr lang="de-DE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8153400" y="533400"/>
            <a:ext cx="990600" cy="6324600"/>
          </a:xfrm>
          <a:prstGeom prst="rect">
            <a:avLst/>
          </a:prstGeom>
          <a:solidFill>
            <a:srgbClr val="C6C6B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2362200" y="0"/>
            <a:ext cx="6781800" cy="539750"/>
          </a:xfrm>
          <a:prstGeom prst="rect">
            <a:avLst/>
          </a:prstGeom>
          <a:solidFill>
            <a:srgbClr val="0024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375" y="67151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971550" y="4005263"/>
            <a:ext cx="7129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n-US" sz="2800" b="1">
              <a:solidFill>
                <a:srgbClr val="002448"/>
              </a:solidFill>
            </a:endParaRPr>
          </a:p>
        </p:txBody>
      </p:sp>
      <p:pic>
        <p:nvPicPr>
          <p:cNvPr id="7373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1052513"/>
            <a:ext cx="5030788" cy="755650"/>
          </a:xfrm>
          <a:prstGeom prst="rect">
            <a:avLst/>
          </a:prstGeom>
          <a:noFill/>
        </p:spPr>
      </p:pic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4868863" y="0"/>
            <a:ext cx="212725" cy="150813"/>
          </a:xfrm>
          <a:prstGeom prst="rect">
            <a:avLst/>
          </a:prstGeom>
          <a:solidFill>
            <a:srgbClr val="8092A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Text Box 8"/>
          <p:cNvSpPr txBox="1">
            <a:spLocks noChangeArrowheads="1"/>
          </p:cNvSpPr>
          <p:nvPr userDrawn="1"/>
        </p:nvSpPr>
        <p:spPr bwMode="auto">
          <a:xfrm>
            <a:off x="533400" y="1219200"/>
            <a:ext cx="807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n-US" sz="1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31A5-6DAF-4875-937E-97233ACE6DF3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9B1EA-B197-4DAA-ADA3-4075057FC65E}" type="slidenum">
              <a:rPr lang="de-DE"/>
              <a:pPr/>
              <a:t>‹#›</a:t>
            </a:fld>
            <a:r>
              <a:rPr lang="de-DE"/>
              <a:t>/19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0"/>
            <a:ext cx="2058988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29325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13A1DF-A686-441D-A5E5-9D1165F31F4D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3C4AC-ACC0-4EAF-B6FD-5ABD5427D22F}" type="slidenum">
              <a:rPr lang="de-DE"/>
              <a:pPr/>
              <a:t>‹#›</a:t>
            </a:fld>
            <a:r>
              <a:rPr lang="de-DE"/>
              <a:t>/19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765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04025" y="6524625"/>
            <a:ext cx="1439863" cy="333375"/>
          </a:xfrm>
        </p:spPr>
        <p:txBody>
          <a:bodyPr/>
          <a:lstStyle>
            <a:lvl1pPr>
              <a:defRPr/>
            </a:lvl1pPr>
          </a:lstStyle>
          <a:p>
            <a:fld id="{0F85A5F0-22E7-4170-AFF4-6F473921AF49}" type="datetime1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8" y="6524625"/>
            <a:ext cx="4103687" cy="3333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2450" y="6516688"/>
            <a:ext cx="971550" cy="333375"/>
          </a:xfrm>
        </p:spPr>
        <p:txBody>
          <a:bodyPr/>
          <a:lstStyle>
            <a:lvl1pPr>
              <a:defRPr/>
            </a:lvl1pPr>
          </a:lstStyle>
          <a:p>
            <a:fld id="{E238ED38-9056-4844-94F9-DB490DDBFB79}" type="slidenum">
              <a:rPr lang="de-DE"/>
              <a:pPr/>
              <a:t>‹#›</a:t>
            </a:fld>
            <a:r>
              <a:rPr lang="de-DE"/>
              <a:t>/19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107055-9360-40AC-A255-2ACFEBBACEFB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CF75F-4C93-470F-9671-903FF6BEBBC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64CBC-6DD0-41D8-A9F5-800059EC418E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618CE2-2F76-463B-91A5-643634C90BE0}" type="datetime1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42535-4C6F-4CA8-B07E-B37FA1397F45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D336C9-E099-4981-92E5-128B941819D5}" type="datetime1">
              <a:rPr lang="en-US" smtClean="0"/>
              <a:t>10/19/2011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1F816-494B-4635-9A95-EB6B5B4157B1}" type="slidenum">
              <a:rPr lang="de-DE"/>
              <a:pPr/>
              <a:t>‹#›</a:t>
            </a:fld>
            <a:r>
              <a:rPr lang="de-DE"/>
              <a:t>/19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C6EC16-94AA-4DD4-9D28-2CABBDECC0F1}" type="datetime1">
              <a:rPr lang="en-US" smtClean="0"/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2D6F4-6DC8-4EDE-968C-23327B0DD9EC}" type="slidenum">
              <a:rPr lang="de-DE"/>
              <a:pPr/>
              <a:t>‹#›</a:t>
            </a:fld>
            <a:r>
              <a:rPr lang="de-DE"/>
              <a:t>/19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D9E80B-3DB5-441E-BCBB-BF5B2ABE2CA0}" type="datetime1">
              <a:rPr lang="en-US" smtClean="0"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767D6-BEED-45D2-963A-AC932F9322DF}" type="slidenum">
              <a:rPr lang="de-DE"/>
              <a:pPr/>
              <a:t>‹#›</a:t>
            </a:fld>
            <a:r>
              <a:rPr lang="de-DE"/>
              <a:t>/19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84F5B0-511D-4D55-897C-502041CCD5B7}" type="datetime1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7E146-3C7D-44AA-BAB2-ECE2B37FAEA8}" type="slidenum">
              <a:rPr lang="de-DE"/>
              <a:pPr/>
              <a:t>‹#›</a:t>
            </a:fld>
            <a:r>
              <a:rPr lang="de-DE"/>
              <a:t>/19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0043FF-767B-4AC2-9D6A-4240807B7B24}" type="datetime1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20281-0DA1-4F37-9EBC-28BEF0CC19AC}" type="slidenum">
              <a:rPr lang="de-DE"/>
              <a:pPr/>
              <a:t>‹#›</a:t>
            </a:fld>
            <a:r>
              <a:rPr lang="de-DE"/>
              <a:t>/19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Folientitel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04025" y="6524625"/>
            <a:ext cx="14398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fld id="{B53861FA-929C-49AC-AF8E-6E6E86A45201}" type="datetime1">
              <a:rPr lang="en-US" smtClean="0"/>
              <a:t>10/19/2011</a:t>
            </a:fld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524625"/>
            <a:ext cx="41036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200"/>
            </a:lvl1pPr>
          </a:lstStyle>
          <a:p>
            <a:r>
              <a:rPr lang="de-DE"/>
              <a:t> 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16688"/>
            <a:ext cx="9715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fld id="{3AB69F8A-6380-4AE4-824C-AEC5F5428BFA}" type="slidenum">
              <a:rPr lang="de-DE" smtClean="0"/>
              <a:pPr/>
              <a:t>‹#›</a:t>
            </a:fld>
            <a:endParaRPr lang="de-DE" dirty="0"/>
          </a:p>
        </p:txBody>
      </p:sp>
      <p:grpSp>
        <p:nvGrpSpPr>
          <p:cNvPr id="72710" name="Group 6"/>
          <p:cNvGrpSpPr>
            <a:grpSpLocks/>
          </p:cNvGrpSpPr>
          <p:nvPr/>
        </p:nvGrpSpPr>
        <p:grpSpPr bwMode="auto">
          <a:xfrm>
            <a:off x="152400" y="6326188"/>
            <a:ext cx="2971800" cy="493712"/>
            <a:chOff x="96" y="3888"/>
            <a:chExt cx="2225" cy="359"/>
          </a:xfrm>
        </p:grpSpPr>
        <p:pic>
          <p:nvPicPr>
            <p:cNvPr id="72711" name="Picture 7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576" y="3984"/>
              <a:ext cx="1745" cy="263"/>
            </a:xfrm>
            <a:prstGeom prst="rect">
              <a:avLst/>
            </a:prstGeom>
            <a:noFill/>
          </p:spPr>
        </p:pic>
        <p:pic>
          <p:nvPicPr>
            <p:cNvPr id="72712" name="Picture 8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96" y="3888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2713" name="Text Box 9"/>
          <p:cNvSpPr txBox="1">
            <a:spLocks noChangeArrowheads="1"/>
          </p:cNvSpPr>
          <p:nvPr userDrawn="1"/>
        </p:nvSpPr>
        <p:spPr bwMode="auto">
          <a:xfrm>
            <a:off x="533400" y="1219200"/>
            <a:ext cx="807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n-US" sz="1400"/>
          </a:p>
        </p:txBody>
      </p:sp>
      <p:sp>
        <p:nvSpPr>
          <p:cNvPr id="7271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600201" y="2580144"/>
            <a:ext cx="5181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800" b="1" dirty="0" err="1" smtClean="0"/>
              <a:t>Schnellste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Wege</a:t>
            </a:r>
            <a:endParaRPr lang="en-US" sz="2800" b="1" dirty="0" smtClean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800" b="1" dirty="0" err="1" smtClean="0"/>
              <a:t>Wie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funktioniert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ein</a:t>
            </a:r>
            <a:r>
              <a:rPr lang="en-US" sz="2800" b="1" dirty="0"/>
              <a:t> </a:t>
            </a:r>
            <a:r>
              <a:rPr lang="en-US" sz="2800" b="1" dirty="0" err="1" smtClean="0"/>
              <a:t>Navi</a:t>
            </a:r>
            <a:r>
              <a:rPr lang="en-US" sz="2800" b="1" dirty="0" smtClean="0"/>
              <a:t>?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800" b="1" dirty="0" smtClean="0"/>
              <a:t>Unser </a:t>
            </a:r>
            <a:r>
              <a:rPr lang="en-US" sz="2800" b="1" dirty="0" err="1" smtClean="0"/>
              <a:t>erster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Algorithmus</a:t>
            </a:r>
            <a:endParaRPr lang="en-US" sz="2800" b="1" dirty="0" smtClean="0"/>
          </a:p>
          <a:p>
            <a:pPr algn="ctr">
              <a:spcBef>
                <a:spcPct val="0"/>
              </a:spcBef>
              <a:buFontTx/>
              <a:buNone/>
            </a:pPr>
            <a:endParaRPr lang="en-US" sz="2800" b="1" dirty="0"/>
          </a:p>
          <a:p>
            <a:pPr algn="ctr">
              <a:spcBef>
                <a:spcPct val="0"/>
              </a:spcBef>
              <a:buFontTx/>
              <a:buNone/>
            </a:pPr>
            <a:endParaRPr lang="en-US" sz="2800" b="1" dirty="0"/>
          </a:p>
          <a:p>
            <a:pPr algn="ctr">
              <a:spcBef>
                <a:spcPct val="0"/>
              </a:spcBef>
              <a:buFontTx/>
              <a:buNone/>
            </a:pPr>
            <a:endParaRPr lang="en-US" sz="2800" b="1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874822" y="4191000"/>
            <a:ext cx="47307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2000" b="1" dirty="0"/>
              <a:t>Kurt </a:t>
            </a:r>
            <a:r>
              <a:rPr lang="en-US" sz="2000" b="1" dirty="0" err="1" smtClean="0"/>
              <a:t>Mehlhorn</a:t>
            </a:r>
            <a:r>
              <a:rPr lang="en-US" sz="2000" b="1" dirty="0" smtClean="0"/>
              <a:t> und </a:t>
            </a:r>
            <a:r>
              <a:rPr lang="en-US" sz="2000" b="1" dirty="0" err="1" smtClean="0"/>
              <a:t>Kosta</a:t>
            </a:r>
            <a:r>
              <a:rPr lang="en-US" sz="2000" b="1" dirty="0" smtClean="0"/>
              <a:t> </a:t>
            </a:r>
            <a:r>
              <a:rPr lang="en-US" sz="2000" b="1" smtClean="0"/>
              <a:t>Panagiotou</a:t>
            </a:r>
            <a:endParaRPr lang="en-US" sz="2000" b="1"/>
          </a:p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2000" b="1" dirty="0"/>
              <a:t>Max-Planck-</a:t>
            </a:r>
            <a:r>
              <a:rPr lang="en-US" sz="2000" b="1" dirty="0" err="1"/>
              <a:t>Institut</a:t>
            </a:r>
            <a:r>
              <a:rPr lang="en-US" sz="2000" b="1" dirty="0"/>
              <a:t> </a:t>
            </a:r>
            <a:r>
              <a:rPr lang="en-US" sz="2000" b="1" dirty="0" err="1"/>
              <a:t>für</a:t>
            </a:r>
            <a:r>
              <a:rPr lang="en-US" sz="2000" b="1" dirty="0"/>
              <a:t> </a:t>
            </a:r>
            <a:r>
              <a:rPr lang="en-US" sz="2000" b="1" dirty="0" err="1"/>
              <a:t>Informatik</a:t>
            </a:r>
            <a:endParaRPr lang="en-US" sz="2000" b="1" dirty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066800" y="5257800"/>
            <a:ext cx="632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000" b="1" dirty="0" err="1" smtClean="0"/>
              <a:t>Vorlesung</a:t>
            </a:r>
            <a:r>
              <a:rPr lang="en-US" sz="2000" b="1" dirty="0" smtClean="0"/>
              <a:t> Computational Thinking</a:t>
            </a:r>
            <a:endParaRPr lang="en-US" sz="2000" b="1" dirty="0"/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166814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MI7"/>
              </a:rPr>
              <a:t>A</a:t>
            </a:r>
            <a:r>
              <a:rPr lang="en-US" smtClean="0">
                <a:latin typeface="CMSY10ORIG"/>
              </a:rPr>
              <a:t>A</a:t>
            </a:r>
            <a:r>
              <a:rPr lang="en-US" smtClean="0">
                <a:latin typeface="CMMI5"/>
              </a:rPr>
              <a:t>A</a:t>
            </a:r>
            <a:r>
              <a:rPr lang="en-US" smtClean="0">
                <a:latin typeface="CMR7"/>
              </a:rPr>
              <a:t>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C8DD-7CB9-4BC7-A0BD-7EB65F402E35}" type="datetime1">
              <a:rPr lang="en-US" smtClean="0"/>
              <a:t>10/19/2011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Korrektheit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de-DE" dirty="0" smtClean="0"/>
              <a:t>Knotenmarkierung gibt es einen Pfad der entsprechenden Länge.</a:t>
            </a:r>
          </a:p>
          <a:p>
            <a:pPr marL="514350" indent="-514350">
              <a:buAutoNum type="arabicParenR"/>
            </a:pPr>
            <a:r>
              <a:rPr lang="de-DE" dirty="0" smtClean="0"/>
              <a:t>Solange schnellste Verbindung nicht gefunden, ist Situation nicht stabil.</a:t>
            </a:r>
            <a:endParaRPr lang="en-US" dirty="0" smtClean="0"/>
          </a:p>
        </p:txBody>
      </p:sp>
      <p:cxnSp>
        <p:nvCxnSpPr>
          <p:cNvPr id="80900" name="AutoShape 4"/>
          <p:cNvCxnSpPr>
            <a:cxnSpLocks noChangeShapeType="1"/>
            <a:stCxn id="80899" idx="0"/>
            <a:endCxn id="80899" idx="0"/>
          </p:cNvCxnSpPr>
          <p:nvPr/>
        </p:nvCxnSpPr>
        <p:spPr bwMode="auto">
          <a:xfrm rot="5400000" flipH="1" flipV="1">
            <a:off x="4572000" y="990600"/>
            <a:ext cx="158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0902" name="Oval 6"/>
          <p:cNvSpPr>
            <a:spLocks noChangeArrowheads="1"/>
          </p:cNvSpPr>
          <p:nvPr/>
        </p:nvSpPr>
        <p:spPr bwMode="auto">
          <a:xfrm>
            <a:off x="2362200" y="3124200"/>
            <a:ext cx="228600" cy="2286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3657600" y="3200400"/>
            <a:ext cx="228600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3581400" y="3581400"/>
            <a:ext cx="228600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0905" name="AutoShape 9"/>
          <p:cNvCxnSpPr>
            <a:cxnSpLocks noChangeShapeType="1"/>
            <a:stCxn id="80899" idx="0"/>
            <a:endCxn id="80899" idx="0"/>
          </p:cNvCxnSpPr>
          <p:nvPr/>
        </p:nvCxnSpPr>
        <p:spPr bwMode="auto">
          <a:xfrm rot="5400000" flipH="1" flipV="1">
            <a:off x="4572000" y="990600"/>
            <a:ext cx="1588" cy="1588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</p:cxnSp>
      <p:pic>
        <p:nvPicPr>
          <p:cNvPr id="80907" name="Picture 11" descr="M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352800"/>
            <a:ext cx="6057900" cy="26670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F75F-4C93-470F-9671-903FF6BEBBC2}" type="slidenum">
              <a:rPr lang="de-DE" smtClean="0"/>
              <a:pPr/>
              <a:t>10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AA95-31D5-4EEC-8A2E-C1C8093328EC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Effizienz</a:t>
            </a:r>
            <a:endParaRPr lang="en-US" dirty="0"/>
          </a:p>
        </p:txBody>
      </p:sp>
      <p:pic>
        <p:nvPicPr>
          <p:cNvPr id="12" name="Content Placeholder 11" descr="ExponentialE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828800"/>
            <a:ext cx="7238999" cy="2514600"/>
          </a:xfrm>
        </p:spPr>
      </p:pic>
      <p:sp>
        <p:nvSpPr>
          <p:cNvPr id="13" name="TextBox 12"/>
          <p:cNvSpPr txBox="1"/>
          <p:nvPr/>
        </p:nvSpPr>
        <p:spPr>
          <a:xfrm>
            <a:off x="990600" y="48768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 smtClean="0"/>
              <a:t>Fahrzeit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T </a:t>
            </a:r>
            <a:r>
              <a:rPr lang="en-US" dirty="0" err="1" smtClean="0"/>
              <a:t>wird</a:t>
            </a:r>
            <a:r>
              <a:rPr lang="en-US" dirty="0" smtClean="0"/>
              <a:t> 8 mal </a:t>
            </a:r>
            <a:r>
              <a:rPr lang="en-US" dirty="0" err="1" smtClean="0"/>
              <a:t>geändert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F75F-4C93-470F-9671-903FF6BEBBC2}" type="slidenum">
              <a:rPr lang="de-DE" smtClean="0"/>
              <a:pPr/>
              <a:t>11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FB49-E585-48A8-A8F4-3AE5245E273D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Effizienz</a:t>
            </a:r>
            <a:r>
              <a:rPr lang="en-US" dirty="0" smtClean="0"/>
              <a:t> II</a:t>
            </a:r>
            <a:endParaRPr lang="en-US" dirty="0"/>
          </a:p>
        </p:txBody>
      </p:sp>
      <p:pic>
        <p:nvPicPr>
          <p:cNvPr id="12" name="Content Placeholder 11" descr="ExponentialE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0" y="1295400"/>
            <a:ext cx="5029199" cy="2514600"/>
          </a:xfrm>
        </p:spPr>
      </p:pic>
      <p:sp>
        <p:nvSpPr>
          <p:cNvPr id="13" name="TextBox 12"/>
          <p:cNvSpPr txBox="1"/>
          <p:nvPr/>
        </p:nvSpPr>
        <p:spPr>
          <a:xfrm>
            <a:off x="990600" y="40386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 smtClean="0"/>
              <a:t>Fahrzeit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T </a:t>
            </a:r>
            <a:r>
              <a:rPr lang="en-US" dirty="0" err="1" smtClean="0"/>
              <a:t>wird</a:t>
            </a:r>
            <a:r>
              <a:rPr lang="en-US" dirty="0" smtClean="0"/>
              <a:t> 8 mal </a:t>
            </a:r>
            <a:r>
              <a:rPr lang="en-US" dirty="0" err="1" smtClean="0"/>
              <a:t>geändert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1816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 smtClean="0"/>
              <a:t>Ein</a:t>
            </a:r>
            <a:r>
              <a:rPr lang="en-US" dirty="0" smtClean="0"/>
              <a:t> Ort </a:t>
            </a:r>
            <a:r>
              <a:rPr lang="en-US" dirty="0" err="1" smtClean="0"/>
              <a:t>mehr</a:t>
            </a:r>
            <a:r>
              <a:rPr lang="en-US" dirty="0" smtClean="0"/>
              <a:t>, </a:t>
            </a:r>
            <a:r>
              <a:rPr lang="en-US" dirty="0" err="1" smtClean="0"/>
              <a:t>Laufzeit</a:t>
            </a:r>
            <a:r>
              <a:rPr lang="en-US" dirty="0" smtClean="0"/>
              <a:t> </a:t>
            </a:r>
            <a:r>
              <a:rPr lang="en-US" dirty="0" err="1" smtClean="0"/>
              <a:t>verdoppelt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F75F-4C93-470F-9671-903FF6BEBBC2}" type="slidenum">
              <a:rPr lang="de-DE" smtClean="0"/>
              <a:pPr/>
              <a:t>12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295400"/>
          </a:xfrm>
        </p:spPr>
        <p:txBody>
          <a:bodyPr/>
          <a:lstStyle/>
          <a:p>
            <a:r>
              <a:rPr lang="en-US" dirty="0" err="1" smtClean="0"/>
              <a:t>Exponentielles</a:t>
            </a:r>
            <a:r>
              <a:rPr lang="en-US" dirty="0" smtClean="0"/>
              <a:t> </a:t>
            </a:r>
            <a:r>
              <a:rPr lang="en-US" dirty="0" err="1" smtClean="0"/>
              <a:t>Wachstum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Killer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Orte</a:t>
            </a:r>
            <a:r>
              <a:rPr lang="en-US" dirty="0"/>
              <a:t> </a:t>
            </a:r>
            <a:r>
              <a:rPr lang="en-US" dirty="0" smtClean="0"/>
              <a:t>                  8 </a:t>
            </a:r>
            <a:r>
              <a:rPr lang="en-US" dirty="0" err="1" smtClean="0"/>
              <a:t>Änderungen</a:t>
            </a:r>
            <a:endParaRPr lang="en-US" dirty="0"/>
          </a:p>
          <a:p>
            <a:r>
              <a:rPr lang="en-US" dirty="0" smtClean="0"/>
              <a:t>5 </a:t>
            </a:r>
            <a:r>
              <a:rPr lang="en-US" dirty="0" err="1" smtClean="0"/>
              <a:t>Orte</a:t>
            </a:r>
            <a:r>
              <a:rPr lang="en-US" dirty="0" smtClean="0"/>
              <a:t>                 16 </a:t>
            </a:r>
            <a:r>
              <a:rPr lang="en-US" dirty="0" err="1" smtClean="0"/>
              <a:t>Änderungen</a:t>
            </a:r>
            <a:endParaRPr lang="en-US" dirty="0" smtClean="0"/>
          </a:p>
          <a:p>
            <a:r>
              <a:rPr lang="en-US" dirty="0" smtClean="0"/>
              <a:t>6 </a:t>
            </a:r>
            <a:r>
              <a:rPr lang="en-US" dirty="0" err="1" smtClean="0"/>
              <a:t>Orte</a:t>
            </a:r>
            <a:r>
              <a:rPr lang="en-US" dirty="0" smtClean="0"/>
              <a:t>                 32</a:t>
            </a:r>
          </a:p>
          <a:p>
            <a:r>
              <a:rPr lang="en-US" dirty="0" smtClean="0"/>
              <a:t>7 </a:t>
            </a:r>
            <a:r>
              <a:rPr lang="en-US" dirty="0" err="1" smtClean="0"/>
              <a:t>Orte</a:t>
            </a:r>
            <a:r>
              <a:rPr lang="en-US" dirty="0" smtClean="0"/>
              <a:t>                 64</a:t>
            </a:r>
          </a:p>
          <a:p>
            <a:r>
              <a:rPr lang="en-US" dirty="0" smtClean="0"/>
              <a:t>21 </a:t>
            </a:r>
            <a:r>
              <a:rPr lang="en-US" dirty="0" err="1" smtClean="0"/>
              <a:t>Orte</a:t>
            </a:r>
            <a:r>
              <a:rPr lang="en-US" dirty="0" smtClean="0"/>
              <a:t>              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1000000 </a:t>
            </a:r>
          </a:p>
          <a:p>
            <a:r>
              <a:rPr lang="en-US" dirty="0" smtClean="0"/>
              <a:t>41 </a:t>
            </a:r>
            <a:r>
              <a:rPr lang="en-US" dirty="0" err="1" smtClean="0"/>
              <a:t>Orte</a:t>
            </a:r>
            <a:r>
              <a:rPr lang="en-US" dirty="0" smtClean="0"/>
              <a:t>              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1000000000000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Mein </a:t>
            </a:r>
            <a:r>
              <a:rPr lang="en-US" dirty="0" err="1" smtClean="0"/>
              <a:t>Rechner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10^9 </a:t>
            </a:r>
            <a:r>
              <a:rPr lang="en-US" dirty="0" err="1" smtClean="0"/>
              <a:t>Operationen</a:t>
            </a:r>
            <a:r>
              <a:rPr lang="en-US" dirty="0" smtClean="0"/>
              <a:t>/sec.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EFA3-097C-4C43-8FD5-0EE57DA4B54A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F75F-4C93-470F-9671-903FF6BEBBC2}" type="slidenum">
              <a:rPr lang="de-DE" smtClean="0"/>
              <a:pPr/>
              <a:t>13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37F4-5ABB-4A9F-9C22-4339BFA9AD56}" type="datetime1">
              <a:rPr lang="en-US" smtClean="0"/>
              <a:t>10/19/2011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Dijkstras Algorithmus (1959)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sz="2400" dirty="0" err="1"/>
              <a:t>Wenn</a:t>
            </a:r>
            <a:r>
              <a:rPr lang="en-US" sz="2400" dirty="0"/>
              <a:t> </a:t>
            </a:r>
            <a:r>
              <a:rPr lang="en-US" sz="2400" dirty="0" err="1"/>
              <a:t>ich</a:t>
            </a:r>
            <a:r>
              <a:rPr lang="en-US" sz="2400" dirty="0"/>
              <a:t> </a:t>
            </a:r>
            <a:r>
              <a:rPr lang="en-US" sz="2400" dirty="0" smtClean="0"/>
              <a:t>in X </a:t>
            </a:r>
            <a:r>
              <a:rPr lang="en-US" sz="2400" dirty="0" err="1"/>
              <a:t>Minuten</a:t>
            </a:r>
            <a:r>
              <a:rPr lang="en-US" sz="2400" dirty="0"/>
              <a:t> </a:t>
            </a:r>
            <a:r>
              <a:rPr lang="en-US" sz="2400" dirty="0" err="1"/>
              <a:t>nach</a:t>
            </a:r>
            <a:r>
              <a:rPr lang="en-US" sz="2400" dirty="0"/>
              <a:t> </a:t>
            </a:r>
            <a:r>
              <a:rPr lang="en-US" sz="2400" dirty="0" smtClean="0"/>
              <a:t>A </a:t>
            </a:r>
            <a:r>
              <a:rPr lang="en-US" sz="2400" dirty="0" err="1"/>
              <a:t>komme</a:t>
            </a:r>
            <a:r>
              <a:rPr lang="en-US" sz="2400" dirty="0"/>
              <a:t> und von </a:t>
            </a:r>
            <a:r>
              <a:rPr lang="en-US" sz="2400" dirty="0" smtClean="0"/>
              <a:t>A </a:t>
            </a:r>
            <a:r>
              <a:rPr lang="en-US" sz="2400" dirty="0" err="1"/>
              <a:t>nach</a:t>
            </a:r>
            <a:r>
              <a:rPr lang="en-US" sz="2400" dirty="0"/>
              <a:t> </a:t>
            </a:r>
            <a:r>
              <a:rPr lang="en-US" sz="2400" dirty="0" smtClean="0"/>
              <a:t>B </a:t>
            </a:r>
            <a:r>
              <a:rPr lang="en-US" sz="2400" dirty="0"/>
              <a:t>in Y</a:t>
            </a:r>
            <a:r>
              <a:rPr lang="en-US" sz="2400" dirty="0" smtClean="0"/>
              <a:t> </a:t>
            </a:r>
            <a:r>
              <a:rPr lang="en-US" sz="2400" dirty="0" err="1"/>
              <a:t>Minuten</a:t>
            </a:r>
            <a:r>
              <a:rPr lang="en-US" sz="2400" dirty="0"/>
              <a:t>, </a:t>
            </a:r>
            <a:r>
              <a:rPr lang="en-US" sz="2400" dirty="0" err="1"/>
              <a:t>dann</a:t>
            </a:r>
            <a:r>
              <a:rPr lang="en-US" sz="2400" dirty="0"/>
              <a:t> </a:t>
            </a:r>
            <a:r>
              <a:rPr lang="en-US" sz="2400" dirty="0" err="1"/>
              <a:t>komme</a:t>
            </a:r>
            <a:r>
              <a:rPr lang="en-US" sz="2400" dirty="0"/>
              <a:t> </a:t>
            </a:r>
            <a:r>
              <a:rPr lang="en-US" sz="2400" dirty="0" err="1"/>
              <a:t>ich</a:t>
            </a:r>
            <a:r>
              <a:rPr lang="en-US" sz="2400" dirty="0"/>
              <a:t> in </a:t>
            </a:r>
            <a:r>
              <a:rPr lang="en-US" sz="2400" dirty="0" smtClean="0"/>
              <a:t>X+Y </a:t>
            </a:r>
            <a:r>
              <a:rPr lang="en-US" sz="2400" dirty="0" err="1"/>
              <a:t>Minuten</a:t>
            </a:r>
            <a:r>
              <a:rPr lang="en-US" sz="2400" dirty="0"/>
              <a:t> </a:t>
            </a:r>
            <a:r>
              <a:rPr lang="en-US" sz="2400" dirty="0" err="1"/>
              <a:t>nach</a:t>
            </a:r>
            <a:r>
              <a:rPr lang="en-US" sz="2400" dirty="0"/>
              <a:t> </a:t>
            </a:r>
            <a:r>
              <a:rPr lang="en-US" sz="2400" dirty="0" smtClean="0"/>
              <a:t>B.</a:t>
            </a:r>
            <a:endParaRPr lang="en-US" sz="2400" dirty="0"/>
          </a:p>
          <a:p>
            <a:r>
              <a:rPr lang="en-US" dirty="0" err="1"/>
              <a:t>Wende</a:t>
            </a:r>
            <a:r>
              <a:rPr lang="en-US" dirty="0"/>
              <a:t> die </a:t>
            </a:r>
            <a:r>
              <a:rPr lang="en-US" dirty="0" err="1"/>
              <a:t>Regel</a:t>
            </a:r>
            <a:r>
              <a:rPr lang="en-US" dirty="0"/>
              <a:t> </a:t>
            </a:r>
            <a:r>
              <a:rPr lang="en-US" dirty="0" err="1"/>
              <a:t>immer</a:t>
            </a:r>
            <a:r>
              <a:rPr lang="en-US" dirty="0"/>
              <a:t> auf den </a:t>
            </a:r>
            <a:r>
              <a:rPr lang="en-US" dirty="0" err="1"/>
              <a:t>Knoten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kleinsten</a:t>
            </a:r>
            <a:r>
              <a:rPr lang="en-US" dirty="0"/>
              <a:t> </a:t>
            </a:r>
            <a:r>
              <a:rPr lang="en-US" dirty="0" err="1"/>
              <a:t>Abstand</a:t>
            </a:r>
            <a:r>
              <a:rPr lang="en-US" dirty="0"/>
              <a:t> </a:t>
            </a:r>
            <a:r>
              <a:rPr lang="en-US" dirty="0" smtClean="0"/>
              <a:t>an, </a:t>
            </a:r>
            <a:r>
              <a:rPr lang="en-US" sz="1400" dirty="0" smtClean="0"/>
              <a:t>auf den du </a:t>
            </a:r>
            <a:r>
              <a:rPr lang="en-US" sz="1400" dirty="0" err="1" smtClean="0"/>
              <a:t>sie</a:t>
            </a:r>
            <a:r>
              <a:rPr lang="en-US" sz="1400" dirty="0" smtClean="0"/>
              <a:t> </a:t>
            </a:r>
            <a:r>
              <a:rPr lang="en-US" sz="1400" dirty="0" err="1" smtClean="0"/>
              <a:t>noch</a:t>
            </a:r>
            <a:r>
              <a:rPr lang="en-US" sz="1400" dirty="0" smtClean="0"/>
              <a:t> </a:t>
            </a:r>
            <a:r>
              <a:rPr lang="en-US" sz="1400" dirty="0" err="1" smtClean="0"/>
              <a:t>nicht</a:t>
            </a:r>
            <a:r>
              <a:rPr lang="en-US" sz="1400" dirty="0" smtClean="0"/>
              <a:t> </a:t>
            </a:r>
            <a:r>
              <a:rPr lang="en-US" sz="1400" dirty="0" err="1" smtClean="0"/>
              <a:t>angewandt</a:t>
            </a:r>
            <a:r>
              <a:rPr lang="en-US" sz="1400" dirty="0" smtClean="0"/>
              <a:t> hast.</a:t>
            </a:r>
            <a:endParaRPr lang="en-US" sz="1400" dirty="0"/>
          </a:p>
        </p:txBody>
      </p:sp>
      <p:cxnSp>
        <p:nvCxnSpPr>
          <p:cNvPr id="82948" name="AutoShape 4"/>
          <p:cNvCxnSpPr>
            <a:cxnSpLocks noChangeShapeType="1"/>
            <a:stCxn id="82947" idx="0"/>
            <a:endCxn id="82947" idx="0"/>
          </p:cNvCxnSpPr>
          <p:nvPr/>
        </p:nvCxnSpPr>
        <p:spPr bwMode="auto">
          <a:xfrm>
            <a:off x="4572000" y="8382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2949" name="Oval 5"/>
          <p:cNvSpPr>
            <a:spLocks noChangeArrowheads="1"/>
          </p:cNvSpPr>
          <p:nvPr/>
        </p:nvSpPr>
        <p:spPr bwMode="auto">
          <a:xfrm>
            <a:off x="2362200" y="3124200"/>
            <a:ext cx="228600" cy="2286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3657600" y="3200400"/>
            <a:ext cx="228600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3581400" y="3581400"/>
            <a:ext cx="228600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952" name="AutoShape 8"/>
          <p:cNvCxnSpPr>
            <a:cxnSpLocks noChangeShapeType="1"/>
            <a:stCxn id="82947" idx="0"/>
            <a:endCxn id="82947" idx="0"/>
          </p:cNvCxnSpPr>
          <p:nvPr/>
        </p:nvCxnSpPr>
        <p:spPr bwMode="auto">
          <a:xfrm>
            <a:off x="4572000" y="838200"/>
            <a:ext cx="0" cy="0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</p:cxnSp>
      <p:pic>
        <p:nvPicPr>
          <p:cNvPr id="82953" name="Picture 9" descr="M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352800"/>
            <a:ext cx="6057900" cy="26670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F75F-4C93-470F-9671-903FF6BEBBC2}" type="slidenum">
              <a:rPr lang="de-DE" smtClean="0"/>
              <a:pPr/>
              <a:t>14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Navigationsgeräte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Display</a:t>
            </a:r>
          </a:p>
          <a:p>
            <a:r>
              <a:rPr lang="en-US"/>
              <a:t>Sprache</a:t>
            </a:r>
          </a:p>
          <a:p>
            <a:r>
              <a:rPr lang="en-US"/>
              <a:t>Menu</a:t>
            </a:r>
          </a:p>
          <a:p>
            <a:r>
              <a:rPr lang="en-US"/>
              <a:t>Landkarte</a:t>
            </a:r>
          </a:p>
          <a:p>
            <a:r>
              <a:rPr lang="en-US" sz="4000"/>
              <a:t>Berechnung im Gang</a:t>
            </a:r>
          </a:p>
          <a:p>
            <a:pPr algn="ctr">
              <a:buFontTx/>
              <a:buNone/>
            </a:pPr>
            <a:r>
              <a:rPr lang="en-US" sz="4000"/>
              <a:t>Was passiert da?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A564-E2AB-4B84-9A24-FCD788544060}" type="datetime1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</a:t>
            </a:r>
          </a:p>
        </p:txBody>
      </p:sp>
      <p:pic>
        <p:nvPicPr>
          <p:cNvPr id="79877" name="Picture 5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1676400"/>
            <a:ext cx="2284413" cy="27432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F75F-4C93-470F-9671-903FF6BEBBC2}" type="slidenum">
              <a:rPr lang="de-DE" smtClean="0"/>
              <a:pPr/>
              <a:t>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Ziele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heutigen</a:t>
            </a:r>
            <a:r>
              <a:rPr lang="en-US" dirty="0" smtClean="0"/>
              <a:t> </a:t>
            </a:r>
            <a:r>
              <a:rPr lang="en-US" dirty="0" err="1" smtClean="0"/>
              <a:t>Vorlesung</a:t>
            </a:r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komme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meinem</a:t>
            </a:r>
            <a:r>
              <a:rPr lang="en-US" dirty="0" smtClean="0"/>
              <a:t> Auto am </a:t>
            </a:r>
            <a:r>
              <a:rPr lang="en-US" dirty="0" err="1" smtClean="0"/>
              <a:t>schnellsten</a:t>
            </a:r>
            <a:r>
              <a:rPr lang="en-US" dirty="0" smtClean="0"/>
              <a:t> von Start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Ziel</a:t>
            </a:r>
            <a:r>
              <a:rPr lang="en-US" dirty="0" smtClean="0"/>
              <a:t>?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erster</a:t>
            </a:r>
            <a:r>
              <a:rPr lang="en-US" dirty="0" smtClean="0"/>
              <a:t> </a:t>
            </a:r>
            <a:r>
              <a:rPr lang="en-US" dirty="0" err="1" smtClean="0"/>
              <a:t>Algorithmus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Algorithmus</a:t>
            </a:r>
            <a:r>
              <a:rPr lang="en-US" dirty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Effizienz</a:t>
            </a:r>
            <a:r>
              <a:rPr lang="en-US" dirty="0" smtClean="0"/>
              <a:t>: </a:t>
            </a:r>
            <a:r>
              <a:rPr lang="en-US" dirty="0" err="1" smtClean="0"/>
              <a:t>Schritte</a:t>
            </a:r>
            <a:r>
              <a:rPr lang="en-US" dirty="0" smtClean="0"/>
              <a:t> </a:t>
            </a:r>
            <a:r>
              <a:rPr lang="en-US" dirty="0" err="1" smtClean="0"/>
              <a:t>zählen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bis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aktuellen</a:t>
            </a:r>
            <a:r>
              <a:rPr lang="en-US" dirty="0" smtClean="0"/>
              <a:t> </a:t>
            </a:r>
            <a:r>
              <a:rPr lang="en-US" dirty="0" err="1" smtClean="0"/>
              <a:t>Forschung</a:t>
            </a:r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CFFC-37C0-4EF1-AB17-6BF63F1DDFA7}" type="datetime1">
              <a:rPr lang="en-US" smtClean="0"/>
              <a:t>10/19/2011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F75F-4C93-470F-9671-903FF6BEBBC2}" type="slidenum">
              <a:rPr lang="de-DE" smtClean="0"/>
              <a:pPr/>
              <a:t>3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Problemstellung</a:t>
            </a:r>
            <a:endParaRPr lang="de-DE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de-DE" dirty="0" smtClean="0"/>
              <a:t>Finde den schnellsten Weg von S nach Z</a:t>
            </a:r>
          </a:p>
          <a:p>
            <a:r>
              <a:rPr lang="de-DE" dirty="0" smtClean="0"/>
              <a:t>Ausgangspunkt sind Landkarten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1227-5FA5-4F1A-BB99-2E95EDE6A433}" type="datetime1">
              <a:rPr lang="en-US" smtClean="0"/>
              <a:t>10/19/2011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19800" y="33528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3300"/>
                </a:solidFill>
              </a:rPr>
              <a:t> </a:t>
            </a:r>
            <a:endParaRPr lang="en-US" dirty="0">
              <a:solidFill>
                <a:srgbClr val="FF3300"/>
              </a:solidFill>
            </a:endParaRPr>
          </a:p>
        </p:txBody>
      </p:sp>
      <p:pic>
        <p:nvPicPr>
          <p:cNvPr id="11" name="Content Placeholder 11" descr="IMG_5964.JPG"/>
          <p:cNvPicPr>
            <a:picLocks noChangeAspect="1"/>
          </p:cNvPicPr>
          <p:nvPr/>
        </p:nvPicPr>
        <p:blipFill>
          <a:blip r:embed="rId3" cstate="print">
            <a:lum bright="14000" contrast="32000"/>
          </a:blip>
          <a:stretch>
            <a:fillRect/>
          </a:stretch>
        </p:blipFill>
        <p:spPr bwMode="auto">
          <a:xfrm>
            <a:off x="1600200" y="2438400"/>
            <a:ext cx="5705856" cy="380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F75F-4C93-470F-9671-903FF6BEBBC2}" type="slidenum">
              <a:rPr lang="de-DE" smtClean="0"/>
              <a:pPr/>
              <a:t>4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Abstraktion und Modellierung</a:t>
            </a:r>
            <a:endParaRPr lang="de-DE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C931-C21E-44D4-A40A-2AD5585012C1}" type="datetime1">
              <a:rPr lang="en-US" smtClean="0"/>
              <a:t>10/19/2011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19800" y="33528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3300"/>
                </a:solidFill>
              </a:rPr>
              <a:t> </a:t>
            </a:r>
            <a:endParaRPr lang="en-US" dirty="0">
              <a:solidFill>
                <a:srgbClr val="FF3300"/>
              </a:solidFill>
            </a:endParaRPr>
          </a:p>
        </p:txBody>
      </p:sp>
      <p:pic>
        <p:nvPicPr>
          <p:cNvPr id="16" name="Content Placeholder 15" descr="small_map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143000"/>
            <a:ext cx="3294340" cy="4525963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F75F-4C93-470F-9671-903FF6BEBBC2}" type="slidenum">
              <a:rPr lang="de-DE" smtClean="0"/>
              <a:pPr/>
              <a:t>5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87A6-E14D-4361-A88A-525E79F8734A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Strassennetzwerke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Europa</a:t>
            </a:r>
            <a:r>
              <a:rPr lang="en-US" dirty="0"/>
              <a:t>: 24 </a:t>
            </a:r>
            <a:r>
              <a:rPr lang="en-US" dirty="0" err="1"/>
              <a:t>Millionen</a:t>
            </a:r>
            <a:r>
              <a:rPr lang="en-US" dirty="0"/>
              <a:t> </a:t>
            </a:r>
            <a:r>
              <a:rPr lang="en-US" dirty="0" err="1"/>
              <a:t>Knoten</a:t>
            </a:r>
            <a:r>
              <a:rPr lang="en-US" dirty="0"/>
              <a:t>, 58 </a:t>
            </a:r>
            <a:r>
              <a:rPr lang="en-US" dirty="0" err="1"/>
              <a:t>Millionen</a:t>
            </a:r>
            <a:r>
              <a:rPr lang="en-US" dirty="0"/>
              <a:t> </a:t>
            </a:r>
            <a:r>
              <a:rPr lang="en-US" dirty="0" err="1"/>
              <a:t>Kanten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Schnellste</a:t>
            </a:r>
            <a:r>
              <a:rPr lang="en-US" dirty="0" smtClean="0"/>
              <a:t> </a:t>
            </a:r>
            <a:r>
              <a:rPr lang="en-US" dirty="0" err="1" smtClean="0"/>
              <a:t>Wege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man </a:t>
            </a:r>
            <a:r>
              <a:rPr lang="en-US" dirty="0" err="1" smtClean="0"/>
              <a:t>trotzdem</a:t>
            </a:r>
            <a:r>
              <a:rPr lang="en-US" dirty="0" smtClean="0"/>
              <a:t> in </a:t>
            </a:r>
            <a:r>
              <a:rPr lang="en-US" dirty="0" err="1" smtClean="0"/>
              <a:t>Sekunden</a:t>
            </a:r>
            <a:r>
              <a:rPr lang="en-US" dirty="0" smtClean="0"/>
              <a:t> </a:t>
            </a:r>
            <a:r>
              <a:rPr lang="en-US" dirty="0" err="1" smtClean="0"/>
              <a:t>berechnen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Und </a:t>
            </a:r>
            <a:r>
              <a:rPr lang="en-US" dirty="0" err="1" smtClean="0"/>
              <a:t>sogar</a:t>
            </a:r>
            <a:r>
              <a:rPr lang="en-US" dirty="0" smtClean="0"/>
              <a:t> in </a:t>
            </a:r>
            <a:r>
              <a:rPr lang="en-US" dirty="0" err="1" smtClean="0"/>
              <a:t>Millisekunden</a:t>
            </a:r>
            <a:r>
              <a:rPr lang="en-US" dirty="0" smtClean="0"/>
              <a:t> </a:t>
            </a:r>
            <a:r>
              <a:rPr lang="en-US" dirty="0" err="1" smtClean="0"/>
              <a:t>nachschlagen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F75F-4C93-470F-9671-903FF6BEBBC2}" type="slidenum">
              <a:rPr lang="de-DE" smtClean="0"/>
              <a:pPr/>
              <a:t>6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8442-1540-47F2-A9F0-894573AA0B53}" type="datetime1">
              <a:rPr lang="en-US" smtClean="0"/>
              <a:t>10/19/2011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Schnellste Wege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Wenn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in 30 </a:t>
            </a:r>
            <a:r>
              <a:rPr lang="en-US" dirty="0" err="1"/>
              <a:t>Minuten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X </a:t>
            </a:r>
            <a:r>
              <a:rPr lang="en-US" dirty="0" err="1"/>
              <a:t>kommen</a:t>
            </a:r>
            <a:r>
              <a:rPr lang="en-US" dirty="0"/>
              <a:t> </a:t>
            </a:r>
            <a:r>
              <a:rPr lang="en-US" dirty="0" err="1"/>
              <a:t>kann</a:t>
            </a:r>
            <a:r>
              <a:rPr lang="en-US" dirty="0"/>
              <a:t> und von X </a:t>
            </a:r>
            <a:r>
              <a:rPr lang="en-US" dirty="0" err="1"/>
              <a:t>nach</a:t>
            </a:r>
            <a:r>
              <a:rPr lang="en-US" dirty="0"/>
              <a:t> Y in 3 </a:t>
            </a:r>
            <a:r>
              <a:rPr lang="en-US" dirty="0" err="1"/>
              <a:t>Minuten</a:t>
            </a:r>
            <a:r>
              <a:rPr lang="en-US" dirty="0"/>
              <a:t>, </a:t>
            </a:r>
            <a:r>
              <a:rPr lang="en-US" dirty="0" err="1"/>
              <a:t>dann</a:t>
            </a:r>
            <a:r>
              <a:rPr lang="en-US" dirty="0"/>
              <a:t> </a:t>
            </a:r>
            <a:r>
              <a:rPr lang="en-US" dirty="0" err="1"/>
              <a:t>komme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in 33 </a:t>
            </a:r>
            <a:r>
              <a:rPr lang="en-US" dirty="0" err="1"/>
              <a:t>Minuten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Y.</a:t>
            </a:r>
          </a:p>
        </p:txBody>
      </p:sp>
      <p:cxnSp>
        <p:nvCxnSpPr>
          <p:cNvPr id="80900" name="AutoShape 4"/>
          <p:cNvCxnSpPr>
            <a:cxnSpLocks noChangeShapeType="1"/>
            <a:stCxn id="80899" idx="0"/>
            <a:endCxn id="80899" idx="0"/>
          </p:cNvCxnSpPr>
          <p:nvPr/>
        </p:nvCxnSpPr>
        <p:spPr bwMode="auto">
          <a:xfrm>
            <a:off x="4572000" y="16002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0902" name="Oval 6"/>
          <p:cNvSpPr>
            <a:spLocks noChangeArrowheads="1"/>
          </p:cNvSpPr>
          <p:nvPr/>
        </p:nvSpPr>
        <p:spPr bwMode="auto">
          <a:xfrm>
            <a:off x="2362200" y="3124200"/>
            <a:ext cx="228600" cy="2286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3657600" y="3200400"/>
            <a:ext cx="228600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3581400" y="3581400"/>
            <a:ext cx="228600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0905" name="AutoShape 9"/>
          <p:cNvCxnSpPr>
            <a:cxnSpLocks noChangeShapeType="1"/>
            <a:stCxn id="80899" idx="0"/>
            <a:endCxn id="80899" idx="0"/>
          </p:cNvCxnSpPr>
          <p:nvPr/>
        </p:nvCxnSpPr>
        <p:spPr bwMode="auto">
          <a:xfrm>
            <a:off x="4572000" y="1600200"/>
            <a:ext cx="0" cy="0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</p:cxnSp>
      <p:pic>
        <p:nvPicPr>
          <p:cNvPr id="80907" name="Picture 11" descr="M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352800"/>
            <a:ext cx="6057900" cy="26670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F75F-4C93-470F-9671-903FF6BEBBC2}" type="slidenum">
              <a:rPr lang="de-DE" smtClean="0"/>
              <a:pPr/>
              <a:t>7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211B-3BB4-4408-84A7-33C1CBA94FC8}" type="datetime1">
              <a:rPr lang="en-US" smtClean="0"/>
              <a:t>10/19/2011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Regeln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schnellste</a:t>
            </a:r>
            <a:r>
              <a:rPr lang="en-US" dirty="0" smtClean="0"/>
              <a:t> </a:t>
            </a:r>
            <a:r>
              <a:rPr lang="en-US" dirty="0" err="1" smtClean="0"/>
              <a:t>Wege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Von Start </a:t>
            </a:r>
            <a:r>
              <a:rPr lang="en-US" dirty="0" err="1" smtClean="0"/>
              <a:t>nach</a:t>
            </a:r>
            <a:r>
              <a:rPr lang="en-US" dirty="0" smtClean="0"/>
              <a:t> Start in 0 </a:t>
            </a:r>
            <a:r>
              <a:rPr lang="en-US" dirty="0" err="1" smtClean="0"/>
              <a:t>Minuten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Wenn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3300"/>
                </a:solidFill>
              </a:rPr>
              <a:t>X</a:t>
            </a:r>
            <a:r>
              <a:rPr lang="en-US" dirty="0" smtClean="0"/>
              <a:t> Min. </a:t>
            </a:r>
            <a:r>
              <a:rPr lang="en-US" dirty="0" err="1" smtClean="0"/>
              <a:t>nach</a:t>
            </a:r>
            <a:r>
              <a:rPr lang="en-US" dirty="0" smtClean="0"/>
              <a:t> A und </a:t>
            </a:r>
            <a:r>
              <a:rPr lang="en-US" dirty="0" err="1" smtClean="0"/>
              <a:t>Straße</a:t>
            </a:r>
            <a:r>
              <a:rPr lang="en-US" dirty="0" smtClean="0"/>
              <a:t> A→B </a:t>
            </a:r>
            <a:r>
              <a:rPr lang="en-US" dirty="0" err="1" smtClean="0"/>
              <a:t>braucht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3300"/>
                </a:solidFill>
              </a:rPr>
              <a:t>Y</a:t>
            </a:r>
            <a:r>
              <a:rPr lang="en-US" dirty="0" smtClean="0"/>
              <a:t> Min, </a:t>
            </a:r>
            <a:r>
              <a:rPr lang="en-US" dirty="0" err="1" smtClean="0"/>
              <a:t>dann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3300"/>
                </a:solidFill>
              </a:rPr>
              <a:t>X+Y</a:t>
            </a:r>
            <a:r>
              <a:rPr lang="en-US" dirty="0" smtClean="0"/>
              <a:t> Min </a:t>
            </a:r>
            <a:r>
              <a:rPr lang="en-US" dirty="0" err="1" smtClean="0"/>
              <a:t>nach</a:t>
            </a:r>
            <a:r>
              <a:rPr lang="en-US" dirty="0" smtClean="0"/>
              <a:t> 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Wende</a:t>
            </a:r>
            <a:r>
              <a:rPr lang="en-US" dirty="0" smtClean="0"/>
              <a:t> an, </a:t>
            </a:r>
            <a:r>
              <a:rPr lang="en-US" dirty="0" err="1" smtClean="0"/>
              <a:t>bis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endParaRPr lang="en-US" dirty="0"/>
          </a:p>
        </p:txBody>
      </p:sp>
      <p:cxnSp>
        <p:nvCxnSpPr>
          <p:cNvPr id="80900" name="AutoShape 4"/>
          <p:cNvCxnSpPr>
            <a:cxnSpLocks noChangeShapeType="1"/>
            <a:stCxn id="80899" idx="0"/>
            <a:endCxn id="80899" idx="0"/>
          </p:cNvCxnSpPr>
          <p:nvPr/>
        </p:nvCxnSpPr>
        <p:spPr bwMode="auto">
          <a:xfrm rot="5400000" flipH="1" flipV="1">
            <a:off x="4572000" y="990600"/>
            <a:ext cx="158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0902" name="Oval 6"/>
          <p:cNvSpPr>
            <a:spLocks noChangeArrowheads="1"/>
          </p:cNvSpPr>
          <p:nvPr/>
        </p:nvSpPr>
        <p:spPr bwMode="auto">
          <a:xfrm>
            <a:off x="2362200" y="3124200"/>
            <a:ext cx="228600" cy="2286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3657600" y="3200400"/>
            <a:ext cx="228600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3581400" y="3581400"/>
            <a:ext cx="228600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0905" name="AutoShape 9"/>
          <p:cNvCxnSpPr>
            <a:cxnSpLocks noChangeShapeType="1"/>
            <a:stCxn id="80899" idx="0"/>
            <a:endCxn id="80899" idx="0"/>
          </p:cNvCxnSpPr>
          <p:nvPr/>
        </p:nvCxnSpPr>
        <p:spPr bwMode="auto">
          <a:xfrm rot="5400000" flipH="1" flipV="1">
            <a:off x="4572000" y="990600"/>
            <a:ext cx="1588" cy="1588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</p:cxnSp>
      <p:pic>
        <p:nvPicPr>
          <p:cNvPr id="80907" name="Picture 11" descr="M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352800"/>
            <a:ext cx="6057900" cy="26670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F75F-4C93-470F-9671-903FF6BEBBC2}" type="slidenum">
              <a:rPr lang="de-DE" smtClean="0"/>
              <a:pPr/>
              <a:t>8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Ist</a:t>
            </a:r>
            <a:r>
              <a:rPr lang="en-US" b="1" dirty="0" smtClean="0"/>
              <a:t> das </a:t>
            </a:r>
            <a:r>
              <a:rPr lang="en-US" b="1" dirty="0" err="1" smtClean="0"/>
              <a:t>ein</a:t>
            </a:r>
            <a:r>
              <a:rPr lang="en-US" b="1" dirty="0" smtClean="0"/>
              <a:t> </a:t>
            </a:r>
            <a:r>
              <a:rPr lang="en-US" b="1" dirty="0" err="1" smtClean="0"/>
              <a:t>Algorithmus</a:t>
            </a:r>
            <a:r>
              <a:rPr lang="en-US" b="1" dirty="0" smtClean="0"/>
              <a:t>?                </a:t>
            </a:r>
            <a:endParaRPr lang="en-US" b="1" dirty="0"/>
          </a:p>
          <a:p>
            <a:r>
              <a:rPr lang="en-US" dirty="0" smtClean="0"/>
              <a:t>JA,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menschliche</a:t>
            </a:r>
            <a:r>
              <a:rPr lang="en-US" dirty="0" smtClean="0"/>
              <a:t> Computer </a:t>
            </a:r>
            <a:r>
              <a:rPr lang="en-US" dirty="0" err="1" smtClean="0"/>
              <a:t>kapieren</a:t>
            </a:r>
            <a:r>
              <a:rPr lang="en-US" dirty="0" smtClean="0"/>
              <a:t> </a:t>
            </a:r>
            <a:r>
              <a:rPr lang="en-US" dirty="0" err="1" smtClean="0"/>
              <a:t>ihn</a:t>
            </a:r>
            <a:r>
              <a:rPr lang="en-US" dirty="0" smtClean="0"/>
              <a:t> in </a:t>
            </a:r>
            <a:r>
              <a:rPr lang="en-US" dirty="0" err="1" smtClean="0"/>
              <a:t>dieser</a:t>
            </a:r>
            <a:r>
              <a:rPr lang="en-US" dirty="0" smtClean="0"/>
              <a:t> </a:t>
            </a:r>
            <a:r>
              <a:rPr lang="en-US" dirty="0" err="1" smtClean="0"/>
              <a:t>Formulierung</a:t>
            </a:r>
            <a:endParaRPr lang="en-US" dirty="0" smtClean="0"/>
          </a:p>
          <a:p>
            <a:endParaRPr lang="en-US" dirty="0"/>
          </a:p>
          <a:p>
            <a:r>
              <a:rPr lang="en-US" b="1" dirty="0" err="1" smtClean="0"/>
              <a:t>Liefert</a:t>
            </a:r>
            <a:r>
              <a:rPr lang="en-US" b="1" dirty="0" smtClean="0"/>
              <a:t> </a:t>
            </a:r>
            <a:r>
              <a:rPr lang="en-US" b="1" dirty="0" err="1" smtClean="0"/>
              <a:t>er</a:t>
            </a:r>
            <a:r>
              <a:rPr lang="en-US" b="1" dirty="0" smtClean="0"/>
              <a:t> </a:t>
            </a:r>
            <a:r>
              <a:rPr lang="en-US" b="1" dirty="0" err="1" smtClean="0"/>
              <a:t>immer</a:t>
            </a:r>
            <a:r>
              <a:rPr lang="en-US" b="1" dirty="0" smtClean="0"/>
              <a:t> das </a:t>
            </a:r>
            <a:r>
              <a:rPr lang="en-US" b="1" dirty="0" err="1" smtClean="0"/>
              <a:t>richtige</a:t>
            </a:r>
            <a:r>
              <a:rPr lang="en-US" b="1" dirty="0" smtClean="0"/>
              <a:t> </a:t>
            </a:r>
            <a:r>
              <a:rPr lang="en-US" b="1" dirty="0" err="1" smtClean="0"/>
              <a:t>Ergebnis</a:t>
            </a:r>
            <a:r>
              <a:rPr lang="en-US" b="1" dirty="0" smtClean="0"/>
              <a:t>?</a:t>
            </a:r>
          </a:p>
          <a:p>
            <a:endParaRPr lang="en-US" dirty="0"/>
          </a:p>
          <a:p>
            <a:r>
              <a:rPr lang="en-US" b="1" dirty="0" err="1" smtClean="0"/>
              <a:t>Liefert</a:t>
            </a:r>
            <a:r>
              <a:rPr lang="en-US" b="1" dirty="0" smtClean="0"/>
              <a:t> </a:t>
            </a:r>
            <a:r>
              <a:rPr lang="en-US" b="1" dirty="0" err="1" smtClean="0"/>
              <a:t>er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schnell</a:t>
            </a:r>
            <a:r>
              <a:rPr lang="en-US" b="1" dirty="0" smtClean="0"/>
              <a:t>? </a:t>
            </a:r>
            <a:r>
              <a:rPr lang="en-US" b="1" dirty="0" err="1" smtClean="0"/>
              <a:t>Wie</a:t>
            </a:r>
            <a:r>
              <a:rPr lang="en-US" b="1" dirty="0" smtClean="0"/>
              <a:t> </a:t>
            </a:r>
            <a:r>
              <a:rPr lang="en-US" b="1" dirty="0" err="1" smtClean="0"/>
              <a:t>lange</a:t>
            </a:r>
            <a:r>
              <a:rPr lang="en-US" b="1" dirty="0" smtClean="0"/>
              <a:t> </a:t>
            </a:r>
            <a:r>
              <a:rPr lang="en-US" b="1" dirty="0" err="1" smtClean="0"/>
              <a:t>dauert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, </a:t>
            </a:r>
            <a:r>
              <a:rPr lang="en-US" b="1" dirty="0" err="1" smtClean="0"/>
              <a:t>bis</a:t>
            </a:r>
            <a:r>
              <a:rPr lang="en-US" b="1" dirty="0" smtClean="0"/>
              <a:t> </a:t>
            </a:r>
            <a:r>
              <a:rPr lang="en-US" b="1" dirty="0" err="1" smtClean="0"/>
              <a:t>sich</a:t>
            </a:r>
            <a:r>
              <a:rPr lang="en-US" b="1" dirty="0" smtClean="0"/>
              <a:t> </a:t>
            </a:r>
            <a:r>
              <a:rPr lang="en-US" b="1" dirty="0" err="1" smtClean="0"/>
              <a:t>nichts</a:t>
            </a:r>
            <a:r>
              <a:rPr lang="en-US" b="1" dirty="0" smtClean="0"/>
              <a:t> </a:t>
            </a:r>
            <a:r>
              <a:rPr lang="en-US" b="1" dirty="0" err="1" smtClean="0"/>
              <a:t>mehr</a:t>
            </a:r>
            <a:r>
              <a:rPr lang="en-US" b="1" dirty="0" smtClean="0"/>
              <a:t> </a:t>
            </a:r>
            <a:r>
              <a:rPr lang="en-US" b="1" dirty="0" err="1" smtClean="0"/>
              <a:t>ändert</a:t>
            </a:r>
            <a:r>
              <a:rPr lang="en-US" b="1" dirty="0"/>
              <a:t>?</a:t>
            </a:r>
            <a:endParaRPr lang="en-US" b="1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C6C5-4852-4E79-896F-78CC85385D3D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F75F-4C93-470F-9671-903FF6BEBBC2}" type="slidenum">
              <a:rPr lang="de-DE" smtClean="0"/>
              <a:pPr/>
              <a:t>9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EHLHORN@ELYQJWOFUVWZY5H8" val="4280"/>
  <p:tag name="DEFAULTDISPLAYSOURCE" val="\documentclass{article}\pagestyle{empty}&#10;\begin{document}&#10;&#10;\end{document}&#10;"/>
  <p:tag name="EMBEDFONTS" val="1"/>
  <p:tag name="FIRSTMEHLHORN@ELZEMYNFUVWZY5H8" val="428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mpii-empty">
  <a:themeElements>
    <a:clrScheme name="mpii-empt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pii-empt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pii-empt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i-empt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i-empt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i-empt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i-empt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i-empt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i-empt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i-empt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i-empt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i-empt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i-empt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i-empt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Microsoft Office PowerPoint</Application>
  <PresentationFormat>On-screen Show (4:3)</PresentationFormat>
  <Paragraphs>111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CMR10</vt:lpstr>
      <vt:lpstr>CMR7</vt:lpstr>
      <vt:lpstr>CMMI10</vt:lpstr>
      <vt:lpstr>CMSY10ORIG</vt:lpstr>
      <vt:lpstr>CMMI7</vt:lpstr>
      <vt:lpstr>CMMI5</vt:lpstr>
      <vt:lpstr>mpii-empty</vt:lpstr>
      <vt:lpstr>PowerPoint Presentation</vt:lpstr>
      <vt:lpstr>Navigationsgeräte</vt:lpstr>
      <vt:lpstr>Ziele der heutigen Vorlesung</vt:lpstr>
      <vt:lpstr>Problemstellung</vt:lpstr>
      <vt:lpstr>Abstraktion und Modellierung</vt:lpstr>
      <vt:lpstr>Strassennetzwerke</vt:lpstr>
      <vt:lpstr>Schnellste Wege</vt:lpstr>
      <vt:lpstr>Regeln für schnellste Wege</vt:lpstr>
      <vt:lpstr>Fragen</vt:lpstr>
      <vt:lpstr>Korrektheit</vt:lpstr>
      <vt:lpstr>Effizienz</vt:lpstr>
      <vt:lpstr>Effizienz II</vt:lpstr>
      <vt:lpstr>Exponentielles Wachstum ist ein Killer</vt:lpstr>
      <vt:lpstr>Dijkstras Algorithmus (1959)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mehlhorn</dc:creator>
  <cp:lastModifiedBy>mehlhorn</cp:lastModifiedBy>
  <cp:revision>52</cp:revision>
  <dcterms:modified xsi:type="dcterms:W3CDTF">2011-10-19T10:39:45Z</dcterms:modified>
</cp:coreProperties>
</file>