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9" r:id="rId2"/>
    <p:sldId id="261" r:id="rId3"/>
    <p:sldId id="266" r:id="rId4"/>
    <p:sldId id="262" r:id="rId5"/>
    <p:sldId id="267" r:id="rId6"/>
    <p:sldId id="260" r:id="rId7"/>
    <p:sldId id="263" r:id="rId8"/>
    <p:sldId id="264" r:id="rId9"/>
    <p:sldId id="265" r:id="rId10"/>
    <p:sldId id="268" r:id="rId11"/>
    <p:sldId id="269" r:id="rId12"/>
    <p:sldId id="281" r:id="rId13"/>
    <p:sldId id="282" r:id="rId14"/>
    <p:sldId id="28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7" d="100"/>
          <a:sy n="167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8D93-365F-4FAA-BE23-54C58D08BB3E}" type="datetimeFigureOut">
              <a:rPr lang="de-DE" smtClean="0"/>
              <a:pPr/>
              <a:t>14/12/10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9469A-07FB-4F95-9ED4-070649D04B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68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9469A-07FB-4F95-9ED4-070649D04BC6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9469A-07FB-4F95-9ED4-070649D04BC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9469A-07FB-4F95-9ED4-070649D04BC6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87ABE5-A924-49A4-9815-835A3345FF2D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4BDAEF-D6F6-47A6-9C94-D252BF97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F88-12C6-47B0-8F41-FF3ADAB8D020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AEF-D6F6-47A6-9C94-D252BF97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949-B9C6-4543-9E46-262557B5583F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AEF-D6F6-47A6-9C94-D252BF97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5D3B47-B355-4887-87BF-7F84C833D2B6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6" name="Rectangle 5"/>
          <p:cNvSpPr/>
          <p:nvPr userDrawn="1"/>
        </p:nvSpPr>
        <p:spPr>
          <a:xfrm>
            <a:off x="8748464" y="6453336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24BDAEF-D6F6-47A6-9C94-D252BF97503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CD8C5A-7A60-41A2-8B10-8610CAC8B5E6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4BDAEF-D6F6-47A6-9C94-D252BF97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0292-B488-4526-B9E4-2C2756B02901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AEF-D6F6-47A6-9C94-D252BF9750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5A5D-7DCA-4E31-A4F4-6CC5E65DFE64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AEF-D6F6-47A6-9C94-D252BF9750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CB2460-BEA3-4B68-810C-DE5300347BCF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4BDAEF-D6F6-47A6-9C94-D252BF9750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EB08-94CF-4308-BBE0-B00ACAF060C3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AEF-D6F6-47A6-9C94-D252BF97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6DF9EA-B3F0-488D-8E0B-35B7BFFDD1C1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endParaRPr lang="de-DE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7B542C-B76A-436B-B377-19E3CE121534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4BDAEF-D6F6-47A6-9C94-D252BF9750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665C57-AD9F-40CC-9790-5BD5397B7AFA}" type="datetime1">
              <a:rPr lang="de-DE" smtClean="0"/>
              <a:pPr/>
              <a:t>14/12/10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4BDAEF-D6F6-47A6-9C94-D252BF97503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cover dir="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7237312" cy="1008112"/>
          </a:xfrm>
        </p:spPr>
        <p:txBody>
          <a:bodyPr/>
          <a:lstStyle/>
          <a:p>
            <a:r>
              <a:rPr lang="de-DE" smtClean="0">
                <a:latin typeface="Arial" pitchFamily="34" charset="0"/>
                <a:cs typeface="Arial" pitchFamily="34" charset="0"/>
              </a:rPr>
              <a:t>Time is of Essence: Improving Recency Ranking Using Twitter Data</a:t>
            </a: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1412776"/>
            <a:ext cx="6552728" cy="792088"/>
          </a:xfrm>
        </p:spPr>
        <p:txBody>
          <a:bodyPr>
            <a:normAutofit fontScale="92500"/>
          </a:bodyPr>
          <a:lstStyle/>
          <a:p>
            <a:r>
              <a:rPr lang="de-DE" smtClean="0"/>
              <a:t>Anlei Dong  Ruiqiang Zhang  Pranam Kolari  Jing Bai</a:t>
            </a:r>
          </a:p>
          <a:p>
            <a:pPr algn="ctr"/>
            <a:r>
              <a:rPr lang="de-DE" smtClean="0"/>
              <a:t>Fernando Diaz    Yi Chang    Zhaohui Zheng</a:t>
            </a:r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2627784" y="2780928"/>
            <a:ext cx="47804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smtClean="0"/>
              <a:t>Information Retrieval Seminar</a:t>
            </a:r>
            <a:endParaRPr lang="de-DE" sz="2500"/>
          </a:p>
        </p:txBody>
      </p:sp>
      <p:sp>
        <p:nvSpPr>
          <p:cNvPr id="6" name="TextBox 5"/>
          <p:cNvSpPr txBox="1"/>
          <p:nvPr/>
        </p:nvSpPr>
        <p:spPr>
          <a:xfrm>
            <a:off x="1403648" y="4293096"/>
            <a:ext cx="332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Speaker: Luciano Del Corro</a:t>
            </a:r>
          </a:p>
          <a:p>
            <a:r>
              <a:rPr lang="de-DE" dirty="0" smtClean="0"/>
              <a:t>Opponent: Monika Mitrevska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7379" y="3131676"/>
            <a:ext cx="724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Universität des Saarlandes – Max Planck Institute für Informatik</a:t>
            </a:r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4450437" y="219557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2"/>
                </a:solidFill>
              </a:rPr>
              <a:t>2009</a:t>
            </a:r>
            <a:endParaRPr lang="de-DE" b="1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6156012"/>
            <a:ext cx="243688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de-DE" smtClean="0"/>
              <a:t>November 29</a:t>
            </a:r>
            <a:r>
              <a:rPr lang="de-DE" baseline="30000" smtClean="0"/>
              <a:t>th </a:t>
            </a:r>
            <a:r>
              <a:rPr lang="de-DE" smtClean="0"/>
              <a:t>, 2010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DAEF-D6F6-47A6-9C94-D252BF975034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1124744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A two-phase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220486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Crawl and Filter URLs from Twitter posts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2843644"/>
            <a:ext cx="658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Incorporate those URLs into a larger web ranking system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Crawiling twitter URLs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836712"/>
            <a:ext cx="6587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URLs posted tend to include a significant amount of links</a:t>
            </a:r>
          </a:p>
          <a:p>
            <a:r>
              <a:rPr lang="de-DE" dirty="0" smtClean="0"/>
              <a:t>    to spam, adult and self-promotion pages.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Requires considerable overhead.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27784" y="2348880"/>
            <a:ext cx="3528392" cy="43204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Filtering Heuristic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852936"/>
            <a:ext cx="419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URLs referred to by the same user </a:t>
            </a:r>
          </a:p>
          <a:p>
            <a:r>
              <a:rPr lang="de-DE" dirty="0" smtClean="0"/>
              <a:t>   more than 2 times are discharged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55776" y="4077072"/>
            <a:ext cx="3528392" cy="43204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2588711"/>
            <a:ext cx="3993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2. URLs only referred to by just one</a:t>
            </a:r>
          </a:p>
          <a:p>
            <a:r>
              <a:rPr lang="de-DE" dirty="0" smtClean="0"/>
              <a:t>   user are also discharged </a:t>
            </a:r>
          </a:p>
          <a:p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581128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In 5 hours (15:00-20:00), 1,069,309 URLs were posted in Twitter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After the first filtering rule 713,178 URLs remained (66,7%).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After the second rule just 63,184 remained (5,9%).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90% of the URLs were not crawled by the standard procedure.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064925"/>
            <a:ext cx="839524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Ranking using machine learning technologies.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   Feature Based</a:t>
            </a:r>
          </a:p>
          <a:p>
            <a:r>
              <a:rPr lang="de-DE" dirty="0" smtClean="0">
                <a:sym typeface="Wingdings" pitchFamily="2" charset="2"/>
              </a:rPr>
              <a:t>      </a:t>
            </a:r>
          </a:p>
          <a:p>
            <a:r>
              <a:rPr lang="de-DE" dirty="0" smtClean="0">
                <a:sym typeface="Wingdings" pitchFamily="2" charset="2"/>
              </a:rPr>
              <a:t>        Each feature represents a characteristic of the documents that is</a:t>
            </a:r>
          </a:p>
          <a:p>
            <a:r>
              <a:rPr lang="de-DE" dirty="0" smtClean="0">
                <a:sym typeface="Wingdings" pitchFamily="2" charset="2"/>
              </a:rPr>
              <a:t>            supposed to influence its relevance.</a:t>
            </a:r>
          </a:p>
          <a:p>
            <a:r>
              <a:rPr lang="de-DE" dirty="0" smtClean="0">
                <a:sym typeface="Wingdings" pitchFamily="2" charset="2"/>
              </a:rPr>
              <a:t>        How this feature influences the relevance is what needs to be learned.</a:t>
            </a:r>
          </a:p>
          <a:p>
            <a:r>
              <a:rPr lang="de-DE" dirty="0" smtClean="0">
                <a:sym typeface="Wingdings" pitchFamily="2" charset="2"/>
              </a:rPr>
              <a:t>        The combination of features is possible and desirable.</a:t>
            </a:r>
          </a:p>
          <a:p>
            <a:r>
              <a:rPr lang="de-DE" dirty="0" smtClean="0">
                <a:sym typeface="Wingdings" pitchFamily="2" charset="2"/>
              </a:rPr>
              <a:t>       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   Discriminative Training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      Automatic Learning (input space, output space, hypothesis space, </a:t>
            </a:r>
          </a:p>
          <a:p>
            <a:r>
              <a:rPr lang="de-DE" dirty="0" smtClean="0">
                <a:sym typeface="Wingdings" pitchFamily="2" charset="2"/>
              </a:rPr>
              <a:t>          loss function). </a:t>
            </a:r>
          </a:p>
          <a:p>
            <a:r>
              <a:rPr lang="de-DE" dirty="0" smtClean="0">
                <a:sym typeface="Wingdings" pitchFamily="2" charset="2"/>
              </a:rPr>
              <a:t>      A wide set of algorithms available.</a:t>
            </a:r>
          </a:p>
          <a:p>
            <a:r>
              <a:rPr lang="de-DE" dirty="0" smtClean="0">
                <a:sym typeface="Wingdings" pitchFamily="2" charset="2"/>
              </a:rPr>
              <a:t>      How often should updates be performed?</a:t>
            </a:r>
          </a:p>
          <a:p>
            <a:r>
              <a:rPr lang="de-DE" dirty="0" smtClean="0">
                <a:sym typeface="Wingdings" pitchFamily="2" charset="2"/>
              </a:rPr>
              <a:t>      Parameter tuning?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734997"/>
            <a:ext cx="7904728" cy="646331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The result is a function that ranks a set of documents according to their </a:t>
            </a:r>
          </a:p>
          <a:p>
            <a:r>
              <a:rPr lang="de-DE" dirty="0" smtClean="0"/>
              <a:t>relevamce to a given query Usually just the top positions matter.</a:t>
            </a:r>
            <a:endParaRPr lang="de-D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4624"/>
            <a:ext cx="7467600" cy="10081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to rank (MLR) (I):</a:t>
            </a:r>
            <a:endParaRPr lang="de-DE" sz="2800" b="1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de-DE" sz="28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brief introduction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Learning to rank (MLR) (II):</a:t>
            </a:r>
            <a:br>
              <a:rPr lang="de-DE" sz="2800" b="1" dirty="0" smtClean="0"/>
            </a:br>
            <a:r>
              <a:rPr lang="de-DE" sz="2800" b="1" dirty="0" smtClean="0"/>
              <a:t>Algorithm categories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1233488"/>
            <a:ext cx="81057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566124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(Tie-Yan Liu, 2009)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4624"/>
            <a:ext cx="7467600" cy="10081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to rank (MLR) (III):</a:t>
            </a:r>
            <a:endParaRPr lang="de-DE" sz="2800" b="1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de-DE" sz="28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selecting an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336700"/>
            <a:ext cx="82734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Which are the particularities of the problem? 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What kind of data is going to be used?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How will the query be represented? 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Which algorithm does better adapt to these particularities?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Which desirable characteristics of the algorithm can give more clarity over</a:t>
            </a:r>
          </a:p>
          <a:p>
            <a:r>
              <a:rPr lang="de-DE" dirty="0" smtClean="0"/>
              <a:t>  the hypothesis being tested?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What is an appropriate measure of similarity?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Which algorithm perform the best?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Which algorithm is more cost-efficient?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Ranking twitter URLs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074" y="827420"/>
            <a:ext cx="5170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b="1" cap="small" dirty="0" smtClean="0">
                <a:solidFill>
                  <a:schemeClr val="tx2"/>
                </a:solidFill>
              </a:rPr>
              <a:t>Prerequisites to build a ranking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16" y="1268760"/>
            <a:ext cx="9191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Define a learning algorithm.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Gather a training set.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Define a Feature Set.</a:t>
            </a:r>
          </a:p>
          <a:p>
            <a:r>
              <a:rPr lang="de-DE" dirty="0" smtClean="0"/>
              <a:t>     </a:t>
            </a:r>
          </a:p>
          <a:p>
            <a:r>
              <a:rPr lang="de-DE" dirty="0" smtClean="0">
                <a:sym typeface="Wingdings" pitchFamily="2" charset="2"/>
              </a:rPr>
              <a:t>  </a:t>
            </a:r>
            <a:r>
              <a:rPr lang="de-DE" b="1" dirty="0" smtClean="0">
                <a:sym typeface="Wingdings" pitchFamily="2" charset="2"/>
              </a:rPr>
              <a:t>Content Features:</a:t>
            </a:r>
            <a:r>
              <a:rPr lang="de-DE" dirty="0" smtClean="0">
                <a:sym typeface="Wingdings" pitchFamily="2" charset="2"/>
              </a:rPr>
              <a:t> related to the content of the document.</a:t>
            </a:r>
          </a:p>
          <a:p>
            <a:r>
              <a:rPr lang="de-DE" dirty="0" smtClean="0">
                <a:sym typeface="Wingdings" pitchFamily="2" charset="2"/>
              </a:rPr>
              <a:t>  </a:t>
            </a:r>
            <a:r>
              <a:rPr lang="de-DE" b="1" dirty="0" smtClean="0">
                <a:sym typeface="Wingdings" pitchFamily="2" charset="2"/>
              </a:rPr>
              <a:t>Aggregate Features:</a:t>
            </a:r>
            <a:r>
              <a:rPr lang="de-DE" dirty="0" smtClean="0">
                <a:sym typeface="Wingdings" pitchFamily="2" charset="2"/>
              </a:rPr>
              <a:t> those that represent the long term popularity and usage.</a:t>
            </a:r>
          </a:p>
          <a:p>
            <a:r>
              <a:rPr lang="de-DE" dirty="0" smtClean="0">
                <a:sym typeface="Wingdings" pitchFamily="2" charset="2"/>
              </a:rPr>
              <a:t> </a:t>
            </a:r>
            <a:endParaRPr lang="de-DE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7504" y="3789040"/>
            <a:ext cx="4980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b="1" cap="small" dirty="0" smtClean="0">
                <a:solidFill>
                  <a:schemeClr val="tx2"/>
                </a:solidFill>
              </a:rPr>
              <a:t>Specific requirements for fresh URLs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4293096"/>
            <a:ext cx="9191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Agregate features tend to be poorly  represented. 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de-DE" b="1" dirty="0" smtClean="0">
                <a:sym typeface="Wingdings" pitchFamily="2" charset="2"/>
              </a:rPr>
              <a:t>Twitter features:</a:t>
            </a:r>
            <a:r>
              <a:rPr lang="de-DE" dirty="0" smtClean="0">
                <a:sym typeface="Wingdings" pitchFamily="2" charset="2"/>
              </a:rPr>
              <a:t> those features which are related to tweets containing  a </a:t>
            </a:r>
          </a:p>
          <a:p>
            <a:r>
              <a:rPr lang="de-DE" dirty="0" smtClean="0">
                <a:sym typeface="Wingdings" pitchFamily="2" charset="2"/>
              </a:rPr>
              <a:t>    URL pointing to a document.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sym typeface="Wingdings" pitchFamily="2" charset="2"/>
              </a:rPr>
              <a:t> </a:t>
            </a:r>
            <a:endParaRPr lang="de-DE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9512" y="616704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b="1" cap="small" smtClean="0"/>
              <a:t>Micro-blogging data is not only used to extract fresh URLs but also to rank those URLs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smtClean="0"/>
              <a:t>Twitter Features (I)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548680"/>
            <a:ext cx="239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b="1" cap="small" dirty="0" smtClean="0">
                <a:solidFill>
                  <a:schemeClr val="tx2"/>
                </a:solidFill>
              </a:rPr>
              <a:t>Textual Features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908720"/>
            <a:ext cx="768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 A URLs posted in Twitter is associated with the text surrounding it</a:t>
            </a:r>
            <a:endParaRPr lang="de-DE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859" y="1268760"/>
            <a:ext cx="2408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We define two matrices</a:t>
            </a:r>
            <a:endParaRPr lang="de-DE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19888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with      tweets,     URLs and    words. An element in      indicates the presence of a URL in a tweet. An element in     represents how many times a tweet contains a given term.  </a:t>
            </a:r>
            <a:endParaRPr lang="de-DE" sz="16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628800"/>
            <a:ext cx="571500" cy="3048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6185" y="1628800"/>
            <a:ext cx="485775" cy="3048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9832" y="162880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and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567" y="1988840"/>
            <a:ext cx="200025" cy="3048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6482" y="1988840"/>
            <a:ext cx="133350" cy="304800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988840"/>
            <a:ext cx="171450" cy="304800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4063" y="1988840"/>
            <a:ext cx="200025" cy="304800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204864"/>
            <a:ext cx="161925" cy="304800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573660"/>
            <a:ext cx="1495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1671140" y="2564904"/>
            <a:ext cx="6933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ym typeface="Wingdings" pitchFamily="2" charset="2"/>
              </a:rPr>
              <a:t> </a:t>
            </a:r>
            <a:r>
              <a:rPr lang="de-DE" sz="1600" dirty="0" smtClean="0"/>
              <a:t>term  vector for a given URL from the combination of tweets content</a:t>
            </a: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068960"/>
            <a:ext cx="133350" cy="304800"/>
          </a:xfrm>
          <a:prstGeom prst="rect">
            <a:avLst/>
          </a:prstGeom>
          <a:noFill/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9419" y="2996952"/>
            <a:ext cx="779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is then defined as a query vector. Then a </a:t>
            </a:r>
            <a:r>
              <a:rPr lang="de-DE" sz="1600" b="1" dirty="0" smtClean="0"/>
              <a:t>similarity measure</a:t>
            </a:r>
            <a:r>
              <a:rPr lang="de-DE" sz="1600" dirty="0" smtClean="0"/>
              <a:t> can be defined as</a:t>
            </a: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3284984"/>
            <a:ext cx="1762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4437112"/>
            <a:ext cx="3781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600" y="5849069"/>
            <a:ext cx="2705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3968" y="5843736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179512" y="3789040"/>
            <a:ext cx="668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tweets should also have a special treatment as they are very short. </a:t>
            </a:r>
          </a:p>
          <a:p>
            <a:r>
              <a:rPr lang="de-DE" sz="1600" dirty="0" smtClean="0"/>
              <a:t>Let     be the binary version of      and     the binary version of    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659" y="4041254"/>
            <a:ext cx="161925" cy="323850"/>
          </a:xfrm>
          <a:prstGeom prst="rect">
            <a:avLst/>
          </a:prstGeom>
          <a:noFill/>
        </p:spPr>
      </p:pic>
      <p:pic>
        <p:nvPicPr>
          <p:cNvPr id="54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5939" y="4060304"/>
            <a:ext cx="161925" cy="304800"/>
          </a:xfrm>
          <a:prstGeom prst="rect">
            <a:avLst/>
          </a:prstGeom>
          <a:noFill/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4834" y="4060304"/>
            <a:ext cx="133350" cy="304800"/>
          </a:xfrm>
          <a:prstGeom prst="rect">
            <a:avLst/>
          </a:prstGeom>
          <a:noFill/>
        </p:spPr>
      </p:pic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060304"/>
            <a:ext cx="133350" cy="304800"/>
          </a:xfrm>
          <a:prstGeom prst="rect">
            <a:avLst/>
          </a:prstGeom>
          <a:noFill/>
        </p:spPr>
      </p:pic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1520" y="5301208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Then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smtClean="0"/>
              <a:t>Twitter Features (II)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047" y="692696"/>
            <a:ext cx="336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b="1" cap="small" smtClean="0">
                <a:solidFill>
                  <a:schemeClr val="tx2"/>
                </a:solidFill>
              </a:rPr>
              <a:t>Social Network Features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2447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6492" y="4535785"/>
            <a:ext cx="1333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580087"/>
            <a:ext cx="3371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179512" y="1043444"/>
            <a:ext cx="8387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The centrality of a user in the graph is used as a measure of its authority.</a:t>
            </a:r>
          </a:p>
          <a:p>
            <a:r>
              <a:rPr lang="de-DE" dirty="0" smtClean="0">
                <a:sym typeface="Wingdings" pitchFamily="2" charset="2"/>
              </a:rPr>
              <a:t>    (based on PageRank).</a:t>
            </a:r>
            <a:endParaRPr lang="de-DE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942355"/>
            <a:ext cx="196882" cy="26250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07504" y="184482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We define      as the adjacency matrix of the network. </a:t>
            </a:r>
            <a:r>
              <a:rPr lang="el-GR" b="1" dirty="0" smtClean="0"/>
              <a:t> </a:t>
            </a:r>
            <a:r>
              <a:rPr lang="de-DE" b="1" dirty="0" smtClean="0"/>
              <a:t>  </a:t>
            </a:r>
            <a:r>
              <a:rPr lang="de-DE" dirty="0" smtClean="0">
                <a:sym typeface="Wingdings" pitchFamily="2" charset="2"/>
              </a:rPr>
              <a:t>is the eigenvector  associated with the largest eigenvalue </a:t>
            </a:r>
            <a:r>
              <a:rPr lang="el-GR" dirty="0" smtClean="0"/>
              <a:t>λ</a:t>
            </a:r>
            <a:r>
              <a:rPr lang="de-DE" dirty="0" smtClean="0"/>
              <a:t>, providing a natural measure of the centrality of  the user.</a:t>
            </a:r>
            <a:endParaRPr lang="de-DE" dirty="0" smtClean="0">
              <a:sym typeface="Wingdings" pitchFamily="2" charset="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1379" y="1844824"/>
            <a:ext cx="170781" cy="379513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504" y="2996952"/>
            <a:ext cx="6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The eigenvector can be calculated using powered iteration</a:t>
            </a:r>
            <a:endParaRPr lang="de-DE"/>
          </a:p>
        </p:txBody>
      </p:sp>
      <p:sp>
        <p:nvSpPr>
          <p:cNvPr id="33" name="TextBox 32"/>
          <p:cNvSpPr txBox="1"/>
          <p:nvPr/>
        </p:nvSpPr>
        <p:spPr>
          <a:xfrm>
            <a:off x="160906" y="3923764"/>
            <a:ext cx="765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Then the URL will be assigned the authority of the user who posted 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9326" y="5085184"/>
            <a:ext cx="764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The authority of the user is also used to compute the unit match score</a:t>
            </a:r>
            <a:endParaRPr lang="de-D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7606" y="2636912"/>
            <a:ext cx="2228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smtClean="0"/>
              <a:t>Twitter Features (III)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362" y="692696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b="1" cap="small" smtClean="0">
                <a:solidFill>
                  <a:schemeClr val="tx2"/>
                </a:solidFill>
              </a:rPr>
              <a:t>Other Features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24744"/>
            <a:ext cx="5072410" cy="545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6654" y="1124744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500" dirty="0" smtClean="0"/>
              <a:t>General user features (1-6)</a:t>
            </a:r>
          </a:p>
          <a:p>
            <a:pPr marL="342900" indent="-342900">
              <a:buAutoNum type="arabicPeriod"/>
            </a:pPr>
            <a:r>
              <a:rPr lang="de-DE" sz="1500" dirty="0" smtClean="0"/>
              <a:t>First poster of the URL (7-12)</a:t>
            </a:r>
          </a:p>
          <a:p>
            <a:pPr marL="342900" indent="-342900">
              <a:buAutoNum type="arabicPeriod"/>
            </a:pPr>
            <a:r>
              <a:rPr lang="de-DE" sz="1500" dirty="0" smtClean="0"/>
              <a:t>User with the highest score (13-19)</a:t>
            </a:r>
          </a:p>
          <a:p>
            <a:pPr marL="342900" indent="-342900">
              <a:buAutoNum type="arabicPeriod"/>
            </a:pPr>
            <a:endParaRPr lang="de-DE" sz="1500" dirty="0"/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67544" y="44624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Ranking Method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98" y="3131676"/>
            <a:ext cx="57935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/>
              <a:t>Gradient Boosted Decision Tree (GBDT) 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    stagewise additive expansions + steepest descent minimization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   The function is represented as a combination of decision trees.</a:t>
            </a:r>
            <a:endParaRPr lang="de-DE" sz="1400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028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9029"/>
            <a:ext cx="3438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1388" y="6213301"/>
            <a:ext cx="2552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036" y="5536654"/>
            <a:ext cx="3771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2648" y="691902"/>
            <a:ext cx="5181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7504" y="5019853"/>
            <a:ext cx="833433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smtClean="0"/>
              <a:t>where                  is a tree at iteration </a:t>
            </a:r>
            <a:r>
              <a:rPr lang="de-DE" sz="1500" i="1" dirty="0" smtClean="0"/>
              <a:t>t</a:t>
            </a:r>
            <a:r>
              <a:rPr lang="de-DE" sz="1500" dirty="0" smtClean="0"/>
              <a:t> and </a:t>
            </a:r>
            <a:r>
              <a:rPr lang="el-GR" sz="1600" dirty="0" smtClean="0"/>
              <a:t>λ </a:t>
            </a:r>
            <a:r>
              <a:rPr lang="de-DE" sz="1500" dirty="0" smtClean="0"/>
              <a:t>is the learning rate.      </a:t>
            </a:r>
          </a:p>
          <a:p>
            <a:r>
              <a:rPr lang="de-DE" sz="1500" dirty="0" smtClean="0"/>
              <a:t>    are the spliting variables, split locations and the terminal nodes of the individual trees </a:t>
            </a:r>
            <a:endParaRPr lang="de-DE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317207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8147" y="5024983"/>
            <a:ext cx="771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5132" y="4077072"/>
            <a:ext cx="43053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7467600" cy="1368152"/>
          </a:xfrm>
        </p:spPr>
        <p:txBody>
          <a:bodyPr>
            <a:noAutofit/>
          </a:bodyPr>
          <a:lstStyle/>
          <a:p>
            <a:pPr algn="ctr"/>
            <a:r>
              <a:rPr lang="de-DE" sz="2800" b="1" dirty="0" smtClean="0"/>
              <a:t>An effective portal web search must provide an efficient ranking system for different type of queries</a:t>
            </a:r>
            <a:endParaRPr lang="de-DE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060848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b="1" dirty="0" smtClean="0"/>
              <a:t>Navigational Queries:</a:t>
            </a:r>
            <a:r>
              <a:rPr lang="de-DE" dirty="0" smtClean="0"/>
              <a:t>           </a:t>
            </a:r>
            <a:r>
              <a:rPr lang="en-US" dirty="0" smtClean="0"/>
              <a:t>Queries that seek a single website or web </a:t>
            </a:r>
          </a:p>
          <a:p>
            <a:r>
              <a:rPr lang="en-US" dirty="0" smtClean="0"/>
              <a:t>                                                       page of a single entity (e.g. yahoo). 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Transactional Queries:</a:t>
            </a:r>
            <a:r>
              <a:rPr lang="de-DE" dirty="0" smtClean="0"/>
              <a:t>          </a:t>
            </a:r>
            <a:r>
              <a:rPr lang="en-US" dirty="0" smtClean="0"/>
              <a:t>Queries that reflect the intent of the user to    </a:t>
            </a:r>
          </a:p>
          <a:p>
            <a:r>
              <a:rPr lang="en-US" dirty="0" smtClean="0"/>
              <a:t>                                                       perform a particular action </a:t>
            </a:r>
          </a:p>
          <a:p>
            <a:r>
              <a:rPr lang="en-US" dirty="0" smtClean="0"/>
              <a:t>                                                       (e.g. book a hotel).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Informational Queries:</a:t>
            </a:r>
            <a:r>
              <a:rPr lang="de-DE" dirty="0" smtClean="0"/>
              <a:t>           </a:t>
            </a:r>
            <a:r>
              <a:rPr lang="en-US" dirty="0" smtClean="0"/>
              <a:t>Queries that look for information. Tend not  				            to be site specific </a:t>
            </a:r>
            <a:r>
              <a:rPr lang="de-DE" dirty="0" smtClean="0"/>
              <a:t>(</a:t>
            </a:r>
            <a:r>
              <a:rPr lang="en-US" dirty="0" smtClean="0"/>
              <a:t>e.g. an Address).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709" y="6253862"/>
            <a:ext cx="85331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2100" b="1" cap="small" dirty="0" smtClean="0">
                <a:latin typeface="+mj-lt"/>
                <a:ea typeface="+mj-ea"/>
                <a:cs typeface="+mj-cs"/>
              </a:rPr>
              <a:t>Each query class may require a different ranking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88193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Recency Sensitive Queries:</a:t>
            </a:r>
            <a:r>
              <a:rPr lang="en-US" dirty="0" smtClean="0"/>
              <a:t>  Queries where user expects documents</a:t>
            </a:r>
          </a:p>
          <a:p>
            <a:r>
              <a:rPr lang="en-US" dirty="0" smtClean="0"/>
              <a:t>                                                       which are both topically relevant as well as       </a:t>
            </a:r>
          </a:p>
          <a:p>
            <a:r>
              <a:rPr lang="en-US" dirty="0" smtClean="0"/>
              <a:t>                                                       fresh  (e.g. Breaking News). 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>
    <p:cover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smtClean="0"/>
              <a:t>Methods and Materials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70547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Only time sensitive queries are considered.</a:t>
            </a:r>
          </a:p>
          <a:p>
            <a:pPr>
              <a:buFont typeface="Wingdings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Two sets of URLs were constructed (Twitter and regular URLs).</a:t>
            </a:r>
          </a:p>
          <a:p>
            <a:pPr>
              <a:buFont typeface="Wingdings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 Tuples (query, URL, </a:t>
            </a:r>
            <a:r>
              <a:rPr lang="en-US" dirty="0" smtClean="0"/>
              <a:t>t</a:t>
            </a:r>
            <a:r>
              <a:rPr lang="en-US" baseline="-25000" dirty="0" smtClean="0"/>
              <a:t>query</a:t>
            </a:r>
            <a:r>
              <a:rPr lang="de-DE" dirty="0" smtClean="0"/>
              <a:t>) were manually labeled according to content and            </a:t>
            </a:r>
          </a:p>
          <a:p>
            <a:r>
              <a:rPr lang="de-DE" dirty="0" smtClean="0"/>
              <a:t>     freshness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251520" y="3635732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cap="small" smtClean="0">
                <a:solidFill>
                  <a:schemeClr val="tx2"/>
                </a:solidFill>
              </a:rPr>
              <a:t>Evaluation </a:t>
            </a:r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79512" y="4499828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 Normalized Discounted Cumulative Gain (NDCG).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839" y="4951065"/>
            <a:ext cx="2562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520" y="5651956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 Discounted Comulative Freshness (DCF).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093668"/>
            <a:ext cx="2305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2288" y="1772817"/>
            <a:ext cx="4139952" cy="209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4005064"/>
            <a:ext cx="804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idea is to give more importance to what happens in the first positions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622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smtClean="0"/>
              <a:t>Results (I)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98054"/>
            <a:ext cx="60769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2845296"/>
            <a:ext cx="4105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95" y="3140571"/>
            <a:ext cx="1647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37667"/>
            <a:ext cx="820891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622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smtClean="0"/>
              <a:t>Results (II)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75" y="1196752"/>
            <a:ext cx="39052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622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smtClean="0"/>
              <a:t>Results (III)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89" y="836712"/>
            <a:ext cx="4943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622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smtClean="0"/>
              <a:t>Results (IV)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81090"/>
            <a:ext cx="5144418" cy="43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622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How often should updates be performed? How fast do the structural</a:t>
            </a:r>
          </a:p>
          <a:p>
            <a:r>
              <a:rPr lang="de-DE" dirty="0" smtClean="0"/>
              <a:t>   properties of Micro-Blogging data evolve?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Can data generated by a non-representative set of users be used to blend the   </a:t>
            </a:r>
          </a:p>
          <a:p>
            <a:r>
              <a:rPr lang="de-DE" dirty="0" smtClean="0"/>
              <a:t>  URLs from Twitter in a general web search engine? (biased results?).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Does the authority of a user truly represents the authority of a document?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Does micro-blogging data provide enough redundancies to perform an   </a:t>
            </a:r>
          </a:p>
          <a:p>
            <a:r>
              <a:rPr lang="de-DE" dirty="0" smtClean="0"/>
              <a:t>  accurate ranking?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Does the ranking method matters? Is there a ranking method particularly </a:t>
            </a:r>
          </a:p>
          <a:p>
            <a:r>
              <a:rPr lang="de-DE" dirty="0" smtClean="0"/>
              <a:t>  suitable to deal with micro-blogging data?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How should be the training and test data prepared?  </a:t>
            </a:r>
          </a:p>
          <a:p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312893" y="5589240"/>
            <a:ext cx="1967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28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THANKS!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622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Recency content is more than news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353542"/>
            <a:ext cx="5509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Integrate content from specialized news index. </a:t>
            </a:r>
          </a:p>
          <a:p>
            <a:endParaRPr lang="de-DE" dirty="0" smtClean="0"/>
          </a:p>
          <a:p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 Problems: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259" y="2420888"/>
            <a:ext cx="82702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Relevant documents for sensitive queries are web pages, not just news.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 relevant document may be published on a low-priority site.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Even when relevant news exists, the web search results may remain stale.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200925" y="6074712"/>
            <a:ext cx="63946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2100" b="1" cap="small" smtClean="0">
                <a:latin typeface="+mj-lt"/>
                <a:ea typeface="+mj-ea"/>
                <a:cs typeface="+mj-cs"/>
              </a:rPr>
              <a:t>Addressing recency ranking should focus </a:t>
            </a:r>
          </a:p>
          <a:p>
            <a:pPr algn="ctr">
              <a:spcBef>
                <a:spcPct val="0"/>
              </a:spcBef>
            </a:pPr>
            <a:r>
              <a:rPr lang="de-DE" sz="2100" b="1" cap="small" smtClean="0">
                <a:latin typeface="+mj-lt"/>
                <a:ea typeface="+mj-ea"/>
                <a:cs typeface="+mj-cs"/>
              </a:rPr>
              <a:t>on web results directly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134" y="908720"/>
            <a:ext cx="27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b="1" cap="small" dirty="0" smtClean="0">
                <a:solidFill>
                  <a:schemeClr val="tx2"/>
                </a:solidFill>
              </a:rPr>
              <a:t>Current Approaches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280920" cy="1368152"/>
          </a:xfrm>
        </p:spPr>
        <p:txBody>
          <a:bodyPr>
            <a:noAutofit/>
          </a:bodyPr>
          <a:lstStyle/>
          <a:p>
            <a:pPr algn="ctr"/>
            <a:r>
              <a:rPr lang="de-DE" sz="2800" b="1" dirty="0" smtClean="0"/>
              <a:t>Failures for time sensitive queries can be more severe than for other </a:t>
            </a:r>
            <a:br>
              <a:rPr lang="de-DE" sz="2800" b="1" dirty="0" smtClean="0"/>
            </a:br>
            <a:r>
              <a:rPr lang="de-DE" sz="2800" b="1" dirty="0" smtClean="0"/>
              <a:t>type of queries</a:t>
            </a:r>
            <a:endParaRPr lang="de-DE" sz="28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237312"/>
            <a:ext cx="85683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2100" b="1" cap="small" dirty="0" smtClean="0">
                <a:latin typeface="+mj-lt"/>
                <a:ea typeface="+mj-ea"/>
                <a:cs typeface="+mj-cs"/>
              </a:rPr>
              <a:t>Time sensitive queries should be handled more carefully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700808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They are more likely to suffer from zero recall problem</a:t>
            </a:r>
          </a:p>
          <a:p>
            <a:pPr algn="ctr"/>
            <a:endParaRPr lang="de-DE" b="1" dirty="0" smtClean="0"/>
          </a:p>
          <a:p>
            <a:pPr>
              <a:buFont typeface="Wingdings"/>
              <a:buChar char="à"/>
            </a:pPr>
            <a:r>
              <a:rPr lang="de-DE" dirty="0" smtClean="0"/>
              <a:t>The search engine fails to index any relevant document for a given query. </a:t>
            </a:r>
          </a:p>
          <a:p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/>
              <a:t>Queries refer to documents that have been </a:t>
            </a:r>
            <a:r>
              <a:rPr lang="en-US" dirty="0" smtClean="0"/>
              <a:t>lightly </a:t>
            </a:r>
            <a:r>
              <a:rPr lang="de-DE" dirty="0" smtClean="0"/>
              <a:t>published. </a:t>
            </a:r>
          </a:p>
          <a:p>
            <a:endParaRPr lang="de-DE" dirty="0" smtClean="0"/>
          </a:p>
          <a:p>
            <a:pPr>
              <a:buFont typeface="Wingdings"/>
              <a:buChar char="à"/>
            </a:pPr>
            <a:r>
              <a:rPr lang="de-DE" b="1" dirty="0" smtClean="0">
                <a:sym typeface="Wingdings" pitchFamily="2" charset="2"/>
              </a:rPr>
              <a:t>TERMINAL PROBLEM</a:t>
            </a:r>
            <a:r>
              <a:rPr lang="de-DE" b="1" dirty="0" smtClean="0"/>
              <a:t>:</a:t>
            </a:r>
            <a:r>
              <a:rPr lang="de-DE" dirty="0" smtClean="0"/>
              <a:t> no reformulation or scanning can expose         </a:t>
            </a:r>
          </a:p>
          <a:p>
            <a:r>
              <a:rPr lang="de-DE" dirty="0" smtClean="0"/>
              <a:t>                                                 the user to relevant documents. </a:t>
            </a:r>
          </a:p>
          <a:p>
            <a:endParaRPr lang="de-DE" dirty="0" smtClean="0"/>
          </a:p>
          <a:p>
            <a:endParaRPr lang="de-DE" b="1" dirty="0" smtClean="0"/>
          </a:p>
          <a:p>
            <a:pPr algn="ctr"/>
            <a:r>
              <a:rPr lang="en-US" b="1" dirty="0" smtClean="0"/>
              <a:t>The need for relevant content is immediate</a:t>
            </a:r>
          </a:p>
          <a:p>
            <a:pPr algn="ctr"/>
            <a:endParaRPr lang="en-US" b="1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R</a:t>
            </a:r>
            <a:r>
              <a:rPr lang="en-US" dirty="0" smtClean="0"/>
              <a:t>elevant documents may appear very low in the ranking. </a:t>
            </a:r>
          </a:p>
          <a:p>
            <a:pPr>
              <a:buFont typeface="Wingdings"/>
              <a:buChar char="à"/>
            </a:pPr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/>
              <a:t>The probability that the users see it is close to 0.</a:t>
            </a:r>
            <a:endParaRPr lang="de-DE" b="1" dirty="0" smtClean="0"/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de-DE" sz="2800" b="1" dirty="0" smtClean="0"/>
              <a:t>Fresh documents are too fresh to be treated as normal web pages</a:t>
            </a:r>
            <a:endParaRPr lang="de-DE" sz="28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7863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de-DE" b="1" dirty="0" smtClean="0"/>
              <a:t>1.</a:t>
            </a:r>
            <a:r>
              <a:rPr lang="de-DE" dirty="0" smtClean="0"/>
              <a:t>  Standard crawling may be too slow.</a:t>
            </a:r>
          </a:p>
          <a:p>
            <a:pPr marL="342900" indent="-342900"/>
            <a:r>
              <a:rPr lang="de-DE" dirty="0" smtClean="0"/>
              <a:t>      </a:t>
            </a:r>
          </a:p>
          <a:p>
            <a:pPr marL="342900" indent="-342900"/>
            <a:r>
              <a:rPr lang="de-DE" dirty="0" smtClean="0">
                <a:sym typeface="Wingdings" pitchFamily="2" charset="2"/>
              </a:rPr>
              <a:t>      Recency Sensitive Queries requires fast indexing  and an efficient </a:t>
            </a:r>
          </a:p>
          <a:p>
            <a:pPr marL="342900" indent="-342900"/>
            <a:r>
              <a:rPr lang="de-DE" dirty="0" smtClean="0">
                <a:sym typeface="Wingdings" pitchFamily="2" charset="2"/>
              </a:rPr>
              <a:t>         selective method. </a:t>
            </a:r>
            <a:endParaRPr lang="de-D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1538" y="3236783"/>
            <a:ext cx="5708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de-DE" b="1" dirty="0" smtClean="0"/>
              <a:t>2.</a:t>
            </a:r>
            <a:r>
              <a:rPr lang="de-DE" dirty="0" smtClean="0"/>
              <a:t>  Query-independent signals may be useless</a:t>
            </a:r>
          </a:p>
          <a:p>
            <a:pPr marL="342900" indent="-342900">
              <a:buAutoNum type="arabicPeriod" startAt="2"/>
            </a:pPr>
            <a:endParaRPr lang="de-DE" dirty="0" smtClean="0"/>
          </a:p>
          <a:p>
            <a:pPr marL="342900" indent="-342900"/>
            <a:r>
              <a:rPr lang="de-DE" dirty="0" smtClean="0">
                <a:sym typeface="Wingdings" pitchFamily="2" charset="2"/>
              </a:rPr>
              <a:t>      Some features are not accurately represented </a:t>
            </a:r>
          </a:p>
          <a:p>
            <a:pPr marL="342900" indent="-342900"/>
            <a:r>
              <a:rPr lang="de-DE" dirty="0" smtClean="0">
                <a:sym typeface="Wingdings" pitchFamily="2" charset="2"/>
              </a:rPr>
              <a:t>          (e.g. in-links, aggregated clicks) </a:t>
            </a:r>
            <a:endParaRPr lang="de-DE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6229" y="6074712"/>
            <a:ext cx="6530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2100" b="1" cap="small" dirty="0" smtClean="0">
                <a:latin typeface="+mj-lt"/>
                <a:ea typeface="+mj-ea"/>
                <a:cs typeface="+mj-cs"/>
              </a:rPr>
              <a:t>Addressing time sensitive queries requires </a:t>
            </a:r>
          </a:p>
          <a:p>
            <a:pPr algn="ctr">
              <a:spcBef>
                <a:spcPct val="0"/>
              </a:spcBef>
            </a:pPr>
            <a:r>
              <a:rPr lang="de-DE" sz="2100" b="1" cap="small" dirty="0" smtClean="0">
                <a:latin typeface="+mj-lt"/>
                <a:ea typeface="+mj-ea"/>
                <a:cs typeface="+mj-cs"/>
              </a:rPr>
              <a:t>additional data and methods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813" y="1412776"/>
            <a:ext cx="36359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3000" b="1" cap="small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Aim of the paper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420888"/>
            <a:ext cx="7369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Use the micro-blogging data stream to detect and rank fresh URLs </a:t>
            </a:r>
          </a:p>
          <a:p>
            <a:r>
              <a:rPr lang="de-DE" dirty="0" smtClean="0"/>
              <a:t>to blend them into a general web search engine.  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622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Micro-blogging data is varied and among the freshest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494" y="6021288"/>
            <a:ext cx="86084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2100" b="1" cap="small" dirty="0" smtClean="0">
                <a:latin typeface="+mj-lt"/>
                <a:ea typeface="+mj-ea"/>
                <a:cs typeface="+mj-cs"/>
              </a:rPr>
              <a:t>Micro-blogging data may be an opportunity to improve </a:t>
            </a:r>
          </a:p>
          <a:p>
            <a:pPr algn="ctr">
              <a:spcBef>
                <a:spcPct val="0"/>
              </a:spcBef>
            </a:pPr>
            <a:r>
              <a:rPr lang="de-DE" sz="2100" b="1" cap="small" dirty="0" smtClean="0">
                <a:latin typeface="+mj-lt"/>
                <a:ea typeface="+mj-ea"/>
                <a:cs typeface="+mj-cs"/>
              </a:rPr>
              <a:t>search engine performance for recency sensitive queries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186874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/>
              <a:t> Web publishing system constrained in size. </a:t>
            </a:r>
          </a:p>
          <a:p>
            <a:r>
              <a:rPr lang="de-DE" b="1" dirty="0" smtClean="0">
                <a:sym typeface="Wingdings" pitchFamily="2" charset="2"/>
              </a:rPr>
              <a:t>          </a:t>
            </a:r>
            <a:r>
              <a:rPr lang="de-DE" dirty="0" smtClean="0">
                <a:sym typeface="Wingdings" pitchFamily="2" charset="2"/>
              </a:rPr>
              <a:t>Allow rapid posting from a variety of interfaces.</a:t>
            </a:r>
          </a:p>
          <a:p>
            <a:r>
              <a:rPr lang="de-DE" b="1" dirty="0" smtClean="0">
                <a:sym typeface="Wingdings" pitchFamily="2" charset="2"/>
              </a:rPr>
              <a:t>          </a:t>
            </a:r>
            <a:r>
              <a:rPr lang="de-DE" dirty="0" smtClean="0">
                <a:sym typeface="Wingdings" pitchFamily="2" charset="2"/>
              </a:rPr>
              <a:t>Encourages low-cost real-time updates and links on developing topics           	(cheap generation of content).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ym typeface="Wingdings" pitchFamily="2" charset="2"/>
              </a:rPr>
              <a:t> Posted links include news and non-news URLs.</a:t>
            </a:r>
          </a:p>
          <a:p>
            <a:r>
              <a:rPr lang="de-DE" b="1" dirty="0" smtClean="0">
                <a:sym typeface="Wingdings" pitchFamily="2" charset="2"/>
              </a:rPr>
              <a:t>          </a:t>
            </a:r>
            <a:r>
              <a:rPr lang="de-DE" dirty="0" smtClean="0">
                <a:sym typeface="Wingdings" pitchFamily="2" charset="2"/>
              </a:rPr>
              <a:t>Allow gathering of fresh non-news documents.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b="1" dirty="0" smtClean="0">
                <a:sym typeface="Wingdings" pitchFamily="2" charset="2"/>
              </a:rPr>
              <a:t>Post can consist on videos or images embedded or links to web pages.</a:t>
            </a:r>
          </a:p>
          <a:p>
            <a:r>
              <a:rPr lang="de-DE" b="1" dirty="0" smtClean="0">
                <a:sym typeface="Wingdings" pitchFamily="2" charset="2"/>
              </a:rPr>
              <a:t>         </a:t>
            </a:r>
            <a:r>
              <a:rPr lang="de-DE" dirty="0" smtClean="0">
                <a:sym typeface="Wingdings" pitchFamily="2" charset="2"/>
              </a:rPr>
              <a:t>It provides a rich linking structure.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ym typeface="Wingdings" pitchFamily="2" charset="2"/>
              </a:rPr>
              <a:t> Links posts according to diverse and dynamic browsing priorities.</a:t>
            </a:r>
          </a:p>
          <a:p>
            <a:r>
              <a:rPr lang="de-DE" b="1" dirty="0" smtClean="0">
                <a:sym typeface="Wingdings" pitchFamily="2" charset="2"/>
              </a:rPr>
              <a:t>        </a:t>
            </a:r>
            <a:r>
              <a:rPr lang="de-DE" dirty="0" smtClean="0">
                <a:sym typeface="Wingdings" pitchFamily="2" charset="2"/>
              </a:rPr>
              <a:t>No need to predict priority</a:t>
            </a:r>
          </a:p>
          <a:p>
            <a:endParaRPr lang="de-DE" b="1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ym typeface="Wingdings" pitchFamily="2" charset="2"/>
              </a:rPr>
              <a:t>Transparent topography of the social network structure.</a:t>
            </a:r>
          </a:p>
          <a:p>
            <a:r>
              <a:rPr lang="de-DE" b="1" dirty="0" smtClean="0">
                <a:sym typeface="Wingdings" pitchFamily="2" charset="2"/>
              </a:rPr>
              <a:t>         </a:t>
            </a:r>
            <a:r>
              <a:rPr lang="de-DE" dirty="0" smtClean="0">
                <a:sym typeface="Wingdings" pitchFamily="2" charset="2"/>
              </a:rPr>
              <a:t>Relatively easy to modelize (typically as a directed graph). </a:t>
            </a:r>
            <a:endParaRPr lang="de-DE" b="1" dirty="0" smtClean="0"/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Twitter may provide a rich and easy to gather dataset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130" y="1052736"/>
            <a:ext cx="85475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One of the most popular micro-blogging plataforms with a high</a:t>
            </a:r>
          </a:p>
          <a:p>
            <a:r>
              <a:rPr lang="de-DE" dirty="0" smtClean="0"/>
              <a:t>  growth rate of users and posts with more than half of the users active.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Wide range of possibilities to interact with the system (Web, SMS, IM Agent)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Public content and social network geography and topology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Public timeline of recent updates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Millions of updates per day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1153509" y="6093296"/>
            <a:ext cx="64764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2100" b="1" cap="small" smtClean="0">
                <a:latin typeface="+mj-lt"/>
                <a:ea typeface="+mj-ea"/>
                <a:cs typeface="+mj-cs"/>
              </a:rPr>
              <a:t>Data gathered from twitter may be useful </a:t>
            </a:r>
          </a:p>
          <a:p>
            <a:pPr algn="ctr">
              <a:spcBef>
                <a:spcPct val="0"/>
              </a:spcBef>
            </a:pPr>
            <a:r>
              <a:rPr lang="de-DE" sz="2100" b="1" cap="small" smtClean="0">
                <a:latin typeface="+mj-lt"/>
                <a:ea typeface="+mj-ea"/>
                <a:cs typeface="+mj-cs"/>
              </a:rPr>
              <a:t>to address recency sensitive queries</a:t>
            </a:r>
          </a:p>
        </p:txBody>
      </p:sp>
      <p:pic>
        <p:nvPicPr>
          <p:cNvPr id="19458" name="Picture 2" descr="twitter graph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048643"/>
            <a:ext cx="4002360" cy="30446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3954542"/>
            <a:ext cx="2847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Twitter Stats (jan 2010)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989963"/>
            <a:ext cx="4104456" cy="2031325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More than 106MM users.</a:t>
            </a:r>
          </a:p>
          <a:p>
            <a:pPr>
              <a:buFontTx/>
              <a:buChar char="-"/>
            </a:pPr>
            <a:r>
              <a:rPr lang="de-DE" dirty="0" smtClean="0"/>
              <a:t> 300,000 new users per day.</a:t>
            </a:r>
          </a:p>
          <a:p>
            <a:pPr>
              <a:buFontTx/>
              <a:buChar char="-"/>
            </a:pPr>
            <a:r>
              <a:rPr lang="de-DE" dirty="0" smtClean="0"/>
              <a:t> 180MM of unique visitors.</a:t>
            </a:r>
          </a:p>
          <a:p>
            <a:pPr>
              <a:buFontTx/>
              <a:buChar char="-"/>
            </a:pPr>
            <a:r>
              <a:rPr lang="de-DE" dirty="0" smtClean="0"/>
              <a:t> 75% of traffic from external sources</a:t>
            </a:r>
          </a:p>
          <a:p>
            <a:pPr>
              <a:buFontTx/>
              <a:buChar char="-"/>
            </a:pPr>
            <a:r>
              <a:rPr lang="de-DE" dirty="0" smtClean="0"/>
              <a:t> Search engine receives 600MM q.</a:t>
            </a:r>
          </a:p>
          <a:p>
            <a:pPr>
              <a:buFontTx/>
              <a:buChar char="-"/>
            </a:pPr>
            <a:r>
              <a:rPr lang="de-DE" dirty="0" smtClean="0"/>
              <a:t> 37% use the phone to tweet.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645" y="1412776"/>
            <a:ext cx="7882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evidence presented in the paper </a:t>
            </a:r>
          </a:p>
          <a:p>
            <a:pPr algn="ctr">
              <a:spcBef>
                <a:spcPct val="0"/>
              </a:spcBef>
            </a:pPr>
            <a:r>
              <a:rPr lang="de-DE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Support the following claims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7726" y="2852936"/>
            <a:ext cx="6891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1.</a:t>
            </a:r>
            <a:r>
              <a:rPr lang="de-DE" dirty="0" smtClean="0"/>
              <a:t> Twitter is likely to contain URLs of uncrwawled documents</a:t>
            </a:r>
          </a:p>
          <a:p>
            <a:r>
              <a:rPr lang="de-DE" dirty="0" smtClean="0"/>
              <a:t>     likely to be relevant to recency sensitive queries. This pages</a:t>
            </a:r>
          </a:p>
          <a:p>
            <a:r>
              <a:rPr lang="de-DE" dirty="0" smtClean="0"/>
              <a:t>     can be quickly surfaced on a general search results page.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3862789"/>
            <a:ext cx="6529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2.</a:t>
            </a:r>
            <a:r>
              <a:rPr lang="de-DE" dirty="0" smtClean="0"/>
              <a:t> The text of Twitter can be used to expand document text </a:t>
            </a:r>
          </a:p>
          <a:p>
            <a:r>
              <a:rPr lang="de-DE" dirty="0" smtClean="0"/>
              <a:t>     representations.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4653136"/>
            <a:ext cx="706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3.</a:t>
            </a:r>
            <a:r>
              <a:rPr lang="de-DE" dirty="0" smtClean="0"/>
              <a:t> The social network of Twitter can be used to improve ranking.</a:t>
            </a: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eba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1684</Words>
  <Application>Microsoft Macintosh PowerPoint</Application>
  <PresentationFormat>On-screen Show (4:3)</PresentationFormat>
  <Paragraphs>257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prueba1</vt:lpstr>
      <vt:lpstr>Time is of Essence: Improving Recency Ranking Using Twitter Data</vt:lpstr>
      <vt:lpstr>An effective portal web search must provide an efficient ranking system for different type of queries</vt:lpstr>
      <vt:lpstr>Recency content is more than news</vt:lpstr>
      <vt:lpstr>Failures for time sensitive queries can be more severe than for other  type of queries</vt:lpstr>
      <vt:lpstr>Fresh documents are too fresh to be treated as normal web pages</vt:lpstr>
      <vt:lpstr>PowerPoint Presentation</vt:lpstr>
      <vt:lpstr>Micro-blogging data is varied and among the freshest</vt:lpstr>
      <vt:lpstr>Twitter may provide a rich and easy to gather dataset</vt:lpstr>
      <vt:lpstr>PowerPoint Presentation</vt:lpstr>
      <vt:lpstr>A two-phase method</vt:lpstr>
      <vt:lpstr>Crawiling twitter URLs</vt:lpstr>
      <vt:lpstr>PowerPoint Presentation</vt:lpstr>
      <vt:lpstr>Learning to rank (MLR) (II): Algorithm categories</vt:lpstr>
      <vt:lpstr>PowerPoint Presentation</vt:lpstr>
      <vt:lpstr>Ranking twitter URLs</vt:lpstr>
      <vt:lpstr>Twitter Features (I) </vt:lpstr>
      <vt:lpstr>Twitter Features (II) </vt:lpstr>
      <vt:lpstr>Twitter Features (III) </vt:lpstr>
      <vt:lpstr>Ranking Method</vt:lpstr>
      <vt:lpstr>Methods and Materials</vt:lpstr>
      <vt:lpstr>Results (I)</vt:lpstr>
      <vt:lpstr>Results (II)</vt:lpstr>
      <vt:lpstr>Results (III)</vt:lpstr>
      <vt:lpstr>Results (IV)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is of Essence: Improving Recency Ranking Using Twitter Data</dc:title>
  <dc:creator>Luciano</dc:creator>
  <cp:lastModifiedBy>Maya Ramanath</cp:lastModifiedBy>
  <cp:revision>275</cp:revision>
  <dcterms:created xsi:type="dcterms:W3CDTF">2010-11-16T12:11:40Z</dcterms:created>
  <dcterms:modified xsi:type="dcterms:W3CDTF">2010-12-14T12:10:41Z</dcterms:modified>
</cp:coreProperties>
</file>