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9" r:id="rId3"/>
    <p:sldId id="328" r:id="rId4"/>
    <p:sldId id="327" r:id="rId5"/>
    <p:sldId id="329" r:id="rId6"/>
    <p:sldId id="331" r:id="rId7"/>
    <p:sldId id="332" r:id="rId8"/>
    <p:sldId id="298" r:id="rId9"/>
    <p:sldId id="335" r:id="rId10"/>
    <p:sldId id="333" r:id="rId11"/>
    <p:sldId id="334" r:id="rId12"/>
    <p:sldId id="299" r:id="rId13"/>
    <p:sldId id="336" r:id="rId14"/>
    <p:sldId id="337" r:id="rId15"/>
    <p:sldId id="338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62" r:id="rId28"/>
    <p:sldId id="365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4" r:id="rId40"/>
  </p:sldIdLst>
  <p:sldSz cx="9144000" cy="6858000" type="screen4x3"/>
  <p:notesSz cx="6797675" cy="9928225"/>
  <p:embeddedFontLs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7" autoAdjust="0"/>
    <p:restoredTop sz="85798" autoAdjust="0"/>
  </p:normalViewPr>
  <p:slideViewPr>
    <p:cSldViewPr snapToObjects="1">
      <p:cViewPr>
        <p:scale>
          <a:sx n="100" d="100"/>
          <a:sy n="100" d="100"/>
        </p:scale>
        <p:origin x="-203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6" d="100"/>
          <a:sy n="96" d="100"/>
        </p:scale>
        <p:origin x="-3708" y="-108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68.wmf"/><Relationship Id="rId4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A707CFB-7EBB-4473-92D5-308545BB61DE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6C9BAF5-A4C7-4E64-99EC-407D292F1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EA09558-938F-475B-895F-608F760EF1F6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CF5226C-A008-4E9C-B913-5693EA162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226C-A008-4E9C-B913-5693EA1627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226C-A008-4E9C-B913-5693EA1627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226C-A008-4E9C-B913-5693EA1627D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45AC7-0356-40A8-88D7-C04B8FA3A33F}" type="slidenum">
              <a:rPr lang="de-DE"/>
              <a:pPr/>
              <a:t>36</a:t>
            </a:fld>
            <a:endParaRPr lang="de-DE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8B22B-0008-42D4-B2F6-7ED6E8A825D7}" type="slidenum">
              <a:rPr lang="de-DE"/>
              <a:pPr/>
              <a:t>37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7267C-772A-407E-A8BF-E5B969E8B48D}" type="slidenum">
              <a:rPr lang="de-DE"/>
              <a:pPr/>
              <a:t>38</a:t>
            </a:fld>
            <a:endParaRPr lang="de-DE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572B1-8245-44F4-AB3B-93C5C25E6990}" type="slidenum">
              <a:rPr lang="de-DE"/>
              <a:pPr/>
              <a:t>39</a:t>
            </a:fld>
            <a:endParaRPr lang="de-DE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October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743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IR&amp;DM, WS'11/12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jpe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Relationship Id="rId9" Type="http://schemas.openxmlformats.org/officeDocument/2006/relationships/hyperlink" Target="http://www.mathworks.de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7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8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010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Chapter II:</a:t>
            </a:r>
            <a:br>
              <a:rPr lang="en-US" b="1" dirty="0" smtClean="0"/>
            </a:br>
            <a:r>
              <a:rPr lang="en-US" b="1" dirty="0" smtClean="0"/>
              <a:t>Basics from probability theory and statistics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Information Retrieval &amp; Data Mining</a:t>
            </a:r>
          </a:p>
          <a:p>
            <a:pPr algn="l"/>
            <a:r>
              <a:rPr lang="de-DE" dirty="0" smtClean="0"/>
              <a:t>Universität des Saarlandes, Saarbrücken</a:t>
            </a:r>
          </a:p>
          <a:p>
            <a:pPr algn="l"/>
            <a:r>
              <a:rPr lang="en-US" dirty="0" smtClean="0"/>
              <a:t>Winter Semester 2011/12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8600" y="914400"/>
            <a:ext cx="8610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Murphy’s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68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 </a:t>
            </a:r>
            <a:r>
              <a:rPr lang="en-US" sz="3600" dirty="0" smtClean="0"/>
              <a:t>“Anything that can go wrong will go wrong.”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3810000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Set p = 3 accidents / (365 days * 40 years) = 0.00021, then:</a:t>
            </a:r>
          </a:p>
          <a:p>
            <a:pPr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P[failure in 1 day] = 0.00021  </a:t>
            </a:r>
          </a:p>
          <a:p>
            <a:pPr>
              <a:buNone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P[failure in 10 days] = 0.002</a:t>
            </a:r>
          </a:p>
          <a:p>
            <a:pPr>
              <a:buNone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P[failure in 100 days] = 0.020</a:t>
            </a:r>
          </a:p>
          <a:p>
            <a:pPr>
              <a:buNone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P[failure in 1000 days] = 0.186</a:t>
            </a:r>
          </a:p>
          <a:p>
            <a:pPr>
              <a:buNone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P[failure in 365*40 days] = 0.950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1828800"/>
            <a:ext cx="5867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Assume a power plant has a probability of a  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failure on any given day of p.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The plant may fail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independently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on any given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day, i.e., the probability of a failure over n days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is: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P[failure in n days] = 1 – (1 – p)</a:t>
            </a:r>
            <a:r>
              <a:rPr lang="en-US" sz="2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3668" y="2057400"/>
            <a:ext cx="296333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400" y="838200"/>
            <a:ext cx="88392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Birthday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In a group of n people, what is the probability that at least 2 people have the same birthday?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sym typeface="Wingdings" pitchFamily="2" charset="2"/>
              </a:rPr>
              <a:t> For n = 23, there is already a 50.7% probability of least 2 people having the same birthday.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770055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556129"/>
            <a:ext cx="8610600" cy="457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Let N denote the event that in a group of n-1 people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a newly added person does not share a birthday with any other person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then: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P[N=1] = 365/365, P[N=2]= 364/365, P[N=3] = 363/365, …</a:t>
            </a:r>
          </a:p>
          <a:p>
            <a:endParaRPr lang="en-US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P[N’=n] = P[at least two birthdays in a group of n people coincide] </a:t>
            </a:r>
          </a:p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1 – P[N=1] P[N=2] … P[N=n-1] = 1 – ∏ 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k=1,…,n-1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– k/365)</a:t>
            </a:r>
          </a:p>
          <a:p>
            <a:endParaRPr lang="en-US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P[N’=1] = 0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P[N’=10] = 0.117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P[N’=23] = 0.507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P[N’=41] = 0.903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P[N’=366] = 1.0</a:t>
            </a:r>
          </a:p>
          <a:p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04800" y="3886200"/>
            <a:ext cx="6324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4800" y="990600"/>
            <a:ext cx="5943600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144000" cy="54927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600" dirty="0"/>
              <a:t>Total Probability and </a:t>
            </a:r>
            <a:r>
              <a:rPr lang="en-US" sz="3600" dirty="0" err="1"/>
              <a:t>Bayes</a:t>
            </a:r>
            <a:r>
              <a:rPr lang="en-US" sz="3600" dirty="0"/>
              <a:t>’ Theorem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33400" y="1066800"/>
            <a:ext cx="57163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Law of Total Probability: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a partitioning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 into events A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..., A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457200" y="4252178"/>
            <a:ext cx="2398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Bayes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 Theorem: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2819400" y="4038600"/>
          <a:ext cx="3529013" cy="950913"/>
        </p:xfrm>
        <a:graphic>
          <a:graphicData uri="http://schemas.openxmlformats.org/presentationml/2006/ole">
            <p:oleObj spid="_x0000_s25603" name="Formel" r:id="rId4" imgW="2920680" imgH="787320" progId="Equation.3">
              <p:embed/>
            </p:oleObj>
          </a:graphicData>
        </a:graphic>
      </p:graphicFrame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416385" y="5417403"/>
            <a:ext cx="47652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P[A|B] is called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posterior probability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P[A] is called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prior probability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45" name="Picture 13" descr="Thomasbay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990600"/>
            <a:ext cx="2266950" cy="243046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010400" y="3429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Thomas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Bayes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1701-1761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654050" y="1752600"/>
          <a:ext cx="3994150" cy="1122362"/>
        </p:xfrm>
        <a:graphic>
          <a:graphicData uri="http://schemas.openxmlformats.org/presentationml/2006/ole">
            <p:oleObj spid="_x0000_s25604" name="Formel" r:id="rId6" imgW="1536480" imgH="431640" progId="Equation.3">
              <p:embed/>
            </p:oleObj>
          </a:graphicData>
        </a:graphic>
      </p:graphicFrame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9640" grpId="0"/>
      <p:bldP spid="696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How to link sample spaces and events to </a:t>
            </a:r>
            <a:r>
              <a:rPr lang="en-US" sz="2400" u="sng" dirty="0" smtClean="0"/>
              <a:t>actual data</a:t>
            </a:r>
            <a:r>
              <a:rPr lang="en-US" sz="2400" i="1" dirty="0" smtClean="0"/>
              <a:t> </a:t>
            </a:r>
            <a:r>
              <a:rPr lang="en-US" sz="2400" dirty="0" smtClean="0"/>
              <a:t>/ </a:t>
            </a:r>
            <a:r>
              <a:rPr lang="en-US" sz="2400" u="sng" dirty="0" smtClean="0"/>
              <a:t>observations</a:t>
            </a:r>
            <a:r>
              <a:rPr lang="en-US" sz="2400" dirty="0" smtClean="0"/>
              <a:t>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u="sng" dirty="0" smtClean="0"/>
              <a:t>Example:</a:t>
            </a:r>
          </a:p>
          <a:p>
            <a:pPr>
              <a:buNone/>
            </a:pPr>
            <a:r>
              <a:rPr lang="en-US" sz="2400" dirty="0" smtClean="0"/>
              <a:t>   Let’s flip a coin twice, and let X denote the number of heads we observe. Then what are the probabilities P[X=0], P[X=1], etc.?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P[X=0] = P[{TT}] = 1/4</a:t>
            </a:r>
          </a:p>
          <a:p>
            <a:pPr>
              <a:buNone/>
            </a:pPr>
            <a:r>
              <a:rPr lang="en-US" sz="2400" dirty="0" smtClean="0"/>
              <a:t>	P[X=1] = P[{HT, TH}] = 1/4 + 1/4 = 1/2</a:t>
            </a:r>
          </a:p>
          <a:p>
            <a:pPr>
              <a:buNone/>
            </a:pPr>
            <a:r>
              <a:rPr lang="en-US" sz="2400" dirty="0" smtClean="0"/>
              <a:t>	P[X=2] = P[{HH}] = 1/4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What is the probability of P[X=3] ?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3600" dirty="0"/>
              <a:t>Random Variables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477000" y="3352800"/>
          <a:ext cx="2362200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1100"/>
                <a:gridCol w="1181100"/>
              </a:tblGrid>
              <a:tr h="42799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P(X=x)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799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799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799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1/4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62631" y="5235714"/>
            <a:ext cx="1947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Distribution of X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8600" y="857071"/>
            <a:ext cx="8763000" cy="1428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9020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random variable (RV)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 on the probability space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, E, P) is 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function X:   M with M  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s.t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{e | X(e) x}E for all x M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(X is observable).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999" y="2590800"/>
            <a:ext cx="8181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Discrete RV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Let’s flip a coin 10 times, and let X denote the number of heads we observe.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e = HHHHHTHHTT, then X(e) = 7.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Continuous RV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Let’s flip a coin 10 times, and let X denote the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between heads and tails we observe. If e = HHHHHTHHTT, then X(e) = 7/3.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Boolean RV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special case of a discrete RV)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Let’s flip a coin twice, and let X denote the event that heads occurs first.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Then X=1 for {HH, HT}, and X=0 otherwise.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 dirty="0"/>
              <a:t>Random Variables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49442" y="5105400"/>
            <a:ext cx="60960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Distribution and Density Functions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49442" y="5153561"/>
            <a:ext cx="61229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Random variables with countable M are called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discrete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otherwise they are called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continuous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discrete random variables, the density function is also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referred to as the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probability mass function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0" y="342900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M  [0,1] with 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(x) = P[X  x] is the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cumulative distribution function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cdf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of X.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 a countable set M, the function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M  [0,1]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(x) = P[X = x] is called the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probability density function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pdf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of X; in general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(x) is F’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(x).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a random variable X with distribution function F, the inverse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function F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(q) :=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{x | F(x) &gt; q} for q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[0,1] is called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quantile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function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of X.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(the 0.5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quantile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(aka. “50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percentile”) is called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median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144000" cy="6096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600" dirty="0"/>
              <a:t>Important Discrete Distributions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57200" y="2719888"/>
          <a:ext cx="4876800" cy="777374"/>
        </p:xfrm>
        <a:graphic>
          <a:graphicData uri="http://schemas.openxmlformats.org/presentationml/2006/ole">
            <p:oleObj spid="_x0000_s26626" name="Formel" r:id="rId3" imgW="2869920" imgH="457200" progId="Equation.3">
              <p:embed/>
            </p:oleObj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9598" y="2400300"/>
            <a:ext cx="6675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Binomial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distribution (coin toss n times repeated; X: #heads):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28600" y="4355068"/>
            <a:ext cx="38026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Poisson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distribution (with rate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455613" y="4614863"/>
          <a:ext cx="2816225" cy="714375"/>
        </p:xfrm>
        <a:graphic>
          <a:graphicData uri="http://schemas.openxmlformats.org/presentationml/2006/ole">
            <p:oleObj spid="_x0000_s26627" name="Formel" r:id="rId4" imgW="1650960" imgH="419040" progId="Equation.3">
              <p:embed/>
            </p:oleObj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495300" y="1023938"/>
          <a:ext cx="3924300" cy="654050"/>
        </p:xfrm>
        <a:graphic>
          <a:graphicData uri="http://schemas.openxmlformats.org/presentationml/2006/ole">
            <p:oleObj spid="_x0000_s26628" name="Formel" r:id="rId5" imgW="2361960" imgH="393480" progId="Equation.3">
              <p:embed/>
            </p:oleObj>
          </a:graphicData>
        </a:graphic>
      </p:graphicFrame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28600" y="762000"/>
            <a:ext cx="4437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Uniform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distribution over {1, 2, ..., m}: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29598" y="3457575"/>
            <a:ext cx="6139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Geometric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distribution (X: #coin tosses until first head):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457200" y="3819525"/>
          <a:ext cx="3144838" cy="393700"/>
        </p:xfrm>
        <a:graphic>
          <a:graphicData uri="http://schemas.openxmlformats.org/presentationml/2006/ole">
            <p:oleObj spid="_x0000_s26629" name="Formel" r:id="rId6" imgW="1828800" imgH="228600" progId="Equation.3">
              <p:embed/>
            </p:oleObj>
          </a:graphicData>
        </a:graphic>
      </p:graphicFrame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29598" y="5362575"/>
            <a:ext cx="3942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2-Poisson mixture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(with 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=1):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534988" y="5638800"/>
          <a:ext cx="5419725" cy="811212"/>
        </p:xfrm>
        <a:graphic>
          <a:graphicData uri="http://schemas.openxmlformats.org/presentationml/2006/ole">
            <p:oleObj spid="_x0000_s26630" name="Equation" r:id="rId7" imgW="2565360" imgH="393480" progId="">
              <p:embed/>
            </p:oleObj>
          </a:graphicData>
        </a:graphic>
      </p:graphicFrame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29598" y="1600200"/>
            <a:ext cx="7975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Bernoulli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distribution (single coin toss with parameter p; X: head or tail):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442912" y="1982788"/>
          <a:ext cx="4662488" cy="379412"/>
        </p:xfrm>
        <a:graphic>
          <a:graphicData uri="http://schemas.openxmlformats.org/presentationml/2006/ole">
            <p:oleObj spid="_x0000_s26633" name="Formel" r:id="rId8" imgW="2806560" imgH="228600" progId="Equation.3">
              <p:embed/>
            </p:oleObj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76517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600" dirty="0"/>
              <a:t>Important Continuous Distributions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52400" y="1828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Exponential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distribution (e.g. time until next event of a Poisson process)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with rate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lim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t0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(# events in t) / t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439738" y="2501900"/>
          <a:ext cx="4076700" cy="393700"/>
        </p:xfrm>
        <a:graphic>
          <a:graphicData uri="http://schemas.openxmlformats.org/presentationml/2006/ole">
            <p:oleObj spid="_x0000_s27650" name="Formel" r:id="rId3" imgW="2374560" imgH="228600" progId="Equation.3">
              <p:embed/>
            </p:oleObj>
          </a:graphicData>
        </a:graphic>
      </p:graphicFrame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52400" y="809625"/>
            <a:ext cx="6645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Uniform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distribution in the interval [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468313" y="1084262"/>
          <a:ext cx="4625975" cy="668338"/>
        </p:xfrm>
        <a:graphic>
          <a:graphicData uri="http://schemas.openxmlformats.org/presentationml/2006/ole">
            <p:oleObj spid="_x0000_s27651" name="Formel" r:id="rId4" imgW="2730240" imgH="393480" progId="Equation.3">
              <p:embed/>
            </p:oleObj>
          </a:graphicData>
        </a:graphic>
      </p:graphicFrame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52400" y="3048000"/>
            <a:ext cx="6645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Hyper-exponential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distribution: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52400" y="3962400"/>
            <a:ext cx="6645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Pareto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distribution: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04800" y="4267200"/>
            <a:ext cx="6645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Example of a “heavy-tailed” distribution with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666" name="Object 10"/>
          <p:cNvGraphicFramePr>
            <a:graphicFrameLocks noChangeAspect="1"/>
          </p:cNvGraphicFramePr>
          <p:nvPr/>
        </p:nvGraphicFramePr>
        <p:xfrm>
          <a:off x="3048000" y="5715000"/>
          <a:ext cx="2084388" cy="685800"/>
        </p:xfrm>
        <a:graphic>
          <a:graphicData uri="http://schemas.openxmlformats.org/presentationml/2006/ole">
            <p:oleObj spid="_x0000_s27652" name="Formel" r:id="rId5" imgW="888840" imgH="291960" progId="Equation.3">
              <p:embed/>
            </p:oleObj>
          </a:graphicData>
        </a:graphic>
      </p:graphicFrame>
      <p:graphicFrame>
        <p:nvGraphicFramePr>
          <p:cNvPr id="70667" name="Object 11"/>
          <p:cNvGraphicFramePr>
            <a:graphicFrameLocks noChangeAspect="1"/>
          </p:cNvGraphicFramePr>
          <p:nvPr/>
        </p:nvGraphicFramePr>
        <p:xfrm>
          <a:off x="457200" y="4572000"/>
          <a:ext cx="4378325" cy="803275"/>
        </p:xfrm>
        <a:graphic>
          <a:graphicData uri="http://schemas.openxmlformats.org/presentationml/2006/ole">
            <p:oleObj spid="_x0000_s27653" name="Formel" r:id="rId6" imgW="2565360" imgH="469800" progId="Equation.3">
              <p:embed/>
            </p:oleObj>
          </a:graphicData>
        </a:graphic>
      </p:graphicFrame>
      <p:graphicFrame>
        <p:nvGraphicFramePr>
          <p:cNvPr id="70668" name="Object 12"/>
          <p:cNvGraphicFramePr>
            <a:graphicFrameLocks noChangeAspect="1"/>
          </p:cNvGraphicFramePr>
          <p:nvPr/>
        </p:nvGraphicFramePr>
        <p:xfrm>
          <a:off x="439737" y="3429000"/>
          <a:ext cx="3446463" cy="393700"/>
        </p:xfrm>
        <a:graphic>
          <a:graphicData uri="http://schemas.openxmlformats.org/presentationml/2006/ole">
            <p:oleObj spid="_x0000_s27654" name="Formel" r:id="rId7" imgW="2006280" imgH="228600" progId="Equation.3">
              <p:embed/>
            </p:oleObj>
          </a:graphicData>
        </a:graphic>
      </p:graphicFrame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152400" y="5397501"/>
            <a:ext cx="6645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Logistic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distribution: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676" name="Object 20"/>
          <p:cNvGraphicFramePr>
            <a:graphicFrameLocks noChangeAspect="1"/>
          </p:cNvGraphicFramePr>
          <p:nvPr/>
        </p:nvGraphicFramePr>
        <p:xfrm>
          <a:off x="381000" y="5675313"/>
          <a:ext cx="2160587" cy="801687"/>
        </p:xfrm>
        <a:graphic>
          <a:graphicData uri="http://schemas.openxmlformats.org/presentationml/2006/ole">
            <p:oleObj spid="_x0000_s27655" name="Equation" r:id="rId8" imgW="1130040" imgH="419040" progId="">
              <p:embed/>
            </p:oleObj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8600" y="3886200"/>
            <a:ext cx="7244291" cy="2677656"/>
            <a:chOff x="228600" y="3886200"/>
            <a:chExt cx="7244291" cy="2677656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228600" y="3962400"/>
              <a:ext cx="7010400" cy="2590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687" name="Text Box 7"/>
            <p:cNvSpPr txBox="1">
              <a:spLocks noChangeArrowheads="1"/>
            </p:cNvSpPr>
            <p:nvPr/>
          </p:nvSpPr>
          <p:spPr bwMode="auto">
            <a:xfrm>
              <a:off x="228600" y="3886200"/>
              <a:ext cx="7244291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2400" u="sng" dirty="0" smtClean="0">
                  <a:latin typeface="Times New Roman" pitchFamily="18" charset="0"/>
                  <a:cs typeface="Times New Roman" pitchFamily="18" charset="0"/>
                </a:rPr>
                <a:t>Theorem:</a:t>
              </a:r>
            </a:p>
            <a:p>
              <a:pPr>
                <a:lnSpc>
                  <a:spcPct val="140000"/>
                </a:lnSpc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Let X be Normal distributed with </a:t>
              </a:r>
            </a:p>
            <a:p>
              <a:pPr>
                <a:lnSpc>
                  <a:spcPct val="140000"/>
                </a:lnSpc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expectation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 and variance 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.</a:t>
              </a:r>
            </a:p>
            <a:p>
              <a:pPr>
                <a:lnSpc>
                  <a:spcPct val="140000"/>
                </a:lnSpc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Then                    </a:t>
              </a:r>
            </a:p>
            <a:p>
              <a:pPr>
                <a:lnSpc>
                  <a:spcPct val="140000"/>
                </a:lnSpc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is Normal distributed with expectation 0 and variance 1.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1688" name="Object 8"/>
            <p:cNvGraphicFramePr>
              <a:graphicFrameLocks noChangeAspect="1"/>
            </p:cNvGraphicFramePr>
            <p:nvPr/>
          </p:nvGraphicFramePr>
          <p:xfrm>
            <a:off x="1055688" y="5334000"/>
            <a:ext cx="1306512" cy="849312"/>
          </p:xfrm>
          <a:graphic>
            <a:graphicData uri="http://schemas.openxmlformats.org/presentationml/2006/ole">
              <p:oleObj spid="_x0000_s28676" name="Equation" r:id="rId3" imgW="622080" imgH="355320" progId="Equation.3">
                <p:embed/>
              </p:oleObj>
            </a:graphicData>
          </a:graphic>
        </p:graphicFrame>
      </p:grpSp>
      <p:pic>
        <p:nvPicPr>
          <p:cNvPr id="71691" name="Picture 11" descr="Zehn-Mark-Schein_v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9288" y="2774950"/>
            <a:ext cx="4608512" cy="2254250"/>
          </a:xfrm>
          <a:prstGeom prst="rect">
            <a:avLst/>
          </a:prstGeom>
          <a:noFill/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Normal (Gaussian) Distribution</a:t>
            </a:r>
            <a:endParaRPr lang="en-US" dirty="0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Normal distribution N(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,</a:t>
            </a:r>
            <a:r>
              <a:rPr lang="en-US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(Gauss distribution;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approximates sums of independent,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identically distributed random variables):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5532448" y="1066800"/>
          <a:ext cx="3306752" cy="1219200"/>
        </p:xfrm>
        <a:graphic>
          <a:graphicData uri="http://schemas.openxmlformats.org/presentationml/2006/ole">
            <p:oleObj spid="_x0000_s28674" name="Formel" r:id="rId5" imgW="1282680" imgH="431640" progId="Equation.3">
              <p:embed/>
            </p:oleObj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28599" y="2281535"/>
            <a:ext cx="72442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Normal (cumulative) distribution function N(0,1):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457199" y="2590800"/>
          <a:ext cx="3378745" cy="1295400"/>
        </p:xfrm>
        <a:graphic>
          <a:graphicData uri="http://schemas.openxmlformats.org/presentationml/2006/ole">
            <p:oleObj spid="_x0000_s28675" name="Formel" r:id="rId6" imgW="1257120" imgH="4824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239000" y="49924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Carl Friedrich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Gauss, 1777-1855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577388" cy="6858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600" dirty="0"/>
              <a:t>Multidimensional (Multivariate) Distributions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76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Let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be random variables over the same probability space with domains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...,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joint distribution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has the density function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6551612" y="1573212"/>
          <a:ext cx="2211388" cy="484188"/>
        </p:xfrm>
        <a:graphic>
          <a:graphicData uri="http://schemas.openxmlformats.org/presentationml/2006/ole">
            <p:oleObj spid="_x0000_s29698" name="Formel" r:id="rId3" imgW="1104840" imgH="241200" progId="Equation.3">
              <p:embed/>
            </p:oleObj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533400" y="2084387"/>
          <a:ext cx="5411788" cy="735013"/>
        </p:xfrm>
        <a:graphic>
          <a:graphicData uri="http://schemas.openxmlformats.org/presentationml/2006/ole">
            <p:oleObj spid="_x0000_s29699" name="Formel" r:id="rId4" imgW="2705040" imgH="368280" progId="Equation.3">
              <p:embed/>
            </p:oleObj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marginal distribution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of X</a:t>
            </a:r>
            <a:r>
              <a:rPr lang="en-US" sz="2000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in the joint distribution of X</a:t>
            </a:r>
            <a:r>
              <a:rPr lang="en-US" sz="20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 ..., X</a:t>
            </a:r>
            <a:r>
              <a:rPr lang="en-US" sz="2000" baseline="-2500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has the density function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533400" y="4670425"/>
          <a:ext cx="4835525" cy="739775"/>
        </p:xfrm>
        <a:graphic>
          <a:graphicData uri="http://schemas.openxmlformats.org/presentationml/2006/ole">
            <p:oleObj spid="_x0000_s29701" name="Formel" r:id="rId5" imgW="2412720" imgH="368280" progId="Equation.3">
              <p:embed/>
            </p:oleObj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577850" y="5462588"/>
          <a:ext cx="6754813" cy="785812"/>
        </p:xfrm>
        <a:graphic>
          <a:graphicData uri="http://schemas.openxmlformats.org/presentationml/2006/ole">
            <p:oleObj spid="_x0000_s29702" name="Formel" r:id="rId6" imgW="3390840" imgH="393480" progId="Equation.3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533400" y="2819400"/>
          <a:ext cx="5283200" cy="787400"/>
        </p:xfrm>
        <a:graphic>
          <a:graphicData uri="http://schemas.openxmlformats.org/presentationml/2006/ole">
            <p:oleObj spid="_x0000_s29703" name="Formel" r:id="rId7" imgW="2654280" imgH="39348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933847" y="2133600"/>
            <a:ext cx="15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(discrete case)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2907268"/>
            <a:ext cx="1834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(continuous case)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000" y="4788932"/>
            <a:ext cx="15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(discrete case)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8753" y="5562600"/>
            <a:ext cx="1834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(continuous case)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16" grpId="0"/>
      <p:bldP spid="17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Chapter II: Basics from Probability Theory</a:t>
            </a:r>
            <a:br>
              <a:rPr lang="en-US" sz="3200" b="1" dirty="0" smtClean="0"/>
            </a:br>
            <a:r>
              <a:rPr lang="en-US" sz="3200" b="1" dirty="0" smtClean="0"/>
              <a:t>and Statistics*</a:t>
            </a:r>
            <a:endParaRPr lang="en-US" sz="3200" b="1" dirty="0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81000" y="1524000"/>
            <a:ext cx="7543800" cy="44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II.1 Probability Theory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Events, Probabilities, Random Variables, Distributions, Moment-Generating Functions, Deviation Bounds, Limit Theorems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Basics from Information Theory</a:t>
            </a:r>
          </a:p>
          <a:p>
            <a:pPr lvl="1">
              <a:lnSpc>
                <a:spcPct val="12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II.2 Statistical Inference: Sampling and Estimation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Moment Estimation, Confidence Intervals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Parameter Estimation, Maximum Likelihood, EM Iteration</a:t>
            </a:r>
          </a:p>
          <a:p>
            <a:pPr lvl="1">
              <a:lnSpc>
                <a:spcPct val="12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II.3 Statistical Inference: Hypothesis Testing and Regression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Statistical Tests, p-Values, Chi-Square Test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Linear and Logistic Regression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81000" y="6172200"/>
            <a:ext cx="64912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*mostly following L. Wasserman, with additions from other sources</a:t>
            </a: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90600"/>
            <a:ext cx="2897505" cy="246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6593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Multinomial distribution (n, m)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(n trials with m-sided dice):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7651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 dirty="0"/>
              <a:t>Important Multivariate Distributions</a:t>
            </a:r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304800" y="1219200"/>
          <a:ext cx="4862513" cy="1425575"/>
        </p:xfrm>
        <a:graphic>
          <a:graphicData uri="http://schemas.openxmlformats.org/presentationml/2006/ole">
            <p:oleObj spid="_x0000_s30722" name="Formel" r:id="rId4" imgW="2425680" imgH="711000" progId="Equation.3">
              <p:embed/>
            </p:oleObj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457200" y="2586037"/>
          <a:ext cx="2962275" cy="842963"/>
        </p:xfrm>
        <a:graphic>
          <a:graphicData uri="http://schemas.openxmlformats.org/presentationml/2006/ole">
            <p:oleObj spid="_x0000_s30723" name="Equation" r:id="rId5" imgW="1473120" imgH="419040" progId="Equation.3">
              <p:embed/>
            </p:oleObj>
          </a:graphicData>
        </a:graphic>
      </p:graphicFrame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228600" y="3867090"/>
            <a:ext cx="54457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Multidimensional Gaussian distribution (         ):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304800" y="5467290"/>
            <a:ext cx="5065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covariance matrix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 with 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:=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414338" y="4279840"/>
          <a:ext cx="4772025" cy="1014413"/>
        </p:xfrm>
        <a:graphic>
          <a:graphicData uri="http://schemas.openxmlformats.org/presentationml/2006/ole">
            <p:oleObj spid="_x0000_s30724" name="Formel" r:id="rId6" imgW="2387520" imgH="507960" progId="Equation.3">
              <p:embed/>
            </p:oleObj>
          </a:graphicData>
        </a:graphic>
      </p:graphicFrame>
      <p:pic>
        <p:nvPicPr>
          <p:cNvPr id="76809" name="Picture 9" descr="Bivariate17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791199" y="3604966"/>
            <a:ext cx="3048001" cy="2262433"/>
          </a:xfrm>
          <a:noFill/>
          <a:ln/>
        </p:spPr>
      </p:pic>
      <p:graphicFrame>
        <p:nvGraphicFramePr>
          <p:cNvPr id="76814" name="Object 14"/>
          <p:cNvGraphicFramePr>
            <a:graphicFrameLocks noChangeAspect="1"/>
          </p:cNvGraphicFramePr>
          <p:nvPr/>
        </p:nvGraphicFramePr>
        <p:xfrm>
          <a:off x="4800600" y="3935412"/>
          <a:ext cx="539750" cy="331788"/>
        </p:xfrm>
        <a:graphic>
          <a:graphicData uri="http://schemas.openxmlformats.org/presentationml/2006/ole">
            <p:oleObj spid="_x0000_s30725" name="Equation" r:id="rId8" imgW="330120" imgH="203040" progId="Equation.3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5486400" y="6019800"/>
            <a:ext cx="3530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(Plots from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http://www.mathworks.de/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144000" cy="533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 dirty="0" smtClean="0"/>
              <a:t>Expectation Values, Moments &amp; Variance</a:t>
            </a:r>
            <a:endParaRPr lang="en-US" sz="3600" dirty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6200" y="609600"/>
            <a:ext cx="9020175" cy="49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a discrete random variable X with density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81000" y="1066800"/>
          <a:ext cx="2359025" cy="684213"/>
        </p:xfrm>
        <a:graphic>
          <a:graphicData uri="http://schemas.openxmlformats.org/presentationml/2006/ole">
            <p:oleObj spid="_x0000_s31746" name="Formel" r:id="rId3" imgW="1180800" imgH="342720" progId="Equation.3">
              <p:embed/>
            </p:oleObj>
          </a:graphicData>
        </a:graphic>
      </p:graphicFrame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43200" y="1123890"/>
            <a:ext cx="40543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expectation value (mean)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X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381000" y="1752600"/>
          <a:ext cx="2541588" cy="685800"/>
        </p:xfrm>
        <a:graphic>
          <a:graphicData uri="http://schemas.openxmlformats.org/presentationml/2006/ole">
            <p:oleObj spid="_x0000_s31747" name="Formel" r:id="rId4" imgW="1269720" imgH="342720" progId="Equation.3">
              <p:embed/>
            </p:oleObj>
          </a:graphicData>
        </a:graphic>
      </p:graphicFrame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959329" y="1809690"/>
            <a:ext cx="2666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i-th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moment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X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381000" y="2438400"/>
          <a:ext cx="5054600" cy="457200"/>
        </p:xfrm>
        <a:graphic>
          <a:graphicData uri="http://schemas.openxmlformats.org/presentationml/2006/ole">
            <p:oleObj spid="_x0000_s31748" name="Formel" r:id="rId5" imgW="2527200" imgH="228600" progId="Equation.3">
              <p:embed/>
            </p:oleObj>
          </a:graphicData>
        </a:graphic>
      </p:graphicFrame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441455" y="2495490"/>
            <a:ext cx="22621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variance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X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6200" y="3048000"/>
            <a:ext cx="9020175" cy="49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a continuous random variable X with density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6875" name="Object 11"/>
          <p:cNvGraphicFramePr>
            <a:graphicFrameLocks noChangeAspect="1"/>
          </p:cNvGraphicFramePr>
          <p:nvPr/>
        </p:nvGraphicFramePr>
        <p:xfrm>
          <a:off x="373062" y="3352800"/>
          <a:ext cx="2522538" cy="942975"/>
        </p:xfrm>
        <a:graphic>
          <a:graphicData uri="http://schemas.openxmlformats.org/presentationml/2006/ole">
            <p:oleObj spid="_x0000_s31749" name="Formel" r:id="rId6" imgW="1257120" imgH="469800" progId="Equation.3">
              <p:embed/>
            </p:oleObj>
          </a:graphicData>
        </a:graphic>
      </p:graphicFrame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032285" y="3638490"/>
            <a:ext cx="40543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expectation value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(mean)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X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048000" y="4400490"/>
            <a:ext cx="2666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i-th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moment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X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355600" y="5029200"/>
          <a:ext cx="5054600" cy="457200"/>
        </p:xfrm>
        <a:graphic>
          <a:graphicData uri="http://schemas.openxmlformats.org/presentationml/2006/ole">
            <p:oleObj spid="_x0000_s31750" name="Formel" r:id="rId7" imgW="2527200" imgH="228600" progId="Equation.3">
              <p:embed/>
            </p:oleObj>
          </a:graphicData>
        </a:graphic>
      </p:graphicFrame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510242" y="5086290"/>
            <a:ext cx="22621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variance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X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80" name="Object 16"/>
          <p:cNvGraphicFramePr>
            <a:graphicFrameLocks noChangeAspect="1"/>
          </p:cNvGraphicFramePr>
          <p:nvPr/>
        </p:nvGraphicFramePr>
        <p:xfrm>
          <a:off x="350837" y="4114800"/>
          <a:ext cx="2697163" cy="941388"/>
        </p:xfrm>
        <a:graphic>
          <a:graphicData uri="http://schemas.openxmlformats.org/presentationml/2006/ole">
            <p:oleObj spid="_x0000_s31751" name="Formel" r:id="rId8" imgW="1346040" imgH="469800" progId="Equation.3">
              <p:embed/>
            </p:oleObj>
          </a:graphicData>
        </a:graphic>
      </p:graphicFrame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04800" y="5719870"/>
            <a:ext cx="538801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Theorem: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Expectation values are additive: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(distributions generally not)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82" name="Object 18"/>
          <p:cNvGraphicFramePr>
            <a:graphicFrameLocks noChangeAspect="1"/>
          </p:cNvGraphicFramePr>
          <p:nvPr/>
        </p:nvGraphicFramePr>
        <p:xfrm>
          <a:off x="5603875" y="5770562"/>
          <a:ext cx="3006725" cy="401638"/>
        </p:xfrm>
        <a:graphic>
          <a:graphicData uri="http://schemas.openxmlformats.org/presentationml/2006/ole">
            <p:oleObj spid="_x0000_s31752" name="Formel" r:id="rId9" imgW="1523880" imgH="203040" progId="Equation.3">
              <p:embed/>
            </p:oleObj>
          </a:graphicData>
        </a:graphic>
      </p:graphicFrame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  <p:bldP spid="36876" grpId="0"/>
      <p:bldP spid="36877" grpId="0"/>
      <p:bldP spid="36879" grpId="0"/>
      <p:bldP spid="368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144000" cy="533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 dirty="0"/>
              <a:t>Properties of Expectation and Variance</a:t>
            </a: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405805" y="3790890"/>
            <a:ext cx="46358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aX+b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 = a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[X]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constants a, 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405805" y="4321314"/>
            <a:ext cx="61857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[X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+X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+...+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 =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[X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 +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[X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 + ... +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if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independent RVs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405805" y="762000"/>
            <a:ext cx="4314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E[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aX+b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 =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[X]+b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constants a, 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405805" y="5156537"/>
            <a:ext cx="70881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[X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+X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+...+X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 = E[N]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[X] + E[X]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[N]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if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...,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RVs with mean E[X] and variance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[X]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and N is a stopping-time RV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413742" y="1276350"/>
            <a:ext cx="7815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E[X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+X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+...+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 = E[X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 + E[X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 + ... + E[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(i.e. expectation values are generally additive, but distributions are not!)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auto">
          <a:xfrm>
            <a:off x="405805" y="2667000"/>
            <a:ext cx="74706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E[X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+X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+...+X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 = E[N] E[X]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if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...,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independent and identically distributed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iid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RVs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with mean E[X] and N is a stopping-time RV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405805" y="2114490"/>
            <a:ext cx="5208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E[XY] = E[X]E[Y]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if X and Y are independent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144000" cy="685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 dirty="0"/>
              <a:t>Correlation of Random Variables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23850" y="2895600"/>
            <a:ext cx="47107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Correlation coefficient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636588" y="3397310"/>
          <a:ext cx="4252912" cy="987425"/>
        </p:xfrm>
        <a:graphic>
          <a:graphicData uri="http://schemas.openxmlformats.org/presentationml/2006/ole">
            <p:oleObj spid="_x0000_s32770" name="Formel" r:id="rId3" imgW="2133360" imgH="495000" progId="Equation.3">
              <p:embed/>
            </p:oleObj>
          </a:graphicData>
        </a:graphic>
      </p:graphicFrame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04800" y="909935"/>
            <a:ext cx="5493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Covariance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random variables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749300" y="1405235"/>
          <a:ext cx="5554663" cy="487363"/>
        </p:xfrm>
        <a:graphic>
          <a:graphicData uri="http://schemas.openxmlformats.org/presentationml/2006/ole">
            <p:oleObj spid="_x0000_s32771" name="Formel" r:id="rId4" imgW="2743200" imgH="241200" progId="Equation.3">
              <p:embed/>
            </p:oleObj>
          </a:graphicData>
        </a:graphic>
      </p:graphicFrame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762000" y="1976735"/>
          <a:ext cx="5018088" cy="484188"/>
        </p:xfrm>
        <a:graphic>
          <a:graphicData uri="http://schemas.openxmlformats.org/presentationml/2006/ole">
            <p:oleObj spid="_x0000_s32772" name="Formel" r:id="rId5" imgW="2501640" imgH="241200" progId="Equation.3">
              <p:embed/>
            </p:oleObj>
          </a:graphicData>
        </a:graphic>
      </p:graphicFrame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323850" y="4724400"/>
            <a:ext cx="5415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Conditional expectation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X given Y=y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755650" y="5157788"/>
          <a:ext cx="4679950" cy="1198562"/>
        </p:xfrm>
        <a:graphic>
          <a:graphicData uri="http://schemas.openxmlformats.org/presentationml/2006/ole">
            <p:oleObj spid="_x0000_s32773" name="Equation" r:id="rId6" imgW="2082600" imgH="533160" progId="">
              <p:embed/>
            </p:oleObj>
          </a:graphicData>
        </a:graphic>
      </p:graphicFrame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508625" y="5207000"/>
            <a:ext cx="168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(discrete case)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5508625" y="5805488"/>
            <a:ext cx="201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(continuous case)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" y="65087"/>
            <a:ext cx="7775575" cy="62071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 dirty="0"/>
              <a:t>Transformations of Random Variables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381000" y="633233"/>
            <a:ext cx="7230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Consider expressions r(X,Y) over RVs, such as X+Y, max(X,Y), etc.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381000" y="1009471"/>
            <a:ext cx="45210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each z find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{(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| r(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z}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cdf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(z) = P[r(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 z] = 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Find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pdf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(z) = F’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(z)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337726" y="2347913"/>
            <a:ext cx="72480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Important case: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Sum of independent RVs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non-negative) Z = X+Y</a:t>
            </a:r>
          </a:p>
          <a:p>
            <a:pPr marL="457200" indent="-457200">
              <a:lnSpc>
                <a:spcPct val="12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(z) = P[r(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 z] = </a:t>
            </a:r>
          </a:p>
          <a:p>
            <a:pPr marL="457200" indent="-4572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3741" name="Object 13"/>
          <p:cNvGraphicFramePr>
            <a:graphicFrameLocks noChangeAspect="1"/>
          </p:cNvGraphicFramePr>
          <p:nvPr/>
        </p:nvGraphicFramePr>
        <p:xfrm>
          <a:off x="4114800" y="1397000"/>
          <a:ext cx="2640012" cy="508000"/>
        </p:xfrm>
        <a:graphic>
          <a:graphicData uri="http://schemas.openxmlformats.org/presentationml/2006/ole">
            <p:oleObj spid="_x0000_s33794" name="Equation" r:id="rId3" imgW="1320480" imgH="253800" progId="">
              <p:embed/>
            </p:oleObj>
          </a:graphicData>
        </a:graphic>
      </p:graphicFrame>
      <p:graphicFrame>
        <p:nvGraphicFramePr>
          <p:cNvPr id="73742" name="Object 14"/>
          <p:cNvGraphicFramePr>
            <a:graphicFrameLocks noChangeAspect="1"/>
          </p:cNvGraphicFramePr>
          <p:nvPr/>
        </p:nvGraphicFramePr>
        <p:xfrm>
          <a:off x="2719387" y="3022600"/>
          <a:ext cx="3148013" cy="711200"/>
        </p:xfrm>
        <a:graphic>
          <a:graphicData uri="http://schemas.openxmlformats.org/presentationml/2006/ole">
            <p:oleObj spid="_x0000_s33795" name="Equation" r:id="rId4" imgW="1574640" imgH="355320" progId="">
              <p:embed/>
            </p:oleObj>
          </a:graphicData>
        </a:graphic>
      </p:graphicFrame>
      <p:graphicFrame>
        <p:nvGraphicFramePr>
          <p:cNvPr id="73745" name="Object 17"/>
          <p:cNvGraphicFramePr>
            <a:graphicFrameLocks noChangeAspect="1"/>
          </p:cNvGraphicFramePr>
          <p:nvPr/>
        </p:nvGraphicFramePr>
        <p:xfrm>
          <a:off x="2339975" y="3733800"/>
          <a:ext cx="3427412" cy="609600"/>
        </p:xfrm>
        <a:graphic>
          <a:graphicData uri="http://schemas.openxmlformats.org/presentationml/2006/ole">
            <p:oleObj spid="_x0000_s33796" name="Equation" r:id="rId5" imgW="1714320" imgH="304560" progId="">
              <p:embed/>
            </p:oleObj>
          </a:graphicData>
        </a:graphic>
      </p:graphicFrame>
      <p:graphicFrame>
        <p:nvGraphicFramePr>
          <p:cNvPr id="73746" name="Object 18"/>
          <p:cNvGraphicFramePr>
            <a:graphicFrameLocks noChangeAspect="1"/>
          </p:cNvGraphicFramePr>
          <p:nvPr/>
        </p:nvGraphicFramePr>
        <p:xfrm>
          <a:off x="2355850" y="4341813"/>
          <a:ext cx="3021012" cy="558800"/>
        </p:xfrm>
        <a:graphic>
          <a:graphicData uri="http://schemas.openxmlformats.org/presentationml/2006/ole">
            <p:oleObj spid="_x0000_s33797" name="Equation" r:id="rId6" imgW="1511280" imgH="279360" progId="">
              <p:embed/>
            </p:oleObj>
          </a:graphicData>
        </a:graphic>
      </p:graphicFrame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6477000" y="3028890"/>
            <a:ext cx="2117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“Convolution”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323850" y="5229225"/>
            <a:ext cx="162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Discrete case: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3749" name="Object 21"/>
          <p:cNvGraphicFramePr>
            <a:graphicFrameLocks noChangeAspect="1"/>
          </p:cNvGraphicFramePr>
          <p:nvPr/>
        </p:nvGraphicFramePr>
        <p:xfrm>
          <a:off x="2484438" y="5229225"/>
          <a:ext cx="3681412" cy="685800"/>
        </p:xfrm>
        <a:graphic>
          <a:graphicData uri="http://schemas.openxmlformats.org/presentationml/2006/ole">
            <p:oleObj spid="_x0000_s33798" name="Equation" r:id="rId7" imgW="1841400" imgH="342720" progId="">
              <p:embed/>
            </p:oleObj>
          </a:graphicData>
        </a:graphic>
      </p:graphicFrame>
      <p:graphicFrame>
        <p:nvGraphicFramePr>
          <p:cNvPr id="73752" name="Object 24"/>
          <p:cNvGraphicFramePr>
            <a:graphicFrameLocks noChangeAspect="1"/>
          </p:cNvGraphicFramePr>
          <p:nvPr>
            <p:ph idx="1"/>
          </p:nvPr>
        </p:nvGraphicFramePr>
        <p:xfrm>
          <a:off x="3348038" y="5981700"/>
          <a:ext cx="2817812" cy="584200"/>
        </p:xfrm>
        <a:graphic>
          <a:graphicData uri="http://schemas.openxmlformats.org/presentationml/2006/ole">
            <p:oleObj spid="_x0000_s33799" name="Equation" r:id="rId8" imgW="1409400" imgH="291960" progId="Equation.3">
              <p:embed/>
            </p:oleObj>
          </a:graphicData>
        </a:graphic>
      </p:graphicFrame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0" grpId="0"/>
      <p:bldP spid="73747" grpId="0"/>
      <p:bldP spid="737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52400" y="4495800"/>
            <a:ext cx="8839200" cy="2057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00600" y="762000"/>
            <a:ext cx="41910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2400" y="762000"/>
            <a:ext cx="45720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96837"/>
            <a:ext cx="9144000" cy="66516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 dirty="0"/>
              <a:t>Generating Functions and Transforms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03187" y="768906"/>
            <a:ext cx="43540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X, Y, ...: </a:t>
            </a:r>
            <a:r>
              <a:rPr lang="en-US" sz="2000" u="sng" smtClean="0"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random variables 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           with non-negative real values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1219200" y="1749981"/>
          <a:ext cx="152400" cy="608012"/>
        </p:xfrm>
        <a:graphic>
          <a:graphicData uri="http://schemas.openxmlformats.org/presentationml/2006/ole">
            <p:oleObj spid="_x0000_s34818" name="Equation" r:id="rId3" imgW="152280" imgH="609480" progId="Equation.3">
              <p:embed/>
            </p:oleObj>
          </a:graphicData>
        </a:graphic>
      </p:graphicFrame>
      <p:graphicFrame>
        <p:nvGraphicFramePr>
          <p:cNvPr id="60428" name="Object 12"/>
          <p:cNvGraphicFramePr>
            <a:graphicFrameLocks noChangeAspect="1"/>
          </p:cNvGraphicFramePr>
          <p:nvPr/>
        </p:nvGraphicFramePr>
        <p:xfrm>
          <a:off x="152400" y="3048000"/>
          <a:ext cx="4570412" cy="914400"/>
        </p:xfrm>
        <a:graphic>
          <a:graphicData uri="http://schemas.openxmlformats.org/presentationml/2006/ole">
            <p:oleObj spid="_x0000_s34819" name="Equation" r:id="rId4" imgW="2539800" imgH="507960" progId="">
              <p:embed/>
            </p:oleObj>
          </a:graphicData>
        </a:graphic>
      </p:graphicFrame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27000" y="3897868"/>
            <a:ext cx="4552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Laplace-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Stieltjes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transform  (LST) of X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4765763" y="781606"/>
            <a:ext cx="4225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A, B, ...: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discrete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random variables with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non-negative integer values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33" name="Object 17"/>
          <p:cNvGraphicFramePr>
            <a:graphicFrameLocks noChangeAspect="1"/>
          </p:cNvGraphicFramePr>
          <p:nvPr/>
        </p:nvGraphicFramePr>
        <p:xfrm>
          <a:off x="204788" y="1459468"/>
          <a:ext cx="4113212" cy="822325"/>
        </p:xfrm>
        <a:graphic>
          <a:graphicData uri="http://schemas.openxmlformats.org/presentationml/2006/ole">
            <p:oleObj spid="_x0000_s34820" name="Equation" r:id="rId5" imgW="2286000" imgH="457200" progId="">
              <p:embed/>
            </p:oleObj>
          </a:graphicData>
        </a:graphic>
      </p:graphicFrame>
      <p:graphicFrame>
        <p:nvGraphicFramePr>
          <p:cNvPr id="60434" name="Object 18"/>
          <p:cNvGraphicFramePr>
            <a:graphicFrameLocks noChangeAspect="1"/>
          </p:cNvGraphicFramePr>
          <p:nvPr/>
        </p:nvGraphicFramePr>
        <p:xfrm>
          <a:off x="5208588" y="1495981"/>
          <a:ext cx="3405187" cy="730250"/>
        </p:xfrm>
        <a:graphic>
          <a:graphicData uri="http://schemas.openxmlformats.org/presentationml/2006/ole">
            <p:oleObj spid="_x0000_s34821" name="Equation" r:id="rId6" imgW="1892160" imgH="406080" progId="">
              <p:embed/>
            </p:oleObj>
          </a:graphicData>
        </a:graphic>
      </p:graphicFrame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127000" y="2221468"/>
            <a:ext cx="39276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Moment-generating function of X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5029200" y="2250043"/>
            <a:ext cx="29100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Generating function of A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(z transform)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110574" y="4581525"/>
            <a:ext cx="13372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Examples: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38" name="Object 22"/>
          <p:cNvGraphicFramePr>
            <a:graphicFrameLocks noChangeAspect="1"/>
          </p:cNvGraphicFramePr>
          <p:nvPr/>
        </p:nvGraphicFramePr>
        <p:xfrm>
          <a:off x="1600200" y="5105400"/>
          <a:ext cx="1712913" cy="457200"/>
        </p:xfrm>
        <a:graphic>
          <a:graphicData uri="http://schemas.openxmlformats.org/presentationml/2006/ole">
            <p:oleObj spid="_x0000_s34822" name="Equation" r:id="rId7" imgW="952200" imgH="253800" progId="">
              <p:embed/>
            </p:oleObj>
          </a:graphicData>
        </a:graphic>
      </p:graphicFrame>
      <p:graphicFrame>
        <p:nvGraphicFramePr>
          <p:cNvPr id="60439" name="Object 23"/>
          <p:cNvGraphicFramePr>
            <a:graphicFrameLocks noChangeAspect="1"/>
          </p:cNvGraphicFramePr>
          <p:nvPr/>
        </p:nvGraphicFramePr>
        <p:xfrm>
          <a:off x="1555750" y="5715000"/>
          <a:ext cx="1873250" cy="708025"/>
        </p:xfrm>
        <a:graphic>
          <a:graphicData uri="http://schemas.openxmlformats.org/presentationml/2006/ole">
            <p:oleObj spid="_x0000_s34823" name="Equation" r:id="rId8" imgW="1041120" imgH="393480" progId="">
              <p:embed/>
            </p:oleObj>
          </a:graphicData>
        </a:graphic>
      </p:graphicFrame>
      <p:graphicFrame>
        <p:nvGraphicFramePr>
          <p:cNvPr id="60440" name="Object 24"/>
          <p:cNvGraphicFramePr>
            <a:graphicFrameLocks noChangeAspect="1"/>
          </p:cNvGraphicFramePr>
          <p:nvPr/>
        </p:nvGraphicFramePr>
        <p:xfrm>
          <a:off x="3838575" y="4919663"/>
          <a:ext cx="3016250" cy="822325"/>
        </p:xfrm>
        <a:graphic>
          <a:graphicData uri="http://schemas.openxmlformats.org/presentationml/2006/ole">
            <p:oleObj spid="_x0000_s34824" name="Equation" r:id="rId9" imgW="1676160" imgH="457200" progId="">
              <p:embed/>
            </p:oleObj>
          </a:graphicData>
        </a:graphic>
      </p:graphicFrame>
      <p:graphicFrame>
        <p:nvGraphicFramePr>
          <p:cNvPr id="60441" name="Object 25"/>
          <p:cNvGraphicFramePr>
            <a:graphicFrameLocks noChangeAspect="1"/>
          </p:cNvGraphicFramePr>
          <p:nvPr/>
        </p:nvGraphicFramePr>
        <p:xfrm>
          <a:off x="3810000" y="5700712"/>
          <a:ext cx="2468562" cy="776288"/>
        </p:xfrm>
        <a:graphic>
          <a:graphicData uri="http://schemas.openxmlformats.org/presentationml/2006/ole">
            <p:oleObj spid="_x0000_s34825" name="Equation" r:id="rId10" imgW="1371600" imgH="431640" progId="">
              <p:embed/>
            </p:oleObj>
          </a:graphicData>
        </a:graphic>
      </p:graphicFrame>
      <p:graphicFrame>
        <p:nvGraphicFramePr>
          <p:cNvPr id="60442" name="Object 26"/>
          <p:cNvGraphicFramePr>
            <a:graphicFrameLocks noChangeAspect="1"/>
          </p:cNvGraphicFramePr>
          <p:nvPr/>
        </p:nvGraphicFramePr>
        <p:xfrm>
          <a:off x="7096125" y="4940300"/>
          <a:ext cx="1828800" cy="776288"/>
        </p:xfrm>
        <a:graphic>
          <a:graphicData uri="http://schemas.openxmlformats.org/presentationml/2006/ole">
            <p:oleObj spid="_x0000_s34826" name="Equation" r:id="rId11" imgW="1015920" imgH="431640" progId="">
              <p:embed/>
            </p:oleObj>
          </a:graphicData>
        </a:graphic>
      </p:graphicFrame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7362825" y="4579938"/>
            <a:ext cx="10467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Poisson: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44" name="Object 28"/>
          <p:cNvGraphicFramePr>
            <a:graphicFrameLocks noChangeAspect="1"/>
          </p:cNvGraphicFramePr>
          <p:nvPr/>
        </p:nvGraphicFramePr>
        <p:xfrm>
          <a:off x="7086600" y="5867400"/>
          <a:ext cx="1828800" cy="457200"/>
        </p:xfrm>
        <a:graphic>
          <a:graphicData uri="http://schemas.openxmlformats.org/presentationml/2006/ole">
            <p:oleObj spid="_x0000_s34827" name="Equation" r:id="rId12" imgW="1015920" imgH="253800" progId="">
              <p:embed/>
            </p:oleObj>
          </a:graphicData>
        </a:graphic>
      </p:graphicFrame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4427538" y="4579938"/>
            <a:ext cx="11512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Erlang-k: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1739900" y="4579938"/>
            <a:ext cx="14823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Exponential: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49" name="Object 33"/>
          <p:cNvGraphicFramePr>
            <a:graphicFrameLocks noChangeAspect="1"/>
          </p:cNvGraphicFramePr>
          <p:nvPr/>
        </p:nvGraphicFramePr>
        <p:xfrm>
          <a:off x="5257800" y="3212068"/>
          <a:ext cx="3106738" cy="457200"/>
        </p:xfrm>
        <a:graphic>
          <a:graphicData uri="http://schemas.openxmlformats.org/presentationml/2006/ole">
            <p:oleObj spid="_x0000_s34828" name="Equation" r:id="rId13" imgW="1726920" imgH="253800" progId="">
              <p:embed/>
            </p:oleObj>
          </a:graphicData>
        </a:graphic>
      </p:graphicFrame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060461" y="3886200"/>
            <a:ext cx="3740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Laplace-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Stieltjes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transform of A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800600" y="1733490"/>
            <a:ext cx="4191000" cy="26861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2400" y="1733490"/>
            <a:ext cx="4572000" cy="26861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33350"/>
            <a:ext cx="9144000" cy="62865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600" dirty="0"/>
              <a:t>Properties of Transforms</a:t>
            </a:r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230188" y="1657290"/>
          <a:ext cx="3732212" cy="965200"/>
        </p:xfrm>
        <a:graphic>
          <a:graphicData uri="http://schemas.openxmlformats.org/presentationml/2006/ole">
            <p:oleObj spid="_x0000_s35842" name="Formel" r:id="rId3" imgW="1866600" imgH="482400" progId="Equation.3">
              <p:embed/>
            </p:oleObj>
          </a:graphicData>
        </a:graphic>
      </p:graphicFrame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6200" y="1195625"/>
            <a:ext cx="60099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Convolution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independent random variables: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47" name="Object 7"/>
          <p:cNvGraphicFramePr>
            <a:graphicFrameLocks noChangeAspect="1"/>
          </p:cNvGraphicFramePr>
          <p:nvPr/>
        </p:nvGraphicFramePr>
        <p:xfrm>
          <a:off x="255588" y="3276600"/>
          <a:ext cx="3478212" cy="431800"/>
        </p:xfrm>
        <a:graphic>
          <a:graphicData uri="http://schemas.openxmlformats.org/presentationml/2006/ole">
            <p:oleObj spid="_x0000_s35843" name="Formel" r:id="rId4" imgW="1739880" imgH="215640" progId="Equation.3">
              <p:embed/>
            </p:oleObj>
          </a:graphicData>
        </a:graphic>
      </p:graphicFrame>
      <p:graphicFrame>
        <p:nvGraphicFramePr>
          <p:cNvPr id="61450" name="Object 10"/>
          <p:cNvGraphicFramePr>
            <a:graphicFrameLocks noChangeAspect="1"/>
          </p:cNvGraphicFramePr>
          <p:nvPr/>
        </p:nvGraphicFramePr>
        <p:xfrm>
          <a:off x="280987" y="2667000"/>
          <a:ext cx="3300413" cy="457200"/>
        </p:xfrm>
        <a:graphic>
          <a:graphicData uri="http://schemas.openxmlformats.org/presentationml/2006/ole">
            <p:oleObj spid="_x0000_s35844" name="Equation" r:id="rId5" imgW="1650960" imgH="228600" progId="">
              <p:embed/>
            </p:oleObj>
          </a:graphicData>
        </a:graphic>
      </p:graphicFrame>
      <p:graphicFrame>
        <p:nvGraphicFramePr>
          <p:cNvPr id="61452" name="Object 12"/>
          <p:cNvGraphicFramePr>
            <a:graphicFrameLocks noChangeAspect="1"/>
          </p:cNvGraphicFramePr>
          <p:nvPr/>
        </p:nvGraphicFramePr>
        <p:xfrm>
          <a:off x="4921250" y="2968565"/>
          <a:ext cx="3046413" cy="457200"/>
        </p:xfrm>
        <a:graphic>
          <a:graphicData uri="http://schemas.openxmlformats.org/presentationml/2006/ole">
            <p:oleObj spid="_x0000_s35846" name="Equation" r:id="rId6" imgW="1523880" imgH="228600" progId="">
              <p:embed/>
            </p:oleObj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4876800" y="1733490"/>
          <a:ext cx="3436938" cy="860425"/>
        </p:xfrm>
        <a:graphic>
          <a:graphicData uri="http://schemas.openxmlformats.org/presentationml/2006/ole">
            <p:oleObj spid="_x0000_s35854" name="Formel" r:id="rId7" imgW="1726920" imgH="431640" progId="Equation.3">
              <p:embed/>
            </p:oleObj>
          </a:graphicData>
        </a:graphic>
      </p:graphicFrame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09600" y="3790890"/>
            <a:ext cx="19832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(continuous case)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562600" y="3790890"/>
            <a:ext cx="1654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(discrete case)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55622" y="4878050"/>
            <a:ext cx="697344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Many more properties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other transforms, see, e.g.: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L. Wasserman: All of Statistics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Arnold O. Allen: Probability, Statistics,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Queueing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Theory</a:t>
            </a:r>
          </a:p>
          <a:p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3352800" y="1143000"/>
            <a:ext cx="53340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429000" y="6172200"/>
            <a:ext cx="5410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52800" y="1143000"/>
            <a:ext cx="53340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Given:</a:t>
            </a:r>
            <a:r>
              <a:rPr lang="en-US" sz="2000" dirty="0" smtClean="0"/>
              <a:t> Inverted lists </a:t>
            </a:r>
            <a:r>
              <a:rPr lang="en-US" sz="2000" i="1" dirty="0" smtClean="0"/>
              <a:t>L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 with </a:t>
            </a:r>
            <a:r>
              <a:rPr lang="en-US" sz="2000" u="sng" dirty="0" smtClean="0"/>
              <a:t>continuous</a:t>
            </a:r>
            <a:r>
              <a:rPr lang="en-US" sz="2000" dirty="0" smtClean="0"/>
              <a:t> score distributions captured by independent RV’s </a:t>
            </a:r>
            <a:r>
              <a:rPr lang="en-US" sz="2000" i="1" dirty="0" smtClean="0"/>
              <a:t>S</a:t>
            </a:r>
            <a:r>
              <a:rPr lang="en-US" sz="2000" i="1" baseline="-25000" dirty="0" smtClean="0"/>
              <a:t>i</a:t>
            </a:r>
          </a:p>
          <a:p>
            <a:pPr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Want to predict:</a:t>
            </a:r>
            <a:r>
              <a:rPr lang="en-US" sz="2000" b="1" dirty="0" smtClean="0"/>
              <a:t> </a:t>
            </a:r>
          </a:p>
          <a:p>
            <a:pPr>
              <a:buNone/>
            </a:pPr>
            <a:endParaRPr lang="en-US" sz="1050" b="1" dirty="0" smtClean="0"/>
          </a:p>
          <a:p>
            <a:r>
              <a:rPr lang="en-US" sz="1800" dirty="0" smtClean="0"/>
              <a:t>Consider score intervals </a:t>
            </a:r>
            <a:r>
              <a:rPr lang="en-US" sz="1800" i="1" dirty="0" smtClean="0"/>
              <a:t>[0, </a:t>
            </a:r>
            <a:r>
              <a:rPr lang="en-US" sz="1800" i="1" dirty="0" err="1" smtClean="0"/>
              <a:t>high</a:t>
            </a:r>
            <a:r>
              <a:rPr lang="en-US" sz="1800" i="1" baseline="-25000" dirty="0" err="1" smtClean="0"/>
              <a:t>i</a:t>
            </a:r>
            <a:r>
              <a:rPr lang="en-US" sz="1800" i="1" baseline="-25000" dirty="0" smtClean="0"/>
              <a:t> </a:t>
            </a:r>
            <a:r>
              <a:rPr lang="en-US" sz="1800" i="1" dirty="0" smtClean="0"/>
              <a:t>] </a:t>
            </a:r>
            <a:r>
              <a:rPr lang="en-US" sz="1800" dirty="0" smtClean="0"/>
              <a:t>at current scan positions in </a:t>
            </a:r>
            <a:r>
              <a:rPr lang="en-US" sz="1800" i="1" dirty="0" smtClean="0"/>
              <a:t>L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, then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i</a:t>
            </a:r>
            <a:r>
              <a:rPr lang="en-US" sz="1800" i="1" dirty="0" smtClean="0"/>
              <a:t>(x) = 1/</a:t>
            </a:r>
            <a:r>
              <a:rPr lang="en-US" sz="1800" i="1" dirty="0" err="1" smtClean="0"/>
              <a:t>high</a:t>
            </a:r>
            <a:r>
              <a:rPr lang="en-US" sz="1800" i="1" baseline="-25000" dirty="0" err="1" smtClean="0"/>
              <a:t>i</a:t>
            </a:r>
            <a:r>
              <a:rPr lang="en-US" sz="1800" i="1" dirty="0" smtClean="0"/>
              <a:t> </a:t>
            </a:r>
            <a:r>
              <a:rPr lang="en-US" sz="1800" dirty="0" smtClean="0"/>
              <a:t>(assuming uniform score distributions)</a:t>
            </a:r>
          </a:p>
          <a:p>
            <a:endParaRPr lang="en-US" sz="600" dirty="0" smtClean="0"/>
          </a:p>
          <a:p>
            <a:r>
              <a:rPr lang="en-US" sz="1800" dirty="0" smtClean="0"/>
              <a:t>Convolution 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+S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 </a:t>
            </a:r>
            <a:r>
              <a:rPr lang="en-US" sz="1800" dirty="0" smtClean="0"/>
              <a:t>is given by</a:t>
            </a:r>
          </a:p>
          <a:p>
            <a:endParaRPr lang="en-US" dirty="0" smtClean="0"/>
          </a:p>
          <a:p>
            <a:r>
              <a:rPr lang="en-US" sz="1800" dirty="0" smtClean="0"/>
              <a:t>But each factor is non-zero in </a:t>
            </a:r>
            <a:r>
              <a:rPr lang="en-US" sz="1800" i="1" dirty="0" smtClean="0"/>
              <a:t>0 ≤ x ≤ high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 </a:t>
            </a:r>
            <a:r>
              <a:rPr lang="en-US" sz="1800" dirty="0" smtClean="0"/>
              <a:t>and</a:t>
            </a:r>
            <a:r>
              <a:rPr lang="en-US" sz="1800" i="1" dirty="0" smtClean="0"/>
              <a:t> 0 ≤ z-x ≤ high</a:t>
            </a:r>
            <a:r>
              <a:rPr lang="en-US" sz="1800" i="1" baseline="-25000" dirty="0" smtClean="0"/>
              <a:t>2 </a:t>
            </a:r>
            <a:r>
              <a:rPr lang="en-US" sz="1800" dirty="0" smtClean="0"/>
              <a:t>only (for </a:t>
            </a:r>
            <a:r>
              <a:rPr lang="en-US" sz="1800" i="1" dirty="0" smtClean="0"/>
              <a:t>high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≤ high</a:t>
            </a:r>
            <a:r>
              <a:rPr lang="en-US" sz="1800" i="1" baseline="-25000" dirty="0" smtClean="0"/>
              <a:t>2</a:t>
            </a:r>
            <a:r>
              <a:rPr lang="en-US" sz="1800" dirty="0" smtClean="0"/>
              <a:t>), thus</a:t>
            </a:r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à"/>
            </a:pPr>
            <a:endParaRPr lang="en-US" sz="18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US" sz="16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z="2000" dirty="0" smtClean="0">
                <a:sym typeface="Wingdings" pitchFamily="2" charset="2"/>
              </a:rPr>
              <a:t>Cumbersome </a:t>
            </a:r>
            <a:r>
              <a:rPr lang="en-US" sz="2000" dirty="0" smtClean="0"/>
              <a:t>amount of case differentiations</a:t>
            </a: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5273675" y="1792287"/>
          <a:ext cx="1736725" cy="493713"/>
        </p:xfrm>
        <a:graphic>
          <a:graphicData uri="http://schemas.openxmlformats.org/presentationml/2006/ole">
            <p:oleObj spid="_x0000_s106497" r:id="rId3" imgW="761669" imgH="215806" progId="">
              <p:embed/>
            </p:oleObj>
          </a:graphicData>
        </a:graphic>
      </p:graphicFrame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507" name="Object 11"/>
          <p:cNvGraphicFramePr>
            <a:graphicFrameLocks noChangeAspect="1"/>
          </p:cNvGraphicFramePr>
          <p:nvPr/>
        </p:nvGraphicFramePr>
        <p:xfrm>
          <a:off x="3581400" y="4953000"/>
          <a:ext cx="5348126" cy="1200150"/>
        </p:xfrm>
        <a:graphic>
          <a:graphicData uri="http://schemas.openxmlformats.org/presentationml/2006/ole">
            <p:oleObj spid="_x0000_s106507" r:id="rId4" imgW="2933700" imgH="800100" progId="">
              <p:embed/>
            </p:oleObj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46510" y="1286073"/>
            <a:ext cx="3077690" cy="5190927"/>
            <a:chOff x="46510" y="1219200"/>
            <a:chExt cx="3077690" cy="5190927"/>
          </a:xfrm>
        </p:grpSpPr>
        <p:sp>
          <p:nvSpPr>
            <p:cNvPr id="7" name="Rectangle 6"/>
            <p:cNvSpPr/>
            <p:nvPr/>
          </p:nvSpPr>
          <p:spPr>
            <a:xfrm>
              <a:off x="381000" y="1676400"/>
              <a:ext cx="609600" cy="464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9200" y="1676400"/>
              <a:ext cx="609600" cy="464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400" y="1676400"/>
              <a:ext cx="609600" cy="464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5892" y="1649849"/>
              <a:ext cx="732893" cy="4760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400" b="1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:0.8</a:t>
              </a: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400" b="1" baseline="-25000" dirty="0" smtClean="0"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: 0.8</a:t>
              </a:r>
            </a:p>
            <a:p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r>
                <a:rPr lang="en-US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:0.7</a:t>
              </a: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high</a:t>
              </a:r>
              <a:r>
                <a:rPr lang="en-US" sz="14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</a:p>
            <a:p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</a:p>
            <a:p>
              <a:endParaRPr lang="en-US" sz="1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64092" y="1649849"/>
              <a:ext cx="716863" cy="4616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400" b="1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:1.0</a:t>
              </a: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400" b="1" baseline="-25000" dirty="0" smtClean="0">
                  <a:latin typeface="Times New Roman" pitchFamily="18" charset="0"/>
                  <a:cs typeface="Times New Roman" pitchFamily="18" charset="0"/>
                </a:rPr>
                <a:t>9 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:0.9</a:t>
              </a:r>
            </a:p>
            <a:p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D1:0.8</a:t>
              </a: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high</a:t>
              </a:r>
              <a:r>
                <a:rPr lang="en-US" sz="14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r>
                <a:rPr lang="en-US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:0.3</a:t>
              </a: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2292" y="1649849"/>
              <a:ext cx="716863" cy="4616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400" b="1" baseline="-25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:0.9</a:t>
              </a: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400" b="1" baseline="-25000" dirty="0" smtClean="0"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:0.8</a:t>
              </a:r>
            </a:p>
            <a:p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400" b="1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:0.6</a:t>
              </a: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high</a:t>
              </a:r>
              <a:r>
                <a:rPr lang="en-US" sz="1400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r>
                <a:rPr lang="en-US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:0.6</a:t>
              </a: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0742" y="1219200"/>
              <a:ext cx="9970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400" b="1" i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65142" y="1219200"/>
              <a:ext cx="9970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400" b="1" i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127142" y="1219200"/>
              <a:ext cx="9970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400" b="1" i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510" y="2907268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57200" y="3657600"/>
              <a:ext cx="0" cy="23622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295400" y="3657600"/>
              <a:ext cx="0" cy="14478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295400" y="5334000"/>
              <a:ext cx="0" cy="6858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33600" y="3657600"/>
              <a:ext cx="0" cy="762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33600" y="4724400"/>
              <a:ext cx="0" cy="12954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u="sng" dirty="0" smtClean="0"/>
              <a:t>Use Case:</a:t>
            </a:r>
            <a:r>
              <a:rPr lang="en-US" sz="3600" dirty="0" smtClean="0"/>
              <a:t> Score prediction for fast Top-k Queries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429000" y="545068"/>
            <a:ext cx="408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Theobald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Schenkel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Weikum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VLDB’04]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509" name="Object 13"/>
          <p:cNvGraphicFramePr>
            <a:graphicFrameLocks noChangeAspect="1"/>
          </p:cNvGraphicFramePr>
          <p:nvPr/>
        </p:nvGraphicFramePr>
        <p:xfrm>
          <a:off x="3962400" y="3551237"/>
          <a:ext cx="3519488" cy="868363"/>
        </p:xfrm>
        <a:graphic>
          <a:graphicData uri="http://schemas.openxmlformats.org/presentationml/2006/ole">
            <p:oleObj spid="_x0000_s106509" name="Formel" r:id="rId5" imgW="1955520" imgH="482400" progId="Equation.3">
              <p:embed/>
            </p:oleObj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381000" y="3319197"/>
            <a:ext cx="2286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81000" y="3014397"/>
            <a:ext cx="2286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352800" y="1143000"/>
            <a:ext cx="53340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352800" y="5638800"/>
            <a:ext cx="5334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u="sng" dirty="0" smtClean="0"/>
              <a:t>Use Case:</a:t>
            </a:r>
            <a:r>
              <a:rPr lang="en-US" sz="3600" dirty="0" smtClean="0"/>
              <a:t> Score prediction for fast Top-k Queries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52800" y="1143000"/>
            <a:ext cx="54864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Given:</a:t>
            </a:r>
            <a:r>
              <a:rPr lang="en-US" sz="2000" dirty="0" smtClean="0"/>
              <a:t> Inverted lists </a:t>
            </a:r>
            <a:r>
              <a:rPr lang="en-US" sz="2000" i="1" dirty="0" smtClean="0"/>
              <a:t>L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 with </a:t>
            </a:r>
            <a:r>
              <a:rPr lang="en-US" sz="2000" u="sng" dirty="0" smtClean="0"/>
              <a:t>continuous</a:t>
            </a:r>
            <a:r>
              <a:rPr lang="en-US" sz="2000" dirty="0" smtClean="0"/>
              <a:t> score distributions captured by independent RV’s </a:t>
            </a:r>
            <a:r>
              <a:rPr lang="en-US" sz="2000" i="1" dirty="0" smtClean="0"/>
              <a:t>S</a:t>
            </a:r>
            <a:r>
              <a:rPr lang="en-US" sz="2000" i="1" baseline="-25000" dirty="0" smtClean="0"/>
              <a:t>i</a:t>
            </a:r>
          </a:p>
          <a:p>
            <a:pPr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Want to predict:</a:t>
            </a:r>
            <a:r>
              <a:rPr lang="en-US" sz="2000" b="1" dirty="0" smtClean="0"/>
              <a:t>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u="sng" dirty="0" smtClean="0"/>
              <a:t>Instead:</a:t>
            </a:r>
            <a:r>
              <a:rPr lang="en-US" sz="1800" dirty="0" smtClean="0"/>
              <a:t> Consider the moment-generating function for each 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i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For independent 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, the moment of the convolution over all </a:t>
            </a:r>
            <a:r>
              <a:rPr lang="en-US" sz="1800" i="1" dirty="0" smtClean="0"/>
              <a:t>S</a:t>
            </a:r>
            <a:r>
              <a:rPr lang="en-US" sz="1600" i="1" baseline="-25000" dirty="0" smtClean="0"/>
              <a:t>i</a:t>
            </a:r>
            <a:r>
              <a:rPr lang="en-US" sz="1800" dirty="0" smtClean="0"/>
              <a:t> is given by</a:t>
            </a:r>
          </a:p>
          <a:p>
            <a:endParaRPr lang="en-US" sz="1800" dirty="0" smtClean="0"/>
          </a:p>
          <a:p>
            <a:r>
              <a:rPr lang="en-US" sz="1800" dirty="0" smtClean="0"/>
              <a:t>Apply </a:t>
            </a:r>
            <a:r>
              <a:rPr lang="en-US" sz="1800" b="1" i="1" dirty="0" err="1" smtClean="0"/>
              <a:t>Chernoff-Hoeffding</a:t>
            </a:r>
            <a:r>
              <a:rPr lang="en-US" sz="1800" b="1" i="1" dirty="0" smtClean="0"/>
              <a:t> bound </a:t>
            </a:r>
            <a:r>
              <a:rPr lang="en-US" sz="1800" dirty="0" smtClean="0"/>
              <a:t>on tail distribution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sym typeface="Wingdings" pitchFamily="2" charset="2"/>
              </a:rPr>
              <a:t> Prune </a:t>
            </a:r>
            <a:r>
              <a:rPr lang="en-US" sz="1800" i="1" dirty="0" smtClean="0">
                <a:sym typeface="Wingdings" pitchFamily="2" charset="2"/>
              </a:rPr>
              <a:t>D</a:t>
            </a:r>
            <a:r>
              <a:rPr lang="en-US" sz="1800" i="1" baseline="-25000" dirty="0" smtClean="0">
                <a:sym typeface="Wingdings" pitchFamily="2" charset="2"/>
              </a:rPr>
              <a:t>21</a:t>
            </a:r>
            <a:r>
              <a:rPr lang="en-US" sz="1800" dirty="0" smtClean="0">
                <a:sym typeface="Wingdings" pitchFamily="2" charset="2"/>
              </a:rPr>
              <a:t> if </a:t>
            </a:r>
            <a:r>
              <a:rPr lang="en-US" sz="1800" i="1" dirty="0" smtClean="0">
                <a:sym typeface="Wingdings" pitchFamily="2" charset="2"/>
              </a:rPr>
              <a:t>P[S</a:t>
            </a:r>
            <a:r>
              <a:rPr lang="en-US" sz="1800" i="1" baseline="-25000" dirty="0" smtClean="0">
                <a:sym typeface="Wingdings" pitchFamily="2" charset="2"/>
              </a:rPr>
              <a:t>2</a:t>
            </a:r>
            <a:r>
              <a:rPr lang="en-US" sz="1800" i="1" dirty="0" smtClean="0">
                <a:sym typeface="Wingdings" pitchFamily="2" charset="2"/>
              </a:rPr>
              <a:t>+S</a:t>
            </a:r>
            <a:r>
              <a:rPr lang="en-US" sz="1800" i="1" baseline="-25000" dirty="0" smtClean="0">
                <a:sym typeface="Wingdings" pitchFamily="2" charset="2"/>
              </a:rPr>
              <a:t>3</a:t>
            </a:r>
            <a:r>
              <a:rPr lang="en-US" sz="1800" i="1" dirty="0" smtClean="0">
                <a:sym typeface="Wingdings" pitchFamily="2" charset="2"/>
              </a:rPr>
              <a:t> &gt; </a:t>
            </a:r>
            <a:r>
              <a:rPr lang="el-GR" sz="1800" i="1" dirty="0" smtClean="0">
                <a:sym typeface="Wingdings" pitchFamily="2" charset="2"/>
              </a:rPr>
              <a:t>δ</a:t>
            </a:r>
            <a:r>
              <a:rPr lang="en-US" sz="1800" i="1" dirty="0" smtClean="0">
                <a:sym typeface="Wingdings" pitchFamily="2" charset="2"/>
              </a:rPr>
              <a:t>] ≤ </a:t>
            </a:r>
            <a:r>
              <a:rPr lang="el-GR" sz="1800" i="1" dirty="0" smtClean="0">
                <a:sym typeface="Wingdings" pitchFamily="2" charset="2"/>
              </a:rPr>
              <a:t>ε</a:t>
            </a:r>
            <a:r>
              <a:rPr lang="en-US" sz="1800" dirty="0" smtClean="0">
                <a:sym typeface="Wingdings" pitchFamily="2" charset="2"/>
              </a:rPr>
              <a:t> (using </a:t>
            </a:r>
            <a:r>
              <a:rPr lang="el-GR" sz="1800" i="1" dirty="0" smtClean="0"/>
              <a:t>δ</a:t>
            </a:r>
            <a:r>
              <a:rPr lang="en-US" sz="1800" i="1" dirty="0" smtClean="0"/>
              <a:t> = 1.4-0.7 </a:t>
            </a:r>
            <a:r>
              <a:rPr lang="en-US" sz="1800" dirty="0" smtClean="0"/>
              <a:t>and  a small confidence threshold for </a:t>
            </a:r>
            <a:r>
              <a:rPr lang="el-GR" sz="1800" dirty="0" smtClean="0">
                <a:sym typeface="Wingdings" pitchFamily="2" charset="2"/>
              </a:rPr>
              <a:t>ε</a:t>
            </a:r>
            <a:r>
              <a:rPr lang="en-US" sz="1800" dirty="0" smtClean="0">
                <a:sym typeface="Wingdings" pitchFamily="2" charset="2"/>
              </a:rPr>
              <a:t>, e.g., </a:t>
            </a:r>
            <a:r>
              <a:rPr lang="el-GR" sz="1800" i="1" dirty="0" smtClean="0">
                <a:sym typeface="Wingdings" pitchFamily="2" charset="2"/>
              </a:rPr>
              <a:t>ε</a:t>
            </a:r>
            <a:r>
              <a:rPr lang="en-US" sz="1800" i="1" dirty="0" smtClean="0">
                <a:sym typeface="Wingdings" pitchFamily="2" charset="2"/>
              </a:rPr>
              <a:t>=0.05</a:t>
            </a:r>
            <a:r>
              <a:rPr lang="en-US" sz="1800" dirty="0" smtClean="0">
                <a:sym typeface="Wingdings" pitchFamily="2" charset="2"/>
              </a:rPr>
              <a:t>)</a:t>
            </a:r>
            <a:endParaRPr lang="en-US" sz="18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429000" y="545068"/>
            <a:ext cx="408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Theobald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Schenkel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Weikum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VLDB’04]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5273675" y="1792287"/>
          <a:ext cx="1736725" cy="493713"/>
        </p:xfrm>
        <a:graphic>
          <a:graphicData uri="http://schemas.openxmlformats.org/presentationml/2006/ole">
            <p:oleObj spid="_x0000_s110594" r:id="rId3" imgW="761669" imgH="215806" progId="">
              <p:embed/>
            </p:oleObj>
          </a:graphicData>
        </a:graphic>
      </p:graphicFrame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743273"/>
            <a:ext cx="609600" cy="464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1743273"/>
            <a:ext cx="609600" cy="464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1743273"/>
            <a:ext cx="609600" cy="464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892" y="1716722"/>
            <a:ext cx="732893" cy="4760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:0.8</a:t>
            </a: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="1" baseline="-250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: 0.8</a:t>
            </a: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:0.7</a:t>
            </a: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sz="1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1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4092" y="1716722"/>
            <a:ext cx="716863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:1.0</a:t>
            </a: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="1" baseline="-25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:0.9</a:t>
            </a: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D1:0.8</a:t>
            </a: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sz="1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:0.3</a:t>
            </a: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2292" y="1716722"/>
            <a:ext cx="716863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:0.9</a:t>
            </a: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="1" baseline="-250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:0.8</a:t>
            </a: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:0.6</a:t>
            </a: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sz="1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:0.6</a:t>
            </a: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" y="3319197"/>
            <a:ext cx="2286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0742" y="1286073"/>
            <a:ext cx="997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65142" y="1286073"/>
            <a:ext cx="997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27142" y="1286073"/>
            <a:ext cx="997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510" y="297414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57200" y="3724473"/>
            <a:ext cx="0" cy="23622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295400" y="3724473"/>
            <a:ext cx="0" cy="1447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295400" y="5400873"/>
            <a:ext cx="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133600" y="3724473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133600" y="4791273"/>
            <a:ext cx="0" cy="12954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81000" y="3014397"/>
            <a:ext cx="2286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4876800" y="4038600"/>
          <a:ext cx="1854200" cy="381000"/>
        </p:xfrm>
        <a:graphic>
          <a:graphicData uri="http://schemas.openxmlformats.org/presentationml/2006/ole">
            <p:oleObj spid="_x0000_s110597" r:id="rId4" imgW="927100" imgH="190500" progId="">
              <p:embed/>
            </p:oleObj>
          </a:graphicData>
        </a:graphic>
      </p:graphicFrame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4862029" y="2921000"/>
          <a:ext cx="3443771" cy="660400"/>
        </p:xfrm>
        <a:graphic>
          <a:graphicData uri="http://schemas.openxmlformats.org/presentationml/2006/ole">
            <p:oleObj spid="_x0000_s110599" r:id="rId5" imgW="1524000" imgH="292100" progId="">
              <p:embed/>
            </p:oleObj>
          </a:graphicData>
        </a:graphic>
      </p:graphicFrame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0601" name="Object 9"/>
          <p:cNvGraphicFramePr>
            <a:graphicFrameLocks noChangeAspect="1"/>
          </p:cNvGraphicFramePr>
          <p:nvPr/>
        </p:nvGraphicFramePr>
        <p:xfrm>
          <a:off x="4852987" y="4724400"/>
          <a:ext cx="3529013" cy="482600"/>
        </p:xfrm>
        <a:graphic>
          <a:graphicData uri="http://schemas.openxmlformats.org/presentationml/2006/ole">
            <p:oleObj spid="_x0000_s110601" r:id="rId6" imgW="1765300" imgH="241300" progId="">
              <p:embed/>
            </p:oleObj>
          </a:graphicData>
        </a:graphic>
      </p:graphicFrame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144000" cy="47625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600" dirty="0"/>
              <a:t>Inequalities and Tail Bounds</a:t>
            </a:r>
          </a:p>
        </p:txBody>
      </p:sp>
      <p:graphicFrame>
        <p:nvGraphicFramePr>
          <p:cNvPr id="74760" name="Object 8"/>
          <p:cNvGraphicFramePr>
            <a:graphicFrameLocks noChangeAspect="1"/>
          </p:cNvGraphicFramePr>
          <p:nvPr/>
        </p:nvGraphicFramePr>
        <p:xfrm>
          <a:off x="3505200" y="1752600"/>
          <a:ext cx="4900613" cy="660400"/>
        </p:xfrm>
        <a:graphic>
          <a:graphicData uri="http://schemas.openxmlformats.org/presentationml/2006/ole">
            <p:oleObj spid="_x0000_s36866" name="Equation" r:id="rId3" imgW="2450880" imgH="330120" progId="">
              <p:embed/>
            </p:oleObj>
          </a:graphicData>
        </a:graphic>
      </p:graphicFrame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23850" y="1846263"/>
            <a:ext cx="31951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Chernoff-Hoeffding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bound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307975" y="549275"/>
            <a:ext cx="7340984" cy="42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Markov inequality: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P[X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t]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 E[X] / t   for t &gt; 0 and non-neg. RV X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307975" y="1100138"/>
            <a:ext cx="8836025" cy="42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Chebyshev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inequality: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P[ |X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E[X]|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t]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[X] / t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 t &gt; 0 and non-neg. RV X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376238" y="3005138"/>
            <a:ext cx="12769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Corollary: </a:t>
            </a:r>
            <a:endParaRPr lang="en-US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4778" name="Object 26"/>
          <p:cNvGraphicFramePr>
            <a:graphicFrameLocks noChangeAspect="1"/>
          </p:cNvGraphicFramePr>
          <p:nvPr/>
        </p:nvGraphicFramePr>
        <p:xfrm>
          <a:off x="1835150" y="2781300"/>
          <a:ext cx="3478213" cy="914400"/>
        </p:xfrm>
        <a:graphic>
          <a:graphicData uri="http://schemas.openxmlformats.org/presentationml/2006/ole">
            <p:oleObj spid="_x0000_s36867" name="Equation" r:id="rId4" imgW="1739880" imgH="457200" progId="">
              <p:embed/>
            </p:oleObj>
          </a:graphicData>
        </a:graphic>
      </p:graphicFrame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395288" y="4114800"/>
            <a:ext cx="20665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Mill‘s inequality: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780" name="Object 28"/>
          <p:cNvGraphicFramePr>
            <a:graphicFrameLocks noChangeAspect="1"/>
          </p:cNvGraphicFramePr>
          <p:nvPr/>
        </p:nvGraphicFramePr>
        <p:xfrm>
          <a:off x="2843213" y="3733800"/>
          <a:ext cx="2817812" cy="939800"/>
        </p:xfrm>
        <a:graphic>
          <a:graphicData uri="http://schemas.openxmlformats.org/presentationml/2006/ole">
            <p:oleObj spid="_x0000_s36868" name="Equation" r:id="rId5" imgW="1409400" imgH="469800" progId="">
              <p:embed/>
            </p:oleObj>
          </a:graphicData>
        </a:graphic>
      </p:graphicFrame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5886450" y="3886200"/>
            <a:ext cx="2245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for N(0,1) distr. RV Z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and t &gt; 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5854700" y="2913063"/>
            <a:ext cx="2519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for Bernoulli(p) iid. RVs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..., X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and any </a:t>
            </a:r>
            <a:r>
              <a:rPr lang="en-US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 &gt; 0</a:t>
            </a:r>
            <a:endParaRPr lang="en-US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4783" name="Text Box 31"/>
          <p:cNvSpPr txBox="1">
            <a:spLocks noChangeArrowheads="1"/>
          </p:cNvSpPr>
          <p:nvPr/>
        </p:nvSpPr>
        <p:spPr bwMode="auto">
          <a:xfrm>
            <a:off x="395288" y="5481638"/>
            <a:ext cx="836771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Jensen’s inequality: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E[g(X)]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g(E[X]) for convex function g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E[g(X)]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 g(E[X]) for concave function 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(g is convex if for all c[0,1] and 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g(cx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(1-c)x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 cg(x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+ (1-c)g(x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))</a:t>
            </a:r>
            <a:endParaRPr lang="en-US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4785" name="Text Box 33"/>
          <p:cNvSpPr txBox="1">
            <a:spLocks noChangeArrowheads="1"/>
          </p:cNvSpPr>
          <p:nvPr/>
        </p:nvSpPr>
        <p:spPr bwMode="auto">
          <a:xfrm>
            <a:off x="395288" y="4906963"/>
            <a:ext cx="3296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Cauchy-Schwarz inequality: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786" name="Object 34"/>
          <p:cNvGraphicFramePr>
            <a:graphicFrameLocks noChangeAspect="1"/>
          </p:cNvGraphicFramePr>
          <p:nvPr/>
        </p:nvGraphicFramePr>
        <p:xfrm>
          <a:off x="4140200" y="4797425"/>
          <a:ext cx="3046413" cy="584200"/>
        </p:xfrm>
        <a:graphic>
          <a:graphicData uri="http://schemas.openxmlformats.org/presentationml/2006/ole">
            <p:oleObj spid="_x0000_s36869" name="Equation" r:id="rId6" imgW="1523880" imgH="291960" progId="">
              <p:embed/>
            </p:oleObj>
          </a:graphicData>
        </a:graphic>
      </p:graphicFrame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II.1 Basic Probability Theory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3886200"/>
            <a:ext cx="7848600" cy="2743200"/>
          </a:xfrm>
        </p:spPr>
        <p:txBody>
          <a:bodyPr>
            <a:normAutofit fontScale="55000" lnSpcReduction="20000"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Probability Theory</a:t>
            </a:r>
          </a:p>
          <a:p>
            <a:pPr lvl="1"/>
            <a:r>
              <a:rPr lang="en-US" sz="3600" dirty="0" smtClean="0"/>
              <a:t>Given a data generating process, what are the properties</a:t>
            </a:r>
          </a:p>
          <a:p>
            <a:pPr lvl="1">
              <a:buNone/>
            </a:pPr>
            <a:r>
              <a:rPr lang="en-US" sz="3600" dirty="0" smtClean="0"/>
              <a:t>	 of the outcome?</a:t>
            </a:r>
          </a:p>
          <a:p>
            <a:pPr lvl="1"/>
            <a:endParaRPr lang="en-US" dirty="0" smtClean="0"/>
          </a:p>
          <a:p>
            <a:r>
              <a:rPr lang="en-US" sz="4000" b="1" dirty="0" smtClean="0">
                <a:solidFill>
                  <a:srgbClr val="002060"/>
                </a:solidFill>
              </a:rPr>
              <a:t>Statistical Inference</a:t>
            </a:r>
          </a:p>
          <a:p>
            <a:pPr lvl="1"/>
            <a:r>
              <a:rPr lang="en-US" sz="3600" dirty="0" smtClean="0"/>
              <a:t>Given the outcome, what can we say about the process that generated the data?</a:t>
            </a:r>
          </a:p>
          <a:p>
            <a:pPr lvl="1"/>
            <a:r>
              <a:rPr lang="en-US" sz="3600" dirty="0" smtClean="0"/>
              <a:t>How can we generalize these observations and make predictions about future outcomes?</a:t>
            </a:r>
          </a:p>
          <a:p>
            <a:pPr lvl="1"/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762000" y="1748135"/>
            <a:ext cx="3276600" cy="11474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 generating process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29200" y="1752600"/>
            <a:ext cx="3352800" cy="11474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Observed data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urved Connector 9"/>
          <p:cNvCxnSpPr>
            <a:stCxn id="7" idx="0"/>
            <a:endCxn id="8" idx="0"/>
          </p:cNvCxnSpPr>
          <p:nvPr/>
        </p:nvCxnSpPr>
        <p:spPr>
          <a:xfrm rot="16200000" flipH="1">
            <a:off x="4550717" y="-402283"/>
            <a:ext cx="4465" cy="4305300"/>
          </a:xfrm>
          <a:prstGeom prst="curvedConnector3">
            <a:avLst>
              <a:gd name="adj1" fmla="val -5119821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8" idx="4"/>
            <a:endCxn id="7" idx="4"/>
          </p:cNvCxnSpPr>
          <p:nvPr/>
        </p:nvCxnSpPr>
        <p:spPr>
          <a:xfrm rot="5400000" flipH="1">
            <a:off x="4550717" y="745183"/>
            <a:ext cx="4465" cy="4305300"/>
          </a:xfrm>
          <a:prstGeom prst="curvedConnector3">
            <a:avLst>
              <a:gd name="adj1" fmla="val -5119821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07376" y="1062335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Probability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62200" y="3272135"/>
            <a:ext cx="4280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Statistical Inference/Data Mining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8600" y="5257800"/>
            <a:ext cx="72390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28600" y="4038600"/>
            <a:ext cx="72390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144000" cy="5492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 dirty="0"/>
              <a:t>Convergence of Random Variables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55575" y="609600"/>
            <a:ext cx="9217025" cy="320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Let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... be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sequence of RVs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cdf’s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...,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let X be another RV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cdf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F.</a:t>
            </a:r>
          </a:p>
          <a:p>
            <a:pPr>
              <a:lnSpc>
                <a:spcPct val="110000"/>
              </a:lnSpc>
            </a:pPr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converges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X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probability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X, if for every  &gt; 0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P[|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| &gt; ]  0 as n  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converges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X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distribution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X, if 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n 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(x) = F(x) at all x for which F is continuous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converges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X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quadratic mean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X, if 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E[(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  0 as n  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converges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to X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almost surely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X, if P[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X] = 1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05621" y="3998655"/>
            <a:ext cx="567366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Weak law of large numbers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(for                            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... 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RVs with mean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E[X]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then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that is: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Strong law of large numbers: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... 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RVs with mean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E[X]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then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is:   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5715000" y="4267200"/>
          <a:ext cx="1676400" cy="482600"/>
        </p:xfrm>
        <a:graphic>
          <a:graphicData uri="http://schemas.openxmlformats.org/presentationml/2006/ole">
            <p:oleObj spid="_x0000_s37890" name="Equation" r:id="rId3" imgW="838080" imgH="241200" progId="">
              <p:embed/>
            </p:oleObj>
          </a:graphicData>
        </a:graphic>
      </p:graphicFrame>
      <p:graphicFrame>
        <p:nvGraphicFramePr>
          <p:cNvPr id="80906" name="Object 10"/>
          <p:cNvGraphicFramePr>
            <a:graphicFrameLocks noChangeAspect="1"/>
          </p:cNvGraphicFramePr>
          <p:nvPr/>
        </p:nvGraphicFramePr>
        <p:xfrm>
          <a:off x="1042988" y="4699000"/>
          <a:ext cx="3419475" cy="439738"/>
        </p:xfrm>
        <a:graphic>
          <a:graphicData uri="http://schemas.openxmlformats.org/presentationml/2006/ole">
            <p:oleObj spid="_x0000_s37891" name="Equation" r:id="rId4" imgW="1879560" imgH="241200" progId="">
              <p:embed/>
            </p:oleObj>
          </a:graphicData>
        </a:graphic>
      </p:graphicFrame>
      <p:graphicFrame>
        <p:nvGraphicFramePr>
          <p:cNvPr id="80907" name="Object 11"/>
          <p:cNvGraphicFramePr>
            <a:graphicFrameLocks noChangeAspect="1"/>
          </p:cNvGraphicFramePr>
          <p:nvPr/>
        </p:nvGraphicFramePr>
        <p:xfrm>
          <a:off x="3733800" y="4037012"/>
          <a:ext cx="1773238" cy="382588"/>
        </p:xfrm>
        <a:graphic>
          <a:graphicData uri="http://schemas.openxmlformats.org/presentationml/2006/ole">
            <p:oleObj spid="_x0000_s37892" name="Equation" r:id="rId5" imgW="1117440" imgH="241200" progId="">
              <p:embed/>
            </p:oleObj>
          </a:graphicData>
        </a:graphic>
      </p:graphicFrame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5665787" y="5486400"/>
          <a:ext cx="1725613" cy="482600"/>
        </p:xfrm>
        <a:graphic>
          <a:graphicData uri="http://schemas.openxmlformats.org/presentationml/2006/ole">
            <p:oleObj spid="_x0000_s37893" name="Equation" r:id="rId6" imgW="863280" imgH="241200" progId="">
              <p:embed/>
            </p:oleObj>
          </a:graphicData>
        </a:graphic>
      </p:graphicFrame>
      <p:graphicFrame>
        <p:nvGraphicFramePr>
          <p:cNvPr id="80909" name="Object 13"/>
          <p:cNvGraphicFramePr>
            <a:graphicFrameLocks noChangeAspect="1"/>
          </p:cNvGraphicFramePr>
          <p:nvPr/>
        </p:nvGraphicFramePr>
        <p:xfrm>
          <a:off x="1068388" y="5884862"/>
          <a:ext cx="3463925" cy="439738"/>
        </p:xfrm>
        <a:graphic>
          <a:graphicData uri="http://schemas.openxmlformats.org/presentationml/2006/ole">
            <p:oleObj spid="_x0000_s37894" name="Equation" r:id="rId7" imgW="1904760" imgH="241200" progId="">
              <p:embed/>
            </p:oleObj>
          </a:graphicData>
        </a:graphic>
      </p:graphicFrame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0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09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09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09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9144000" cy="838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 dirty="0" smtClean="0"/>
              <a:t>Convergence &amp; Approximations</a:t>
            </a:r>
            <a:endParaRPr lang="en-US" sz="3600" dirty="0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2662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Theorem: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(Binomial converges to Poisson)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 X be a random variable with Binomial distribution with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parameters n and p :=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λ/n with large n and small constant </a:t>
            </a:r>
            <a:r>
              <a:rPr lang="el-GR" sz="2400" dirty="0" smtClean="0">
                <a:latin typeface="Times New Roman"/>
                <a:cs typeface="Times New Roman"/>
                <a:sym typeface="Symbol" pitchFamily="18" charset="2"/>
              </a:rPr>
              <a:t>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&lt;&lt; 1.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Then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3657600"/>
            <a:ext cx="80169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Theorem: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Moivre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-Laplace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Binomial converges to Gaussian)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 X be a random variable with Binomial distribution with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parameters n and p. For -∞ &lt; a ≤ b &lt; ∞ it holds that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l-GR" sz="2400" dirty="0" smtClean="0">
                <a:latin typeface="Times New Roman"/>
                <a:cs typeface="Times New Roman"/>
                <a:sym typeface="Symbol" pitchFamily="18" charset="2"/>
              </a:rPr>
              <a:t>Φ</a:t>
            </a:r>
            <a:r>
              <a:rPr lang="en-US" sz="2400" dirty="0" smtClean="0">
                <a:latin typeface="Times New Roman"/>
                <a:cs typeface="Times New Roman"/>
                <a:sym typeface="Symbol" pitchFamily="18" charset="2"/>
              </a:rPr>
              <a:t>(z) is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Normal distribution function N(0,1); a, b are integers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047750" y="2201862"/>
          <a:ext cx="3071813" cy="922338"/>
        </p:xfrm>
        <a:graphic>
          <a:graphicData uri="http://schemas.openxmlformats.org/presentationml/2006/ole">
            <p:oleObj spid="_x0000_s38915" name="Formel" r:id="rId3" imgW="1396800" imgH="419040" progId="Equation.3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941388" y="4876800"/>
          <a:ext cx="6032500" cy="976313"/>
        </p:xfrm>
        <a:graphic>
          <a:graphicData uri="http://schemas.openxmlformats.org/presentationml/2006/ole">
            <p:oleObj spid="_x0000_s38916" name="Formel" r:id="rId4" imgW="2743200" imgH="444240" progId="Equation.3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676400" y="3276600"/>
            <a:ext cx="59436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144000" cy="838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 dirty="0"/>
              <a:t>Central Limit Theorem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228600" y="804208"/>
            <a:ext cx="861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Theorem: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 n independent, identically distributed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random variables with expectation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variance σ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distribution function 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random variable Z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:=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...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converges to a Normal distribution N(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nσ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with expectation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variance nσ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That is, 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-∞ &lt; x ≤ y &lt; ∞ it holds that: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1800225" y="3338513"/>
          <a:ext cx="5772150" cy="971550"/>
        </p:xfrm>
        <a:graphic>
          <a:graphicData uri="http://schemas.openxmlformats.org/presentationml/2006/ole">
            <p:oleObj spid="_x0000_s39938" name="Formel" r:id="rId3" imgW="2565360" imgH="431640" progId="Equation.3">
              <p:embed/>
            </p:oleObj>
          </a:graphicData>
        </a:graphic>
      </p:graphicFrame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55976" y="4495800"/>
            <a:ext cx="8105937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Corollary: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converges to a Normal distribution N(μ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σ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              with expectation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variance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σ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/n .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1095375" y="4876800"/>
          <a:ext cx="1571625" cy="815975"/>
        </p:xfrm>
        <a:graphic>
          <a:graphicData uri="http://schemas.openxmlformats.org/presentationml/2006/ole">
            <p:oleObj spid="_x0000_s39939" name="Equation" r:id="rId4" imgW="711000" imgH="368280" progId="Equation.3">
              <p:embed/>
            </p:oleObj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144000" cy="609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 dirty="0"/>
              <a:t>Elementary Information Theory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28600" y="2617788"/>
            <a:ext cx="6470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For two prob. distributions f(x) and g(x) the</a:t>
            </a:r>
          </a:p>
          <a:p>
            <a:pPr>
              <a:lnSpc>
                <a:spcPct val="90000"/>
              </a:lnSpc>
            </a:pP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relative entropy (Kullback-Leibler divergence)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of f to g is: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304800" y="3227388"/>
          <a:ext cx="3500438" cy="795337"/>
        </p:xfrm>
        <a:graphic>
          <a:graphicData uri="http://schemas.openxmlformats.org/presentationml/2006/ole">
            <p:oleObj spid="_x0000_s40962" name="Equation" r:id="rId3" imgW="1955520" imgH="444240" progId="">
              <p:embed/>
            </p:oleObj>
          </a:graphicData>
        </a:graphic>
      </p:graphicFrame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715843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Let f(x) be the probability (or relative frequency) of the x-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symbol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some text d. 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entropy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text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(or the underlying prob. distribution f) is: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H(d) is a lower bound for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bits per symbol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needed with optimal coding (compression).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4613275" y="1147762"/>
          <a:ext cx="3006725" cy="757238"/>
        </p:xfrm>
        <a:graphic>
          <a:graphicData uri="http://schemas.openxmlformats.org/presentationml/2006/ole">
            <p:oleObj spid="_x0000_s40963" name="Formel" r:id="rId4" imgW="1663560" imgH="419040" progId="Equation.3">
              <p:embed/>
            </p:oleObj>
          </a:graphicData>
        </a:graphic>
      </p:graphicFrame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228600" y="4191000"/>
            <a:ext cx="8305800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Relative entropy is a measure for the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-)similarity of two probability or frequency distributions. It corresponds to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average number of additional bits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needed for coding information (events) with distribution f when using an optimal code for distribution g.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228600" y="5486400"/>
            <a:ext cx="3894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cross entropy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f(x) to g(x) is: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881" name="Object 9"/>
          <p:cNvGraphicFramePr>
            <a:graphicFrameLocks noChangeAspect="1"/>
          </p:cNvGraphicFramePr>
          <p:nvPr/>
        </p:nvGraphicFramePr>
        <p:xfrm>
          <a:off x="304800" y="5791200"/>
          <a:ext cx="6145213" cy="685800"/>
        </p:xfrm>
        <a:graphic>
          <a:graphicData uri="http://schemas.openxmlformats.org/presentationml/2006/ole">
            <p:oleObj spid="_x0000_s40964" name="Formel" r:id="rId5" imgW="3073320" imgH="342720" progId="Equation.3">
              <p:embed/>
            </p:oleObj>
          </a:graphicData>
        </a:graphic>
      </p:graphicFrame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9" grpId="0"/>
      <p:bldP spid="7988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69215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 dirty="0"/>
              <a:t>Compression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60401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Text is sequence of symbols (with specific frequencies)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Symbols can be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letters or other characters from some alphabet Σ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strings of fixed length (e.g. trigrams, “shingles”)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 words, bits, syllables, phrases, etc.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95288" y="2390775"/>
            <a:ext cx="827143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Limits of compression:</a:t>
            </a:r>
          </a:p>
          <a:p>
            <a:pPr>
              <a:lnSpc>
                <a:spcPct val="110000"/>
              </a:lnSpc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Let 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be the probability (or relative frequency)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i-th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symbol in text d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Then the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entropy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text: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is a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lower bound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the 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average number of bits per symbol in any compression (e.g. Huffman codes)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3657600" y="3262312"/>
          <a:ext cx="2376488" cy="776288"/>
        </p:xfrm>
        <a:graphic>
          <a:graphicData uri="http://schemas.openxmlformats.org/presentationml/2006/ole">
            <p:oleObj spid="_x0000_s41986" name="Formel" r:id="rId3" imgW="1320480" imgH="431640" progId="Equation.3">
              <p:embed/>
            </p:oleObj>
          </a:graphicData>
        </a:graphic>
      </p:graphicFrame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81000" y="4819471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Note: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Compression schemes such as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Ziv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-Lempel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(used in zip) are better because they consider context beyond single symbols; with appropriately generalized notions of entropy, the lower-bound theorem does still hold.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Summary of Section II.1</a:t>
            </a:r>
            <a:endParaRPr lang="en-US" dirty="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65813" y="1287008"/>
            <a:ext cx="8666155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Bayes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 Theorem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very simple, very powerful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RVs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 a fundamental, sometimes subtle concept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Rich variety of well-studied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distribution functions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Moments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moment-generating functions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capture distributions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Tail bounds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useful for non-tractable distributions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distribution: limit of sum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RVs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Entropy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measures (incl.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KL divergence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capture complexity and similarity of prob. distributions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Seite-6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33375"/>
            <a:ext cx="3743325" cy="5759450"/>
          </a:xfrm>
          <a:noFill/>
          <a:ln/>
        </p:spPr>
      </p:pic>
      <p:pic>
        <p:nvPicPr>
          <p:cNvPr id="103427" name="Picture 3" descr="Seite-6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463" y="549275"/>
            <a:ext cx="3990975" cy="5472113"/>
          </a:xfrm>
          <a:noFill/>
          <a:ln/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268538" y="6021388"/>
            <a:ext cx="59578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Source: Arnold O. Allen, Probability, Statistics, and Queueing Theory 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with Computer Science Applications, Academic Press, 1990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64725" cy="620713"/>
          </a:xfrm>
        </p:spPr>
        <p:txBody>
          <a:bodyPr/>
          <a:lstStyle/>
          <a:p>
            <a:r>
              <a:rPr lang="en-US" sz="2800" smtClean="0"/>
              <a:t>Reference Tables on Probability Distributions and Statistics (1)</a:t>
            </a:r>
            <a:endParaRPr lang="en-US" sz="280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Seite-6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19112"/>
            <a:ext cx="3675062" cy="5881688"/>
          </a:xfrm>
          <a:prstGeom prst="rect">
            <a:avLst/>
          </a:prstGeom>
          <a:noFill/>
        </p:spPr>
      </p:pic>
      <p:pic>
        <p:nvPicPr>
          <p:cNvPr id="105475" name="Picture 3" descr="Seite-6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519112"/>
            <a:ext cx="4156075" cy="5364163"/>
          </a:xfrm>
          <a:prstGeom prst="rect">
            <a:avLst/>
          </a:prstGeom>
          <a:noFill/>
        </p:spPr>
      </p:pic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2195513" y="6019800"/>
            <a:ext cx="59578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Source: Arnold O. Allen, Probability, Statistics, and Queueing Theory 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with Computer Science Applications, Academic Press, 1990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64725" cy="620713"/>
          </a:xfrm>
        </p:spPr>
        <p:txBody>
          <a:bodyPr/>
          <a:lstStyle/>
          <a:p>
            <a:r>
              <a:rPr lang="en-US" sz="2800" dirty="0" smtClean="0"/>
              <a:t>Reference Tables on Probability Distributions and Statistics (2)</a:t>
            </a:r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Seite-6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96900"/>
            <a:ext cx="4203700" cy="5651500"/>
          </a:xfrm>
          <a:prstGeom prst="rect">
            <a:avLst/>
          </a:prstGeom>
          <a:noFill/>
        </p:spPr>
      </p:pic>
      <p:pic>
        <p:nvPicPr>
          <p:cNvPr id="107523" name="Picture 3" descr="Seite-6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596900"/>
            <a:ext cx="4078287" cy="5456238"/>
          </a:xfrm>
          <a:prstGeom prst="rect">
            <a:avLst/>
          </a:prstGeom>
          <a:noFill/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2268538" y="6021388"/>
            <a:ext cx="59578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Source: Arnold O. Allen, Probability, Statistics, and Queueing Theory 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with Computer Science Applications, Academic Press, 1990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64725" cy="620713"/>
          </a:xfrm>
        </p:spPr>
        <p:txBody>
          <a:bodyPr/>
          <a:lstStyle/>
          <a:p>
            <a:r>
              <a:rPr lang="en-US" sz="2800" smtClean="0"/>
              <a:t>Reference Tables on Probability Distributions and Statistics (3)</a:t>
            </a:r>
            <a:endParaRPr lang="en-US" sz="280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Seite-6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6250"/>
            <a:ext cx="3962400" cy="5761038"/>
          </a:xfrm>
          <a:prstGeom prst="rect">
            <a:avLst/>
          </a:prstGeom>
          <a:noFill/>
        </p:spPr>
      </p:pic>
      <p:pic>
        <p:nvPicPr>
          <p:cNvPr id="113667" name="Picture 3" descr="Seite-6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76250"/>
            <a:ext cx="3876675" cy="5689600"/>
          </a:xfrm>
          <a:prstGeom prst="rect">
            <a:avLst/>
          </a:prstGeom>
          <a:noFill/>
        </p:spPr>
      </p:pic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124075" y="6092825"/>
            <a:ext cx="5957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Source: Arnold O. Allen, Probability, Statistics,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Queueing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Theory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with Computer Science Applications, Academic Press, 1990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1113"/>
            <a:ext cx="9864725" cy="620713"/>
          </a:xfrm>
        </p:spPr>
        <p:txBody>
          <a:bodyPr/>
          <a:lstStyle/>
          <a:p>
            <a:r>
              <a:rPr lang="en-US" sz="2800" dirty="0" smtClean="0"/>
              <a:t>Reference Tables on Probability Distributions and Statistics (4)</a:t>
            </a:r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Spaces and Events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410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002060"/>
                </a:solidFill>
              </a:rPr>
              <a:t>sample space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 </a:t>
            </a:r>
            <a:r>
              <a:rPr lang="en-US" sz="2400" dirty="0" smtClean="0"/>
              <a:t>is a set of all possible outcomes of an experiment.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	(Elements e in </a:t>
            </a:r>
            <a:r>
              <a:rPr lang="en-US" sz="2400" dirty="0" smtClean="0">
                <a:sym typeface="Symbol" pitchFamily="18" charset="2"/>
              </a:rPr>
              <a:t> are called 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sample outcomes</a:t>
            </a:r>
            <a:r>
              <a:rPr lang="en-US" sz="2400" dirty="0" smtClean="0">
                <a:sym typeface="Symbol" pitchFamily="18" charset="2"/>
              </a:rPr>
              <a:t> or 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realizations</a:t>
            </a:r>
            <a:r>
              <a:rPr lang="en-US" sz="2400" dirty="0" smtClean="0">
                <a:sym typeface="Symbol" pitchFamily="18" charset="2"/>
              </a:rPr>
              <a:t>.)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ym typeface="Symbol" pitchFamily="18" charset="2"/>
              </a:rPr>
              <a:t>Subsets E of  are called 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events</a:t>
            </a: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.</a:t>
            </a:r>
            <a:endParaRPr lang="en-US" sz="2400" dirty="0" smtClean="0"/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buNone/>
            </a:pPr>
            <a:r>
              <a:rPr lang="en-US" sz="2400" u="sng" dirty="0" smtClean="0"/>
              <a:t>Example 1:</a:t>
            </a:r>
          </a:p>
          <a:p>
            <a:pPr lvl="1"/>
            <a:r>
              <a:rPr lang="en-US" sz="2000" dirty="0" smtClean="0"/>
              <a:t>If we toss a coin twice, then </a:t>
            </a:r>
            <a:r>
              <a:rPr lang="en-US" sz="2000" dirty="0" smtClean="0">
                <a:sym typeface="Symbol" pitchFamily="18" charset="2"/>
              </a:rPr>
              <a:t> = {HH, HT, TH, TT}.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The event that the first toss is heads is A = {HH, HT}.</a:t>
            </a:r>
          </a:p>
          <a:p>
            <a:pPr lvl="1"/>
            <a:endParaRPr lang="en-US" sz="2000" dirty="0" smtClean="0">
              <a:sym typeface="Symbol" pitchFamily="18" charset="2"/>
            </a:endParaRPr>
          </a:p>
          <a:p>
            <a:pPr>
              <a:buNone/>
            </a:pPr>
            <a:r>
              <a:rPr lang="en-US" sz="2400" u="sng" dirty="0" smtClean="0">
                <a:sym typeface="Symbol" pitchFamily="18" charset="2"/>
              </a:rPr>
              <a:t>Example 2: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Suppose we want to measure the temperature in a room. 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Let  = </a:t>
            </a:r>
            <a:r>
              <a:rPr lang="en-US" sz="2000" dirty="0" smtClean="0">
                <a:sym typeface="Symbol"/>
              </a:rPr>
              <a:t>R</a:t>
            </a:r>
            <a:r>
              <a:rPr lang="en-US" sz="2000" dirty="0" smtClean="0">
                <a:sym typeface="Symbol" pitchFamily="18" charset="2"/>
              </a:rPr>
              <a:t> = {-∞, ∞}, i.e., the set of the real numbers.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The event that the temperature is between 0 and 23 degrees is A = [0, 23].</a:t>
            </a:r>
          </a:p>
          <a:p>
            <a:pPr lvl="1"/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3962400"/>
            <a:ext cx="8839200" cy="243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002060"/>
                </a:solidFill>
              </a:rPr>
              <a:t>probability space</a:t>
            </a:r>
            <a:r>
              <a:rPr lang="en-US" sz="2400" dirty="0" smtClean="0"/>
              <a:t> is a triple (</a:t>
            </a:r>
            <a:r>
              <a:rPr lang="en-US" sz="2400" dirty="0" smtClean="0">
                <a:sym typeface="Symbol" pitchFamily="18" charset="2"/>
              </a:rPr>
              <a:t>, E, P) with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ym typeface="Symbol" pitchFamily="18" charset="2"/>
              </a:rPr>
              <a:t>a sample space  of possible outcomes,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ym typeface="Symbol" pitchFamily="18" charset="2"/>
              </a:rPr>
              <a:t>a set of events E over ,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ym typeface="Symbol" pitchFamily="18" charset="2"/>
              </a:rPr>
              <a:t>and a 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probability measure </a:t>
            </a:r>
            <a:r>
              <a:rPr lang="en-US" sz="2400" dirty="0" smtClean="0">
                <a:sym typeface="Symbol" pitchFamily="18" charset="2"/>
              </a:rPr>
              <a:t>P: E  [0,1].</a:t>
            </a:r>
            <a:endParaRPr lang="en-US" dirty="0" smtClean="0">
              <a:sym typeface="Symbol" pitchFamily="18" charset="2"/>
            </a:endParaRPr>
          </a:p>
          <a:p>
            <a:pPr>
              <a:lnSpc>
                <a:spcPct val="110000"/>
              </a:lnSpc>
            </a:pPr>
            <a:endParaRPr lang="en-US" sz="2400" u="sng" dirty="0" smtClean="0">
              <a:sym typeface="Symbol" pitchFamily="18" charset="2"/>
            </a:endParaRPr>
          </a:p>
          <a:p>
            <a:pPr>
              <a:lnSpc>
                <a:spcPct val="110000"/>
              </a:lnSpc>
              <a:buNone/>
            </a:pPr>
            <a:r>
              <a:rPr lang="en-US" sz="2400" u="sng" dirty="0" smtClean="0">
                <a:sym typeface="Symbol" pitchFamily="18" charset="2"/>
              </a:rPr>
              <a:t>Example:</a:t>
            </a:r>
            <a:r>
              <a:rPr lang="en-US" sz="2400" dirty="0" smtClean="0">
                <a:sym typeface="Symbol" pitchFamily="18" charset="2"/>
              </a:rPr>
              <a:t> P[{HH, HT}] = 1/2; P[{HH, HT, TH, TT}] = 1 </a:t>
            </a:r>
          </a:p>
          <a:p>
            <a:pPr>
              <a:lnSpc>
                <a:spcPct val="110000"/>
              </a:lnSpc>
            </a:pPr>
            <a:endParaRPr lang="en-US" sz="2400" dirty="0" smtClean="0"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US" sz="2400" b="1" dirty="0" smtClean="0">
                <a:sym typeface="Symbol" pitchFamily="18" charset="2"/>
              </a:rPr>
              <a:t>Three basic axioms of probability theory: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Axiom 1:</a:t>
            </a:r>
            <a:r>
              <a:rPr lang="en-US" sz="2400" dirty="0" smtClean="0">
                <a:sym typeface="Symbol" pitchFamily="18" charset="2"/>
              </a:rPr>
              <a:t> P[A] ≥ 0 (for any event A in E)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Axiom 2:</a:t>
            </a:r>
            <a:r>
              <a:rPr lang="en-US" sz="2400" dirty="0" smtClean="0">
                <a:sym typeface="Symbol" pitchFamily="18" charset="2"/>
              </a:rPr>
              <a:t> P[] = 1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Axiom 3:</a:t>
            </a:r>
            <a:r>
              <a:rPr lang="en-US" sz="2400" dirty="0" smtClean="0">
                <a:sym typeface="Symbol" pitchFamily="18" charset="2"/>
              </a:rPr>
              <a:t> If events A</a:t>
            </a:r>
            <a:r>
              <a:rPr lang="en-US" sz="2400" baseline="-25000" dirty="0" smtClean="0">
                <a:sym typeface="Symbol" pitchFamily="18" charset="2"/>
              </a:rPr>
              <a:t>1</a:t>
            </a:r>
            <a:r>
              <a:rPr lang="en-US" sz="2400" dirty="0" smtClean="0">
                <a:sym typeface="Symbol" pitchFamily="18" charset="2"/>
              </a:rPr>
              <a:t>, A</a:t>
            </a:r>
            <a:r>
              <a:rPr lang="en-US" sz="2400" baseline="-25000" dirty="0" smtClean="0">
                <a:sym typeface="Symbol" pitchFamily="18" charset="2"/>
              </a:rPr>
              <a:t>2</a:t>
            </a:r>
            <a:r>
              <a:rPr lang="en-US" sz="2400" dirty="0" smtClean="0">
                <a:sym typeface="Symbol" pitchFamily="18" charset="2"/>
              </a:rPr>
              <a:t>, … are disjoint, then P[</a:t>
            </a:r>
            <a:r>
              <a:rPr lang="en-US" sz="2400" baseline="-25000" dirty="0" err="1" smtClean="0">
                <a:sym typeface="Symbol" pitchFamily="18" charset="2"/>
              </a:rPr>
              <a:t>i</a:t>
            </a:r>
            <a:r>
              <a:rPr lang="en-US" sz="2400" dirty="0" smtClean="0">
                <a:sym typeface="Symbol" pitchFamily="18" charset="2"/>
              </a:rPr>
              <a:t> A</a:t>
            </a:r>
            <a:r>
              <a:rPr lang="en-US" sz="2400" baseline="-25000" dirty="0" smtClean="0">
                <a:sym typeface="Symbol" pitchFamily="18" charset="2"/>
              </a:rPr>
              <a:t>i</a:t>
            </a:r>
            <a:r>
              <a:rPr lang="en-US" sz="2400" dirty="0" smtClean="0">
                <a:sym typeface="Symbol" pitchFamily="18" charset="2"/>
              </a:rPr>
              <a:t>] = </a:t>
            </a:r>
            <a:r>
              <a:rPr lang="en-US" sz="2400" baseline="-25000" dirty="0" err="1" smtClean="0">
                <a:sym typeface="Symbol" pitchFamily="18" charset="2"/>
              </a:rPr>
              <a:t>i</a:t>
            </a:r>
            <a:r>
              <a:rPr lang="en-US" sz="2400" dirty="0" smtClean="0">
                <a:sym typeface="Symbol" pitchFamily="18" charset="2"/>
              </a:rPr>
              <a:t> P[A</a:t>
            </a:r>
            <a:r>
              <a:rPr lang="en-US" sz="2400" baseline="-25000" dirty="0" smtClean="0">
                <a:sym typeface="Symbol" pitchFamily="18" charset="2"/>
              </a:rPr>
              <a:t>i</a:t>
            </a:r>
            <a:r>
              <a:rPr lang="en-US" sz="2400" dirty="0" smtClean="0">
                <a:sym typeface="Symbol" pitchFamily="18" charset="2"/>
              </a:rPr>
              <a:t>] (for </a:t>
            </a:r>
            <a:r>
              <a:rPr lang="en-US" sz="2400" dirty="0" err="1" smtClean="0">
                <a:sym typeface="Symbol" pitchFamily="18" charset="2"/>
              </a:rPr>
              <a:t>countably</a:t>
            </a:r>
            <a:r>
              <a:rPr lang="en-US" sz="2400" dirty="0" smtClean="0">
                <a:sym typeface="Symbol" pitchFamily="18" charset="2"/>
              </a:rPr>
              <a:t> many A</a:t>
            </a:r>
            <a:r>
              <a:rPr lang="en-US" sz="2400" baseline="-25000" dirty="0" smtClean="0">
                <a:sym typeface="Symbol" pitchFamily="18" charset="2"/>
              </a:rPr>
              <a:t>i</a:t>
            </a:r>
            <a:r>
              <a:rPr lang="en-US" sz="2400" dirty="0" smtClean="0">
                <a:sym typeface="Symbol" pitchFamily="18" charset="2"/>
              </a:rPr>
              <a:t>).</a:t>
            </a:r>
          </a:p>
          <a:p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/>
              <a:t>More properties</a:t>
            </a:r>
            <a:r>
              <a:rPr lang="en-US" sz="2400" dirty="0" smtClean="0"/>
              <a:t> (derived from axioms)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P[] = 0 </a:t>
            </a:r>
            <a:r>
              <a:rPr lang="en-US" sz="1800" dirty="0" smtClean="0">
                <a:sym typeface="Symbol" pitchFamily="18" charset="2"/>
              </a:rPr>
              <a:t>(null/impossible event)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P[] = 1 </a:t>
            </a:r>
            <a:r>
              <a:rPr lang="en-US" sz="1800" dirty="0" smtClean="0">
                <a:sym typeface="Symbol" pitchFamily="18" charset="2"/>
              </a:rPr>
              <a:t>(true/certain event, actually not derived but 2nd axiom)</a:t>
            </a:r>
            <a:endParaRPr lang="en-US" sz="2400" dirty="0" smtClean="0"/>
          </a:p>
          <a:p>
            <a:pPr lvl="1">
              <a:lnSpc>
                <a:spcPct val="11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0 ≤ P[A] ≤ 1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If A  B </a:t>
            </a:r>
            <a:r>
              <a:rPr lang="en-US" sz="2400" dirty="0" smtClean="0">
                <a:solidFill>
                  <a:srgbClr val="002060"/>
                </a:solidFill>
                <a:sym typeface="Wingdings" pitchFamily="2" charset="2"/>
              </a:rPr>
              <a:t>then P[A] </a:t>
            </a: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≤ P[B]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P[A] + P[</a:t>
            </a: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A] = 1				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P[A  B] = P[A] + P[B] – P[A  B] </a:t>
            </a:r>
            <a:r>
              <a:rPr lang="en-US" sz="1800" dirty="0" smtClean="0">
                <a:sym typeface="Symbol" pitchFamily="18" charset="2"/>
              </a:rPr>
              <a:t>(inclusion-exclusion principle)</a:t>
            </a:r>
            <a:r>
              <a:rPr lang="en-US" sz="2400" dirty="0" smtClean="0">
                <a:sym typeface="Symbol" pitchFamily="18" charset="2"/>
              </a:rPr>
              <a:t>          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" y="411480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Notes: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 is </a:t>
            </a: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closed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under , ,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with a countable number of operands (with finite , usually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It is not always possible to assign a probability to every event in E if the sample space is large. Instead one may assign probabilities to a limited class of sets in E.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Venn Diagrams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4114800"/>
            <a:ext cx="8991600" cy="1447800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  <a:buNone/>
            </a:pPr>
            <a:r>
              <a:rPr lang="en-US" sz="2400" u="sng" dirty="0" smtClean="0">
                <a:sym typeface="Symbol" pitchFamily="18" charset="2"/>
              </a:rPr>
              <a:t>Proof of the Inclusion-Exclusion Principle: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200" dirty="0" smtClean="0">
                <a:sym typeface="Symbol" pitchFamily="18" charset="2"/>
              </a:rPr>
              <a:t>P[A  B]  = P[ (A  B)  (A  B)  (A  B) ]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200" dirty="0" smtClean="0">
                <a:sym typeface="Symbol" pitchFamily="18" charset="2"/>
              </a:rPr>
              <a:t>		       = P[A  B] + P[A  B] + P[A  B]  + P[A  B] – P[A  B]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200" dirty="0" smtClean="0">
                <a:sym typeface="Symbol" pitchFamily="18" charset="2"/>
              </a:rPr>
              <a:t>		       = P[(A  B)  (A  B)] + P[(A  B)  (A  B)] – P[A  B]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200" dirty="0" smtClean="0">
                <a:sym typeface="Symbol" pitchFamily="18" charset="2"/>
              </a:rPr>
              <a:t>		       = P[A] + P[B] – P[A  B]</a:t>
            </a:r>
            <a:r>
              <a:rPr lang="en-US" sz="2400" dirty="0" smtClean="0">
                <a:sym typeface="Symbol" pitchFamily="18" charset="2"/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990600"/>
            <a:ext cx="5334000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676400"/>
            <a:ext cx="3124200" cy="1981200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1219200"/>
            <a:ext cx="2971800" cy="1905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618" y="100078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52401"/>
            <a:ext cx="2066925" cy="252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391400" y="2667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John Venn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1834-1923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800" y="2221468"/>
            <a:ext cx="985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 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8382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Independence and Conditional Probabilities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769203"/>
            <a:ext cx="7331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Two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A, B of a probability space are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independent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if P[A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 B] = P[A] P[B].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81000" y="3657600"/>
            <a:ext cx="6837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conditional probability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P[A | B] of A under the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condition (hypothesis) B is defined as: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762000" y="4495800"/>
          <a:ext cx="2451100" cy="787400"/>
        </p:xfrm>
        <a:graphic>
          <a:graphicData uri="http://schemas.openxmlformats.org/presentationml/2006/ole">
            <p:oleObj spid="_x0000_s24578" name="Equation" r:id="rId3" imgW="2450880" imgH="787320" progId="Equation.3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57200" y="1676400"/>
            <a:ext cx="6874318" cy="1938992"/>
            <a:chOff x="510745" y="1899959"/>
            <a:chExt cx="6874318" cy="1938992"/>
          </a:xfrm>
        </p:grpSpPr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510745" y="1899959"/>
              <a:ext cx="6874318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A finite 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set of events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A={A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..., A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} is</a:t>
              </a:r>
              <a:r>
                <a:rPr lang="en-US" sz="2400" b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independent</a:t>
              </a:r>
              <a:endPara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if for every subset S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 A the equation 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                       </a:t>
              </a:r>
            </a:p>
            <a:p>
              <a:endPara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holds.</a:t>
              </a:r>
              <a:endPara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38925" name="Object 13"/>
            <p:cNvGraphicFramePr>
              <a:graphicFrameLocks noChangeAspect="1"/>
            </p:cNvGraphicFramePr>
            <p:nvPr/>
          </p:nvGraphicFramePr>
          <p:xfrm>
            <a:off x="685800" y="2738159"/>
            <a:ext cx="2751138" cy="712787"/>
          </p:xfrm>
          <a:graphic>
            <a:graphicData uri="http://schemas.openxmlformats.org/presentationml/2006/ole">
              <p:oleObj spid="_x0000_s24579" name="Equation" r:id="rId4" imgW="1371600" imgH="355320" progId="">
                <p:embed/>
              </p:oleObj>
            </a:graphicData>
          </a:graphic>
        </p:graphicFrame>
      </p:grp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381000" y="5417403"/>
            <a:ext cx="7164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 event A is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conditionally independent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B given C</a:t>
            </a: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if P[A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| BC] = P[A | C].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Independence vs. </a:t>
            </a:r>
            <a:r>
              <a:rPr lang="en-US" dirty="0" err="1" smtClean="0"/>
              <a:t>Disjointness</a:t>
            </a:r>
            <a:endParaRPr lang="en-US" dirty="0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524720" y="5258455"/>
            <a:ext cx="54589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P[A]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P[B] = P[A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 B]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P[A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B]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51520" y="5267980"/>
            <a:ext cx="13114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51520" y="3677960"/>
            <a:ext cx="1941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Disjointness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514445" y="2200672"/>
            <a:ext cx="34109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P[A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 B]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P[A] P[B]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283468" y="2210197"/>
            <a:ext cx="21755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Independence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3505200" y="2829580"/>
            <a:ext cx="541789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P[A  B]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1 – (1 – P[A])(1 – P[B])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3509062" y="1219200"/>
            <a:ext cx="26500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P[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⌐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A] = 1 – P[A]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283468" y="1228725"/>
            <a:ext cx="2643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Set-Complement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3528813" y="3724672"/>
            <a:ext cx="212051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P[A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 B]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3525036" y="4353580"/>
            <a:ext cx="37026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P[A  B]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P[A] + P[B]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20, 2011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9" grpId="0"/>
      <p:bldP spid="30" grpId="0" animBg="1"/>
      <p:bldP spid="31" grpId="0"/>
      <p:bldP spid="34" grpId="0" animBg="1"/>
      <p:bldP spid="39" grpId="0" animBg="1"/>
      <p:bldP spid="40" grpId="0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4873</TotalTime>
  <Words>3649</Words>
  <Application>Microsoft Office PowerPoint</Application>
  <PresentationFormat>On-screen Show (4:3)</PresentationFormat>
  <Paragraphs>675</Paragraphs>
  <Slides>39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Times New Roman</vt:lpstr>
      <vt:lpstr>Symbol</vt:lpstr>
      <vt:lpstr>Calibri</vt:lpstr>
      <vt:lpstr>Wingdings</vt:lpstr>
      <vt:lpstr>Office Theme</vt:lpstr>
      <vt:lpstr>Equation</vt:lpstr>
      <vt:lpstr>Formel</vt:lpstr>
      <vt:lpstr>Chapter II: Basics from probability theory and statistics </vt:lpstr>
      <vt:lpstr>Chapter II: Basics from Probability Theory and Statistics*</vt:lpstr>
      <vt:lpstr>II.1 Basic Probability Theory</vt:lpstr>
      <vt:lpstr>Sample Spaces and Events</vt:lpstr>
      <vt:lpstr>Probability</vt:lpstr>
      <vt:lpstr>Probability</vt:lpstr>
      <vt:lpstr>Venn Diagrams</vt:lpstr>
      <vt:lpstr>Independence and Conditional Probabilities</vt:lpstr>
      <vt:lpstr>Independence vs. Disjointness</vt:lpstr>
      <vt:lpstr>Murphy’s Law</vt:lpstr>
      <vt:lpstr>Birthday Paradox</vt:lpstr>
      <vt:lpstr>Total Probability and Bayes’ Theorem</vt:lpstr>
      <vt:lpstr>Random Variables</vt:lpstr>
      <vt:lpstr>Random Variables</vt:lpstr>
      <vt:lpstr>Distribution and Density Functions</vt:lpstr>
      <vt:lpstr>Important Discrete Distributions</vt:lpstr>
      <vt:lpstr>Important Continuous Distributions</vt:lpstr>
      <vt:lpstr>Normal (Gaussian) Distribution</vt:lpstr>
      <vt:lpstr>Multidimensional (Multivariate) Distributions</vt:lpstr>
      <vt:lpstr>Important Multivariate Distributions</vt:lpstr>
      <vt:lpstr>Expectation Values, Moments &amp; Variance</vt:lpstr>
      <vt:lpstr>Properties of Expectation and Variance</vt:lpstr>
      <vt:lpstr>Correlation of Random Variables</vt:lpstr>
      <vt:lpstr>Transformations of Random Variables</vt:lpstr>
      <vt:lpstr>Generating Functions and Transforms</vt:lpstr>
      <vt:lpstr>Properties of Transforms</vt:lpstr>
      <vt:lpstr>Use Case: Score prediction for fast Top-k Queries</vt:lpstr>
      <vt:lpstr>Use Case: Score prediction for fast Top-k Queries</vt:lpstr>
      <vt:lpstr>Inequalities and Tail Bounds</vt:lpstr>
      <vt:lpstr>Convergence of Random Variables</vt:lpstr>
      <vt:lpstr>Convergence &amp; Approximations</vt:lpstr>
      <vt:lpstr>Central Limit Theorem</vt:lpstr>
      <vt:lpstr>Elementary Information Theory</vt:lpstr>
      <vt:lpstr>Compression</vt:lpstr>
      <vt:lpstr>Summary of Section II.1</vt:lpstr>
      <vt:lpstr>Reference Tables on Probability Distributions and Statistics (1)</vt:lpstr>
      <vt:lpstr>Reference Tables on Probability Distributions and Statistics (2)</vt:lpstr>
      <vt:lpstr>Reference Tables on Probability Distributions and Statistics (3)</vt:lpstr>
      <vt:lpstr>Reference Tables on Probability Distributions and Statistics (4)</vt:lpstr>
    </vt:vector>
  </TitlesOfParts>
  <Company>Max-Planck-Institut für Informatik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Theobald</dc:creator>
  <cp:lastModifiedBy>Martin Theobald</cp:lastModifiedBy>
  <cp:revision>128</cp:revision>
  <dcterms:created xsi:type="dcterms:W3CDTF">2011-09-27T11:16:58Z</dcterms:created>
  <dcterms:modified xsi:type="dcterms:W3CDTF">2011-10-25T15:40:13Z</dcterms:modified>
</cp:coreProperties>
</file>