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6" r:id="rId2"/>
    <p:sldId id="367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414" r:id="rId13"/>
    <p:sldId id="415" r:id="rId14"/>
    <p:sldId id="416" r:id="rId15"/>
    <p:sldId id="426" r:id="rId16"/>
    <p:sldId id="427" r:id="rId17"/>
    <p:sldId id="428" r:id="rId18"/>
    <p:sldId id="451" r:id="rId19"/>
    <p:sldId id="453" r:id="rId20"/>
    <p:sldId id="430" r:id="rId21"/>
    <p:sldId id="431" r:id="rId22"/>
    <p:sldId id="432" r:id="rId23"/>
    <p:sldId id="433" r:id="rId24"/>
    <p:sldId id="434" r:id="rId25"/>
    <p:sldId id="435" r:id="rId26"/>
    <p:sldId id="438" r:id="rId27"/>
    <p:sldId id="442" r:id="rId28"/>
    <p:sldId id="443" r:id="rId29"/>
    <p:sldId id="454" r:id="rId30"/>
    <p:sldId id="455" r:id="rId31"/>
    <p:sldId id="440" r:id="rId32"/>
    <p:sldId id="444" r:id="rId33"/>
    <p:sldId id="446" r:id="rId34"/>
    <p:sldId id="447" r:id="rId35"/>
    <p:sldId id="448" r:id="rId36"/>
    <p:sldId id="449" r:id="rId37"/>
    <p:sldId id="450" r:id="rId38"/>
  </p:sldIdLst>
  <p:sldSz cx="9144000" cy="6858000" type="screen4x3"/>
  <p:notesSz cx="6797675" cy="9928225"/>
  <p:embeddedFontLst>
    <p:embeddedFont>
      <p:font typeface="Times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99"/>
    <a:srgbClr val="00B050"/>
    <a:srgbClr val="33CC33"/>
    <a:srgbClr val="4F81BD"/>
    <a:srgbClr val="FF9900"/>
    <a:srgbClr val="006600"/>
    <a:srgbClr val="66FF33"/>
    <a:srgbClr val="FFFFFF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97" d="100"/>
          <a:sy n="97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4063"/>
            <a:ext cx="4945062" cy="3708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778" y="4733818"/>
            <a:ext cx="4828914" cy="4490731"/>
          </a:xfrm>
          <a:noFill/>
          <a:ln/>
        </p:spPr>
        <p:txBody>
          <a:bodyPr/>
          <a:lstStyle/>
          <a:p>
            <a:pPr defTabSz="795615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4063"/>
            <a:ext cx="4945062" cy="3708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778" y="4733818"/>
            <a:ext cx="4828914" cy="4490731"/>
          </a:xfrm>
          <a:noFill/>
          <a:ln/>
        </p:spPr>
        <p:txBody>
          <a:bodyPr/>
          <a:lstStyle/>
          <a:p>
            <a:pPr defTabSz="795615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15,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lex-parser.s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ramenet.icsi.berkeley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erbs.colorado.edu/~mpalmer/projects/ace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carpart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wa.com/" TargetMode="External"/><Relationship Id="rId4" Type="http://schemas.openxmlformats.org/officeDocument/2006/relationships/hyperlink" Target="http://www.hertrich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oow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lchemy.cs.washington.edu/" TargetMode="External"/><Relationship Id="rId2" Type="http://schemas.openxmlformats.org/officeDocument/2006/relationships/hyperlink" Target="http://cogcomp.cs.illinois.edu/page/project_view/22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esearch.microsoft.com/en-us/um/cambridge/projects/infernet/" TargetMode="External"/><Relationship Id="rId4" Type="http://schemas.openxmlformats.org/officeDocument/2006/relationships/hyperlink" Target="http://code.google.com/p/factori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i.upc.edu/~nlp/SVMTool/PennTreebank.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seval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ink.cs.cmu.edu/lin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VI.2 IE for Entities, Relations, Roles</a:t>
            </a:r>
          </a:p>
        </p:txBody>
      </p:sp>
      <p:sp>
        <p:nvSpPr>
          <p:cNvPr id="23557" name="Textfeld 5"/>
          <p:cNvSpPr txBox="1">
            <a:spLocks noChangeArrowheads="1"/>
          </p:cNvSpPr>
          <p:nvPr/>
        </p:nvSpPr>
        <p:spPr bwMode="auto">
          <a:xfrm>
            <a:off x="152400" y="928688"/>
            <a:ext cx="7295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Extracting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named entities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(either type-less constants 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typed unary predicates) in Web pages and NL text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Examples: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person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organization,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monetary value, protein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feld 6"/>
          <p:cNvSpPr txBox="1">
            <a:spLocks noChangeArrowheads="1"/>
          </p:cNvSpPr>
          <p:nvPr/>
        </p:nvSpPr>
        <p:spPr bwMode="auto">
          <a:xfrm>
            <a:off x="152400" y="2643188"/>
            <a:ext cx="87936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Extracting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typed relations between two entities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(binary predicates)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xamples: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worksFor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(person,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inhibits(drug,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disease),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person-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hasWon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-award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person-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isMarriedTo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-person, etc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feld 7"/>
          <p:cNvSpPr txBox="1">
            <a:spLocks noChangeArrowheads="1"/>
          </p:cNvSpPr>
          <p:nvPr/>
        </p:nvSpPr>
        <p:spPr bwMode="auto">
          <a:xfrm>
            <a:off x="155438" y="4357688"/>
            <a:ext cx="8759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Extracting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roles in relationships or events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predicates)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conference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at date in city, athlete wins championship in sports field,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outbreak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of disease at date in country, company mergers,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political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elections, products with technical properties and price, etc.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Dependency Parsing Examples (2)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4" y="614330"/>
            <a:ext cx="902550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14282" y="5273695"/>
            <a:ext cx="6878806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 dirty="0" err="1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de-DE" u="sng" dirty="0">
                <a:latin typeface="Times New Roman" pitchFamily="18" charset="0"/>
                <a:cs typeface="Times New Roman" pitchFamily="18" charset="0"/>
              </a:rPr>
              <a:t> tags </a:t>
            </a:r>
            <a:r>
              <a:rPr lang="de-DE" u="sng" dirty="0" smtClean="0">
                <a:latin typeface="Times New Roman" pitchFamily="18" charset="0"/>
                <a:cs typeface="Times New Roman" pitchFamily="18" charset="0"/>
              </a:rPr>
              <a:t>(Stanford Parser), out of ca. 50 tags:</a:t>
            </a:r>
            <a:endParaRPr lang="de-DE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nsubj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nominal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amod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adjectival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modifier</a:t>
            </a:r>
            <a:endParaRPr lang="de-DE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rel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relative		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rcmod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relative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modifier</a:t>
            </a:r>
            <a:endParaRPr lang="de-DE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dobj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acomp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adjectival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complement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determiner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poss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possession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modifier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		…</a:t>
            </a:r>
          </a:p>
        </p:txBody>
      </p:sp>
      <p:sp>
        <p:nvSpPr>
          <p:cNvPr id="35843" name="Textfeld 9"/>
          <p:cNvSpPr txBox="1">
            <a:spLocks noChangeArrowheads="1"/>
          </p:cNvSpPr>
          <p:nvPr/>
        </p:nvSpPr>
        <p:spPr bwMode="auto">
          <a:xfrm>
            <a:off x="2064521" y="457200"/>
            <a:ext cx="4641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>
                <a:latin typeface="Times New Roman" pitchFamily="18" charset="0"/>
                <a:cs typeface="Times New Roman" pitchFamily="18" charset="0"/>
                <a:hlinkClick r:id="rId3"/>
              </a:rPr>
              <a:t>http://nlp.stanford.edu/software/lex-parser.shtml</a:t>
            </a:r>
            <a:endParaRPr lang="de-DE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158" y="2209800"/>
            <a:ext cx="31769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Named Entity Recognition &amp; Coreference Resolution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250825" y="838200"/>
            <a:ext cx="78801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Named Entity Recognition (NER):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Run text through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tagging or stochastic-grammar parsing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Use dictionaries to validate/falsify candidate entities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450535" y="1986677"/>
            <a:ext cx="83571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shiny red rocket was fired on Tuesday. It is the brainchild of Dr. Big Head.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Dr. Head is a staff scientist at We Build Rockets Inc.</a:t>
            </a:r>
          </a:p>
          <a:p>
            <a:pPr>
              <a:buFont typeface="Symbol" pitchFamily="18" charset="2"/>
              <a:buChar char="®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&lt;person&gt;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Dr. Big Head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&lt;/person&gt;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&lt;person&gt;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Dr. Head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&lt;/person&gt;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&lt;organization&gt;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We Build Rockets Inc.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&lt;/organization&gt;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&lt;time&gt;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Tuesday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&lt;/time&gt;</a:t>
            </a:r>
          </a:p>
          <a:p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179388" y="4344730"/>
            <a:ext cx="81003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Coreference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resolution (anaphor resolution):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Connect pronouns etc. to subject/object of previous sentence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381000" y="5119807"/>
            <a:ext cx="849501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shiny red rocket was fired on Tuesday. It is the brainchild of Dr. Big Head.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 … It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&lt;reference&gt;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shiny red rocket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&lt;/reference&gt;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the …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Harry loved Sally and bought a ring. He gave it to her.</a:t>
            </a:r>
          </a:p>
          <a:p>
            <a:pPr>
              <a:buFontTx/>
              <a:buChar char="•"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Semantic Role Labeling (SRL)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23850" y="1143000"/>
            <a:ext cx="832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Identify semantic types of events or n-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relations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based on taxonomy  (e.g.,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FrameNet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VerbNet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PropBank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Fill components  of n-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(semantic roles, slots of frames).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95288" y="2867323"/>
            <a:ext cx="856837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Thompson is understood to be accused of importing heroin into the United States.</a:t>
            </a:r>
          </a:p>
          <a:p>
            <a:pPr>
              <a:buFont typeface="Symbol" pitchFamily="18" charset="2"/>
              <a:buChar char="®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&lt;event&gt;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&lt;type&gt;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drug-smuggling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&lt;/type&gt;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&lt;destination&gt; &lt;country&gt;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United States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&lt;/country&gt;&lt;/destination&gt;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&lt;source&gt;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unknown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&lt;/source&gt;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&lt;perpetrator&gt; &lt;person&gt;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Thompson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&lt;/person&gt; &lt;/perpetrator&gt;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&lt;drug&gt;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heroin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&lt;/drug&gt;</a:t>
            </a:r>
          </a:p>
          <a:p>
            <a:pPr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&lt;/event&gt; </a:t>
            </a:r>
            <a:endParaRPr lang="en-US" sz="20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200809" y="5830669"/>
            <a:ext cx="3228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http://framenet.icsi.berkeley.edu/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FrameNet</a:t>
            </a:r>
            <a:r>
              <a:rPr lang="en-US" dirty="0" smtClean="0"/>
              <a:t> Representation for SRL</a:t>
            </a:r>
          </a:p>
        </p:txBody>
      </p:sp>
      <p:pic>
        <p:nvPicPr>
          <p:cNvPr id="26629" name="Picture 3" descr="smuggl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71344"/>
            <a:ext cx="8604250" cy="440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0" name="Picture 4" descr="smuggl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7092950" cy="477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1287"/>
            <a:ext cx="9144000" cy="620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/>
              <a:t>PropBank Representation for SRL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6072206"/>
            <a:ext cx="515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http://verbs.colorado.edu/~mpalmer/projects/ace.html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21603"/>
            <a:ext cx="6228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Large collection of annotated newspaper articles;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roles are simpler (more generic) than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FrameNet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73" y="1828800"/>
            <a:ext cx="5288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Arg0, Arg1, Arg2, …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modifiers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LOC: location		EXT: extent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ADV: general purpose	NEG: negation marker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MOD: modal verb	CAU: cause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TMP: time		PNC: purpose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MNR: manner		DIR: direction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862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937329"/>
            <a:ext cx="51482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endParaRPr lang="en-US" sz="600" b="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Revenue edged up 3.4% to $904 million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$874 million in last year‘s third quarter.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080337"/>
            <a:ext cx="7810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Arg0: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Revenue] </a:t>
            </a:r>
            <a:r>
              <a:rPr lang="en-US" sz="20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Arg2-EXT: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3.4%] [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Arg4: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$904 million ]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Arg3: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$874 million] [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ArgM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-TMP: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last year‘s third quarter].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VI.2.2 Rule-based IE (Wrapper Induction)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83637" y="2463998"/>
            <a:ext cx="888416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Approach: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Rule-driven regular expression matching: 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Interpret docs from source (e.g., Web site to be wrapped) as 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regular language, and specify rules for matching specific types of facts.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62999" y="806648"/>
            <a:ext cx="75921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Goal: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Identify &amp; extract unary, binary, and n-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relations as facts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embedded in regularly structured text, to generate entries in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 schematized database.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838485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Hand-annotate characteristic sample(s) for pattern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Infer rules/patterns (e.g., using W4F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Sahuguet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et al.) on IMDB):</a:t>
            </a: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movie = html</a:t>
            </a: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(.</a:t>
            </a:r>
            <a:r>
              <a:rPr lang="en-US" sz="20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head.title.txt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match/(.*?) [(]/             		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//title</a:t>
            </a: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head.title.txt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match/.*?[(]([0-9]+)[)]/		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//year</a:t>
            </a: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.body-&gt;td[i:0].a[*].txt	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//genre</a:t>
            </a: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html.body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-&gt;td[</a:t>
            </a:r>
            <a:r>
              <a:rPr lang="en-US" sz="20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].b[0].txt = “Genre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...</a:t>
            </a:r>
          </a:p>
          <a:p>
            <a:pPr lvl="1"/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9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LR Rules and Their Generalization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648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Implemented in RAPIER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Califf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/Mooney) and other systems.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107037" y="651808"/>
            <a:ext cx="849463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Annotation of delimiters produces many small rules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Generalize by combining rules (via inductive logic programming)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Simplest rule type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LR rule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	L token (left neighbor)  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fact token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R token (right neighbor)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</a:rPr>
              <a:t>pre-filler pattern	    filler pattern      post-filler pattern	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720421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&lt;HTML&gt; &lt;TITLE&gt; Some Country Codes &lt;/TITLE&gt; &lt;BODY&gt;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&lt;B&gt; Congo &lt;/B&gt; &lt;I&gt; 242 &lt;/I&gt; &lt;BR&gt;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&lt;B&gt; Egypt &lt;/B&gt; &lt;I&gt; 20 &lt;/I&gt; &lt;BR&gt;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&lt;B&gt; France &lt;/B&gt; &lt;I&gt; 30 &lt;/I&gt; &lt;BR&gt;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&lt;/BODY&gt; &lt;/HTML&gt;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Should produce binary relation with 3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{&lt;Congo, 242&gt;, &lt;Egypt, 20&gt;, &lt;France, 30&gt;}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85720" y="5064204"/>
            <a:ext cx="72113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Generalize rules by combinations (or even FOL formulas).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E.g.: (L=&lt;B&gt;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 L=&lt;td&gt;) 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sNumeric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(token)  …  code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Generalize LR rules into L e1 M e2 R for binary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tuple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(e1,e2).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95963" y="3427413"/>
            <a:ext cx="3348037" cy="1223962"/>
            <a:chOff x="3651" y="2159"/>
            <a:chExt cx="2109" cy="771"/>
          </a:xfrm>
        </p:grpSpPr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3651" y="2159"/>
              <a:ext cx="2109" cy="77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3685" y="2208"/>
              <a:ext cx="197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Rules are: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L=&lt;B&gt;, R=&lt;/B&gt;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Country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L=&lt;I&gt;, R=&lt;/I&gt;  Code</a:t>
              </a: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5" grpId="0"/>
      <p:bldP spid="39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smtClean="0"/>
              <a:t>Advanced Rules: HLRT, OCLR, NHLRT, etc.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12725" y="765175"/>
            <a:ext cx="81323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Limit application of LR rules to proper contexts</a:t>
            </a:r>
          </a:p>
          <a:p>
            <a:r>
              <a:rPr lang="en-US" b="0" smtClean="0">
                <a:latin typeface="Times New Roman" pitchFamily="18" charset="0"/>
                <a:cs typeface="Times New Roman" pitchFamily="18" charset="0"/>
              </a:rPr>
              <a:t>(e.g. to skip over Web page header </a:t>
            </a:r>
          </a:p>
          <a:p>
            <a:r>
              <a:rPr lang="en-US" b="0" smtClean="0">
                <a:latin typeface="Times New Roman" pitchFamily="18" charset="0"/>
                <a:cs typeface="Times New Roman" pitchFamily="18" charset="0"/>
              </a:rPr>
              <a:t>&lt;HTML&gt; &lt;TITLE&gt; &lt;B&gt; List of Countries &lt;/B&gt; &lt;/TITLE&gt; &lt;BODY&gt; &lt;B&gt; Congo ...)</a:t>
            </a:r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77556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HLRT rules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(head left token right tail):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apply LR rule only if inside H … T</a:t>
            </a:r>
          </a:p>
          <a:p>
            <a:pPr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OCLR rules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(open (left token right)* close):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O and C identify tuple, LR repeated for individual elements.</a:t>
            </a:r>
          </a:p>
          <a:p>
            <a:pPr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NHLRT rules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(nested HLRT):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apply rule at current nesting level, 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or open additional level, or return to higher level.</a:t>
            </a:r>
          </a:p>
          <a:p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7988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Incorporate HTML-specific functions and predicates into rules: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inTitleTag(token), tableRowHeader(token), tableNextCol(token), etc.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5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Completion: SEAL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[Cohen et al.: EMNLP‘09]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26649" y="4570714"/>
            <a:ext cx="7424686" cy="2211085"/>
            <a:chOff x="418002" y="4570714"/>
            <a:chExt cx="6248974" cy="2211085"/>
          </a:xfrm>
        </p:grpSpPr>
        <p:sp>
          <p:nvSpPr>
            <p:cNvPr id="9" name="Rectangle 8"/>
            <p:cNvSpPr/>
            <p:nvPr/>
          </p:nvSpPr>
          <p:spPr bwMode="auto">
            <a:xfrm>
              <a:off x="418002" y="4570714"/>
              <a:ext cx="5759648" cy="2211085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665" y="4570715"/>
              <a:ext cx="61293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URL: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http://www.shopcarparts.com/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Wrapper</a:t>
              </a:r>
              <a:r>
                <a:rPr lang="en-US" sz="2000" b="1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.html”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CLASS="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shopcp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"&gt;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[…]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Parts&lt;/A&gt; &lt;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br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Content: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acura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audi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bmw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buick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chevrolet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URL: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http://www.hertrichs.com/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Wrapper: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class=“franchise 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[…]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”&gt; &lt;h4&gt;&lt;a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href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=“#”&gt;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Content: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acura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audi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chevrolet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chrysler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8253" y="990600"/>
            <a:ext cx="66143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Start with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 few class instances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Find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tables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 snippets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(“for example: …”),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that contain one or more seeds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Extract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noun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phrases from vicinity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Gather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co-occurrence statistics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seed&amp;candidate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candidate&amp;class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-name pairs)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Rank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candidates by similarity to seeds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Point-wise mutual information, 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-style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walk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graph</a:t>
            </a:r>
          </a:p>
        </p:txBody>
      </p:sp>
      <p:grpSp>
        <p:nvGrpSpPr>
          <p:cNvPr id="2" name="Group 93"/>
          <p:cNvGrpSpPr/>
          <p:nvPr/>
        </p:nvGrpSpPr>
        <p:grpSpPr>
          <a:xfrm>
            <a:off x="5472395" y="416012"/>
            <a:ext cx="3546914" cy="3393988"/>
            <a:chOff x="6516216" y="1325370"/>
            <a:chExt cx="2530054" cy="2391662"/>
          </a:xfrm>
        </p:grpSpPr>
        <p:grpSp>
          <p:nvGrpSpPr>
            <p:cNvPr id="4" name="Group 12"/>
            <p:cNvGrpSpPr/>
            <p:nvPr/>
          </p:nvGrpSpPr>
          <p:grpSpPr>
            <a:xfrm>
              <a:off x="7857641" y="1325370"/>
              <a:ext cx="432048" cy="412103"/>
              <a:chOff x="7857641" y="1325370"/>
              <a:chExt cx="432048" cy="412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02110" y="1332281"/>
                <a:ext cx="353552" cy="368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7581959" y="2289285"/>
              <a:ext cx="432048" cy="430130"/>
              <a:chOff x="7857641" y="1307343"/>
              <a:chExt cx="432048" cy="4301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77761" y="1307343"/>
                <a:ext cx="401576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7884368" y="3304929"/>
              <a:ext cx="432048" cy="412103"/>
              <a:chOff x="7857641" y="1464659"/>
              <a:chExt cx="432048" cy="412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Oval 17"/>
              <p:cNvSpPr/>
              <p:nvPr/>
            </p:nvSpPr>
            <p:spPr>
              <a:xfrm>
                <a:off x="7857641" y="1464659"/>
                <a:ext cx="432048" cy="41210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05031" y="1476652"/>
                <a:ext cx="35355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8602873" y="2276994"/>
              <a:ext cx="443397" cy="427023"/>
              <a:chOff x="7857641" y="1310450"/>
              <a:chExt cx="443397" cy="4270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Oval 21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77736" y="1310450"/>
                <a:ext cx="42330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6516216" y="1862067"/>
              <a:ext cx="434943" cy="424259"/>
              <a:chOff x="7857641" y="1313214"/>
              <a:chExt cx="434943" cy="4242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Oval 24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69282" y="1313214"/>
                <a:ext cx="42330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26"/>
            <p:cNvGrpSpPr/>
            <p:nvPr/>
          </p:nvGrpSpPr>
          <p:grpSpPr>
            <a:xfrm>
              <a:off x="6717841" y="2948049"/>
              <a:ext cx="432048" cy="413670"/>
              <a:chOff x="7857641" y="1323803"/>
              <a:chExt cx="432048" cy="4136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Oval 27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877405" y="1323803"/>
                <a:ext cx="401576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800" baseline="-250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1" name="Straight Arrow Connector 30"/>
            <p:cNvCxnSpPr>
              <a:stCxn id="11" idx="4"/>
              <a:endCxn id="15" idx="0"/>
            </p:cNvCxnSpPr>
            <p:nvPr/>
          </p:nvCxnSpPr>
          <p:spPr>
            <a:xfrm rot="5400000">
              <a:off x="7650905" y="1884551"/>
              <a:ext cx="569839" cy="2756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5"/>
              <a:endCxn id="22" idx="0"/>
            </p:cNvCxnSpPr>
            <p:nvPr/>
          </p:nvCxnSpPr>
          <p:spPr>
            <a:xfrm rot="16200000" flipH="1">
              <a:off x="8215261" y="1688278"/>
              <a:ext cx="614792" cy="5924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1" idx="3"/>
              <a:endCxn id="25" idx="7"/>
            </p:cNvCxnSpPr>
            <p:nvPr/>
          </p:nvCxnSpPr>
          <p:spPr>
            <a:xfrm rot="5400000">
              <a:off x="7274227" y="1287888"/>
              <a:ext cx="257452" cy="10359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8" idx="0"/>
              <a:endCxn id="25" idx="4"/>
            </p:cNvCxnSpPr>
            <p:nvPr/>
          </p:nvCxnSpPr>
          <p:spPr>
            <a:xfrm flipH="1" flipV="1">
              <a:off x="6732240" y="2286326"/>
              <a:ext cx="201625" cy="66329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8" idx="7"/>
              <a:endCxn id="22" idx="3"/>
            </p:cNvCxnSpPr>
            <p:nvPr/>
          </p:nvCxnSpPr>
          <p:spPr>
            <a:xfrm rot="5400000" flipH="1" flipV="1">
              <a:off x="8098837" y="2797973"/>
              <a:ext cx="721614" cy="4130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5" idx="6"/>
              <a:endCxn id="22" idx="2"/>
            </p:cNvCxnSpPr>
            <p:nvPr/>
          </p:nvCxnSpPr>
          <p:spPr>
            <a:xfrm flipV="1">
              <a:off x="8014007" y="2497966"/>
              <a:ext cx="588866" cy="153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5" idx="1"/>
              <a:endCxn id="25" idx="6"/>
            </p:cNvCxnSpPr>
            <p:nvPr/>
          </p:nvCxnSpPr>
          <p:spPr>
            <a:xfrm rot="16200000" flipV="1">
              <a:off x="7153054" y="1875485"/>
              <a:ext cx="287388" cy="6969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8" idx="2"/>
              <a:endCxn id="28" idx="6"/>
            </p:cNvCxnSpPr>
            <p:nvPr/>
          </p:nvCxnSpPr>
          <p:spPr>
            <a:xfrm rot="10800000">
              <a:off x="7149890" y="3155669"/>
              <a:ext cx="734479" cy="3553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8" idx="1"/>
              <a:endCxn id="25" idx="5"/>
            </p:cNvCxnSpPr>
            <p:nvPr/>
          </p:nvCxnSpPr>
          <p:spPr>
            <a:xfrm rot="16200000" flipV="1">
              <a:off x="6846664" y="2264304"/>
              <a:ext cx="1139305" cy="10626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20815641">
              <a:off x="7049010" y="1580604"/>
              <a:ext cx="629304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2755180">
              <a:off x="8271750" y="1805077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7700141">
              <a:off x="7514175" y="1887918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56376" y="2276872"/>
              <a:ext cx="601450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325953">
              <a:off x="7086582" y="2053746"/>
              <a:ext cx="601450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2846203">
              <a:off x="7187331" y="2654960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18" idx="0"/>
              <a:endCxn id="15" idx="4"/>
            </p:cNvCxnSpPr>
            <p:nvPr/>
          </p:nvCxnSpPr>
          <p:spPr>
            <a:xfrm rot="16200000" flipV="1">
              <a:off x="7656431" y="2860967"/>
              <a:ext cx="585514" cy="30240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1616299">
              <a:off x="7229883" y="3097627"/>
              <a:ext cx="629304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4357523">
              <a:off x="6661167" y="2522711"/>
              <a:ext cx="594169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3761651">
              <a:off x="7759139" y="2891515"/>
              <a:ext cx="562405" cy="21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8000342">
              <a:off x="8068369" y="2799469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819400" y="62126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Demo: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http://boowa.com/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8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04800" y="4953000"/>
            <a:ext cx="839370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Precision drops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classes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sparse statistics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(DB profs, 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Harvested items 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 entities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(no disambiguation)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Not aware of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semantic classes</a:t>
            </a:r>
          </a:p>
        </p:txBody>
      </p:sp>
      <p:grpSp>
        <p:nvGrpSpPr>
          <p:cNvPr id="46" name="Group 93"/>
          <p:cNvGrpSpPr/>
          <p:nvPr/>
        </p:nvGrpSpPr>
        <p:grpSpPr>
          <a:xfrm>
            <a:off x="5472395" y="416012"/>
            <a:ext cx="3546914" cy="3393988"/>
            <a:chOff x="6516216" y="1325370"/>
            <a:chExt cx="2530054" cy="2391662"/>
          </a:xfrm>
        </p:grpSpPr>
        <p:grpSp>
          <p:nvGrpSpPr>
            <p:cNvPr id="48" name="Group 12"/>
            <p:cNvGrpSpPr/>
            <p:nvPr/>
          </p:nvGrpSpPr>
          <p:grpSpPr>
            <a:xfrm>
              <a:off x="7857641" y="1325370"/>
              <a:ext cx="432048" cy="412103"/>
              <a:chOff x="7857641" y="1325370"/>
              <a:chExt cx="432048" cy="412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Oval 99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902110" y="1332281"/>
                <a:ext cx="353552" cy="368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13"/>
            <p:cNvGrpSpPr/>
            <p:nvPr/>
          </p:nvGrpSpPr>
          <p:grpSpPr>
            <a:xfrm>
              <a:off x="7581959" y="2289285"/>
              <a:ext cx="432048" cy="430130"/>
              <a:chOff x="7857641" y="1307343"/>
              <a:chExt cx="432048" cy="4301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Oval 97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877761" y="1307343"/>
                <a:ext cx="401576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Group 16"/>
            <p:cNvGrpSpPr/>
            <p:nvPr/>
          </p:nvGrpSpPr>
          <p:grpSpPr>
            <a:xfrm>
              <a:off x="7884368" y="3304929"/>
              <a:ext cx="432048" cy="412103"/>
              <a:chOff x="7857641" y="1464659"/>
              <a:chExt cx="432048" cy="4121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Oval 95"/>
              <p:cNvSpPr/>
              <p:nvPr/>
            </p:nvSpPr>
            <p:spPr>
              <a:xfrm>
                <a:off x="7857641" y="1464659"/>
                <a:ext cx="432048" cy="41210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905031" y="1476652"/>
                <a:ext cx="35355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20"/>
            <p:cNvGrpSpPr/>
            <p:nvPr/>
          </p:nvGrpSpPr>
          <p:grpSpPr>
            <a:xfrm>
              <a:off x="8602873" y="2276994"/>
              <a:ext cx="443397" cy="427023"/>
              <a:chOff x="7857641" y="1310450"/>
              <a:chExt cx="443397" cy="42702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Oval 93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877736" y="1310450"/>
                <a:ext cx="42330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4" name="Group 23"/>
            <p:cNvGrpSpPr/>
            <p:nvPr/>
          </p:nvGrpSpPr>
          <p:grpSpPr>
            <a:xfrm>
              <a:off x="6516216" y="1862067"/>
              <a:ext cx="434943" cy="424259"/>
              <a:chOff x="7857641" y="1313214"/>
              <a:chExt cx="434943" cy="42425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Oval 87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869282" y="1313214"/>
                <a:ext cx="423302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" name="Group 26"/>
            <p:cNvGrpSpPr/>
            <p:nvPr/>
          </p:nvGrpSpPr>
          <p:grpSpPr>
            <a:xfrm>
              <a:off x="6717841" y="2948049"/>
              <a:ext cx="432048" cy="413670"/>
              <a:chOff x="7857641" y="1323803"/>
              <a:chExt cx="432048" cy="4136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Oval 85"/>
              <p:cNvSpPr/>
              <p:nvPr/>
            </p:nvSpPr>
            <p:spPr>
              <a:xfrm>
                <a:off x="7857641" y="1325370"/>
                <a:ext cx="432048" cy="4121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877405" y="1323803"/>
                <a:ext cx="401576" cy="368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8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" name="Straight Arrow Connector 56"/>
            <p:cNvCxnSpPr>
              <a:stCxn id="100" idx="4"/>
              <a:endCxn id="98" idx="0"/>
            </p:cNvCxnSpPr>
            <p:nvPr/>
          </p:nvCxnSpPr>
          <p:spPr>
            <a:xfrm rot="5400000">
              <a:off x="7650905" y="1884551"/>
              <a:ext cx="569839" cy="2756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00" idx="5"/>
              <a:endCxn id="94" idx="0"/>
            </p:cNvCxnSpPr>
            <p:nvPr/>
          </p:nvCxnSpPr>
          <p:spPr>
            <a:xfrm rot="16200000" flipH="1">
              <a:off x="8215261" y="1688278"/>
              <a:ext cx="614792" cy="5924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00" idx="3"/>
              <a:endCxn id="88" idx="7"/>
            </p:cNvCxnSpPr>
            <p:nvPr/>
          </p:nvCxnSpPr>
          <p:spPr>
            <a:xfrm rot="5400000">
              <a:off x="7274227" y="1287888"/>
              <a:ext cx="257452" cy="10359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86" idx="0"/>
              <a:endCxn id="88" idx="4"/>
            </p:cNvCxnSpPr>
            <p:nvPr/>
          </p:nvCxnSpPr>
          <p:spPr>
            <a:xfrm flipH="1" flipV="1">
              <a:off x="6732240" y="2286326"/>
              <a:ext cx="201625" cy="66329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96" idx="7"/>
              <a:endCxn id="94" idx="3"/>
            </p:cNvCxnSpPr>
            <p:nvPr/>
          </p:nvCxnSpPr>
          <p:spPr>
            <a:xfrm rot="5400000" flipH="1" flipV="1">
              <a:off x="8098837" y="2797973"/>
              <a:ext cx="721614" cy="4130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98" idx="6"/>
              <a:endCxn id="94" idx="2"/>
            </p:cNvCxnSpPr>
            <p:nvPr/>
          </p:nvCxnSpPr>
          <p:spPr>
            <a:xfrm flipV="1">
              <a:off x="8014007" y="2497966"/>
              <a:ext cx="588866" cy="153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98" idx="1"/>
              <a:endCxn id="88" idx="6"/>
            </p:cNvCxnSpPr>
            <p:nvPr/>
          </p:nvCxnSpPr>
          <p:spPr>
            <a:xfrm rot="16200000" flipV="1">
              <a:off x="7153054" y="1875485"/>
              <a:ext cx="287388" cy="6969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96" idx="2"/>
              <a:endCxn id="86" idx="6"/>
            </p:cNvCxnSpPr>
            <p:nvPr/>
          </p:nvCxnSpPr>
          <p:spPr>
            <a:xfrm rot="10800000">
              <a:off x="7149890" y="3155669"/>
              <a:ext cx="734479" cy="3553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96" idx="1"/>
              <a:endCxn id="88" idx="5"/>
            </p:cNvCxnSpPr>
            <p:nvPr/>
          </p:nvCxnSpPr>
          <p:spPr>
            <a:xfrm rot="16200000" flipV="1">
              <a:off x="6846664" y="2264304"/>
              <a:ext cx="1139305" cy="10626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20815641">
              <a:off x="7049010" y="1580604"/>
              <a:ext cx="629304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755180">
              <a:off x="8271750" y="1805077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7700141">
              <a:off x="7514175" y="1887918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56376" y="2276872"/>
              <a:ext cx="601450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325953">
              <a:off x="7086582" y="2053746"/>
              <a:ext cx="601450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2846203">
              <a:off x="7187331" y="2654960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96" idx="0"/>
              <a:endCxn id="98" idx="4"/>
            </p:cNvCxnSpPr>
            <p:nvPr/>
          </p:nvCxnSpPr>
          <p:spPr>
            <a:xfrm rot="16200000" flipV="1">
              <a:off x="7656431" y="2860967"/>
              <a:ext cx="585514" cy="30240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rot="1616299">
              <a:off x="7229883" y="3097627"/>
              <a:ext cx="629304" cy="23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4357523">
              <a:off x="6661167" y="2522711"/>
              <a:ext cx="594169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extracts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3761651">
              <a:off x="7759139" y="2891515"/>
              <a:ext cx="562405" cy="21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8000342">
              <a:off x="8068369" y="2799469"/>
              <a:ext cx="621686" cy="24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contains</a:t>
              </a:r>
              <a:endPara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48253" y="990600"/>
            <a:ext cx="66143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Start with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 few class instances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Find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tables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 snippets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(“for example: …”),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that contain one or more seeds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Extract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candidates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noun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phrases from vicinity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Gather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co-occurrence statistics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seed&amp;candidate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candidate&amp;class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-name pairs)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Rank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candidates by similarity to seeds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Point-wise mutual information, 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-style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walk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graph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2400" y="6096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[Cohen et al.: EMNLP‘09]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19400" y="62126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Demo: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http://boowa.com/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Completion: SEAL</a:t>
            </a: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1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“Complexity” of IE Tasks 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10785" y="990600"/>
            <a:ext cx="62424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Usually:</a:t>
            </a: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Entity IE  &lt; Relation IE &lt; Event IE (SRL)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285750" y="2143125"/>
            <a:ext cx="864679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u="sng" dirty="0">
                <a:latin typeface="Times New Roman" pitchFamily="18" charset="0"/>
                <a:cs typeface="Times New Roman" pitchFamily="18" charset="0"/>
              </a:rPr>
              <a:t>Difficulty of input token patterns:</a:t>
            </a:r>
          </a:p>
          <a:p>
            <a:pPr>
              <a:buFontTx/>
              <a:buChar char="•"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 sets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e.g., location names</a:t>
            </a:r>
          </a:p>
          <a:p>
            <a:pPr>
              <a:buFontTx/>
              <a:buChar char="•"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sets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e.g., phone numbers, birthdates, etc.</a:t>
            </a:r>
          </a:p>
          <a:p>
            <a:pPr>
              <a:buFontTx/>
              <a:buChar char="•"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Complex patterns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e.g., full postal addresses,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marriedTo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relation in NL text</a:t>
            </a:r>
          </a:p>
          <a:p>
            <a:pPr>
              <a:buFontTx/>
              <a:buChar char="•"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Ambiguous patterns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 collaboration:  </a:t>
            </a:r>
          </a:p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“at the advice of Alice, Bob discovered the super-discriminative effect”</a:t>
            </a: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capitalOfCountry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       “Istanbul is widely thought of as the capital of Turkey; however, …”</a:t>
            </a:r>
          </a:p>
          <a:p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17673" y="2743200"/>
            <a:ext cx="4768849" cy="863600"/>
            <a:chOff x="1519" y="1752"/>
            <a:chExt cx="3004" cy="544"/>
          </a:xfrm>
        </p:grpSpPr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1519" y="1933"/>
              <a:ext cx="137" cy="1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2128" y="2115"/>
              <a:ext cx="91" cy="1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4250" y="1933"/>
              <a:ext cx="273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3515" y="2115"/>
              <a:ext cx="318" cy="1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0" name="Rectangle 9"/>
            <p:cNvSpPr>
              <a:spLocks noChangeArrowheads="1"/>
            </p:cNvSpPr>
            <p:nvPr/>
          </p:nvSpPr>
          <p:spPr bwMode="auto">
            <a:xfrm>
              <a:off x="1519" y="1752"/>
              <a:ext cx="137" cy="1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1" name="Rectangle 10"/>
            <p:cNvSpPr>
              <a:spLocks noChangeArrowheads="1"/>
            </p:cNvSpPr>
            <p:nvPr/>
          </p:nvSpPr>
          <p:spPr bwMode="auto">
            <a:xfrm>
              <a:off x="4296" y="1752"/>
              <a:ext cx="227" cy="1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2528" name="Rectangle 16"/>
          <p:cNvSpPr>
            <a:spLocks noChangeArrowheads="1"/>
          </p:cNvSpPr>
          <p:nvPr/>
        </p:nvSpPr>
        <p:spPr bwMode="auto">
          <a:xfrm>
            <a:off x="304800" y="3886200"/>
            <a:ext cx="8281988" cy="1008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Regular Expressions</a:t>
            </a:r>
          </a:p>
        </p:txBody>
      </p:sp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8152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u="sng" dirty="0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hand-tagged examples of a regular language</a:t>
            </a:r>
          </a:p>
          <a:p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="0" u="sng" dirty="0" smtClean="0">
                <a:latin typeface="Times New Roman" pitchFamily="18" charset="0"/>
                <a:cs typeface="Times New Roman" pitchFamily="18" charset="0"/>
              </a:rPr>
              <a:t>earn</a:t>
            </a:r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(restricted) regular expression for the language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       or a finite-state transducer that reads sentences of the language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       and outputs the tokens of interest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6515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Implemented </a:t>
            </a:r>
            <a:r>
              <a:rPr lang="de-DE" b="0" dirty="0">
                <a:latin typeface="Times New Roman" pitchFamily="18" charset="0"/>
                <a:cs typeface="Times New Roman" pitchFamily="18" charset="0"/>
              </a:rPr>
              <a:t>in WHISK (Soderland 1999) and a few other 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systems.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250825" y="5137150"/>
            <a:ext cx="831189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0" u="sng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Grammar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inference for full-fledged regular languages is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hard.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Focus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 restricted fragments of the class of regular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languages.</a:t>
            </a:r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304800" y="2349500"/>
            <a:ext cx="82898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This apartment has 3 bedrooms. &lt;BR&gt; The monthly rent is $ 995.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This apartment has 3 bedrooms. &lt;BR&gt; The monthly rent is $ 995.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number of bedrooms is 2. &lt;BR&gt; The rent is $ 675 per month.</a:t>
            </a:r>
          </a:p>
          <a:p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Learned pattern: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*  Digit  * “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&lt;BR&gt;”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  *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$” 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Number  *</a:t>
            </a:r>
          </a:p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Input sentence: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There are 2 bedrooms. &lt;BR&gt; The price is $ 500 for one month.</a:t>
            </a:r>
          </a:p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Output tokens: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Bedrooms: 2, Price: 500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4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IE as Boundary Classification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04830" y="6096000"/>
            <a:ext cx="4782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>
                <a:latin typeface="Times New Roman" pitchFamily="18" charset="0"/>
                <a:cs typeface="Times New Roman" pitchFamily="18" charset="0"/>
              </a:rPr>
              <a:t>Implemented in ELIE system (Finn/Kushmerick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de-DE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7078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Key idea: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Learn classifiers (e.g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., SVMs)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to recognize start token and end token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for the facts under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consideration.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Combine multiple classifiers (ensemble learning) for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robustness.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8408071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spcBef>
                <a:spcPct val="25000"/>
              </a:spcBef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There will be a talk by Alan Turing at the CS Department at 4 PM.</a:t>
            </a:r>
          </a:p>
          <a:p>
            <a:pPr>
              <a:spcBef>
                <a:spcPct val="25000"/>
              </a:spcBef>
            </a:pP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5000"/>
              </a:spcBef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Prof. Dr. James D. Watson will speak on DNA at MPI on Thursday, Jan 12.</a:t>
            </a:r>
          </a:p>
          <a:p>
            <a:pPr>
              <a:spcBef>
                <a:spcPct val="25000"/>
              </a:spcBef>
            </a:pP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5000"/>
              </a:spcBef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The lecture by Sir Francis Crick will be in the Institute of Informatics this week.</a:t>
            </a: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50825" y="5229225"/>
            <a:ext cx="8400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Classifiers test each token (with PoS tag, LR neighbor tokens, etc.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as features) for two classes: begin-fact, end-fact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750" y="3141663"/>
            <a:ext cx="3095625" cy="1943100"/>
            <a:chOff x="340" y="1979"/>
            <a:chExt cx="1950" cy="1224"/>
          </a:xfrm>
        </p:grpSpPr>
        <p:sp>
          <p:nvSpPr>
            <p:cNvPr id="43043" name="Line 7"/>
            <p:cNvSpPr>
              <a:spLocks noChangeShapeType="1"/>
            </p:cNvSpPr>
            <p:nvPr/>
          </p:nvSpPr>
          <p:spPr bwMode="auto">
            <a:xfrm flipV="1">
              <a:off x="1837" y="1979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4" name="Line 8"/>
            <p:cNvSpPr>
              <a:spLocks noChangeShapeType="1"/>
            </p:cNvSpPr>
            <p:nvPr/>
          </p:nvSpPr>
          <p:spPr bwMode="auto">
            <a:xfrm>
              <a:off x="2290" y="1979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5" name="Line 9"/>
            <p:cNvSpPr>
              <a:spLocks noChangeShapeType="1"/>
            </p:cNvSpPr>
            <p:nvPr/>
          </p:nvSpPr>
          <p:spPr bwMode="auto">
            <a:xfrm flipV="1">
              <a:off x="340" y="2433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6" name="Line 10"/>
            <p:cNvSpPr>
              <a:spLocks noChangeShapeType="1"/>
            </p:cNvSpPr>
            <p:nvPr/>
          </p:nvSpPr>
          <p:spPr bwMode="auto">
            <a:xfrm flipV="1">
              <a:off x="1247" y="2931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7" name="Line 11"/>
            <p:cNvSpPr>
              <a:spLocks noChangeShapeType="1"/>
            </p:cNvSpPr>
            <p:nvPr/>
          </p:nvSpPr>
          <p:spPr bwMode="auto">
            <a:xfrm>
              <a:off x="1791" y="2478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8" name="Line 12"/>
            <p:cNvSpPr>
              <a:spLocks noChangeShapeType="1"/>
            </p:cNvSpPr>
            <p:nvPr/>
          </p:nvSpPr>
          <p:spPr bwMode="auto">
            <a:xfrm>
              <a:off x="2154" y="2976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596188" y="2205038"/>
            <a:ext cx="1547812" cy="1368425"/>
            <a:chOff x="4785" y="1389"/>
            <a:chExt cx="975" cy="862"/>
          </a:xfrm>
        </p:grpSpPr>
        <p:sp>
          <p:nvSpPr>
            <p:cNvPr id="43033" name="Rectangle 37"/>
            <p:cNvSpPr>
              <a:spLocks noChangeArrowheads="1"/>
            </p:cNvSpPr>
            <p:nvPr/>
          </p:nvSpPr>
          <p:spPr bwMode="auto">
            <a:xfrm>
              <a:off x="4785" y="1389"/>
              <a:ext cx="975" cy="86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 flipV="1">
              <a:off x="4979" y="1436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5" name="Line 14"/>
            <p:cNvSpPr>
              <a:spLocks noChangeShapeType="1"/>
            </p:cNvSpPr>
            <p:nvPr/>
          </p:nvSpPr>
          <p:spPr bwMode="auto">
            <a:xfrm>
              <a:off x="5602" y="1434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6" name="Text Box 16"/>
            <p:cNvSpPr txBox="1">
              <a:spLocks noChangeArrowheads="1"/>
            </p:cNvSpPr>
            <p:nvPr/>
          </p:nvSpPr>
          <p:spPr bwMode="auto">
            <a:xfrm>
              <a:off x="5012" y="1434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latin typeface="Times New Roman" pitchFamily="18" charset="0"/>
                  <a:cs typeface="Times New Roman" pitchFamily="18" charset="0"/>
                </a:rPr>
                <a:t>person</a:t>
              </a:r>
            </a:p>
          </p:txBody>
        </p:sp>
        <p:sp>
          <p:nvSpPr>
            <p:cNvPr id="43037" name="Line 17"/>
            <p:cNvSpPr>
              <a:spLocks noChangeShapeType="1"/>
            </p:cNvSpPr>
            <p:nvPr/>
          </p:nvSpPr>
          <p:spPr bwMode="auto">
            <a:xfrm flipV="1">
              <a:off x="4979" y="1708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8" name="Line 18"/>
            <p:cNvSpPr>
              <a:spLocks noChangeShapeType="1"/>
            </p:cNvSpPr>
            <p:nvPr/>
          </p:nvSpPr>
          <p:spPr bwMode="auto">
            <a:xfrm>
              <a:off x="5602" y="1706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9" name="Text Box 19"/>
            <p:cNvSpPr txBox="1">
              <a:spLocks noChangeArrowheads="1"/>
            </p:cNvSpPr>
            <p:nvPr/>
          </p:nvSpPr>
          <p:spPr bwMode="auto">
            <a:xfrm>
              <a:off x="5012" y="1706"/>
              <a:ext cx="4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latin typeface="Times New Roman" pitchFamily="18" charset="0"/>
                  <a:cs typeface="Times New Roman" pitchFamily="18" charset="0"/>
                </a:rPr>
                <a:t>place</a:t>
              </a:r>
            </a:p>
          </p:txBody>
        </p:sp>
        <p:sp>
          <p:nvSpPr>
            <p:cNvPr id="43040" name="Line 20"/>
            <p:cNvSpPr>
              <a:spLocks noChangeShapeType="1"/>
            </p:cNvSpPr>
            <p:nvPr/>
          </p:nvSpPr>
          <p:spPr bwMode="auto">
            <a:xfrm flipV="1">
              <a:off x="4979" y="1981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1" name="Line 21"/>
            <p:cNvSpPr>
              <a:spLocks noChangeShapeType="1"/>
            </p:cNvSpPr>
            <p:nvPr/>
          </p:nvSpPr>
          <p:spPr bwMode="auto">
            <a:xfrm>
              <a:off x="5602" y="1979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42" name="Text Box 22"/>
            <p:cNvSpPr txBox="1">
              <a:spLocks noChangeArrowheads="1"/>
            </p:cNvSpPr>
            <p:nvPr/>
          </p:nvSpPr>
          <p:spPr bwMode="auto">
            <a:xfrm>
              <a:off x="5012" y="1979"/>
              <a:ext cx="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i="1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787900" y="3141663"/>
            <a:ext cx="2232025" cy="1871662"/>
            <a:chOff x="3016" y="1979"/>
            <a:chExt cx="1406" cy="1179"/>
          </a:xfrm>
        </p:grpSpPr>
        <p:sp>
          <p:nvSpPr>
            <p:cNvPr id="43027" name="Line 23"/>
            <p:cNvSpPr>
              <a:spLocks noChangeShapeType="1"/>
            </p:cNvSpPr>
            <p:nvPr/>
          </p:nvSpPr>
          <p:spPr bwMode="auto">
            <a:xfrm flipV="1">
              <a:off x="3016" y="1979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>
              <a:off x="3742" y="1979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9" name="Line 25"/>
            <p:cNvSpPr>
              <a:spLocks noChangeShapeType="1"/>
            </p:cNvSpPr>
            <p:nvPr/>
          </p:nvSpPr>
          <p:spPr bwMode="auto">
            <a:xfrm flipV="1">
              <a:off x="3333" y="2931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0" name="Line 26"/>
            <p:cNvSpPr>
              <a:spLocks noChangeShapeType="1"/>
            </p:cNvSpPr>
            <p:nvPr/>
          </p:nvSpPr>
          <p:spPr bwMode="auto">
            <a:xfrm>
              <a:off x="4422" y="2931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1" name="Line 27"/>
            <p:cNvSpPr>
              <a:spLocks noChangeShapeType="1"/>
            </p:cNvSpPr>
            <p:nvPr/>
          </p:nvSpPr>
          <p:spPr bwMode="auto">
            <a:xfrm flipV="1">
              <a:off x="3515" y="2432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32" name="Line 28"/>
            <p:cNvSpPr>
              <a:spLocks noChangeShapeType="1"/>
            </p:cNvSpPr>
            <p:nvPr/>
          </p:nvSpPr>
          <p:spPr bwMode="auto">
            <a:xfrm>
              <a:off x="3606" y="2432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083300" y="3141663"/>
            <a:ext cx="2089150" cy="1871662"/>
            <a:chOff x="3832" y="1979"/>
            <a:chExt cx="1316" cy="1179"/>
          </a:xfrm>
        </p:grpSpPr>
        <p:sp>
          <p:nvSpPr>
            <p:cNvPr id="43021" name="Line 30"/>
            <p:cNvSpPr>
              <a:spLocks noChangeShapeType="1"/>
            </p:cNvSpPr>
            <p:nvPr/>
          </p:nvSpPr>
          <p:spPr bwMode="auto">
            <a:xfrm flipV="1">
              <a:off x="4014" y="1979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Line 31"/>
            <p:cNvSpPr>
              <a:spLocks noChangeShapeType="1"/>
            </p:cNvSpPr>
            <p:nvPr/>
          </p:nvSpPr>
          <p:spPr bwMode="auto">
            <a:xfrm>
              <a:off x="4332" y="1979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Line 33"/>
            <p:cNvSpPr>
              <a:spLocks noChangeShapeType="1"/>
            </p:cNvSpPr>
            <p:nvPr/>
          </p:nvSpPr>
          <p:spPr bwMode="auto">
            <a:xfrm flipV="1">
              <a:off x="3832" y="2432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Line 34"/>
            <p:cNvSpPr>
              <a:spLocks noChangeShapeType="1"/>
            </p:cNvSpPr>
            <p:nvPr/>
          </p:nvSpPr>
          <p:spPr bwMode="auto">
            <a:xfrm>
              <a:off x="4967" y="2432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Line 35"/>
            <p:cNvSpPr>
              <a:spLocks noChangeShapeType="1"/>
            </p:cNvSpPr>
            <p:nvPr/>
          </p:nvSpPr>
          <p:spPr bwMode="auto">
            <a:xfrm flipV="1">
              <a:off x="4830" y="2931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Line 36"/>
            <p:cNvSpPr>
              <a:spLocks noChangeShapeType="1"/>
            </p:cNvSpPr>
            <p:nvPr/>
          </p:nvSpPr>
          <p:spPr bwMode="auto">
            <a:xfrm>
              <a:off x="5148" y="2931"/>
              <a:ext cx="0" cy="22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1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Properties and Limitations of Rule-based IE</a:t>
            </a:r>
          </a:p>
        </p:txBody>
      </p:sp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494633" cy="50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Powerful for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wrapping regularly structured Web pages 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(typically from same Deep-Web site)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Many complications on real-life HTML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(e.g. misuse of HTML tables for layout)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Use classifiers to distinguish good vs. bad HTML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Flat view of input limits the sample annotation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Consider 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ierarchical document structure: XHTML/XML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®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Learn extraction 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atterns for restricted regular languages 	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ELog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extraction language combines concepts of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XPath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&amp; FOL,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see e.g.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Lixto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Gottlob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et al.), Roadrunner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Crescenzi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/Mecca))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Regularities with exceptions difficult to capture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Learn positive and negative cases (and use statistical models)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1764" y="5695890"/>
            <a:ext cx="8731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Ian Foster, father of the Grid, talks at the GES conference in Germany on 05/02/07.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8100" y="5640406"/>
            <a:ext cx="1181100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286251" y="5640406"/>
            <a:ext cx="170338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227763" y="5643578"/>
            <a:ext cx="968375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543800" y="5638800"/>
            <a:ext cx="1071538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VI.2.3 Learning-based IE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52880" y="3733800"/>
            <a:ext cx="649288" cy="2159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03800" y="3733800"/>
            <a:ext cx="863600" cy="2159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7992" y="4052900"/>
            <a:ext cx="1655762" cy="215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40154" y="4356100"/>
            <a:ext cx="1584325" cy="215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35104" y="4356100"/>
            <a:ext cx="1152525" cy="2159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989638" y="4343400"/>
            <a:ext cx="792162" cy="2159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0" y="4038600"/>
            <a:ext cx="503237" cy="2159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1504" y="3733800"/>
            <a:ext cx="1871663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90500" y="949809"/>
            <a:ext cx="849630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heterogeneous sources and for natural-language text: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NLP techniques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(PoS tagging, parising) for tokenization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Identify patterns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(regular expressions) as features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Train statistical learners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segmentation and labeling 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(HMM, CRF, SVM, etc.), augmented with lexicons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Use learned model to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automatically tag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new input sentences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0" y="6072206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&lt;person&gt;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343400" y="6072206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&lt;event&gt;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143625" y="6072206"/>
            <a:ext cx="118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&lt;location&gt;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583487" y="6072206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&lt;date&gt;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5280043"/>
            <a:ext cx="8686800" cy="369888"/>
            <a:chOff x="0" y="3294"/>
            <a:chExt cx="5472" cy="233"/>
          </a:xfrm>
        </p:grpSpPr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0" y="3294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NP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064" y="3294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VB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3379" y="329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NN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746" y="3294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NP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884" y="329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NN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1202" y="3294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IN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429" y="3294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DT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923" y="3294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785" y="3294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IN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4332" y="3294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NP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340" y="3294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NP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2880" y="3294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ADJ</a:t>
              </a:r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2562" y="3294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DT</a:t>
              </a: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2336" y="3294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IN</a:t>
              </a:r>
            </a:p>
          </p:txBody>
        </p: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5148" y="329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0">
                  <a:latin typeface="Times New Roman" pitchFamily="18" charset="0"/>
                  <a:cs typeface="Times New Roman" pitchFamily="18" charset="0"/>
                </a:rPr>
                <a:t>CD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76225" y="4632343"/>
            <a:ext cx="4752975" cy="1008063"/>
            <a:chOff x="340" y="2886"/>
            <a:chExt cx="2994" cy="635"/>
          </a:xfrm>
        </p:grpSpPr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791" y="2886"/>
              <a:ext cx="6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&lt;lecture&gt;</a:t>
              </a: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340" y="324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V="1">
              <a:off x="3334" y="324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40" y="3249"/>
              <a:ext cx="29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2200" y="311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8420100" y="3502025"/>
            <a:ext cx="647700" cy="2159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420100" y="3789362"/>
            <a:ext cx="647700" cy="2159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8420100" y="4078287"/>
            <a:ext cx="647700" cy="215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8420100" y="4365625"/>
            <a:ext cx="6477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7051675" y="3429000"/>
            <a:ext cx="118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0">
                <a:latin typeface="Times New Roman" pitchFamily="18" charset="0"/>
                <a:cs typeface="Times New Roman" pitchFamily="18" charset="0"/>
              </a:rPr>
              <a:t>&lt;location&gt;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6691313" y="3717925"/>
            <a:ext cx="1594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0">
                <a:latin typeface="Times New Roman" pitchFamily="18" charset="0"/>
                <a:cs typeface="Times New Roman" pitchFamily="18" charset="0"/>
              </a:rPr>
              <a:t>&lt;organization&gt;</a:t>
            </a: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7196138" y="4005262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0">
                <a:latin typeface="Times New Roman" pitchFamily="18" charset="0"/>
                <a:cs typeface="Times New Roman" pitchFamily="18" charset="0"/>
              </a:rPr>
              <a:t>&lt;person&gt;</a:t>
            </a: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7339013" y="4294187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0">
                <a:latin typeface="Times New Roman" pitchFamily="18" charset="0"/>
                <a:cs typeface="Times New Roman" pitchFamily="18" charset="0"/>
              </a:rPr>
              <a:t>&lt;event&gt;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52400" y="3321784"/>
            <a:ext cx="71628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Training data: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WWW conference takes place in Banff in Canada.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Today’s keynote speaker is Dr. Berners-Lee from W3C.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panel in Edinburgh, chaired by Ron Brachman from Yahoo!, …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3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92213" y="4125363"/>
            <a:ext cx="7125036" cy="1429638"/>
            <a:chOff x="1192213" y="4125363"/>
            <a:chExt cx="7125036" cy="1429638"/>
          </a:xfrm>
        </p:grpSpPr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5992814" y="5244556"/>
              <a:ext cx="498644" cy="3079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06" name="Text Box 35"/>
            <p:cNvSpPr txBox="1">
              <a:spLocks noChangeArrowheads="1"/>
            </p:cNvSpPr>
            <p:nvPr/>
          </p:nvSpPr>
          <p:spPr bwMode="auto">
            <a:xfrm>
              <a:off x="6629571" y="4126620"/>
              <a:ext cx="990600" cy="36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Page</a:t>
              </a:r>
            </a:p>
          </p:txBody>
        </p:sp>
        <p:sp>
          <p:nvSpPr>
            <p:cNvPr id="71707" name="Rectangle 36"/>
            <p:cNvSpPr>
              <a:spLocks noChangeArrowheads="1"/>
            </p:cNvSpPr>
            <p:nvPr/>
          </p:nvSpPr>
          <p:spPr bwMode="auto">
            <a:xfrm>
              <a:off x="6491458" y="5246146"/>
              <a:ext cx="1471613" cy="30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08" name="Text Box 32"/>
            <p:cNvSpPr txBox="1">
              <a:spLocks noChangeArrowheads="1"/>
            </p:cNvSpPr>
            <p:nvPr/>
          </p:nvSpPr>
          <p:spPr bwMode="auto">
            <a:xfrm>
              <a:off x="5410200" y="4125912"/>
              <a:ext cx="1066800" cy="3667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Volume</a:t>
              </a:r>
            </a:p>
          </p:txBody>
        </p:sp>
        <p:sp>
          <p:nvSpPr>
            <p:cNvPr id="71709" name="Rectangle 33"/>
            <p:cNvSpPr>
              <a:spLocks noChangeArrowheads="1"/>
            </p:cNvSpPr>
            <p:nvPr/>
          </p:nvSpPr>
          <p:spPr bwMode="auto">
            <a:xfrm>
              <a:off x="1192213" y="4927946"/>
              <a:ext cx="762000" cy="3190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19" name="Rectangle 19"/>
            <p:cNvSpPr>
              <a:spLocks noChangeArrowheads="1"/>
            </p:cNvSpPr>
            <p:nvPr/>
          </p:nvSpPr>
          <p:spPr bwMode="auto">
            <a:xfrm>
              <a:off x="1192213" y="4600919"/>
              <a:ext cx="6553200" cy="3270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17" name="Text Box 17"/>
            <p:cNvSpPr txBox="1">
              <a:spLocks noChangeArrowheads="1"/>
            </p:cNvSpPr>
            <p:nvPr/>
          </p:nvSpPr>
          <p:spPr bwMode="auto">
            <a:xfrm>
              <a:off x="1192213" y="4125918"/>
              <a:ext cx="914400" cy="36671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Author</a:t>
              </a: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3935413" y="5245438"/>
              <a:ext cx="2057400" cy="307975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15" name="Text Box 22"/>
            <p:cNvSpPr txBox="1">
              <a:spLocks noChangeArrowheads="1"/>
            </p:cNvSpPr>
            <p:nvPr/>
          </p:nvSpPr>
          <p:spPr bwMode="auto">
            <a:xfrm>
              <a:off x="2487613" y="4125912"/>
              <a:ext cx="636587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Year</a:t>
              </a:r>
            </a:p>
          </p:txBody>
        </p:sp>
        <p:sp>
          <p:nvSpPr>
            <p:cNvPr id="71712" name="Text Box 25"/>
            <p:cNvSpPr txBox="1">
              <a:spLocks noChangeArrowheads="1"/>
            </p:cNvSpPr>
            <p:nvPr/>
          </p:nvSpPr>
          <p:spPr bwMode="auto">
            <a:xfrm>
              <a:off x="3248026" y="4125912"/>
              <a:ext cx="790575" cy="369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Title</a:t>
              </a:r>
            </a:p>
          </p:txBody>
        </p:sp>
        <p:sp>
          <p:nvSpPr>
            <p:cNvPr id="71710" name="Text Box 29"/>
            <p:cNvSpPr txBox="1">
              <a:spLocks noChangeArrowheads="1"/>
            </p:cNvSpPr>
            <p:nvPr/>
          </p:nvSpPr>
          <p:spPr bwMode="auto">
            <a:xfrm>
              <a:off x="4240548" y="4125363"/>
              <a:ext cx="1066800" cy="366713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Journal</a:t>
              </a:r>
            </a:p>
          </p:txBody>
        </p:sp>
        <p:sp>
          <p:nvSpPr>
            <p:cNvPr id="71711" name="Rectangle 30"/>
            <p:cNvSpPr>
              <a:spLocks noChangeArrowheads="1"/>
            </p:cNvSpPr>
            <p:nvPr/>
          </p:nvSpPr>
          <p:spPr bwMode="auto">
            <a:xfrm>
              <a:off x="1954548" y="4927388"/>
              <a:ext cx="6362701" cy="319088"/>
            </a:xfrm>
            <a:prstGeom prst="rect">
              <a:avLst/>
            </a:prstGeom>
            <a:solidFill>
              <a:srgbClr val="4F81BD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1192213" y="5247026"/>
              <a:ext cx="2743200" cy="307975"/>
            </a:xfrm>
            <a:prstGeom prst="rect">
              <a:avLst/>
            </a:prstGeom>
            <a:solidFill>
              <a:srgbClr val="4F81BD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Text Segmentation and Labeling</a:t>
            </a:r>
            <a:endParaRPr lang="en-US" dirty="0" smtClean="0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1"/>
            <a:ext cx="8839200" cy="137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Source: concatenation of structured elements with limited reordering and some missing fields</a:t>
            </a:r>
          </a:p>
          <a:p>
            <a:pPr lvl="1"/>
            <a:r>
              <a:rPr lang="en-US" sz="2400" dirty="0" smtClean="0"/>
              <a:t>Example: addresses, bibliographic records		</a:t>
            </a:r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1295400" y="3222625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4089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Whispering Pines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Nobel Drive  San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Diego 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92122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7" name="Text Box 15"/>
          <p:cNvSpPr txBox="1">
            <a:spLocks noChangeArrowheads="1"/>
          </p:cNvSpPr>
          <p:nvPr/>
        </p:nvSpPr>
        <p:spPr bwMode="auto">
          <a:xfrm>
            <a:off x="1143000" y="45720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P.P.Wangikar, T.P. Graycar, D.A. Estell, D.S. Clark, J.S. Dordick (1993) Protein and Solvent Engineering of Subtilising BPN' in Nearly Anhydrous Organic Media J.Amer. Chem. Soc. 115, 12231-12237.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39813" y="2498725"/>
            <a:ext cx="6580187" cy="1254125"/>
            <a:chOff x="1039813" y="2498725"/>
            <a:chExt cx="6580187" cy="1254125"/>
          </a:xfrm>
        </p:grpSpPr>
        <p:sp>
          <p:nvSpPr>
            <p:cNvPr id="903172" name="Line 4"/>
            <p:cNvSpPr>
              <a:spLocks noChangeShapeType="1"/>
            </p:cNvSpPr>
            <p:nvPr/>
          </p:nvSpPr>
          <p:spPr bwMode="auto">
            <a:xfrm>
              <a:off x="3848100" y="2938463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173" name="Line 5"/>
            <p:cNvSpPr>
              <a:spLocks noChangeShapeType="1"/>
            </p:cNvSpPr>
            <p:nvPr/>
          </p:nvSpPr>
          <p:spPr bwMode="auto">
            <a:xfrm>
              <a:off x="5233988" y="29749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174" name="Line 6"/>
            <p:cNvSpPr>
              <a:spLocks noChangeShapeType="1"/>
            </p:cNvSpPr>
            <p:nvPr/>
          </p:nvSpPr>
          <p:spPr bwMode="auto">
            <a:xfrm>
              <a:off x="6400800" y="29718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175" name="Line 7"/>
            <p:cNvSpPr>
              <a:spLocks noChangeShapeType="1"/>
            </p:cNvSpPr>
            <p:nvPr/>
          </p:nvSpPr>
          <p:spPr bwMode="auto">
            <a:xfrm>
              <a:off x="6934200" y="299085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176" name="Line 8"/>
            <p:cNvSpPr>
              <a:spLocks noChangeShapeType="1"/>
            </p:cNvSpPr>
            <p:nvPr/>
          </p:nvSpPr>
          <p:spPr bwMode="auto">
            <a:xfrm>
              <a:off x="1954213" y="291782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3177" name="Text Box 9"/>
            <p:cNvSpPr txBox="1">
              <a:spLocks noChangeArrowheads="1"/>
            </p:cNvSpPr>
            <p:nvPr/>
          </p:nvSpPr>
          <p:spPr bwMode="auto">
            <a:xfrm>
              <a:off x="1039813" y="2498725"/>
              <a:ext cx="914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House number</a:t>
              </a:r>
            </a:p>
          </p:txBody>
        </p:sp>
        <p:sp>
          <p:nvSpPr>
            <p:cNvPr id="903178" name="Text Box 10"/>
            <p:cNvSpPr txBox="1">
              <a:spLocks noChangeArrowheads="1"/>
            </p:cNvSpPr>
            <p:nvPr/>
          </p:nvSpPr>
          <p:spPr bwMode="auto">
            <a:xfrm>
              <a:off x="2182813" y="27432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Building</a:t>
              </a:r>
            </a:p>
          </p:txBody>
        </p:sp>
        <p:sp>
          <p:nvSpPr>
            <p:cNvPr id="903179" name="Text Box 11"/>
            <p:cNvSpPr txBox="1">
              <a:spLocks noChangeArrowheads="1"/>
            </p:cNvSpPr>
            <p:nvPr/>
          </p:nvSpPr>
          <p:spPr bwMode="auto">
            <a:xfrm>
              <a:off x="3935413" y="27432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Road</a:t>
              </a:r>
            </a:p>
          </p:txBody>
        </p:sp>
        <p:sp>
          <p:nvSpPr>
            <p:cNvPr id="903180" name="Text Box 12"/>
            <p:cNvSpPr txBox="1">
              <a:spLocks noChangeArrowheads="1"/>
            </p:cNvSpPr>
            <p:nvPr/>
          </p:nvSpPr>
          <p:spPr bwMode="auto">
            <a:xfrm>
              <a:off x="5307013" y="27432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City</a:t>
              </a:r>
            </a:p>
          </p:txBody>
        </p:sp>
        <p:sp>
          <p:nvSpPr>
            <p:cNvPr id="903181" name="Text Box 13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Zip</a:t>
              </a:r>
            </a:p>
          </p:txBody>
        </p:sp>
        <p:sp>
          <p:nvSpPr>
            <p:cNvPr id="903205" name="Text Box 37"/>
            <p:cNvSpPr txBox="1">
              <a:spLocks noChangeArrowheads="1"/>
            </p:cNvSpPr>
            <p:nvPr/>
          </p:nvSpPr>
          <p:spPr bwMode="auto">
            <a:xfrm>
              <a:off x="6324600" y="27432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State</a:t>
              </a:r>
            </a:p>
          </p:txBody>
        </p:sp>
      </p:grpSp>
      <p:sp>
        <p:nvSpPr>
          <p:cNvPr id="71705" name="Text Box 38"/>
          <p:cNvSpPr txBox="1">
            <a:spLocks noChangeArrowheads="1"/>
          </p:cNvSpPr>
          <p:nvPr/>
        </p:nvSpPr>
        <p:spPr bwMode="auto">
          <a:xfrm>
            <a:off x="3954463" y="5711825"/>
            <a:ext cx="4808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Source: Sunita Sarawagi:</a:t>
            </a:r>
          </a:p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Information Extraction Using HMMs,</a:t>
            </a:r>
          </a:p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http://www.cs.cmu.edu/~wcohen/10-707/talks/sunita.ppt</a:t>
            </a:r>
          </a:p>
          <a:p>
            <a:endParaRPr lang="de-DE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7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Hidden Markov Models (HMMs)</a:t>
            </a:r>
            <a:endParaRPr lang="en-US" dirty="0" smtClean="0"/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211208" y="838200"/>
            <a:ext cx="8856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Idea: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Text doc is assumed to be generated by a regular grammar (i.e., a FSA)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some probabilistic variation and uncertainty.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Stochastic FSA = Markov model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879022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HMM – intuitive explanation: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Associate with each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 tag or symbol category (e.g., noun, verb, 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phone number, person name) that matches some words in the text.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The instances of the category are given by a probability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distribution of possible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outputs/labels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this state.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The goal is to find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sequence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from a start to an end state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maximum probability of generating the given text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The outputs are known, but the state sequence cannot be observed,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hence the name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hidden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Markov model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9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Hidden Markov Model (HMM): Formal Definition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36525" y="843879"/>
            <a:ext cx="9312275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 HMM is a discrete-time, finite-state Markov model with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set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 = (s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..., 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and the state in step t denoted X(t),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initial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state probabilities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(i=1, ..., n),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transition probabilities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S[0,1], denoted p(s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output alphabet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 = {w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w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}, and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state-specific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output probabilities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 [0,1],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denoted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q(s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w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(or transition-specific output probabilities).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52400" y="4365625"/>
            <a:ext cx="7010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Probability of emitting output sequence o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... o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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88272567"/>
              </p:ext>
            </p:extLst>
          </p:nvPr>
        </p:nvGraphicFramePr>
        <p:xfrm>
          <a:off x="914400" y="4953000"/>
          <a:ext cx="4140200" cy="914400"/>
        </p:xfrm>
        <a:graphic>
          <a:graphicData uri="http://schemas.openxmlformats.org/presentationml/2006/ole">
            <p:oleObj spid="_x0000_s1048" name="Formel" r:id="rId3" imgW="2070100" imgH="457200" progId="Equation.3">
              <p:embed/>
            </p:oleObj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5297602"/>
              </p:ext>
            </p:extLst>
          </p:nvPr>
        </p:nvGraphicFramePr>
        <p:xfrm>
          <a:off x="6019800" y="5181600"/>
          <a:ext cx="2505075" cy="457200"/>
        </p:xfrm>
        <a:graphic>
          <a:graphicData uri="http://schemas.openxmlformats.org/presentationml/2006/ole">
            <p:oleObj spid="_x0000_s1049" name="Formel" r:id="rId4" imgW="1231366" imgH="228501" progId="Equation.3">
              <p:embed/>
            </p:oleObj>
          </a:graphicData>
        </a:graphic>
      </p:graphicFrame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5218112" y="51054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Major Issues for HMMs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[Rabiner’89]</a:t>
            </a:r>
          </a:p>
        </p:txBody>
      </p:sp>
      <p:sp>
        <p:nvSpPr>
          <p:cNvPr id="77829" name="Text Box 19"/>
          <p:cNvSpPr txBox="1">
            <a:spLocks noChangeArrowheads="1"/>
          </p:cNvSpPr>
          <p:nvPr/>
        </p:nvSpPr>
        <p:spPr bwMode="auto">
          <a:xfrm>
            <a:off x="127213" y="1255621"/>
            <a:ext cx="8559587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probability of output sequence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(for known parameters)</a:t>
            </a:r>
          </a:p>
          <a:p>
            <a:pPr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forward/backward computation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Compute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most likely state sequence (decoding)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(for given output and known parameters)</a:t>
            </a:r>
          </a:p>
          <a:p>
            <a:pPr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 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Viterbi algorithm </a:t>
            </a:r>
          </a:p>
          <a:p>
            <a:pPr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	      (dynamic programming with memoization, </a:t>
            </a:r>
          </a:p>
          <a:p>
            <a:pPr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alternates forward and backward computations)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Estimate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parameters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(transition prob’s, output prob’s)</a:t>
            </a:r>
          </a:p>
          <a:p>
            <a:pPr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from training data (output sequences only)</a:t>
            </a:r>
          </a:p>
          <a:p>
            <a:pPr lvl="2">
              <a:lnSpc>
                <a:spcPct val="13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Baum-Welch algorithm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(specific form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130000"/>
              </a:lnSpc>
              <a:buFont typeface="Symbol" pitchFamily="18" charset="2"/>
              <a:buChar char="®"/>
            </a:pP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5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HMM Forward/Backward Computation</a:t>
            </a:r>
          </a:p>
        </p:txBody>
      </p:sp>
      <p:sp>
        <p:nvSpPr>
          <p:cNvPr id="3087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5890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Probability of emitting output o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... o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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0053149"/>
              </p:ext>
            </p:extLst>
          </p:nvPr>
        </p:nvGraphicFramePr>
        <p:xfrm>
          <a:off x="558800" y="1041400"/>
          <a:ext cx="4140200" cy="914400"/>
        </p:xfrm>
        <a:graphic>
          <a:graphicData uri="http://schemas.openxmlformats.org/presentationml/2006/ole">
            <p:oleObj spid="_x0000_s2170" name="Formel" r:id="rId3" imgW="2070100" imgH="457200" progId="Equation.3">
              <p:embed/>
            </p:oleObj>
          </a:graphicData>
        </a:graphic>
      </p:graphicFrame>
      <p:sp>
        <p:nvSpPr>
          <p:cNvPr id="3088" name="Text Box 5"/>
          <p:cNvSpPr txBox="1">
            <a:spLocks noChangeArrowheads="1"/>
          </p:cNvSpPr>
          <p:nvPr/>
        </p:nvSpPr>
        <p:spPr bwMode="auto">
          <a:xfrm>
            <a:off x="179388" y="2493665"/>
            <a:ext cx="8845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Better approach: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iteratively with clever caching and reuse of 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intermediate results (“memoization”)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requires O(n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T) operations!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9787927"/>
              </p:ext>
            </p:extLst>
          </p:nvPr>
        </p:nvGraphicFramePr>
        <p:xfrm>
          <a:off x="5846763" y="1219200"/>
          <a:ext cx="2459037" cy="458788"/>
        </p:xfrm>
        <a:graphic>
          <a:graphicData uri="http://schemas.openxmlformats.org/presentationml/2006/ole">
            <p:oleObj spid="_x0000_s2171" name="Formel" r:id="rId4" imgW="1231366" imgH="228501" progId="Equation.3">
              <p:embed/>
            </p:oleObj>
          </a:graphicData>
        </a:graphic>
      </p:graphicFrame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4998881" y="1276290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with</a:t>
            </a: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3339172"/>
              </p:ext>
            </p:extLst>
          </p:nvPr>
        </p:nvGraphicFramePr>
        <p:xfrm>
          <a:off x="331788" y="3340100"/>
          <a:ext cx="3416300" cy="381000"/>
        </p:xfrm>
        <a:graphic>
          <a:graphicData uri="http://schemas.openxmlformats.org/presentationml/2006/ole">
            <p:oleObj spid="_x0000_s2172" name="Equation" r:id="rId5" imgW="3416300" imgH="381000" progId="Equation.3">
              <p:embed/>
            </p:oleObj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8386970"/>
              </p:ext>
            </p:extLst>
          </p:nvPr>
        </p:nvGraphicFramePr>
        <p:xfrm>
          <a:off x="1333500" y="3873500"/>
          <a:ext cx="1409700" cy="368300"/>
        </p:xfrm>
        <a:graphic>
          <a:graphicData uri="http://schemas.openxmlformats.org/presentationml/2006/ole">
            <p:oleObj spid="_x0000_s2173" name="Formel" r:id="rId6" imgW="1409700" imgH="368300" progId="Equation.3">
              <p:embed/>
            </p:oleObj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8834519"/>
              </p:ext>
            </p:extLst>
          </p:nvPr>
        </p:nvGraphicFramePr>
        <p:xfrm>
          <a:off x="4140200" y="3644900"/>
          <a:ext cx="4699000" cy="825500"/>
        </p:xfrm>
        <a:graphic>
          <a:graphicData uri="http://schemas.openxmlformats.org/presentationml/2006/ole">
            <p:oleObj spid="_x0000_s2174" name="Equation" r:id="rId7" imgW="4699000" imgH="825500" progId="Equation.3">
              <p:embed/>
            </p:oleObj>
          </a:graphicData>
        </a:graphic>
      </p:graphicFrame>
      <p:sp>
        <p:nvSpPr>
          <p:cNvPr id="3090" name="Text Box 11"/>
          <p:cNvSpPr txBox="1">
            <a:spLocks noChangeArrowheads="1"/>
          </p:cNvSpPr>
          <p:nvPr/>
        </p:nvSpPr>
        <p:spPr bwMode="auto">
          <a:xfrm>
            <a:off x="228600" y="1900535"/>
            <a:ext cx="7086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 A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naive computation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would require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) operations!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Text Box 12"/>
          <p:cNvSpPr txBox="1">
            <a:spLocks noChangeArrowheads="1"/>
          </p:cNvSpPr>
          <p:nvPr/>
        </p:nvSpPr>
        <p:spPr bwMode="auto">
          <a:xfrm>
            <a:off x="173006" y="4419312"/>
            <a:ext cx="6271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Similar approach also for backward computation: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77832677"/>
              </p:ext>
            </p:extLst>
          </p:nvPr>
        </p:nvGraphicFramePr>
        <p:xfrm>
          <a:off x="439737" y="4924425"/>
          <a:ext cx="3497263" cy="468312"/>
        </p:xfrm>
        <a:graphic>
          <a:graphicData uri="http://schemas.openxmlformats.org/presentationml/2006/ole">
            <p:oleObj spid="_x0000_s2175" name="Formel" r:id="rId8" imgW="1701800" imgH="228600" progId="Equation.3">
              <p:embed/>
            </p:oleObj>
          </a:graphicData>
        </a:graphic>
      </p:graphicFrame>
      <p:graphicFrame>
        <p:nvGraphicFramePr>
          <p:cNvPr id="308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3828246"/>
              </p:ext>
            </p:extLst>
          </p:nvPr>
        </p:nvGraphicFramePr>
        <p:xfrm>
          <a:off x="1279525" y="5402262"/>
          <a:ext cx="1082675" cy="423863"/>
        </p:xfrm>
        <a:graphic>
          <a:graphicData uri="http://schemas.openxmlformats.org/presentationml/2006/ole">
            <p:oleObj spid="_x0000_s2176" name="Formel" r:id="rId9" imgW="583947" imgH="228501" progId="Equation.3">
              <p:embed/>
            </p:oleObj>
          </a:graphicData>
        </a:graphic>
      </p:graphicFrame>
      <p:graphicFrame>
        <p:nvGraphicFramePr>
          <p:cNvPr id="30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4231873"/>
              </p:ext>
            </p:extLst>
          </p:nvPr>
        </p:nvGraphicFramePr>
        <p:xfrm>
          <a:off x="4167187" y="5308600"/>
          <a:ext cx="4900613" cy="558800"/>
        </p:xfrm>
        <a:graphic>
          <a:graphicData uri="http://schemas.openxmlformats.org/presentationml/2006/ole">
            <p:oleObj spid="_x0000_s2177" name="Formel" r:id="rId10" imgW="2565400" imgH="2921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604548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0" u="sng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de-DE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0181534"/>
              </p:ext>
            </p:extLst>
          </p:nvPr>
        </p:nvGraphicFramePr>
        <p:xfrm>
          <a:off x="957282" y="6045480"/>
          <a:ext cx="3759120" cy="457200"/>
        </p:xfrm>
        <a:graphic>
          <a:graphicData uri="http://schemas.openxmlformats.org/presentationml/2006/ole">
            <p:oleObj spid="_x0000_s2178" name="Formel" r:id="rId11" imgW="1879600" imgH="228600" progId="Equation.3">
              <p:embed/>
            </p:oleObj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9117307"/>
              </p:ext>
            </p:extLst>
          </p:nvPr>
        </p:nvGraphicFramePr>
        <p:xfrm>
          <a:off x="5487000" y="5969280"/>
          <a:ext cx="3276000" cy="583920"/>
        </p:xfrm>
        <a:graphic>
          <a:graphicData uri="http://schemas.openxmlformats.org/presentationml/2006/ole">
            <p:oleObj spid="_x0000_s2179" name="Formel" r:id="rId12" imgW="1637589" imgH="291973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38608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Begin: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4812" y="38608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Induction: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552" y="53848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Begin: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4764" y="53848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Induction: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5240" y="604548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400" y="2493665"/>
            <a:ext cx="4800600" cy="26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38400" y="441931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7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91" grpId="0"/>
      <p:bldP spid="20" grpId="0"/>
      <p:bldP spid="22" grpId="0"/>
      <p:bldP spid="23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HMM Example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174990" y="641904"/>
            <a:ext cx="8852103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Goal: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Label the tokens in the sequence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“Max-Planck-Institute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Stuhlsatzenhausweg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85”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with the labels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Street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, and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Number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endParaRPr lang="en-US" sz="105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"/>
                <a:cs typeface="Times"/>
                <a:sym typeface="Symbol"/>
              </a:rPr>
              <a:t>→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 = {“MPI”, “St.”, “85”}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// output alphabet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S = {Name, Street, Number}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// (hidden) states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= {0.6, 0.3, 0.1}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// initial state probabilities (connected to Start state),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					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all other transition and emission prob. are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						    depicted in the HMM figure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457200" y="2667000"/>
            <a:ext cx="8153400" cy="3615154"/>
            <a:chOff x="457200" y="2667000"/>
            <a:chExt cx="8153400" cy="3615154"/>
          </a:xfrm>
        </p:grpSpPr>
        <p:grpSp>
          <p:nvGrpSpPr>
            <p:cNvPr id="62" name="Group 61"/>
            <p:cNvGrpSpPr/>
            <p:nvPr/>
          </p:nvGrpSpPr>
          <p:grpSpPr>
            <a:xfrm>
              <a:off x="457200" y="4033083"/>
              <a:ext cx="8153400" cy="2249071"/>
              <a:chOff x="304800" y="3618329"/>
              <a:chExt cx="8153400" cy="2249071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04800" y="3618329"/>
                <a:ext cx="8153400" cy="2249071"/>
                <a:chOff x="304800" y="2856329"/>
                <a:chExt cx="8153400" cy="2249071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304800" y="2862679"/>
                  <a:ext cx="1008648" cy="56263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Start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1981200" y="2862680"/>
                  <a:ext cx="1295400" cy="56263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Name</a:t>
                  </a: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3810000" y="2862679"/>
                  <a:ext cx="1295400" cy="56263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Street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7620000" y="2861846"/>
                  <a:ext cx="838200" cy="56263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End</a:t>
                  </a:r>
                </a:p>
              </p:txBody>
            </p:sp>
            <p:cxnSp>
              <p:nvCxnSpPr>
                <p:cNvPr id="14" name="Curved Connector 13"/>
                <p:cNvCxnSpPr>
                  <a:stCxn id="8" idx="6"/>
                  <a:endCxn id="9" idx="2"/>
                </p:cNvCxnSpPr>
                <p:nvPr/>
              </p:nvCxnSpPr>
              <p:spPr>
                <a:xfrm>
                  <a:off x="1313448" y="3143994"/>
                  <a:ext cx="667752" cy="1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urved Connector 15"/>
                <p:cNvCxnSpPr>
                  <a:stCxn id="8" idx="0"/>
                  <a:endCxn id="10" idx="1"/>
                </p:cNvCxnSpPr>
                <p:nvPr/>
              </p:nvCxnSpPr>
              <p:spPr>
                <a:xfrm rot="16200000" flipH="1">
                  <a:off x="2363217" y="1308585"/>
                  <a:ext cx="82395" cy="3190583"/>
                </a:xfrm>
                <a:prstGeom prst="curvedConnector3">
                  <a:avLst>
                    <a:gd name="adj1" fmla="val -580111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urved Connector 20"/>
                <p:cNvCxnSpPr>
                  <a:stCxn id="8" idx="0"/>
                  <a:endCxn id="88" idx="0"/>
                </p:cNvCxnSpPr>
                <p:nvPr/>
              </p:nvCxnSpPr>
              <p:spPr>
                <a:xfrm rot="5400000" flipH="1" flipV="1">
                  <a:off x="3604962" y="66841"/>
                  <a:ext cx="12700" cy="5591676"/>
                </a:xfrm>
                <a:prstGeom prst="curvedConnector3">
                  <a:avLst>
                    <a:gd name="adj1" fmla="val 8072727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urved Connector 32"/>
                <p:cNvCxnSpPr>
                  <a:stCxn id="10" idx="6"/>
                  <a:endCxn id="10" idx="7"/>
                </p:cNvCxnSpPr>
                <p:nvPr/>
              </p:nvCxnSpPr>
              <p:spPr>
                <a:xfrm flipH="1" flipV="1">
                  <a:off x="4915693" y="2945074"/>
                  <a:ext cx="189707" cy="198920"/>
                </a:xfrm>
                <a:prstGeom prst="curvedConnector4">
                  <a:avLst>
                    <a:gd name="adj1" fmla="val -120502"/>
                    <a:gd name="adj2" fmla="val 256342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urved Connector 33"/>
                <p:cNvCxnSpPr>
                  <a:stCxn id="88" idx="6"/>
                  <a:endCxn id="88" idx="7"/>
                </p:cNvCxnSpPr>
                <p:nvPr/>
              </p:nvCxnSpPr>
              <p:spPr>
                <a:xfrm flipH="1" flipV="1">
                  <a:off x="6939615" y="2945074"/>
                  <a:ext cx="223185" cy="198920"/>
                </a:xfrm>
                <a:prstGeom prst="curvedConnector4">
                  <a:avLst>
                    <a:gd name="adj1" fmla="val -102426"/>
                    <a:gd name="adj2" fmla="val 256342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urved Connector 44"/>
                <p:cNvCxnSpPr>
                  <a:stCxn id="9" idx="6"/>
                  <a:endCxn id="9" idx="7"/>
                </p:cNvCxnSpPr>
                <p:nvPr/>
              </p:nvCxnSpPr>
              <p:spPr>
                <a:xfrm flipH="1" flipV="1">
                  <a:off x="3086893" y="2945075"/>
                  <a:ext cx="189707" cy="198920"/>
                </a:xfrm>
                <a:prstGeom prst="curvedConnector4">
                  <a:avLst>
                    <a:gd name="adj1" fmla="val -120502"/>
                    <a:gd name="adj2" fmla="val 256342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urved Connector 48"/>
                <p:cNvCxnSpPr>
                  <a:endCxn id="12" idx="2"/>
                </p:cNvCxnSpPr>
                <p:nvPr/>
              </p:nvCxnSpPr>
              <p:spPr>
                <a:xfrm flipV="1">
                  <a:off x="7162802" y="3143161"/>
                  <a:ext cx="457198" cy="2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urved Connector 54"/>
                <p:cNvCxnSpPr>
                  <a:stCxn id="9" idx="6"/>
                  <a:endCxn id="10" idx="2"/>
                </p:cNvCxnSpPr>
                <p:nvPr/>
              </p:nvCxnSpPr>
              <p:spPr>
                <a:xfrm flipV="1">
                  <a:off x="3276600" y="3143994"/>
                  <a:ext cx="533400" cy="1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 bwMode="auto">
                <a:xfrm>
                  <a:off x="5638800" y="2862679"/>
                  <a:ext cx="1524000" cy="56263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Number</a:t>
                  </a:r>
                </a:p>
              </p:txBody>
            </p:sp>
            <p:cxnSp>
              <p:nvCxnSpPr>
                <p:cNvPr id="101" name="Curved Connector 100"/>
                <p:cNvCxnSpPr>
                  <a:stCxn id="10" idx="4"/>
                  <a:endCxn id="9" idx="5"/>
                </p:cNvCxnSpPr>
                <p:nvPr/>
              </p:nvCxnSpPr>
              <p:spPr>
                <a:xfrm rot="5400000" flipH="1">
                  <a:off x="3731100" y="2698709"/>
                  <a:ext cx="82394" cy="1370807"/>
                </a:xfrm>
                <a:prstGeom prst="curvedConnector3">
                  <a:avLst>
                    <a:gd name="adj1" fmla="val -201785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urved Connector 103"/>
                <p:cNvCxnSpPr>
                  <a:stCxn id="88" idx="4"/>
                  <a:endCxn id="10" idx="5"/>
                </p:cNvCxnSpPr>
                <p:nvPr/>
              </p:nvCxnSpPr>
              <p:spPr>
                <a:xfrm rot="5400000" flipH="1">
                  <a:off x="5617049" y="2641559"/>
                  <a:ext cx="82395" cy="1485107"/>
                </a:xfrm>
                <a:prstGeom prst="curvedConnector3">
                  <a:avLst>
                    <a:gd name="adj1" fmla="val -176557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urved Connector 113"/>
                <p:cNvCxnSpPr>
                  <a:stCxn id="9" idx="0"/>
                  <a:endCxn id="88" idx="1"/>
                </p:cNvCxnSpPr>
                <p:nvPr/>
              </p:nvCxnSpPr>
              <p:spPr>
                <a:xfrm rot="16200000" flipH="1">
                  <a:off x="4204245" y="1287335"/>
                  <a:ext cx="82394" cy="3233085"/>
                </a:xfrm>
                <a:prstGeom prst="curvedConnector3">
                  <a:avLst>
                    <a:gd name="adj1" fmla="val -571710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urved Connector 114"/>
                <p:cNvCxnSpPr>
                  <a:stCxn id="88" idx="3"/>
                  <a:endCxn id="9" idx="4"/>
                </p:cNvCxnSpPr>
                <p:nvPr/>
              </p:nvCxnSpPr>
              <p:spPr>
                <a:xfrm rot="5400000">
                  <a:off x="4204245" y="1767570"/>
                  <a:ext cx="82396" cy="3233085"/>
                </a:xfrm>
                <a:prstGeom prst="curvedConnector3">
                  <a:avLst>
                    <a:gd name="adj1" fmla="val 814626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2057400" y="4572000"/>
                  <a:ext cx="1142999" cy="51077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“MPI”</a:t>
                  </a:r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 bwMode="auto">
                <a:xfrm>
                  <a:off x="4038600" y="4594622"/>
                  <a:ext cx="838200" cy="51077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“St.”</a:t>
                  </a:r>
                </a:p>
              </p:txBody>
            </p:sp>
            <p:sp>
              <p:nvSpPr>
                <p:cNvPr id="137" name="Rounded Rectangle 136"/>
                <p:cNvSpPr/>
                <p:nvPr/>
              </p:nvSpPr>
              <p:spPr bwMode="auto">
                <a:xfrm>
                  <a:off x="5995993" y="4572000"/>
                  <a:ext cx="838200" cy="51077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“85”</a:t>
                  </a:r>
                </a:p>
              </p:txBody>
            </p:sp>
            <p:cxnSp>
              <p:nvCxnSpPr>
                <p:cNvPr id="139" name="Straight Arrow Connector 138"/>
                <p:cNvCxnSpPr>
                  <a:stCxn id="9" idx="4"/>
                  <a:endCxn id="134" idx="0"/>
                </p:cNvCxnSpPr>
                <p:nvPr/>
              </p:nvCxnSpPr>
              <p:spPr>
                <a:xfrm>
                  <a:off x="2628900" y="3425310"/>
                  <a:ext cx="0" cy="11466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0" idx="4"/>
                </p:cNvCxnSpPr>
                <p:nvPr/>
              </p:nvCxnSpPr>
              <p:spPr>
                <a:xfrm flipH="1">
                  <a:off x="2786063" y="3425309"/>
                  <a:ext cx="1671637" cy="11462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0" idx="4"/>
                  <a:endCxn id="135" idx="0"/>
                </p:cNvCxnSpPr>
                <p:nvPr/>
              </p:nvCxnSpPr>
              <p:spPr>
                <a:xfrm>
                  <a:off x="4457700" y="3425309"/>
                  <a:ext cx="0" cy="11693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88" idx="4"/>
                  <a:endCxn id="137" idx="0"/>
                </p:cNvCxnSpPr>
                <p:nvPr/>
              </p:nvCxnSpPr>
              <p:spPr>
                <a:xfrm>
                  <a:off x="6400800" y="3425309"/>
                  <a:ext cx="14293" cy="114669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Curved Connector 43"/>
              <p:cNvCxnSpPr/>
              <p:nvPr/>
            </p:nvCxnSpPr>
            <p:spPr>
              <a:xfrm flipV="1">
                <a:off x="5105400" y="3905995"/>
                <a:ext cx="533400" cy="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3597454" y="266700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95526" y="324802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0.3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63869" y="401478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0.6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8496" y="382428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0.2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50017" y="3795298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0.4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94685" y="382428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85988" y="4282362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57800" y="4300954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0.4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37248" y="482875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43311" y="470493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0.2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48534" y="430095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0.4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07254" y="4690646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0.4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75048" y="5181600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0.7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593" y="5429252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0.2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67077" y="518160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0.8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08892" y="518115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1.0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21343" y="325278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0.3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>
              <a:stCxn id="9" idx="4"/>
            </p:cNvCxnSpPr>
            <p:nvPr/>
          </p:nvCxnSpPr>
          <p:spPr>
            <a:xfrm>
              <a:off x="2781300" y="4602064"/>
              <a:ext cx="1671638" cy="11653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764135" y="5438778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0.3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3729033" y="2971800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447920" y="3524250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4376733" y="3529012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471858" y="3814762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5286370" y="3809999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705220" y="4291012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67345" y="4295775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029320" y="4710113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881558" y="5095875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862383" y="4748213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576758" y="5367337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3976683" y="5443537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3338517" y="5414966"/>
              <a:ext cx="68172" cy="85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2738433" y="5181600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1709733" y="4276725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7481883" y="4286250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534149" y="5176794"/>
              <a:ext cx="66674" cy="71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7324720" y="3790950"/>
              <a:ext cx="62181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539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76200"/>
            <a:ext cx="8675687" cy="609600"/>
          </a:xfrm>
        </p:spPr>
        <p:txBody>
          <a:bodyPr/>
          <a:lstStyle/>
          <a:p>
            <a:r>
              <a:rPr lang="en-US" sz="3200" dirty="0" smtClean="0"/>
              <a:t>VI.2.1 Tokenization and NLP for Preprocessing</a:t>
            </a:r>
          </a:p>
        </p:txBody>
      </p:sp>
      <p:sp>
        <p:nvSpPr>
          <p:cNvPr id="28677" name="Textfeld 4"/>
          <p:cNvSpPr txBox="1">
            <a:spLocks noChangeArrowheads="1"/>
          </p:cNvSpPr>
          <p:nvPr/>
        </p:nvSpPr>
        <p:spPr bwMode="auto">
          <a:xfrm>
            <a:off x="547918" y="4500563"/>
            <a:ext cx="7986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Word features: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position in sentence or table, capitalization, font, matches in dictionary , etc.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feld 5"/>
          <p:cNvSpPr txBox="1">
            <a:spLocks noChangeArrowheads="1"/>
          </p:cNvSpPr>
          <p:nvPr/>
        </p:nvSpPr>
        <p:spPr bwMode="auto">
          <a:xfrm>
            <a:off x="547918" y="5286375"/>
            <a:ext cx="7426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Sequence features: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length, word categories 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labels), phrase matches in dictionary, etc.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feld 6"/>
          <p:cNvSpPr txBox="1">
            <a:spLocks noChangeArrowheads="1"/>
          </p:cNvSpPr>
          <p:nvPr/>
        </p:nvSpPr>
        <p:spPr bwMode="auto">
          <a:xfrm>
            <a:off x="262168" y="1214438"/>
            <a:ext cx="7891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1) Determine boundaries of meaningful input units: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  NL sentences, HTML tables or table rows, lists or list items,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  data tables vs. layout tables, etc.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feld 7"/>
          <p:cNvSpPr txBox="1">
            <a:spLocks noChangeArrowheads="1"/>
          </p:cNvSpPr>
          <p:nvPr/>
        </p:nvSpPr>
        <p:spPr bwMode="auto">
          <a:xfrm>
            <a:off x="262168" y="2571750"/>
            <a:ext cx="7869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2) Determine input tokens: 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words, phrases, semantic sequences, special delimiters, etc.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feld 8"/>
          <p:cNvSpPr txBox="1">
            <a:spLocks noChangeArrowheads="1"/>
          </p:cNvSpPr>
          <p:nvPr/>
        </p:nvSpPr>
        <p:spPr bwMode="auto">
          <a:xfrm>
            <a:off x="262168" y="3571875"/>
            <a:ext cx="5146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3) Determine features of tokens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  (as input for rules, statistics, learning)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Trellis Diagram for HMM Example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2286000" y="2971800"/>
            <a:ext cx="1098789" cy="37457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“MPI”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299621" y="2990260"/>
            <a:ext cx="805779" cy="37457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“St”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128421" y="2990260"/>
            <a:ext cx="805779" cy="37457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“85”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flipH="1">
            <a:off x="1524000" y="3429000"/>
            <a:ext cx="2517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Name</a:t>
            </a:r>
            <a:r>
              <a:rPr lang="en-US" sz="1600" dirty="0" smtClean="0">
                <a:latin typeface="Times New Roman"/>
                <a:cs typeface="Times New Roman"/>
              </a:rPr>
              <a:t>(1)   = 0.6 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Street</a:t>
            </a:r>
            <a:r>
              <a:rPr lang="en-US" sz="1600" dirty="0" smtClean="0">
                <a:latin typeface="Times New Roman"/>
                <a:cs typeface="Times New Roman"/>
              </a:rPr>
              <a:t>(1)   = 0.3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Number</a:t>
            </a:r>
            <a:r>
              <a:rPr lang="en-US" sz="1600" dirty="0" smtClean="0">
                <a:latin typeface="Times New Roman"/>
                <a:cs typeface="Times New Roman"/>
              </a:rPr>
              <a:t>(1) = 0.1</a:t>
            </a:r>
            <a:endParaRPr lang="en-US" sz="1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85800" y="746128"/>
            <a:ext cx="7883229" cy="2197923"/>
            <a:chOff x="685800" y="746128"/>
            <a:chExt cx="7883229" cy="2435958"/>
          </a:xfrm>
        </p:grpSpPr>
        <p:sp>
          <p:nvSpPr>
            <p:cNvPr id="7" name="Oval 6"/>
            <p:cNvSpPr/>
            <p:nvPr/>
          </p:nvSpPr>
          <p:spPr bwMode="auto">
            <a:xfrm>
              <a:off x="685800" y="1941574"/>
              <a:ext cx="962025" cy="48095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Start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209003" y="1158897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004" y="1922376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Street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670222" y="1941574"/>
              <a:ext cx="898807" cy="48095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End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209004" y="2706015"/>
              <a:ext cx="1245295" cy="4760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Number</a:t>
              </a:r>
            </a:p>
          </p:txBody>
        </p:sp>
        <p:cxnSp>
          <p:nvCxnSpPr>
            <p:cNvPr id="31" name="Straight Arrow Connector 30"/>
            <p:cNvCxnSpPr>
              <a:stCxn id="7" idx="7"/>
              <a:endCxn id="8" idx="2"/>
            </p:cNvCxnSpPr>
            <p:nvPr/>
          </p:nvCxnSpPr>
          <p:spPr>
            <a:xfrm flipV="1">
              <a:off x="1506940" y="1418573"/>
              <a:ext cx="702063" cy="5934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6"/>
              <a:endCxn id="9" idx="2"/>
            </p:cNvCxnSpPr>
            <p:nvPr/>
          </p:nvCxnSpPr>
          <p:spPr>
            <a:xfrm>
              <a:off x="1647825" y="2182051"/>
              <a:ext cx="561179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7" idx="5"/>
              <a:endCxn id="20" idx="2"/>
            </p:cNvCxnSpPr>
            <p:nvPr/>
          </p:nvCxnSpPr>
          <p:spPr>
            <a:xfrm>
              <a:off x="1506940" y="2352094"/>
              <a:ext cx="702064" cy="5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 bwMode="auto">
            <a:xfrm>
              <a:off x="4038600" y="1158897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038601" y="1922376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Street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038601" y="2706015"/>
              <a:ext cx="1245295" cy="4760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Number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867400" y="1158897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Name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867401" y="1922376"/>
              <a:ext cx="1245295" cy="51935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Street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867401" y="2706015"/>
              <a:ext cx="1245295" cy="4760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Number</a:t>
              </a:r>
            </a:p>
          </p:txBody>
        </p:sp>
        <p:cxnSp>
          <p:nvCxnSpPr>
            <p:cNvPr id="47" name="Straight Arrow Connector 46"/>
            <p:cNvCxnSpPr>
              <a:stCxn id="8" idx="6"/>
              <a:endCxn id="41" idx="2"/>
            </p:cNvCxnSpPr>
            <p:nvPr/>
          </p:nvCxnSpPr>
          <p:spPr>
            <a:xfrm>
              <a:off x="3454298" y="1418573"/>
              <a:ext cx="5843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8" idx="6"/>
              <a:endCxn id="42" idx="2"/>
            </p:cNvCxnSpPr>
            <p:nvPr/>
          </p:nvCxnSpPr>
          <p:spPr>
            <a:xfrm>
              <a:off x="3454298" y="1418573"/>
              <a:ext cx="584303" cy="763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8" idx="6"/>
              <a:endCxn id="43" idx="2"/>
            </p:cNvCxnSpPr>
            <p:nvPr/>
          </p:nvCxnSpPr>
          <p:spPr>
            <a:xfrm>
              <a:off x="3454298" y="1418573"/>
              <a:ext cx="584303" cy="152547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9" idx="6"/>
              <a:endCxn id="41" idx="2"/>
            </p:cNvCxnSpPr>
            <p:nvPr/>
          </p:nvCxnSpPr>
          <p:spPr>
            <a:xfrm flipV="1">
              <a:off x="3454299" y="1418573"/>
              <a:ext cx="584301" cy="763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9" idx="6"/>
              <a:endCxn id="42" idx="2"/>
            </p:cNvCxnSpPr>
            <p:nvPr/>
          </p:nvCxnSpPr>
          <p:spPr>
            <a:xfrm>
              <a:off x="3454299" y="2182052"/>
              <a:ext cx="5843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9" idx="6"/>
              <a:endCxn id="43" idx="2"/>
            </p:cNvCxnSpPr>
            <p:nvPr/>
          </p:nvCxnSpPr>
          <p:spPr>
            <a:xfrm>
              <a:off x="3454299" y="2182052"/>
              <a:ext cx="584302" cy="7619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0" idx="6"/>
              <a:endCxn id="41" idx="2"/>
            </p:cNvCxnSpPr>
            <p:nvPr/>
          </p:nvCxnSpPr>
          <p:spPr>
            <a:xfrm flipV="1">
              <a:off x="3454299" y="1418573"/>
              <a:ext cx="584301" cy="152547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20" idx="6"/>
            </p:cNvCxnSpPr>
            <p:nvPr/>
          </p:nvCxnSpPr>
          <p:spPr>
            <a:xfrm>
              <a:off x="3454299" y="2944051"/>
              <a:ext cx="5843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20" idx="6"/>
              <a:endCxn id="42" idx="2"/>
            </p:cNvCxnSpPr>
            <p:nvPr/>
          </p:nvCxnSpPr>
          <p:spPr>
            <a:xfrm flipV="1">
              <a:off x="3454299" y="2182052"/>
              <a:ext cx="584302" cy="7619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5283896" y="1418572"/>
              <a:ext cx="5843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283896" y="1418572"/>
              <a:ext cx="584303" cy="763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283896" y="1418572"/>
              <a:ext cx="584303" cy="1525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5283897" y="1418572"/>
              <a:ext cx="584301" cy="763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283897" y="2182051"/>
              <a:ext cx="5843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283897" y="2182051"/>
              <a:ext cx="584302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5283897" y="1418572"/>
              <a:ext cx="584301" cy="15254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5283897" y="2944051"/>
              <a:ext cx="5843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5283897" y="2182051"/>
              <a:ext cx="584302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553954" y="746128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t=1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82754" y="746128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t=2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200" y="75779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t=3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44" idx="6"/>
              <a:endCxn id="10" idx="1"/>
            </p:cNvCxnSpPr>
            <p:nvPr/>
          </p:nvCxnSpPr>
          <p:spPr>
            <a:xfrm>
              <a:off x="7112695" y="1418573"/>
              <a:ext cx="689154" cy="59343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5" idx="6"/>
              <a:endCxn id="10" idx="2"/>
            </p:cNvCxnSpPr>
            <p:nvPr/>
          </p:nvCxnSpPr>
          <p:spPr>
            <a:xfrm flipV="1">
              <a:off x="7112696" y="2182051"/>
              <a:ext cx="55752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6"/>
              <a:endCxn id="10" idx="3"/>
            </p:cNvCxnSpPr>
            <p:nvPr/>
          </p:nvCxnSpPr>
          <p:spPr>
            <a:xfrm flipV="1">
              <a:off x="7112696" y="2352094"/>
              <a:ext cx="689153" cy="5919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 flipH="1">
            <a:off x="3352800" y="3426558"/>
            <a:ext cx="2974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Name</a:t>
            </a:r>
            <a:r>
              <a:rPr lang="en-US" sz="1600" dirty="0" smtClean="0">
                <a:latin typeface="Times New Roman"/>
                <a:cs typeface="Times New Roman"/>
              </a:rPr>
              <a:t>(2)   =  0.6 · 0.2 · 0.7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+ 0.3 · 0.2 · 0.2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+ 0.1 · 0.1 · 0.0 = 0.096 </a:t>
            </a:r>
          </a:p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Street</a:t>
            </a:r>
            <a:r>
              <a:rPr lang="en-US" sz="1600" dirty="0" smtClean="0">
                <a:latin typeface="Times New Roman"/>
                <a:cs typeface="Times New Roman"/>
              </a:rPr>
              <a:t>(2)   =  0.6 · 0.5 · 0.7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+ 0.3 · 0.4 · 0.2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+ 0.1 · 0.4 · 0.0 = 0.234</a:t>
            </a:r>
          </a:p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Number</a:t>
            </a:r>
            <a:r>
              <a:rPr lang="en-US" sz="1600" dirty="0" smtClean="0">
                <a:latin typeface="Times New Roman"/>
                <a:cs typeface="Times New Roman"/>
              </a:rPr>
              <a:t>(2) =  0.6 · 0.3 · 0.7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+ 0.3 · 0.4 · 0.2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 + 0.1 · 0.1 · 0.0 = 0.15</a:t>
            </a:r>
          </a:p>
          <a:p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 flipH="1">
            <a:off x="6400800" y="3429000"/>
            <a:ext cx="2517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α</a:t>
            </a:r>
            <a:r>
              <a:rPr lang="en-US" sz="1600" baseline="-25000" dirty="0" smtClean="0">
                <a:latin typeface="Times New Roman"/>
                <a:cs typeface="Times New Roman"/>
              </a:rPr>
              <a:t>Name</a:t>
            </a:r>
            <a:r>
              <a:rPr lang="en-US" sz="1600" dirty="0" smtClean="0">
                <a:latin typeface="Times New Roman"/>
                <a:cs typeface="Times New Roman"/>
              </a:rPr>
              <a:t>(3)  =  0.096 · 0.2 · 0.3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+ 0.234 · 0.2 · 0.8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 + 0.15  ·  0.1 · 0.0    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               = 0.0432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…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0" y="3377625"/>
            <a:ext cx="251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/>
                <a:cs typeface="Times New Roman"/>
              </a:rPr>
              <a:t>Forward </a:t>
            </a:r>
            <a:r>
              <a:rPr lang="en-US" sz="1600" u="sng" dirty="0" err="1" smtClean="0">
                <a:latin typeface="Times New Roman"/>
                <a:cs typeface="Times New Roman"/>
              </a:rPr>
              <a:t>prob’s</a:t>
            </a:r>
            <a:r>
              <a:rPr lang="en-US" sz="1600" u="sng" dirty="0" smtClean="0">
                <a:latin typeface="Times New Roman"/>
                <a:cs typeface="Times New Roman"/>
              </a:rPr>
              <a:t>: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152400" y="5791200"/>
            <a:ext cx="830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A similar computation for backward </a:t>
            </a:r>
            <a:r>
              <a:rPr lang="en-US" sz="1600" dirty="0" err="1" smtClean="0">
                <a:latin typeface="Times New Roman"/>
                <a:cs typeface="Times New Roman"/>
              </a:rPr>
              <a:t>prob’s</a:t>
            </a:r>
            <a:r>
              <a:rPr lang="en-US" sz="1600" dirty="0" smtClean="0">
                <a:latin typeface="Times New Roman"/>
                <a:cs typeface="Times New Roman"/>
              </a:rPr>
              <a:t> yields the </a:t>
            </a:r>
            <a:r>
              <a:rPr lang="en-US" sz="1600" dirty="0" err="1" smtClean="0">
                <a:latin typeface="Times New Roman"/>
                <a:cs typeface="Times New Roman"/>
              </a:rPr>
              <a:t>marginals</a:t>
            </a:r>
            <a:r>
              <a:rPr lang="en-US" sz="1600" dirty="0" smtClean="0">
                <a:latin typeface="Times New Roman"/>
                <a:cs typeface="Times New Roman"/>
              </a:rPr>
              <a:t> P[o</a:t>
            </a:r>
            <a:r>
              <a:rPr lang="en-US" sz="1600" baseline="-250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,…,</a:t>
            </a:r>
            <a:r>
              <a:rPr lang="en-US" sz="1600" dirty="0" err="1" smtClean="0">
                <a:latin typeface="Times New Roman"/>
                <a:cs typeface="Times New Roman"/>
              </a:rPr>
              <a:t>o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imes New Roman"/>
                <a:cs typeface="Times New Roman"/>
              </a:rPr>
              <a:t>, X(t)=</a:t>
            </a:r>
            <a:r>
              <a:rPr lang="en-US" sz="1600" dirty="0" err="1" smtClean="0">
                <a:latin typeface="Times New Roman"/>
                <a:cs typeface="Times New Roman"/>
              </a:rPr>
              <a:t>i</a:t>
            </a:r>
            <a:r>
              <a:rPr lang="en-US" sz="1600" dirty="0" smtClean="0">
                <a:latin typeface="Times New Roman"/>
                <a:cs typeface="Times New Roman"/>
              </a:rPr>
              <a:t>] and P[o</a:t>
            </a:r>
            <a:r>
              <a:rPr lang="en-US" sz="1600" baseline="-250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,…,</a:t>
            </a:r>
            <a:r>
              <a:rPr lang="en-US" sz="1600" dirty="0" err="1" smtClean="0">
                <a:latin typeface="Times New Roman"/>
                <a:cs typeface="Times New Roman"/>
              </a:rPr>
              <a:t>o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imes New Roman"/>
                <a:cs typeface="Times New Roman"/>
              </a:rPr>
              <a:t>].</a:t>
            </a:r>
          </a:p>
          <a:p>
            <a:r>
              <a:rPr lang="en-US" sz="1600" u="sng" dirty="0" smtClean="0">
                <a:latin typeface="Times New Roman"/>
                <a:cs typeface="Times New Roman"/>
              </a:rPr>
              <a:t>Note:</a:t>
            </a:r>
            <a:r>
              <a:rPr lang="en-US" sz="1600" dirty="0" smtClean="0">
                <a:latin typeface="Times New Roman"/>
                <a:cs typeface="Times New Roman"/>
              </a:rPr>
              <a:t> The entire sequence o</a:t>
            </a:r>
            <a:r>
              <a:rPr lang="en-US" sz="1600" baseline="-25000" dirty="0" smtClean="0"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latin typeface="Times New Roman"/>
                <a:cs typeface="Times New Roman"/>
              </a:rPr>
              <a:t>,…,</a:t>
            </a:r>
            <a:r>
              <a:rPr lang="en-US" sz="1600" dirty="0" err="1" smtClean="0">
                <a:latin typeface="Times New Roman"/>
                <a:cs typeface="Times New Roman"/>
              </a:rPr>
              <a:t>o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1600" baseline="-25000" dirty="0" smtClean="0">
                <a:latin typeface="Times New Roman"/>
                <a:cs typeface="Times New Roman"/>
              </a:rPr>
              <a:t>  </a:t>
            </a:r>
            <a:r>
              <a:rPr lang="en-US" sz="1600" dirty="0" smtClean="0">
                <a:latin typeface="Times New Roman"/>
                <a:cs typeface="Times New Roman"/>
              </a:rPr>
              <a:t>is emitted by reaching the End state at time T+1.</a:t>
            </a:r>
          </a:p>
          <a:p>
            <a:endParaRPr lang="en-US" sz="16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9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Larger HMM for Bibliographic Records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5" name="Text Box 46"/>
          <p:cNvSpPr txBox="1">
            <a:spLocks noChangeArrowheads="1"/>
          </p:cNvSpPr>
          <p:nvPr/>
        </p:nvSpPr>
        <p:spPr bwMode="auto">
          <a:xfrm>
            <a:off x="2143108" y="5376446"/>
            <a:ext cx="4603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0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de-DE" sz="1600" b="0" dirty="0" err="1" smtClean="0">
                <a:latin typeface="Times New Roman" pitchFamily="18" charset="0"/>
                <a:cs typeface="Times New Roman" pitchFamily="18" charset="0"/>
              </a:rPr>
              <a:t>Soumen</a:t>
            </a:r>
            <a:r>
              <a:rPr lang="de-DE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0" dirty="0" err="1" smtClean="0">
                <a:latin typeface="Times New Roman" pitchFamily="18" charset="0"/>
                <a:cs typeface="Times New Roman" pitchFamily="18" charset="0"/>
              </a:rPr>
              <a:t>Chakrabarti</a:t>
            </a:r>
            <a:r>
              <a:rPr lang="de-DE" sz="16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b="0" dirty="0" err="1" smtClean="0">
                <a:latin typeface="Times New Roman" pitchFamily="18" charset="0"/>
                <a:cs typeface="Times New Roman" pitchFamily="18" charset="0"/>
              </a:rPr>
              <a:t>Tutorial</a:t>
            </a:r>
            <a:r>
              <a:rPr lang="de-DE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0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b="0" dirty="0" smtClean="0">
                <a:latin typeface="Times New Roman" pitchFamily="18" charset="0"/>
                <a:cs typeface="Times New Roman" pitchFamily="18" charset="0"/>
              </a:rPr>
              <a:t>WWW 2009</a:t>
            </a:r>
            <a:endParaRPr lang="de-DE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rafik 6" descr="hmm-bib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19156"/>
            <a:ext cx="9083740" cy="408624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3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Viterbi Algorithm: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200" smtClean="0"/>
              <a:t>Finding </a:t>
            </a:r>
            <a:r>
              <a:rPr lang="en-US" sz="3200" dirty="0" smtClean="0"/>
              <a:t>the Most Likely State Sequence</a:t>
            </a:r>
          </a:p>
        </p:txBody>
      </p:sp>
      <p:sp>
        <p:nvSpPr>
          <p:cNvPr id="5131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Find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3312142"/>
              </p:ext>
            </p:extLst>
          </p:nvPr>
        </p:nvGraphicFramePr>
        <p:xfrm>
          <a:off x="815975" y="1295400"/>
          <a:ext cx="8101012" cy="530225"/>
        </p:xfrm>
        <a:graphic>
          <a:graphicData uri="http://schemas.openxmlformats.org/presentationml/2006/ole">
            <p:oleObj spid="_x0000_s3140" name="Equation" r:id="rId3" imgW="3873500" imgH="254000" progId="Equation.3">
              <p:embed/>
            </p:oleObj>
          </a:graphicData>
        </a:graphic>
      </p:graphicFrame>
      <p:sp>
        <p:nvSpPr>
          <p:cNvPr id="5132" name="Text Box 5"/>
          <p:cNvSpPr txBox="1">
            <a:spLocks noChangeArrowheads="1"/>
          </p:cNvSpPr>
          <p:nvPr/>
        </p:nvSpPr>
        <p:spPr bwMode="auto">
          <a:xfrm>
            <a:off x="165100" y="2062163"/>
            <a:ext cx="562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Viterbi algorithm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(dynamic programming):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7160892"/>
              </p:ext>
            </p:extLst>
          </p:nvPr>
        </p:nvGraphicFramePr>
        <p:xfrm>
          <a:off x="533400" y="2636838"/>
          <a:ext cx="6007100" cy="444500"/>
        </p:xfrm>
        <a:graphic>
          <a:graphicData uri="http://schemas.openxmlformats.org/presentationml/2006/ole">
            <p:oleObj spid="_x0000_s3141" name="Equation" r:id="rId4" imgW="6007100" imgH="444500" progId="Equation.3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59056378"/>
              </p:ext>
            </p:extLst>
          </p:nvPr>
        </p:nvGraphicFramePr>
        <p:xfrm>
          <a:off x="539750" y="3284538"/>
          <a:ext cx="1358900" cy="368300"/>
        </p:xfrm>
        <a:graphic>
          <a:graphicData uri="http://schemas.openxmlformats.org/presentationml/2006/ole">
            <p:oleObj spid="_x0000_s3142" name="Equation" r:id="rId5" imgW="1358900" imgH="368300" progId="Equation.3">
              <p:embed/>
            </p:oleObj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8346054"/>
              </p:ext>
            </p:extLst>
          </p:nvPr>
        </p:nvGraphicFramePr>
        <p:xfrm>
          <a:off x="1247775" y="3860800"/>
          <a:ext cx="6162675" cy="557213"/>
        </p:xfrm>
        <a:graphic>
          <a:graphicData uri="http://schemas.openxmlformats.org/presentationml/2006/ole">
            <p:oleObj spid="_x0000_s3143" name="Equation" r:id="rId6" imgW="2946400" imgH="266700" progId="Equation.3">
              <p:embed/>
            </p:oleObj>
          </a:graphicData>
        </a:graphic>
      </p:graphicFrame>
      <p:sp>
        <p:nvSpPr>
          <p:cNvPr id="5133" name="Text Box 9"/>
          <p:cNvSpPr txBox="1">
            <a:spLocks noChangeArrowheads="1"/>
          </p:cNvSpPr>
          <p:nvPr/>
        </p:nvSpPr>
        <p:spPr bwMode="auto">
          <a:xfrm>
            <a:off x="219070" y="5257800"/>
            <a:ext cx="5876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Store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argmax in each step;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alternate between forward computation (for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)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backward computation (for 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1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3775505"/>
              </p:ext>
            </p:extLst>
          </p:nvPr>
        </p:nvGraphicFramePr>
        <p:xfrm>
          <a:off x="1289050" y="4508500"/>
          <a:ext cx="5226050" cy="514350"/>
        </p:xfrm>
        <a:graphic>
          <a:graphicData uri="http://schemas.openxmlformats.org/presentationml/2006/ole">
            <p:oleObj spid="_x0000_s3144" name="Equation" r:id="rId7" imgW="2578100" imgH="254000" progId="Equation.3">
              <p:embed/>
            </p:oleObj>
          </a:graphicData>
        </a:graphic>
      </p:graphicFrame>
      <p:graphicFrame>
        <p:nvGraphicFramePr>
          <p:cNvPr id="51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9224778"/>
              </p:ext>
            </p:extLst>
          </p:nvPr>
        </p:nvGraphicFramePr>
        <p:xfrm>
          <a:off x="2339975" y="3248025"/>
          <a:ext cx="1223963" cy="454025"/>
        </p:xfrm>
        <a:graphic>
          <a:graphicData uri="http://schemas.openxmlformats.org/presentationml/2006/ole">
            <p:oleObj spid="_x0000_s3145" name="Equation" r:id="rId8" imgW="583693" imgH="215713" progId="Equation.3">
              <p:embed/>
            </p:oleObj>
          </a:graphicData>
        </a:graphic>
      </p:graphicFrame>
      <p:sp>
        <p:nvSpPr>
          <p:cNvPr id="5134" name="AutoShape 16"/>
          <p:cNvSpPr>
            <a:spLocks/>
          </p:cNvSpPr>
          <p:nvPr/>
        </p:nvSpPr>
        <p:spPr bwMode="auto">
          <a:xfrm>
            <a:off x="7316788" y="3716338"/>
            <a:ext cx="431800" cy="1296987"/>
          </a:xfrm>
          <a:prstGeom prst="rightBrace">
            <a:avLst>
              <a:gd name="adj1" fmla="val 2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7696200" y="4005263"/>
            <a:ext cx="1150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>
                <a:latin typeface="Times New Roman" pitchFamily="18" charset="0"/>
                <a:cs typeface="Times New Roman" pitchFamily="18" charset="0"/>
              </a:rPr>
              <a:t>iterate for</a:t>
            </a:r>
          </a:p>
          <a:p>
            <a:r>
              <a:rPr lang="de-DE" b="0" dirty="0">
                <a:latin typeface="Times New Roman" pitchFamily="18" charset="0"/>
                <a:cs typeface="Times New Roman" pitchFamily="18" charset="0"/>
              </a:rPr>
              <a:t>t = 1, ..., T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468313" y="3962400"/>
            <a:ext cx="724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 b="0" dirty="0" smtClean="0">
                <a:latin typeface="Times New Roman" pitchFamily="18" charset="0"/>
                <a:cs typeface="Times New Roman" pitchFamily="18" charset="0"/>
              </a:rPr>
              <a:t>prob: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Text Box 19"/>
          <p:cNvSpPr txBox="1">
            <a:spLocks noChangeArrowheads="1"/>
          </p:cNvSpPr>
          <p:nvPr/>
        </p:nvSpPr>
        <p:spPr bwMode="auto">
          <a:xfrm>
            <a:off x="468313" y="4581525"/>
            <a:ext cx="723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 b="0">
                <a:latin typeface="Times New Roman" pitchFamily="18" charset="0"/>
                <a:cs typeface="Times New Roman" pitchFamily="18" charset="0"/>
              </a:rPr>
              <a:t>state: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179389" y="1989138"/>
            <a:ext cx="873759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9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Training of HMM 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6506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smtClean="0">
                <a:latin typeface="Times New Roman" pitchFamily="18" charset="0"/>
                <a:cs typeface="Times New Roman" pitchFamily="18" charset="0"/>
              </a:rPr>
              <a:t>Simple case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: with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fully tagged training sequences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Simple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MLE for HMM parameters: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323850" y="4286071"/>
            <a:ext cx="6361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Standard case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training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unlabeled sequences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(output sequence only, state sequence unknown)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(Baum-Welch algorithm)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5772920"/>
              </p:ext>
            </p:extLst>
          </p:nvPr>
        </p:nvGraphicFramePr>
        <p:xfrm>
          <a:off x="1619250" y="1892300"/>
          <a:ext cx="4267200" cy="1079500"/>
        </p:xfrm>
        <a:graphic>
          <a:graphicData uri="http://schemas.openxmlformats.org/presentationml/2006/ole">
            <p:oleObj spid="_x0000_s4120" name="Equation" r:id="rId3" imgW="4267200" imgH="1079500" progId="Equation.3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9320075"/>
              </p:ext>
            </p:extLst>
          </p:nvPr>
        </p:nvGraphicFramePr>
        <p:xfrm>
          <a:off x="1612900" y="3048000"/>
          <a:ext cx="4102100" cy="1066800"/>
        </p:xfrm>
        <a:graphic>
          <a:graphicData uri="http://schemas.openxmlformats.org/presentationml/2006/ole">
            <p:oleObj spid="_x0000_s4121" name="Equation" r:id="rId4" imgW="4102100" imgH="1066800" progId="Equation.3">
              <p:embed/>
            </p:oleObj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52400" y="5692914"/>
            <a:ext cx="8974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 exist also some works for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learning 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structure of an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HMM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(#states, connections, etc.), but this remains very difficult and computationally expensive!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3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Problems and Extensions of HMMs</a:t>
            </a:r>
          </a:p>
        </p:txBody>
      </p:sp>
      <p:sp>
        <p:nvSpPr>
          <p:cNvPr id="90120" name="Text Box 6"/>
          <p:cNvSpPr txBox="1">
            <a:spLocks noChangeArrowheads="1"/>
          </p:cNvSpPr>
          <p:nvPr/>
        </p:nvSpPr>
        <p:spPr bwMode="auto">
          <a:xfrm>
            <a:off x="0" y="914400"/>
            <a:ext cx="915667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Individual output letters/word may not show learnable patterns.</a:t>
            </a:r>
          </a:p>
          <a:p>
            <a:pPr lvl="1">
              <a:lnSpc>
                <a:spcPct val="120000"/>
              </a:lnSpc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Output words can be entire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lexical classes </a:t>
            </a:r>
          </a:p>
          <a:p>
            <a:pPr lvl="1">
              <a:lnSpc>
                <a:spcPct val="12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(e.g., numbers, zip codes, etc.).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Geared for flat sequences, not for structured text docs.</a:t>
            </a:r>
          </a:p>
          <a:p>
            <a:pPr lvl="1">
              <a:lnSpc>
                <a:spcPct val="12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nested HMM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where each state can hold another HMM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Cannot capture long-range dependencies</a:t>
            </a:r>
          </a:p>
          <a:p>
            <a:pPr>
              <a:lnSpc>
                <a:spcPct val="12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(e.g., in addresses: with first word being “Mr.” or “Mrs.” the</a:t>
            </a:r>
          </a:p>
          <a:p>
            <a:pPr>
              <a:lnSpc>
                <a:spcPct val="120000"/>
              </a:lnSpc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probability of later seeing a P.O. box rather than a street address</a:t>
            </a:r>
          </a:p>
          <a:p>
            <a:pPr>
              <a:lnSpc>
                <a:spcPct val="120000"/>
              </a:lnSpc>
              <a:buFont typeface="Symbol" pitchFamily="18" charset="2"/>
              <a:buNone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would decrease substantially).</a:t>
            </a:r>
            <a:endParaRPr lang="en-US" sz="24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120000"/>
              </a:lnSpc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dictionary lookups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critial states and/or</a:t>
            </a:r>
          </a:p>
          <a:p>
            <a:pPr lvl="1">
              <a:lnSpc>
                <a:spcPct val="12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combine HMMs with other techniques for long-range effects.</a:t>
            </a:r>
          </a:p>
          <a:p>
            <a:pPr lvl="1">
              <a:lnSpc>
                <a:spcPct val="12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conditional random fields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(CRFs)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semi-Markov models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bgerundetes Rechteck 112"/>
          <p:cNvSpPr/>
          <p:nvPr/>
        </p:nvSpPr>
        <p:spPr bwMode="auto">
          <a:xfrm>
            <a:off x="5286380" y="5900734"/>
            <a:ext cx="2000264" cy="50006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5000628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572132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6143636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7215206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6786578" y="5972172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6072198" y="5972172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5715008" y="5972172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5357818" y="5972172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428728" y="5829296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000232" y="5829296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2571736" y="5829296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3643306" y="5829296"/>
            <a:ext cx="357190" cy="35719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643306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571736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000232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428728" y="51863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13302" y="5829296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00232" y="58292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71736" y="58292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43306" y="58292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43306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71736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000232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28728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Conditional Random Fields (CRFs)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04144" y="914400"/>
            <a:ext cx="8592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Key extensions over HMMs: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Exploit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symbol sequence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predicting state transition,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not just last symbol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feature functions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over entire input sequence.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(e.g., hasCap, isAllCap, hasDigit,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isDate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firstDigit,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isGeoname, hasType,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afterDate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, directlyPrecedesGeoname, etc.)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8600" y="3352800"/>
            <a:ext cx="840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symbol sequence x=x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…x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state sequence y=y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..y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HMM models joint distr. P[x,y] =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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i=1..k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P[y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|y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i-1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]*P[x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|y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CRF models conditional distr. P[y|x]</a:t>
            </a:r>
          </a:p>
          <a:p>
            <a:pPr lvl="1"/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   with conditional independence of non-adjacent y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‘s given x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Gerade Verbindung 31"/>
          <p:cNvCxnSpPr>
            <a:stCxn id="14" idx="3"/>
            <a:endCxn id="16" idx="1"/>
          </p:cNvCxnSpPr>
          <p:nvPr/>
        </p:nvCxnSpPr>
        <p:spPr bwMode="auto">
          <a:xfrm>
            <a:off x="1805754" y="5371020"/>
            <a:ext cx="194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Gerade Verbindung 33"/>
          <p:cNvCxnSpPr>
            <a:stCxn id="15" idx="6"/>
            <a:endCxn id="17" idx="2"/>
          </p:cNvCxnSpPr>
          <p:nvPr/>
        </p:nvCxnSpPr>
        <p:spPr bwMode="auto">
          <a:xfrm>
            <a:off x="2357422" y="5364949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Gerade Verbindung 38"/>
          <p:cNvCxnSpPr>
            <a:stCxn id="12" idx="4"/>
            <a:endCxn id="21" idx="0"/>
          </p:cNvCxnSpPr>
          <p:nvPr/>
        </p:nvCxnSpPr>
        <p:spPr bwMode="auto">
          <a:xfrm>
            <a:off x="1607323" y="5543544"/>
            <a:ext cx="0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Gerade Verbindung 40"/>
          <p:cNvCxnSpPr>
            <a:stCxn id="15" idx="4"/>
            <a:endCxn id="24" idx="0"/>
          </p:cNvCxnSpPr>
          <p:nvPr/>
        </p:nvCxnSpPr>
        <p:spPr bwMode="auto">
          <a:xfrm>
            <a:off x="2178827" y="5543544"/>
            <a:ext cx="991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Gerade Verbindung 42"/>
          <p:cNvCxnSpPr>
            <a:stCxn id="17" idx="4"/>
            <a:endCxn id="26" idx="0"/>
          </p:cNvCxnSpPr>
          <p:nvPr/>
        </p:nvCxnSpPr>
        <p:spPr bwMode="auto">
          <a:xfrm>
            <a:off x="2750331" y="5543544"/>
            <a:ext cx="991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Gerade Verbindung 44"/>
          <p:cNvCxnSpPr>
            <a:stCxn id="20" idx="2"/>
            <a:endCxn id="28" idx="0"/>
          </p:cNvCxnSpPr>
          <p:nvPr/>
        </p:nvCxnSpPr>
        <p:spPr bwMode="auto">
          <a:xfrm>
            <a:off x="3831819" y="5555686"/>
            <a:ext cx="0" cy="273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3089702" y="51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071802" y="57578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Gerade Verbindung 55"/>
          <p:cNvCxnSpPr>
            <a:stCxn id="18" idx="3"/>
          </p:cNvCxnSpPr>
          <p:nvPr/>
        </p:nvCxnSpPr>
        <p:spPr bwMode="auto">
          <a:xfrm flipV="1">
            <a:off x="2948762" y="5364949"/>
            <a:ext cx="194478" cy="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Gerade Verbindung 56"/>
          <p:cNvCxnSpPr>
            <a:endCxn id="20" idx="1"/>
          </p:cNvCxnSpPr>
          <p:nvPr/>
        </p:nvCxnSpPr>
        <p:spPr bwMode="auto">
          <a:xfrm>
            <a:off x="3428992" y="5371020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5357818" y="5972172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715008" y="59721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6072198" y="59721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786578" y="59721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1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215206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143636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572132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5000628" y="51863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de-DE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Gerade Verbindung 75"/>
          <p:cNvCxnSpPr>
            <a:stCxn id="72" idx="6"/>
            <a:endCxn id="73" idx="2"/>
          </p:cNvCxnSpPr>
          <p:nvPr/>
        </p:nvCxnSpPr>
        <p:spPr bwMode="auto">
          <a:xfrm>
            <a:off x="5357818" y="5364949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>
            <a:stCxn id="73" idx="6"/>
            <a:endCxn id="74" idx="2"/>
          </p:cNvCxnSpPr>
          <p:nvPr/>
        </p:nvCxnSpPr>
        <p:spPr bwMode="auto">
          <a:xfrm>
            <a:off x="5929322" y="5364949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feld 81"/>
          <p:cNvSpPr txBox="1"/>
          <p:nvPr/>
        </p:nvSpPr>
        <p:spPr>
          <a:xfrm>
            <a:off x="6429388" y="590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Gerade Verbindung 82"/>
          <p:cNvCxnSpPr/>
          <p:nvPr/>
        </p:nvCxnSpPr>
        <p:spPr bwMode="auto">
          <a:xfrm>
            <a:off x="6500826" y="5329230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>
            <a:off x="7000892" y="5329230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feld 84"/>
          <p:cNvSpPr txBox="1"/>
          <p:nvPr/>
        </p:nvSpPr>
        <p:spPr>
          <a:xfrm>
            <a:off x="571504" y="547210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HMM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643702" y="51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Gerade Verbindung 114"/>
          <p:cNvCxnSpPr>
            <a:stCxn id="67" idx="2"/>
            <a:endCxn id="113" idx="0"/>
          </p:cNvCxnSpPr>
          <p:nvPr/>
        </p:nvCxnSpPr>
        <p:spPr bwMode="auto">
          <a:xfrm>
            <a:off x="5189141" y="5555686"/>
            <a:ext cx="1097371" cy="34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Gerade Verbindung 116"/>
          <p:cNvCxnSpPr>
            <a:stCxn id="66" idx="2"/>
            <a:endCxn id="113" idx="0"/>
          </p:cNvCxnSpPr>
          <p:nvPr/>
        </p:nvCxnSpPr>
        <p:spPr bwMode="auto">
          <a:xfrm>
            <a:off x="5760645" y="5555686"/>
            <a:ext cx="525867" cy="34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Gerade Verbindung 118"/>
          <p:cNvCxnSpPr>
            <a:stCxn id="65" idx="2"/>
            <a:endCxn id="113" idx="0"/>
          </p:cNvCxnSpPr>
          <p:nvPr/>
        </p:nvCxnSpPr>
        <p:spPr bwMode="auto">
          <a:xfrm flipH="1">
            <a:off x="6286512" y="5555686"/>
            <a:ext cx="45637" cy="34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Gerade Verbindung 120"/>
          <p:cNvCxnSpPr>
            <a:stCxn id="64" idx="2"/>
            <a:endCxn id="113" idx="0"/>
          </p:cNvCxnSpPr>
          <p:nvPr/>
        </p:nvCxnSpPr>
        <p:spPr bwMode="auto">
          <a:xfrm flipH="1">
            <a:off x="6286512" y="5555686"/>
            <a:ext cx="1117207" cy="34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500958" y="554354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CRF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0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Conditional Random Fields (CRFs)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85720" y="928670"/>
            <a:ext cx="855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Graph structure of conditional-independence assumptions leads to: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7" name="Objekt 1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7775035"/>
              </p:ext>
            </p:extLst>
          </p:nvPr>
        </p:nvGraphicFramePr>
        <p:xfrm>
          <a:off x="312738" y="1524000"/>
          <a:ext cx="5205412" cy="749300"/>
        </p:xfrm>
        <a:graphic>
          <a:graphicData uri="http://schemas.openxmlformats.org/presentationml/2006/ole">
            <p:oleObj spid="_x0000_s5142" name="Formel" r:id="rId3" imgW="2895600" imgH="419100" progId="Equation.3">
              <p:embed/>
            </p:oleObj>
          </a:graphicData>
        </a:graphic>
      </p:graphicFrame>
      <p:sp>
        <p:nvSpPr>
          <p:cNvPr id="128" name="Textfeld 127"/>
          <p:cNvSpPr txBox="1"/>
          <p:nvPr/>
        </p:nvSpPr>
        <p:spPr>
          <a:xfrm>
            <a:off x="285720" y="2285992"/>
            <a:ext cx="775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where j ranges over feature functions and Z(x) is a normalization constant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(similar to inference in graphical models, e.g., Markov Random Fields).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285720" y="3286124"/>
            <a:ext cx="6064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Parameter estimation with n training sequences: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MLE with regularization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831401"/>
              </p:ext>
            </p:extLst>
          </p:nvPr>
        </p:nvGraphicFramePr>
        <p:xfrm>
          <a:off x="388938" y="4121150"/>
          <a:ext cx="8549064" cy="776952"/>
        </p:xfrm>
        <a:graphic>
          <a:graphicData uri="http://schemas.openxmlformats.org/presentationml/2006/ole">
            <p:oleObj spid="_x0000_s5143" name="Formel" r:id="rId4" imgW="4749800" imgH="431800" progId="Equation.3">
              <p:embed/>
            </p:oleObj>
          </a:graphicData>
        </a:graphic>
      </p:graphicFrame>
      <p:sp>
        <p:nvSpPr>
          <p:cNvPr id="132" name="Textfeld 131"/>
          <p:cNvSpPr txBox="1"/>
          <p:nvPr/>
        </p:nvSpPr>
        <p:spPr>
          <a:xfrm>
            <a:off x="285720" y="5072074"/>
            <a:ext cx="705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nference of most likely (x,y) for given x: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Dynamic programming (forward/backward,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Viterbi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7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Beyond CRFs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63043" y="838200"/>
            <a:ext cx="79127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Exploit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constraints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 the sequence structure.</a:t>
            </a:r>
          </a:p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a postal address, there is exactly one zip code.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city name is fully functionally dependent on the zip code.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a bibliographic record, there is at most one journal name.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720" y="2971800"/>
            <a:ext cx="843532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Markov Random Fields with cross-dependencies</a:t>
            </a:r>
          </a:p>
          <a:p>
            <a:pPr>
              <a:buFont typeface="Symbol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Probabilistic models with constraints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Constrained Conditional Models (CCMs)</a:t>
            </a:r>
          </a:p>
          <a:p>
            <a:pPr marL="800100" lvl="1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  <a:hlinkClick r:id="rId2"/>
              </a:rPr>
              <a:t>http://cogcomp.cs.illinois.edu/page/project_view/22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Markov Logic Networks</a:t>
            </a:r>
          </a:p>
          <a:p>
            <a:pPr marL="800100" lvl="1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  <a:hlinkClick r:id="rId3"/>
              </a:rPr>
              <a:t>http://alchemy.cs.washington.edu/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Joint inference in generic graphical models via factor graphs</a:t>
            </a:r>
          </a:p>
          <a:p>
            <a:pPr marL="800100" lvl="1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  <a:hlinkClick r:id="rId4"/>
              </a:rPr>
              <a:t>http://code.google.com/p/factorie/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pPr marL="800100" lvl="1" indent="-342900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  <a:hlinkClick r:id="rId5"/>
              </a:rPr>
              <a:t>http://research.microsoft.com/en-us/um/cambridge/projects/infernet/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1">
              <a:buFont typeface="Symbol"/>
              <a:buChar char="®"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9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Linguistic Preprocessing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155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Preprocess input text using NLP methods: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Part-of-speech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tagging: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map each word (group)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grammatical role (NP, ADJ, VT, etc.)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Chunk parsing: map a sentence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labeled segments 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(temporal adverbial phrases, etc.)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Link parsing:  bridges between logically connected segments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20069" y="3519408"/>
            <a:ext cx="6180731" cy="28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NLP-driven IE tasks: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Named Entity Recognition (NER)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Coreference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resolution (anaphor resolution)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Template (frame) construction</a:t>
            </a:r>
          </a:p>
          <a:p>
            <a:pPr>
              <a:lnSpc>
                <a:spcPct val="110000"/>
              </a:lnSpc>
            </a:pP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Logical representation of sentence semantics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(predicate-argument structures, e.g.,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FrameNet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6350"/>
            <a:ext cx="9144000" cy="69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NLP: Part-of-Speech (</a:t>
            </a:r>
            <a:r>
              <a:rPr lang="en-US" sz="3200" dirty="0" err="1" smtClean="0"/>
              <a:t>PoS</a:t>
            </a:r>
            <a:r>
              <a:rPr lang="en-US" sz="3200" dirty="0" smtClean="0"/>
              <a:t>) Tagging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1450" y="1412875"/>
            <a:ext cx="897255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Tags (Penn Treebank):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CC coordinating conjunction			PRP$ possessive pronoun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CD cardinal number			RB adverb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DT determiner				RBR adverb, comparative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 existential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there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RBS adverb, superlative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FW foreign word				RP particle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preposition or subordinating conjunction	SYM symbol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JJ adjective				TO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JJR adjective, comparative			UH interjection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JJS adjective, superlative			VB verb, base form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LS list item marker				VBD verb, past tense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MD modal				VBG verb, gerund or present participle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NN noun					VBN verb, past participle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NNS noun, plural				VBP verb, non-3rd person singular present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NNP proper noun				VBZ verb, 3rd person singular present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NNPS proper noun, plural			WDT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-determiner (which …)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PDT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predeterminer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	WP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-pronoun (what, who, whom, …)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POS possessive ending			WP$ possessive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-pronoun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PRP personal pronoun			WRB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-adverb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1450" y="549275"/>
            <a:ext cx="73334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Tag each word with its grammatical role (noun, verb, etc.)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Use HMM (see 8.2.3), trained over large corpora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619250" y="6248400"/>
            <a:ext cx="5618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http://www.lsi.upc.edu/~nlp/SVMTool/PennTreebank.html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NLP: Word Sense Tagging/Disambiguation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7823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Tag each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its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sense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(meaning, concept)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mapping to a thesaurus/ontology/lexicon such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WordNet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8419934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Typical approach: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 context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con(w)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word w in sentence (and passage)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Form context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con(s)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candidate sense 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(e.g., using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WordNet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synset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gloss, neighboring concepts, etc.)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Assign w to s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highest similarity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con(w) and con(s)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highest likelihood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con(s) generating con(w)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Incorporate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relative frequencies of senses for same word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Joint disambiguation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map multiple words to their most likely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meaning (semantic coherence, compactness)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3850" y="6019800"/>
            <a:ext cx="4953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Evaluation initiative: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http://www.senseval.org/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NLP: Deep Parsing for Constituent Trees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42386" y="704028"/>
            <a:ext cx="8087214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Construct syntax-based parse tree of sentence constituents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non-deterministic context-free grammars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(natural ambiguity)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probabilistic grammar (PCFG)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likely vs. unlikely parse trees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(trained on corpora, analogously to HMMs)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28600" y="5013325"/>
            <a:ext cx="74622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Extensions and variations:</a:t>
            </a:r>
          </a:p>
          <a:p>
            <a:pPr>
              <a:buFontTx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Lexical parser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enhanced with lexical dependencies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(e.g., only specific verbs can be followed by two noun phrases)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 parser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simplified to detect only phrase boundaries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75" y="2171680"/>
            <a:ext cx="39447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8"/>
          <p:cNvGrpSpPr/>
          <p:nvPr/>
        </p:nvGrpSpPr>
        <p:grpSpPr>
          <a:xfrm>
            <a:off x="4800600" y="2204045"/>
            <a:ext cx="4342780" cy="3053755"/>
            <a:chOff x="4401335" y="2204407"/>
            <a:chExt cx="4487540" cy="3053755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1335" y="2204407"/>
              <a:ext cx="4429124" cy="1910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5031255" y="4057833"/>
              <a:ext cx="385762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285992"/>
            <a:ext cx="5238750" cy="2670175"/>
            <a:chOff x="182" y="1434"/>
            <a:chExt cx="3300" cy="1682"/>
          </a:xfrm>
        </p:grpSpPr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1701" y="143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839" y="166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522" y="190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82" y="2885"/>
              <a:ext cx="3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The bright student who works hard will pass all exams.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2" name="Text Box 11"/>
            <p:cNvSpPr txBox="1">
              <a:spLocks noChangeArrowheads="1"/>
            </p:cNvSpPr>
            <p:nvPr/>
          </p:nvSpPr>
          <p:spPr bwMode="auto">
            <a:xfrm>
              <a:off x="2472" y="166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VP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3" name="Text Box 12"/>
            <p:cNvSpPr txBox="1">
              <a:spLocks noChangeArrowheads="1"/>
            </p:cNvSpPr>
            <p:nvPr/>
          </p:nvSpPr>
          <p:spPr bwMode="auto">
            <a:xfrm>
              <a:off x="1066" y="1887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SBAR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4" name="Text Box 13"/>
            <p:cNvSpPr txBox="1">
              <a:spLocks noChangeArrowheads="1"/>
            </p:cNvSpPr>
            <p:nvPr/>
          </p:nvSpPr>
          <p:spPr bwMode="auto">
            <a:xfrm>
              <a:off x="1202" y="215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WHNP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5" name="Text Box 14"/>
            <p:cNvSpPr txBox="1">
              <a:spLocks noChangeArrowheads="1"/>
            </p:cNvSpPr>
            <p:nvPr/>
          </p:nvSpPr>
          <p:spPr bwMode="auto">
            <a:xfrm>
              <a:off x="1792" y="215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6" name="Text Box 15"/>
            <p:cNvSpPr txBox="1">
              <a:spLocks noChangeArrowheads="1"/>
            </p:cNvSpPr>
            <p:nvPr/>
          </p:nvSpPr>
          <p:spPr bwMode="auto">
            <a:xfrm>
              <a:off x="1792" y="243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VP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7" name="Text Box 16"/>
            <p:cNvSpPr txBox="1">
              <a:spLocks noChangeArrowheads="1"/>
            </p:cNvSpPr>
            <p:nvPr/>
          </p:nvSpPr>
          <p:spPr bwMode="auto">
            <a:xfrm>
              <a:off x="1928" y="2659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ADVP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2427" y="1842"/>
              <a:ext cx="181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9" name="Line 18"/>
            <p:cNvSpPr>
              <a:spLocks noChangeShapeType="1"/>
            </p:cNvSpPr>
            <p:nvPr/>
          </p:nvSpPr>
          <p:spPr bwMode="auto">
            <a:xfrm>
              <a:off x="2155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0" name="Line 19"/>
            <p:cNvSpPr>
              <a:spLocks noChangeShapeType="1"/>
            </p:cNvSpPr>
            <p:nvPr/>
          </p:nvSpPr>
          <p:spPr bwMode="auto">
            <a:xfrm flipH="1">
              <a:off x="1792" y="2613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1" name="Line 20"/>
            <p:cNvSpPr>
              <a:spLocks noChangeShapeType="1"/>
            </p:cNvSpPr>
            <p:nvPr/>
          </p:nvSpPr>
          <p:spPr bwMode="auto">
            <a:xfrm>
              <a:off x="1928" y="2613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2" name="Text Box 21"/>
            <p:cNvSpPr txBox="1">
              <a:spLocks noChangeArrowheads="1"/>
            </p:cNvSpPr>
            <p:nvPr/>
          </p:nvSpPr>
          <p:spPr bwMode="auto">
            <a:xfrm>
              <a:off x="2563" y="243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VP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3" name="Text Box 22"/>
            <p:cNvSpPr txBox="1">
              <a:spLocks noChangeArrowheads="1"/>
            </p:cNvSpPr>
            <p:nvPr/>
          </p:nvSpPr>
          <p:spPr bwMode="auto">
            <a:xfrm>
              <a:off x="2744" y="2659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4" name="Text Box 23"/>
            <p:cNvSpPr txBox="1">
              <a:spLocks noChangeArrowheads="1"/>
            </p:cNvSpPr>
            <p:nvPr/>
          </p:nvSpPr>
          <p:spPr bwMode="auto">
            <a:xfrm>
              <a:off x="3062" y="2659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5" name="Line 24"/>
            <p:cNvSpPr>
              <a:spLocks noChangeShapeType="1"/>
            </p:cNvSpPr>
            <p:nvPr/>
          </p:nvSpPr>
          <p:spPr bwMode="auto">
            <a:xfrm>
              <a:off x="2608" y="1842"/>
              <a:ext cx="136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6" name="Line 25"/>
            <p:cNvSpPr>
              <a:spLocks noChangeShapeType="1"/>
            </p:cNvSpPr>
            <p:nvPr/>
          </p:nvSpPr>
          <p:spPr bwMode="auto">
            <a:xfrm flipH="1">
              <a:off x="2699" y="2613"/>
              <a:ext cx="4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7" name="Line 26"/>
            <p:cNvSpPr>
              <a:spLocks noChangeShapeType="1"/>
            </p:cNvSpPr>
            <p:nvPr/>
          </p:nvSpPr>
          <p:spPr bwMode="auto">
            <a:xfrm>
              <a:off x="2744" y="2613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8" name="Line 27"/>
            <p:cNvSpPr>
              <a:spLocks noChangeShapeType="1"/>
            </p:cNvSpPr>
            <p:nvPr/>
          </p:nvSpPr>
          <p:spPr bwMode="auto">
            <a:xfrm>
              <a:off x="2744" y="2613"/>
              <a:ext cx="40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9" name="Line 28"/>
            <p:cNvSpPr>
              <a:spLocks noChangeShapeType="1"/>
            </p:cNvSpPr>
            <p:nvPr/>
          </p:nvSpPr>
          <p:spPr bwMode="auto">
            <a:xfrm>
              <a:off x="2881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0" name="Line 29"/>
            <p:cNvSpPr>
              <a:spLocks noChangeShapeType="1"/>
            </p:cNvSpPr>
            <p:nvPr/>
          </p:nvSpPr>
          <p:spPr bwMode="auto">
            <a:xfrm>
              <a:off x="3198" y="284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1" name="Line 30"/>
            <p:cNvSpPr>
              <a:spLocks noChangeShapeType="1"/>
            </p:cNvSpPr>
            <p:nvPr/>
          </p:nvSpPr>
          <p:spPr bwMode="auto">
            <a:xfrm flipV="1">
              <a:off x="1021" y="1615"/>
              <a:ext cx="7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2" name="Line 31"/>
            <p:cNvSpPr>
              <a:spLocks noChangeShapeType="1"/>
            </p:cNvSpPr>
            <p:nvPr/>
          </p:nvSpPr>
          <p:spPr bwMode="auto">
            <a:xfrm>
              <a:off x="1837" y="1615"/>
              <a:ext cx="6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3" name="Line 32"/>
            <p:cNvSpPr>
              <a:spLocks noChangeShapeType="1"/>
            </p:cNvSpPr>
            <p:nvPr/>
          </p:nvSpPr>
          <p:spPr bwMode="auto">
            <a:xfrm>
              <a:off x="1883" y="234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4" name="Line 33"/>
            <p:cNvSpPr>
              <a:spLocks noChangeShapeType="1"/>
            </p:cNvSpPr>
            <p:nvPr/>
          </p:nvSpPr>
          <p:spPr bwMode="auto">
            <a:xfrm flipH="1">
              <a:off x="658" y="1842"/>
              <a:ext cx="31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5" name="Line 34"/>
            <p:cNvSpPr>
              <a:spLocks noChangeShapeType="1"/>
            </p:cNvSpPr>
            <p:nvPr/>
          </p:nvSpPr>
          <p:spPr bwMode="auto">
            <a:xfrm>
              <a:off x="975" y="1842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6" name="Line 35"/>
            <p:cNvSpPr>
              <a:spLocks noChangeShapeType="1"/>
            </p:cNvSpPr>
            <p:nvPr/>
          </p:nvSpPr>
          <p:spPr bwMode="auto">
            <a:xfrm flipH="1">
              <a:off x="340" y="2114"/>
              <a:ext cx="273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7" name="Line 36"/>
            <p:cNvSpPr>
              <a:spLocks noChangeShapeType="1"/>
            </p:cNvSpPr>
            <p:nvPr/>
          </p:nvSpPr>
          <p:spPr bwMode="auto">
            <a:xfrm>
              <a:off x="613" y="211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8" name="Line 37"/>
            <p:cNvSpPr>
              <a:spLocks noChangeShapeType="1"/>
            </p:cNvSpPr>
            <p:nvPr/>
          </p:nvSpPr>
          <p:spPr bwMode="auto">
            <a:xfrm>
              <a:off x="613" y="2114"/>
              <a:ext cx="408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9" name="Line 38"/>
            <p:cNvSpPr>
              <a:spLocks noChangeShapeType="1"/>
            </p:cNvSpPr>
            <p:nvPr/>
          </p:nvSpPr>
          <p:spPr bwMode="auto">
            <a:xfrm>
              <a:off x="1338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10" name="Line 39"/>
            <p:cNvSpPr>
              <a:spLocks noChangeShapeType="1"/>
            </p:cNvSpPr>
            <p:nvPr/>
          </p:nvSpPr>
          <p:spPr bwMode="auto">
            <a:xfrm>
              <a:off x="1338" y="2069"/>
              <a:ext cx="45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11" name="Line 40"/>
            <p:cNvSpPr>
              <a:spLocks noChangeShapeType="1"/>
            </p:cNvSpPr>
            <p:nvPr/>
          </p:nvSpPr>
          <p:spPr bwMode="auto">
            <a:xfrm>
              <a:off x="1338" y="238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NLP: Link-Grammar-Based Dependency Parsing</a:t>
            </a:r>
          </a:p>
        </p:txBody>
      </p:sp>
      <p:pic>
        <p:nvPicPr>
          <p:cNvPr id="33799" name="Picture 5" descr="d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652963"/>
            <a:ext cx="44640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d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4652963"/>
            <a:ext cx="38750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" descr="d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79488"/>
            <a:ext cx="73056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393723" y="666690"/>
            <a:ext cx="7988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Dependency parser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based on grammatical rules for left and right connector: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468313" y="2636838"/>
            <a:ext cx="6837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Rules have form</a:t>
            </a:r>
            <a:r>
              <a:rPr lang="en-US" sz="2000" dirty="0" smtClean="0">
                <a:latin typeface="Arial" charset="0"/>
              </a:rPr>
              <a:t>: 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w1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  left: { A1 | A2 | …}   right: { B1 | B2 | …}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                          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w2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  left: { C1 | B1 | …}  right: {D1 | D2 | …}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                              w3   left: { E1 | E2 | …}  right: {F1 | C1 | …}</a:t>
            </a:r>
            <a:endParaRPr lang="en-US" sz="1800" dirty="0">
              <a:solidFill>
                <a:srgbClr val="0000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804" name="Text Box 10"/>
          <p:cNvSpPr txBox="1">
            <a:spLocks noChangeArrowheads="1"/>
          </p:cNvSpPr>
          <p:nvPr/>
        </p:nvSpPr>
        <p:spPr bwMode="auto">
          <a:xfrm>
            <a:off x="468313" y="3581400"/>
            <a:ext cx="69060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Parser finds all matches that connect all words into planar graph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(using dynamic programming for search-space traversal).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Extended to probabilistic parsing and error-tolerant parsing.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476680" y="6153090"/>
            <a:ext cx="8438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algorithm with many implementation tricks,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grammar size 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huge!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7880350" y="1412875"/>
            <a:ext cx="1263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Arial" charset="0"/>
              </a:rPr>
              <a:t>[Sleator/</a:t>
            </a:r>
          </a:p>
          <a:p>
            <a:pPr eaLnBrk="1" hangingPunct="1"/>
            <a:r>
              <a:rPr lang="en-US" sz="1800" b="0" smtClean="0">
                <a:latin typeface="Arial" charset="0"/>
              </a:rPr>
              <a:t>Temperley</a:t>
            </a:r>
          </a:p>
          <a:p>
            <a:pPr eaLnBrk="1" hangingPunct="1"/>
            <a:r>
              <a:rPr lang="en-US" sz="1800" b="0" smtClean="0">
                <a:latin typeface="Arial" charset="0"/>
              </a:rPr>
              <a:t>1991]</a:t>
            </a:r>
            <a:endParaRPr lang="en-US" sz="1800" b="0">
              <a:latin typeface="Arial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200" smtClean="0"/>
              <a:t>Dependency Parsing Examples (1)</a:t>
            </a:r>
          </a:p>
        </p:txBody>
      </p:sp>
      <p:pic>
        <p:nvPicPr>
          <p:cNvPr id="34821" name="Picture 13" descr="linkpars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2837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5" descr="linkpars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03625"/>
            <a:ext cx="7489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179389" y="5304472"/>
            <a:ext cx="728821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Selected tags (CMU Link Parser), out of ca. 100 tags (with more variants):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MV connects verbs to modifying phrases like adverbs, time expressions, etc.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 connects transitive verbs to direct or indirect objects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 connects prepositions to objects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 connects nouns with relative clauses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 Box 1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693953" y="621268"/>
            <a:ext cx="3325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http://www.link.cs.cmu.edu/link/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4166</Words>
  <Application>Microsoft Office PowerPoint</Application>
  <PresentationFormat>On-screen Show (4:3)</PresentationFormat>
  <Paragraphs>737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Times New Roman</vt:lpstr>
      <vt:lpstr>Symbol</vt:lpstr>
      <vt:lpstr>Times</vt:lpstr>
      <vt:lpstr>Calibri</vt:lpstr>
      <vt:lpstr>Office Theme</vt:lpstr>
      <vt:lpstr>Formel</vt:lpstr>
      <vt:lpstr>Equation</vt:lpstr>
      <vt:lpstr>VI.2 IE for Entities, Relations, Roles</vt:lpstr>
      <vt:lpstr>“Complexity” of IE Tasks </vt:lpstr>
      <vt:lpstr>VI.2.1 Tokenization and NLP for Preprocessing</vt:lpstr>
      <vt:lpstr>Linguistic Preprocessing</vt:lpstr>
      <vt:lpstr>NLP: Part-of-Speech (PoS) Tagging</vt:lpstr>
      <vt:lpstr>NLP: Word Sense Tagging/Disambiguation</vt:lpstr>
      <vt:lpstr>NLP: Deep Parsing for Constituent Trees</vt:lpstr>
      <vt:lpstr>NLP: Link-Grammar-Based Dependency Parsing</vt:lpstr>
      <vt:lpstr>Dependency Parsing Examples (1)</vt:lpstr>
      <vt:lpstr>Dependency Parsing Examples (2)</vt:lpstr>
      <vt:lpstr>Named Entity Recognition &amp; Coreference Resolution</vt:lpstr>
      <vt:lpstr>Semantic Role Labeling (SRL)</vt:lpstr>
      <vt:lpstr>FrameNet Representation for SRL</vt:lpstr>
      <vt:lpstr>PropBank Representation for SRL</vt:lpstr>
      <vt:lpstr>VI.2.2 Rule-based IE (Wrapper Induction)</vt:lpstr>
      <vt:lpstr>LR Rules and Their Generalization</vt:lpstr>
      <vt:lpstr>Advanced Rules: HLRT, OCLR, NHLRT, etc.</vt:lpstr>
      <vt:lpstr>Set Completion: SEAL</vt:lpstr>
      <vt:lpstr>Set Completion: SEAL</vt:lpstr>
      <vt:lpstr>Learning Regular Expressions</vt:lpstr>
      <vt:lpstr>IE as Boundary Classification</vt:lpstr>
      <vt:lpstr>Properties and Limitations of Rule-based IE</vt:lpstr>
      <vt:lpstr>VI.2.3 Learning-based IE</vt:lpstr>
      <vt:lpstr>Text Segmentation and Labeling</vt:lpstr>
      <vt:lpstr>Hidden Markov Models (HMMs)</vt:lpstr>
      <vt:lpstr>Hidden Markov Model (HMM): Formal Definition</vt:lpstr>
      <vt:lpstr>Three Major Issues for HMMs [Rabiner’89]</vt:lpstr>
      <vt:lpstr>HMM Forward/Backward Computation</vt:lpstr>
      <vt:lpstr>HMM Example</vt:lpstr>
      <vt:lpstr>Trellis Diagram for HMM Example</vt:lpstr>
      <vt:lpstr>Larger HMM for Bibliographic Records</vt:lpstr>
      <vt:lpstr>Viterbi Algorithm:  Finding the Most Likely State Sequence</vt:lpstr>
      <vt:lpstr>Training of HMM </vt:lpstr>
      <vt:lpstr>Problems and Extensions of HMMs</vt:lpstr>
      <vt:lpstr>Conditional Random Fields (CRFs)</vt:lpstr>
      <vt:lpstr>Conditional Random Fields (CRFs)</vt:lpstr>
      <vt:lpstr>Beyond CRFs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383</cp:revision>
  <dcterms:created xsi:type="dcterms:W3CDTF">2011-09-27T11:16:58Z</dcterms:created>
  <dcterms:modified xsi:type="dcterms:W3CDTF">2011-12-18T07:34:27Z</dcterms:modified>
</cp:coreProperties>
</file>