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49"/>
  </p:notesMasterIdLst>
  <p:handoutMasterIdLst>
    <p:handoutMasterId r:id="rId50"/>
  </p:handoutMasterIdLst>
  <p:sldIdLst>
    <p:sldId id="350" r:id="rId3"/>
    <p:sldId id="332" r:id="rId4"/>
    <p:sldId id="333" r:id="rId5"/>
    <p:sldId id="334" r:id="rId6"/>
    <p:sldId id="335" r:id="rId7"/>
    <p:sldId id="329" r:id="rId8"/>
    <p:sldId id="349" r:id="rId9"/>
    <p:sldId id="347" r:id="rId10"/>
    <p:sldId id="348" r:id="rId11"/>
    <p:sldId id="331" r:id="rId12"/>
    <p:sldId id="266" r:id="rId13"/>
    <p:sldId id="267" r:id="rId14"/>
    <p:sldId id="269" r:id="rId15"/>
    <p:sldId id="314" r:id="rId16"/>
    <p:sldId id="315" r:id="rId17"/>
    <p:sldId id="311" r:id="rId18"/>
    <p:sldId id="337" r:id="rId19"/>
    <p:sldId id="338" r:id="rId20"/>
    <p:sldId id="312" r:id="rId21"/>
    <p:sldId id="342" r:id="rId22"/>
    <p:sldId id="317" r:id="rId23"/>
    <p:sldId id="318" r:id="rId24"/>
    <p:sldId id="319" r:id="rId25"/>
    <p:sldId id="346" r:id="rId26"/>
    <p:sldId id="345" r:id="rId27"/>
    <p:sldId id="270" r:id="rId28"/>
    <p:sldId id="351" r:id="rId29"/>
    <p:sldId id="322" r:id="rId30"/>
    <p:sldId id="323" r:id="rId31"/>
    <p:sldId id="324" r:id="rId32"/>
    <p:sldId id="339" r:id="rId33"/>
    <p:sldId id="272" r:id="rId34"/>
    <p:sldId id="273" r:id="rId35"/>
    <p:sldId id="274" r:id="rId36"/>
    <p:sldId id="275" r:id="rId37"/>
    <p:sldId id="352" r:id="rId38"/>
    <p:sldId id="293" r:id="rId39"/>
    <p:sldId id="294" r:id="rId40"/>
    <p:sldId id="295" r:id="rId41"/>
    <p:sldId id="340" r:id="rId42"/>
    <p:sldId id="341" r:id="rId43"/>
    <p:sldId id="296" r:id="rId44"/>
    <p:sldId id="300" r:id="rId45"/>
    <p:sldId id="288" r:id="rId46"/>
    <p:sldId id="285" r:id="rId47"/>
    <p:sldId id="286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37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66" autoAdjust="0"/>
    <p:restoredTop sz="94541"/>
  </p:normalViewPr>
  <p:slideViewPr>
    <p:cSldViewPr snapToGrid="0" snapToObjects="1">
      <p:cViewPr varScale="1">
        <p:scale>
          <a:sx n="69" d="100"/>
          <a:sy n="69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F16B7-0849-8A48-9328-A69D16C13183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6A303-794C-5C47-995A-AF36CD07FB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900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5B800-C9F6-F24A-8F87-B174AD136697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EDE61-978F-E34D-AEBC-A92CA3485E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02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29320-1847-4FF6-88E9-9BF4F4E5555A}" type="slidenum">
              <a:rPr lang="de-DE" smtClean="0">
                <a:solidFill>
                  <a:prstClr val="black"/>
                </a:solidFill>
              </a:rPr>
              <a:pPr/>
              <a:t>1</a:t>
            </a:fld>
            <a:endParaRPr lang="de-DE" smtClean="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5325"/>
            <a:ext cx="4551363" cy="341312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500" y="4359897"/>
            <a:ext cx="4871768" cy="4136010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350412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Imagine</a:t>
            </a:r>
            <a:r>
              <a:rPr lang="en-US" baseline="0" dirty="0" smtClean="0"/>
              <a:t> you are in June 9</a:t>
            </a:r>
            <a:r>
              <a:rPr lang="en-US" baseline="30000" dirty="0" smtClean="0"/>
              <a:t>th</a:t>
            </a:r>
            <a:r>
              <a:rPr lang="en-US" baseline="0" dirty="0" smtClean="0"/>
              <a:t> plus put date on slide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9301C-6E39-C341-9E99-C2F555F75D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87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894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01ED181-C96E-46F4-8F4C-EE2968C4F954}" type="slidenum">
              <a:rPr lang="de-DE" smtClean="0"/>
              <a:pPr/>
              <a:t>26</a:t>
            </a:fld>
            <a:endParaRPr lang="de-DE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5325"/>
            <a:ext cx="4551363" cy="3413125"/>
          </a:xfrm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847" y="4359520"/>
            <a:ext cx="4871103" cy="4136780"/>
          </a:xfrm>
          <a:noFill/>
        </p:spPr>
        <p:txBody>
          <a:bodyPr/>
          <a:lstStyle/>
          <a:p>
            <a:pPr defTabSz="79363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8265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29320-1847-4FF6-88E9-9BF4F4E5555A}" type="slidenum">
              <a:rPr lang="de-DE" smtClean="0">
                <a:solidFill>
                  <a:prstClr val="black"/>
                </a:solidFill>
              </a:rPr>
              <a:pPr/>
              <a:t>27</a:t>
            </a:fld>
            <a:endParaRPr lang="de-DE" smtClean="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5325"/>
            <a:ext cx="4551363" cy="341312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500" y="4359897"/>
            <a:ext cx="4871768" cy="4136010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350412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F57C9E-8ECA-4AA5-9A9C-9ADECB46C15A}" type="slidenum">
              <a:rPr lang="de-DE" altLang="en-US" sz="1200" b="0" smtClean="0"/>
              <a:pPr eaLnBrk="1" hangingPunct="1"/>
              <a:t>32</a:t>
            </a:fld>
            <a:endParaRPr lang="de-DE" altLang="en-US" sz="1200" b="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5325"/>
            <a:ext cx="4554537" cy="3414713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449" y="4359520"/>
            <a:ext cx="4869501" cy="41367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4225" eaLnBrk="1" hangingPunct="1"/>
            <a:endParaRPr lang="en-GB" altLang="en-US" smtClean="0"/>
          </a:p>
        </p:txBody>
      </p:sp>
      <p:sp>
        <p:nvSpPr>
          <p:cNvPr id="64517" name="Footer Placeholder 1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200" b="0" smtClean="0"/>
          </a:p>
        </p:txBody>
      </p:sp>
    </p:spTree>
    <p:extLst>
      <p:ext uri="{BB962C8B-B14F-4D97-AF65-F5344CB8AC3E}">
        <p14:creationId xmlns:p14="http://schemas.microsoft.com/office/powerpoint/2010/main" val="2733797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F57C9E-8ECA-4AA5-9A9C-9ADECB46C15A}" type="slidenum">
              <a:rPr lang="de-DE" altLang="en-US" sz="1200" b="0" smtClean="0"/>
              <a:pPr eaLnBrk="1" hangingPunct="1"/>
              <a:t>33</a:t>
            </a:fld>
            <a:endParaRPr lang="de-DE" altLang="en-US" sz="1200" b="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5325"/>
            <a:ext cx="4554537" cy="3414713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449" y="4359520"/>
            <a:ext cx="4869501" cy="41367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4225" eaLnBrk="1" hangingPunct="1"/>
            <a:endParaRPr lang="en-GB" altLang="en-US" smtClean="0"/>
          </a:p>
        </p:txBody>
      </p:sp>
      <p:sp>
        <p:nvSpPr>
          <p:cNvPr id="64517" name="Footer Placeholder 1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200" b="0" smtClean="0"/>
          </a:p>
        </p:txBody>
      </p:sp>
    </p:spTree>
    <p:extLst>
      <p:ext uri="{BB962C8B-B14F-4D97-AF65-F5344CB8AC3E}">
        <p14:creationId xmlns:p14="http://schemas.microsoft.com/office/powerpoint/2010/main" val="129846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F57C9E-8ECA-4AA5-9A9C-9ADECB46C15A}" type="slidenum">
              <a:rPr lang="de-DE" altLang="en-US" sz="1200" b="0" smtClean="0"/>
              <a:pPr eaLnBrk="1" hangingPunct="1"/>
              <a:t>34</a:t>
            </a:fld>
            <a:endParaRPr lang="de-DE" altLang="en-US" sz="1200" b="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5325"/>
            <a:ext cx="4554537" cy="3414713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449" y="4359520"/>
            <a:ext cx="4869501" cy="41367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4225" eaLnBrk="1" hangingPunct="1"/>
            <a:endParaRPr lang="en-GB" altLang="en-US" smtClean="0"/>
          </a:p>
        </p:txBody>
      </p:sp>
      <p:sp>
        <p:nvSpPr>
          <p:cNvPr id="64517" name="Footer Placeholder 1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200" b="0" smtClean="0"/>
          </a:p>
        </p:txBody>
      </p:sp>
    </p:spTree>
    <p:extLst>
      <p:ext uri="{BB962C8B-B14F-4D97-AF65-F5344CB8AC3E}">
        <p14:creationId xmlns:p14="http://schemas.microsoft.com/office/powerpoint/2010/main" val="3709510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F57C9E-8ECA-4AA5-9A9C-9ADECB46C15A}" type="slidenum">
              <a:rPr lang="de-DE" altLang="en-US" sz="1200" b="0" smtClean="0"/>
              <a:pPr eaLnBrk="1" hangingPunct="1"/>
              <a:t>35</a:t>
            </a:fld>
            <a:endParaRPr lang="de-DE" altLang="en-US" sz="1200" b="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5325"/>
            <a:ext cx="4554537" cy="3414713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449" y="4359520"/>
            <a:ext cx="4869501" cy="41367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4225" eaLnBrk="1" hangingPunct="1"/>
            <a:endParaRPr lang="en-GB" altLang="en-US" smtClean="0"/>
          </a:p>
        </p:txBody>
      </p:sp>
      <p:sp>
        <p:nvSpPr>
          <p:cNvPr id="64517" name="Footer Placeholder 1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200" b="0" smtClean="0"/>
          </a:p>
        </p:txBody>
      </p:sp>
    </p:spTree>
    <p:extLst>
      <p:ext uri="{BB962C8B-B14F-4D97-AF65-F5344CB8AC3E}">
        <p14:creationId xmlns:p14="http://schemas.microsoft.com/office/powerpoint/2010/main" val="3830541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29320-1847-4FF6-88E9-9BF4F4E5555A}" type="slidenum">
              <a:rPr lang="de-DE" smtClean="0">
                <a:solidFill>
                  <a:prstClr val="black"/>
                </a:solidFill>
              </a:rPr>
              <a:pPr/>
              <a:t>36</a:t>
            </a:fld>
            <a:endParaRPr lang="de-DE" smtClean="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5325"/>
            <a:ext cx="4551363" cy="341312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500" y="4359897"/>
            <a:ext cx="4871768" cy="4136010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350412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45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5325"/>
            <a:ext cx="4551363" cy="341312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500" y="4359897"/>
            <a:ext cx="4871768" cy="4136010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341137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CF65832-F33D-4AB5-BD78-07DD579EDBF6}" type="slidenum">
              <a:rPr lang="de-DE" sz="1200" b="0"/>
              <a:pPr eaLnBrk="1" hangingPunct="1"/>
              <a:t>6</a:t>
            </a:fld>
            <a:endParaRPr lang="de-DE" sz="1200" b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5325"/>
            <a:ext cx="4554537" cy="3414713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450" y="4359520"/>
            <a:ext cx="4869501" cy="41367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7284" eaLnBrk="1" hangingPunct="1"/>
            <a:endParaRPr lang="en-GB" smtClean="0">
              <a:latin typeface="Arial" pitchFamily="34" charset="0"/>
            </a:endParaRPr>
          </a:p>
        </p:txBody>
      </p:sp>
      <p:sp>
        <p:nvSpPr>
          <p:cNvPr id="50181" name="Footer Placeholder 1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1200" b="0"/>
          </a:p>
        </p:txBody>
      </p:sp>
    </p:spTree>
    <p:extLst>
      <p:ext uri="{BB962C8B-B14F-4D97-AF65-F5344CB8AC3E}">
        <p14:creationId xmlns:p14="http://schemas.microsoft.com/office/powerpoint/2010/main" val="89369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46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5325"/>
            <a:ext cx="4551363" cy="341312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500" y="4359897"/>
            <a:ext cx="4871768" cy="4136010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189528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CF65832-F33D-4AB5-BD78-07DD579EDBF6}" type="slidenum">
              <a:rPr lang="de-DE" sz="1200" b="0"/>
              <a:pPr eaLnBrk="1" hangingPunct="1"/>
              <a:t>10</a:t>
            </a:fld>
            <a:endParaRPr lang="de-DE" sz="1200" b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5325"/>
            <a:ext cx="4554537" cy="3414713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450" y="4359520"/>
            <a:ext cx="4869501" cy="41367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7284" eaLnBrk="1" hangingPunct="1"/>
            <a:endParaRPr lang="en-GB" smtClean="0">
              <a:latin typeface="Arial" pitchFamily="34" charset="0"/>
            </a:endParaRPr>
          </a:p>
        </p:txBody>
      </p:sp>
      <p:sp>
        <p:nvSpPr>
          <p:cNvPr id="50181" name="Footer Placeholder 1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1200" b="0"/>
          </a:p>
        </p:txBody>
      </p:sp>
    </p:spTree>
    <p:extLst>
      <p:ext uri="{BB962C8B-B14F-4D97-AF65-F5344CB8AC3E}">
        <p14:creationId xmlns:p14="http://schemas.microsoft.com/office/powerpoint/2010/main" val="1275373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AC39D3-2F38-4330-A53B-A44FF229C886}" type="slidenum">
              <a:rPr lang="de-DE" sz="1200" b="0" smtClean="0"/>
              <a:pPr eaLnBrk="1" hangingPunct="1"/>
              <a:t>11</a:t>
            </a:fld>
            <a:endParaRPr lang="de-DE" sz="1200" b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5325"/>
            <a:ext cx="4554537" cy="3414713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449" y="4359520"/>
            <a:ext cx="4869501" cy="41367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4225" eaLnBrk="1" hangingPunct="1"/>
            <a:endParaRPr lang="en-GB" smtClean="0"/>
          </a:p>
        </p:txBody>
      </p:sp>
      <p:sp>
        <p:nvSpPr>
          <p:cNvPr id="57349" name="Footer Placeholder 1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200" b="0" smtClean="0"/>
          </a:p>
        </p:txBody>
      </p:sp>
    </p:spTree>
    <p:extLst>
      <p:ext uri="{BB962C8B-B14F-4D97-AF65-F5344CB8AC3E}">
        <p14:creationId xmlns:p14="http://schemas.microsoft.com/office/powerpoint/2010/main" val="3893016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AC39D3-2F38-4330-A53B-A44FF229C886}" type="slidenum">
              <a:rPr lang="de-DE" sz="1200" b="0" smtClean="0"/>
              <a:pPr eaLnBrk="1" hangingPunct="1"/>
              <a:t>12</a:t>
            </a:fld>
            <a:endParaRPr lang="de-DE" sz="1200" b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5325"/>
            <a:ext cx="4554537" cy="3414713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449" y="4359520"/>
            <a:ext cx="4869501" cy="41367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4225" eaLnBrk="1" hangingPunct="1"/>
            <a:endParaRPr lang="en-GB" smtClean="0"/>
          </a:p>
        </p:txBody>
      </p:sp>
      <p:sp>
        <p:nvSpPr>
          <p:cNvPr id="57349" name="Footer Placeholder 1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200" b="0" smtClean="0"/>
          </a:p>
        </p:txBody>
      </p:sp>
    </p:spTree>
    <p:extLst>
      <p:ext uri="{BB962C8B-B14F-4D97-AF65-F5344CB8AC3E}">
        <p14:creationId xmlns:p14="http://schemas.microsoft.com/office/powerpoint/2010/main" val="1745590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9B09E52-1E92-436F-B25C-BCF8F21208AA}" type="slidenum">
              <a:rPr lang="de-DE" smtClean="0"/>
              <a:pPr/>
              <a:t>13</a:t>
            </a:fld>
            <a:endParaRPr lang="de-DE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5325"/>
            <a:ext cx="4554537" cy="3414713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450" y="4359520"/>
            <a:ext cx="4869501" cy="4136780"/>
          </a:xfrm>
          <a:noFill/>
        </p:spPr>
        <p:txBody>
          <a:bodyPr/>
          <a:lstStyle/>
          <a:p>
            <a:pPr defTabSz="785698" eaLnBrk="1" hangingPunct="1"/>
            <a:endParaRPr lang="en-GB" smtClean="0"/>
          </a:p>
        </p:txBody>
      </p:sp>
      <p:sp>
        <p:nvSpPr>
          <p:cNvPr id="163845" name="Footer Placeholder 1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23163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8FB2E42-C324-404B-8951-516A136DD912}" type="slidenum">
              <a:rPr lang="de-DE" smtClean="0"/>
              <a:pPr/>
              <a:t>15</a:t>
            </a:fld>
            <a:endParaRPr lang="de-DE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5325"/>
            <a:ext cx="4551363" cy="3413125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847" y="4359520"/>
            <a:ext cx="4871103" cy="4136780"/>
          </a:xfrm>
          <a:noFill/>
        </p:spPr>
        <p:txBody>
          <a:bodyPr/>
          <a:lstStyle/>
          <a:p>
            <a:pPr defTabSz="793633"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653468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29320-1847-4FF6-88E9-9BF4F4E5555A}" type="slidenum">
              <a:rPr lang="de-DE" smtClean="0"/>
              <a:pPr/>
              <a:t>16</a:t>
            </a:fld>
            <a:endParaRPr lang="de-DE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5325"/>
            <a:ext cx="4551363" cy="341312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500" y="4359897"/>
            <a:ext cx="4871768" cy="4136010"/>
          </a:xfrm>
          <a:noFill/>
          <a:ln/>
        </p:spPr>
        <p:txBody>
          <a:bodyPr/>
          <a:lstStyle/>
          <a:p>
            <a:pPr defTabSz="794353"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30794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29320-1847-4FF6-88E9-9BF4F4E5555A}" type="slidenum">
              <a:rPr lang="de-DE" smtClean="0"/>
              <a:pPr/>
              <a:t>19</a:t>
            </a:fld>
            <a:endParaRPr lang="de-DE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5325"/>
            <a:ext cx="4551363" cy="341312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500" y="4359897"/>
            <a:ext cx="4871768" cy="4136010"/>
          </a:xfrm>
          <a:noFill/>
          <a:ln/>
        </p:spPr>
        <p:txBody>
          <a:bodyPr/>
          <a:lstStyle/>
          <a:p>
            <a:pPr defTabSz="794353"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76065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7D24-44CA-8C49-A2DB-C67BAF6A6BB8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31ED-D5EC-204B-A6EB-4BB70D05FE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55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7D24-44CA-8C49-A2DB-C67BAF6A6BB8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31ED-D5EC-204B-A6EB-4BB70D05FE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95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7D24-44CA-8C49-A2DB-C67BAF6A6BB8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31ED-D5EC-204B-A6EB-4BB70D05FE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54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878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8153400" y="533400"/>
            <a:ext cx="990600" cy="6324600"/>
          </a:xfrm>
          <a:prstGeom prst="rect">
            <a:avLst/>
          </a:prstGeom>
          <a:solidFill>
            <a:srgbClr val="C6C6B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ChangeArrowheads="1"/>
          </p:cNvSpPr>
          <p:nvPr userDrawn="1"/>
        </p:nvSpPr>
        <p:spPr bwMode="auto">
          <a:xfrm>
            <a:off x="2362200" y="0"/>
            <a:ext cx="6781800" cy="539750"/>
          </a:xfrm>
          <a:prstGeom prst="rect">
            <a:avLst/>
          </a:prstGeom>
          <a:solidFill>
            <a:srgbClr val="00244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srgbClr val="000000"/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75" y="671513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4894263" y="0"/>
            <a:ext cx="198437" cy="150813"/>
          </a:xfrm>
          <a:prstGeom prst="rect">
            <a:avLst/>
          </a:prstGeom>
          <a:solidFill>
            <a:srgbClr val="8092A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srgbClr val="000000"/>
              </a:solidFill>
            </a:endParaRPr>
          </a:p>
        </p:txBody>
      </p:sp>
      <p:pic>
        <p:nvPicPr>
          <p:cNvPr id="6" name="Picture 1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052513"/>
            <a:ext cx="503078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4367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94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5675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45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72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921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5934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7D24-44CA-8C49-A2DB-C67BAF6A6BB8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31ED-D5EC-204B-A6EB-4BB70D05FE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83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1999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09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0"/>
            <a:ext cx="2058988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29325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85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144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7D24-44CA-8C49-A2DB-C67BAF6A6BB8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31ED-D5EC-204B-A6EB-4BB70D05FE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22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7D24-44CA-8C49-A2DB-C67BAF6A6BB8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31ED-D5EC-204B-A6EB-4BB70D05FE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8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7D24-44CA-8C49-A2DB-C67BAF6A6BB8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31ED-D5EC-204B-A6EB-4BB70D05FE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08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7D24-44CA-8C49-A2DB-C67BAF6A6BB8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31ED-D5EC-204B-A6EB-4BB70D05FE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65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7D24-44CA-8C49-A2DB-C67BAF6A6BB8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31ED-D5EC-204B-A6EB-4BB70D05FE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80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7D24-44CA-8C49-A2DB-C67BAF6A6BB8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31ED-D5EC-204B-A6EB-4BB70D05FE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8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7D24-44CA-8C49-A2DB-C67BAF6A6BB8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31ED-D5EC-204B-A6EB-4BB70D05FE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70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07D24-44CA-8C49-A2DB-C67BAF6A6BB8}" type="datetimeFigureOut">
              <a:rPr lang="en-US" smtClean="0"/>
              <a:t>5/16/2015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F31ED-D5EC-204B-A6EB-4BB70D05FEF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3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96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Folientitel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597650"/>
            <a:ext cx="4103687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6597650"/>
            <a:ext cx="971550" cy="2524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D2D7825-2619-4915-ACB8-76B7682BE905}" type="slidenum">
              <a:rPr lang="de-DE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70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jp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5" Type="http://schemas.openxmlformats.org/officeDocument/2006/relationships/image" Target="../media/image29.jp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e.iitb.ac.in/soumen/doc/CSAW/" TargetMode="External"/><Relationship Id="rId13" Type="http://schemas.openxmlformats.org/officeDocument/2006/relationships/hyperlink" Target="http://nlp.stanford.edu/software/CRF-NER.shtml" TargetMode="External"/><Relationship Id="rId3" Type="http://schemas.openxmlformats.org/officeDocument/2006/relationships/hyperlink" Target="http://mpi-inf.mpg.de/yago-naga/aida/" TargetMode="External"/><Relationship Id="rId7" Type="http://schemas.openxmlformats.org/officeDocument/2006/relationships/hyperlink" Target="http://www.alchemyapi.com/api/demo.html" TargetMode="External"/><Relationship Id="rId12" Type="http://schemas.openxmlformats.org/officeDocument/2006/relationships/hyperlink" Target="http://babelfy.or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viewer.opencalais.com/" TargetMode="External"/><Relationship Id="rId11" Type="http://schemas.openxmlformats.org/officeDocument/2006/relationships/hyperlink" Target="http://dexter.isti.cnr.it/demo/" TargetMode="External"/><Relationship Id="rId5" Type="http://schemas.openxmlformats.org/officeDocument/2006/relationships/hyperlink" Target="http://spotlight.dbpedia.org/demo/index.html" TargetMode="External"/><Relationship Id="rId10" Type="http://schemas.openxmlformats.org/officeDocument/2006/relationships/hyperlink" Target="http://cogcomp.cs.illinois.edu/page/demo_view/Wikifier" TargetMode="External"/><Relationship Id="rId4" Type="http://schemas.openxmlformats.org/officeDocument/2006/relationships/hyperlink" Target="http://tagme.di.unipi.it/" TargetMode="External"/><Relationship Id="rId9" Type="http://schemas.openxmlformats.org/officeDocument/2006/relationships/hyperlink" Target="http://wikipedia-miner.cms.waikato.ac.nz/demos/annotate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hyperlink" Target="https://stics.mpi-inf.mpg.de" TargetMode="Externa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stics.mpi-inf.mpg.de/stat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16024" y="3346440"/>
            <a:ext cx="8532440" cy="288032"/>
          </a:xfrm>
          <a:prstGeom prst="rect">
            <a:avLst/>
          </a:prstGeom>
          <a:solidFill>
            <a:srgbClr val="66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200" b="1" smtClean="0">
              <a:solidFill>
                <a:srgbClr val="000000"/>
              </a:solidFill>
            </a:endParaRPr>
          </a:p>
        </p:txBody>
      </p:sp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GB" sz="4000" dirty="0" smtClean="0"/>
              <a:t>Outline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79512" y="1268760"/>
            <a:ext cx="45365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</a:rPr>
              <a:t>Introduction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0000"/>
                </a:solidFill>
              </a:rPr>
              <a:t>Harvesting </a:t>
            </a:r>
            <a:r>
              <a:rPr lang="en-US" sz="2200" b="1" dirty="0" smtClean="0">
                <a:solidFill>
                  <a:srgbClr val="000000"/>
                </a:solidFill>
              </a:rPr>
              <a:t>Classes 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</a:rPr>
              <a:t>Harvesting Facts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</a:rPr>
              <a:t>Common Sense Knowledge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sz="2200" b="1" dirty="0" smtClean="0">
              <a:solidFill>
                <a:srgbClr val="000000"/>
              </a:solidFill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</a:rPr>
              <a:t>Knowledge Consolidation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</a:rPr>
              <a:t>Web Content Analytics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</a:rPr>
              <a:t>Wrap-Up</a:t>
            </a:r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683568" y="2852936"/>
            <a:ext cx="288032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ZoneTexte 3"/>
          <p:cNvSpPr txBox="1"/>
          <p:nvPr/>
        </p:nvSpPr>
        <p:spPr>
          <a:xfrm>
            <a:off x="3948545" y="3346440"/>
            <a:ext cx="5231967" cy="1107996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00"/>
                </a:solidFill>
              </a:rPr>
              <a:t>Entity Discovery in Web Contents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00"/>
                </a:solidFill>
              </a:rPr>
              <a:t>Entity-centric Search &amp; Analytics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000000"/>
                </a:solidFill>
              </a:rPr>
              <a:t>KB-enhanced </a:t>
            </a:r>
            <a:r>
              <a:rPr lang="en-US" sz="2200" b="1" dirty="0">
                <a:solidFill>
                  <a:srgbClr val="000000"/>
                </a:solidFill>
              </a:rPr>
              <a:t>Sentiment Analysis</a:t>
            </a:r>
          </a:p>
        </p:txBody>
      </p:sp>
    </p:spTree>
    <p:extLst>
      <p:ext uri="{BB962C8B-B14F-4D97-AF65-F5344CB8AC3E}">
        <p14:creationId xmlns:p14="http://schemas.microsoft.com/office/powerpoint/2010/main" val="423099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>
          <a:xfrm>
            <a:off x="271463" y="0"/>
            <a:ext cx="8872537" cy="765175"/>
          </a:xfrm>
        </p:spPr>
        <p:txBody>
          <a:bodyPr/>
          <a:lstStyle/>
          <a:p>
            <a:pPr defTabSz="893763" eaLnBrk="1" hangingPunct="1"/>
            <a:r>
              <a:rPr lang="en-GB" dirty="0" smtClean="0"/>
              <a:t>Entity-Entity Coherence</a:t>
            </a:r>
            <a:endParaRPr lang="en-GB" sz="2000" dirty="0" smtClean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92696"/>
            <a:ext cx="9144000" cy="15841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395536" y="764704"/>
            <a:ext cx="81964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Precompute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0000FF"/>
                </a:solidFill>
              </a:rPr>
              <a:t>overlap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of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incoming</a:t>
            </a:r>
            <a:r>
              <a:rPr lang="de-DE" dirty="0" smtClean="0">
                <a:solidFill>
                  <a:srgbClr val="0000FF"/>
                </a:solidFill>
              </a:rPr>
              <a:t> links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entities</a:t>
            </a:r>
            <a:r>
              <a:rPr lang="de-DE" dirty="0" smtClean="0"/>
              <a:t> e1 </a:t>
            </a:r>
            <a:r>
              <a:rPr lang="de-DE" dirty="0" err="1" smtClean="0"/>
              <a:t>and</a:t>
            </a:r>
            <a:r>
              <a:rPr lang="de-DE" dirty="0" smtClean="0"/>
              <a:t> e2</a:t>
            </a: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67544" y="1340768"/>
          <a:ext cx="7128792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Formel" r:id="rId4" imgW="3746500" imgH="419100" progId="Equation.3">
                  <p:embed/>
                </p:oleObj>
              </mc:Choice>
              <mc:Fallback>
                <p:oleObj name="Formel" r:id="rId4" imgW="3746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340768"/>
                        <a:ext cx="7128792" cy="77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2420888"/>
            <a:ext cx="9144000" cy="2016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395536" y="2492896"/>
            <a:ext cx="82445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Alternatively</a:t>
            </a:r>
            <a:r>
              <a:rPr lang="de-DE" dirty="0" smtClean="0"/>
              <a:t> </a:t>
            </a:r>
            <a:r>
              <a:rPr lang="de-DE" dirty="0" err="1" smtClean="0"/>
              <a:t>compute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0000FF"/>
                </a:solidFill>
              </a:rPr>
              <a:t>overlap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of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anchor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texts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/>
              <a:t>for</a:t>
            </a:r>
            <a:r>
              <a:rPr lang="de-DE" dirty="0" smtClean="0"/>
              <a:t> e1 </a:t>
            </a:r>
            <a:r>
              <a:rPr lang="de-DE" dirty="0" err="1" smtClean="0"/>
              <a:t>and</a:t>
            </a:r>
            <a:r>
              <a:rPr lang="de-DE" dirty="0" smtClean="0"/>
              <a:t> e2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23528" y="3933056"/>
            <a:ext cx="830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overlap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keyphrases</a:t>
            </a:r>
            <a:r>
              <a:rPr lang="de-DE" dirty="0" smtClean="0"/>
              <a:t>,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similarity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bag-of-words</a:t>
            </a:r>
            <a:r>
              <a:rPr lang="de-DE" dirty="0" smtClean="0"/>
              <a:t>, </a:t>
            </a:r>
            <a:r>
              <a:rPr lang="de-DE" dirty="0" err="1" smtClean="0"/>
              <a:t>or</a:t>
            </a:r>
            <a:r>
              <a:rPr lang="de-DE" dirty="0" smtClean="0"/>
              <a:t> …</a:t>
            </a:r>
          </a:p>
        </p:txBody>
      </p:sp>
      <p:graphicFrame>
        <p:nvGraphicFramePr>
          <p:cNvPr id="81923" name="Object 3"/>
          <p:cNvGraphicFramePr>
            <a:graphicFrameLocks noChangeAspect="1"/>
          </p:cNvGraphicFramePr>
          <p:nvPr/>
        </p:nvGraphicFramePr>
        <p:xfrm>
          <a:off x="467544" y="2924944"/>
          <a:ext cx="5605463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Equation" r:id="rId6" imgW="2946400" imgH="469900" progId="Equation.3">
                  <p:embed/>
                </p:oleObj>
              </mc:Choice>
              <mc:Fallback>
                <p:oleObj name="Equation" r:id="rId6" imgW="29464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2924944"/>
                        <a:ext cx="5605463" cy="869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4581128"/>
            <a:ext cx="9144000" cy="936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395536" y="4653136"/>
            <a:ext cx="70535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Optionally</a:t>
            </a:r>
            <a:r>
              <a:rPr lang="de-DE" dirty="0" smtClean="0"/>
              <a:t> </a:t>
            </a:r>
            <a:r>
              <a:rPr lang="de-DE" dirty="0" err="1" smtClean="0"/>
              <a:t>combine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00FF"/>
                </a:solidFill>
              </a:rPr>
              <a:t>type </a:t>
            </a:r>
            <a:r>
              <a:rPr lang="de-DE" dirty="0" err="1" smtClean="0">
                <a:solidFill>
                  <a:srgbClr val="0000FF"/>
                </a:solidFill>
              </a:rPr>
              <a:t>distance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/>
              <a:t>of</a:t>
            </a:r>
            <a:r>
              <a:rPr lang="de-DE" dirty="0" smtClean="0"/>
              <a:t> e1 </a:t>
            </a:r>
            <a:r>
              <a:rPr lang="de-DE" dirty="0" err="1" smtClean="0"/>
              <a:t>and</a:t>
            </a:r>
            <a:r>
              <a:rPr lang="de-DE" dirty="0" smtClean="0"/>
              <a:t> e2</a:t>
            </a:r>
          </a:p>
          <a:p>
            <a:r>
              <a:rPr lang="de-DE" dirty="0" smtClean="0"/>
              <a:t>(e.g., </a:t>
            </a:r>
            <a:r>
              <a:rPr lang="de-DE" dirty="0" err="1" smtClean="0"/>
              <a:t>Jaccard</a:t>
            </a:r>
            <a:r>
              <a:rPr lang="de-DE" dirty="0" smtClean="0"/>
              <a:t> </a:t>
            </a:r>
            <a:r>
              <a:rPr lang="de-DE" dirty="0" err="1" smtClean="0"/>
              <a:t>index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type </a:t>
            </a:r>
            <a:r>
              <a:rPr lang="de-DE" dirty="0" err="1" smtClean="0"/>
              <a:t>instances</a:t>
            </a:r>
            <a:r>
              <a:rPr lang="de-DE" dirty="0" smtClean="0"/>
              <a:t>)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5661248"/>
            <a:ext cx="9144000" cy="86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395536" y="5733256"/>
            <a:ext cx="74318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special</a:t>
            </a:r>
            <a:r>
              <a:rPr lang="de-DE" dirty="0" smtClean="0"/>
              <a:t> </a:t>
            </a:r>
            <a:r>
              <a:rPr lang="de-DE" dirty="0" err="1" smtClean="0"/>
              <a:t>types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e1 </a:t>
            </a:r>
            <a:r>
              <a:rPr lang="de-DE" dirty="0" err="1" smtClean="0"/>
              <a:t>and</a:t>
            </a:r>
            <a:r>
              <a:rPr lang="de-DE" dirty="0" smtClean="0"/>
              <a:t> e2 (</a:t>
            </a:r>
            <a:r>
              <a:rPr lang="de-DE" dirty="0" err="1" smtClean="0"/>
              <a:t>locations</a:t>
            </a:r>
            <a:r>
              <a:rPr lang="de-DE" dirty="0" smtClean="0"/>
              <a:t>, </a:t>
            </a:r>
            <a:r>
              <a:rPr lang="de-DE" dirty="0" err="1" smtClean="0"/>
              <a:t>people</a:t>
            </a:r>
            <a:r>
              <a:rPr lang="de-DE" dirty="0" smtClean="0"/>
              <a:t>, etc.)</a:t>
            </a:r>
          </a:p>
          <a:p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0000FF"/>
                </a:solidFill>
              </a:rPr>
              <a:t>spatial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or</a:t>
            </a:r>
            <a:r>
              <a:rPr lang="de-DE" dirty="0" smtClean="0">
                <a:solidFill>
                  <a:srgbClr val="0000FF"/>
                </a:solidFill>
              </a:rPr>
              <a:t> temporal </a:t>
            </a:r>
            <a:r>
              <a:rPr lang="de-DE" dirty="0" err="1" smtClean="0">
                <a:solidFill>
                  <a:srgbClr val="0000FF"/>
                </a:solidFill>
              </a:rPr>
              <a:t>distance</a:t>
            </a:r>
            <a:endParaRPr lang="de-DE" dirty="0" smtClean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7581" y="6502697"/>
            <a:ext cx="4094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Overview by [</a:t>
            </a:r>
            <a:r>
              <a:rPr lang="en-US" dirty="0" err="1" smtClean="0"/>
              <a:t>Ceccarelli</a:t>
            </a:r>
            <a:r>
              <a:rPr lang="en-US" dirty="0" smtClean="0"/>
              <a:t> et al.: CIKM 2013]</a:t>
            </a:r>
            <a:endParaRPr lang="en-US" dirty="0"/>
          </a:p>
        </p:txBody>
      </p:sp>
      <p:sp>
        <p:nvSpPr>
          <p:cNvPr id="17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361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3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4000" cy="765175"/>
          </a:xfrm>
        </p:spPr>
        <p:txBody>
          <a:bodyPr/>
          <a:lstStyle/>
          <a:p>
            <a:pPr defTabSz="893763" eaLnBrk="1" hangingPunct="1"/>
            <a:r>
              <a:rPr lang="en-GB" smtClean="0">
                <a:solidFill>
                  <a:schemeClr val="tx1"/>
                </a:solidFill>
              </a:rPr>
              <a:t>Joint </a:t>
            </a:r>
            <a:r>
              <a:rPr lang="en-GB" smtClean="0"/>
              <a:t>Mapping: Prob. Factor Graph</a:t>
            </a:r>
            <a:endParaRPr lang="en-GB" sz="200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936625" y="869950"/>
            <a:ext cx="6991350" cy="3254375"/>
            <a:chOff x="936625" y="869950"/>
            <a:chExt cx="6991350" cy="3254375"/>
          </a:xfrm>
        </p:grpSpPr>
        <p:sp>
          <p:nvSpPr>
            <p:cNvPr id="28676" name="Textfeld 16"/>
            <p:cNvSpPr txBox="1">
              <a:spLocks noChangeArrowheads="1"/>
            </p:cNvSpPr>
            <p:nvPr/>
          </p:nvSpPr>
          <p:spPr bwMode="auto">
            <a:xfrm>
              <a:off x="4167188" y="2000250"/>
              <a:ext cx="1438275" cy="3143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sz="2000">
                <a:cs typeface="Arial" charset="0"/>
              </a:endParaRPr>
            </a:p>
          </p:txBody>
        </p:sp>
        <p:sp>
          <p:nvSpPr>
            <p:cNvPr id="28677" name="Textfeld 17"/>
            <p:cNvSpPr txBox="1">
              <a:spLocks noChangeArrowheads="1"/>
            </p:cNvSpPr>
            <p:nvPr/>
          </p:nvSpPr>
          <p:spPr bwMode="auto">
            <a:xfrm>
              <a:off x="4167188" y="2622550"/>
              <a:ext cx="1497012" cy="3143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sz="2000">
                <a:cs typeface="Arial" charset="0"/>
              </a:endParaRPr>
            </a:p>
          </p:txBody>
        </p:sp>
        <p:sp>
          <p:nvSpPr>
            <p:cNvPr id="28678" name="Textfeld 18"/>
            <p:cNvSpPr txBox="1">
              <a:spLocks noChangeArrowheads="1"/>
            </p:cNvSpPr>
            <p:nvPr/>
          </p:nvSpPr>
          <p:spPr bwMode="auto">
            <a:xfrm>
              <a:off x="4167188" y="3244850"/>
              <a:ext cx="1497012" cy="31273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sz="2000">
                <a:cs typeface="Arial" charset="0"/>
              </a:endParaRPr>
            </a:p>
          </p:txBody>
        </p:sp>
        <p:sp>
          <p:nvSpPr>
            <p:cNvPr id="28679" name="Textfeld 22"/>
            <p:cNvSpPr txBox="1">
              <a:spLocks noChangeArrowheads="1"/>
            </p:cNvSpPr>
            <p:nvPr/>
          </p:nvSpPr>
          <p:spPr bwMode="auto">
            <a:xfrm>
              <a:off x="4167188" y="1435100"/>
              <a:ext cx="1438275" cy="3143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sz="2000">
                <a:cs typeface="Arial" charset="0"/>
              </a:endParaRPr>
            </a:p>
          </p:txBody>
        </p:sp>
        <p:sp>
          <p:nvSpPr>
            <p:cNvPr id="28680" name="Textfeld 23"/>
            <p:cNvSpPr txBox="1">
              <a:spLocks noChangeArrowheads="1"/>
            </p:cNvSpPr>
            <p:nvPr/>
          </p:nvSpPr>
          <p:spPr bwMode="auto">
            <a:xfrm>
              <a:off x="4167188" y="869950"/>
              <a:ext cx="1438275" cy="3143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sz="2000">
                <a:cs typeface="Arial" charset="0"/>
              </a:endParaRPr>
            </a:p>
          </p:txBody>
        </p:sp>
        <p:sp>
          <p:nvSpPr>
            <p:cNvPr id="28681" name="Textfeld 25"/>
            <p:cNvSpPr txBox="1">
              <a:spLocks noChangeArrowheads="1"/>
            </p:cNvSpPr>
            <p:nvPr/>
          </p:nvSpPr>
          <p:spPr bwMode="auto">
            <a:xfrm>
              <a:off x="4167188" y="3810000"/>
              <a:ext cx="1497012" cy="3143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sz="2000">
                <a:cs typeface="Arial" charset="0"/>
              </a:endParaRPr>
            </a:p>
          </p:txBody>
        </p:sp>
        <p:sp>
          <p:nvSpPr>
            <p:cNvPr id="13" name="Abgerundetes Rechteck 32"/>
            <p:cNvSpPr/>
            <p:nvPr/>
          </p:nvSpPr>
          <p:spPr>
            <a:xfrm>
              <a:off x="936625" y="1096963"/>
              <a:ext cx="1135063" cy="45085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2000"/>
            </a:p>
          </p:txBody>
        </p:sp>
        <p:sp>
          <p:nvSpPr>
            <p:cNvPr id="14" name="Abgerundetes Rechteck 34"/>
            <p:cNvSpPr/>
            <p:nvPr/>
          </p:nvSpPr>
          <p:spPr>
            <a:xfrm>
              <a:off x="936625" y="1887538"/>
              <a:ext cx="1135063" cy="45243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2000"/>
            </a:p>
          </p:txBody>
        </p:sp>
        <p:sp>
          <p:nvSpPr>
            <p:cNvPr id="15" name="Abgerundetes Rechteck 36"/>
            <p:cNvSpPr/>
            <p:nvPr/>
          </p:nvSpPr>
          <p:spPr>
            <a:xfrm>
              <a:off x="936625" y="2622550"/>
              <a:ext cx="1135063" cy="45243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2000"/>
            </a:p>
          </p:txBody>
        </p:sp>
        <p:sp>
          <p:nvSpPr>
            <p:cNvPr id="16" name="Abgerundetes Rechteck 40"/>
            <p:cNvSpPr/>
            <p:nvPr/>
          </p:nvSpPr>
          <p:spPr>
            <a:xfrm>
              <a:off x="936625" y="3413125"/>
              <a:ext cx="1135063" cy="45243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2000"/>
            </a:p>
          </p:txBody>
        </p:sp>
        <p:cxnSp>
          <p:nvCxnSpPr>
            <p:cNvPr id="17" name="Gerade Verbindung 43"/>
            <p:cNvCxnSpPr>
              <a:stCxn id="13" idx="3"/>
              <a:endCxn id="28679" idx="1"/>
            </p:cNvCxnSpPr>
            <p:nvPr/>
          </p:nvCxnSpPr>
          <p:spPr>
            <a:xfrm>
              <a:off x="2071688" y="1322388"/>
              <a:ext cx="2095500" cy="26987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45"/>
            <p:cNvCxnSpPr>
              <a:stCxn id="13" idx="3"/>
              <a:endCxn id="28676" idx="1"/>
            </p:cNvCxnSpPr>
            <p:nvPr/>
          </p:nvCxnSpPr>
          <p:spPr>
            <a:xfrm>
              <a:off x="2071688" y="1322388"/>
              <a:ext cx="2095500" cy="83502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47"/>
            <p:cNvCxnSpPr>
              <a:stCxn id="14" idx="3"/>
              <a:endCxn id="28677" idx="1"/>
            </p:cNvCxnSpPr>
            <p:nvPr/>
          </p:nvCxnSpPr>
          <p:spPr>
            <a:xfrm>
              <a:off x="2071688" y="2112963"/>
              <a:ext cx="2095500" cy="66675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49"/>
            <p:cNvCxnSpPr>
              <a:endCxn id="28678" idx="1"/>
            </p:cNvCxnSpPr>
            <p:nvPr/>
          </p:nvCxnSpPr>
          <p:spPr>
            <a:xfrm>
              <a:off x="2071688" y="2905125"/>
              <a:ext cx="2095500" cy="4968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51"/>
            <p:cNvCxnSpPr>
              <a:endCxn id="28681" idx="1"/>
            </p:cNvCxnSpPr>
            <p:nvPr/>
          </p:nvCxnSpPr>
          <p:spPr>
            <a:xfrm>
              <a:off x="2071688" y="2905125"/>
              <a:ext cx="2095500" cy="106203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53"/>
            <p:cNvCxnSpPr>
              <a:stCxn id="16" idx="3"/>
              <a:endCxn id="28677" idx="1"/>
            </p:cNvCxnSpPr>
            <p:nvPr/>
          </p:nvCxnSpPr>
          <p:spPr>
            <a:xfrm flipV="1">
              <a:off x="2071688" y="2779713"/>
              <a:ext cx="2095500" cy="86042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55"/>
            <p:cNvCxnSpPr>
              <a:stCxn id="16" idx="3"/>
              <a:endCxn id="28678" idx="1"/>
            </p:cNvCxnSpPr>
            <p:nvPr/>
          </p:nvCxnSpPr>
          <p:spPr>
            <a:xfrm flipV="1">
              <a:off x="2071688" y="3402013"/>
              <a:ext cx="2095500" cy="23812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93" name="Textfeld 56"/>
            <p:cNvSpPr txBox="1">
              <a:spLocks noChangeArrowheads="1"/>
            </p:cNvSpPr>
            <p:nvPr/>
          </p:nvSpPr>
          <p:spPr bwMode="auto">
            <a:xfrm>
              <a:off x="2071688" y="3017838"/>
              <a:ext cx="392112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90</a:t>
              </a:r>
            </a:p>
          </p:txBody>
        </p:sp>
        <p:sp>
          <p:nvSpPr>
            <p:cNvPr id="28694" name="Textfeld 57"/>
            <p:cNvSpPr txBox="1">
              <a:spLocks noChangeArrowheads="1"/>
            </p:cNvSpPr>
            <p:nvPr/>
          </p:nvSpPr>
          <p:spPr bwMode="auto">
            <a:xfrm>
              <a:off x="2071688" y="2622550"/>
              <a:ext cx="392112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30</a:t>
              </a:r>
            </a:p>
          </p:txBody>
        </p:sp>
        <p:sp>
          <p:nvSpPr>
            <p:cNvPr id="28695" name="Textfeld 58"/>
            <p:cNvSpPr txBox="1">
              <a:spLocks noChangeArrowheads="1"/>
            </p:cNvSpPr>
            <p:nvPr/>
          </p:nvSpPr>
          <p:spPr bwMode="auto">
            <a:xfrm>
              <a:off x="2133600" y="3582988"/>
              <a:ext cx="271463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5</a:t>
              </a:r>
            </a:p>
          </p:txBody>
        </p:sp>
        <p:sp>
          <p:nvSpPr>
            <p:cNvPr id="28696" name="Textfeld 59"/>
            <p:cNvSpPr txBox="1">
              <a:spLocks noChangeArrowheads="1"/>
            </p:cNvSpPr>
            <p:nvPr/>
          </p:nvSpPr>
          <p:spPr bwMode="auto">
            <a:xfrm>
              <a:off x="2071688" y="3302000"/>
              <a:ext cx="509587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100</a:t>
              </a:r>
            </a:p>
          </p:txBody>
        </p:sp>
        <p:sp>
          <p:nvSpPr>
            <p:cNvPr id="28697" name="Textfeld 60"/>
            <p:cNvSpPr txBox="1">
              <a:spLocks noChangeArrowheads="1"/>
            </p:cNvSpPr>
            <p:nvPr/>
          </p:nvSpPr>
          <p:spPr bwMode="auto">
            <a:xfrm>
              <a:off x="2012950" y="2170113"/>
              <a:ext cx="509588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100</a:t>
              </a:r>
            </a:p>
          </p:txBody>
        </p:sp>
        <p:sp>
          <p:nvSpPr>
            <p:cNvPr id="28698" name="Textfeld 61"/>
            <p:cNvSpPr txBox="1">
              <a:spLocks noChangeArrowheads="1"/>
            </p:cNvSpPr>
            <p:nvPr/>
          </p:nvSpPr>
          <p:spPr bwMode="auto">
            <a:xfrm>
              <a:off x="2012950" y="1001713"/>
              <a:ext cx="449263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 50</a:t>
              </a:r>
            </a:p>
          </p:txBody>
        </p:sp>
        <p:sp>
          <p:nvSpPr>
            <p:cNvPr id="28699" name="Textfeld 62"/>
            <p:cNvSpPr txBox="1">
              <a:spLocks noChangeArrowheads="1"/>
            </p:cNvSpPr>
            <p:nvPr/>
          </p:nvSpPr>
          <p:spPr bwMode="auto">
            <a:xfrm>
              <a:off x="2012950" y="1377950"/>
              <a:ext cx="449263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 20</a:t>
              </a:r>
            </a:p>
          </p:txBody>
        </p:sp>
        <p:sp>
          <p:nvSpPr>
            <p:cNvPr id="28700" name="Textfeld 90"/>
            <p:cNvSpPr txBox="1">
              <a:spLocks noChangeArrowheads="1"/>
            </p:cNvSpPr>
            <p:nvPr/>
          </p:nvSpPr>
          <p:spPr bwMode="auto">
            <a:xfrm>
              <a:off x="5784850" y="1152525"/>
              <a:ext cx="449263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 50</a:t>
              </a:r>
            </a:p>
          </p:txBody>
        </p:sp>
        <p:sp>
          <p:nvSpPr>
            <p:cNvPr id="28701" name="Textfeld 92"/>
            <p:cNvSpPr txBox="1">
              <a:spLocks noChangeArrowheads="1"/>
            </p:cNvSpPr>
            <p:nvPr/>
          </p:nvSpPr>
          <p:spPr bwMode="auto">
            <a:xfrm>
              <a:off x="6143625" y="1887538"/>
              <a:ext cx="449263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 90</a:t>
              </a:r>
            </a:p>
          </p:txBody>
        </p:sp>
        <p:sp>
          <p:nvSpPr>
            <p:cNvPr id="28702" name="Textfeld 93"/>
            <p:cNvSpPr txBox="1">
              <a:spLocks noChangeArrowheads="1"/>
            </p:cNvSpPr>
            <p:nvPr/>
          </p:nvSpPr>
          <p:spPr bwMode="auto">
            <a:xfrm>
              <a:off x="6262688" y="2905125"/>
              <a:ext cx="449262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 80</a:t>
              </a:r>
            </a:p>
          </p:txBody>
        </p:sp>
        <p:sp>
          <p:nvSpPr>
            <p:cNvPr id="28703" name="Textfeld 94"/>
            <p:cNvSpPr txBox="1">
              <a:spLocks noChangeArrowheads="1"/>
            </p:cNvSpPr>
            <p:nvPr/>
          </p:nvSpPr>
          <p:spPr bwMode="auto">
            <a:xfrm>
              <a:off x="6740525" y="3244850"/>
              <a:ext cx="450850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 90</a:t>
              </a:r>
            </a:p>
          </p:txBody>
        </p:sp>
        <p:sp>
          <p:nvSpPr>
            <p:cNvPr id="28704" name="Textfeld 95"/>
            <p:cNvSpPr txBox="1">
              <a:spLocks noChangeArrowheads="1"/>
            </p:cNvSpPr>
            <p:nvPr/>
          </p:nvSpPr>
          <p:spPr bwMode="auto">
            <a:xfrm>
              <a:off x="5784850" y="3471863"/>
              <a:ext cx="717550" cy="312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 30</a:t>
              </a:r>
            </a:p>
          </p:txBody>
        </p:sp>
        <p:sp>
          <p:nvSpPr>
            <p:cNvPr id="28705" name="Textfeld 96"/>
            <p:cNvSpPr txBox="1">
              <a:spLocks noChangeArrowheads="1"/>
            </p:cNvSpPr>
            <p:nvPr/>
          </p:nvSpPr>
          <p:spPr bwMode="auto">
            <a:xfrm>
              <a:off x="5605463" y="1717675"/>
              <a:ext cx="449262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 10</a:t>
              </a:r>
            </a:p>
          </p:txBody>
        </p:sp>
        <p:sp>
          <p:nvSpPr>
            <p:cNvPr id="28706" name="Textfeld 97"/>
            <p:cNvSpPr txBox="1">
              <a:spLocks noChangeArrowheads="1"/>
            </p:cNvSpPr>
            <p:nvPr/>
          </p:nvSpPr>
          <p:spPr bwMode="auto">
            <a:xfrm>
              <a:off x="7499350" y="1717675"/>
              <a:ext cx="392113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10</a:t>
              </a:r>
            </a:p>
          </p:txBody>
        </p:sp>
        <p:sp>
          <p:nvSpPr>
            <p:cNvPr id="28707" name="Textfeld 98"/>
            <p:cNvSpPr txBox="1">
              <a:spLocks noChangeArrowheads="1"/>
            </p:cNvSpPr>
            <p:nvPr/>
          </p:nvSpPr>
          <p:spPr bwMode="auto">
            <a:xfrm>
              <a:off x="7535863" y="2852738"/>
              <a:ext cx="392112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20</a:t>
              </a:r>
            </a:p>
          </p:txBody>
        </p:sp>
        <p:cxnSp>
          <p:nvCxnSpPr>
            <p:cNvPr id="28708" name="Form 151"/>
            <p:cNvCxnSpPr>
              <a:cxnSpLocks noChangeShapeType="1"/>
              <a:stCxn id="28680" idx="3"/>
              <a:endCxn id="28679" idx="3"/>
            </p:cNvCxnSpPr>
            <p:nvPr/>
          </p:nvCxnSpPr>
          <p:spPr bwMode="auto">
            <a:xfrm>
              <a:off x="5605463" y="1027113"/>
              <a:ext cx="1587" cy="565150"/>
            </a:xfrm>
            <a:prstGeom prst="curvedConnector3">
              <a:avLst>
                <a:gd name="adj1" fmla="val 52783407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09" name="Gekrümmte Verbindung 160"/>
            <p:cNvCxnSpPr>
              <a:cxnSpLocks noChangeShapeType="1"/>
              <a:stCxn id="28679" idx="3"/>
              <a:endCxn id="28676" idx="3"/>
            </p:cNvCxnSpPr>
            <p:nvPr/>
          </p:nvCxnSpPr>
          <p:spPr bwMode="auto">
            <a:xfrm>
              <a:off x="5605463" y="1592263"/>
              <a:ext cx="1587" cy="565150"/>
            </a:xfrm>
            <a:prstGeom prst="curvedConnector3">
              <a:avLst>
                <a:gd name="adj1" fmla="val 29933384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10" name="Gekrümmte Verbindung 163"/>
            <p:cNvCxnSpPr>
              <a:cxnSpLocks noChangeShapeType="1"/>
              <a:stCxn id="28679" idx="3"/>
              <a:endCxn id="28677" idx="3"/>
            </p:cNvCxnSpPr>
            <p:nvPr/>
          </p:nvCxnSpPr>
          <p:spPr bwMode="auto">
            <a:xfrm>
              <a:off x="5605463" y="1592263"/>
              <a:ext cx="58737" cy="1187450"/>
            </a:xfrm>
            <a:prstGeom prst="curvedConnector3">
              <a:avLst>
                <a:gd name="adj1" fmla="val 1667167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11" name="Gekrümmte Verbindung 166"/>
            <p:cNvCxnSpPr>
              <a:cxnSpLocks noChangeShapeType="1"/>
              <a:stCxn id="28678" idx="3"/>
              <a:endCxn id="28681" idx="3"/>
            </p:cNvCxnSpPr>
            <p:nvPr/>
          </p:nvCxnSpPr>
          <p:spPr bwMode="auto">
            <a:xfrm>
              <a:off x="5664200" y="3402013"/>
              <a:ext cx="1588" cy="565150"/>
            </a:xfrm>
            <a:prstGeom prst="curvedConnector3">
              <a:avLst>
                <a:gd name="adj1" fmla="val 41815375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12" name="Gekrümmte Verbindung 171"/>
            <p:cNvCxnSpPr>
              <a:cxnSpLocks noChangeShapeType="1"/>
              <a:stCxn id="28677" idx="3"/>
              <a:endCxn id="28678" idx="3"/>
            </p:cNvCxnSpPr>
            <p:nvPr/>
          </p:nvCxnSpPr>
          <p:spPr bwMode="auto">
            <a:xfrm>
              <a:off x="5664200" y="2779713"/>
              <a:ext cx="1588" cy="622300"/>
            </a:xfrm>
            <a:prstGeom prst="curvedConnector3">
              <a:avLst>
                <a:gd name="adj1" fmla="val 82945310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13" name="Gekrümmte Verbindung 174"/>
            <p:cNvCxnSpPr>
              <a:cxnSpLocks noChangeShapeType="1"/>
              <a:stCxn id="28677" idx="3"/>
              <a:endCxn id="28681" idx="3"/>
            </p:cNvCxnSpPr>
            <p:nvPr/>
          </p:nvCxnSpPr>
          <p:spPr bwMode="auto">
            <a:xfrm>
              <a:off x="5664200" y="2779713"/>
              <a:ext cx="1588" cy="1187450"/>
            </a:xfrm>
            <a:prstGeom prst="curvedConnector3">
              <a:avLst>
                <a:gd name="adj1" fmla="val 114935264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14" name="Gekrümmte Verbindung 186"/>
            <p:cNvCxnSpPr>
              <a:cxnSpLocks noChangeShapeType="1"/>
              <a:stCxn id="28680" idx="3"/>
              <a:endCxn id="28677" idx="3"/>
            </p:cNvCxnSpPr>
            <p:nvPr/>
          </p:nvCxnSpPr>
          <p:spPr bwMode="auto">
            <a:xfrm>
              <a:off x="5605463" y="1027113"/>
              <a:ext cx="58737" cy="1752600"/>
            </a:xfrm>
            <a:prstGeom prst="curvedConnector3">
              <a:avLst>
                <a:gd name="adj1" fmla="val 4087250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15" name="Gekrümmte Verbindung 195"/>
            <p:cNvCxnSpPr>
              <a:cxnSpLocks noChangeShapeType="1"/>
              <a:stCxn id="28676" idx="3"/>
              <a:endCxn id="28681" idx="3"/>
            </p:cNvCxnSpPr>
            <p:nvPr/>
          </p:nvCxnSpPr>
          <p:spPr bwMode="auto">
            <a:xfrm>
              <a:off x="5605463" y="2157413"/>
              <a:ext cx="58737" cy="1809750"/>
            </a:xfrm>
            <a:prstGeom prst="curvedConnector3">
              <a:avLst>
                <a:gd name="adj1" fmla="val 4097019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Gerade Verbindung 197"/>
            <p:cNvCxnSpPr>
              <a:endCxn id="28680" idx="1"/>
            </p:cNvCxnSpPr>
            <p:nvPr/>
          </p:nvCxnSpPr>
          <p:spPr>
            <a:xfrm flipV="1">
              <a:off x="2071688" y="1027113"/>
              <a:ext cx="2095500" cy="108585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17" name="Textfeld 203"/>
            <p:cNvSpPr txBox="1">
              <a:spLocks noChangeArrowheads="1"/>
            </p:cNvSpPr>
            <p:nvPr/>
          </p:nvSpPr>
          <p:spPr bwMode="auto">
            <a:xfrm>
              <a:off x="2012950" y="1717675"/>
              <a:ext cx="3905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30</a:t>
              </a:r>
            </a:p>
          </p:txBody>
        </p:sp>
        <p:cxnSp>
          <p:nvCxnSpPr>
            <p:cNvPr id="49" name="Gerade Verbindung 204"/>
            <p:cNvCxnSpPr>
              <a:endCxn id="28680" idx="1"/>
            </p:cNvCxnSpPr>
            <p:nvPr/>
          </p:nvCxnSpPr>
          <p:spPr>
            <a:xfrm flipV="1">
              <a:off x="2071688" y="1027113"/>
              <a:ext cx="2095500" cy="29527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19" name="Textfeld 208"/>
            <p:cNvSpPr txBox="1">
              <a:spLocks noChangeArrowheads="1"/>
            </p:cNvSpPr>
            <p:nvPr/>
          </p:nvSpPr>
          <p:spPr bwMode="auto">
            <a:xfrm>
              <a:off x="2492375" y="1208088"/>
              <a:ext cx="449263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 30</a:t>
              </a:r>
            </a:p>
          </p:txBody>
        </p:sp>
      </p:grpSp>
      <p:sp>
        <p:nvSpPr>
          <p:cNvPr id="51" name="Textfeld 2"/>
          <p:cNvSpPr txBox="1">
            <a:spLocks noChangeArrowheads="1"/>
          </p:cNvSpPr>
          <p:nvPr/>
        </p:nvSpPr>
        <p:spPr bwMode="auto">
          <a:xfrm>
            <a:off x="182563" y="4509120"/>
            <a:ext cx="7968848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400" dirty="0"/>
              <a:t>Collective Learning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 smtClean="0"/>
              <a:t>Probabilistic</a:t>
            </a:r>
            <a:r>
              <a:rPr lang="de-DE" sz="2400" dirty="0" smtClean="0"/>
              <a:t> </a:t>
            </a:r>
            <a:r>
              <a:rPr lang="de-DE" sz="2400" dirty="0" err="1"/>
              <a:t>Factor</a:t>
            </a:r>
            <a:r>
              <a:rPr lang="de-DE" sz="2400" dirty="0"/>
              <a:t> Graphs</a:t>
            </a:r>
          </a:p>
          <a:p>
            <a:pPr eaLnBrk="1" hangingPunct="1"/>
            <a:r>
              <a:rPr lang="de-DE" sz="1800" dirty="0" smtClean="0"/>
              <a:t>[</a:t>
            </a:r>
            <a:r>
              <a:rPr lang="de-DE" sz="1800" dirty="0" err="1" smtClean="0"/>
              <a:t>Kulkarni</a:t>
            </a:r>
            <a:r>
              <a:rPr lang="de-DE" sz="1800" dirty="0" smtClean="0"/>
              <a:t> et </a:t>
            </a:r>
            <a:r>
              <a:rPr lang="de-DE" sz="1800" dirty="0"/>
              <a:t>al.: </a:t>
            </a:r>
            <a:r>
              <a:rPr lang="de-DE" sz="1800" dirty="0" smtClean="0"/>
              <a:t>KDD’09]:</a:t>
            </a:r>
            <a:endParaRPr lang="de-DE" sz="1800" dirty="0"/>
          </a:p>
          <a:p>
            <a:pPr lvl="1" eaLnBrk="1" hangingPunct="1">
              <a:buFont typeface="Arial" pitchFamily="34" charset="0"/>
              <a:buChar char="•"/>
            </a:pP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>
                <a:solidFill>
                  <a:srgbClr val="0000FF"/>
                </a:solidFill>
              </a:rPr>
              <a:t>P[</a:t>
            </a:r>
            <a:r>
              <a:rPr lang="de-DE" dirty="0" err="1">
                <a:solidFill>
                  <a:srgbClr val="0000FF"/>
                </a:solidFill>
              </a:rPr>
              <a:t>m|e</a:t>
            </a:r>
            <a:r>
              <a:rPr lang="de-DE" dirty="0">
                <a:solidFill>
                  <a:srgbClr val="0000FF"/>
                </a:solidFill>
              </a:rPr>
              <a:t>]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similarity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>
                <a:solidFill>
                  <a:srgbClr val="0000FF"/>
                </a:solidFill>
              </a:rPr>
              <a:t>P[e1|e2]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coherence</a:t>
            </a:r>
            <a:endParaRPr lang="de-DE" dirty="0"/>
          </a:p>
          <a:p>
            <a:pPr lvl="1" eaLnBrk="1" hangingPunct="1">
              <a:buFont typeface="Arial" pitchFamily="34" charset="0"/>
              <a:buChar char="•"/>
            </a:pPr>
            <a:r>
              <a:rPr lang="de-DE" dirty="0"/>
              <a:t> </a:t>
            </a:r>
            <a:r>
              <a:rPr lang="de-DE" dirty="0" err="1"/>
              <a:t>consider</a:t>
            </a:r>
            <a:r>
              <a:rPr lang="de-DE" dirty="0"/>
              <a:t> </a:t>
            </a:r>
            <a:r>
              <a:rPr lang="de-DE" dirty="0" err="1">
                <a:solidFill>
                  <a:srgbClr val="0000FF"/>
                </a:solidFill>
              </a:rPr>
              <a:t>likelihood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>
                <a:solidFill>
                  <a:srgbClr val="0000FF"/>
                </a:solidFill>
              </a:rPr>
              <a:t>P</a:t>
            </a:r>
            <a:r>
              <a:rPr lang="de-DE" dirty="0" smtClean="0">
                <a:solidFill>
                  <a:srgbClr val="0000FF"/>
                </a:solidFill>
              </a:rPr>
              <a:t>[e1 </a:t>
            </a:r>
            <a:r>
              <a:rPr lang="de-DE" dirty="0">
                <a:solidFill>
                  <a:srgbClr val="0000FF"/>
                </a:solidFill>
              </a:rPr>
              <a:t>… </a:t>
            </a:r>
            <a:r>
              <a:rPr lang="de-DE" dirty="0" smtClean="0">
                <a:solidFill>
                  <a:srgbClr val="0000FF"/>
                </a:solidFill>
              </a:rPr>
              <a:t>ek|</a:t>
            </a:r>
            <a:r>
              <a:rPr lang="de-DE" dirty="0">
                <a:solidFill>
                  <a:srgbClr val="0000FF"/>
                </a:solidFill>
              </a:rPr>
              <a:t>m1 … </a:t>
            </a:r>
            <a:r>
              <a:rPr lang="de-DE" dirty="0" err="1">
                <a:solidFill>
                  <a:srgbClr val="0000FF"/>
                </a:solidFill>
              </a:rPr>
              <a:t>mk</a:t>
            </a:r>
            <a:r>
              <a:rPr lang="de-DE" dirty="0">
                <a:solidFill>
                  <a:srgbClr val="0000FF"/>
                </a:solidFill>
              </a:rPr>
              <a:t>]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de-DE" dirty="0"/>
              <a:t> </a:t>
            </a:r>
            <a:r>
              <a:rPr lang="de-DE" dirty="0" err="1">
                <a:solidFill>
                  <a:srgbClr val="0000FF"/>
                </a:solidFill>
              </a:rPr>
              <a:t>factorize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all </a:t>
            </a:r>
            <a:r>
              <a:rPr lang="de-DE" dirty="0">
                <a:solidFill>
                  <a:srgbClr val="0000FF"/>
                </a:solidFill>
              </a:rPr>
              <a:t>m-</a:t>
            </a:r>
            <a:r>
              <a:rPr lang="de-DE" dirty="0" err="1">
                <a:solidFill>
                  <a:srgbClr val="0000FF"/>
                </a:solidFill>
              </a:rPr>
              <a:t>e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pairs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>
                <a:solidFill>
                  <a:srgbClr val="0000FF"/>
                </a:solidFill>
              </a:rPr>
              <a:t>e1-e2 </a:t>
            </a:r>
            <a:r>
              <a:rPr lang="de-DE" dirty="0" err="1">
                <a:solidFill>
                  <a:srgbClr val="0000FF"/>
                </a:solidFill>
              </a:rPr>
              <a:t>pairs</a:t>
            </a:r>
            <a:endParaRPr lang="de-DE" dirty="0">
              <a:solidFill>
                <a:srgbClr val="0000FF"/>
              </a:solidFill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smtClean="0"/>
              <a:t>MCMC, </a:t>
            </a:r>
            <a:r>
              <a:rPr lang="de-DE" dirty="0" err="1" smtClean="0"/>
              <a:t>hill-climbing</a:t>
            </a:r>
            <a:r>
              <a:rPr lang="de-DE" dirty="0"/>
              <a:t>, </a:t>
            </a:r>
            <a:r>
              <a:rPr lang="de-DE" dirty="0" smtClean="0"/>
              <a:t>LP etc</a:t>
            </a:r>
            <a:r>
              <a:rPr lang="de-DE" dirty="0"/>
              <a:t>.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solution</a:t>
            </a:r>
            <a:endParaRPr lang="de-DE" dirty="0"/>
          </a:p>
          <a:p>
            <a:pPr eaLnBrk="1" hangingPunct="1"/>
            <a:endParaRPr lang="de-DE" dirty="0"/>
          </a:p>
          <a:p>
            <a:pPr eaLnBrk="1" hangingPunct="1"/>
            <a:endParaRPr lang="de-DE" dirty="0"/>
          </a:p>
        </p:txBody>
      </p:sp>
      <p:grpSp>
        <p:nvGrpSpPr>
          <p:cNvPr id="3" name="Group 2"/>
          <p:cNvGrpSpPr/>
          <p:nvPr/>
        </p:nvGrpSpPr>
        <p:grpSpPr>
          <a:xfrm>
            <a:off x="2071687" y="1027113"/>
            <a:ext cx="3594100" cy="2940050"/>
            <a:chOff x="2071687" y="1027113"/>
            <a:chExt cx="3594100" cy="2940050"/>
          </a:xfrm>
        </p:grpSpPr>
        <p:cxnSp>
          <p:nvCxnSpPr>
            <p:cNvPr id="50" name="Gerade Verbindung 43"/>
            <p:cNvCxnSpPr/>
            <p:nvPr/>
          </p:nvCxnSpPr>
          <p:spPr>
            <a:xfrm>
              <a:off x="2071687" y="1322388"/>
              <a:ext cx="2095500" cy="26987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45"/>
            <p:cNvCxnSpPr/>
            <p:nvPr/>
          </p:nvCxnSpPr>
          <p:spPr>
            <a:xfrm>
              <a:off x="2071687" y="1322388"/>
              <a:ext cx="2095500" cy="83502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47"/>
            <p:cNvCxnSpPr/>
            <p:nvPr/>
          </p:nvCxnSpPr>
          <p:spPr>
            <a:xfrm>
              <a:off x="2071687" y="2112963"/>
              <a:ext cx="2095500" cy="66675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49"/>
            <p:cNvCxnSpPr/>
            <p:nvPr/>
          </p:nvCxnSpPr>
          <p:spPr>
            <a:xfrm>
              <a:off x="2071687" y="2905125"/>
              <a:ext cx="2095500" cy="4968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1"/>
            <p:cNvCxnSpPr/>
            <p:nvPr/>
          </p:nvCxnSpPr>
          <p:spPr>
            <a:xfrm>
              <a:off x="2071687" y="2905125"/>
              <a:ext cx="2095500" cy="106203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3"/>
            <p:cNvCxnSpPr/>
            <p:nvPr/>
          </p:nvCxnSpPr>
          <p:spPr>
            <a:xfrm flipV="1">
              <a:off x="2071687" y="2779713"/>
              <a:ext cx="2095500" cy="86042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5"/>
            <p:cNvCxnSpPr/>
            <p:nvPr/>
          </p:nvCxnSpPr>
          <p:spPr>
            <a:xfrm flipV="1">
              <a:off x="2071687" y="3402013"/>
              <a:ext cx="2095500" cy="23812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Form 151"/>
            <p:cNvCxnSpPr>
              <a:cxnSpLocks noChangeShapeType="1"/>
            </p:cNvCxnSpPr>
            <p:nvPr/>
          </p:nvCxnSpPr>
          <p:spPr bwMode="auto">
            <a:xfrm>
              <a:off x="5605462" y="1027113"/>
              <a:ext cx="1587" cy="565150"/>
            </a:xfrm>
            <a:prstGeom prst="curvedConnector3">
              <a:avLst>
                <a:gd name="adj1" fmla="val 52783407"/>
              </a:avLst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Gekrümmte Verbindung 160"/>
            <p:cNvCxnSpPr>
              <a:cxnSpLocks noChangeShapeType="1"/>
            </p:cNvCxnSpPr>
            <p:nvPr/>
          </p:nvCxnSpPr>
          <p:spPr bwMode="auto">
            <a:xfrm>
              <a:off x="5605462" y="1592263"/>
              <a:ext cx="1587" cy="565150"/>
            </a:xfrm>
            <a:prstGeom prst="curvedConnector3">
              <a:avLst>
                <a:gd name="adj1" fmla="val 29933384"/>
              </a:avLst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Gekrümmte Verbindung 163"/>
            <p:cNvCxnSpPr>
              <a:cxnSpLocks noChangeShapeType="1"/>
            </p:cNvCxnSpPr>
            <p:nvPr/>
          </p:nvCxnSpPr>
          <p:spPr bwMode="auto">
            <a:xfrm>
              <a:off x="5605462" y="1592263"/>
              <a:ext cx="58737" cy="1187450"/>
            </a:xfrm>
            <a:prstGeom prst="curvedConnector3">
              <a:avLst>
                <a:gd name="adj1" fmla="val 1667167"/>
              </a:avLst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" name="Gekrümmte Verbindung 166"/>
            <p:cNvCxnSpPr>
              <a:cxnSpLocks noChangeShapeType="1"/>
            </p:cNvCxnSpPr>
            <p:nvPr/>
          </p:nvCxnSpPr>
          <p:spPr bwMode="auto">
            <a:xfrm>
              <a:off x="5664199" y="3402013"/>
              <a:ext cx="1588" cy="565150"/>
            </a:xfrm>
            <a:prstGeom prst="curvedConnector3">
              <a:avLst>
                <a:gd name="adj1" fmla="val 41815375"/>
              </a:avLst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Gekrümmte Verbindung 171"/>
            <p:cNvCxnSpPr>
              <a:cxnSpLocks noChangeShapeType="1"/>
            </p:cNvCxnSpPr>
            <p:nvPr/>
          </p:nvCxnSpPr>
          <p:spPr bwMode="auto">
            <a:xfrm>
              <a:off x="5664199" y="2779713"/>
              <a:ext cx="1588" cy="622300"/>
            </a:xfrm>
            <a:prstGeom prst="curvedConnector3">
              <a:avLst>
                <a:gd name="adj1" fmla="val 82945310"/>
              </a:avLst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Gekrümmte Verbindung 174"/>
            <p:cNvCxnSpPr>
              <a:cxnSpLocks noChangeShapeType="1"/>
            </p:cNvCxnSpPr>
            <p:nvPr/>
          </p:nvCxnSpPr>
          <p:spPr bwMode="auto">
            <a:xfrm>
              <a:off x="5664199" y="2779713"/>
              <a:ext cx="1588" cy="1187450"/>
            </a:xfrm>
            <a:prstGeom prst="curvedConnector3">
              <a:avLst>
                <a:gd name="adj1" fmla="val 114935264"/>
              </a:avLst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Gekrümmte Verbindung 186"/>
            <p:cNvCxnSpPr>
              <a:cxnSpLocks noChangeShapeType="1"/>
            </p:cNvCxnSpPr>
            <p:nvPr/>
          </p:nvCxnSpPr>
          <p:spPr bwMode="auto">
            <a:xfrm>
              <a:off x="5605462" y="1027113"/>
              <a:ext cx="58737" cy="1752600"/>
            </a:xfrm>
            <a:prstGeom prst="curvedConnector3">
              <a:avLst>
                <a:gd name="adj1" fmla="val 4087250"/>
              </a:avLst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Gekrümmte Verbindung 195"/>
            <p:cNvCxnSpPr>
              <a:cxnSpLocks noChangeShapeType="1"/>
            </p:cNvCxnSpPr>
            <p:nvPr/>
          </p:nvCxnSpPr>
          <p:spPr bwMode="auto">
            <a:xfrm>
              <a:off x="5605462" y="2157413"/>
              <a:ext cx="58737" cy="1809750"/>
            </a:xfrm>
            <a:prstGeom prst="curvedConnector3">
              <a:avLst>
                <a:gd name="adj1" fmla="val 4097019"/>
              </a:avLst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Gerade Verbindung 197"/>
            <p:cNvCxnSpPr/>
            <p:nvPr/>
          </p:nvCxnSpPr>
          <p:spPr>
            <a:xfrm flipV="1">
              <a:off x="2071687" y="1027113"/>
              <a:ext cx="2095500" cy="108585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204"/>
            <p:cNvCxnSpPr/>
            <p:nvPr/>
          </p:nvCxnSpPr>
          <p:spPr>
            <a:xfrm flipV="1">
              <a:off x="2071687" y="1027113"/>
              <a:ext cx="2095500" cy="29527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920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4000" cy="765175"/>
          </a:xfrm>
        </p:spPr>
        <p:txBody>
          <a:bodyPr/>
          <a:lstStyle/>
          <a:p>
            <a:pPr defTabSz="893763" eaLnBrk="1" hangingPunct="1"/>
            <a:r>
              <a:rPr lang="en-GB" smtClean="0">
                <a:solidFill>
                  <a:schemeClr val="tx1"/>
                </a:solidFill>
              </a:rPr>
              <a:t>Joint </a:t>
            </a:r>
            <a:r>
              <a:rPr lang="en-GB" smtClean="0"/>
              <a:t>Mapping: Dense </a:t>
            </a:r>
            <a:r>
              <a:rPr lang="en-GB" err="1" smtClean="0"/>
              <a:t>Subgraph</a:t>
            </a:r>
            <a:endParaRPr lang="en-GB" sz="2000" smtClean="0"/>
          </a:p>
        </p:txBody>
      </p:sp>
      <p:sp>
        <p:nvSpPr>
          <p:cNvPr id="28675" name="Textfeld 209"/>
          <p:cNvSpPr txBox="1">
            <a:spLocks noChangeArrowheads="1"/>
          </p:cNvSpPr>
          <p:nvPr/>
        </p:nvSpPr>
        <p:spPr bwMode="auto">
          <a:xfrm>
            <a:off x="404813" y="4503371"/>
            <a:ext cx="854107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Font typeface="Arial" pitchFamily="34" charset="0"/>
              <a:buChar char="•"/>
            </a:pPr>
            <a:r>
              <a:rPr lang="de-DE" dirty="0" err="1" smtClean="0"/>
              <a:t>Compute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0000FF"/>
                </a:solidFill>
              </a:rPr>
              <a:t>dense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subgraph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/>
              <a:t>such </a:t>
            </a:r>
            <a:r>
              <a:rPr lang="de-DE" dirty="0" err="1"/>
              <a:t>that</a:t>
            </a:r>
            <a:r>
              <a:rPr lang="de-DE" dirty="0"/>
              <a:t>:</a:t>
            </a:r>
          </a:p>
          <a:p>
            <a:pPr eaLnBrk="1" hangingPunct="1"/>
            <a:r>
              <a:rPr lang="de-DE" dirty="0" smtClean="0"/>
              <a:t>           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/>
              <a:t>m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>
                <a:solidFill>
                  <a:srgbClr val="0000FF"/>
                </a:solidFill>
              </a:rPr>
              <a:t>connected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to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exactly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one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/>
              <a:t>e</a:t>
            </a:r>
            <a:r>
              <a:rPr lang="de-DE" dirty="0"/>
              <a:t> (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>
                <a:solidFill>
                  <a:srgbClr val="0000FF"/>
                </a:solidFill>
              </a:rPr>
              <a:t>at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most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one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/>
              <a:t>e</a:t>
            </a:r>
            <a:r>
              <a:rPr lang="de-DE" dirty="0" smtClean="0"/>
              <a:t>)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de-DE" dirty="0" smtClean="0"/>
              <a:t>NP-</a:t>
            </a:r>
            <a:r>
              <a:rPr lang="de-DE" dirty="0" err="1" smtClean="0"/>
              <a:t>hard</a:t>
            </a:r>
            <a:r>
              <a:rPr lang="de-DE" dirty="0" smtClean="0"/>
              <a:t> </a:t>
            </a:r>
            <a:r>
              <a:rPr lang="de-DE" dirty="0" smtClean="0">
                <a:sym typeface="Symbol"/>
              </a:rPr>
              <a:t> </a:t>
            </a:r>
            <a:r>
              <a:rPr lang="de-DE" dirty="0" err="1" smtClean="0">
                <a:sym typeface="Symbol"/>
              </a:rPr>
              <a:t>approximation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algorithms</a:t>
            </a:r>
            <a:endParaRPr lang="de-DE" dirty="0" smtClean="0">
              <a:sym typeface="Symbol"/>
            </a:endParaRPr>
          </a:p>
        </p:txBody>
      </p:sp>
      <p:sp>
        <p:nvSpPr>
          <p:cNvPr id="28676" name="Textfeld 16"/>
          <p:cNvSpPr txBox="1">
            <a:spLocks noChangeArrowheads="1"/>
          </p:cNvSpPr>
          <p:nvPr/>
        </p:nvSpPr>
        <p:spPr bwMode="auto">
          <a:xfrm>
            <a:off x="4167188" y="2000250"/>
            <a:ext cx="1438275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>
              <a:cs typeface="Arial" charset="0"/>
            </a:endParaRPr>
          </a:p>
        </p:txBody>
      </p:sp>
      <p:sp>
        <p:nvSpPr>
          <p:cNvPr id="28677" name="Textfeld 17"/>
          <p:cNvSpPr txBox="1">
            <a:spLocks noChangeArrowheads="1"/>
          </p:cNvSpPr>
          <p:nvPr/>
        </p:nvSpPr>
        <p:spPr bwMode="auto">
          <a:xfrm>
            <a:off x="4167188" y="2622550"/>
            <a:ext cx="1497012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>
              <a:cs typeface="Arial" charset="0"/>
            </a:endParaRPr>
          </a:p>
        </p:txBody>
      </p:sp>
      <p:sp>
        <p:nvSpPr>
          <p:cNvPr id="28678" name="Textfeld 18"/>
          <p:cNvSpPr txBox="1">
            <a:spLocks noChangeArrowheads="1"/>
          </p:cNvSpPr>
          <p:nvPr/>
        </p:nvSpPr>
        <p:spPr bwMode="auto">
          <a:xfrm>
            <a:off x="4167188" y="3244850"/>
            <a:ext cx="1497012" cy="3127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>
              <a:cs typeface="Arial" charset="0"/>
            </a:endParaRPr>
          </a:p>
        </p:txBody>
      </p:sp>
      <p:sp>
        <p:nvSpPr>
          <p:cNvPr id="28679" name="Textfeld 22"/>
          <p:cNvSpPr txBox="1">
            <a:spLocks noChangeArrowheads="1"/>
          </p:cNvSpPr>
          <p:nvPr/>
        </p:nvSpPr>
        <p:spPr bwMode="auto">
          <a:xfrm>
            <a:off x="4167188" y="1435100"/>
            <a:ext cx="1438275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>
              <a:cs typeface="Arial" charset="0"/>
            </a:endParaRPr>
          </a:p>
        </p:txBody>
      </p:sp>
      <p:sp>
        <p:nvSpPr>
          <p:cNvPr id="28680" name="Textfeld 23"/>
          <p:cNvSpPr txBox="1">
            <a:spLocks noChangeArrowheads="1"/>
          </p:cNvSpPr>
          <p:nvPr/>
        </p:nvSpPr>
        <p:spPr bwMode="auto">
          <a:xfrm>
            <a:off x="4167188" y="869950"/>
            <a:ext cx="1438275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>
              <a:cs typeface="Arial" charset="0"/>
            </a:endParaRPr>
          </a:p>
        </p:txBody>
      </p:sp>
      <p:sp>
        <p:nvSpPr>
          <p:cNvPr id="28681" name="Textfeld 25"/>
          <p:cNvSpPr txBox="1">
            <a:spLocks noChangeArrowheads="1"/>
          </p:cNvSpPr>
          <p:nvPr/>
        </p:nvSpPr>
        <p:spPr bwMode="auto">
          <a:xfrm>
            <a:off x="4167188" y="3810000"/>
            <a:ext cx="1497012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>
              <a:cs typeface="Arial" charset="0"/>
            </a:endParaRPr>
          </a:p>
        </p:txBody>
      </p:sp>
      <p:sp>
        <p:nvSpPr>
          <p:cNvPr id="13" name="Abgerundetes Rechteck 32"/>
          <p:cNvSpPr/>
          <p:nvPr/>
        </p:nvSpPr>
        <p:spPr>
          <a:xfrm>
            <a:off x="936625" y="1096963"/>
            <a:ext cx="1135063" cy="4508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000"/>
          </a:p>
        </p:txBody>
      </p:sp>
      <p:sp>
        <p:nvSpPr>
          <p:cNvPr id="14" name="Abgerundetes Rechteck 34"/>
          <p:cNvSpPr/>
          <p:nvPr/>
        </p:nvSpPr>
        <p:spPr>
          <a:xfrm>
            <a:off x="936625" y="1887538"/>
            <a:ext cx="1135063" cy="4524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000"/>
          </a:p>
        </p:txBody>
      </p:sp>
      <p:sp>
        <p:nvSpPr>
          <p:cNvPr id="15" name="Abgerundetes Rechteck 36"/>
          <p:cNvSpPr/>
          <p:nvPr/>
        </p:nvSpPr>
        <p:spPr>
          <a:xfrm>
            <a:off x="936625" y="2622550"/>
            <a:ext cx="1135063" cy="4524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000"/>
          </a:p>
        </p:txBody>
      </p:sp>
      <p:sp>
        <p:nvSpPr>
          <p:cNvPr id="16" name="Abgerundetes Rechteck 40"/>
          <p:cNvSpPr/>
          <p:nvPr/>
        </p:nvSpPr>
        <p:spPr>
          <a:xfrm>
            <a:off x="936625" y="3413125"/>
            <a:ext cx="1135063" cy="4524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000"/>
          </a:p>
        </p:txBody>
      </p:sp>
      <p:cxnSp>
        <p:nvCxnSpPr>
          <p:cNvPr id="17" name="Gerade Verbindung 43"/>
          <p:cNvCxnSpPr>
            <a:stCxn id="13" idx="3"/>
            <a:endCxn id="28679" idx="1"/>
          </p:cNvCxnSpPr>
          <p:nvPr/>
        </p:nvCxnSpPr>
        <p:spPr>
          <a:xfrm>
            <a:off x="2071688" y="1322388"/>
            <a:ext cx="2095500" cy="26987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45"/>
          <p:cNvCxnSpPr>
            <a:stCxn id="13" idx="3"/>
            <a:endCxn id="28676" idx="1"/>
          </p:cNvCxnSpPr>
          <p:nvPr/>
        </p:nvCxnSpPr>
        <p:spPr>
          <a:xfrm>
            <a:off x="2071688" y="1322388"/>
            <a:ext cx="2095500" cy="83502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47"/>
          <p:cNvCxnSpPr>
            <a:stCxn id="14" idx="3"/>
            <a:endCxn id="28677" idx="1"/>
          </p:cNvCxnSpPr>
          <p:nvPr/>
        </p:nvCxnSpPr>
        <p:spPr>
          <a:xfrm>
            <a:off x="2071688" y="2112963"/>
            <a:ext cx="2095500" cy="66675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49"/>
          <p:cNvCxnSpPr>
            <a:endCxn id="28678" idx="1"/>
          </p:cNvCxnSpPr>
          <p:nvPr/>
        </p:nvCxnSpPr>
        <p:spPr>
          <a:xfrm>
            <a:off x="2071688" y="2905125"/>
            <a:ext cx="2095500" cy="49688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51"/>
          <p:cNvCxnSpPr>
            <a:endCxn id="28681" idx="1"/>
          </p:cNvCxnSpPr>
          <p:nvPr/>
        </p:nvCxnSpPr>
        <p:spPr>
          <a:xfrm>
            <a:off x="2071688" y="2905125"/>
            <a:ext cx="2095500" cy="106203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53"/>
          <p:cNvCxnSpPr>
            <a:stCxn id="16" idx="3"/>
            <a:endCxn id="28677" idx="1"/>
          </p:cNvCxnSpPr>
          <p:nvPr/>
        </p:nvCxnSpPr>
        <p:spPr>
          <a:xfrm flipV="1">
            <a:off x="2071688" y="2779713"/>
            <a:ext cx="2095500" cy="86042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55"/>
          <p:cNvCxnSpPr>
            <a:stCxn id="16" idx="3"/>
            <a:endCxn id="28678" idx="1"/>
          </p:cNvCxnSpPr>
          <p:nvPr/>
        </p:nvCxnSpPr>
        <p:spPr>
          <a:xfrm flipV="1">
            <a:off x="2071688" y="3402013"/>
            <a:ext cx="2095500" cy="23812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93" name="Textfeld 56"/>
          <p:cNvSpPr txBox="1">
            <a:spLocks noChangeArrowheads="1"/>
          </p:cNvSpPr>
          <p:nvPr/>
        </p:nvSpPr>
        <p:spPr bwMode="auto">
          <a:xfrm>
            <a:off x="2071688" y="3017838"/>
            <a:ext cx="392112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90</a:t>
            </a:r>
          </a:p>
        </p:txBody>
      </p:sp>
      <p:sp>
        <p:nvSpPr>
          <p:cNvPr id="28694" name="Textfeld 57"/>
          <p:cNvSpPr txBox="1">
            <a:spLocks noChangeArrowheads="1"/>
          </p:cNvSpPr>
          <p:nvPr/>
        </p:nvSpPr>
        <p:spPr bwMode="auto">
          <a:xfrm>
            <a:off x="2071688" y="2622550"/>
            <a:ext cx="392112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30</a:t>
            </a:r>
          </a:p>
        </p:txBody>
      </p:sp>
      <p:sp>
        <p:nvSpPr>
          <p:cNvPr id="28695" name="Textfeld 58"/>
          <p:cNvSpPr txBox="1">
            <a:spLocks noChangeArrowheads="1"/>
          </p:cNvSpPr>
          <p:nvPr/>
        </p:nvSpPr>
        <p:spPr bwMode="auto">
          <a:xfrm>
            <a:off x="2133600" y="3582988"/>
            <a:ext cx="27146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5</a:t>
            </a:r>
          </a:p>
        </p:txBody>
      </p:sp>
      <p:sp>
        <p:nvSpPr>
          <p:cNvPr id="28696" name="Textfeld 59"/>
          <p:cNvSpPr txBox="1">
            <a:spLocks noChangeArrowheads="1"/>
          </p:cNvSpPr>
          <p:nvPr/>
        </p:nvSpPr>
        <p:spPr bwMode="auto">
          <a:xfrm>
            <a:off x="2071688" y="3302000"/>
            <a:ext cx="50958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100</a:t>
            </a:r>
          </a:p>
        </p:txBody>
      </p:sp>
      <p:sp>
        <p:nvSpPr>
          <p:cNvPr id="28697" name="Textfeld 60"/>
          <p:cNvSpPr txBox="1">
            <a:spLocks noChangeArrowheads="1"/>
          </p:cNvSpPr>
          <p:nvPr/>
        </p:nvSpPr>
        <p:spPr bwMode="auto">
          <a:xfrm>
            <a:off x="2012950" y="2170113"/>
            <a:ext cx="5095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100</a:t>
            </a:r>
          </a:p>
        </p:txBody>
      </p:sp>
      <p:sp>
        <p:nvSpPr>
          <p:cNvPr id="28698" name="Textfeld 61"/>
          <p:cNvSpPr txBox="1">
            <a:spLocks noChangeArrowheads="1"/>
          </p:cNvSpPr>
          <p:nvPr/>
        </p:nvSpPr>
        <p:spPr bwMode="auto">
          <a:xfrm>
            <a:off x="2012950" y="1001713"/>
            <a:ext cx="44926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 50</a:t>
            </a:r>
          </a:p>
        </p:txBody>
      </p:sp>
      <p:sp>
        <p:nvSpPr>
          <p:cNvPr id="28699" name="Textfeld 62"/>
          <p:cNvSpPr txBox="1">
            <a:spLocks noChangeArrowheads="1"/>
          </p:cNvSpPr>
          <p:nvPr/>
        </p:nvSpPr>
        <p:spPr bwMode="auto">
          <a:xfrm>
            <a:off x="2012950" y="1377950"/>
            <a:ext cx="44926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 20</a:t>
            </a:r>
          </a:p>
        </p:txBody>
      </p:sp>
      <p:sp>
        <p:nvSpPr>
          <p:cNvPr id="28700" name="Textfeld 90"/>
          <p:cNvSpPr txBox="1">
            <a:spLocks noChangeArrowheads="1"/>
          </p:cNvSpPr>
          <p:nvPr/>
        </p:nvSpPr>
        <p:spPr bwMode="auto">
          <a:xfrm>
            <a:off x="5784850" y="1152525"/>
            <a:ext cx="44926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 50</a:t>
            </a:r>
          </a:p>
        </p:txBody>
      </p:sp>
      <p:sp>
        <p:nvSpPr>
          <p:cNvPr id="28701" name="Textfeld 92"/>
          <p:cNvSpPr txBox="1">
            <a:spLocks noChangeArrowheads="1"/>
          </p:cNvSpPr>
          <p:nvPr/>
        </p:nvSpPr>
        <p:spPr bwMode="auto">
          <a:xfrm>
            <a:off x="6143625" y="1887538"/>
            <a:ext cx="44926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 90</a:t>
            </a:r>
          </a:p>
        </p:txBody>
      </p:sp>
      <p:sp>
        <p:nvSpPr>
          <p:cNvPr id="28702" name="Textfeld 93"/>
          <p:cNvSpPr txBox="1">
            <a:spLocks noChangeArrowheads="1"/>
          </p:cNvSpPr>
          <p:nvPr/>
        </p:nvSpPr>
        <p:spPr bwMode="auto">
          <a:xfrm>
            <a:off x="6262688" y="2905125"/>
            <a:ext cx="449262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 80</a:t>
            </a:r>
          </a:p>
        </p:txBody>
      </p:sp>
      <p:sp>
        <p:nvSpPr>
          <p:cNvPr id="28703" name="Textfeld 94"/>
          <p:cNvSpPr txBox="1">
            <a:spLocks noChangeArrowheads="1"/>
          </p:cNvSpPr>
          <p:nvPr/>
        </p:nvSpPr>
        <p:spPr bwMode="auto">
          <a:xfrm>
            <a:off x="6740525" y="3244850"/>
            <a:ext cx="4508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 90</a:t>
            </a:r>
          </a:p>
        </p:txBody>
      </p:sp>
      <p:sp>
        <p:nvSpPr>
          <p:cNvPr id="28704" name="Textfeld 95"/>
          <p:cNvSpPr txBox="1">
            <a:spLocks noChangeArrowheads="1"/>
          </p:cNvSpPr>
          <p:nvPr/>
        </p:nvSpPr>
        <p:spPr bwMode="auto">
          <a:xfrm>
            <a:off x="5784850" y="3471863"/>
            <a:ext cx="71755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 30</a:t>
            </a:r>
          </a:p>
        </p:txBody>
      </p:sp>
      <p:sp>
        <p:nvSpPr>
          <p:cNvPr id="28705" name="Textfeld 96"/>
          <p:cNvSpPr txBox="1">
            <a:spLocks noChangeArrowheads="1"/>
          </p:cNvSpPr>
          <p:nvPr/>
        </p:nvSpPr>
        <p:spPr bwMode="auto">
          <a:xfrm>
            <a:off x="5605463" y="1717675"/>
            <a:ext cx="449262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 10</a:t>
            </a:r>
          </a:p>
        </p:txBody>
      </p:sp>
      <p:sp>
        <p:nvSpPr>
          <p:cNvPr id="28706" name="Textfeld 97"/>
          <p:cNvSpPr txBox="1">
            <a:spLocks noChangeArrowheads="1"/>
          </p:cNvSpPr>
          <p:nvPr/>
        </p:nvSpPr>
        <p:spPr bwMode="auto">
          <a:xfrm>
            <a:off x="7499350" y="1717675"/>
            <a:ext cx="3921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10</a:t>
            </a:r>
          </a:p>
        </p:txBody>
      </p:sp>
      <p:sp>
        <p:nvSpPr>
          <p:cNvPr id="28707" name="Textfeld 98"/>
          <p:cNvSpPr txBox="1">
            <a:spLocks noChangeArrowheads="1"/>
          </p:cNvSpPr>
          <p:nvPr/>
        </p:nvSpPr>
        <p:spPr bwMode="auto">
          <a:xfrm>
            <a:off x="7535863" y="2852738"/>
            <a:ext cx="392112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20</a:t>
            </a:r>
          </a:p>
        </p:txBody>
      </p:sp>
      <p:cxnSp>
        <p:nvCxnSpPr>
          <p:cNvPr id="28708" name="Form 151"/>
          <p:cNvCxnSpPr>
            <a:cxnSpLocks noChangeShapeType="1"/>
            <a:stCxn id="28680" idx="3"/>
            <a:endCxn id="28679" idx="3"/>
          </p:cNvCxnSpPr>
          <p:nvPr/>
        </p:nvCxnSpPr>
        <p:spPr bwMode="auto">
          <a:xfrm>
            <a:off x="5605463" y="1027113"/>
            <a:ext cx="1587" cy="565150"/>
          </a:xfrm>
          <a:prstGeom prst="curvedConnector3">
            <a:avLst>
              <a:gd name="adj1" fmla="val 52783407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9" name="Gekrümmte Verbindung 160"/>
          <p:cNvCxnSpPr>
            <a:cxnSpLocks noChangeShapeType="1"/>
            <a:stCxn id="28679" idx="3"/>
            <a:endCxn id="28676" idx="3"/>
          </p:cNvCxnSpPr>
          <p:nvPr/>
        </p:nvCxnSpPr>
        <p:spPr bwMode="auto">
          <a:xfrm>
            <a:off x="5605463" y="1592263"/>
            <a:ext cx="1587" cy="565150"/>
          </a:xfrm>
          <a:prstGeom prst="curvedConnector3">
            <a:avLst>
              <a:gd name="adj1" fmla="val 29933384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0" name="Gekrümmte Verbindung 163"/>
          <p:cNvCxnSpPr>
            <a:cxnSpLocks noChangeShapeType="1"/>
            <a:stCxn id="28679" idx="3"/>
            <a:endCxn id="28677" idx="3"/>
          </p:cNvCxnSpPr>
          <p:nvPr/>
        </p:nvCxnSpPr>
        <p:spPr bwMode="auto">
          <a:xfrm>
            <a:off x="5605463" y="1592263"/>
            <a:ext cx="58737" cy="1187450"/>
          </a:xfrm>
          <a:prstGeom prst="curvedConnector3">
            <a:avLst>
              <a:gd name="adj1" fmla="val 1667167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1" name="Gekrümmte Verbindung 166"/>
          <p:cNvCxnSpPr>
            <a:cxnSpLocks noChangeShapeType="1"/>
            <a:stCxn id="28678" idx="3"/>
            <a:endCxn id="28681" idx="3"/>
          </p:cNvCxnSpPr>
          <p:nvPr/>
        </p:nvCxnSpPr>
        <p:spPr bwMode="auto">
          <a:xfrm>
            <a:off x="5664200" y="3402013"/>
            <a:ext cx="1588" cy="565150"/>
          </a:xfrm>
          <a:prstGeom prst="curvedConnector3">
            <a:avLst>
              <a:gd name="adj1" fmla="val 41815375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2" name="Gekrümmte Verbindung 171"/>
          <p:cNvCxnSpPr>
            <a:cxnSpLocks noChangeShapeType="1"/>
            <a:stCxn id="28677" idx="3"/>
            <a:endCxn id="28678" idx="3"/>
          </p:cNvCxnSpPr>
          <p:nvPr/>
        </p:nvCxnSpPr>
        <p:spPr bwMode="auto">
          <a:xfrm>
            <a:off x="5664200" y="2779713"/>
            <a:ext cx="1588" cy="622300"/>
          </a:xfrm>
          <a:prstGeom prst="curvedConnector3">
            <a:avLst>
              <a:gd name="adj1" fmla="val 8294531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3" name="Gekrümmte Verbindung 174"/>
          <p:cNvCxnSpPr>
            <a:cxnSpLocks noChangeShapeType="1"/>
            <a:stCxn id="28677" idx="3"/>
            <a:endCxn id="28681" idx="3"/>
          </p:cNvCxnSpPr>
          <p:nvPr/>
        </p:nvCxnSpPr>
        <p:spPr bwMode="auto">
          <a:xfrm>
            <a:off x="5664200" y="2779713"/>
            <a:ext cx="1588" cy="1187450"/>
          </a:xfrm>
          <a:prstGeom prst="curvedConnector3">
            <a:avLst>
              <a:gd name="adj1" fmla="val 114935264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4" name="Gekrümmte Verbindung 186"/>
          <p:cNvCxnSpPr>
            <a:cxnSpLocks noChangeShapeType="1"/>
            <a:stCxn id="28680" idx="3"/>
            <a:endCxn id="28677" idx="3"/>
          </p:cNvCxnSpPr>
          <p:nvPr/>
        </p:nvCxnSpPr>
        <p:spPr bwMode="auto">
          <a:xfrm>
            <a:off x="5605463" y="1027113"/>
            <a:ext cx="58737" cy="1752600"/>
          </a:xfrm>
          <a:prstGeom prst="curvedConnector3">
            <a:avLst>
              <a:gd name="adj1" fmla="val 408725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5" name="Gekrümmte Verbindung 195"/>
          <p:cNvCxnSpPr>
            <a:cxnSpLocks noChangeShapeType="1"/>
            <a:stCxn id="28676" idx="3"/>
            <a:endCxn id="28681" idx="3"/>
          </p:cNvCxnSpPr>
          <p:nvPr/>
        </p:nvCxnSpPr>
        <p:spPr bwMode="auto">
          <a:xfrm>
            <a:off x="5605463" y="2157413"/>
            <a:ext cx="58737" cy="1809750"/>
          </a:xfrm>
          <a:prstGeom prst="curvedConnector3">
            <a:avLst>
              <a:gd name="adj1" fmla="val 4097019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Gerade Verbindung 197"/>
          <p:cNvCxnSpPr>
            <a:endCxn id="28680" idx="1"/>
          </p:cNvCxnSpPr>
          <p:nvPr/>
        </p:nvCxnSpPr>
        <p:spPr>
          <a:xfrm flipV="1">
            <a:off x="2071688" y="1027113"/>
            <a:ext cx="2095500" cy="108585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17" name="Textfeld 203"/>
          <p:cNvSpPr txBox="1">
            <a:spLocks noChangeArrowheads="1"/>
          </p:cNvSpPr>
          <p:nvPr/>
        </p:nvSpPr>
        <p:spPr bwMode="auto">
          <a:xfrm>
            <a:off x="2012950" y="1717675"/>
            <a:ext cx="3905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30</a:t>
            </a:r>
          </a:p>
        </p:txBody>
      </p:sp>
      <p:cxnSp>
        <p:nvCxnSpPr>
          <p:cNvPr id="49" name="Gerade Verbindung 204"/>
          <p:cNvCxnSpPr>
            <a:endCxn id="28680" idx="1"/>
          </p:cNvCxnSpPr>
          <p:nvPr/>
        </p:nvCxnSpPr>
        <p:spPr>
          <a:xfrm flipV="1">
            <a:off x="2071688" y="1027113"/>
            <a:ext cx="2095500" cy="29527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19" name="Textfeld 208"/>
          <p:cNvSpPr txBox="1">
            <a:spLocks noChangeArrowheads="1"/>
          </p:cNvSpPr>
          <p:nvPr/>
        </p:nvSpPr>
        <p:spPr bwMode="auto">
          <a:xfrm>
            <a:off x="2492375" y="1208088"/>
            <a:ext cx="44926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 30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54225" y="1309688"/>
            <a:ext cx="3609975" cy="2679700"/>
            <a:chOff x="1812865" y="1324905"/>
            <a:chExt cx="4343311" cy="3413731"/>
          </a:xfrm>
        </p:grpSpPr>
        <p:grpSp>
          <p:nvGrpSpPr>
            <p:cNvPr id="28726" name="Group 2"/>
            <p:cNvGrpSpPr>
              <a:grpSpLocks/>
            </p:cNvGrpSpPr>
            <p:nvPr/>
          </p:nvGrpSpPr>
          <p:grpSpPr bwMode="auto">
            <a:xfrm>
              <a:off x="1812865" y="1324905"/>
              <a:ext cx="4343311" cy="3413731"/>
              <a:chOff x="1812865" y="1324905"/>
              <a:chExt cx="4343311" cy="3413731"/>
            </a:xfrm>
          </p:grpSpPr>
          <p:cxnSp>
            <p:nvCxnSpPr>
              <p:cNvPr id="54" name="Gerade Verbindung 204"/>
              <p:cNvCxnSpPr>
                <a:endCxn id="28679" idx="1"/>
              </p:cNvCxnSpPr>
              <p:nvPr/>
            </p:nvCxnSpPr>
            <p:spPr>
              <a:xfrm>
                <a:off x="1833875" y="1324905"/>
                <a:ext cx="2521183" cy="359979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47"/>
              <p:cNvCxnSpPr/>
              <p:nvPr/>
            </p:nvCxnSpPr>
            <p:spPr>
              <a:xfrm>
                <a:off x="1812865" y="2366416"/>
                <a:ext cx="2521183" cy="847366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51"/>
              <p:cNvCxnSpPr/>
              <p:nvPr/>
            </p:nvCxnSpPr>
            <p:spPr>
              <a:xfrm>
                <a:off x="1835785" y="3385682"/>
                <a:ext cx="2519274" cy="1352954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31" name="Gekrümmte Verbindung 174"/>
              <p:cNvCxnSpPr>
                <a:cxnSpLocks noChangeShapeType="1"/>
              </p:cNvCxnSpPr>
              <p:nvPr/>
            </p:nvCxnSpPr>
            <p:spPr bwMode="auto">
              <a:xfrm>
                <a:off x="6154588" y="3193799"/>
                <a:ext cx="1588" cy="1512168"/>
              </a:xfrm>
              <a:prstGeom prst="curvedConnector3">
                <a:avLst>
                  <a:gd name="adj1" fmla="val 137665343"/>
                </a:avLst>
              </a:prstGeom>
              <a:noFill/>
              <a:ln w="57150" algn="ctr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732" name="Gekrümmte Verbindung 163"/>
              <p:cNvCxnSpPr>
                <a:cxnSpLocks noChangeShapeType="1"/>
              </p:cNvCxnSpPr>
              <p:nvPr/>
            </p:nvCxnSpPr>
            <p:spPr bwMode="auto">
              <a:xfrm>
                <a:off x="6049752" y="1690179"/>
                <a:ext cx="72008" cy="1512168"/>
              </a:xfrm>
              <a:prstGeom prst="curvedConnector3">
                <a:avLst>
                  <a:gd name="adj1" fmla="val 1667167"/>
                </a:avLst>
              </a:prstGeom>
              <a:noFill/>
              <a:ln w="57150" algn="ctr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53" name="Gerade Verbindung 53"/>
            <p:cNvCxnSpPr/>
            <p:nvPr/>
          </p:nvCxnSpPr>
          <p:spPr>
            <a:xfrm flipV="1">
              <a:off x="1824325" y="3213782"/>
              <a:ext cx="2521183" cy="109611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feld 22"/>
          <p:cNvSpPr txBox="1">
            <a:spLocks noChangeArrowheads="1"/>
          </p:cNvSpPr>
          <p:nvPr/>
        </p:nvSpPr>
        <p:spPr bwMode="auto">
          <a:xfrm>
            <a:off x="4173538" y="1449388"/>
            <a:ext cx="1438275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2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>
              <a:cs typeface="Arial" charset="0"/>
            </a:endParaRPr>
          </a:p>
        </p:txBody>
      </p:sp>
      <p:sp>
        <p:nvSpPr>
          <p:cNvPr id="58" name="Textfeld 22"/>
          <p:cNvSpPr txBox="1">
            <a:spLocks noChangeArrowheads="1"/>
          </p:cNvSpPr>
          <p:nvPr/>
        </p:nvSpPr>
        <p:spPr bwMode="auto">
          <a:xfrm>
            <a:off x="4162425" y="2622550"/>
            <a:ext cx="1501775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2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>
              <a:cs typeface="Arial" charset="0"/>
            </a:endParaRPr>
          </a:p>
        </p:txBody>
      </p:sp>
      <p:sp>
        <p:nvSpPr>
          <p:cNvPr id="59" name="Textfeld 22"/>
          <p:cNvSpPr txBox="1">
            <a:spLocks noChangeArrowheads="1"/>
          </p:cNvSpPr>
          <p:nvPr/>
        </p:nvSpPr>
        <p:spPr bwMode="auto">
          <a:xfrm>
            <a:off x="4176713" y="3803650"/>
            <a:ext cx="1476375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2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>
              <a:cs typeface="Arial" charset="0"/>
            </a:endParaRPr>
          </a:p>
        </p:txBody>
      </p:sp>
      <p:sp>
        <p:nvSpPr>
          <p:cNvPr id="61" name="Textfeld 56"/>
          <p:cNvSpPr txBox="1">
            <a:spLocks noChangeArrowheads="1"/>
          </p:cNvSpPr>
          <p:nvPr/>
        </p:nvSpPr>
        <p:spPr bwMode="auto">
          <a:xfrm>
            <a:off x="5945188" y="620713"/>
            <a:ext cx="3198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dirty="0"/>
              <a:t>[J. Hoffart et al.: EMNLP‘11]</a:t>
            </a:r>
          </a:p>
        </p:txBody>
      </p:sp>
      <p:sp>
        <p:nvSpPr>
          <p:cNvPr id="63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130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>
            <a:normAutofit fontScale="90000"/>
          </a:bodyPr>
          <a:lstStyle/>
          <a:p>
            <a:pPr defTabSz="893763" eaLnBrk="1" hangingPunct="1"/>
            <a:r>
              <a:rPr lang="en-GB" smtClean="0"/>
              <a:t>Random Walks Algorithm</a:t>
            </a:r>
            <a:endParaRPr lang="en-GB" sz="2000" smtClean="0"/>
          </a:p>
        </p:txBody>
      </p:sp>
      <p:sp>
        <p:nvSpPr>
          <p:cNvPr id="79875" name="Textfeld 209"/>
          <p:cNvSpPr txBox="1">
            <a:spLocks noChangeArrowheads="1"/>
          </p:cNvSpPr>
          <p:nvPr/>
        </p:nvSpPr>
        <p:spPr bwMode="auto">
          <a:xfrm>
            <a:off x="611560" y="4941168"/>
            <a:ext cx="873918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de-DE" dirty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mention</a:t>
            </a:r>
            <a:r>
              <a:rPr lang="de-DE" dirty="0" smtClean="0"/>
              <a:t> </a:t>
            </a:r>
            <a:r>
              <a:rPr lang="de-DE" dirty="0" err="1" smtClean="0"/>
              <a:t>run</a:t>
            </a:r>
            <a:r>
              <a:rPr lang="de-DE" dirty="0" smtClean="0"/>
              <a:t> </a:t>
            </a:r>
            <a:r>
              <a:rPr lang="de-DE" dirty="0" err="1" smtClean="0"/>
              <a:t>random</a:t>
            </a:r>
            <a:r>
              <a:rPr lang="de-DE" dirty="0" smtClean="0"/>
              <a:t> </a:t>
            </a:r>
            <a:r>
              <a:rPr lang="de-DE" dirty="0" err="1" smtClean="0"/>
              <a:t>walks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restart</a:t>
            </a:r>
            <a:r>
              <a:rPr lang="de-DE" dirty="0"/>
              <a:t> </a:t>
            </a:r>
            <a:endParaRPr lang="de-DE" dirty="0" smtClean="0"/>
          </a:p>
          <a:p>
            <a:r>
              <a:rPr lang="de-DE" dirty="0" smtClean="0"/>
              <a:t>  (</a:t>
            </a:r>
            <a:r>
              <a:rPr lang="de-DE" dirty="0" err="1" smtClean="0"/>
              <a:t>like</a:t>
            </a:r>
            <a:r>
              <a:rPr lang="de-DE" dirty="0" smtClean="0"/>
              <a:t> </a:t>
            </a:r>
            <a:r>
              <a:rPr lang="de-DE" dirty="0" err="1" smtClean="0"/>
              <a:t>personalized</a:t>
            </a:r>
            <a:r>
              <a:rPr lang="de-DE" dirty="0" smtClean="0"/>
              <a:t> </a:t>
            </a:r>
            <a:r>
              <a:rPr lang="de-DE" dirty="0" err="1" smtClean="0"/>
              <a:t>PageRank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jumps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mention</a:t>
            </a:r>
            <a:r>
              <a:rPr lang="de-DE" dirty="0" smtClean="0"/>
              <a:t>(s))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rank </a:t>
            </a:r>
            <a:r>
              <a:rPr lang="de-DE" dirty="0" err="1" smtClean="0"/>
              <a:t>candidate</a:t>
            </a:r>
            <a:r>
              <a:rPr lang="de-DE" dirty="0" smtClean="0"/>
              <a:t> </a:t>
            </a:r>
            <a:r>
              <a:rPr lang="de-DE" dirty="0" err="1" smtClean="0"/>
              <a:t>entities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stationary</a:t>
            </a:r>
            <a:r>
              <a:rPr lang="de-DE" dirty="0" smtClean="0"/>
              <a:t> </a:t>
            </a:r>
            <a:r>
              <a:rPr lang="de-DE" dirty="0" err="1" smtClean="0"/>
              <a:t>visiting</a:t>
            </a:r>
            <a:r>
              <a:rPr lang="de-DE" dirty="0" smtClean="0"/>
              <a:t> </a:t>
            </a:r>
            <a:r>
              <a:rPr lang="de-DE" dirty="0" err="1" smtClean="0"/>
              <a:t>probability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efficient</a:t>
            </a:r>
            <a:r>
              <a:rPr lang="de-DE" dirty="0" smtClean="0"/>
              <a:t>, </a:t>
            </a:r>
            <a:r>
              <a:rPr lang="de-DE" dirty="0" err="1" smtClean="0"/>
              <a:t>decent</a:t>
            </a:r>
            <a:r>
              <a:rPr lang="de-DE" dirty="0" smtClean="0"/>
              <a:t> </a:t>
            </a:r>
            <a:r>
              <a:rPr lang="de-DE" dirty="0" err="1" smtClean="0"/>
              <a:t>accuracy</a:t>
            </a:r>
            <a:r>
              <a:rPr lang="de-DE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de-DE" dirty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improved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judicious</a:t>
            </a:r>
            <a:r>
              <a:rPr lang="de-DE" dirty="0" smtClean="0"/>
              <a:t> </a:t>
            </a:r>
            <a:r>
              <a:rPr lang="de-DE" dirty="0" err="1" smtClean="0"/>
              <a:t>selection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mention</a:t>
            </a:r>
            <a:r>
              <a:rPr lang="de-DE" dirty="0" smtClean="0"/>
              <a:t> </a:t>
            </a:r>
            <a:r>
              <a:rPr lang="de-DE" dirty="0" err="1" smtClean="0"/>
              <a:t>order</a:t>
            </a:r>
            <a:r>
              <a:rPr lang="de-DE" dirty="0" smtClean="0"/>
              <a:t> [Guo &amp; Barbosa: CIKM 2014]</a:t>
            </a:r>
          </a:p>
        </p:txBody>
      </p:sp>
      <p:sp>
        <p:nvSpPr>
          <p:cNvPr id="31" name="Textfeld 17"/>
          <p:cNvSpPr txBox="1">
            <a:spLocks noChangeArrowheads="1"/>
          </p:cNvSpPr>
          <p:nvPr/>
        </p:nvSpPr>
        <p:spPr bwMode="auto">
          <a:xfrm>
            <a:off x="4167188" y="2622550"/>
            <a:ext cx="1497012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cs typeface="Arial" charset="0"/>
            </a:endParaRPr>
          </a:p>
        </p:txBody>
      </p:sp>
      <p:sp>
        <p:nvSpPr>
          <p:cNvPr id="32" name="Textfeld 18"/>
          <p:cNvSpPr txBox="1">
            <a:spLocks noChangeArrowheads="1"/>
          </p:cNvSpPr>
          <p:nvPr/>
        </p:nvSpPr>
        <p:spPr bwMode="auto">
          <a:xfrm>
            <a:off x="4167188" y="3244850"/>
            <a:ext cx="1497012" cy="3127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cs typeface="Arial" charset="0"/>
            </a:endParaRPr>
          </a:p>
        </p:txBody>
      </p:sp>
      <p:sp>
        <p:nvSpPr>
          <p:cNvPr id="33" name="Textfeld 22"/>
          <p:cNvSpPr txBox="1">
            <a:spLocks noChangeArrowheads="1"/>
          </p:cNvSpPr>
          <p:nvPr/>
        </p:nvSpPr>
        <p:spPr bwMode="auto">
          <a:xfrm>
            <a:off x="4167188" y="1435100"/>
            <a:ext cx="1438275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cs typeface="Arial" charset="0"/>
            </a:endParaRPr>
          </a:p>
        </p:txBody>
      </p:sp>
      <p:sp>
        <p:nvSpPr>
          <p:cNvPr id="34" name="Textfeld 23"/>
          <p:cNvSpPr txBox="1">
            <a:spLocks noChangeArrowheads="1"/>
          </p:cNvSpPr>
          <p:nvPr/>
        </p:nvSpPr>
        <p:spPr bwMode="auto">
          <a:xfrm>
            <a:off x="4167188" y="869950"/>
            <a:ext cx="1438275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cs typeface="Arial" charset="0"/>
            </a:endParaRPr>
          </a:p>
        </p:txBody>
      </p:sp>
      <p:sp>
        <p:nvSpPr>
          <p:cNvPr id="35" name="Textfeld 25"/>
          <p:cNvSpPr txBox="1">
            <a:spLocks noChangeArrowheads="1"/>
          </p:cNvSpPr>
          <p:nvPr/>
        </p:nvSpPr>
        <p:spPr bwMode="auto">
          <a:xfrm>
            <a:off x="4167188" y="3810000"/>
            <a:ext cx="1497012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cs typeface="Arial" charset="0"/>
            </a:endParaRPr>
          </a:p>
        </p:txBody>
      </p:sp>
      <p:sp>
        <p:nvSpPr>
          <p:cNvPr id="36" name="Abgerundetes Rechteck 32"/>
          <p:cNvSpPr/>
          <p:nvPr/>
        </p:nvSpPr>
        <p:spPr>
          <a:xfrm>
            <a:off x="936625" y="1096963"/>
            <a:ext cx="1135063" cy="4508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000"/>
          </a:p>
        </p:txBody>
      </p:sp>
      <p:sp>
        <p:nvSpPr>
          <p:cNvPr id="37" name="Abgerundetes Rechteck 34"/>
          <p:cNvSpPr/>
          <p:nvPr/>
        </p:nvSpPr>
        <p:spPr>
          <a:xfrm>
            <a:off x="936625" y="1887538"/>
            <a:ext cx="1135063" cy="4524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000"/>
          </a:p>
        </p:txBody>
      </p:sp>
      <p:sp>
        <p:nvSpPr>
          <p:cNvPr id="38" name="Abgerundetes Rechteck 36"/>
          <p:cNvSpPr/>
          <p:nvPr/>
        </p:nvSpPr>
        <p:spPr>
          <a:xfrm>
            <a:off x="936625" y="2622550"/>
            <a:ext cx="1135063" cy="4524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000"/>
          </a:p>
        </p:txBody>
      </p:sp>
      <p:sp>
        <p:nvSpPr>
          <p:cNvPr id="39" name="Abgerundetes Rechteck 40"/>
          <p:cNvSpPr/>
          <p:nvPr/>
        </p:nvSpPr>
        <p:spPr>
          <a:xfrm>
            <a:off x="936625" y="3413125"/>
            <a:ext cx="1135063" cy="4524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000"/>
          </a:p>
        </p:txBody>
      </p:sp>
      <p:cxnSp>
        <p:nvCxnSpPr>
          <p:cNvPr id="40" name="Gerade Verbindung 43"/>
          <p:cNvCxnSpPr>
            <a:stCxn id="36" idx="3"/>
            <a:endCxn id="33" idx="1"/>
          </p:cNvCxnSpPr>
          <p:nvPr/>
        </p:nvCxnSpPr>
        <p:spPr>
          <a:xfrm>
            <a:off x="2071688" y="1322388"/>
            <a:ext cx="2095500" cy="26987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7"/>
          <p:cNvCxnSpPr>
            <a:stCxn id="37" idx="3"/>
            <a:endCxn id="31" idx="1"/>
          </p:cNvCxnSpPr>
          <p:nvPr/>
        </p:nvCxnSpPr>
        <p:spPr>
          <a:xfrm>
            <a:off x="2071688" y="2112963"/>
            <a:ext cx="2095500" cy="66675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9"/>
          <p:cNvCxnSpPr>
            <a:endCxn id="32" idx="1"/>
          </p:cNvCxnSpPr>
          <p:nvPr/>
        </p:nvCxnSpPr>
        <p:spPr>
          <a:xfrm>
            <a:off x="2071688" y="2905125"/>
            <a:ext cx="2095500" cy="49688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51"/>
          <p:cNvCxnSpPr>
            <a:endCxn id="35" idx="1"/>
          </p:cNvCxnSpPr>
          <p:nvPr/>
        </p:nvCxnSpPr>
        <p:spPr>
          <a:xfrm>
            <a:off x="2071688" y="2905125"/>
            <a:ext cx="2095500" cy="106203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53"/>
          <p:cNvCxnSpPr>
            <a:stCxn id="39" idx="3"/>
            <a:endCxn id="31" idx="1"/>
          </p:cNvCxnSpPr>
          <p:nvPr/>
        </p:nvCxnSpPr>
        <p:spPr>
          <a:xfrm flipV="1">
            <a:off x="2071688" y="2779713"/>
            <a:ext cx="2095500" cy="86042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55"/>
          <p:cNvCxnSpPr>
            <a:stCxn id="39" idx="3"/>
            <a:endCxn id="32" idx="1"/>
          </p:cNvCxnSpPr>
          <p:nvPr/>
        </p:nvCxnSpPr>
        <p:spPr>
          <a:xfrm flipV="1">
            <a:off x="2071688" y="3402013"/>
            <a:ext cx="2095500" cy="23812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Form 151"/>
          <p:cNvCxnSpPr>
            <a:cxnSpLocks noChangeShapeType="1"/>
            <a:stCxn id="34" idx="3"/>
            <a:endCxn id="33" idx="3"/>
          </p:cNvCxnSpPr>
          <p:nvPr/>
        </p:nvCxnSpPr>
        <p:spPr bwMode="auto">
          <a:xfrm>
            <a:off x="5605463" y="1027113"/>
            <a:ext cx="1587" cy="565150"/>
          </a:xfrm>
          <a:prstGeom prst="curvedConnector3">
            <a:avLst>
              <a:gd name="adj1" fmla="val 52783407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59" name="Gekrümmte Verbindung 163"/>
          <p:cNvCxnSpPr>
            <a:cxnSpLocks noChangeShapeType="1"/>
            <a:stCxn id="33" idx="3"/>
            <a:endCxn id="31" idx="3"/>
          </p:cNvCxnSpPr>
          <p:nvPr/>
        </p:nvCxnSpPr>
        <p:spPr bwMode="auto">
          <a:xfrm>
            <a:off x="5605463" y="1592263"/>
            <a:ext cx="58737" cy="1187450"/>
          </a:xfrm>
          <a:prstGeom prst="curvedConnector3">
            <a:avLst>
              <a:gd name="adj1" fmla="val 1667167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60" name="Gekrümmte Verbindung 166"/>
          <p:cNvCxnSpPr>
            <a:cxnSpLocks noChangeShapeType="1"/>
            <a:stCxn id="32" idx="3"/>
            <a:endCxn id="35" idx="3"/>
          </p:cNvCxnSpPr>
          <p:nvPr/>
        </p:nvCxnSpPr>
        <p:spPr bwMode="auto">
          <a:xfrm>
            <a:off x="5664200" y="3402013"/>
            <a:ext cx="1588" cy="565150"/>
          </a:xfrm>
          <a:prstGeom prst="curvedConnector3">
            <a:avLst>
              <a:gd name="adj1" fmla="val 41815375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61" name="Gekrümmte Verbindung 171"/>
          <p:cNvCxnSpPr>
            <a:cxnSpLocks noChangeShapeType="1"/>
            <a:stCxn id="31" idx="3"/>
            <a:endCxn id="32" idx="3"/>
          </p:cNvCxnSpPr>
          <p:nvPr/>
        </p:nvCxnSpPr>
        <p:spPr bwMode="auto">
          <a:xfrm>
            <a:off x="5664200" y="2779713"/>
            <a:ext cx="1588" cy="622300"/>
          </a:xfrm>
          <a:prstGeom prst="curvedConnector3">
            <a:avLst>
              <a:gd name="adj1" fmla="val 8294531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62" name="Gekrümmte Verbindung 174"/>
          <p:cNvCxnSpPr>
            <a:cxnSpLocks noChangeShapeType="1"/>
            <a:stCxn id="31" idx="3"/>
            <a:endCxn id="35" idx="3"/>
          </p:cNvCxnSpPr>
          <p:nvPr/>
        </p:nvCxnSpPr>
        <p:spPr bwMode="auto">
          <a:xfrm>
            <a:off x="5664200" y="2779713"/>
            <a:ext cx="1588" cy="1187450"/>
          </a:xfrm>
          <a:prstGeom prst="curvedConnector3">
            <a:avLst>
              <a:gd name="adj1" fmla="val 114935264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63" name="Gekrümmte Verbindung 186"/>
          <p:cNvCxnSpPr>
            <a:cxnSpLocks noChangeShapeType="1"/>
            <a:stCxn id="34" idx="3"/>
            <a:endCxn id="31" idx="3"/>
          </p:cNvCxnSpPr>
          <p:nvPr/>
        </p:nvCxnSpPr>
        <p:spPr bwMode="auto">
          <a:xfrm>
            <a:off x="5605463" y="1027113"/>
            <a:ext cx="58737" cy="1752600"/>
          </a:xfrm>
          <a:prstGeom prst="curvedConnector3">
            <a:avLst>
              <a:gd name="adj1" fmla="val 408725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grpSp>
        <p:nvGrpSpPr>
          <p:cNvPr id="2" name="Gruppieren 64"/>
          <p:cNvGrpSpPr>
            <a:grpSpLocks/>
          </p:cNvGrpSpPr>
          <p:nvPr/>
        </p:nvGrpSpPr>
        <p:grpSpPr bwMode="auto">
          <a:xfrm>
            <a:off x="2071688" y="1322388"/>
            <a:ext cx="3592512" cy="2644775"/>
            <a:chOff x="2071688" y="1322388"/>
            <a:chExt cx="3592512" cy="2644775"/>
          </a:xfrm>
        </p:grpSpPr>
        <p:sp>
          <p:nvSpPr>
            <p:cNvPr id="65" name="Textfeld 16"/>
            <p:cNvSpPr txBox="1">
              <a:spLocks noChangeArrowheads="1"/>
            </p:cNvSpPr>
            <p:nvPr/>
          </p:nvSpPr>
          <p:spPr bwMode="auto">
            <a:xfrm>
              <a:off x="4167188" y="2000250"/>
              <a:ext cx="1438275" cy="3143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2000">
                <a:cs typeface="Arial" charset="0"/>
              </a:endParaRPr>
            </a:p>
          </p:txBody>
        </p:sp>
        <p:cxnSp>
          <p:nvCxnSpPr>
            <p:cNvPr id="66" name="Gerade Verbindung 45"/>
            <p:cNvCxnSpPr>
              <a:stCxn id="36" idx="3"/>
              <a:endCxn id="65" idx="1"/>
            </p:cNvCxnSpPr>
            <p:nvPr/>
          </p:nvCxnSpPr>
          <p:spPr>
            <a:xfrm>
              <a:off x="2071688" y="1322388"/>
              <a:ext cx="2095500" cy="83502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krümmte Verbindung 160"/>
            <p:cNvCxnSpPr>
              <a:cxnSpLocks noChangeShapeType="1"/>
              <a:stCxn id="33" idx="3"/>
              <a:endCxn id="65" idx="3"/>
            </p:cNvCxnSpPr>
            <p:nvPr/>
          </p:nvCxnSpPr>
          <p:spPr bwMode="auto">
            <a:xfrm>
              <a:off x="5605463" y="1592263"/>
              <a:ext cx="1587" cy="565150"/>
            </a:xfrm>
            <a:prstGeom prst="curvedConnector3">
              <a:avLst>
                <a:gd name="adj1" fmla="val 29933384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</p:spPr>
        </p:cxnSp>
        <p:cxnSp>
          <p:nvCxnSpPr>
            <p:cNvPr id="71" name="Gekrümmte Verbindung 195"/>
            <p:cNvCxnSpPr>
              <a:cxnSpLocks noChangeShapeType="1"/>
              <a:stCxn id="65" idx="3"/>
              <a:endCxn id="35" idx="3"/>
            </p:cNvCxnSpPr>
            <p:nvPr/>
          </p:nvCxnSpPr>
          <p:spPr bwMode="auto">
            <a:xfrm>
              <a:off x="5605463" y="2157413"/>
              <a:ext cx="58737" cy="1809750"/>
            </a:xfrm>
            <a:prstGeom prst="curvedConnector3">
              <a:avLst>
                <a:gd name="adj1" fmla="val 4097019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</p:spPr>
        </p:cxnSp>
      </p:grpSp>
      <p:cxnSp>
        <p:nvCxnSpPr>
          <p:cNvPr id="72" name="Gerade Verbindung 197"/>
          <p:cNvCxnSpPr>
            <a:endCxn id="34" idx="1"/>
          </p:cNvCxnSpPr>
          <p:nvPr/>
        </p:nvCxnSpPr>
        <p:spPr>
          <a:xfrm flipV="1">
            <a:off x="2071688" y="1027113"/>
            <a:ext cx="2095500" cy="108585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204"/>
          <p:cNvCxnSpPr>
            <a:endCxn id="34" idx="1"/>
          </p:cNvCxnSpPr>
          <p:nvPr/>
        </p:nvCxnSpPr>
        <p:spPr>
          <a:xfrm flipV="1">
            <a:off x="2071688" y="1027113"/>
            <a:ext cx="2095500" cy="29527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ieren 97"/>
          <p:cNvGrpSpPr/>
          <p:nvPr/>
        </p:nvGrpSpPr>
        <p:grpSpPr>
          <a:xfrm>
            <a:off x="5605463" y="1152525"/>
            <a:ext cx="2322512" cy="2632075"/>
            <a:chOff x="5605463" y="1152525"/>
            <a:chExt cx="2322512" cy="2632075"/>
          </a:xfrm>
        </p:grpSpPr>
        <p:grpSp>
          <p:nvGrpSpPr>
            <p:cNvPr id="5" name="Gruppieren 94"/>
            <p:cNvGrpSpPr/>
            <p:nvPr/>
          </p:nvGrpSpPr>
          <p:grpSpPr>
            <a:xfrm>
              <a:off x="5784850" y="1152525"/>
              <a:ext cx="2106613" cy="2632075"/>
              <a:chOff x="5784850" y="1152525"/>
              <a:chExt cx="2106613" cy="2632075"/>
            </a:xfrm>
          </p:grpSpPr>
          <p:sp>
            <p:nvSpPr>
              <p:cNvPr id="52" name="Textfeld 90"/>
              <p:cNvSpPr txBox="1">
                <a:spLocks noChangeArrowheads="1"/>
              </p:cNvSpPr>
              <p:nvPr/>
            </p:nvSpPr>
            <p:spPr bwMode="auto">
              <a:xfrm>
                <a:off x="5784850" y="1152525"/>
                <a:ext cx="449263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50</a:t>
                </a:r>
              </a:p>
            </p:txBody>
          </p:sp>
          <p:sp>
            <p:nvSpPr>
              <p:cNvPr id="53" name="Textfeld 92"/>
              <p:cNvSpPr txBox="1">
                <a:spLocks noChangeArrowheads="1"/>
              </p:cNvSpPr>
              <p:nvPr/>
            </p:nvSpPr>
            <p:spPr bwMode="auto">
              <a:xfrm>
                <a:off x="6143625" y="1887538"/>
                <a:ext cx="449263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90</a:t>
                </a:r>
              </a:p>
            </p:txBody>
          </p:sp>
          <p:sp>
            <p:nvSpPr>
              <p:cNvPr id="54" name="Textfeld 93"/>
              <p:cNvSpPr txBox="1">
                <a:spLocks noChangeArrowheads="1"/>
              </p:cNvSpPr>
              <p:nvPr/>
            </p:nvSpPr>
            <p:spPr bwMode="auto">
              <a:xfrm>
                <a:off x="6262688" y="2905125"/>
                <a:ext cx="449262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80</a:t>
                </a:r>
              </a:p>
            </p:txBody>
          </p:sp>
          <p:sp>
            <p:nvSpPr>
              <p:cNvPr id="55" name="Textfeld 94"/>
              <p:cNvSpPr txBox="1">
                <a:spLocks noChangeArrowheads="1"/>
              </p:cNvSpPr>
              <p:nvPr/>
            </p:nvSpPr>
            <p:spPr bwMode="auto">
              <a:xfrm>
                <a:off x="6740525" y="3244850"/>
                <a:ext cx="450850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90</a:t>
                </a:r>
              </a:p>
            </p:txBody>
          </p:sp>
          <p:sp>
            <p:nvSpPr>
              <p:cNvPr id="56" name="Textfeld 95"/>
              <p:cNvSpPr txBox="1">
                <a:spLocks noChangeArrowheads="1"/>
              </p:cNvSpPr>
              <p:nvPr/>
            </p:nvSpPr>
            <p:spPr bwMode="auto">
              <a:xfrm>
                <a:off x="5784850" y="3471863"/>
                <a:ext cx="717550" cy="312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2000"/>
                  <a:t> 30</a:t>
                </a:r>
              </a:p>
            </p:txBody>
          </p:sp>
          <p:sp>
            <p:nvSpPr>
              <p:cNvPr id="57" name="Textfeld 97"/>
              <p:cNvSpPr txBox="1">
                <a:spLocks noChangeArrowheads="1"/>
              </p:cNvSpPr>
              <p:nvPr/>
            </p:nvSpPr>
            <p:spPr bwMode="auto">
              <a:xfrm>
                <a:off x="7499350" y="1717675"/>
                <a:ext cx="392113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10</a:t>
                </a:r>
              </a:p>
            </p:txBody>
          </p:sp>
        </p:grpSp>
        <p:sp>
          <p:nvSpPr>
            <p:cNvPr id="96" name="Textfeld 98"/>
            <p:cNvSpPr txBox="1">
              <a:spLocks noChangeArrowheads="1"/>
            </p:cNvSpPr>
            <p:nvPr/>
          </p:nvSpPr>
          <p:spPr bwMode="auto">
            <a:xfrm>
              <a:off x="7535863" y="2852738"/>
              <a:ext cx="392112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/>
                <a:t>20</a:t>
              </a:r>
            </a:p>
          </p:txBody>
        </p:sp>
        <p:sp>
          <p:nvSpPr>
            <p:cNvPr id="97" name="Textfeld 96"/>
            <p:cNvSpPr txBox="1">
              <a:spLocks noChangeArrowheads="1"/>
            </p:cNvSpPr>
            <p:nvPr/>
          </p:nvSpPr>
          <p:spPr bwMode="auto">
            <a:xfrm>
              <a:off x="5605463" y="1717675"/>
              <a:ext cx="449262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/>
                <a:t> 10</a:t>
              </a:r>
            </a:p>
          </p:txBody>
        </p:sp>
      </p:grpSp>
      <p:grpSp>
        <p:nvGrpSpPr>
          <p:cNvPr id="6" name="Gruppieren 107"/>
          <p:cNvGrpSpPr/>
          <p:nvPr/>
        </p:nvGrpSpPr>
        <p:grpSpPr>
          <a:xfrm>
            <a:off x="5580112" y="1124744"/>
            <a:ext cx="2577087" cy="2719448"/>
            <a:chOff x="5605463" y="1152525"/>
            <a:chExt cx="2577087" cy="2719448"/>
          </a:xfrm>
        </p:grpSpPr>
        <p:grpSp>
          <p:nvGrpSpPr>
            <p:cNvPr id="7" name="Gruppieren 94"/>
            <p:cNvGrpSpPr/>
            <p:nvPr/>
          </p:nvGrpSpPr>
          <p:grpSpPr>
            <a:xfrm>
              <a:off x="5784849" y="1152525"/>
              <a:ext cx="2397701" cy="2719448"/>
              <a:chOff x="5784849" y="1152525"/>
              <a:chExt cx="2397701" cy="2719448"/>
            </a:xfrm>
          </p:grpSpPr>
          <p:sp>
            <p:nvSpPr>
              <p:cNvPr id="112" name="Textfeld 90"/>
              <p:cNvSpPr txBox="1">
                <a:spLocks noChangeArrowheads="1"/>
              </p:cNvSpPr>
              <p:nvPr/>
            </p:nvSpPr>
            <p:spPr bwMode="auto">
              <a:xfrm>
                <a:off x="5784850" y="1152525"/>
                <a:ext cx="75373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</a:t>
                </a:r>
                <a:r>
                  <a:rPr lang="de-DE" sz="2000" smtClean="0"/>
                  <a:t>0.83</a:t>
                </a:r>
                <a:endParaRPr lang="de-DE" sz="2000"/>
              </a:p>
            </p:txBody>
          </p:sp>
          <p:sp>
            <p:nvSpPr>
              <p:cNvPr id="113" name="Textfeld 92"/>
              <p:cNvSpPr txBox="1">
                <a:spLocks noChangeArrowheads="1"/>
              </p:cNvSpPr>
              <p:nvPr/>
            </p:nvSpPr>
            <p:spPr bwMode="auto">
              <a:xfrm>
                <a:off x="6143625" y="1887538"/>
                <a:ext cx="61106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</a:t>
                </a:r>
                <a:r>
                  <a:rPr lang="de-DE" sz="2000" smtClean="0"/>
                  <a:t>0.7</a:t>
                </a:r>
                <a:endParaRPr lang="de-DE" sz="2000"/>
              </a:p>
            </p:txBody>
          </p:sp>
          <p:sp>
            <p:nvSpPr>
              <p:cNvPr id="114" name="Textfeld 93"/>
              <p:cNvSpPr txBox="1">
                <a:spLocks noChangeArrowheads="1"/>
              </p:cNvSpPr>
              <p:nvPr/>
            </p:nvSpPr>
            <p:spPr bwMode="auto">
              <a:xfrm>
                <a:off x="6262688" y="2905125"/>
                <a:ext cx="61106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</a:t>
                </a:r>
                <a:r>
                  <a:rPr lang="de-DE" sz="2000" smtClean="0"/>
                  <a:t>0.4</a:t>
                </a:r>
                <a:endParaRPr lang="de-DE" sz="2000"/>
              </a:p>
            </p:txBody>
          </p:sp>
          <p:sp>
            <p:nvSpPr>
              <p:cNvPr id="115" name="Textfeld 94"/>
              <p:cNvSpPr txBox="1">
                <a:spLocks noChangeArrowheads="1"/>
              </p:cNvSpPr>
              <p:nvPr/>
            </p:nvSpPr>
            <p:spPr bwMode="auto">
              <a:xfrm>
                <a:off x="6740525" y="3244850"/>
                <a:ext cx="75373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</a:t>
                </a:r>
                <a:r>
                  <a:rPr lang="de-DE" sz="2000" smtClean="0"/>
                  <a:t>0.75</a:t>
                </a:r>
                <a:endParaRPr lang="de-DE" sz="2000"/>
              </a:p>
            </p:txBody>
          </p:sp>
          <p:sp>
            <p:nvSpPr>
              <p:cNvPr id="116" name="Textfeld 95"/>
              <p:cNvSpPr txBox="1">
                <a:spLocks noChangeArrowheads="1"/>
              </p:cNvSpPr>
              <p:nvPr/>
            </p:nvSpPr>
            <p:spPr bwMode="auto">
              <a:xfrm>
                <a:off x="5784849" y="3471863"/>
                <a:ext cx="8287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e-DE" sz="2000"/>
                  <a:t> </a:t>
                </a:r>
                <a:r>
                  <a:rPr lang="de-DE" sz="2000" smtClean="0"/>
                  <a:t>0.15</a:t>
                </a:r>
                <a:endParaRPr lang="de-DE" sz="2000"/>
              </a:p>
            </p:txBody>
          </p:sp>
          <p:sp>
            <p:nvSpPr>
              <p:cNvPr id="117" name="Textfeld 97"/>
              <p:cNvSpPr txBox="1">
                <a:spLocks noChangeArrowheads="1"/>
              </p:cNvSpPr>
              <p:nvPr/>
            </p:nvSpPr>
            <p:spPr bwMode="auto">
              <a:xfrm>
                <a:off x="7499350" y="1717675"/>
                <a:ext cx="6832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 smtClean="0"/>
                  <a:t>0.17</a:t>
                </a:r>
                <a:endParaRPr lang="de-DE" sz="2000"/>
              </a:p>
            </p:txBody>
          </p:sp>
        </p:grpSp>
        <p:sp>
          <p:nvSpPr>
            <p:cNvPr id="110" name="Textfeld 98"/>
            <p:cNvSpPr txBox="1">
              <a:spLocks noChangeArrowheads="1"/>
            </p:cNvSpPr>
            <p:nvPr/>
          </p:nvSpPr>
          <p:spPr bwMode="auto">
            <a:xfrm>
              <a:off x="7535863" y="2852738"/>
              <a:ext cx="54053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 smtClean="0"/>
                <a:t>0.2</a:t>
              </a:r>
              <a:endParaRPr lang="de-DE" sz="2000"/>
            </a:p>
          </p:txBody>
        </p:sp>
        <p:sp>
          <p:nvSpPr>
            <p:cNvPr id="111" name="Textfeld 110"/>
            <p:cNvSpPr txBox="1">
              <a:spLocks noChangeArrowheads="1"/>
            </p:cNvSpPr>
            <p:nvPr/>
          </p:nvSpPr>
          <p:spPr bwMode="auto">
            <a:xfrm>
              <a:off x="5605463" y="1717675"/>
              <a:ext cx="61106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/>
                <a:t> </a:t>
              </a:r>
              <a:r>
                <a:rPr lang="de-DE" sz="2000" smtClean="0"/>
                <a:t>0.1</a:t>
              </a:r>
              <a:endParaRPr lang="de-DE" sz="2000"/>
            </a:p>
          </p:txBody>
        </p:sp>
      </p:grpSp>
      <p:grpSp>
        <p:nvGrpSpPr>
          <p:cNvPr id="8" name="Gruppieren 118"/>
          <p:cNvGrpSpPr/>
          <p:nvPr/>
        </p:nvGrpSpPr>
        <p:grpSpPr>
          <a:xfrm>
            <a:off x="2012950" y="1001713"/>
            <a:ext cx="928688" cy="2895600"/>
            <a:chOff x="2012950" y="1001713"/>
            <a:chExt cx="928688" cy="2895600"/>
          </a:xfrm>
        </p:grpSpPr>
        <p:grpSp>
          <p:nvGrpSpPr>
            <p:cNvPr id="9" name="Gruppieren 93"/>
            <p:cNvGrpSpPr/>
            <p:nvPr/>
          </p:nvGrpSpPr>
          <p:grpSpPr>
            <a:xfrm>
              <a:off x="2012950" y="1001713"/>
              <a:ext cx="928688" cy="2895600"/>
              <a:chOff x="2012950" y="1001713"/>
              <a:chExt cx="928688" cy="2895600"/>
            </a:xfrm>
          </p:grpSpPr>
          <p:sp>
            <p:nvSpPr>
              <p:cNvPr id="46" name="Textfeld 56"/>
              <p:cNvSpPr txBox="1">
                <a:spLocks noChangeArrowheads="1"/>
              </p:cNvSpPr>
              <p:nvPr/>
            </p:nvSpPr>
            <p:spPr bwMode="auto">
              <a:xfrm>
                <a:off x="2071688" y="3017838"/>
                <a:ext cx="392112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90</a:t>
                </a:r>
              </a:p>
            </p:txBody>
          </p:sp>
          <p:sp>
            <p:nvSpPr>
              <p:cNvPr id="47" name="Textfeld 57"/>
              <p:cNvSpPr txBox="1">
                <a:spLocks noChangeArrowheads="1"/>
              </p:cNvSpPr>
              <p:nvPr/>
            </p:nvSpPr>
            <p:spPr bwMode="auto">
              <a:xfrm>
                <a:off x="2071688" y="2622550"/>
                <a:ext cx="392112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30</a:t>
                </a:r>
              </a:p>
            </p:txBody>
          </p:sp>
          <p:sp>
            <p:nvSpPr>
              <p:cNvPr id="48" name="Textfeld 58"/>
              <p:cNvSpPr txBox="1">
                <a:spLocks noChangeArrowheads="1"/>
              </p:cNvSpPr>
              <p:nvPr/>
            </p:nvSpPr>
            <p:spPr bwMode="auto">
              <a:xfrm>
                <a:off x="2133600" y="3582988"/>
                <a:ext cx="271463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5</a:t>
                </a:r>
              </a:p>
            </p:txBody>
          </p:sp>
          <p:sp>
            <p:nvSpPr>
              <p:cNvPr id="49" name="Textfeld 59"/>
              <p:cNvSpPr txBox="1">
                <a:spLocks noChangeArrowheads="1"/>
              </p:cNvSpPr>
              <p:nvPr/>
            </p:nvSpPr>
            <p:spPr bwMode="auto">
              <a:xfrm>
                <a:off x="2071688" y="3302000"/>
                <a:ext cx="509587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100</a:t>
                </a:r>
              </a:p>
            </p:txBody>
          </p:sp>
          <p:sp>
            <p:nvSpPr>
              <p:cNvPr id="50" name="Textfeld 60"/>
              <p:cNvSpPr txBox="1">
                <a:spLocks noChangeArrowheads="1"/>
              </p:cNvSpPr>
              <p:nvPr/>
            </p:nvSpPr>
            <p:spPr bwMode="auto">
              <a:xfrm>
                <a:off x="2012950" y="2170113"/>
                <a:ext cx="509588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100</a:t>
                </a:r>
              </a:p>
            </p:txBody>
          </p:sp>
          <p:sp>
            <p:nvSpPr>
              <p:cNvPr id="51" name="Textfeld 61"/>
              <p:cNvSpPr txBox="1">
                <a:spLocks noChangeArrowheads="1"/>
              </p:cNvSpPr>
              <p:nvPr/>
            </p:nvSpPr>
            <p:spPr bwMode="auto">
              <a:xfrm>
                <a:off x="2012950" y="1001713"/>
                <a:ext cx="449263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50</a:t>
                </a:r>
              </a:p>
            </p:txBody>
          </p:sp>
          <p:sp>
            <p:nvSpPr>
              <p:cNvPr id="73" name="Textfeld 203"/>
              <p:cNvSpPr txBox="1">
                <a:spLocks noChangeArrowheads="1"/>
              </p:cNvSpPr>
              <p:nvPr/>
            </p:nvSpPr>
            <p:spPr bwMode="auto">
              <a:xfrm>
                <a:off x="2012950" y="1717675"/>
                <a:ext cx="390525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30</a:t>
                </a:r>
              </a:p>
            </p:txBody>
          </p:sp>
          <p:sp>
            <p:nvSpPr>
              <p:cNvPr id="75" name="Textfeld 208"/>
              <p:cNvSpPr txBox="1">
                <a:spLocks noChangeArrowheads="1"/>
              </p:cNvSpPr>
              <p:nvPr/>
            </p:nvSpPr>
            <p:spPr bwMode="auto">
              <a:xfrm>
                <a:off x="2492375" y="1208088"/>
                <a:ext cx="449263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30</a:t>
                </a:r>
              </a:p>
            </p:txBody>
          </p:sp>
        </p:grpSp>
        <p:sp>
          <p:nvSpPr>
            <p:cNvPr id="118" name="Textfeld 62"/>
            <p:cNvSpPr txBox="1">
              <a:spLocks noChangeArrowheads="1"/>
            </p:cNvSpPr>
            <p:nvPr/>
          </p:nvSpPr>
          <p:spPr bwMode="auto">
            <a:xfrm>
              <a:off x="2012950" y="1377950"/>
              <a:ext cx="449263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/>
                <a:t> 20</a:t>
              </a:r>
            </a:p>
          </p:txBody>
        </p:sp>
      </p:grpSp>
      <p:grpSp>
        <p:nvGrpSpPr>
          <p:cNvPr id="10" name="Gruppieren 119"/>
          <p:cNvGrpSpPr/>
          <p:nvPr/>
        </p:nvGrpSpPr>
        <p:grpSpPr>
          <a:xfrm>
            <a:off x="1979712" y="980728"/>
            <a:ext cx="1090490" cy="2981385"/>
            <a:chOff x="2012950" y="1001713"/>
            <a:chExt cx="1090490" cy="2981385"/>
          </a:xfrm>
        </p:grpSpPr>
        <p:grpSp>
          <p:nvGrpSpPr>
            <p:cNvPr id="11" name="Gruppieren 93"/>
            <p:cNvGrpSpPr/>
            <p:nvPr/>
          </p:nvGrpSpPr>
          <p:grpSpPr>
            <a:xfrm>
              <a:off x="2012950" y="1001713"/>
              <a:ext cx="1090490" cy="2981385"/>
              <a:chOff x="2012950" y="1001713"/>
              <a:chExt cx="1090490" cy="2981385"/>
            </a:xfrm>
          </p:grpSpPr>
          <p:sp>
            <p:nvSpPr>
              <p:cNvPr id="123" name="Textfeld 56"/>
              <p:cNvSpPr txBox="1">
                <a:spLocks noChangeArrowheads="1"/>
              </p:cNvSpPr>
              <p:nvPr/>
            </p:nvSpPr>
            <p:spPr bwMode="auto">
              <a:xfrm>
                <a:off x="2071688" y="3017838"/>
                <a:ext cx="6832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 smtClean="0"/>
                  <a:t>0.75</a:t>
                </a:r>
                <a:endParaRPr lang="de-DE" sz="2000"/>
              </a:p>
            </p:txBody>
          </p:sp>
          <p:sp>
            <p:nvSpPr>
              <p:cNvPr id="124" name="Textfeld 57"/>
              <p:cNvSpPr txBox="1">
                <a:spLocks noChangeArrowheads="1"/>
              </p:cNvSpPr>
              <p:nvPr/>
            </p:nvSpPr>
            <p:spPr bwMode="auto">
              <a:xfrm>
                <a:off x="2071688" y="2622550"/>
                <a:ext cx="6832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 smtClean="0"/>
                  <a:t>0.25</a:t>
                </a:r>
                <a:endParaRPr lang="de-DE" sz="2000"/>
              </a:p>
            </p:txBody>
          </p:sp>
          <p:sp>
            <p:nvSpPr>
              <p:cNvPr id="125" name="Textfeld 58"/>
              <p:cNvSpPr txBox="1">
                <a:spLocks noChangeArrowheads="1"/>
              </p:cNvSpPr>
              <p:nvPr/>
            </p:nvSpPr>
            <p:spPr bwMode="auto">
              <a:xfrm>
                <a:off x="2133600" y="3582988"/>
                <a:ext cx="6832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 smtClean="0"/>
                  <a:t>0.04</a:t>
                </a:r>
                <a:endParaRPr lang="de-DE" sz="2000"/>
              </a:p>
            </p:txBody>
          </p:sp>
          <p:sp>
            <p:nvSpPr>
              <p:cNvPr id="126" name="Textfeld 59"/>
              <p:cNvSpPr txBox="1">
                <a:spLocks noChangeArrowheads="1"/>
              </p:cNvSpPr>
              <p:nvPr/>
            </p:nvSpPr>
            <p:spPr bwMode="auto">
              <a:xfrm>
                <a:off x="2071688" y="3302000"/>
                <a:ext cx="6832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 smtClean="0"/>
                  <a:t>0.96</a:t>
                </a:r>
                <a:endParaRPr lang="de-DE" sz="2000"/>
              </a:p>
            </p:txBody>
          </p:sp>
          <p:sp>
            <p:nvSpPr>
              <p:cNvPr id="127" name="Textfeld 60"/>
              <p:cNvSpPr txBox="1">
                <a:spLocks noChangeArrowheads="1"/>
              </p:cNvSpPr>
              <p:nvPr/>
            </p:nvSpPr>
            <p:spPr bwMode="auto">
              <a:xfrm>
                <a:off x="2012950" y="2170113"/>
                <a:ext cx="6832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 smtClean="0"/>
                  <a:t>0.77</a:t>
                </a:r>
                <a:endParaRPr lang="de-DE" sz="2000"/>
              </a:p>
            </p:txBody>
          </p:sp>
          <p:sp>
            <p:nvSpPr>
              <p:cNvPr id="128" name="Textfeld 61"/>
              <p:cNvSpPr txBox="1">
                <a:spLocks noChangeArrowheads="1"/>
              </p:cNvSpPr>
              <p:nvPr/>
            </p:nvSpPr>
            <p:spPr bwMode="auto">
              <a:xfrm>
                <a:off x="2012950" y="1001713"/>
                <a:ext cx="61106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</a:t>
                </a:r>
                <a:r>
                  <a:rPr lang="de-DE" sz="2000" smtClean="0"/>
                  <a:t>0.5</a:t>
                </a:r>
                <a:endParaRPr lang="de-DE" sz="2000"/>
              </a:p>
            </p:txBody>
          </p:sp>
          <p:sp>
            <p:nvSpPr>
              <p:cNvPr id="129" name="Textfeld 203"/>
              <p:cNvSpPr txBox="1">
                <a:spLocks noChangeArrowheads="1"/>
              </p:cNvSpPr>
              <p:nvPr/>
            </p:nvSpPr>
            <p:spPr bwMode="auto">
              <a:xfrm>
                <a:off x="2012950" y="1717675"/>
                <a:ext cx="6832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 smtClean="0"/>
                  <a:t>0.23</a:t>
                </a:r>
                <a:endParaRPr lang="de-DE" sz="2000"/>
              </a:p>
            </p:txBody>
          </p:sp>
          <p:sp>
            <p:nvSpPr>
              <p:cNvPr id="130" name="Textfeld 208"/>
              <p:cNvSpPr txBox="1">
                <a:spLocks noChangeArrowheads="1"/>
              </p:cNvSpPr>
              <p:nvPr/>
            </p:nvSpPr>
            <p:spPr bwMode="auto">
              <a:xfrm>
                <a:off x="2492375" y="1208088"/>
                <a:ext cx="61106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</a:t>
                </a:r>
                <a:r>
                  <a:rPr lang="de-DE" sz="2000" smtClean="0"/>
                  <a:t>0.3</a:t>
                </a:r>
                <a:endParaRPr lang="de-DE" sz="2000"/>
              </a:p>
            </p:txBody>
          </p:sp>
        </p:grpSp>
        <p:sp>
          <p:nvSpPr>
            <p:cNvPr id="122" name="Textfeld 62"/>
            <p:cNvSpPr txBox="1">
              <a:spLocks noChangeArrowheads="1"/>
            </p:cNvSpPr>
            <p:nvPr/>
          </p:nvSpPr>
          <p:spPr bwMode="auto">
            <a:xfrm>
              <a:off x="2012950" y="1377950"/>
              <a:ext cx="61106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/>
                <a:t> </a:t>
              </a:r>
              <a:r>
                <a:rPr lang="de-DE" sz="2000" smtClean="0"/>
                <a:t>0.2</a:t>
              </a:r>
              <a:endParaRPr lang="de-DE" sz="2000"/>
            </a:p>
          </p:txBody>
        </p:sp>
      </p:grpSp>
      <p:cxnSp>
        <p:nvCxnSpPr>
          <p:cNvPr id="133" name="Gekrümmte Verbindung 132"/>
          <p:cNvCxnSpPr>
            <a:stCxn id="35" idx="2"/>
            <a:endCxn id="36" idx="1"/>
          </p:cNvCxnSpPr>
          <p:nvPr/>
        </p:nvCxnSpPr>
        <p:spPr bwMode="auto">
          <a:xfrm rot="5400000" flipH="1">
            <a:off x="1525191" y="733823"/>
            <a:ext cx="2801937" cy="3979069"/>
          </a:xfrm>
          <a:prstGeom prst="curvedConnector4">
            <a:avLst>
              <a:gd name="adj1" fmla="val -29915"/>
              <a:gd name="adj2" fmla="val 119971"/>
            </a:avLst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Gekrümmte Verbindung 132"/>
          <p:cNvCxnSpPr>
            <a:stCxn id="32" idx="2"/>
            <a:endCxn id="36" idx="1"/>
          </p:cNvCxnSpPr>
          <p:nvPr/>
        </p:nvCxnSpPr>
        <p:spPr bwMode="auto">
          <a:xfrm rot="5400000" flipH="1">
            <a:off x="1808560" y="450454"/>
            <a:ext cx="2235200" cy="3979069"/>
          </a:xfrm>
          <a:prstGeom prst="curvedConnector4">
            <a:avLst>
              <a:gd name="adj1" fmla="val -56331"/>
              <a:gd name="adj2" fmla="val 115959"/>
            </a:avLst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Gekrümmte Verbindung 132"/>
          <p:cNvCxnSpPr>
            <a:stCxn id="31" idx="2"/>
            <a:endCxn id="36" idx="1"/>
          </p:cNvCxnSpPr>
          <p:nvPr/>
        </p:nvCxnSpPr>
        <p:spPr bwMode="auto">
          <a:xfrm rot="5400000" flipH="1">
            <a:off x="2118916" y="140098"/>
            <a:ext cx="1614487" cy="3979069"/>
          </a:xfrm>
          <a:prstGeom prst="curvedConnector4">
            <a:avLst>
              <a:gd name="adj1" fmla="val -102261"/>
              <a:gd name="adj2" fmla="val 112676"/>
            </a:avLst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Gruppieren 161"/>
          <p:cNvGrpSpPr/>
          <p:nvPr/>
        </p:nvGrpSpPr>
        <p:grpSpPr>
          <a:xfrm>
            <a:off x="4932040" y="2852936"/>
            <a:ext cx="308098" cy="1583015"/>
            <a:chOff x="4932040" y="2852936"/>
            <a:chExt cx="308098" cy="1583015"/>
          </a:xfrm>
        </p:grpSpPr>
        <p:sp>
          <p:nvSpPr>
            <p:cNvPr id="159" name="Textfeld 158"/>
            <p:cNvSpPr txBox="1"/>
            <p:nvPr/>
          </p:nvSpPr>
          <p:spPr>
            <a:xfrm>
              <a:off x="4932040" y="2852936"/>
              <a:ext cx="3080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ym typeface="Symbol"/>
                </a:rPr>
                <a:t></a:t>
              </a:r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932040" y="3429000"/>
              <a:ext cx="3080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ym typeface="Symbol"/>
                </a:rPr>
                <a:t></a:t>
              </a:r>
              <a:endParaRPr lang="de-DE"/>
            </a:p>
          </p:txBody>
        </p:sp>
        <p:sp>
          <p:nvSpPr>
            <p:cNvPr id="161" name="Textfeld 160"/>
            <p:cNvSpPr txBox="1"/>
            <p:nvPr/>
          </p:nvSpPr>
          <p:spPr>
            <a:xfrm>
              <a:off x="4932040" y="4005064"/>
              <a:ext cx="3080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ym typeface="Symbol"/>
                </a:rPr>
                <a:t></a:t>
              </a:r>
              <a:endParaRPr lang="de-DE"/>
            </a:p>
          </p:txBody>
        </p:sp>
      </p:grpSp>
      <p:cxnSp>
        <p:nvCxnSpPr>
          <p:cNvPr id="82" name="Gekrümmte Verbindung 132"/>
          <p:cNvCxnSpPr>
            <a:stCxn id="34" idx="0"/>
            <a:endCxn id="36" idx="1"/>
          </p:cNvCxnSpPr>
          <p:nvPr/>
        </p:nvCxnSpPr>
        <p:spPr bwMode="auto">
          <a:xfrm rot="16200000" flipH="1" flipV="1">
            <a:off x="2685257" y="-878682"/>
            <a:ext cx="452438" cy="3949701"/>
          </a:xfrm>
          <a:prstGeom prst="curvedConnector4">
            <a:avLst>
              <a:gd name="adj1" fmla="val -66568"/>
              <a:gd name="adj2" fmla="val 114240"/>
            </a:avLst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Gekrümmte Verbindung 132"/>
          <p:cNvCxnSpPr>
            <a:stCxn id="33" idx="0"/>
            <a:endCxn id="36" idx="1"/>
          </p:cNvCxnSpPr>
          <p:nvPr/>
        </p:nvCxnSpPr>
        <p:spPr bwMode="auto">
          <a:xfrm rot="16200000" flipV="1">
            <a:off x="2855120" y="-596107"/>
            <a:ext cx="112712" cy="3949701"/>
          </a:xfrm>
          <a:prstGeom prst="curvedConnector4">
            <a:avLst>
              <a:gd name="adj1" fmla="val 631590"/>
              <a:gd name="adj2" fmla="val 109463"/>
            </a:avLst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Gekrümmte Verbindung 132"/>
          <p:cNvCxnSpPr>
            <a:stCxn id="65" idx="0"/>
            <a:endCxn id="36" idx="1"/>
          </p:cNvCxnSpPr>
          <p:nvPr/>
        </p:nvCxnSpPr>
        <p:spPr bwMode="auto">
          <a:xfrm rot="16200000" flipV="1">
            <a:off x="2572545" y="-313532"/>
            <a:ext cx="677862" cy="3949701"/>
          </a:xfrm>
          <a:prstGeom prst="curvedConnector4">
            <a:avLst>
              <a:gd name="adj1" fmla="val 163984"/>
              <a:gd name="adj2" fmla="val 105788"/>
            </a:avLst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3" name="Gruppieren 161"/>
          <p:cNvGrpSpPr/>
          <p:nvPr/>
        </p:nvGrpSpPr>
        <p:grpSpPr>
          <a:xfrm>
            <a:off x="4914003" y="518179"/>
            <a:ext cx="308098" cy="1583015"/>
            <a:chOff x="4932040" y="2852936"/>
            <a:chExt cx="308098" cy="1583015"/>
          </a:xfrm>
        </p:grpSpPr>
        <p:sp>
          <p:nvSpPr>
            <p:cNvPr id="102" name="Textfeld 158"/>
            <p:cNvSpPr txBox="1"/>
            <p:nvPr/>
          </p:nvSpPr>
          <p:spPr>
            <a:xfrm>
              <a:off x="4932040" y="2852936"/>
              <a:ext cx="3080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ym typeface="Symbol"/>
                </a:rPr>
                <a:t></a:t>
              </a:r>
              <a:endParaRPr lang="de-DE"/>
            </a:p>
          </p:txBody>
        </p:sp>
        <p:sp>
          <p:nvSpPr>
            <p:cNvPr id="103" name="Textfeld 159"/>
            <p:cNvSpPr txBox="1"/>
            <p:nvPr/>
          </p:nvSpPr>
          <p:spPr>
            <a:xfrm>
              <a:off x="4932040" y="3429000"/>
              <a:ext cx="3080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ym typeface="Symbol"/>
                </a:rPr>
                <a:t></a:t>
              </a:r>
              <a:endParaRPr lang="de-DE"/>
            </a:p>
          </p:txBody>
        </p:sp>
        <p:sp>
          <p:nvSpPr>
            <p:cNvPr id="104" name="Textfeld 160"/>
            <p:cNvSpPr txBox="1"/>
            <p:nvPr/>
          </p:nvSpPr>
          <p:spPr>
            <a:xfrm>
              <a:off x="4932040" y="4005064"/>
              <a:ext cx="3080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ym typeface="Symbol"/>
                </a:rPr>
                <a:t></a:t>
              </a:r>
              <a:endParaRPr lang="de-DE"/>
            </a:p>
          </p:txBody>
        </p:sp>
      </p:grpSp>
      <p:sp>
        <p:nvSpPr>
          <p:cNvPr id="91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21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6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feld 4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3600" dirty="0" err="1" smtClean="0">
                <a:cs typeface="Arial" pitchFamily="34" charset="0"/>
              </a:rPr>
              <a:t>Coherence-aware</a:t>
            </a:r>
            <a:r>
              <a:rPr lang="de-DE" sz="3600" dirty="0" smtClean="0">
                <a:cs typeface="Arial" pitchFamily="34" charset="0"/>
              </a:rPr>
              <a:t> Feature Engineering</a:t>
            </a:r>
            <a:endParaRPr lang="de-DE" sz="3600" dirty="0">
              <a:cs typeface="Arial" pitchFamily="34" charset="0"/>
            </a:endParaRPr>
          </a:p>
        </p:txBody>
      </p:sp>
      <p:sp>
        <p:nvSpPr>
          <p:cNvPr id="107" name="Textfeld 106"/>
          <p:cNvSpPr txBox="1"/>
          <p:nvPr/>
        </p:nvSpPr>
        <p:spPr>
          <a:xfrm>
            <a:off x="1933756" y="620688"/>
            <a:ext cx="7210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[</a:t>
            </a:r>
            <a:r>
              <a:rPr lang="de-DE" sz="1800" dirty="0" err="1" smtClean="0"/>
              <a:t>Cucerzan</a:t>
            </a:r>
            <a:r>
              <a:rPr lang="de-DE" sz="1800" dirty="0" smtClean="0"/>
              <a:t>: EMNLP 2007; Milne/Witten: CIKM 2008, </a:t>
            </a:r>
            <a:r>
              <a:rPr lang="de-DE" sz="1800" dirty="0" err="1" smtClean="0"/>
              <a:t>Art.Int</a:t>
            </a:r>
            <a:r>
              <a:rPr lang="de-DE" sz="1800" dirty="0" smtClean="0"/>
              <a:t>. 2013]</a:t>
            </a:r>
          </a:p>
          <a:p>
            <a:pPr marL="0"/>
            <a:endParaRPr lang="de-DE" sz="1800" dirty="0" smtClean="0">
              <a:latin typeface="+mj-lt"/>
            </a:endParaRPr>
          </a:p>
        </p:txBody>
      </p:sp>
      <p:sp>
        <p:nvSpPr>
          <p:cNvPr id="119" name="Textfeld 118"/>
          <p:cNvSpPr txBox="1"/>
          <p:nvPr/>
        </p:nvSpPr>
        <p:spPr>
          <a:xfrm>
            <a:off x="251520" y="4713823"/>
            <a:ext cx="7930376" cy="21441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>
              <a:lnSpc>
                <a:spcPts val="3200"/>
              </a:lnSpc>
              <a:buFont typeface="Arial" pitchFamily="34" charset="0"/>
              <a:buChar char="•"/>
            </a:pP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Avoid</a:t>
            </a:r>
            <a:r>
              <a:rPr lang="de-DE" sz="2400" dirty="0" smtClean="0">
                <a:latin typeface="+mj-lt"/>
              </a:rPr>
              <a:t> explicit </a:t>
            </a:r>
            <a:r>
              <a:rPr lang="de-DE" sz="2400" dirty="0" err="1" smtClean="0">
                <a:latin typeface="+mj-lt"/>
              </a:rPr>
              <a:t>coherence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computation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by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turning</a:t>
            </a:r>
            <a:endParaRPr lang="de-DE" sz="2400" dirty="0" smtClean="0">
              <a:latin typeface="+mj-lt"/>
            </a:endParaRPr>
          </a:p>
          <a:p>
            <a:pPr marL="0">
              <a:lnSpc>
                <a:spcPts val="3200"/>
              </a:lnSpc>
            </a:pPr>
            <a:r>
              <a:rPr lang="de-DE" sz="2400" dirty="0" smtClean="0">
                <a:latin typeface="+mj-lt"/>
              </a:rPr>
              <a:t>  </a:t>
            </a:r>
            <a:r>
              <a:rPr lang="de-DE" sz="2400" dirty="0" err="1" smtClean="0">
                <a:solidFill>
                  <a:srgbClr val="3333CC"/>
                </a:solidFill>
                <a:latin typeface="+mj-lt"/>
              </a:rPr>
              <a:t>other</a:t>
            </a:r>
            <a:r>
              <a:rPr lang="de-DE" sz="2400" dirty="0" smtClean="0">
                <a:solidFill>
                  <a:srgbClr val="3333CC"/>
                </a:solidFill>
                <a:latin typeface="+mj-lt"/>
              </a:rPr>
              <a:t> </a:t>
            </a:r>
            <a:r>
              <a:rPr lang="de-DE" sz="2400" dirty="0" err="1" smtClean="0">
                <a:solidFill>
                  <a:srgbClr val="3333CC"/>
                </a:solidFill>
                <a:latin typeface="+mj-lt"/>
              </a:rPr>
              <a:t>mentions</a:t>
            </a:r>
            <a:r>
              <a:rPr lang="de-DE" sz="2400" dirty="0" smtClean="0">
                <a:solidFill>
                  <a:srgbClr val="3333CC"/>
                </a:solidFill>
                <a:latin typeface="+mj-lt"/>
              </a:rPr>
              <a:t>‘ </a:t>
            </a:r>
            <a:r>
              <a:rPr lang="de-DE" sz="2400" dirty="0" err="1" smtClean="0">
                <a:solidFill>
                  <a:srgbClr val="3333CC"/>
                </a:solidFill>
                <a:latin typeface="+mj-lt"/>
              </a:rPr>
              <a:t>candidate</a:t>
            </a:r>
            <a:r>
              <a:rPr lang="de-DE" sz="2400" dirty="0" smtClean="0">
                <a:solidFill>
                  <a:srgbClr val="3333CC"/>
                </a:solidFill>
                <a:latin typeface="+mj-lt"/>
              </a:rPr>
              <a:t> </a:t>
            </a:r>
            <a:r>
              <a:rPr lang="de-DE" sz="2400" dirty="0" err="1" smtClean="0">
                <a:solidFill>
                  <a:srgbClr val="3333CC"/>
                </a:solidFill>
                <a:latin typeface="+mj-lt"/>
              </a:rPr>
              <a:t>entities</a:t>
            </a:r>
            <a:r>
              <a:rPr lang="de-DE" sz="2400" dirty="0" smtClean="0">
                <a:solidFill>
                  <a:srgbClr val="3333CC"/>
                </a:solidFill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into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features</a:t>
            </a:r>
            <a:endParaRPr lang="de-DE" sz="2400" dirty="0" smtClean="0">
              <a:latin typeface="+mj-lt"/>
            </a:endParaRPr>
          </a:p>
          <a:p>
            <a:pPr marL="0">
              <a:lnSpc>
                <a:spcPts val="3200"/>
              </a:lnSpc>
              <a:buFont typeface="Arial" pitchFamily="34" charset="0"/>
              <a:buChar char="•"/>
            </a:pP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solidFill>
                  <a:srgbClr val="3333CC"/>
                </a:solidFill>
                <a:latin typeface="+mj-lt"/>
              </a:rPr>
              <a:t>sim</a:t>
            </a:r>
            <a:r>
              <a:rPr lang="de-DE" sz="2400" dirty="0" smtClean="0">
                <a:solidFill>
                  <a:srgbClr val="3333CC"/>
                </a:solidFill>
                <a:latin typeface="+mj-lt"/>
              </a:rPr>
              <a:t>(</a:t>
            </a:r>
            <a:r>
              <a:rPr lang="de-DE" sz="2400" dirty="0" err="1" smtClean="0">
                <a:solidFill>
                  <a:srgbClr val="3333CC"/>
                </a:solidFill>
                <a:latin typeface="+mj-lt"/>
              </a:rPr>
              <a:t>m,e</a:t>
            </a:r>
            <a:r>
              <a:rPr lang="de-DE" sz="2400" dirty="0" smtClean="0">
                <a:solidFill>
                  <a:srgbClr val="3333CC"/>
                </a:solidFill>
                <a:latin typeface="+mj-lt"/>
              </a:rPr>
              <a:t>)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uses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these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solidFill>
                  <a:srgbClr val="3333CC"/>
                </a:solidFill>
                <a:latin typeface="+mj-lt"/>
              </a:rPr>
              <a:t>features</a:t>
            </a:r>
            <a:r>
              <a:rPr lang="de-DE" sz="2400" dirty="0" smtClean="0">
                <a:solidFill>
                  <a:srgbClr val="3333CC"/>
                </a:solidFill>
                <a:latin typeface="+mj-lt"/>
              </a:rPr>
              <a:t> in </a:t>
            </a:r>
            <a:r>
              <a:rPr lang="de-DE" sz="2400" dirty="0" err="1" smtClean="0">
                <a:solidFill>
                  <a:srgbClr val="3333CC"/>
                </a:solidFill>
                <a:latin typeface="+mj-lt"/>
              </a:rPr>
              <a:t>context</a:t>
            </a:r>
            <a:r>
              <a:rPr lang="de-DE" sz="2400" dirty="0" smtClean="0">
                <a:solidFill>
                  <a:srgbClr val="3333CC"/>
                </a:solidFill>
                <a:latin typeface="+mj-lt"/>
              </a:rPr>
              <a:t>(m)</a:t>
            </a:r>
          </a:p>
          <a:p>
            <a:pPr marL="0">
              <a:lnSpc>
                <a:spcPts val="3200"/>
              </a:lnSpc>
              <a:buFont typeface="Arial" pitchFamily="34" charset="0"/>
              <a:buChar char="•"/>
            </a:pP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special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case</a:t>
            </a:r>
            <a:r>
              <a:rPr lang="de-DE" sz="2400" dirty="0" smtClean="0">
                <a:latin typeface="+mj-lt"/>
              </a:rPr>
              <a:t>: </a:t>
            </a:r>
            <a:r>
              <a:rPr lang="de-DE" sz="2400" dirty="0" err="1" smtClean="0">
                <a:latin typeface="+mj-lt"/>
              </a:rPr>
              <a:t>consider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solidFill>
                  <a:srgbClr val="3333CC"/>
                </a:solidFill>
                <a:latin typeface="+mj-lt"/>
              </a:rPr>
              <a:t>only</a:t>
            </a:r>
            <a:r>
              <a:rPr lang="de-DE" sz="2400" dirty="0" smtClean="0">
                <a:solidFill>
                  <a:srgbClr val="3333CC"/>
                </a:solidFill>
                <a:latin typeface="+mj-lt"/>
              </a:rPr>
              <a:t> </a:t>
            </a:r>
            <a:r>
              <a:rPr lang="de-DE" sz="2400" dirty="0" err="1" smtClean="0">
                <a:solidFill>
                  <a:srgbClr val="3333CC"/>
                </a:solidFill>
                <a:latin typeface="+mj-lt"/>
              </a:rPr>
              <a:t>unambiguous</a:t>
            </a:r>
            <a:r>
              <a:rPr lang="de-DE" sz="2400" dirty="0" smtClean="0">
                <a:solidFill>
                  <a:srgbClr val="3333CC"/>
                </a:solidFill>
                <a:latin typeface="+mj-lt"/>
              </a:rPr>
              <a:t> </a:t>
            </a:r>
            <a:r>
              <a:rPr lang="de-DE" sz="2400" dirty="0" err="1" smtClean="0">
                <a:solidFill>
                  <a:srgbClr val="3333CC"/>
                </a:solidFill>
                <a:latin typeface="+mj-lt"/>
              </a:rPr>
              <a:t>mentions</a:t>
            </a:r>
            <a:endParaRPr lang="de-DE" sz="2400" dirty="0" smtClean="0">
              <a:solidFill>
                <a:srgbClr val="3333CC"/>
              </a:solidFill>
              <a:latin typeface="+mj-lt"/>
            </a:endParaRPr>
          </a:p>
          <a:p>
            <a:pPr marL="0">
              <a:lnSpc>
                <a:spcPts val="3200"/>
              </a:lnSpc>
            </a:pPr>
            <a:r>
              <a:rPr lang="de-DE" sz="2400" dirty="0" smtClean="0">
                <a:latin typeface="+mj-lt"/>
              </a:rPr>
              <a:t>  </a:t>
            </a:r>
            <a:r>
              <a:rPr lang="de-DE" sz="2400" dirty="0" err="1" smtClean="0">
                <a:latin typeface="+mj-lt"/>
              </a:rPr>
              <a:t>or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high-confidence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entities</a:t>
            </a:r>
            <a:r>
              <a:rPr lang="de-DE" sz="2400" dirty="0" smtClean="0">
                <a:latin typeface="+mj-lt"/>
              </a:rPr>
              <a:t> (in </a:t>
            </a:r>
            <a:r>
              <a:rPr lang="de-DE" sz="2400" dirty="0" err="1" smtClean="0">
                <a:latin typeface="+mj-lt"/>
              </a:rPr>
              <a:t>proximity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of</a:t>
            </a:r>
            <a:r>
              <a:rPr lang="de-DE" sz="2400" dirty="0" smtClean="0">
                <a:latin typeface="+mj-lt"/>
              </a:rPr>
              <a:t> m)</a:t>
            </a:r>
          </a:p>
        </p:txBody>
      </p:sp>
      <p:sp>
        <p:nvSpPr>
          <p:cNvPr id="120" name="Gefaltete Ecke 119"/>
          <p:cNvSpPr/>
          <p:nvPr/>
        </p:nvSpPr>
        <p:spPr bwMode="auto">
          <a:xfrm>
            <a:off x="683568" y="1196752"/>
            <a:ext cx="3024336" cy="3240360"/>
          </a:xfrm>
          <a:prstGeom prst="foldedCorner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1" name="Textfeld 17"/>
          <p:cNvSpPr txBox="1">
            <a:spLocks noChangeArrowheads="1"/>
          </p:cNvSpPr>
          <p:nvPr/>
        </p:nvSpPr>
        <p:spPr bwMode="auto">
          <a:xfrm>
            <a:off x="5508104" y="2949352"/>
            <a:ext cx="1497012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cs typeface="Arial" charset="0"/>
            </a:endParaRPr>
          </a:p>
        </p:txBody>
      </p:sp>
      <p:sp>
        <p:nvSpPr>
          <p:cNvPr id="122" name="Textfeld 18"/>
          <p:cNvSpPr txBox="1">
            <a:spLocks noChangeArrowheads="1"/>
          </p:cNvSpPr>
          <p:nvPr/>
        </p:nvSpPr>
        <p:spPr bwMode="auto">
          <a:xfrm>
            <a:off x="5508104" y="3571652"/>
            <a:ext cx="1497012" cy="3127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cs typeface="Arial" charset="0"/>
            </a:endParaRPr>
          </a:p>
        </p:txBody>
      </p:sp>
      <p:sp>
        <p:nvSpPr>
          <p:cNvPr id="123" name="Textfeld 22"/>
          <p:cNvSpPr txBox="1">
            <a:spLocks noChangeArrowheads="1"/>
          </p:cNvSpPr>
          <p:nvPr/>
        </p:nvSpPr>
        <p:spPr bwMode="auto">
          <a:xfrm>
            <a:off x="5508104" y="1761902"/>
            <a:ext cx="1438275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cs typeface="Arial" charset="0"/>
            </a:endParaRPr>
          </a:p>
        </p:txBody>
      </p:sp>
      <p:sp>
        <p:nvSpPr>
          <p:cNvPr id="124" name="Textfeld 23"/>
          <p:cNvSpPr txBox="1">
            <a:spLocks noChangeArrowheads="1"/>
          </p:cNvSpPr>
          <p:nvPr/>
        </p:nvSpPr>
        <p:spPr bwMode="auto">
          <a:xfrm>
            <a:off x="5508104" y="1196752"/>
            <a:ext cx="1438275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cs typeface="Arial" charset="0"/>
            </a:endParaRPr>
          </a:p>
        </p:txBody>
      </p:sp>
      <p:sp>
        <p:nvSpPr>
          <p:cNvPr id="125" name="Textfeld 25"/>
          <p:cNvSpPr txBox="1">
            <a:spLocks noChangeArrowheads="1"/>
          </p:cNvSpPr>
          <p:nvPr/>
        </p:nvSpPr>
        <p:spPr bwMode="auto">
          <a:xfrm>
            <a:off x="5508104" y="4136802"/>
            <a:ext cx="1497012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cs typeface="Arial" charset="0"/>
            </a:endParaRPr>
          </a:p>
        </p:txBody>
      </p:sp>
      <p:sp>
        <p:nvSpPr>
          <p:cNvPr id="126" name="Abgerundetes Rechteck 32"/>
          <p:cNvSpPr/>
          <p:nvPr/>
        </p:nvSpPr>
        <p:spPr>
          <a:xfrm>
            <a:off x="1403648" y="1484784"/>
            <a:ext cx="1000844" cy="26420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000"/>
          </a:p>
        </p:txBody>
      </p:sp>
      <p:sp>
        <p:nvSpPr>
          <p:cNvPr id="127" name="Abgerundetes Rechteck 34"/>
          <p:cNvSpPr/>
          <p:nvPr/>
        </p:nvSpPr>
        <p:spPr>
          <a:xfrm>
            <a:off x="1403648" y="2121867"/>
            <a:ext cx="1000844" cy="26513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000"/>
          </a:p>
        </p:txBody>
      </p:sp>
      <p:sp>
        <p:nvSpPr>
          <p:cNvPr id="128" name="Abgerundetes Rechteck 36"/>
          <p:cNvSpPr/>
          <p:nvPr/>
        </p:nvSpPr>
        <p:spPr>
          <a:xfrm>
            <a:off x="1403648" y="2697931"/>
            <a:ext cx="1000844" cy="2651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000"/>
          </a:p>
        </p:txBody>
      </p:sp>
      <p:sp>
        <p:nvSpPr>
          <p:cNvPr id="129" name="Abgerundetes Rechteck 40"/>
          <p:cNvSpPr/>
          <p:nvPr/>
        </p:nvSpPr>
        <p:spPr>
          <a:xfrm>
            <a:off x="1403648" y="3273995"/>
            <a:ext cx="1000844" cy="2651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000"/>
          </a:p>
        </p:txBody>
      </p:sp>
      <p:cxnSp>
        <p:nvCxnSpPr>
          <p:cNvPr id="130" name="Gerade Verbindung 43"/>
          <p:cNvCxnSpPr>
            <a:stCxn id="126" idx="3"/>
            <a:endCxn id="123" idx="1"/>
          </p:cNvCxnSpPr>
          <p:nvPr/>
        </p:nvCxnSpPr>
        <p:spPr>
          <a:xfrm>
            <a:off x="2404492" y="1616887"/>
            <a:ext cx="3103612" cy="30217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47"/>
          <p:cNvCxnSpPr>
            <a:stCxn id="127" idx="3"/>
            <a:endCxn id="121" idx="1"/>
          </p:cNvCxnSpPr>
          <p:nvPr/>
        </p:nvCxnSpPr>
        <p:spPr>
          <a:xfrm>
            <a:off x="2404492" y="2254435"/>
            <a:ext cx="3103612" cy="85208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Gerade Verbindung 49"/>
          <p:cNvCxnSpPr>
            <a:stCxn id="129" idx="3"/>
            <a:endCxn id="122" idx="1"/>
          </p:cNvCxnSpPr>
          <p:nvPr/>
        </p:nvCxnSpPr>
        <p:spPr>
          <a:xfrm>
            <a:off x="2404492" y="3406564"/>
            <a:ext cx="3103612" cy="32145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Gerade Verbindung 51"/>
          <p:cNvCxnSpPr>
            <a:stCxn id="129" idx="3"/>
            <a:endCxn id="125" idx="1"/>
          </p:cNvCxnSpPr>
          <p:nvPr/>
        </p:nvCxnSpPr>
        <p:spPr>
          <a:xfrm>
            <a:off x="2404492" y="3406564"/>
            <a:ext cx="3103612" cy="88740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Gerade Verbindung 53"/>
          <p:cNvCxnSpPr>
            <a:stCxn id="129" idx="3"/>
            <a:endCxn id="121" idx="1"/>
          </p:cNvCxnSpPr>
          <p:nvPr/>
        </p:nvCxnSpPr>
        <p:spPr>
          <a:xfrm flipV="1">
            <a:off x="2404492" y="3106515"/>
            <a:ext cx="3103612" cy="30004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Gerade Verbindung 55"/>
          <p:cNvCxnSpPr>
            <a:stCxn id="128" idx="3"/>
            <a:endCxn id="122" idx="1"/>
          </p:cNvCxnSpPr>
          <p:nvPr/>
        </p:nvCxnSpPr>
        <p:spPr>
          <a:xfrm>
            <a:off x="2404492" y="2830500"/>
            <a:ext cx="3103612" cy="89752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Gerade Verbindung 197"/>
          <p:cNvCxnSpPr>
            <a:stCxn id="127" idx="3"/>
            <a:endCxn id="124" idx="1"/>
          </p:cNvCxnSpPr>
          <p:nvPr/>
        </p:nvCxnSpPr>
        <p:spPr>
          <a:xfrm flipV="1">
            <a:off x="2404492" y="1353915"/>
            <a:ext cx="3103612" cy="90052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Gerade Verbindung 204"/>
          <p:cNvCxnSpPr>
            <a:stCxn id="126" idx="3"/>
            <a:endCxn id="124" idx="1"/>
          </p:cNvCxnSpPr>
          <p:nvPr/>
        </p:nvCxnSpPr>
        <p:spPr>
          <a:xfrm flipV="1">
            <a:off x="2404492" y="1353915"/>
            <a:ext cx="3103612" cy="262972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Abgerundetes Rechteck 40"/>
          <p:cNvSpPr/>
          <p:nvPr/>
        </p:nvSpPr>
        <p:spPr>
          <a:xfrm>
            <a:off x="1403648" y="3850059"/>
            <a:ext cx="1000844" cy="2651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000"/>
          </a:p>
        </p:txBody>
      </p:sp>
      <p:sp>
        <p:nvSpPr>
          <p:cNvPr id="139" name="Textfeld 22"/>
          <p:cNvSpPr txBox="1">
            <a:spLocks noChangeArrowheads="1"/>
          </p:cNvSpPr>
          <p:nvPr/>
        </p:nvSpPr>
        <p:spPr bwMode="auto">
          <a:xfrm>
            <a:off x="5508104" y="2348880"/>
            <a:ext cx="1438275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cs typeface="Arial" charset="0"/>
            </a:endParaRPr>
          </a:p>
        </p:txBody>
      </p:sp>
      <p:cxnSp>
        <p:nvCxnSpPr>
          <p:cNvPr id="140" name="Gerade Verbindung 47"/>
          <p:cNvCxnSpPr>
            <a:stCxn id="127" idx="3"/>
            <a:endCxn id="139" idx="1"/>
          </p:cNvCxnSpPr>
          <p:nvPr/>
        </p:nvCxnSpPr>
        <p:spPr>
          <a:xfrm>
            <a:off x="2404492" y="2254435"/>
            <a:ext cx="3103612" cy="25160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Gerade Verbindung 51"/>
          <p:cNvCxnSpPr>
            <a:stCxn id="138" idx="3"/>
            <a:endCxn id="122" idx="1"/>
          </p:cNvCxnSpPr>
          <p:nvPr/>
        </p:nvCxnSpPr>
        <p:spPr>
          <a:xfrm flipV="1">
            <a:off x="2404492" y="3728021"/>
            <a:ext cx="3103612" cy="25460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feld 141"/>
          <p:cNvSpPr txBox="1"/>
          <p:nvPr/>
        </p:nvSpPr>
        <p:spPr>
          <a:xfrm>
            <a:off x="1619672" y="198884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de-DE" sz="2400" dirty="0" smtClean="0">
                <a:solidFill>
                  <a:srgbClr val="3333CC"/>
                </a:solidFill>
                <a:latin typeface="+mj-lt"/>
              </a:rPr>
              <a:t>m</a:t>
            </a:r>
          </a:p>
        </p:txBody>
      </p:sp>
      <p:sp>
        <p:nvSpPr>
          <p:cNvPr id="143" name="Textfeld 142"/>
          <p:cNvSpPr txBox="1"/>
          <p:nvPr/>
        </p:nvSpPr>
        <p:spPr>
          <a:xfrm>
            <a:off x="6012160" y="227687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de-DE" sz="2400" dirty="0" smtClean="0">
                <a:solidFill>
                  <a:srgbClr val="3333CC"/>
                </a:solidFill>
                <a:latin typeface="+mj-lt"/>
              </a:rPr>
              <a:t>e</a:t>
            </a:r>
          </a:p>
        </p:txBody>
      </p:sp>
      <p:grpSp>
        <p:nvGrpSpPr>
          <p:cNvPr id="153" name="Group 913"/>
          <p:cNvGrpSpPr/>
          <p:nvPr/>
        </p:nvGrpSpPr>
        <p:grpSpPr bwMode="auto">
          <a:xfrm>
            <a:off x="6948264" y="1628800"/>
            <a:ext cx="344287" cy="519744"/>
            <a:chOff x="838200" y="1371600"/>
            <a:chExt cx="381000" cy="533400"/>
          </a:xfrm>
          <a:solidFill>
            <a:srgbClr val="008000"/>
          </a:solidFill>
        </p:grpSpPr>
        <p:sp>
          <p:nvSpPr>
            <p:cNvPr id="154" name="Folded Corner 914"/>
            <p:cNvSpPr/>
            <p:nvPr/>
          </p:nvSpPr>
          <p:spPr>
            <a:xfrm>
              <a:off x="838200" y="1371600"/>
              <a:ext cx="381000" cy="533400"/>
            </a:xfrm>
            <a:prstGeom prst="foldedCorner">
              <a:avLst/>
            </a:prstGeom>
            <a:grpFill/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55" name="Straight Connector 915"/>
            <p:cNvCxnSpPr/>
            <p:nvPr/>
          </p:nvCxnSpPr>
          <p:spPr>
            <a:xfrm>
              <a:off x="914400" y="14478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916"/>
            <p:cNvCxnSpPr/>
            <p:nvPr/>
          </p:nvCxnSpPr>
          <p:spPr>
            <a:xfrm>
              <a:off x="914400" y="149225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917"/>
            <p:cNvCxnSpPr/>
            <p:nvPr/>
          </p:nvCxnSpPr>
          <p:spPr>
            <a:xfrm>
              <a:off x="914400" y="15367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918"/>
            <p:cNvCxnSpPr/>
            <p:nvPr/>
          </p:nvCxnSpPr>
          <p:spPr>
            <a:xfrm>
              <a:off x="914400" y="15875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919"/>
            <p:cNvCxnSpPr/>
            <p:nvPr/>
          </p:nvCxnSpPr>
          <p:spPr>
            <a:xfrm>
              <a:off x="914400" y="163195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920"/>
            <p:cNvCxnSpPr/>
            <p:nvPr/>
          </p:nvCxnSpPr>
          <p:spPr>
            <a:xfrm>
              <a:off x="920750" y="16764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921"/>
            <p:cNvCxnSpPr/>
            <p:nvPr/>
          </p:nvCxnSpPr>
          <p:spPr>
            <a:xfrm>
              <a:off x="914400" y="172085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922"/>
            <p:cNvCxnSpPr/>
            <p:nvPr/>
          </p:nvCxnSpPr>
          <p:spPr>
            <a:xfrm>
              <a:off x="914400" y="177165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923"/>
            <p:cNvCxnSpPr/>
            <p:nvPr/>
          </p:nvCxnSpPr>
          <p:spPr>
            <a:xfrm>
              <a:off x="914400" y="18161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913"/>
          <p:cNvGrpSpPr/>
          <p:nvPr/>
        </p:nvGrpSpPr>
        <p:grpSpPr bwMode="auto">
          <a:xfrm>
            <a:off x="6948264" y="1052736"/>
            <a:ext cx="344287" cy="519744"/>
            <a:chOff x="838200" y="1371600"/>
            <a:chExt cx="381000" cy="533400"/>
          </a:xfrm>
          <a:solidFill>
            <a:srgbClr val="008000"/>
          </a:solidFill>
        </p:grpSpPr>
        <p:sp>
          <p:nvSpPr>
            <p:cNvPr id="165" name="Folded Corner 914"/>
            <p:cNvSpPr/>
            <p:nvPr/>
          </p:nvSpPr>
          <p:spPr>
            <a:xfrm>
              <a:off x="838200" y="1371600"/>
              <a:ext cx="381000" cy="533400"/>
            </a:xfrm>
            <a:prstGeom prst="foldedCorner">
              <a:avLst/>
            </a:prstGeom>
            <a:grpFill/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66" name="Straight Connector 915"/>
            <p:cNvCxnSpPr/>
            <p:nvPr/>
          </p:nvCxnSpPr>
          <p:spPr>
            <a:xfrm>
              <a:off x="914400" y="14478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916"/>
            <p:cNvCxnSpPr/>
            <p:nvPr/>
          </p:nvCxnSpPr>
          <p:spPr>
            <a:xfrm>
              <a:off x="914400" y="149225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917"/>
            <p:cNvCxnSpPr/>
            <p:nvPr/>
          </p:nvCxnSpPr>
          <p:spPr>
            <a:xfrm>
              <a:off x="914400" y="15367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918"/>
            <p:cNvCxnSpPr/>
            <p:nvPr/>
          </p:nvCxnSpPr>
          <p:spPr>
            <a:xfrm>
              <a:off x="914400" y="15875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919"/>
            <p:cNvCxnSpPr/>
            <p:nvPr/>
          </p:nvCxnSpPr>
          <p:spPr>
            <a:xfrm>
              <a:off x="914400" y="163195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920"/>
            <p:cNvCxnSpPr/>
            <p:nvPr/>
          </p:nvCxnSpPr>
          <p:spPr>
            <a:xfrm>
              <a:off x="920750" y="16764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921"/>
            <p:cNvCxnSpPr/>
            <p:nvPr/>
          </p:nvCxnSpPr>
          <p:spPr>
            <a:xfrm>
              <a:off x="914400" y="172085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922"/>
            <p:cNvCxnSpPr/>
            <p:nvPr/>
          </p:nvCxnSpPr>
          <p:spPr>
            <a:xfrm>
              <a:off x="914400" y="177165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923"/>
            <p:cNvCxnSpPr/>
            <p:nvPr/>
          </p:nvCxnSpPr>
          <p:spPr>
            <a:xfrm>
              <a:off x="914400" y="18161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913"/>
          <p:cNvGrpSpPr/>
          <p:nvPr/>
        </p:nvGrpSpPr>
        <p:grpSpPr bwMode="auto">
          <a:xfrm>
            <a:off x="6948264" y="2780928"/>
            <a:ext cx="344287" cy="519744"/>
            <a:chOff x="838200" y="1371600"/>
            <a:chExt cx="381000" cy="533400"/>
          </a:xfrm>
          <a:solidFill>
            <a:srgbClr val="008000"/>
          </a:solidFill>
        </p:grpSpPr>
        <p:sp>
          <p:nvSpPr>
            <p:cNvPr id="176" name="Folded Corner 914"/>
            <p:cNvSpPr/>
            <p:nvPr/>
          </p:nvSpPr>
          <p:spPr>
            <a:xfrm>
              <a:off x="838200" y="1371600"/>
              <a:ext cx="381000" cy="533400"/>
            </a:xfrm>
            <a:prstGeom prst="foldedCorner">
              <a:avLst/>
            </a:prstGeom>
            <a:grpFill/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77" name="Straight Connector 915"/>
            <p:cNvCxnSpPr/>
            <p:nvPr/>
          </p:nvCxnSpPr>
          <p:spPr>
            <a:xfrm>
              <a:off x="914400" y="14478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916"/>
            <p:cNvCxnSpPr/>
            <p:nvPr/>
          </p:nvCxnSpPr>
          <p:spPr>
            <a:xfrm>
              <a:off x="914400" y="149225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917"/>
            <p:cNvCxnSpPr/>
            <p:nvPr/>
          </p:nvCxnSpPr>
          <p:spPr>
            <a:xfrm>
              <a:off x="914400" y="15367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918"/>
            <p:cNvCxnSpPr/>
            <p:nvPr/>
          </p:nvCxnSpPr>
          <p:spPr>
            <a:xfrm>
              <a:off x="914400" y="15875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919"/>
            <p:cNvCxnSpPr/>
            <p:nvPr/>
          </p:nvCxnSpPr>
          <p:spPr>
            <a:xfrm>
              <a:off x="914400" y="163195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920"/>
            <p:cNvCxnSpPr/>
            <p:nvPr/>
          </p:nvCxnSpPr>
          <p:spPr>
            <a:xfrm>
              <a:off x="920750" y="16764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921"/>
            <p:cNvCxnSpPr/>
            <p:nvPr/>
          </p:nvCxnSpPr>
          <p:spPr>
            <a:xfrm>
              <a:off x="914400" y="172085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922"/>
            <p:cNvCxnSpPr/>
            <p:nvPr/>
          </p:nvCxnSpPr>
          <p:spPr>
            <a:xfrm>
              <a:off x="914400" y="177165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923"/>
            <p:cNvCxnSpPr/>
            <p:nvPr/>
          </p:nvCxnSpPr>
          <p:spPr>
            <a:xfrm>
              <a:off x="914400" y="18161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" name="Group 913"/>
          <p:cNvGrpSpPr/>
          <p:nvPr/>
        </p:nvGrpSpPr>
        <p:grpSpPr bwMode="auto">
          <a:xfrm>
            <a:off x="6948264" y="3429000"/>
            <a:ext cx="344287" cy="519744"/>
            <a:chOff x="838200" y="1371600"/>
            <a:chExt cx="381000" cy="533400"/>
          </a:xfrm>
          <a:solidFill>
            <a:srgbClr val="008000"/>
          </a:solidFill>
        </p:grpSpPr>
        <p:sp>
          <p:nvSpPr>
            <p:cNvPr id="187" name="Folded Corner 914"/>
            <p:cNvSpPr/>
            <p:nvPr/>
          </p:nvSpPr>
          <p:spPr>
            <a:xfrm>
              <a:off x="838200" y="1371600"/>
              <a:ext cx="381000" cy="533400"/>
            </a:xfrm>
            <a:prstGeom prst="foldedCorner">
              <a:avLst/>
            </a:prstGeom>
            <a:grpFill/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88" name="Straight Connector 915"/>
            <p:cNvCxnSpPr/>
            <p:nvPr/>
          </p:nvCxnSpPr>
          <p:spPr>
            <a:xfrm>
              <a:off x="914400" y="14478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916"/>
            <p:cNvCxnSpPr/>
            <p:nvPr/>
          </p:nvCxnSpPr>
          <p:spPr>
            <a:xfrm>
              <a:off x="914400" y="149225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917"/>
            <p:cNvCxnSpPr/>
            <p:nvPr/>
          </p:nvCxnSpPr>
          <p:spPr>
            <a:xfrm>
              <a:off x="914400" y="15367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918"/>
            <p:cNvCxnSpPr/>
            <p:nvPr/>
          </p:nvCxnSpPr>
          <p:spPr>
            <a:xfrm>
              <a:off x="914400" y="15875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919"/>
            <p:cNvCxnSpPr/>
            <p:nvPr/>
          </p:nvCxnSpPr>
          <p:spPr>
            <a:xfrm>
              <a:off x="914400" y="163195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920"/>
            <p:cNvCxnSpPr/>
            <p:nvPr/>
          </p:nvCxnSpPr>
          <p:spPr>
            <a:xfrm>
              <a:off x="920750" y="16764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921"/>
            <p:cNvCxnSpPr/>
            <p:nvPr/>
          </p:nvCxnSpPr>
          <p:spPr>
            <a:xfrm>
              <a:off x="914400" y="172085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922"/>
            <p:cNvCxnSpPr/>
            <p:nvPr/>
          </p:nvCxnSpPr>
          <p:spPr>
            <a:xfrm>
              <a:off x="914400" y="177165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923"/>
            <p:cNvCxnSpPr/>
            <p:nvPr/>
          </p:nvCxnSpPr>
          <p:spPr>
            <a:xfrm>
              <a:off x="914400" y="18161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" name="Group 913"/>
          <p:cNvGrpSpPr/>
          <p:nvPr/>
        </p:nvGrpSpPr>
        <p:grpSpPr bwMode="auto">
          <a:xfrm>
            <a:off x="6948264" y="4077072"/>
            <a:ext cx="344287" cy="519744"/>
            <a:chOff x="838200" y="1371600"/>
            <a:chExt cx="381000" cy="533400"/>
          </a:xfrm>
          <a:solidFill>
            <a:srgbClr val="008000"/>
          </a:solidFill>
        </p:grpSpPr>
        <p:sp>
          <p:nvSpPr>
            <p:cNvPr id="198" name="Folded Corner 914"/>
            <p:cNvSpPr/>
            <p:nvPr/>
          </p:nvSpPr>
          <p:spPr>
            <a:xfrm>
              <a:off x="838200" y="1371600"/>
              <a:ext cx="381000" cy="533400"/>
            </a:xfrm>
            <a:prstGeom prst="foldedCorner">
              <a:avLst/>
            </a:prstGeom>
            <a:grpFill/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99" name="Straight Connector 915"/>
            <p:cNvCxnSpPr/>
            <p:nvPr/>
          </p:nvCxnSpPr>
          <p:spPr>
            <a:xfrm>
              <a:off x="914400" y="14478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916"/>
            <p:cNvCxnSpPr/>
            <p:nvPr/>
          </p:nvCxnSpPr>
          <p:spPr>
            <a:xfrm>
              <a:off x="914400" y="149225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917"/>
            <p:cNvCxnSpPr/>
            <p:nvPr/>
          </p:nvCxnSpPr>
          <p:spPr>
            <a:xfrm>
              <a:off x="914400" y="15367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918"/>
            <p:cNvCxnSpPr/>
            <p:nvPr/>
          </p:nvCxnSpPr>
          <p:spPr>
            <a:xfrm>
              <a:off x="914400" y="15875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919"/>
            <p:cNvCxnSpPr/>
            <p:nvPr/>
          </p:nvCxnSpPr>
          <p:spPr>
            <a:xfrm>
              <a:off x="914400" y="163195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920"/>
            <p:cNvCxnSpPr/>
            <p:nvPr/>
          </p:nvCxnSpPr>
          <p:spPr>
            <a:xfrm>
              <a:off x="920750" y="16764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921"/>
            <p:cNvCxnSpPr/>
            <p:nvPr/>
          </p:nvCxnSpPr>
          <p:spPr>
            <a:xfrm>
              <a:off x="914400" y="172085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922"/>
            <p:cNvCxnSpPr/>
            <p:nvPr/>
          </p:nvCxnSpPr>
          <p:spPr>
            <a:xfrm>
              <a:off x="914400" y="177165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923"/>
            <p:cNvCxnSpPr/>
            <p:nvPr/>
          </p:nvCxnSpPr>
          <p:spPr>
            <a:xfrm>
              <a:off x="914400" y="1816100"/>
              <a:ext cx="228600" cy="1588"/>
            </a:xfrm>
            <a:prstGeom prst="line">
              <a:avLst/>
            </a:prstGeom>
            <a:grpFill/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175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2948E-6 L -0.42032 0.0148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0" y="7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87283E-6 L -0.42032 0.01457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0" y="7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56647E-6 L -0.42032 -0.03768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0" y="-19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2 -0.04185 L -0.42032 -0.04809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0" y="-3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69942E-6 L -0.42032 -0.06937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0" y="-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efaltete Ecke 103"/>
          <p:cNvSpPr/>
          <p:nvPr/>
        </p:nvSpPr>
        <p:spPr bwMode="auto">
          <a:xfrm>
            <a:off x="683568" y="1196752"/>
            <a:ext cx="3024336" cy="3240360"/>
          </a:xfrm>
          <a:prstGeom prst="foldedCorner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>
          <a:xfrm>
            <a:off x="-468560" y="0"/>
            <a:ext cx="10009112" cy="692150"/>
          </a:xfrm>
        </p:spPr>
        <p:txBody>
          <a:bodyPr/>
          <a:lstStyle/>
          <a:p>
            <a:pPr defTabSz="893763" eaLnBrk="1" hangingPunct="1"/>
            <a:r>
              <a:rPr lang="en-GB" sz="3400" dirty="0" err="1" smtClean="0"/>
              <a:t>TagMe</a:t>
            </a:r>
            <a:r>
              <a:rPr lang="en-GB" sz="3400" dirty="0" smtClean="0"/>
              <a:t>: NED with Light-Weight Coherence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499992" y="548680"/>
            <a:ext cx="4386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de-DE" sz="1800" dirty="0" smtClean="0">
                <a:latin typeface="+mj-lt"/>
              </a:rPr>
              <a:t>[P. </a:t>
            </a:r>
            <a:r>
              <a:rPr lang="de-DE" sz="1800" dirty="0" err="1" smtClean="0">
                <a:latin typeface="+mj-lt"/>
              </a:rPr>
              <a:t>Ferragina</a:t>
            </a:r>
            <a:r>
              <a:rPr lang="de-DE" sz="1800" dirty="0" smtClean="0">
                <a:latin typeface="+mj-lt"/>
              </a:rPr>
              <a:t> et al.: CIKM‘10, WWW‘13]</a:t>
            </a:r>
          </a:p>
        </p:txBody>
      </p:sp>
      <p:sp>
        <p:nvSpPr>
          <p:cNvPr id="4" name="Textfeld 17"/>
          <p:cNvSpPr txBox="1">
            <a:spLocks noChangeArrowheads="1"/>
          </p:cNvSpPr>
          <p:nvPr/>
        </p:nvSpPr>
        <p:spPr bwMode="auto">
          <a:xfrm>
            <a:off x="5508104" y="2949352"/>
            <a:ext cx="1497012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cs typeface="Arial" charset="0"/>
            </a:endParaRPr>
          </a:p>
        </p:txBody>
      </p:sp>
      <p:sp>
        <p:nvSpPr>
          <p:cNvPr id="5" name="Textfeld 18"/>
          <p:cNvSpPr txBox="1">
            <a:spLocks noChangeArrowheads="1"/>
          </p:cNvSpPr>
          <p:nvPr/>
        </p:nvSpPr>
        <p:spPr bwMode="auto">
          <a:xfrm>
            <a:off x="5508104" y="3571652"/>
            <a:ext cx="1497012" cy="3127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cs typeface="Arial" charset="0"/>
            </a:endParaRPr>
          </a:p>
        </p:txBody>
      </p:sp>
      <p:sp>
        <p:nvSpPr>
          <p:cNvPr id="6" name="Textfeld 22"/>
          <p:cNvSpPr txBox="1">
            <a:spLocks noChangeArrowheads="1"/>
          </p:cNvSpPr>
          <p:nvPr/>
        </p:nvSpPr>
        <p:spPr bwMode="auto">
          <a:xfrm>
            <a:off x="5508104" y="1761902"/>
            <a:ext cx="1438275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cs typeface="Arial" charset="0"/>
            </a:endParaRPr>
          </a:p>
        </p:txBody>
      </p:sp>
      <p:sp>
        <p:nvSpPr>
          <p:cNvPr id="7" name="Textfeld 23"/>
          <p:cNvSpPr txBox="1">
            <a:spLocks noChangeArrowheads="1"/>
          </p:cNvSpPr>
          <p:nvPr/>
        </p:nvSpPr>
        <p:spPr bwMode="auto">
          <a:xfrm>
            <a:off x="5508104" y="1196752"/>
            <a:ext cx="1438275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cs typeface="Arial" charset="0"/>
            </a:endParaRPr>
          </a:p>
        </p:txBody>
      </p:sp>
      <p:sp>
        <p:nvSpPr>
          <p:cNvPr id="8" name="Textfeld 25"/>
          <p:cNvSpPr txBox="1">
            <a:spLocks noChangeArrowheads="1"/>
          </p:cNvSpPr>
          <p:nvPr/>
        </p:nvSpPr>
        <p:spPr bwMode="auto">
          <a:xfrm>
            <a:off x="5508104" y="4136802"/>
            <a:ext cx="1497012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cs typeface="Arial" charset="0"/>
            </a:endParaRPr>
          </a:p>
        </p:txBody>
      </p:sp>
      <p:sp>
        <p:nvSpPr>
          <p:cNvPr id="9" name="Abgerundetes Rechteck 32"/>
          <p:cNvSpPr/>
          <p:nvPr/>
        </p:nvSpPr>
        <p:spPr>
          <a:xfrm>
            <a:off x="1403648" y="1484784"/>
            <a:ext cx="1000844" cy="26420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000"/>
          </a:p>
        </p:txBody>
      </p:sp>
      <p:sp>
        <p:nvSpPr>
          <p:cNvPr id="10" name="Abgerundetes Rechteck 34"/>
          <p:cNvSpPr/>
          <p:nvPr/>
        </p:nvSpPr>
        <p:spPr>
          <a:xfrm>
            <a:off x="1403648" y="2121867"/>
            <a:ext cx="1000844" cy="26513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000"/>
          </a:p>
        </p:txBody>
      </p:sp>
      <p:sp>
        <p:nvSpPr>
          <p:cNvPr id="11" name="Abgerundetes Rechteck 36"/>
          <p:cNvSpPr/>
          <p:nvPr/>
        </p:nvSpPr>
        <p:spPr>
          <a:xfrm>
            <a:off x="1403648" y="2697931"/>
            <a:ext cx="1000844" cy="2651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000"/>
          </a:p>
        </p:txBody>
      </p:sp>
      <p:sp>
        <p:nvSpPr>
          <p:cNvPr id="12" name="Abgerundetes Rechteck 40"/>
          <p:cNvSpPr/>
          <p:nvPr/>
        </p:nvSpPr>
        <p:spPr>
          <a:xfrm>
            <a:off x="1403648" y="3273995"/>
            <a:ext cx="1000844" cy="2651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000"/>
          </a:p>
        </p:txBody>
      </p:sp>
      <p:cxnSp>
        <p:nvCxnSpPr>
          <p:cNvPr id="13" name="Gerade Verbindung 43"/>
          <p:cNvCxnSpPr>
            <a:stCxn id="9" idx="3"/>
            <a:endCxn id="6" idx="1"/>
          </p:cNvCxnSpPr>
          <p:nvPr/>
        </p:nvCxnSpPr>
        <p:spPr>
          <a:xfrm>
            <a:off x="2404492" y="1616887"/>
            <a:ext cx="3103612" cy="30217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47"/>
          <p:cNvCxnSpPr>
            <a:stCxn id="10" idx="3"/>
            <a:endCxn id="4" idx="1"/>
          </p:cNvCxnSpPr>
          <p:nvPr/>
        </p:nvCxnSpPr>
        <p:spPr>
          <a:xfrm>
            <a:off x="2404492" y="2254435"/>
            <a:ext cx="3103612" cy="85208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49"/>
          <p:cNvCxnSpPr>
            <a:stCxn id="12" idx="3"/>
            <a:endCxn id="5" idx="1"/>
          </p:cNvCxnSpPr>
          <p:nvPr/>
        </p:nvCxnSpPr>
        <p:spPr>
          <a:xfrm>
            <a:off x="2404492" y="3406564"/>
            <a:ext cx="3103612" cy="32145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51"/>
          <p:cNvCxnSpPr>
            <a:stCxn id="12" idx="3"/>
            <a:endCxn id="8" idx="1"/>
          </p:cNvCxnSpPr>
          <p:nvPr/>
        </p:nvCxnSpPr>
        <p:spPr>
          <a:xfrm>
            <a:off x="2404492" y="3406564"/>
            <a:ext cx="3103612" cy="88740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53"/>
          <p:cNvCxnSpPr>
            <a:stCxn id="12" idx="3"/>
            <a:endCxn id="4" idx="1"/>
          </p:cNvCxnSpPr>
          <p:nvPr/>
        </p:nvCxnSpPr>
        <p:spPr>
          <a:xfrm flipV="1">
            <a:off x="2404492" y="3106515"/>
            <a:ext cx="3103612" cy="30004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55"/>
          <p:cNvCxnSpPr>
            <a:stCxn id="11" idx="3"/>
            <a:endCxn id="5" idx="1"/>
          </p:cNvCxnSpPr>
          <p:nvPr/>
        </p:nvCxnSpPr>
        <p:spPr>
          <a:xfrm>
            <a:off x="2404492" y="2830500"/>
            <a:ext cx="3103612" cy="89752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197"/>
          <p:cNvCxnSpPr>
            <a:stCxn id="10" idx="3"/>
            <a:endCxn id="7" idx="1"/>
          </p:cNvCxnSpPr>
          <p:nvPr/>
        </p:nvCxnSpPr>
        <p:spPr>
          <a:xfrm flipV="1">
            <a:off x="2404492" y="1353915"/>
            <a:ext cx="3103612" cy="90052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204"/>
          <p:cNvCxnSpPr>
            <a:stCxn id="9" idx="3"/>
            <a:endCxn id="7" idx="1"/>
          </p:cNvCxnSpPr>
          <p:nvPr/>
        </p:nvCxnSpPr>
        <p:spPr>
          <a:xfrm flipV="1">
            <a:off x="2404492" y="1353915"/>
            <a:ext cx="3103612" cy="262972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Abgerundetes Rechteck 40"/>
          <p:cNvSpPr/>
          <p:nvPr/>
        </p:nvSpPr>
        <p:spPr>
          <a:xfrm>
            <a:off x="1403648" y="3850059"/>
            <a:ext cx="1000844" cy="2651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000"/>
          </a:p>
        </p:txBody>
      </p:sp>
      <p:sp>
        <p:nvSpPr>
          <p:cNvPr id="87" name="Textfeld 22"/>
          <p:cNvSpPr txBox="1">
            <a:spLocks noChangeArrowheads="1"/>
          </p:cNvSpPr>
          <p:nvPr/>
        </p:nvSpPr>
        <p:spPr bwMode="auto">
          <a:xfrm>
            <a:off x="5508104" y="2348880"/>
            <a:ext cx="1438275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cs typeface="Arial" charset="0"/>
            </a:endParaRPr>
          </a:p>
        </p:txBody>
      </p:sp>
      <p:cxnSp>
        <p:nvCxnSpPr>
          <p:cNvPr id="88" name="Gerade Verbindung 47"/>
          <p:cNvCxnSpPr>
            <a:stCxn id="10" idx="3"/>
            <a:endCxn id="87" idx="1"/>
          </p:cNvCxnSpPr>
          <p:nvPr/>
        </p:nvCxnSpPr>
        <p:spPr>
          <a:xfrm>
            <a:off x="2404492" y="2254435"/>
            <a:ext cx="3103612" cy="25160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51"/>
          <p:cNvCxnSpPr>
            <a:stCxn id="77" idx="3"/>
            <a:endCxn id="5" idx="1"/>
          </p:cNvCxnSpPr>
          <p:nvPr/>
        </p:nvCxnSpPr>
        <p:spPr>
          <a:xfrm flipV="1">
            <a:off x="2404492" y="3728021"/>
            <a:ext cx="3103612" cy="25460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feld 116"/>
          <p:cNvSpPr txBox="1"/>
          <p:nvPr/>
        </p:nvSpPr>
        <p:spPr>
          <a:xfrm>
            <a:off x="611560" y="4653136"/>
            <a:ext cx="8666155" cy="21441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>
              <a:lnSpc>
                <a:spcPts val="3200"/>
              </a:lnSpc>
              <a:buFont typeface="Arial" pitchFamily="34" charset="0"/>
              <a:buChar char="•"/>
            </a:pP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Reduce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combinatorial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complexity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by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using</a:t>
            </a:r>
            <a:endParaRPr lang="de-DE" sz="2400" dirty="0" smtClean="0">
              <a:latin typeface="+mj-lt"/>
            </a:endParaRPr>
          </a:p>
          <a:p>
            <a:pPr marL="0">
              <a:lnSpc>
                <a:spcPts val="3200"/>
              </a:lnSpc>
            </a:pPr>
            <a:r>
              <a:rPr lang="de-DE" sz="2400" dirty="0" smtClean="0">
                <a:latin typeface="+mj-lt"/>
              </a:rPr>
              <a:t>  </a:t>
            </a:r>
            <a:r>
              <a:rPr lang="de-DE" sz="2400" dirty="0" err="1" smtClean="0">
                <a:latin typeface="+mj-lt"/>
              </a:rPr>
              <a:t>avg</a:t>
            </a:r>
            <a:r>
              <a:rPr lang="de-DE" sz="2400" dirty="0" smtClean="0">
                <a:latin typeface="+mj-lt"/>
              </a:rPr>
              <a:t>. </a:t>
            </a:r>
            <a:r>
              <a:rPr lang="de-DE" sz="2400" dirty="0" err="1" smtClean="0">
                <a:latin typeface="+mj-lt"/>
              </a:rPr>
              <a:t>coherence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of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other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mentions</a:t>
            </a:r>
            <a:r>
              <a:rPr lang="de-DE" sz="2400" dirty="0" smtClean="0">
                <a:latin typeface="+mj-lt"/>
              </a:rPr>
              <a:t>‘ </a:t>
            </a:r>
            <a:r>
              <a:rPr lang="de-DE" sz="2400" dirty="0" err="1" smtClean="0">
                <a:latin typeface="+mj-lt"/>
              </a:rPr>
              <a:t>candidate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entities</a:t>
            </a:r>
            <a:endParaRPr lang="de-DE" sz="2400" dirty="0" smtClean="0">
              <a:latin typeface="+mj-lt"/>
            </a:endParaRPr>
          </a:p>
          <a:p>
            <a:pPr marL="0">
              <a:lnSpc>
                <a:spcPts val="3200"/>
              </a:lnSpc>
              <a:buFont typeface="Arial" pitchFamily="34" charset="0"/>
              <a:buChar char="•"/>
            </a:pP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for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smtClean="0">
                <a:solidFill>
                  <a:srgbClr val="3333CC"/>
                </a:solidFill>
                <a:latin typeface="+mj-lt"/>
              </a:rPr>
              <a:t>score(</a:t>
            </a:r>
            <a:r>
              <a:rPr lang="de-DE" sz="2400" dirty="0" err="1" smtClean="0">
                <a:solidFill>
                  <a:srgbClr val="3333CC"/>
                </a:solidFill>
                <a:latin typeface="+mj-lt"/>
              </a:rPr>
              <a:t>m,e</a:t>
            </a:r>
            <a:r>
              <a:rPr lang="de-DE" sz="2400" dirty="0" smtClean="0">
                <a:solidFill>
                  <a:srgbClr val="3333CC"/>
                </a:solidFill>
                <a:latin typeface="+mj-lt"/>
              </a:rPr>
              <a:t>)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compute</a:t>
            </a:r>
            <a:r>
              <a:rPr lang="de-DE" sz="2400" dirty="0" smtClean="0">
                <a:latin typeface="+mj-lt"/>
              </a:rPr>
              <a:t> </a:t>
            </a:r>
          </a:p>
          <a:p>
            <a:pPr marL="0">
              <a:lnSpc>
                <a:spcPts val="3200"/>
              </a:lnSpc>
            </a:pPr>
            <a:r>
              <a:rPr lang="de-DE" sz="2400" dirty="0" smtClean="0">
                <a:latin typeface="+mj-lt"/>
                <a:sym typeface="Symbol"/>
              </a:rPr>
              <a:t>         </a:t>
            </a:r>
            <a:r>
              <a:rPr lang="de-DE" sz="2400" dirty="0" err="1" smtClean="0">
                <a:latin typeface="+mj-lt"/>
                <a:sym typeface="Symbol"/>
              </a:rPr>
              <a:t>avg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3200" baseline="-25000" dirty="0" smtClean="0">
                <a:sym typeface="Symbol"/>
              </a:rPr>
              <a:t>e</a:t>
            </a:r>
            <a:r>
              <a:rPr lang="de-DE" sz="3200" baseline="-50000" dirty="0" smtClean="0">
                <a:sym typeface="Symbol"/>
              </a:rPr>
              <a:t>i</a:t>
            </a:r>
            <a:r>
              <a:rPr lang="de-DE" sz="3200" baseline="-25000" dirty="0" smtClean="0">
                <a:sym typeface="Symbol"/>
              </a:rPr>
              <a:t>  </a:t>
            </a:r>
            <a:r>
              <a:rPr lang="de-DE" sz="3200" baseline="-25000" dirty="0" err="1" smtClean="0">
                <a:sym typeface="Symbol"/>
              </a:rPr>
              <a:t>cand</a:t>
            </a:r>
            <a:r>
              <a:rPr lang="de-DE" sz="3200" baseline="-25000" dirty="0" smtClean="0">
                <a:sym typeface="Symbol"/>
              </a:rPr>
              <a:t>(</a:t>
            </a:r>
            <a:r>
              <a:rPr lang="de-DE" sz="3200" baseline="-25000" dirty="0" err="1" smtClean="0">
                <a:sym typeface="Symbol"/>
              </a:rPr>
              <a:t>m</a:t>
            </a:r>
            <a:r>
              <a:rPr lang="de-DE" sz="3200" baseline="-50000" dirty="0" err="1" smtClean="0">
                <a:sym typeface="Symbol"/>
              </a:rPr>
              <a:t>j</a:t>
            </a:r>
            <a:r>
              <a:rPr lang="de-DE" sz="3200" baseline="-25000" dirty="0" smtClean="0">
                <a:sym typeface="Symbol"/>
              </a:rPr>
              <a:t>)</a:t>
            </a:r>
            <a:r>
              <a:rPr lang="de-DE" sz="3600" baseline="-25000" dirty="0" smtClean="0">
                <a:solidFill>
                  <a:srgbClr val="3333CC"/>
                </a:solidFill>
                <a:latin typeface="+mj-lt"/>
                <a:sym typeface="Symbol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+mj-lt"/>
                <a:sym typeface="Symbol"/>
              </a:rPr>
              <a:t>coherence</a:t>
            </a:r>
            <a:r>
              <a:rPr lang="de-DE" sz="2400" dirty="0" smtClean="0">
                <a:solidFill>
                  <a:srgbClr val="C00000"/>
                </a:solidFill>
                <a:latin typeface="+mj-lt"/>
                <a:sym typeface="Symbol"/>
              </a:rPr>
              <a:t> (e</a:t>
            </a:r>
            <a:r>
              <a:rPr lang="de-DE" sz="2400" baseline="-25000" dirty="0" smtClean="0">
                <a:solidFill>
                  <a:srgbClr val="C00000"/>
                </a:solidFill>
                <a:latin typeface="+mj-lt"/>
                <a:sym typeface="Symbol"/>
              </a:rPr>
              <a:t>i </a:t>
            </a:r>
            <a:r>
              <a:rPr lang="de-DE" sz="2400" dirty="0" smtClean="0">
                <a:solidFill>
                  <a:srgbClr val="C00000"/>
                </a:solidFill>
                <a:latin typeface="+mj-lt"/>
                <a:sym typeface="Symbol"/>
              </a:rPr>
              <a:t>,e)  </a:t>
            </a:r>
            <a:r>
              <a:rPr lang="de-DE" sz="2400" dirty="0" err="1" smtClean="0">
                <a:solidFill>
                  <a:srgbClr val="C00000"/>
                </a:solidFill>
                <a:latin typeface="+mj-lt"/>
                <a:sym typeface="Symbol"/>
              </a:rPr>
              <a:t>popularity</a:t>
            </a:r>
            <a:r>
              <a:rPr lang="de-DE" sz="2400" dirty="0" smtClean="0">
                <a:solidFill>
                  <a:srgbClr val="C00000"/>
                </a:solidFill>
                <a:latin typeface="+mj-lt"/>
                <a:sym typeface="Symbol"/>
              </a:rPr>
              <a:t> (e</a:t>
            </a:r>
            <a:r>
              <a:rPr lang="de-DE" sz="2400" baseline="-25000" dirty="0" smtClean="0">
                <a:solidFill>
                  <a:srgbClr val="C00000"/>
                </a:solidFill>
                <a:latin typeface="+mj-lt"/>
                <a:sym typeface="Symbol"/>
              </a:rPr>
              <a:t>i</a:t>
            </a:r>
            <a:r>
              <a:rPr lang="de-DE" sz="2400" dirty="0" smtClean="0">
                <a:solidFill>
                  <a:srgbClr val="C00000"/>
                </a:solidFill>
                <a:latin typeface="+mj-lt"/>
                <a:sym typeface="Symbol"/>
              </a:rPr>
              <a:t> | </a:t>
            </a:r>
            <a:r>
              <a:rPr lang="de-DE" sz="2400" dirty="0" err="1" smtClean="0">
                <a:solidFill>
                  <a:srgbClr val="C00000"/>
                </a:solidFill>
                <a:latin typeface="+mj-lt"/>
                <a:sym typeface="Symbol"/>
              </a:rPr>
              <a:t>m</a:t>
            </a:r>
            <a:r>
              <a:rPr lang="de-DE" sz="2400" baseline="-25000" dirty="0" err="1" smtClean="0">
                <a:solidFill>
                  <a:srgbClr val="C00000"/>
                </a:solidFill>
                <a:latin typeface="+mj-lt"/>
                <a:sym typeface="Symbol"/>
              </a:rPr>
              <a:t>j</a:t>
            </a:r>
            <a:r>
              <a:rPr lang="de-DE" sz="2400" dirty="0" smtClean="0">
                <a:solidFill>
                  <a:srgbClr val="C00000"/>
                </a:solidFill>
                <a:latin typeface="+mj-lt"/>
                <a:sym typeface="Symbol"/>
              </a:rPr>
              <a:t>)</a:t>
            </a:r>
            <a:endParaRPr lang="de-DE" sz="2400" dirty="0" smtClean="0">
              <a:solidFill>
                <a:srgbClr val="C00000"/>
              </a:solidFill>
              <a:latin typeface="+mj-lt"/>
            </a:endParaRPr>
          </a:p>
          <a:p>
            <a:pPr marL="0">
              <a:lnSpc>
                <a:spcPts val="3200"/>
              </a:lnSpc>
            </a:pPr>
            <a:r>
              <a:rPr lang="de-DE" sz="2400" dirty="0" smtClean="0">
                <a:latin typeface="+mj-lt"/>
              </a:rPr>
              <a:t>  </a:t>
            </a:r>
            <a:r>
              <a:rPr lang="de-DE" sz="2400" dirty="0" err="1" smtClean="0">
                <a:latin typeface="+mj-lt"/>
              </a:rPr>
              <a:t>then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sum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up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over</a:t>
            </a:r>
            <a:r>
              <a:rPr lang="de-DE" sz="2400" dirty="0" smtClean="0">
                <a:latin typeface="+mj-lt"/>
              </a:rPr>
              <a:t> all </a:t>
            </a:r>
            <a:r>
              <a:rPr lang="de-DE" sz="2400" dirty="0" err="1" smtClean="0">
                <a:latin typeface="+mj-lt"/>
              </a:rPr>
              <a:t>m</a:t>
            </a:r>
            <a:r>
              <a:rPr lang="de-DE" sz="2400" baseline="-25000" dirty="0" err="1" smtClean="0">
                <a:latin typeface="+mj-lt"/>
              </a:rPr>
              <a:t>j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smtClean="0">
                <a:latin typeface="+mj-lt"/>
                <a:sym typeface="Symbol"/>
              </a:rPr>
              <a:t> m („</a:t>
            </a:r>
            <a:r>
              <a:rPr lang="de-DE" sz="2400" dirty="0" err="1" smtClean="0">
                <a:latin typeface="+mj-lt"/>
                <a:sym typeface="Symbol"/>
              </a:rPr>
              <a:t>voting</a:t>
            </a:r>
            <a:r>
              <a:rPr lang="de-DE" sz="2400" dirty="0" smtClean="0">
                <a:latin typeface="+mj-lt"/>
                <a:sym typeface="Symbol"/>
              </a:rPr>
              <a:t>“)</a:t>
            </a:r>
            <a:endParaRPr lang="de-DE" sz="2400" dirty="0" smtClean="0">
              <a:latin typeface="+mj-lt"/>
            </a:endParaRPr>
          </a:p>
        </p:txBody>
      </p:sp>
      <p:sp>
        <p:nvSpPr>
          <p:cNvPr id="118" name="Textfeld 117"/>
          <p:cNvSpPr txBox="1"/>
          <p:nvPr/>
        </p:nvSpPr>
        <p:spPr>
          <a:xfrm>
            <a:off x="1619672" y="198884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de-DE" sz="2400" dirty="0" smtClean="0">
                <a:solidFill>
                  <a:srgbClr val="3333CC"/>
                </a:solidFill>
                <a:latin typeface="+mj-lt"/>
              </a:rPr>
              <a:t>m</a:t>
            </a:r>
          </a:p>
        </p:txBody>
      </p:sp>
      <p:sp>
        <p:nvSpPr>
          <p:cNvPr id="119" name="Textfeld 118"/>
          <p:cNvSpPr txBox="1"/>
          <p:nvPr/>
        </p:nvSpPr>
        <p:spPr>
          <a:xfrm>
            <a:off x="6012160" y="227687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de-DE" sz="2400" dirty="0" smtClean="0">
                <a:solidFill>
                  <a:srgbClr val="3333CC"/>
                </a:solidFill>
                <a:latin typeface="+mj-lt"/>
              </a:rPr>
              <a:t>e</a:t>
            </a:r>
          </a:p>
        </p:txBody>
      </p:sp>
      <p:grpSp>
        <p:nvGrpSpPr>
          <p:cNvPr id="125" name="Gruppieren 124"/>
          <p:cNvGrpSpPr/>
          <p:nvPr/>
        </p:nvGrpSpPr>
        <p:grpSpPr>
          <a:xfrm>
            <a:off x="1619672" y="2808000"/>
            <a:ext cx="4790480" cy="1685665"/>
            <a:chOff x="1619672" y="2808000"/>
            <a:chExt cx="4790480" cy="1685665"/>
          </a:xfrm>
        </p:grpSpPr>
        <p:sp>
          <p:nvSpPr>
            <p:cNvPr id="121" name="Textfeld 120"/>
            <p:cNvSpPr txBox="1"/>
            <p:nvPr/>
          </p:nvSpPr>
          <p:spPr>
            <a:xfrm>
              <a:off x="1619672" y="3096000"/>
              <a:ext cx="516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/>
              <a:r>
                <a:rPr lang="de-DE" sz="2400" dirty="0" err="1" smtClean="0">
                  <a:solidFill>
                    <a:srgbClr val="C00000"/>
                  </a:solidFill>
                  <a:latin typeface="+mj-lt"/>
                </a:rPr>
                <a:t>m</a:t>
              </a:r>
              <a:r>
                <a:rPr lang="de-DE" sz="2400" baseline="-25000" dirty="0" err="1" smtClean="0">
                  <a:solidFill>
                    <a:srgbClr val="C00000"/>
                  </a:solidFill>
                  <a:latin typeface="+mj-lt"/>
                </a:rPr>
                <a:t>j</a:t>
              </a:r>
              <a:endParaRPr lang="de-DE" sz="2400" baseline="-25000" dirty="0" smtClean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122" name="Textfeld 121"/>
            <p:cNvSpPr txBox="1"/>
            <p:nvPr/>
          </p:nvSpPr>
          <p:spPr>
            <a:xfrm>
              <a:off x="5940152" y="2808000"/>
              <a:ext cx="470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/>
              <a:r>
                <a:rPr lang="de-DE" sz="2400" dirty="0" smtClean="0">
                  <a:solidFill>
                    <a:srgbClr val="C00000"/>
                  </a:solidFill>
                  <a:latin typeface="+mj-lt"/>
                </a:rPr>
                <a:t>e</a:t>
              </a:r>
              <a:r>
                <a:rPr lang="de-DE" sz="2400" baseline="-25000" dirty="0" smtClean="0">
                  <a:solidFill>
                    <a:srgbClr val="C00000"/>
                  </a:solidFill>
                  <a:latin typeface="+mj-lt"/>
                </a:rPr>
                <a:t>1</a:t>
              </a:r>
            </a:p>
          </p:txBody>
        </p:sp>
        <p:sp>
          <p:nvSpPr>
            <p:cNvPr id="123" name="Textfeld 122"/>
            <p:cNvSpPr txBox="1"/>
            <p:nvPr/>
          </p:nvSpPr>
          <p:spPr>
            <a:xfrm>
              <a:off x="5940152" y="3420000"/>
              <a:ext cx="47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/>
              <a:r>
                <a:rPr lang="de-DE" sz="2400" dirty="0" smtClean="0">
                  <a:solidFill>
                    <a:srgbClr val="C00000"/>
                  </a:solidFill>
                  <a:latin typeface="+mj-lt"/>
                </a:rPr>
                <a:t>e</a:t>
              </a:r>
              <a:r>
                <a:rPr lang="de-DE" sz="2400" baseline="-25000" dirty="0" smtClean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  <p:sp>
          <p:nvSpPr>
            <p:cNvPr id="124" name="Textfeld 123"/>
            <p:cNvSpPr txBox="1"/>
            <p:nvPr/>
          </p:nvSpPr>
          <p:spPr>
            <a:xfrm>
              <a:off x="5940152" y="4032000"/>
              <a:ext cx="47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/>
              <a:r>
                <a:rPr lang="de-DE" sz="2400" dirty="0" smtClean="0">
                  <a:solidFill>
                    <a:srgbClr val="C00000"/>
                  </a:solidFill>
                  <a:latin typeface="+mj-lt"/>
                </a:rPr>
                <a:t>e</a:t>
              </a:r>
              <a:r>
                <a:rPr lang="de-DE" sz="2400" baseline="-25000" dirty="0" smtClean="0">
                  <a:solidFill>
                    <a:srgbClr val="C00000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135" name="Gruppieren 134"/>
          <p:cNvGrpSpPr/>
          <p:nvPr/>
        </p:nvGrpSpPr>
        <p:grpSpPr>
          <a:xfrm>
            <a:off x="6946379" y="2506043"/>
            <a:ext cx="58737" cy="1787922"/>
            <a:chOff x="6946379" y="2506043"/>
            <a:chExt cx="58737" cy="1787922"/>
          </a:xfrm>
        </p:grpSpPr>
        <p:cxnSp>
          <p:nvCxnSpPr>
            <p:cNvPr id="127" name="Gekrümmte Verbindung 126"/>
            <p:cNvCxnSpPr>
              <a:stCxn id="4" idx="3"/>
              <a:endCxn id="87" idx="3"/>
            </p:cNvCxnSpPr>
            <p:nvPr/>
          </p:nvCxnSpPr>
          <p:spPr bwMode="auto">
            <a:xfrm flipH="1" flipV="1">
              <a:off x="6946379" y="2506043"/>
              <a:ext cx="58737" cy="600472"/>
            </a:xfrm>
            <a:prstGeom prst="curvedConnector3">
              <a:avLst>
                <a:gd name="adj1" fmla="val -389193"/>
              </a:avLst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8" name="Gekrümmte Verbindung 127"/>
            <p:cNvCxnSpPr>
              <a:stCxn id="5" idx="3"/>
              <a:endCxn id="87" idx="3"/>
            </p:cNvCxnSpPr>
            <p:nvPr/>
          </p:nvCxnSpPr>
          <p:spPr bwMode="auto">
            <a:xfrm flipH="1" flipV="1">
              <a:off x="6946379" y="2506043"/>
              <a:ext cx="58737" cy="1221978"/>
            </a:xfrm>
            <a:prstGeom prst="curvedConnector3">
              <a:avLst>
                <a:gd name="adj1" fmla="val -870377"/>
              </a:avLst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" name="Gekrümmte Verbindung 132"/>
            <p:cNvCxnSpPr>
              <a:stCxn id="8" idx="3"/>
              <a:endCxn id="87" idx="3"/>
            </p:cNvCxnSpPr>
            <p:nvPr/>
          </p:nvCxnSpPr>
          <p:spPr bwMode="auto">
            <a:xfrm flipH="1" flipV="1">
              <a:off x="6946379" y="2506043"/>
              <a:ext cx="58737" cy="1787922"/>
            </a:xfrm>
            <a:prstGeom prst="curvedConnector3">
              <a:avLst>
                <a:gd name="adj1" fmla="val -1323255"/>
              </a:avLst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8" name="Foliennummernplatzhalter 4"/>
          <p:cNvSpPr txBox="1">
            <a:spLocks/>
          </p:cNvSpPr>
          <p:nvPr/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878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pPr defTabSz="893763" eaLnBrk="1" hangingPunct="1"/>
            <a:r>
              <a:rPr lang="en-GB" dirty="0" smtClean="0">
                <a:solidFill>
                  <a:srgbClr val="3333CC"/>
                </a:solidFill>
              </a:rPr>
              <a:t>Long-Tail</a:t>
            </a:r>
            <a:r>
              <a:rPr lang="en-GB" dirty="0" smtClean="0"/>
              <a:t> and Emerging Entities</a:t>
            </a:r>
            <a:endParaRPr lang="en-GB" sz="2000" dirty="0" smtClean="0"/>
          </a:p>
        </p:txBody>
      </p:sp>
      <p:sp>
        <p:nvSpPr>
          <p:cNvPr id="21" name="Textfeld 98"/>
          <p:cNvSpPr txBox="1">
            <a:spLocks noChangeArrowheads="1"/>
          </p:cNvSpPr>
          <p:nvPr/>
        </p:nvSpPr>
        <p:spPr bwMode="auto">
          <a:xfrm>
            <a:off x="2523194" y="5798147"/>
            <a:ext cx="396043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8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de-DE" sz="1800" dirty="0" smtClean="0">
                <a:latin typeface="Times New Roman" pitchFamily="18" charset="0"/>
                <a:cs typeface="Times New Roman" pitchFamily="18" charset="0"/>
              </a:rPr>
              <a:t>ast.fm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Nick_Cave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Weeping_Song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feld 99"/>
          <p:cNvSpPr txBox="1">
            <a:spLocks noChangeArrowheads="1"/>
          </p:cNvSpPr>
          <p:nvPr/>
        </p:nvSpPr>
        <p:spPr bwMode="auto">
          <a:xfrm>
            <a:off x="3012785" y="5235569"/>
            <a:ext cx="347545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600" dirty="0" smtClean="0">
                <a:latin typeface="Times New Roman" pitchFamily="18" charset="0"/>
                <a:cs typeface="Times New Roman" pitchFamily="18" charset="0"/>
              </a:rPr>
              <a:t>wikipedia.org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Weeping</a:t>
            </a:r>
            <a:r>
              <a:rPr lang="de-DE" sz="2000" dirty="0">
                <a:latin typeface="Times New Roman" pitchFamily="18" charset="0"/>
                <a:cs typeface="Times New Roman" pitchFamily="18" charset="0"/>
              </a:rPr>
              <a:t>_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feld 104"/>
          <p:cNvSpPr txBox="1">
            <a:spLocks noChangeArrowheads="1"/>
          </p:cNvSpPr>
          <p:nvPr/>
        </p:nvSpPr>
        <p:spPr bwMode="auto">
          <a:xfrm>
            <a:off x="3537037" y="1640256"/>
            <a:ext cx="288032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60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de-DE" sz="1600" dirty="0" smtClean="0">
                <a:latin typeface="Times New Roman" pitchFamily="18" charset="0"/>
                <a:cs typeface="Times New Roman" pitchFamily="18" charset="0"/>
              </a:rPr>
              <a:t>ikipedia.org/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Nick_Cave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Flussdiagramm: Prozess 25"/>
          <p:cNvSpPr/>
          <p:nvPr/>
        </p:nvSpPr>
        <p:spPr>
          <a:xfrm>
            <a:off x="0" y="1484784"/>
            <a:ext cx="2294554" cy="3515146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i="1" dirty="0">
              <a:solidFill>
                <a:srgbClr val="CCECFF"/>
              </a:solidFill>
            </a:endParaRPr>
          </a:p>
        </p:txBody>
      </p:sp>
      <p:cxnSp>
        <p:nvCxnSpPr>
          <p:cNvPr id="50" name="Gerade Verbindung 92"/>
          <p:cNvCxnSpPr>
            <a:cxnSpLocks noChangeShapeType="1"/>
            <a:stCxn id="44" idx="3"/>
            <a:endCxn id="22" idx="1"/>
          </p:cNvCxnSpPr>
          <p:nvPr/>
        </p:nvCxnSpPr>
        <p:spPr bwMode="auto">
          <a:xfrm>
            <a:off x="2226195" y="4490393"/>
            <a:ext cx="786590" cy="94523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" name="Gerade Verbindung 94"/>
          <p:cNvCxnSpPr>
            <a:cxnSpLocks noChangeShapeType="1"/>
            <a:stCxn id="44" idx="3"/>
            <a:endCxn id="21" idx="1"/>
          </p:cNvCxnSpPr>
          <p:nvPr/>
        </p:nvCxnSpPr>
        <p:spPr bwMode="auto">
          <a:xfrm>
            <a:off x="2226195" y="4490393"/>
            <a:ext cx="296999" cy="150780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82" name="Textfeld 98"/>
          <p:cNvSpPr txBox="1">
            <a:spLocks noChangeArrowheads="1"/>
          </p:cNvSpPr>
          <p:nvPr/>
        </p:nvSpPr>
        <p:spPr bwMode="auto">
          <a:xfrm>
            <a:off x="2770246" y="4661219"/>
            <a:ext cx="3691358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800" dirty="0" smtClean="0">
                <a:latin typeface="Times New Roman" pitchFamily="18" charset="0"/>
                <a:cs typeface="Times New Roman" pitchFamily="18" charset="0"/>
              </a:rPr>
              <a:t>last.fm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Nick_Cave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O_Children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feld 98"/>
          <p:cNvSpPr txBox="1">
            <a:spLocks noChangeArrowheads="1"/>
          </p:cNvSpPr>
          <p:nvPr/>
        </p:nvSpPr>
        <p:spPr bwMode="auto">
          <a:xfrm>
            <a:off x="2830938" y="3537099"/>
            <a:ext cx="360916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800" dirty="0" smtClean="0">
                <a:latin typeface="Times New Roman" pitchFamily="18" charset="0"/>
                <a:cs typeface="Times New Roman" pitchFamily="18" charset="0"/>
              </a:rPr>
              <a:t>last.fm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Nick_Cave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Hallelujah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feld 98"/>
          <p:cNvSpPr txBox="1">
            <a:spLocks noChangeArrowheads="1"/>
          </p:cNvSpPr>
          <p:nvPr/>
        </p:nvSpPr>
        <p:spPr bwMode="auto">
          <a:xfrm>
            <a:off x="2706803" y="2907162"/>
            <a:ext cx="3731192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800" dirty="0" err="1" smtClean="0">
                <a:latin typeface="Times New Roman" pitchFamily="18" charset="0"/>
                <a:cs typeface="Times New Roman" pitchFamily="18" charset="0"/>
              </a:rPr>
              <a:t>wikipedia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Hallelujah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_(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L_Cohen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feld 98"/>
          <p:cNvSpPr txBox="1">
            <a:spLocks noChangeArrowheads="1"/>
          </p:cNvSpPr>
          <p:nvPr/>
        </p:nvSpPr>
        <p:spPr bwMode="auto">
          <a:xfrm>
            <a:off x="2488330" y="2273709"/>
            <a:ext cx="3943113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800" dirty="0" err="1" smtClean="0">
                <a:latin typeface="Times New Roman" pitchFamily="18" charset="0"/>
                <a:cs typeface="Times New Roman" pitchFamily="18" charset="0"/>
              </a:rPr>
              <a:t>wikipedia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Hallelujah_Chorus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Textfeld 98"/>
          <p:cNvSpPr txBox="1">
            <a:spLocks noChangeArrowheads="1"/>
          </p:cNvSpPr>
          <p:nvPr/>
        </p:nvSpPr>
        <p:spPr bwMode="auto">
          <a:xfrm>
            <a:off x="2792275" y="4102440"/>
            <a:ext cx="3691358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800" dirty="0" err="1" smtClean="0">
                <a:latin typeface="Times New Roman" pitchFamily="18" charset="0"/>
                <a:cs typeface="Times New Roman" pitchFamily="18" charset="0"/>
              </a:rPr>
              <a:t>wikipedia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Children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_(2011 film)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feld 104"/>
          <p:cNvSpPr txBox="1">
            <a:spLocks noChangeArrowheads="1"/>
          </p:cNvSpPr>
          <p:nvPr/>
        </p:nvSpPr>
        <p:spPr bwMode="auto">
          <a:xfrm>
            <a:off x="2987824" y="1058521"/>
            <a:ext cx="344165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600" dirty="0" smtClean="0">
                <a:latin typeface="Times New Roman" pitchFamily="18" charset="0"/>
                <a:cs typeface="Times New Roman" pitchFamily="18" charset="0"/>
              </a:rPr>
              <a:t>wikipedia.org/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Good_Luck_Cave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Abgerundetes Rechteck 506"/>
          <p:cNvSpPr/>
          <p:nvPr/>
        </p:nvSpPr>
        <p:spPr bwMode="auto">
          <a:xfrm>
            <a:off x="119533" y="4339580"/>
            <a:ext cx="2106662" cy="3016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2" name="Abgerundetes Rechteck 108"/>
          <p:cNvSpPr/>
          <p:nvPr/>
        </p:nvSpPr>
        <p:spPr bwMode="auto">
          <a:xfrm>
            <a:off x="197593" y="3612034"/>
            <a:ext cx="1674614" cy="304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cxnSp>
        <p:nvCxnSpPr>
          <p:cNvPr id="7" name="Straight Connector 6"/>
          <p:cNvCxnSpPr>
            <a:stCxn id="42" idx="3"/>
            <a:endCxn id="82" idx="1"/>
          </p:cNvCxnSpPr>
          <p:nvPr/>
        </p:nvCxnSpPr>
        <p:spPr bwMode="auto">
          <a:xfrm>
            <a:off x="1872207" y="3764434"/>
            <a:ext cx="898039" cy="10968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>
            <a:stCxn id="42" idx="3"/>
            <a:endCxn id="87" idx="1"/>
          </p:cNvCxnSpPr>
          <p:nvPr/>
        </p:nvCxnSpPr>
        <p:spPr bwMode="auto">
          <a:xfrm>
            <a:off x="1872207" y="3764434"/>
            <a:ext cx="920068" cy="5380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Abgerundetes Rechteck 107"/>
          <p:cNvSpPr/>
          <p:nvPr/>
        </p:nvSpPr>
        <p:spPr bwMode="auto">
          <a:xfrm>
            <a:off x="197593" y="3166338"/>
            <a:ext cx="1530598" cy="36076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0" name="Abgerundetes Rechteck 105"/>
          <p:cNvSpPr/>
          <p:nvPr/>
        </p:nvSpPr>
        <p:spPr bwMode="auto">
          <a:xfrm>
            <a:off x="234105" y="1691630"/>
            <a:ext cx="900113" cy="2873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cxnSp>
        <p:nvCxnSpPr>
          <p:cNvPr id="13" name="Straight Connector 12"/>
          <p:cNvCxnSpPr>
            <a:stCxn id="40" idx="3"/>
            <a:endCxn id="88" idx="1"/>
          </p:cNvCxnSpPr>
          <p:nvPr/>
        </p:nvCxnSpPr>
        <p:spPr bwMode="auto">
          <a:xfrm flipV="1">
            <a:off x="1134218" y="1258576"/>
            <a:ext cx="1853606" cy="5767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>
            <a:stCxn id="40" idx="3"/>
            <a:endCxn id="26" idx="1"/>
          </p:cNvCxnSpPr>
          <p:nvPr/>
        </p:nvCxnSpPr>
        <p:spPr bwMode="auto">
          <a:xfrm>
            <a:off x="1134218" y="1835299"/>
            <a:ext cx="2402819" cy="5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38" idx="3"/>
          </p:cNvCxnSpPr>
          <p:nvPr/>
        </p:nvCxnSpPr>
        <p:spPr bwMode="auto">
          <a:xfrm>
            <a:off x="1728191" y="3346720"/>
            <a:ext cx="1244994" cy="4177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stCxn id="38" idx="3"/>
            <a:endCxn id="84" idx="1"/>
          </p:cNvCxnSpPr>
          <p:nvPr/>
        </p:nvCxnSpPr>
        <p:spPr bwMode="auto">
          <a:xfrm flipV="1">
            <a:off x="1728191" y="3107217"/>
            <a:ext cx="978612" cy="2395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stCxn id="38" idx="3"/>
          </p:cNvCxnSpPr>
          <p:nvPr/>
        </p:nvCxnSpPr>
        <p:spPr bwMode="auto">
          <a:xfrm flipV="1">
            <a:off x="1728191" y="2412365"/>
            <a:ext cx="714940" cy="9343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72" name="TextBox 7171"/>
          <p:cNvSpPr txBox="1"/>
          <p:nvPr/>
        </p:nvSpPr>
        <p:spPr>
          <a:xfrm>
            <a:off x="149308" y="1597287"/>
            <a:ext cx="2289261" cy="3167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de-DE" sz="2400" dirty="0" smtClean="0">
                <a:latin typeface="Arial"/>
                <a:cs typeface="Arial"/>
              </a:rPr>
              <a:t>Cave </a:t>
            </a:r>
          </a:p>
          <a:p>
            <a:pPr>
              <a:lnSpc>
                <a:spcPts val="3000"/>
              </a:lnSpc>
            </a:pPr>
            <a:r>
              <a:rPr lang="de-DE" sz="2400" dirty="0" err="1" smtClean="0">
                <a:latin typeface="Arial"/>
                <a:cs typeface="Arial"/>
              </a:rPr>
              <a:t>composed</a:t>
            </a:r>
            <a:endParaRPr lang="de-DE" sz="2400" dirty="0" smtClean="0">
              <a:latin typeface="Arial"/>
              <a:cs typeface="Arial"/>
            </a:endParaRPr>
          </a:p>
          <a:p>
            <a:pPr>
              <a:lnSpc>
                <a:spcPts val="3000"/>
              </a:lnSpc>
            </a:pPr>
            <a:r>
              <a:rPr lang="de-DE" sz="2400" dirty="0" err="1">
                <a:latin typeface="Arial"/>
                <a:cs typeface="Arial"/>
              </a:rPr>
              <a:t>h</a:t>
            </a:r>
            <a:r>
              <a:rPr lang="de-DE" sz="2400" dirty="0" err="1" smtClean="0">
                <a:latin typeface="Arial"/>
                <a:cs typeface="Arial"/>
              </a:rPr>
              <a:t>aunting</a:t>
            </a:r>
            <a:r>
              <a:rPr lang="de-DE" sz="2400" dirty="0" smtClean="0">
                <a:latin typeface="Arial"/>
                <a:cs typeface="Arial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de-DE" sz="2400" dirty="0" err="1">
                <a:latin typeface="Arial"/>
                <a:cs typeface="Arial"/>
              </a:rPr>
              <a:t>s</a:t>
            </a:r>
            <a:r>
              <a:rPr lang="de-DE" sz="2400" dirty="0" err="1" smtClean="0">
                <a:latin typeface="Arial"/>
                <a:cs typeface="Arial"/>
              </a:rPr>
              <a:t>ongs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like</a:t>
            </a:r>
            <a:endParaRPr lang="de-DE" sz="2400" dirty="0" smtClean="0">
              <a:latin typeface="Arial"/>
              <a:cs typeface="Arial"/>
            </a:endParaRPr>
          </a:p>
          <a:p>
            <a:pPr>
              <a:lnSpc>
                <a:spcPts val="3000"/>
              </a:lnSpc>
            </a:pPr>
            <a:r>
              <a:rPr lang="de-DE" sz="2400" dirty="0" err="1" smtClean="0">
                <a:latin typeface="Arial"/>
                <a:cs typeface="Arial"/>
              </a:rPr>
              <a:t>Hallelujah</a:t>
            </a:r>
            <a:r>
              <a:rPr lang="de-DE" sz="2400" dirty="0" smtClean="0">
                <a:latin typeface="Arial"/>
                <a:cs typeface="Arial"/>
              </a:rPr>
              <a:t>,</a:t>
            </a:r>
          </a:p>
          <a:p>
            <a:pPr>
              <a:lnSpc>
                <a:spcPts val="3000"/>
              </a:lnSpc>
            </a:pPr>
            <a:r>
              <a:rPr lang="de-DE" sz="2400" dirty="0" smtClean="0">
                <a:latin typeface="Arial"/>
                <a:cs typeface="Arial"/>
              </a:rPr>
              <a:t>O </a:t>
            </a:r>
            <a:r>
              <a:rPr lang="de-DE" sz="2400" dirty="0" err="1" smtClean="0">
                <a:latin typeface="Arial"/>
                <a:cs typeface="Arial"/>
              </a:rPr>
              <a:t>Children</a:t>
            </a:r>
            <a:r>
              <a:rPr lang="de-DE" sz="2400" dirty="0" smtClean="0">
                <a:latin typeface="Arial"/>
                <a:cs typeface="Arial"/>
              </a:rPr>
              <a:t>,</a:t>
            </a:r>
          </a:p>
          <a:p>
            <a:pPr>
              <a:lnSpc>
                <a:spcPts val="3000"/>
              </a:lnSpc>
            </a:pPr>
            <a:r>
              <a:rPr lang="de-DE" sz="2400" dirty="0" err="1">
                <a:latin typeface="Arial"/>
                <a:cs typeface="Arial"/>
              </a:rPr>
              <a:t>a</a:t>
            </a:r>
            <a:r>
              <a:rPr lang="de-DE" sz="2400" dirty="0" err="1" smtClean="0">
                <a:latin typeface="Arial"/>
                <a:cs typeface="Arial"/>
              </a:rPr>
              <a:t>nd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the</a:t>
            </a:r>
            <a:endParaRPr lang="de-DE" sz="2400" dirty="0" smtClean="0">
              <a:latin typeface="Arial"/>
              <a:cs typeface="Arial"/>
            </a:endParaRPr>
          </a:p>
          <a:p>
            <a:pPr>
              <a:lnSpc>
                <a:spcPts val="3000"/>
              </a:lnSpc>
            </a:pPr>
            <a:r>
              <a:rPr lang="de-DE" sz="2400" dirty="0" err="1" smtClean="0">
                <a:latin typeface="Arial"/>
                <a:cs typeface="Arial"/>
              </a:rPr>
              <a:t>Weeping</a:t>
            </a:r>
            <a:r>
              <a:rPr lang="de-DE" sz="2400" dirty="0" smtClean="0">
                <a:latin typeface="Arial"/>
                <a:cs typeface="Arial"/>
              </a:rPr>
              <a:t> Song.</a:t>
            </a:r>
            <a:endParaRPr lang="en-US" sz="2400" dirty="0">
              <a:latin typeface="Arial"/>
              <a:cs typeface="Arial"/>
            </a:endParaRPr>
          </a:p>
        </p:txBody>
      </p:sp>
      <p:grpSp>
        <p:nvGrpSpPr>
          <p:cNvPr id="2" name="Group 7182"/>
          <p:cNvGrpSpPr/>
          <p:nvPr/>
        </p:nvGrpSpPr>
        <p:grpSpPr>
          <a:xfrm>
            <a:off x="5999895" y="565042"/>
            <a:ext cx="488349" cy="6292958"/>
            <a:chOff x="6009077" y="477253"/>
            <a:chExt cx="488349" cy="6292958"/>
          </a:xfrm>
        </p:grpSpPr>
        <p:cxnSp>
          <p:nvCxnSpPr>
            <p:cNvPr id="27" name="Curved Connector 26"/>
            <p:cNvCxnSpPr>
              <a:stCxn id="26" idx="3"/>
              <a:endCxn id="84" idx="3"/>
            </p:cNvCxnSpPr>
            <p:nvPr/>
          </p:nvCxnSpPr>
          <p:spPr bwMode="auto">
            <a:xfrm>
              <a:off x="6426539" y="1752522"/>
              <a:ext cx="20638" cy="1266906"/>
            </a:xfrm>
            <a:prstGeom prst="curvedConnector3">
              <a:avLst>
                <a:gd name="adj1" fmla="val 1207665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68" name="Curved Connector 7167"/>
            <p:cNvCxnSpPr>
              <a:stCxn id="84" idx="3"/>
              <a:endCxn id="22" idx="3"/>
            </p:cNvCxnSpPr>
            <p:nvPr/>
          </p:nvCxnSpPr>
          <p:spPr bwMode="auto">
            <a:xfrm>
              <a:off x="6447177" y="3019428"/>
              <a:ext cx="50249" cy="2328407"/>
            </a:xfrm>
            <a:prstGeom prst="curvedConnector3">
              <a:avLst>
                <a:gd name="adj1" fmla="val 554934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75" name="TextBox 7174"/>
            <p:cNvSpPr txBox="1"/>
            <p:nvPr/>
          </p:nvSpPr>
          <p:spPr>
            <a:xfrm>
              <a:off x="6039067" y="477253"/>
              <a:ext cx="34176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  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09077" y="6339324"/>
              <a:ext cx="34176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  </a:t>
              </a:r>
              <a:endParaRPr lang="en-US" dirty="0"/>
            </a:p>
          </p:txBody>
        </p:sp>
        <p:cxnSp>
          <p:nvCxnSpPr>
            <p:cNvPr id="7178" name="Curved Connector 7177"/>
            <p:cNvCxnSpPr>
              <a:stCxn id="84" idx="3"/>
              <a:endCxn id="21" idx="3"/>
            </p:cNvCxnSpPr>
            <p:nvPr/>
          </p:nvCxnSpPr>
          <p:spPr bwMode="auto">
            <a:xfrm>
              <a:off x="6447177" y="3019428"/>
              <a:ext cx="45638" cy="2890985"/>
            </a:xfrm>
            <a:prstGeom prst="curvedConnector3">
              <a:avLst>
                <a:gd name="adj1" fmla="val 976925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3" name="Foliennummernplatzhalter 4"/>
          <p:cNvSpPr txBox="1">
            <a:spLocks/>
          </p:cNvSpPr>
          <p:nvPr/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120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47" y="1573229"/>
            <a:ext cx="3299734" cy="4293096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2700338" y="6524625"/>
            <a:ext cx="4103687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 </a:t>
            </a:r>
            <a:endParaRPr lang="de-DE"/>
          </a:p>
        </p:txBody>
      </p:sp>
      <p:pic>
        <p:nvPicPr>
          <p:cNvPr id="7" name="Bild 6" descr="Bildschirmfoto 2012-07-17 um 20.39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620688"/>
            <a:ext cx="3600400" cy="392770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7380312" y="1772816"/>
            <a:ext cx="1125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Persons</a:t>
            </a:r>
            <a:endParaRPr lang="en-US" sz="2000" dirty="0"/>
          </a:p>
        </p:txBody>
      </p:sp>
      <p:sp>
        <p:nvSpPr>
          <p:cNvPr id="13" name="Textfeld 12"/>
          <p:cNvSpPr txBox="1"/>
          <p:nvPr/>
        </p:nvSpPr>
        <p:spPr>
          <a:xfrm>
            <a:off x="7740352" y="4869160"/>
            <a:ext cx="911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Songs</a:t>
            </a:r>
            <a:endParaRPr lang="en-US" sz="2000" dirty="0"/>
          </a:p>
        </p:txBody>
      </p:sp>
      <p:sp>
        <p:nvSpPr>
          <p:cNvPr id="14" name="Textfeld 13"/>
          <p:cNvSpPr txBox="1"/>
          <p:nvPr/>
        </p:nvSpPr>
        <p:spPr>
          <a:xfrm>
            <a:off x="251520" y="3356992"/>
            <a:ext cx="1196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Products</a:t>
            </a:r>
            <a:endParaRPr lang="en-US" sz="2000" dirty="0"/>
          </a:p>
        </p:txBody>
      </p:sp>
      <p:pic>
        <p:nvPicPr>
          <p:cNvPr id="3" name="Bild 2" descr="kashmi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717032"/>
            <a:ext cx="4369876" cy="387116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51520" y="836712"/>
            <a:ext cx="2078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Long-Tail entities </a:t>
            </a:r>
            <a:br>
              <a:rPr lang="en-US" sz="1800" b="1" dirty="0" smtClean="0"/>
            </a:br>
            <a:r>
              <a:rPr lang="en-US" sz="1800" b="1" dirty="0" smtClean="0"/>
              <a:t>not in Wikipedia</a:t>
            </a:r>
            <a:endParaRPr lang="en-US" sz="1800" b="1" dirty="0"/>
          </a:p>
        </p:txBody>
      </p:sp>
      <p:sp>
        <p:nvSpPr>
          <p:cNvPr id="15" name="Rectangle 3"/>
          <p:cNvSpPr>
            <a:spLocks noGrp="1" noChangeArrowheads="1"/>
          </p:cNvSpPr>
          <p:nvPr>
            <p:ph type="title"/>
          </p:nvPr>
        </p:nvSpPr>
        <p:spPr>
          <a:xfrm>
            <a:off x="-468560" y="0"/>
            <a:ext cx="10009112" cy="692150"/>
          </a:xfrm>
        </p:spPr>
        <p:txBody>
          <a:bodyPr/>
          <a:lstStyle/>
          <a:p>
            <a:pPr defTabSz="893763" eaLnBrk="1" hangingPunct="1"/>
            <a:r>
              <a:rPr lang="en-GB" sz="3400" dirty="0" err="1" smtClean="0"/>
              <a:t>Keyphrases</a:t>
            </a:r>
            <a:r>
              <a:rPr lang="en-GB" sz="3400" dirty="0" smtClean="0"/>
              <a:t>, Not Links</a:t>
            </a:r>
          </a:p>
        </p:txBody>
      </p:sp>
      <p:sp>
        <p:nvSpPr>
          <p:cNvPr id="16" name="Foliennummernplatzhalter 4"/>
          <p:cNvSpPr txBox="1">
            <a:spLocks/>
          </p:cNvSpPr>
          <p:nvPr/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993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051720" y="2852936"/>
            <a:ext cx="5328592" cy="1368152"/>
          </a:xfrm>
          <a:prstGeom prst="rect">
            <a:avLst/>
          </a:prstGeom>
          <a:solidFill>
            <a:schemeClr val="bg1">
              <a:lumMod val="75000"/>
              <a:alpha val="34000"/>
            </a:schemeClr>
          </a:solidFill>
          <a:ln w="635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 </a:t>
            </a:r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2336107" y="2852936"/>
            <a:ext cx="2147643" cy="747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 smtClean="0"/>
              <a:t>Knebworth</a:t>
            </a:r>
            <a:r>
              <a:rPr lang="en-US" sz="1800" dirty="0" smtClean="0"/>
              <a:t> Festival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Led Zeppelin</a:t>
            </a:r>
            <a:endParaRPr lang="en-US" sz="1800" dirty="0"/>
          </a:p>
        </p:txBody>
      </p:sp>
      <p:sp>
        <p:nvSpPr>
          <p:cNvPr id="10" name="Textfeld 9"/>
          <p:cNvSpPr txBox="1"/>
          <p:nvPr/>
        </p:nvSpPr>
        <p:spPr>
          <a:xfrm>
            <a:off x="4603662" y="3159646"/>
            <a:ext cx="15193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/>
              <a:t>Led Zeppelin</a:t>
            </a:r>
          </a:p>
        </p:txBody>
      </p:sp>
      <p:sp>
        <p:nvSpPr>
          <p:cNvPr id="13" name="Rechteck 12"/>
          <p:cNvSpPr/>
          <p:nvPr/>
        </p:nvSpPr>
        <p:spPr>
          <a:xfrm>
            <a:off x="4603662" y="2852936"/>
            <a:ext cx="214764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err="1" smtClean="0"/>
              <a:t>Knebworth</a:t>
            </a:r>
            <a:r>
              <a:rPr lang="en-US" sz="1800" dirty="0" smtClean="0"/>
              <a:t> Festival</a:t>
            </a:r>
            <a:endParaRPr lang="en-US" sz="1800" dirty="0"/>
          </a:p>
        </p:txBody>
      </p:sp>
      <p:sp>
        <p:nvSpPr>
          <p:cNvPr id="14" name="Rechteck 13"/>
          <p:cNvSpPr/>
          <p:nvPr/>
        </p:nvSpPr>
        <p:spPr>
          <a:xfrm>
            <a:off x="6447551" y="2852936"/>
            <a:ext cx="68521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/>
              <a:t>song</a:t>
            </a:r>
            <a:endParaRPr lang="en-US" sz="1800" dirty="0"/>
          </a:p>
        </p:txBody>
      </p:sp>
      <p:cxnSp>
        <p:nvCxnSpPr>
          <p:cNvPr id="16" name="Gerade Verbindung 15"/>
          <p:cNvCxnSpPr/>
          <p:nvPr/>
        </p:nvCxnSpPr>
        <p:spPr>
          <a:xfrm>
            <a:off x="4499992" y="908720"/>
            <a:ext cx="0" cy="324036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2339752" y="3501008"/>
            <a:ext cx="1582960" cy="747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/>
              <a:t>Rock guitarist</a:t>
            </a:r>
          </a:p>
          <a:p>
            <a:pPr>
              <a:lnSpc>
                <a:spcPct val="120000"/>
              </a:lnSpc>
            </a:pPr>
            <a:r>
              <a:rPr lang="de-DE" sz="1800" dirty="0" smtClean="0"/>
              <a:t>…</a:t>
            </a:r>
            <a:endParaRPr lang="en-US" sz="1800" dirty="0" smtClean="0"/>
          </a:p>
        </p:txBody>
      </p:sp>
      <p:sp>
        <p:nvSpPr>
          <p:cNvPr id="21" name="Textfeld 20"/>
          <p:cNvSpPr txBox="1"/>
          <p:nvPr/>
        </p:nvSpPr>
        <p:spPr>
          <a:xfrm>
            <a:off x="4608773" y="3501008"/>
            <a:ext cx="1783924" cy="747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/>
              <a:t>Physical Graffiti</a:t>
            </a:r>
          </a:p>
          <a:p>
            <a:pPr>
              <a:lnSpc>
                <a:spcPct val="120000"/>
              </a:lnSpc>
            </a:pPr>
            <a:r>
              <a:rPr lang="de-DE" sz="1800" dirty="0" smtClean="0"/>
              <a:t>…</a:t>
            </a:r>
            <a:endParaRPr lang="en-US" sz="1800" dirty="0" smtClean="0"/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532" y="975622"/>
            <a:ext cx="1728000" cy="1728000"/>
          </a:xfrm>
          <a:prstGeom prst="rect">
            <a:avLst/>
          </a:prstGeom>
        </p:spPr>
      </p:pic>
      <p:pic>
        <p:nvPicPr>
          <p:cNvPr id="23" name="Bild 22" descr="jimmy_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016" y="977134"/>
            <a:ext cx="1298920" cy="172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uppierung 23"/>
          <p:cNvGrpSpPr/>
          <p:nvPr/>
        </p:nvGrpSpPr>
        <p:grpSpPr>
          <a:xfrm>
            <a:off x="1403648" y="4509120"/>
            <a:ext cx="2952328" cy="1368152"/>
            <a:chOff x="4644008" y="2348880"/>
            <a:chExt cx="3312368" cy="1368152"/>
          </a:xfrm>
        </p:grpSpPr>
        <p:sp>
          <p:nvSpPr>
            <p:cNvPr id="25" name="Rechteck 24"/>
            <p:cNvSpPr/>
            <p:nvPr/>
          </p:nvSpPr>
          <p:spPr>
            <a:xfrm>
              <a:off x="4644008" y="2708920"/>
              <a:ext cx="3312368" cy="1008112"/>
            </a:xfrm>
            <a:prstGeom prst="rect">
              <a:avLst/>
            </a:prstGeom>
            <a:solidFill>
              <a:schemeClr val="bg1">
                <a:lumMod val="75000"/>
                <a:alpha val="34000"/>
              </a:schemeClr>
            </a:solidFill>
            <a:ln w="6350" cmpd="sng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/>
                <a:buChar char="•"/>
              </a:pPr>
              <a:r>
                <a:rPr lang="en-US" sz="1600" dirty="0" smtClean="0">
                  <a:solidFill>
                    <a:schemeClr val="tx1"/>
                  </a:solidFill>
                </a:rPr>
                <a:t>Independent of links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dirty="0" smtClean="0">
                  <a:solidFill>
                    <a:schemeClr val="tx1"/>
                  </a:solidFill>
                </a:rPr>
                <a:t>Good quality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hteck 25"/>
            <p:cNvSpPr/>
            <p:nvPr/>
          </p:nvSpPr>
          <p:spPr>
            <a:xfrm>
              <a:off x="4644008" y="2348880"/>
              <a:ext cx="3312368" cy="360040"/>
            </a:xfrm>
            <a:prstGeom prst="rect">
              <a:avLst/>
            </a:prstGeom>
            <a:solidFill>
              <a:srgbClr val="00A400">
                <a:alpha val="34000"/>
              </a:srgbClr>
            </a:solidFill>
            <a:ln w="6350" cmpd="sng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smtClean="0">
                  <a:solidFill>
                    <a:schemeClr val="tx1"/>
                  </a:solidFill>
                </a:rPr>
                <a:t>Pro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uppierung 26"/>
          <p:cNvGrpSpPr/>
          <p:nvPr/>
        </p:nvGrpSpPr>
        <p:grpSpPr>
          <a:xfrm>
            <a:off x="4644008" y="4509120"/>
            <a:ext cx="3024336" cy="1368152"/>
            <a:chOff x="4427984" y="2348880"/>
            <a:chExt cx="3312368" cy="1368152"/>
          </a:xfrm>
        </p:grpSpPr>
        <p:sp>
          <p:nvSpPr>
            <p:cNvPr id="28" name="Rechteck 27"/>
            <p:cNvSpPr/>
            <p:nvPr/>
          </p:nvSpPr>
          <p:spPr>
            <a:xfrm>
              <a:off x="4427984" y="2708920"/>
              <a:ext cx="3312368" cy="1008112"/>
            </a:xfrm>
            <a:prstGeom prst="rect">
              <a:avLst/>
            </a:prstGeom>
            <a:solidFill>
              <a:schemeClr val="bg1">
                <a:lumMod val="75000"/>
                <a:alpha val="34000"/>
              </a:schemeClr>
            </a:solidFill>
            <a:ln w="6350" cmpd="sng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/>
                <a:buChar char="•"/>
              </a:pPr>
              <a:r>
                <a:rPr lang="en-US" sz="1600" dirty="0" smtClean="0">
                  <a:solidFill>
                    <a:schemeClr val="tx1"/>
                  </a:solidFill>
                </a:rPr>
                <a:t>Computationally intensive due to partial overlap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dirty="0" smtClean="0">
                  <a:solidFill>
                    <a:schemeClr val="tx1"/>
                  </a:solidFill>
                </a:rPr>
                <a:t>Can be addressed using locality sensitive hashing</a:t>
              </a:r>
            </a:p>
          </p:txBody>
        </p:sp>
        <p:sp>
          <p:nvSpPr>
            <p:cNvPr id="29" name="Rechteck 28"/>
            <p:cNvSpPr/>
            <p:nvPr/>
          </p:nvSpPr>
          <p:spPr>
            <a:xfrm>
              <a:off x="4427984" y="2348880"/>
              <a:ext cx="3312368" cy="360040"/>
            </a:xfrm>
            <a:prstGeom prst="rect">
              <a:avLst/>
            </a:prstGeom>
            <a:solidFill>
              <a:srgbClr val="FF6600">
                <a:alpha val="34000"/>
              </a:srgbClr>
            </a:solidFill>
            <a:ln w="6350" cmpd="sng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smtClean="0">
                  <a:solidFill>
                    <a:schemeClr val="tx1"/>
                  </a:solidFill>
                </a:rPr>
                <a:t>Con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Textfeld 29"/>
          <p:cNvSpPr txBox="1"/>
          <p:nvPr/>
        </p:nvSpPr>
        <p:spPr>
          <a:xfrm>
            <a:off x="323528" y="1340768"/>
            <a:ext cx="2114416" cy="1077218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smtClean="0"/>
              <a:t>Intuition</a:t>
            </a:r>
            <a:r>
              <a:rPr lang="en-US" sz="1600" smtClean="0"/>
              <a:t>: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Related entities have highly overlapping keyphrase sets.</a:t>
            </a:r>
            <a:endParaRPr lang="en-US" sz="1600" dirty="0"/>
          </a:p>
        </p:txBody>
      </p:sp>
      <p:sp>
        <p:nvSpPr>
          <p:cNvPr id="31" name="Rectangle 3"/>
          <p:cNvSpPr>
            <a:spLocks noGrp="1" noChangeArrowheads="1"/>
          </p:cNvSpPr>
          <p:nvPr>
            <p:ph type="title"/>
          </p:nvPr>
        </p:nvSpPr>
        <p:spPr>
          <a:xfrm>
            <a:off x="-468560" y="0"/>
            <a:ext cx="10009112" cy="692150"/>
          </a:xfrm>
        </p:spPr>
        <p:txBody>
          <a:bodyPr/>
          <a:lstStyle/>
          <a:p>
            <a:pPr defTabSz="893763" eaLnBrk="1" hangingPunct="1"/>
            <a:r>
              <a:rPr lang="en-GB" sz="3400" dirty="0" smtClean="0"/>
              <a:t>KORE: </a:t>
            </a:r>
            <a:r>
              <a:rPr lang="en-GB" sz="3400" dirty="0" err="1" smtClean="0"/>
              <a:t>Keyphrase</a:t>
            </a:r>
            <a:r>
              <a:rPr lang="en-GB" sz="3400" dirty="0" smtClean="0"/>
              <a:t> Overlap </a:t>
            </a:r>
            <a:r>
              <a:rPr lang="en-GB" sz="3400" dirty="0" err="1" smtClean="0"/>
              <a:t>RElatedness</a:t>
            </a:r>
            <a:endParaRPr lang="en-GB" sz="3400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6029885" y="6304002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[J. Hoffart et al.: CIKM’12]</a:t>
            </a:r>
            <a:endParaRPr lang="en-US" sz="1800" dirty="0"/>
          </a:p>
        </p:txBody>
      </p:sp>
      <p:sp>
        <p:nvSpPr>
          <p:cNvPr id="33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41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8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8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pPr defTabSz="893763" eaLnBrk="1" hangingPunct="1"/>
            <a:r>
              <a:rPr lang="en-GB" dirty="0" smtClean="0">
                <a:solidFill>
                  <a:srgbClr val="3333CC"/>
                </a:solidFill>
              </a:rPr>
              <a:t>Long-Tail</a:t>
            </a:r>
            <a:r>
              <a:rPr lang="en-GB" dirty="0" smtClean="0"/>
              <a:t> and Emerging Entities</a:t>
            </a:r>
            <a:endParaRPr lang="en-GB" sz="2000" dirty="0" smtClean="0"/>
          </a:p>
        </p:txBody>
      </p:sp>
      <p:sp>
        <p:nvSpPr>
          <p:cNvPr id="21" name="Textfeld 98"/>
          <p:cNvSpPr txBox="1">
            <a:spLocks noChangeArrowheads="1"/>
          </p:cNvSpPr>
          <p:nvPr/>
        </p:nvSpPr>
        <p:spPr bwMode="auto">
          <a:xfrm>
            <a:off x="2523194" y="5798147"/>
            <a:ext cx="396043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8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de-DE" sz="1800" dirty="0" smtClean="0">
                <a:latin typeface="Times New Roman" pitchFamily="18" charset="0"/>
                <a:cs typeface="Times New Roman" pitchFamily="18" charset="0"/>
              </a:rPr>
              <a:t>ast.fm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Nick_Cave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Weeping_Song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feld 99"/>
          <p:cNvSpPr txBox="1">
            <a:spLocks noChangeArrowheads="1"/>
          </p:cNvSpPr>
          <p:nvPr/>
        </p:nvSpPr>
        <p:spPr bwMode="auto">
          <a:xfrm>
            <a:off x="3012785" y="5235569"/>
            <a:ext cx="347545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600" dirty="0" smtClean="0">
                <a:latin typeface="Times New Roman" pitchFamily="18" charset="0"/>
                <a:cs typeface="Times New Roman" pitchFamily="18" charset="0"/>
              </a:rPr>
              <a:t>wikipedia.org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Weeping</a:t>
            </a:r>
            <a:r>
              <a:rPr lang="de-DE" sz="2000" dirty="0">
                <a:latin typeface="Times New Roman" pitchFamily="18" charset="0"/>
                <a:cs typeface="Times New Roman" pitchFamily="18" charset="0"/>
              </a:rPr>
              <a:t>_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feld 104"/>
          <p:cNvSpPr txBox="1">
            <a:spLocks noChangeArrowheads="1"/>
          </p:cNvSpPr>
          <p:nvPr/>
        </p:nvSpPr>
        <p:spPr bwMode="auto">
          <a:xfrm>
            <a:off x="3537037" y="1640256"/>
            <a:ext cx="288032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60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de-DE" sz="1600" dirty="0" smtClean="0">
                <a:latin typeface="Times New Roman" pitchFamily="18" charset="0"/>
                <a:cs typeface="Times New Roman" pitchFamily="18" charset="0"/>
              </a:rPr>
              <a:t>ikipedia.org/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Nick_Cave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Flussdiagramm: Prozess 25"/>
          <p:cNvSpPr/>
          <p:nvPr/>
        </p:nvSpPr>
        <p:spPr>
          <a:xfrm>
            <a:off x="0" y="1484784"/>
            <a:ext cx="2294554" cy="3515146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i="1" dirty="0">
              <a:solidFill>
                <a:srgbClr val="CCECFF"/>
              </a:solidFill>
            </a:endParaRPr>
          </a:p>
        </p:txBody>
      </p:sp>
      <p:cxnSp>
        <p:nvCxnSpPr>
          <p:cNvPr id="50" name="Gerade Verbindung 92"/>
          <p:cNvCxnSpPr>
            <a:cxnSpLocks noChangeShapeType="1"/>
            <a:stCxn id="44" idx="3"/>
            <a:endCxn id="22" idx="1"/>
          </p:cNvCxnSpPr>
          <p:nvPr/>
        </p:nvCxnSpPr>
        <p:spPr bwMode="auto">
          <a:xfrm>
            <a:off x="2226195" y="4490393"/>
            <a:ext cx="786590" cy="94523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" name="Gerade Verbindung 94"/>
          <p:cNvCxnSpPr>
            <a:cxnSpLocks noChangeShapeType="1"/>
            <a:stCxn id="44" idx="3"/>
            <a:endCxn id="21" idx="1"/>
          </p:cNvCxnSpPr>
          <p:nvPr/>
        </p:nvCxnSpPr>
        <p:spPr bwMode="auto">
          <a:xfrm>
            <a:off x="2226195" y="4490393"/>
            <a:ext cx="296999" cy="150780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82" name="Textfeld 98"/>
          <p:cNvSpPr txBox="1">
            <a:spLocks noChangeArrowheads="1"/>
          </p:cNvSpPr>
          <p:nvPr/>
        </p:nvSpPr>
        <p:spPr bwMode="auto">
          <a:xfrm>
            <a:off x="2770246" y="4661219"/>
            <a:ext cx="3691358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800" dirty="0" smtClean="0">
                <a:latin typeface="Times New Roman" pitchFamily="18" charset="0"/>
                <a:cs typeface="Times New Roman" pitchFamily="18" charset="0"/>
              </a:rPr>
              <a:t>last.fm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Nick_Cave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O_Children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feld 98"/>
          <p:cNvSpPr txBox="1">
            <a:spLocks noChangeArrowheads="1"/>
          </p:cNvSpPr>
          <p:nvPr/>
        </p:nvSpPr>
        <p:spPr bwMode="auto">
          <a:xfrm>
            <a:off x="2830938" y="3537099"/>
            <a:ext cx="360916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800" dirty="0" smtClean="0">
                <a:latin typeface="Times New Roman" pitchFamily="18" charset="0"/>
                <a:cs typeface="Times New Roman" pitchFamily="18" charset="0"/>
              </a:rPr>
              <a:t>last.fm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Nick_Cave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Hallelujah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feld 98"/>
          <p:cNvSpPr txBox="1">
            <a:spLocks noChangeArrowheads="1"/>
          </p:cNvSpPr>
          <p:nvPr/>
        </p:nvSpPr>
        <p:spPr bwMode="auto">
          <a:xfrm>
            <a:off x="2706803" y="2907162"/>
            <a:ext cx="3731192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800" dirty="0" err="1" smtClean="0">
                <a:latin typeface="Times New Roman" pitchFamily="18" charset="0"/>
                <a:cs typeface="Times New Roman" pitchFamily="18" charset="0"/>
              </a:rPr>
              <a:t>wikipedia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Hallelujah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_(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L_Cohen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feld 98"/>
          <p:cNvSpPr txBox="1">
            <a:spLocks noChangeArrowheads="1"/>
          </p:cNvSpPr>
          <p:nvPr/>
        </p:nvSpPr>
        <p:spPr bwMode="auto">
          <a:xfrm>
            <a:off x="2488330" y="2273709"/>
            <a:ext cx="3943113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800" dirty="0" err="1" smtClean="0">
                <a:latin typeface="Times New Roman" pitchFamily="18" charset="0"/>
                <a:cs typeface="Times New Roman" pitchFamily="18" charset="0"/>
              </a:rPr>
              <a:t>wikipedia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Hallelujah_Chorus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Textfeld 98"/>
          <p:cNvSpPr txBox="1">
            <a:spLocks noChangeArrowheads="1"/>
          </p:cNvSpPr>
          <p:nvPr/>
        </p:nvSpPr>
        <p:spPr bwMode="auto">
          <a:xfrm>
            <a:off x="2792275" y="4102440"/>
            <a:ext cx="3691358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800" dirty="0" err="1" smtClean="0">
                <a:latin typeface="Times New Roman" pitchFamily="18" charset="0"/>
                <a:cs typeface="Times New Roman" pitchFamily="18" charset="0"/>
              </a:rPr>
              <a:t>wikipedia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Children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_(2011 film)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feld 104"/>
          <p:cNvSpPr txBox="1">
            <a:spLocks noChangeArrowheads="1"/>
          </p:cNvSpPr>
          <p:nvPr/>
        </p:nvSpPr>
        <p:spPr bwMode="auto">
          <a:xfrm>
            <a:off x="2987824" y="1058521"/>
            <a:ext cx="344165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600" dirty="0" smtClean="0">
                <a:latin typeface="Times New Roman" pitchFamily="18" charset="0"/>
                <a:cs typeface="Times New Roman" pitchFamily="18" charset="0"/>
              </a:rPr>
              <a:t>wikipedia.org/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Good_Luck_Cave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Abgerundetes Rechteck 506"/>
          <p:cNvSpPr/>
          <p:nvPr/>
        </p:nvSpPr>
        <p:spPr bwMode="auto">
          <a:xfrm>
            <a:off x="119533" y="4339580"/>
            <a:ext cx="2106662" cy="3016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2" name="Abgerundetes Rechteck 108"/>
          <p:cNvSpPr/>
          <p:nvPr/>
        </p:nvSpPr>
        <p:spPr bwMode="auto">
          <a:xfrm>
            <a:off x="197593" y="3612034"/>
            <a:ext cx="1674614" cy="304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cxnSp>
        <p:nvCxnSpPr>
          <p:cNvPr id="7" name="Straight Connector 6"/>
          <p:cNvCxnSpPr>
            <a:stCxn id="42" idx="3"/>
            <a:endCxn id="82" idx="1"/>
          </p:cNvCxnSpPr>
          <p:nvPr/>
        </p:nvCxnSpPr>
        <p:spPr bwMode="auto">
          <a:xfrm>
            <a:off x="1872207" y="3764434"/>
            <a:ext cx="898039" cy="10968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>
            <a:stCxn id="42" idx="3"/>
            <a:endCxn id="87" idx="1"/>
          </p:cNvCxnSpPr>
          <p:nvPr/>
        </p:nvCxnSpPr>
        <p:spPr bwMode="auto">
          <a:xfrm>
            <a:off x="1872207" y="3764434"/>
            <a:ext cx="920068" cy="5380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Abgerundetes Rechteck 107"/>
          <p:cNvSpPr/>
          <p:nvPr/>
        </p:nvSpPr>
        <p:spPr bwMode="auto">
          <a:xfrm>
            <a:off x="197593" y="3166338"/>
            <a:ext cx="1530598" cy="36076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0" name="Abgerundetes Rechteck 105"/>
          <p:cNvSpPr/>
          <p:nvPr/>
        </p:nvSpPr>
        <p:spPr bwMode="auto">
          <a:xfrm>
            <a:off x="234105" y="1691630"/>
            <a:ext cx="900113" cy="2873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cxnSp>
        <p:nvCxnSpPr>
          <p:cNvPr id="13" name="Straight Connector 12"/>
          <p:cNvCxnSpPr>
            <a:stCxn id="40" idx="3"/>
            <a:endCxn id="88" idx="1"/>
          </p:cNvCxnSpPr>
          <p:nvPr/>
        </p:nvCxnSpPr>
        <p:spPr bwMode="auto">
          <a:xfrm flipV="1">
            <a:off x="1134218" y="1258576"/>
            <a:ext cx="1853606" cy="5767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>
            <a:stCxn id="40" idx="3"/>
            <a:endCxn id="26" idx="1"/>
          </p:cNvCxnSpPr>
          <p:nvPr/>
        </p:nvCxnSpPr>
        <p:spPr bwMode="auto">
          <a:xfrm>
            <a:off x="1134218" y="1835299"/>
            <a:ext cx="2402819" cy="50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38" idx="3"/>
          </p:cNvCxnSpPr>
          <p:nvPr/>
        </p:nvCxnSpPr>
        <p:spPr bwMode="auto">
          <a:xfrm>
            <a:off x="1728191" y="3346720"/>
            <a:ext cx="1244994" cy="4177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stCxn id="38" idx="3"/>
            <a:endCxn id="84" idx="1"/>
          </p:cNvCxnSpPr>
          <p:nvPr/>
        </p:nvCxnSpPr>
        <p:spPr bwMode="auto">
          <a:xfrm flipV="1">
            <a:off x="1728191" y="3107217"/>
            <a:ext cx="978612" cy="2395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stCxn id="38" idx="3"/>
          </p:cNvCxnSpPr>
          <p:nvPr/>
        </p:nvCxnSpPr>
        <p:spPr bwMode="auto">
          <a:xfrm flipV="1">
            <a:off x="1728191" y="2412365"/>
            <a:ext cx="714940" cy="9343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72" name="TextBox 7171"/>
          <p:cNvSpPr txBox="1"/>
          <p:nvPr/>
        </p:nvSpPr>
        <p:spPr>
          <a:xfrm>
            <a:off x="149308" y="1597287"/>
            <a:ext cx="22892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de-DE" sz="2400" dirty="0" smtClean="0">
                <a:latin typeface="Arial"/>
                <a:cs typeface="Arial"/>
              </a:rPr>
              <a:t>Cave </a:t>
            </a:r>
          </a:p>
          <a:p>
            <a:pPr>
              <a:lnSpc>
                <a:spcPts val="3000"/>
              </a:lnSpc>
            </a:pPr>
            <a:r>
              <a:rPr lang="de-DE" sz="2400" dirty="0" err="1" smtClean="0">
                <a:latin typeface="Arial"/>
                <a:cs typeface="Arial"/>
              </a:rPr>
              <a:t>composed</a:t>
            </a:r>
            <a:endParaRPr lang="de-DE" sz="2400" dirty="0" smtClean="0">
              <a:latin typeface="Arial"/>
              <a:cs typeface="Arial"/>
            </a:endParaRPr>
          </a:p>
          <a:p>
            <a:pPr>
              <a:lnSpc>
                <a:spcPts val="3000"/>
              </a:lnSpc>
            </a:pPr>
            <a:r>
              <a:rPr lang="de-DE" sz="2400" dirty="0" err="1">
                <a:latin typeface="Arial"/>
                <a:cs typeface="Arial"/>
              </a:rPr>
              <a:t>h</a:t>
            </a:r>
            <a:r>
              <a:rPr lang="de-DE" sz="2400" dirty="0" err="1" smtClean="0">
                <a:latin typeface="Arial"/>
                <a:cs typeface="Arial"/>
              </a:rPr>
              <a:t>aunting</a:t>
            </a:r>
            <a:r>
              <a:rPr lang="de-DE" sz="2400" dirty="0" smtClean="0">
                <a:latin typeface="Arial"/>
                <a:cs typeface="Arial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de-DE" sz="2400" dirty="0" err="1">
                <a:latin typeface="Arial"/>
                <a:cs typeface="Arial"/>
              </a:rPr>
              <a:t>s</a:t>
            </a:r>
            <a:r>
              <a:rPr lang="de-DE" sz="2400" dirty="0" err="1" smtClean="0">
                <a:latin typeface="Arial"/>
                <a:cs typeface="Arial"/>
              </a:rPr>
              <a:t>ongs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like</a:t>
            </a:r>
            <a:endParaRPr lang="de-DE" sz="2400" dirty="0" smtClean="0">
              <a:latin typeface="Arial"/>
              <a:cs typeface="Arial"/>
            </a:endParaRPr>
          </a:p>
          <a:p>
            <a:pPr>
              <a:lnSpc>
                <a:spcPts val="3000"/>
              </a:lnSpc>
            </a:pPr>
            <a:r>
              <a:rPr lang="de-DE" sz="2400" dirty="0" err="1" smtClean="0">
                <a:latin typeface="Arial"/>
                <a:cs typeface="Arial"/>
              </a:rPr>
              <a:t>Hallelujah</a:t>
            </a:r>
            <a:r>
              <a:rPr lang="de-DE" sz="2400" dirty="0" smtClean="0">
                <a:latin typeface="Arial"/>
                <a:cs typeface="Arial"/>
              </a:rPr>
              <a:t>,</a:t>
            </a:r>
          </a:p>
          <a:p>
            <a:pPr>
              <a:lnSpc>
                <a:spcPts val="3000"/>
              </a:lnSpc>
            </a:pPr>
            <a:r>
              <a:rPr lang="de-DE" sz="2400" dirty="0" smtClean="0">
                <a:latin typeface="Arial"/>
                <a:cs typeface="Arial"/>
              </a:rPr>
              <a:t>O </a:t>
            </a:r>
            <a:r>
              <a:rPr lang="de-DE" sz="2400" dirty="0" err="1" smtClean="0">
                <a:latin typeface="Arial"/>
                <a:cs typeface="Arial"/>
              </a:rPr>
              <a:t>Children</a:t>
            </a:r>
            <a:r>
              <a:rPr lang="de-DE" sz="2400" dirty="0" smtClean="0">
                <a:latin typeface="Arial"/>
                <a:cs typeface="Arial"/>
              </a:rPr>
              <a:t>,</a:t>
            </a:r>
          </a:p>
          <a:p>
            <a:pPr>
              <a:lnSpc>
                <a:spcPts val="3000"/>
              </a:lnSpc>
            </a:pPr>
            <a:r>
              <a:rPr lang="de-DE" sz="2400" dirty="0" err="1">
                <a:latin typeface="Arial"/>
                <a:cs typeface="Arial"/>
              </a:rPr>
              <a:t>a</a:t>
            </a:r>
            <a:r>
              <a:rPr lang="de-DE" sz="2400" dirty="0" err="1" smtClean="0">
                <a:latin typeface="Arial"/>
                <a:cs typeface="Arial"/>
              </a:rPr>
              <a:t>nd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the</a:t>
            </a:r>
            <a:endParaRPr lang="de-DE" sz="2400" dirty="0" smtClean="0">
              <a:latin typeface="Arial"/>
              <a:cs typeface="Arial"/>
            </a:endParaRPr>
          </a:p>
          <a:p>
            <a:pPr>
              <a:lnSpc>
                <a:spcPts val="3000"/>
              </a:lnSpc>
            </a:pPr>
            <a:r>
              <a:rPr lang="de-DE" sz="2400" dirty="0" err="1" smtClean="0">
                <a:latin typeface="Arial"/>
                <a:cs typeface="Arial"/>
              </a:rPr>
              <a:t>Weeping</a:t>
            </a:r>
            <a:r>
              <a:rPr lang="de-DE" sz="2400" dirty="0" smtClean="0">
                <a:latin typeface="Arial"/>
                <a:cs typeface="Arial"/>
              </a:rPr>
              <a:t> Song.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9" name="TextBox 77"/>
          <p:cNvSpPr txBox="1"/>
          <p:nvPr/>
        </p:nvSpPr>
        <p:spPr>
          <a:xfrm>
            <a:off x="6588224" y="548680"/>
            <a:ext cx="2816284" cy="6694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de-DE" sz="1600" dirty="0" err="1" smtClean="0">
                <a:latin typeface="Times New Roman" pitchFamily="18" charset="0"/>
                <a:cs typeface="Times New Roman" pitchFamily="18" charset="0"/>
              </a:rPr>
              <a:t>Gunung</a:t>
            </a:r>
            <a:r>
              <a:rPr lang="de-DE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600" dirty="0" err="1" smtClean="0">
                <a:latin typeface="Times New Roman" pitchFamily="18" charset="0"/>
                <a:cs typeface="Times New Roman" pitchFamily="18" charset="0"/>
              </a:rPr>
              <a:t>Mulu</a:t>
            </a:r>
            <a:r>
              <a:rPr lang="de-DE" sz="1600" dirty="0" smtClean="0">
                <a:latin typeface="Times New Roman" pitchFamily="18" charset="0"/>
                <a:cs typeface="Times New Roman" pitchFamily="18" charset="0"/>
              </a:rPr>
              <a:t> National Park</a:t>
            </a:r>
          </a:p>
          <a:p>
            <a:pPr>
              <a:lnSpc>
                <a:spcPts val="1500"/>
              </a:lnSpc>
            </a:pPr>
            <a:r>
              <a:rPr lang="de-DE" sz="1600" dirty="0" smtClean="0">
                <a:latin typeface="Times New Roman" pitchFamily="18" charset="0"/>
                <a:cs typeface="Times New Roman" pitchFamily="18" charset="0"/>
              </a:rPr>
              <a:t>Sarawak </a:t>
            </a:r>
            <a:r>
              <a:rPr lang="de-DE" sz="1600" dirty="0" err="1" smtClean="0">
                <a:latin typeface="Times New Roman" pitchFamily="18" charset="0"/>
                <a:cs typeface="Times New Roman" pitchFamily="18" charset="0"/>
              </a:rPr>
              <a:t>Chamber</a:t>
            </a:r>
            <a:endParaRPr lang="de-DE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500"/>
              </a:lnSpc>
            </a:pPr>
            <a:r>
              <a:rPr lang="de-DE" sz="1500" dirty="0" err="1" smtClean="0">
                <a:latin typeface="Times New Roman" pitchFamily="18" charset="0"/>
                <a:cs typeface="Times New Roman" pitchFamily="18" charset="0"/>
              </a:rPr>
              <a:t>largest</a:t>
            </a:r>
            <a:r>
              <a:rPr lang="de-DE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500" dirty="0" err="1" smtClean="0">
                <a:latin typeface="Times New Roman" pitchFamily="18" charset="0"/>
                <a:cs typeface="Times New Roman" pitchFamily="18" charset="0"/>
              </a:rPr>
              <a:t>underground</a:t>
            </a:r>
            <a:r>
              <a:rPr lang="de-DE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500" dirty="0" err="1" smtClean="0">
                <a:latin typeface="Times New Roman" pitchFamily="18" charset="0"/>
                <a:cs typeface="Times New Roman" pitchFamily="18" charset="0"/>
              </a:rPr>
              <a:t>chamber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uppieren 95"/>
          <p:cNvGrpSpPr/>
          <p:nvPr/>
        </p:nvGrpSpPr>
        <p:grpSpPr>
          <a:xfrm>
            <a:off x="6417357" y="883387"/>
            <a:ext cx="2731003" cy="5974613"/>
            <a:chOff x="6417357" y="883387"/>
            <a:chExt cx="2731003" cy="5974613"/>
          </a:xfrm>
        </p:grpSpPr>
        <p:sp>
          <p:nvSpPr>
            <p:cNvPr id="7184" name="TextBox 7183"/>
            <p:cNvSpPr txBox="1"/>
            <p:nvPr/>
          </p:nvSpPr>
          <p:spPr>
            <a:xfrm>
              <a:off x="6862157" y="3480296"/>
              <a:ext cx="2281843" cy="66941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eerie</a:t>
              </a: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violin</a:t>
              </a:r>
              <a:endParaRPr lang="de-DE" sz="16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ts val="1500"/>
                </a:lnSpc>
              </a:pP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Bad </a:t>
              </a: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Seeds</a:t>
              </a:r>
              <a:endParaRPr lang="de-DE" sz="16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ts val="1500"/>
                </a:lnSpc>
              </a:pP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No</a:t>
              </a: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 More </a:t>
              </a: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Shall</a:t>
              </a: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We</a:t>
              </a:r>
              <a:r>
                <a:rPr lang="de-DE" sz="1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 Part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862157" y="1320056"/>
              <a:ext cx="2281843" cy="66941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Bad </a:t>
              </a: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Seeds</a:t>
              </a:r>
              <a:endParaRPr lang="de-DE" sz="16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ts val="1500"/>
                </a:lnSpc>
              </a:pP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No</a:t>
              </a: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 More </a:t>
              </a: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Shall</a:t>
              </a: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We</a:t>
              </a:r>
              <a:r>
                <a:rPr lang="de-DE" sz="1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 Part</a:t>
              </a:r>
            </a:p>
            <a:p>
              <a:pPr>
                <a:lnSpc>
                  <a:spcPts val="1500"/>
                </a:lnSpc>
              </a:pP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Murder</a:t>
              </a: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 Songs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862157" y="2688208"/>
              <a:ext cx="1806264" cy="66941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Leonard Cohen</a:t>
              </a:r>
            </a:p>
            <a:p>
              <a:pPr>
                <a:lnSpc>
                  <a:spcPts val="1500"/>
                </a:lnSpc>
              </a:pP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Rufus</a:t>
              </a: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 Wainwright</a:t>
              </a:r>
            </a:p>
            <a:p>
              <a:pPr>
                <a:lnSpc>
                  <a:spcPts val="1500"/>
                </a:lnSpc>
              </a:pP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Shrek</a:t>
              </a: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and</a:t>
              </a: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 Fiona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862157" y="4632424"/>
              <a:ext cx="2258952" cy="66941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Nick Cave &amp; Bad </a:t>
              </a: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Seeds</a:t>
              </a:r>
              <a:endParaRPr lang="de-DE" sz="16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ts val="1500"/>
                </a:lnSpc>
              </a:pP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Harry Potter 7 </a:t>
              </a: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movie</a:t>
              </a:r>
              <a:endParaRPr lang="de-DE" sz="16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ts val="1500"/>
                </a:lnSpc>
              </a:pP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haunting</a:t>
              </a: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choir</a:t>
              </a:r>
              <a:endParaRPr lang="de-DE" sz="16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62157" y="5996226"/>
              <a:ext cx="1923925" cy="86177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Nick Cave</a:t>
              </a:r>
            </a:p>
            <a:p>
              <a:pPr>
                <a:lnSpc>
                  <a:spcPts val="1500"/>
                </a:lnSpc>
              </a:pP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Murder</a:t>
              </a: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 Songs</a:t>
              </a:r>
            </a:p>
            <a:p>
              <a:pPr>
                <a:lnSpc>
                  <a:spcPts val="1500"/>
                </a:lnSpc>
              </a:pP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P.J. Harvey</a:t>
              </a:r>
            </a:p>
            <a:p>
              <a:pPr>
                <a:lnSpc>
                  <a:spcPts val="1500"/>
                </a:lnSpc>
              </a:pP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Nick </a:t>
              </a: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and</a:t>
              </a: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Blixa</a:t>
              </a: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duet</a:t>
              </a:r>
              <a:endParaRPr lang="de-DE" sz="16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77"/>
            <p:cNvSpPr txBox="1"/>
            <p:nvPr/>
          </p:nvSpPr>
          <p:spPr>
            <a:xfrm>
              <a:off x="6862157" y="2112144"/>
              <a:ext cx="2286203" cy="47705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Messiah</a:t>
              </a: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oratorio</a:t>
              </a:r>
              <a:endParaRPr lang="de-DE" sz="16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ts val="1500"/>
                </a:lnSpc>
              </a:pP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George </a:t>
              </a: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Frideric</a:t>
              </a: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 Handel</a:t>
              </a:r>
            </a:p>
          </p:txBody>
        </p:sp>
        <p:sp>
          <p:nvSpPr>
            <p:cNvPr id="65" name="TextBox 79"/>
            <p:cNvSpPr txBox="1"/>
            <p:nvPr/>
          </p:nvSpPr>
          <p:spPr>
            <a:xfrm>
              <a:off x="6862157" y="5424512"/>
              <a:ext cx="1686680" cy="47705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Dan Heymann</a:t>
              </a:r>
            </a:p>
            <a:p>
              <a:pPr>
                <a:lnSpc>
                  <a:spcPts val="1500"/>
                </a:lnSpc>
              </a:pP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apartheid</a:t>
              </a: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system</a:t>
              </a:r>
              <a:endParaRPr lang="de-DE" sz="16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TextBox 79"/>
            <p:cNvSpPr txBox="1"/>
            <p:nvPr/>
          </p:nvSpPr>
          <p:spPr>
            <a:xfrm>
              <a:off x="6862157" y="4272384"/>
              <a:ext cx="1814407" cy="28469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South </a:t>
              </a:r>
              <a:r>
                <a:rPr lang="de-DE" sz="1600" dirty="0" err="1" smtClean="0">
                  <a:latin typeface="Times New Roman" pitchFamily="18" charset="0"/>
                  <a:cs typeface="Times New Roman" pitchFamily="18" charset="0"/>
                </a:rPr>
                <a:t>Korean</a:t>
              </a:r>
              <a:r>
                <a:rPr lang="de-DE" sz="1600" dirty="0" smtClean="0">
                  <a:latin typeface="Times New Roman" pitchFamily="18" charset="0"/>
                  <a:cs typeface="Times New Roman" pitchFamily="18" charset="0"/>
                </a:rPr>
                <a:t> film</a:t>
              </a:r>
            </a:p>
          </p:txBody>
        </p:sp>
        <p:cxnSp>
          <p:nvCxnSpPr>
            <p:cNvPr id="68" name="Gerade Verbindung 67"/>
            <p:cNvCxnSpPr>
              <a:stCxn id="88" idx="3"/>
              <a:endCxn id="39" idx="1"/>
            </p:cNvCxnSpPr>
            <p:nvPr/>
          </p:nvCxnSpPr>
          <p:spPr bwMode="auto">
            <a:xfrm flipV="1">
              <a:off x="6429483" y="883387"/>
              <a:ext cx="158741" cy="37518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Gerade Verbindung 69"/>
            <p:cNvCxnSpPr>
              <a:stCxn id="26" idx="3"/>
              <a:endCxn id="78" idx="1"/>
            </p:cNvCxnSpPr>
            <p:nvPr/>
          </p:nvCxnSpPr>
          <p:spPr bwMode="auto">
            <a:xfrm flipV="1">
              <a:off x="6417357" y="1654763"/>
              <a:ext cx="444800" cy="18554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Gerade Verbindung 71"/>
            <p:cNvCxnSpPr>
              <a:stCxn id="85" idx="3"/>
              <a:endCxn id="64" idx="1"/>
            </p:cNvCxnSpPr>
            <p:nvPr/>
          </p:nvCxnSpPr>
          <p:spPr bwMode="auto">
            <a:xfrm flipV="1">
              <a:off x="6431443" y="2350671"/>
              <a:ext cx="430714" cy="12309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Gerade Verbindung 73"/>
            <p:cNvCxnSpPr>
              <a:stCxn id="84" idx="3"/>
              <a:endCxn id="79" idx="1"/>
            </p:cNvCxnSpPr>
            <p:nvPr/>
          </p:nvCxnSpPr>
          <p:spPr bwMode="auto">
            <a:xfrm flipV="1">
              <a:off x="6437995" y="3022915"/>
              <a:ext cx="424162" cy="8430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Gerade Verbindung mit Pfeil 75"/>
            <p:cNvCxnSpPr>
              <a:stCxn id="83" idx="3"/>
              <a:endCxn id="7184" idx="1"/>
            </p:cNvCxnSpPr>
            <p:nvPr/>
          </p:nvCxnSpPr>
          <p:spPr bwMode="auto">
            <a:xfrm>
              <a:off x="6440107" y="3737154"/>
              <a:ext cx="422050" cy="7784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Gerade Verbindung 85"/>
            <p:cNvCxnSpPr>
              <a:stCxn id="87" idx="3"/>
              <a:endCxn id="66" idx="1"/>
            </p:cNvCxnSpPr>
            <p:nvPr/>
          </p:nvCxnSpPr>
          <p:spPr bwMode="auto">
            <a:xfrm>
              <a:off x="6483633" y="4302495"/>
              <a:ext cx="378524" cy="11223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Gerade Verbindung 90"/>
            <p:cNvCxnSpPr>
              <a:stCxn id="82" idx="3"/>
              <a:endCxn id="80" idx="1"/>
            </p:cNvCxnSpPr>
            <p:nvPr/>
          </p:nvCxnSpPr>
          <p:spPr bwMode="auto">
            <a:xfrm>
              <a:off x="6461604" y="4861274"/>
              <a:ext cx="400553" cy="10585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Gerade Verbindung 92"/>
            <p:cNvCxnSpPr>
              <a:stCxn id="22" idx="3"/>
              <a:endCxn id="65" idx="1"/>
            </p:cNvCxnSpPr>
            <p:nvPr/>
          </p:nvCxnSpPr>
          <p:spPr bwMode="auto">
            <a:xfrm>
              <a:off x="6488244" y="5435624"/>
              <a:ext cx="373913" cy="22741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" name="Gruppieren 117"/>
          <p:cNvGrpSpPr/>
          <p:nvPr/>
        </p:nvGrpSpPr>
        <p:grpSpPr>
          <a:xfrm>
            <a:off x="6876256" y="1628800"/>
            <a:ext cx="12700" cy="4772350"/>
            <a:chOff x="6862157" y="1654763"/>
            <a:chExt cx="12700" cy="4772350"/>
          </a:xfrm>
        </p:grpSpPr>
        <p:cxnSp>
          <p:nvCxnSpPr>
            <p:cNvPr id="103" name="Gekrümmte Verbindung 102"/>
            <p:cNvCxnSpPr>
              <a:stCxn id="78" idx="1"/>
              <a:endCxn id="7184" idx="1"/>
            </p:cNvCxnSpPr>
            <p:nvPr/>
          </p:nvCxnSpPr>
          <p:spPr bwMode="auto">
            <a:xfrm rot="10800000" flipV="1">
              <a:off x="6862157" y="1654763"/>
              <a:ext cx="12700" cy="2160240"/>
            </a:xfrm>
            <a:prstGeom prst="curvedConnector3">
              <a:avLst>
                <a:gd name="adj1" fmla="val 6257152"/>
              </a:avLst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Gekrümmte Verbindung 105"/>
            <p:cNvCxnSpPr>
              <a:stCxn id="7184" idx="1"/>
              <a:endCxn id="80" idx="1"/>
            </p:cNvCxnSpPr>
            <p:nvPr/>
          </p:nvCxnSpPr>
          <p:spPr bwMode="auto">
            <a:xfrm rot="10800000" flipV="1">
              <a:off x="6862157" y="3815003"/>
              <a:ext cx="12700" cy="1152128"/>
            </a:xfrm>
            <a:prstGeom prst="curvedConnector3">
              <a:avLst>
                <a:gd name="adj1" fmla="val 5685718"/>
              </a:avLst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Gekrümmte Verbindung 108"/>
            <p:cNvCxnSpPr>
              <a:stCxn id="80" idx="1"/>
              <a:endCxn id="81" idx="1"/>
            </p:cNvCxnSpPr>
            <p:nvPr/>
          </p:nvCxnSpPr>
          <p:spPr bwMode="auto">
            <a:xfrm rot="10800000" flipV="1">
              <a:off x="6862157" y="4967131"/>
              <a:ext cx="12700" cy="1459982"/>
            </a:xfrm>
            <a:prstGeom prst="curvedConnector3">
              <a:avLst>
                <a:gd name="adj1" fmla="val 5914293"/>
              </a:avLst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Gekrümmte Verbindung 111"/>
            <p:cNvCxnSpPr>
              <a:stCxn id="81" idx="1"/>
              <a:endCxn id="78" idx="1"/>
            </p:cNvCxnSpPr>
            <p:nvPr/>
          </p:nvCxnSpPr>
          <p:spPr bwMode="auto">
            <a:xfrm rot="10800000">
              <a:off x="6862157" y="1654763"/>
              <a:ext cx="12700" cy="4772350"/>
            </a:xfrm>
            <a:prstGeom prst="curvedConnector3">
              <a:avLst>
                <a:gd name="adj1" fmla="val 12771429"/>
              </a:avLst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Gekrümmte Verbindung 114"/>
            <p:cNvCxnSpPr>
              <a:stCxn id="80" idx="1"/>
              <a:endCxn id="78" idx="1"/>
            </p:cNvCxnSpPr>
            <p:nvPr/>
          </p:nvCxnSpPr>
          <p:spPr bwMode="auto">
            <a:xfrm rot="10800000">
              <a:off x="6862157" y="1654763"/>
              <a:ext cx="12700" cy="3312368"/>
            </a:xfrm>
            <a:prstGeom prst="curvedConnector3">
              <a:avLst>
                <a:gd name="adj1" fmla="val 9914287"/>
              </a:avLst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9" name="Gerade Verbindung 118"/>
          <p:cNvCxnSpPr>
            <a:stCxn id="21" idx="3"/>
            <a:endCxn id="81" idx="1"/>
          </p:cNvCxnSpPr>
          <p:nvPr/>
        </p:nvCxnSpPr>
        <p:spPr bwMode="auto">
          <a:xfrm>
            <a:off x="6483633" y="5998202"/>
            <a:ext cx="378524" cy="42891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uppieren 125"/>
          <p:cNvGrpSpPr/>
          <p:nvPr/>
        </p:nvGrpSpPr>
        <p:grpSpPr>
          <a:xfrm>
            <a:off x="6876256" y="1340768"/>
            <a:ext cx="2267744" cy="5517232"/>
            <a:chOff x="6876256" y="1340768"/>
            <a:chExt cx="2267744" cy="5517232"/>
          </a:xfrm>
        </p:grpSpPr>
        <p:sp>
          <p:nvSpPr>
            <p:cNvPr id="122" name="Rechteck 121"/>
            <p:cNvSpPr/>
            <p:nvPr/>
          </p:nvSpPr>
          <p:spPr bwMode="auto">
            <a:xfrm>
              <a:off x="6876256" y="1340768"/>
              <a:ext cx="2267744" cy="648072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3" name="Rechteck 122"/>
            <p:cNvSpPr/>
            <p:nvPr/>
          </p:nvSpPr>
          <p:spPr bwMode="auto">
            <a:xfrm>
              <a:off x="6876256" y="3501008"/>
              <a:ext cx="2267744" cy="648072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4" name="Rechteck 123"/>
            <p:cNvSpPr/>
            <p:nvPr/>
          </p:nvSpPr>
          <p:spPr bwMode="auto">
            <a:xfrm>
              <a:off x="6876256" y="4581128"/>
              <a:ext cx="2267744" cy="648072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5" name="Rechteck 124"/>
            <p:cNvSpPr/>
            <p:nvPr/>
          </p:nvSpPr>
          <p:spPr bwMode="auto">
            <a:xfrm>
              <a:off x="6876256" y="5949280"/>
              <a:ext cx="1872208" cy="908720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7" name="Foliennummernplatzhalter 4"/>
          <p:cNvSpPr txBox="1">
            <a:spLocks/>
          </p:cNvSpPr>
          <p:nvPr/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361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bgerundetes Rechteck 25"/>
          <p:cNvSpPr/>
          <p:nvPr/>
        </p:nvSpPr>
        <p:spPr>
          <a:xfrm>
            <a:off x="395288" y="3070225"/>
            <a:ext cx="8353425" cy="503238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When Page played Kashmir at </a:t>
            </a:r>
            <a:r>
              <a:rPr lang="en-US" sz="2000" dirty="0" err="1"/>
              <a:t>Knebworth</a:t>
            </a:r>
            <a:r>
              <a:rPr lang="en-US" sz="2000" dirty="0"/>
              <a:t>, his Les Paul was uniquely tuned.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2700338" y="6524625"/>
            <a:ext cx="4103687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 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30E13FB-32CF-C84F-B893-8B8057F99FFE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cxnSp>
        <p:nvCxnSpPr>
          <p:cNvPr id="20" name="Gerade Verbindung mit Pfeil 19"/>
          <p:cNvCxnSpPr/>
          <p:nvPr/>
        </p:nvCxnSpPr>
        <p:spPr>
          <a:xfrm flipH="1" flipV="1">
            <a:off x="2735263" y="2370138"/>
            <a:ext cx="324569" cy="842838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endCxn id="3" idx="0"/>
          </p:cNvCxnSpPr>
          <p:nvPr/>
        </p:nvCxnSpPr>
        <p:spPr>
          <a:xfrm>
            <a:off x="1763688" y="3429000"/>
            <a:ext cx="1126877" cy="7207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endCxn id="7" idx="0"/>
          </p:cNvCxnSpPr>
          <p:nvPr/>
        </p:nvCxnSpPr>
        <p:spPr>
          <a:xfrm flipH="1">
            <a:off x="1298154" y="3429000"/>
            <a:ext cx="249510" cy="720725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>
            <a:endCxn id="43" idx="2"/>
          </p:cNvCxnSpPr>
          <p:nvPr/>
        </p:nvCxnSpPr>
        <p:spPr>
          <a:xfrm flipH="1" flipV="1">
            <a:off x="5318126" y="2636838"/>
            <a:ext cx="478010" cy="5761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>
            <a:endCxn id="36" idx="2"/>
          </p:cNvCxnSpPr>
          <p:nvPr/>
        </p:nvCxnSpPr>
        <p:spPr>
          <a:xfrm flipV="1">
            <a:off x="6084168" y="2708275"/>
            <a:ext cx="1123876" cy="504701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>
            <a:endCxn id="30" idx="2"/>
          </p:cNvCxnSpPr>
          <p:nvPr/>
        </p:nvCxnSpPr>
        <p:spPr>
          <a:xfrm flipV="1">
            <a:off x="3143671" y="2384752"/>
            <a:ext cx="726185" cy="84045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>
            <a:off x="1366838" y="3447678"/>
            <a:ext cx="574675" cy="0"/>
          </a:xfrm>
          <a:prstGeom prst="line">
            <a:avLst/>
          </a:prstGeom>
          <a:ln w="1905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>
            <a:off x="2698750" y="3447678"/>
            <a:ext cx="865188" cy="0"/>
          </a:xfrm>
          <a:prstGeom prst="line">
            <a:avLst/>
          </a:prstGeom>
          <a:ln w="1905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Bild 2" descr="jimmy_p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33" y="4149725"/>
            <a:ext cx="149066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6" descr="larry_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 r="8372"/>
          <a:stretch>
            <a:fillRect/>
          </a:stretch>
        </p:blipFill>
        <p:spPr bwMode="auto">
          <a:xfrm>
            <a:off x="611560" y="4149725"/>
            <a:ext cx="1373187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Gerade Verbindung 26"/>
          <p:cNvCxnSpPr/>
          <p:nvPr/>
        </p:nvCxnSpPr>
        <p:spPr>
          <a:xfrm>
            <a:off x="3875011" y="3447678"/>
            <a:ext cx="1081088" cy="0"/>
          </a:xfrm>
          <a:prstGeom prst="line">
            <a:avLst/>
          </a:prstGeom>
          <a:ln w="1905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5435600" y="3447678"/>
            <a:ext cx="936625" cy="0"/>
          </a:xfrm>
          <a:prstGeom prst="line">
            <a:avLst/>
          </a:prstGeom>
          <a:ln w="1905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Bild 35" descr="les_pau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836613"/>
            <a:ext cx="1671638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Bild 42" descr="gibson_les_pau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268413"/>
            <a:ext cx="17811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Bild 60" descr="kashmi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96975"/>
            <a:ext cx="15113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Gerade Verbindung mit Pfeil 28"/>
          <p:cNvCxnSpPr>
            <a:endCxn id="17432" idx="0"/>
          </p:cNvCxnSpPr>
          <p:nvPr/>
        </p:nvCxnSpPr>
        <p:spPr>
          <a:xfrm>
            <a:off x="4427538" y="3429000"/>
            <a:ext cx="303212" cy="720725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32" name="Bild 9" descr="knebworth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149725"/>
            <a:ext cx="11811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3" name="Bild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149725"/>
            <a:ext cx="9620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Gerade Verbindung mit Pfeil 31"/>
          <p:cNvCxnSpPr/>
          <p:nvPr/>
        </p:nvCxnSpPr>
        <p:spPr>
          <a:xfrm>
            <a:off x="4716016" y="3429000"/>
            <a:ext cx="1200597" cy="7207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5364088" y="6093296"/>
            <a:ext cx="3651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Images taken from Wikipedia under CC BY-SA 3.0</a:t>
            </a:r>
          </a:p>
        </p:txBody>
      </p:sp>
      <p:pic>
        <p:nvPicPr>
          <p:cNvPr id="30" name="Bild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5856" y="1196752"/>
            <a:ext cx="1188000" cy="1188000"/>
          </a:xfrm>
          <a:prstGeom prst="rect">
            <a:avLst/>
          </a:prstGeom>
        </p:spPr>
      </p:pic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1" y="0"/>
            <a:ext cx="9144000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93763"/>
            <a:r>
              <a:rPr lang="en-GB" dirty="0" smtClean="0"/>
              <a:t>Disambiguating Names to Entities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61905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5949280"/>
            <a:ext cx="3347864" cy="9087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uppierung 17"/>
          <p:cNvGrpSpPr/>
          <p:nvPr/>
        </p:nvGrpSpPr>
        <p:grpSpPr>
          <a:xfrm>
            <a:off x="492575" y="3715747"/>
            <a:ext cx="8158851" cy="2918406"/>
            <a:chOff x="492575" y="3715747"/>
            <a:chExt cx="8158851" cy="2918406"/>
          </a:xfrm>
        </p:grpSpPr>
        <p:pic>
          <p:nvPicPr>
            <p:cNvPr id="5" name="Bild 4" descr="2000px-Flag_of_Washingto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75" y="3715747"/>
              <a:ext cx="1809092" cy="1076409"/>
            </a:xfrm>
            <a:prstGeom prst="rect">
              <a:avLst/>
            </a:prstGeom>
          </p:spPr>
        </p:pic>
        <p:pic>
          <p:nvPicPr>
            <p:cNvPr id="6" name="Bild 5" descr="Prismrecord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1100" y="3715747"/>
              <a:ext cx="1276350" cy="571500"/>
            </a:xfrm>
            <a:prstGeom prst="rect">
              <a:avLst/>
            </a:prstGeom>
          </p:spPr>
        </p:pic>
        <p:pic>
          <p:nvPicPr>
            <p:cNvPr id="7" name="Bild 6" descr="prism1zn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1732" y="3715747"/>
              <a:ext cx="1592974" cy="2810220"/>
            </a:xfrm>
            <a:prstGeom prst="rect">
              <a:avLst/>
            </a:prstGeom>
          </p:spPr>
        </p:pic>
        <p:pic>
          <p:nvPicPr>
            <p:cNvPr id="9" name="Bild 8" descr="Doves_Snowden_CD1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5549" y="3715747"/>
              <a:ext cx="1333045" cy="1333045"/>
            </a:xfrm>
            <a:prstGeom prst="rect">
              <a:avLst/>
            </a:prstGeom>
          </p:spPr>
        </p:pic>
        <p:pic>
          <p:nvPicPr>
            <p:cNvPr id="11" name="Bild 10" descr="WhiteHouseSouthFacade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62" y="5049898"/>
              <a:ext cx="1990001" cy="1474623"/>
            </a:xfrm>
            <a:prstGeom prst="rect">
              <a:avLst/>
            </a:prstGeom>
          </p:spPr>
        </p:pic>
        <p:pic>
          <p:nvPicPr>
            <p:cNvPr id="12" name="Bild 11" descr="Gilbert_Stuart_Williamstown_Portrait_of_George_Washington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75" y="5049898"/>
              <a:ext cx="1233409" cy="1476069"/>
            </a:xfrm>
            <a:prstGeom prst="rect">
              <a:avLst/>
            </a:prstGeom>
          </p:spPr>
        </p:pic>
        <p:pic>
          <p:nvPicPr>
            <p:cNvPr id="13" name="Bild 12" descr="Screen Shot 2014-02-17 at 20.56.18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7238" y="3715748"/>
              <a:ext cx="734188" cy="2808774"/>
            </a:xfrm>
            <a:prstGeom prst="rect">
              <a:avLst/>
            </a:prstGeom>
          </p:spPr>
        </p:pic>
        <p:pic>
          <p:nvPicPr>
            <p:cNvPr id="17" name="Bild 16" descr="Screen Shot 2014-04-09 at 13.25.38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4780" y="5239136"/>
              <a:ext cx="1243814" cy="1395017"/>
            </a:xfrm>
            <a:prstGeom prst="rect">
              <a:avLst/>
            </a:prstGeom>
          </p:spPr>
        </p:pic>
      </p:grpSp>
      <p:pic>
        <p:nvPicPr>
          <p:cNvPr id="2" name="Bild 1" descr="Screen Shot 2014-02-16 at 13.31.27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99941"/>
            <a:ext cx="8312727" cy="93707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41039" y="1780125"/>
            <a:ext cx="816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“</a:t>
            </a:r>
            <a:r>
              <a:rPr lang="en-US" sz="1800" b="1" dirty="0" smtClean="0"/>
              <a:t>Washington</a:t>
            </a:r>
            <a:r>
              <a:rPr lang="en-US" sz="1800" dirty="0" smtClean="0"/>
              <a:t>’s </a:t>
            </a:r>
            <a:r>
              <a:rPr lang="en-US" sz="1800" b="1" dirty="0" smtClean="0"/>
              <a:t>Prism</a:t>
            </a:r>
            <a:r>
              <a:rPr lang="en-US" sz="1800" dirty="0" smtClean="0"/>
              <a:t> program was revealed by the whistleblower </a:t>
            </a:r>
            <a:r>
              <a:rPr lang="en-US" sz="1800" b="1" dirty="0" smtClean="0"/>
              <a:t>Snowden.</a:t>
            </a:r>
            <a:r>
              <a:rPr lang="en-US" sz="1800" dirty="0" smtClean="0"/>
              <a:t>”</a:t>
            </a:r>
            <a:endParaRPr lang="en-US" sz="1800" dirty="0"/>
          </a:p>
        </p:txBody>
      </p:sp>
      <p:pic>
        <p:nvPicPr>
          <p:cNvPr id="15" name="Bild 14" descr="Wikipedia-logo-v2.svg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912" y="2382348"/>
            <a:ext cx="2634177" cy="2403687"/>
          </a:xfrm>
          <a:prstGeom prst="rect">
            <a:avLst/>
          </a:prstGeom>
        </p:spPr>
      </p:pic>
      <p:cxnSp>
        <p:nvCxnSpPr>
          <p:cNvPr id="16" name="Straight Arrow Connector 192"/>
          <p:cNvCxnSpPr/>
          <p:nvPr/>
        </p:nvCxnSpPr>
        <p:spPr>
          <a:xfrm>
            <a:off x="1300374" y="2180235"/>
            <a:ext cx="1781744" cy="821292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92"/>
          <p:cNvCxnSpPr/>
          <p:nvPr/>
        </p:nvCxnSpPr>
        <p:spPr>
          <a:xfrm>
            <a:off x="2329973" y="2180235"/>
            <a:ext cx="873875" cy="600693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92"/>
          <p:cNvCxnSpPr/>
          <p:nvPr/>
        </p:nvCxnSpPr>
        <p:spPr>
          <a:xfrm flipH="1">
            <a:off x="6010288" y="2180235"/>
            <a:ext cx="1906951" cy="701574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ung 26"/>
          <p:cNvGrpSpPr/>
          <p:nvPr/>
        </p:nvGrpSpPr>
        <p:grpSpPr>
          <a:xfrm>
            <a:off x="974175" y="4056703"/>
            <a:ext cx="7195651" cy="2185169"/>
            <a:chOff x="721587" y="4151092"/>
            <a:chExt cx="7195651" cy="2185169"/>
          </a:xfrm>
        </p:grpSpPr>
        <p:pic>
          <p:nvPicPr>
            <p:cNvPr id="25" name="Bild 24" descr="Edward_Snowden-2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3609" y="4151092"/>
              <a:ext cx="1813629" cy="2185169"/>
            </a:xfrm>
            <a:prstGeom prst="rect">
              <a:avLst/>
            </a:prstGeom>
          </p:spPr>
        </p:pic>
        <p:pic>
          <p:nvPicPr>
            <p:cNvPr id="26" name="Bild 25" descr="PRISM_logo_(PNG)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587" y="4533753"/>
              <a:ext cx="1887659" cy="1419847"/>
            </a:xfrm>
            <a:prstGeom prst="rect">
              <a:avLst/>
            </a:prstGeom>
          </p:spPr>
        </p:pic>
      </p:grpSp>
      <p:pic>
        <p:nvPicPr>
          <p:cNvPr id="10" name="Bild 9" descr="Screen Shot 2014-02-18 at 19.59.32.p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/>
          <a:stretch/>
        </p:blipFill>
        <p:spPr>
          <a:xfrm>
            <a:off x="5170118" y="1337012"/>
            <a:ext cx="3525408" cy="439667"/>
          </a:xfrm>
          <a:prstGeom prst="rect">
            <a:avLst/>
          </a:prstGeom>
        </p:spPr>
      </p:pic>
      <p:sp>
        <p:nvSpPr>
          <p:cNvPr id="28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14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2700338" y="6524625"/>
            <a:ext cx="4103687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 </a:t>
            </a:r>
            <a:endParaRPr lang="de-DE"/>
          </a:p>
        </p:txBody>
      </p:sp>
      <p:sp>
        <p:nvSpPr>
          <p:cNvPr id="31" name="Shape 194"/>
          <p:cNvSpPr/>
          <p:nvPr/>
        </p:nvSpPr>
        <p:spPr>
          <a:xfrm>
            <a:off x="1777650" y="1630345"/>
            <a:ext cx="5893499" cy="43911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cxnSp>
        <p:nvCxnSpPr>
          <p:cNvPr id="36" name="Shape 199"/>
          <p:cNvCxnSpPr>
            <a:stCxn id="18" idx="3"/>
            <a:endCxn id="2" idx="2"/>
          </p:cNvCxnSpPr>
          <p:nvPr/>
        </p:nvCxnSpPr>
        <p:spPr>
          <a:xfrm flipV="1">
            <a:off x="1403648" y="2420888"/>
            <a:ext cx="2016224" cy="396044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7" name="Shape 201"/>
          <p:cNvCxnSpPr>
            <a:stCxn id="18" idx="3"/>
            <a:endCxn id="41" idx="2"/>
          </p:cNvCxnSpPr>
          <p:nvPr/>
        </p:nvCxnSpPr>
        <p:spPr>
          <a:xfrm>
            <a:off x="1403648" y="2816932"/>
            <a:ext cx="1512168" cy="396044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8" name="Shape 202"/>
          <p:cNvCxnSpPr>
            <a:stCxn id="18" idx="3"/>
            <a:endCxn id="45" idx="1"/>
          </p:cNvCxnSpPr>
          <p:nvPr/>
        </p:nvCxnSpPr>
        <p:spPr>
          <a:xfrm>
            <a:off x="1403648" y="2816932"/>
            <a:ext cx="1157556" cy="1325221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0" name="Shape 200"/>
          <p:cNvSpPr txBox="1"/>
          <p:nvPr/>
        </p:nvSpPr>
        <p:spPr>
          <a:xfrm>
            <a:off x="0" y="1052736"/>
            <a:ext cx="3074399" cy="156963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b="1" dirty="0" smtClean="0"/>
              <a:t>Entity</a:t>
            </a:r>
            <a:r>
              <a:rPr lang="en-US" sz="1800" b="1" dirty="0" smtClean="0"/>
              <a:t> </a:t>
            </a:r>
            <a:br>
              <a:rPr lang="en-US" sz="1800" b="1" dirty="0" smtClean="0"/>
            </a:br>
            <a:r>
              <a:rPr lang="en" sz="1800" b="1" dirty="0" smtClean="0"/>
              <a:t>Key</a:t>
            </a:r>
            <a:r>
              <a:rPr lang="de-DE" sz="1800" b="1" dirty="0" err="1" smtClean="0"/>
              <a:t>phrases</a:t>
            </a:r>
            <a:endParaRPr lang="en" sz="1800" b="1" dirty="0"/>
          </a:p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i="1" dirty="0" smtClean="0"/>
              <a:t>extracted </a:t>
            </a:r>
            <a:r>
              <a:rPr lang="en" sz="1800" i="1" dirty="0"/>
              <a:t>from </a:t>
            </a:r>
            <a:endParaRPr lang="de-DE" sz="1800" i="1" dirty="0" smtClean="0"/>
          </a:p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de-DE" sz="1800" i="1" dirty="0" err="1" smtClean="0"/>
              <a:t>annotations</a:t>
            </a:r>
            <a:r>
              <a:rPr lang="de-DE" sz="1800" i="1" dirty="0" smtClean="0"/>
              <a:t> </a:t>
            </a:r>
            <a:r>
              <a:rPr lang="de-DE" sz="1800" i="1" dirty="0" err="1" smtClean="0"/>
              <a:t>of</a:t>
            </a:r>
            <a:endParaRPr lang="en" sz="1800" i="1" dirty="0"/>
          </a:p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i="1" dirty="0" smtClean="0"/>
              <a:t>entit</a:t>
            </a:r>
            <a:r>
              <a:rPr lang="de-DE" sz="1800" i="1" dirty="0" err="1" smtClean="0"/>
              <a:t>ies</a:t>
            </a:r>
            <a:r>
              <a:rPr lang="en" sz="1800" i="1" dirty="0" smtClean="0"/>
              <a:t> </a:t>
            </a:r>
            <a:r>
              <a:rPr lang="en" sz="1800" i="1" dirty="0"/>
              <a:t>referred </a:t>
            </a:r>
            <a:r>
              <a:rPr lang="en" sz="1800" i="1" dirty="0" smtClean="0"/>
              <a:t>to</a:t>
            </a:r>
            <a:r>
              <a:rPr lang="de-DE" sz="1800" i="1" dirty="0" smtClean="0"/>
              <a:t> </a:t>
            </a:r>
            <a:r>
              <a:rPr lang="de-DE" sz="1800" i="1" dirty="0" err="1" smtClean="0"/>
              <a:t>by</a:t>
            </a:r>
            <a:endParaRPr lang="de-DE" sz="1800" i="1" dirty="0" smtClean="0"/>
          </a:p>
        </p:txBody>
      </p:sp>
      <p:sp>
        <p:nvSpPr>
          <p:cNvPr id="42" name="Shape 205"/>
          <p:cNvSpPr txBox="1"/>
          <p:nvPr/>
        </p:nvSpPr>
        <p:spPr>
          <a:xfrm>
            <a:off x="107504" y="4869160"/>
            <a:ext cx="3138600" cy="1292631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en-US" sz="1800" b="1" dirty="0" smtClean="0"/>
              <a:t>Name </a:t>
            </a:r>
            <a:r>
              <a:rPr lang="en" sz="1800" b="1" dirty="0" smtClean="0"/>
              <a:t>Key</a:t>
            </a:r>
            <a:r>
              <a:rPr lang="de-DE" sz="1800" b="1" dirty="0" err="1" smtClean="0"/>
              <a:t>phrases</a:t>
            </a:r>
            <a:endParaRPr lang="en" sz="1800" b="1" dirty="0"/>
          </a:p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i="1" dirty="0" smtClean="0"/>
              <a:t>extracted </a:t>
            </a:r>
            <a:r>
              <a:rPr lang="en" sz="1800" i="1" dirty="0"/>
              <a:t>from any</a:t>
            </a:r>
          </a:p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de-DE" sz="1800" i="1" dirty="0" smtClean="0"/>
              <a:t>d</a:t>
            </a:r>
            <a:r>
              <a:rPr lang="en" sz="1800" i="1" dirty="0" smtClean="0"/>
              <a:t>ocument</a:t>
            </a:r>
            <a:r>
              <a:rPr lang="de-DE" sz="1800" i="1" dirty="0" smtClean="0"/>
              <a:t> </a:t>
            </a:r>
            <a:r>
              <a:rPr lang="en" sz="1800" i="1" dirty="0" smtClean="0"/>
              <a:t>mentioning</a:t>
            </a:r>
            <a:endParaRPr lang="en" sz="1800" i="1" dirty="0"/>
          </a:p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i="1" dirty="0" smtClean="0"/>
              <a:t>”</a:t>
            </a:r>
            <a:r>
              <a:rPr lang="en-US" sz="1800" i="1" dirty="0" smtClean="0"/>
              <a:t>PRISM</a:t>
            </a:r>
            <a:r>
              <a:rPr lang="en" sz="1800" i="1" dirty="0" smtClean="0"/>
              <a:t>”</a:t>
            </a:r>
            <a:endParaRPr lang="en" sz="1800" i="1" dirty="0"/>
          </a:p>
        </p:txBody>
      </p:sp>
      <p:cxnSp>
        <p:nvCxnSpPr>
          <p:cNvPr id="43" name="Shape 199"/>
          <p:cNvCxnSpPr/>
          <p:nvPr/>
        </p:nvCxnSpPr>
        <p:spPr>
          <a:xfrm flipV="1">
            <a:off x="1115616" y="4581128"/>
            <a:ext cx="735619" cy="288032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" name="Oval 1"/>
          <p:cNvSpPr/>
          <p:nvPr/>
        </p:nvSpPr>
        <p:spPr>
          <a:xfrm>
            <a:off x="3419872" y="1772816"/>
            <a:ext cx="2376264" cy="1296144"/>
          </a:xfrm>
          <a:prstGeom prst="ellipse">
            <a:avLst/>
          </a:prstGeom>
          <a:solidFill>
            <a:srgbClr val="008040"/>
          </a:solidFill>
          <a:ln>
            <a:solidFill>
              <a:srgbClr val="4F622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PRISM </a:t>
            </a:r>
            <a:b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(TV network)</a:t>
            </a:r>
          </a:p>
        </p:txBody>
      </p:sp>
      <p:sp>
        <p:nvSpPr>
          <p:cNvPr id="18" name="Rounded Rectangle 37"/>
          <p:cNvSpPr/>
          <p:nvPr/>
        </p:nvSpPr>
        <p:spPr>
          <a:xfrm>
            <a:off x="107504" y="2636912"/>
            <a:ext cx="1296144" cy="360040"/>
          </a:xfrm>
          <a:prstGeom prst="roundRect">
            <a:avLst/>
          </a:prstGeom>
          <a:solidFill>
            <a:srgbClr val="FFFF99"/>
          </a:solidFill>
          <a:ln w="28575" cap="flat" cmpd="sng" algn="ctr">
            <a:solidFill>
              <a:srgbClr val="F0AD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mr8"/>
                <a:ea typeface="+mn-ea"/>
                <a:cs typeface="cmr8"/>
              </a:rPr>
              <a:t>Prism</a:t>
            </a: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mr8"/>
              <a:ea typeface="+mn-ea"/>
              <a:cs typeface="cmr8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2915816" y="2708920"/>
            <a:ext cx="1728192" cy="1008112"/>
          </a:xfrm>
          <a:prstGeom prst="ellipse">
            <a:avLst/>
          </a:prstGeom>
          <a:solidFill>
            <a:srgbClr val="008040"/>
          </a:solidFill>
          <a:ln>
            <a:solidFill>
              <a:srgbClr val="4F622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PRISM (website)</a:t>
            </a:r>
          </a:p>
        </p:txBody>
      </p:sp>
      <p:sp>
        <p:nvSpPr>
          <p:cNvPr id="45" name="Oval 44"/>
          <p:cNvSpPr/>
          <p:nvPr/>
        </p:nvSpPr>
        <p:spPr>
          <a:xfrm>
            <a:off x="2339752" y="4005064"/>
            <a:ext cx="1512168" cy="936104"/>
          </a:xfrm>
          <a:prstGeom prst="ellipse">
            <a:avLst/>
          </a:prstGeom>
          <a:solidFill>
            <a:srgbClr val="008040"/>
          </a:solidFill>
          <a:ln>
            <a:solidFill>
              <a:srgbClr val="4F622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Prism (album)</a:t>
            </a:r>
          </a:p>
        </p:txBody>
      </p:sp>
      <p:sp>
        <p:nvSpPr>
          <p:cNvPr id="16" name="Rounded Rectangle 37"/>
          <p:cNvSpPr/>
          <p:nvPr/>
        </p:nvSpPr>
        <p:spPr>
          <a:xfrm>
            <a:off x="179512" y="5805264"/>
            <a:ext cx="1296144" cy="360040"/>
          </a:xfrm>
          <a:prstGeom prst="roundRect">
            <a:avLst/>
          </a:prstGeom>
          <a:solidFill>
            <a:srgbClr val="FFFF99"/>
          </a:solidFill>
          <a:ln w="28575" cap="flat" cmpd="sng" algn="ctr">
            <a:solidFill>
              <a:srgbClr val="F0AD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mr8"/>
                <a:ea typeface="+mn-ea"/>
                <a:cs typeface="cmr8"/>
              </a:rPr>
              <a:t>Prism</a:t>
            </a: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mr8"/>
              <a:ea typeface="+mn-ea"/>
              <a:cs typeface="cmr8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5796136" y="6360693"/>
            <a:ext cx="2947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[J. Hoffart et al.: WWW 2014]</a:t>
            </a:r>
            <a:endParaRPr lang="en-US" sz="1800" dirty="0"/>
          </a:p>
        </p:txBody>
      </p:sp>
      <p:sp>
        <p:nvSpPr>
          <p:cNvPr id="19" name="Shape 169"/>
          <p:cNvSpPr txBox="1">
            <a:spLocks noGrp="1"/>
          </p:cNvSpPr>
          <p:nvPr>
            <p:ph type="title"/>
          </p:nvPr>
        </p:nvSpPr>
        <p:spPr>
          <a:xfrm>
            <a:off x="56833" y="0"/>
            <a:ext cx="9052560" cy="1538853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de-DE" dirty="0" err="1" smtClean="0"/>
              <a:t>Harvesting</a:t>
            </a:r>
            <a:r>
              <a:rPr lang="de-DE" dirty="0" smtClean="0"/>
              <a:t> Emerging Entity </a:t>
            </a:r>
            <a:r>
              <a:rPr lang="de-DE" dirty="0" err="1" smtClean="0"/>
              <a:t>Keyphrases</a:t>
            </a:r>
            <a:endParaRPr lang="en" dirty="0"/>
          </a:p>
        </p:txBody>
      </p:sp>
      <p:sp>
        <p:nvSpPr>
          <p:cNvPr id="20" name="Foliennummernplatzhalter 4"/>
          <p:cNvSpPr txBox="1">
            <a:spLocks/>
          </p:cNvSpPr>
          <p:nvPr/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185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2700338" y="6524625"/>
            <a:ext cx="4103687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 </a:t>
            </a:r>
            <a:endParaRPr lang="de-DE"/>
          </a:p>
        </p:txBody>
      </p:sp>
      <p:sp>
        <p:nvSpPr>
          <p:cNvPr id="31" name="Shape 194"/>
          <p:cNvSpPr/>
          <p:nvPr/>
        </p:nvSpPr>
        <p:spPr>
          <a:xfrm>
            <a:off x="1777650" y="1630345"/>
            <a:ext cx="5893499" cy="4391100"/>
          </a:xfrm>
          <a:prstGeom prst="ellipse">
            <a:avLst/>
          </a:prstGeom>
          <a:solidFill>
            <a:srgbClr val="1CE07C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cxnSp>
        <p:nvCxnSpPr>
          <p:cNvPr id="36" name="Shape 199"/>
          <p:cNvCxnSpPr>
            <a:stCxn id="18" idx="3"/>
            <a:endCxn id="2" idx="2"/>
          </p:cNvCxnSpPr>
          <p:nvPr/>
        </p:nvCxnSpPr>
        <p:spPr>
          <a:xfrm flipV="1">
            <a:off x="1403648" y="2420888"/>
            <a:ext cx="2016224" cy="396044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7" name="Shape 201"/>
          <p:cNvCxnSpPr>
            <a:stCxn id="18" idx="3"/>
            <a:endCxn id="41" idx="2"/>
          </p:cNvCxnSpPr>
          <p:nvPr/>
        </p:nvCxnSpPr>
        <p:spPr>
          <a:xfrm>
            <a:off x="1403648" y="2816932"/>
            <a:ext cx="1512168" cy="396044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8" name="Shape 202"/>
          <p:cNvCxnSpPr>
            <a:stCxn id="18" idx="3"/>
            <a:endCxn id="45" idx="1"/>
          </p:cNvCxnSpPr>
          <p:nvPr/>
        </p:nvCxnSpPr>
        <p:spPr>
          <a:xfrm>
            <a:off x="1403648" y="2816932"/>
            <a:ext cx="1157556" cy="1325221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0" name="Shape 200"/>
          <p:cNvSpPr txBox="1"/>
          <p:nvPr/>
        </p:nvSpPr>
        <p:spPr>
          <a:xfrm>
            <a:off x="0" y="1052736"/>
            <a:ext cx="3074399" cy="156963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b="1" dirty="0" smtClean="0"/>
              <a:t>Entity</a:t>
            </a:r>
            <a:r>
              <a:rPr lang="en-US" sz="1800" b="1" dirty="0" smtClean="0"/>
              <a:t> </a:t>
            </a:r>
            <a:br>
              <a:rPr lang="en-US" sz="1800" b="1" dirty="0" smtClean="0"/>
            </a:br>
            <a:r>
              <a:rPr lang="en" sz="1800" b="1" dirty="0" smtClean="0"/>
              <a:t>Key</a:t>
            </a:r>
            <a:r>
              <a:rPr lang="de-DE" sz="1800" b="1" dirty="0" err="1" smtClean="0"/>
              <a:t>phrases</a:t>
            </a:r>
            <a:endParaRPr lang="en" sz="1800" b="1" dirty="0"/>
          </a:p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i="1" dirty="0" smtClean="0"/>
              <a:t>extracted </a:t>
            </a:r>
            <a:r>
              <a:rPr lang="en" sz="1800" i="1" dirty="0"/>
              <a:t>from </a:t>
            </a:r>
            <a:endParaRPr lang="de-DE" sz="1800" i="1" dirty="0" smtClean="0"/>
          </a:p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de-DE" sz="1800" i="1" dirty="0" err="1" smtClean="0"/>
              <a:t>annotations</a:t>
            </a:r>
            <a:r>
              <a:rPr lang="de-DE" sz="1800" i="1" dirty="0" smtClean="0"/>
              <a:t> </a:t>
            </a:r>
            <a:r>
              <a:rPr lang="de-DE" sz="1800" i="1" dirty="0" err="1" smtClean="0"/>
              <a:t>of</a:t>
            </a:r>
            <a:endParaRPr lang="en" sz="1800" i="1" dirty="0"/>
          </a:p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i="1" dirty="0" smtClean="0"/>
              <a:t>entit</a:t>
            </a:r>
            <a:r>
              <a:rPr lang="de-DE" sz="1800" i="1" dirty="0" err="1" smtClean="0"/>
              <a:t>ies</a:t>
            </a:r>
            <a:r>
              <a:rPr lang="en" sz="1800" i="1" dirty="0" smtClean="0"/>
              <a:t> </a:t>
            </a:r>
            <a:r>
              <a:rPr lang="en" sz="1800" i="1" dirty="0"/>
              <a:t>referred </a:t>
            </a:r>
            <a:r>
              <a:rPr lang="en" sz="1800" i="1" dirty="0" smtClean="0"/>
              <a:t>to</a:t>
            </a:r>
            <a:r>
              <a:rPr lang="de-DE" sz="1800" i="1" dirty="0" smtClean="0"/>
              <a:t> </a:t>
            </a:r>
            <a:r>
              <a:rPr lang="de-DE" sz="1800" i="1" dirty="0" err="1" smtClean="0"/>
              <a:t>by</a:t>
            </a:r>
            <a:endParaRPr lang="de-DE" sz="1800" i="1" dirty="0" smtClean="0"/>
          </a:p>
        </p:txBody>
      </p:sp>
      <p:sp>
        <p:nvSpPr>
          <p:cNvPr id="42" name="Shape 205"/>
          <p:cNvSpPr txBox="1"/>
          <p:nvPr/>
        </p:nvSpPr>
        <p:spPr>
          <a:xfrm>
            <a:off x="107504" y="4869160"/>
            <a:ext cx="3138600" cy="1015632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en-US" sz="1800" b="1" dirty="0" smtClean="0"/>
              <a:t>Name </a:t>
            </a:r>
            <a:r>
              <a:rPr lang="en" sz="1800" b="1" dirty="0" smtClean="0"/>
              <a:t>Key</a:t>
            </a:r>
            <a:r>
              <a:rPr lang="de-DE" sz="1800" b="1" dirty="0" err="1" smtClean="0"/>
              <a:t>phrases</a:t>
            </a:r>
            <a:endParaRPr lang="en" sz="1800" b="1" dirty="0"/>
          </a:p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i="1" dirty="0" smtClean="0"/>
              <a:t>extracted </a:t>
            </a:r>
            <a:r>
              <a:rPr lang="en" sz="1800" i="1" dirty="0"/>
              <a:t>from any</a:t>
            </a:r>
          </a:p>
          <a:p>
            <a:pPr lvl="0" rtl="0">
              <a:buClr>
                <a:srgbClr val="000000"/>
              </a:buClr>
              <a:buSzPct val="61111"/>
              <a:buFont typeface="Arial"/>
              <a:buNone/>
            </a:pPr>
            <a:r>
              <a:rPr lang="de-DE" sz="1800" i="1" dirty="0" smtClean="0"/>
              <a:t>d</a:t>
            </a:r>
            <a:r>
              <a:rPr lang="en" sz="1800" i="1" dirty="0" smtClean="0"/>
              <a:t>ocument</a:t>
            </a:r>
            <a:r>
              <a:rPr lang="de-DE" sz="1800" i="1" dirty="0" smtClean="0"/>
              <a:t> </a:t>
            </a:r>
            <a:r>
              <a:rPr lang="en" sz="1800" i="1" dirty="0" smtClean="0"/>
              <a:t>mentioning</a:t>
            </a:r>
            <a:endParaRPr lang="en" sz="1800" i="1" dirty="0"/>
          </a:p>
        </p:txBody>
      </p:sp>
      <p:cxnSp>
        <p:nvCxnSpPr>
          <p:cNvPr id="43" name="Shape 199"/>
          <p:cNvCxnSpPr/>
          <p:nvPr/>
        </p:nvCxnSpPr>
        <p:spPr>
          <a:xfrm flipV="1">
            <a:off x="1115616" y="4581128"/>
            <a:ext cx="735619" cy="288032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" name="Oval 1"/>
          <p:cNvSpPr/>
          <p:nvPr/>
        </p:nvSpPr>
        <p:spPr>
          <a:xfrm>
            <a:off x="3419872" y="1772816"/>
            <a:ext cx="2376264" cy="1296144"/>
          </a:xfrm>
          <a:prstGeom prst="ellipse">
            <a:avLst/>
          </a:prstGeom>
          <a:solidFill>
            <a:srgbClr val="008040"/>
          </a:solidFill>
          <a:ln>
            <a:solidFill>
              <a:srgbClr val="4F622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2F2F2"/>
                </a:solidFill>
              </a:rPr>
              <a:t>PRISM </a:t>
            </a:r>
            <a:br>
              <a:rPr lang="en-US" sz="2000" dirty="0" smtClean="0">
                <a:solidFill>
                  <a:srgbClr val="F2F2F2"/>
                </a:solidFill>
              </a:rPr>
            </a:br>
            <a:r>
              <a:rPr lang="en-US" sz="2000" dirty="0" smtClean="0">
                <a:solidFill>
                  <a:srgbClr val="F2F2F2"/>
                </a:solidFill>
              </a:rPr>
              <a:t>(TV network)</a:t>
            </a:r>
          </a:p>
        </p:txBody>
      </p:sp>
      <p:sp>
        <p:nvSpPr>
          <p:cNvPr id="18" name="Rounded Rectangle 37"/>
          <p:cNvSpPr/>
          <p:nvPr/>
        </p:nvSpPr>
        <p:spPr>
          <a:xfrm>
            <a:off x="107504" y="2636912"/>
            <a:ext cx="1296144" cy="360040"/>
          </a:xfrm>
          <a:prstGeom prst="roundRect">
            <a:avLst/>
          </a:prstGeom>
          <a:solidFill>
            <a:srgbClr val="FFFF99"/>
          </a:solidFill>
          <a:ln w="28575" cap="flat" cmpd="sng" algn="ctr">
            <a:solidFill>
              <a:srgbClr val="F0AD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mr8"/>
                <a:ea typeface="+mn-ea"/>
                <a:cs typeface="cmr8"/>
              </a:rPr>
              <a:t>Prism</a:t>
            </a: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mr8"/>
              <a:ea typeface="+mn-ea"/>
              <a:cs typeface="cmr8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2915816" y="2708920"/>
            <a:ext cx="1728192" cy="1008112"/>
          </a:xfrm>
          <a:prstGeom prst="ellipse">
            <a:avLst/>
          </a:prstGeom>
          <a:solidFill>
            <a:srgbClr val="008040"/>
          </a:solidFill>
          <a:ln>
            <a:solidFill>
              <a:srgbClr val="4F622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2F2F2"/>
                </a:solidFill>
              </a:rPr>
              <a:t>PRISM (website)</a:t>
            </a:r>
          </a:p>
        </p:txBody>
      </p:sp>
      <p:sp>
        <p:nvSpPr>
          <p:cNvPr id="45" name="Oval 44"/>
          <p:cNvSpPr/>
          <p:nvPr/>
        </p:nvSpPr>
        <p:spPr>
          <a:xfrm>
            <a:off x="2339752" y="4005064"/>
            <a:ext cx="1512168" cy="936104"/>
          </a:xfrm>
          <a:prstGeom prst="ellipse">
            <a:avLst/>
          </a:prstGeom>
          <a:solidFill>
            <a:srgbClr val="008040"/>
          </a:solidFill>
          <a:ln>
            <a:solidFill>
              <a:srgbClr val="4F622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2F2F2"/>
                </a:solidFill>
              </a:rPr>
              <a:t>Prism (album)</a:t>
            </a:r>
          </a:p>
        </p:txBody>
      </p:sp>
      <p:sp>
        <p:nvSpPr>
          <p:cNvPr id="16" name="Shape 204"/>
          <p:cNvSpPr txBox="1"/>
          <p:nvPr/>
        </p:nvSpPr>
        <p:spPr>
          <a:xfrm>
            <a:off x="6516216" y="1394223"/>
            <a:ext cx="2596499" cy="800189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de-DE" sz="2000" b="1" dirty="0" smtClean="0">
                <a:solidFill>
                  <a:srgbClr val="1CE07C"/>
                </a:solidFill>
              </a:rPr>
              <a:t>Emerging </a:t>
            </a:r>
            <a:r>
              <a:rPr lang="de-DE" sz="2000" b="1" dirty="0" err="1" smtClean="0">
                <a:solidFill>
                  <a:srgbClr val="1CE07C"/>
                </a:solidFill>
              </a:rPr>
              <a:t>Entity</a:t>
            </a:r>
            <a:r>
              <a:rPr lang="de-DE" sz="2000" b="1" dirty="0" smtClean="0">
                <a:solidFill>
                  <a:srgbClr val="1CE07C"/>
                </a:solidFill>
              </a:rPr>
              <a:t> </a:t>
            </a:r>
            <a:r>
              <a:rPr lang="en" sz="2000" b="1" dirty="0" smtClean="0">
                <a:solidFill>
                  <a:srgbClr val="1CE07C"/>
                </a:solidFill>
              </a:rPr>
              <a:t>Key</a:t>
            </a:r>
            <a:r>
              <a:rPr lang="de-DE" sz="2000" b="1" dirty="0" err="1" smtClean="0">
                <a:solidFill>
                  <a:srgbClr val="1CE07C"/>
                </a:solidFill>
              </a:rPr>
              <a:t>phrases</a:t>
            </a:r>
            <a:endParaRPr lang="en" sz="2000" b="1" dirty="0">
              <a:solidFill>
                <a:srgbClr val="1CE07C"/>
              </a:solidFill>
            </a:endParaRPr>
          </a:p>
        </p:txBody>
      </p:sp>
      <p:sp>
        <p:nvSpPr>
          <p:cNvPr id="17" name="Rounded Rectangle 37"/>
          <p:cNvSpPr/>
          <p:nvPr/>
        </p:nvSpPr>
        <p:spPr>
          <a:xfrm>
            <a:off x="179512" y="5805264"/>
            <a:ext cx="1296144" cy="360040"/>
          </a:xfrm>
          <a:prstGeom prst="roundRect">
            <a:avLst/>
          </a:prstGeom>
          <a:solidFill>
            <a:srgbClr val="FFFF99"/>
          </a:solidFill>
          <a:ln w="28575" cap="flat" cmpd="sng" algn="ctr">
            <a:solidFill>
              <a:srgbClr val="F0AD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mr8"/>
                <a:ea typeface="+mn-ea"/>
                <a:cs typeface="cmr8"/>
              </a:rPr>
              <a:t>Prism</a:t>
            </a: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mr8"/>
              <a:ea typeface="+mn-ea"/>
              <a:cs typeface="cmr8"/>
            </a:endParaRPr>
          </a:p>
        </p:txBody>
      </p:sp>
      <p:sp>
        <p:nvSpPr>
          <p:cNvPr id="19" name="TextBox 1"/>
          <p:cNvSpPr txBox="1"/>
          <p:nvPr/>
        </p:nvSpPr>
        <p:spPr>
          <a:xfrm>
            <a:off x="5796136" y="6360693"/>
            <a:ext cx="2947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[J. Hoffart et al.: WWW 2014]</a:t>
            </a:r>
            <a:endParaRPr lang="en-US" sz="1800" dirty="0"/>
          </a:p>
        </p:txBody>
      </p:sp>
      <p:sp>
        <p:nvSpPr>
          <p:cNvPr id="20" name="Shape 169"/>
          <p:cNvSpPr txBox="1">
            <a:spLocks noGrp="1"/>
          </p:cNvSpPr>
          <p:nvPr>
            <p:ph type="title"/>
          </p:nvPr>
        </p:nvSpPr>
        <p:spPr>
          <a:xfrm>
            <a:off x="56833" y="0"/>
            <a:ext cx="9052560" cy="1538853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de-DE" dirty="0" err="1" smtClean="0"/>
              <a:t>Harvesting</a:t>
            </a:r>
            <a:r>
              <a:rPr lang="de-DE" dirty="0" smtClean="0"/>
              <a:t> Emerging Entity </a:t>
            </a:r>
            <a:r>
              <a:rPr lang="de-DE" dirty="0" err="1" smtClean="0"/>
              <a:t>Keyphrases</a:t>
            </a:r>
            <a:endParaRPr lang="en" dirty="0"/>
          </a:p>
        </p:txBody>
      </p:sp>
      <p:sp>
        <p:nvSpPr>
          <p:cNvPr id="21" name="Foliennummernplatzhalter 4"/>
          <p:cNvSpPr txBox="1">
            <a:spLocks/>
          </p:cNvSpPr>
          <p:nvPr/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242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68313" y="0"/>
            <a:ext cx="8229600" cy="615523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de-DE" dirty="0" err="1" smtClean="0"/>
              <a:t>Extracting</a:t>
            </a:r>
            <a:r>
              <a:rPr lang="de-DE" dirty="0" smtClean="0"/>
              <a:t> Keyphrases </a:t>
            </a:r>
            <a:r>
              <a:rPr lang="de-DE" dirty="0" err="1" smtClean="0"/>
              <a:t>from</a:t>
            </a:r>
            <a:r>
              <a:rPr lang="de-DE" dirty="0" smtClean="0"/>
              <a:t> Text</a:t>
            </a:r>
            <a:endParaRPr lang="en" dirty="0"/>
          </a:p>
        </p:txBody>
      </p:sp>
      <p:sp>
        <p:nvSpPr>
          <p:cNvPr id="170" name="Shape 170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>
              <a:buNone/>
            </a:pPr>
            <a:r>
              <a:rPr lang="en" dirty="0"/>
              <a:t>
</a:t>
            </a:r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  <p:sp>
        <p:nvSpPr>
          <p:cNvPr id="171" name="Shape 171"/>
          <p:cNvSpPr txBox="1"/>
          <p:nvPr/>
        </p:nvSpPr>
        <p:spPr>
          <a:xfrm>
            <a:off x="789451" y="1733230"/>
            <a:ext cx="7565099" cy="24006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sz="2400" dirty="0"/>
              <a:t>... </a:t>
            </a:r>
          </a:p>
          <a:p>
            <a:pPr lvl="0"/>
            <a:r>
              <a:rPr lang="de-DE" sz="2400" dirty="0" smtClean="0"/>
              <a:t>The </a:t>
            </a:r>
            <a:r>
              <a:rPr lang="de-DE" sz="2400" i="1" dirty="0"/>
              <a:t>PRISM</a:t>
            </a:r>
            <a:r>
              <a:rPr lang="de-DE" sz="2400" dirty="0"/>
              <a:t> </a:t>
            </a:r>
            <a:r>
              <a:rPr lang="de-DE" sz="2400" dirty="0" err="1"/>
              <a:t>program</a:t>
            </a:r>
            <a:r>
              <a:rPr lang="de-DE" sz="2400" dirty="0"/>
              <a:t> </a:t>
            </a:r>
            <a:r>
              <a:rPr lang="de-DE" sz="2400" dirty="0" err="1"/>
              <a:t>collects</a:t>
            </a:r>
            <a:r>
              <a:rPr lang="de-DE" sz="2400" dirty="0"/>
              <a:t> a </a:t>
            </a:r>
            <a:r>
              <a:rPr lang="de-DE" sz="2400" dirty="0" err="1">
                <a:solidFill>
                  <a:srgbClr val="008040"/>
                </a:solidFill>
              </a:rPr>
              <a:t>wide</a:t>
            </a:r>
            <a:r>
              <a:rPr lang="de-DE" sz="2400" dirty="0">
                <a:solidFill>
                  <a:srgbClr val="008040"/>
                </a:solidFill>
              </a:rPr>
              <a:t> </a:t>
            </a:r>
            <a:r>
              <a:rPr lang="de-DE" sz="2400" dirty="0" err="1">
                <a:solidFill>
                  <a:srgbClr val="008040"/>
                </a:solidFill>
              </a:rPr>
              <a:t>range</a:t>
            </a:r>
            <a:r>
              <a:rPr lang="de-DE" sz="2400" dirty="0">
                <a:solidFill>
                  <a:srgbClr val="008040"/>
                </a:solidFill>
              </a:rPr>
              <a:t> </a:t>
            </a:r>
            <a:r>
              <a:rPr lang="de-DE" sz="2400" dirty="0" err="1">
                <a:solidFill>
                  <a:srgbClr val="008040"/>
                </a:solidFill>
              </a:rPr>
              <a:t>of</a:t>
            </a:r>
            <a:r>
              <a:rPr lang="de-DE" sz="2400" dirty="0">
                <a:solidFill>
                  <a:srgbClr val="008040"/>
                </a:solidFill>
              </a:rPr>
              <a:t> </a:t>
            </a:r>
            <a:r>
              <a:rPr lang="de-DE" sz="2400" dirty="0" err="1">
                <a:solidFill>
                  <a:srgbClr val="008040"/>
                </a:solidFill>
              </a:rPr>
              <a:t>data</a:t>
            </a:r>
            <a:r>
              <a:rPr lang="de-DE" sz="2400" dirty="0">
                <a:solidFill>
                  <a:srgbClr val="77933C"/>
                </a:solidFill>
              </a:rPr>
              <a:t> </a:t>
            </a:r>
            <a:r>
              <a:rPr lang="de-DE" sz="2400" dirty="0" err="1"/>
              <a:t>from</a:t>
            </a:r>
            <a:r>
              <a:rPr lang="de-DE" sz="2400" dirty="0"/>
              <a:t> a </a:t>
            </a:r>
            <a:r>
              <a:rPr lang="de-DE" sz="2400" dirty="0" err="1"/>
              <a:t>number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 </a:t>
            </a:r>
            <a:r>
              <a:rPr lang="de-DE" sz="2400" dirty="0" err="1">
                <a:solidFill>
                  <a:srgbClr val="008040"/>
                </a:solidFill>
              </a:rPr>
              <a:t>companies</a:t>
            </a:r>
            <a:r>
              <a:rPr lang="de-DE" sz="2400" dirty="0"/>
              <a:t>, e.g. </a:t>
            </a:r>
            <a:r>
              <a:rPr lang="de-DE" sz="2400" dirty="0">
                <a:solidFill>
                  <a:srgbClr val="008040"/>
                </a:solidFill>
              </a:rPr>
              <a:t>Google</a:t>
            </a:r>
            <a:r>
              <a:rPr lang="de-DE" sz="2400" dirty="0">
                <a:solidFill>
                  <a:srgbClr val="77933C"/>
                </a:solidFill>
              </a:rPr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>
                <a:solidFill>
                  <a:srgbClr val="008040"/>
                </a:solidFill>
              </a:rPr>
              <a:t>Facebook</a:t>
            </a:r>
            <a:r>
              <a:rPr lang="de-DE" sz="2400" dirty="0" smtClean="0"/>
              <a:t>. </a:t>
            </a:r>
            <a:r>
              <a:rPr lang="en-US" sz="2400" dirty="0"/>
              <a:t>The leaked </a:t>
            </a:r>
            <a:r>
              <a:rPr lang="en-US" sz="2400" dirty="0">
                <a:solidFill>
                  <a:srgbClr val="008040"/>
                </a:solidFill>
              </a:rPr>
              <a:t>National Security Agency</a:t>
            </a:r>
            <a:r>
              <a:rPr lang="en-US" sz="2400" dirty="0">
                <a:solidFill>
                  <a:srgbClr val="77933C"/>
                </a:solidFill>
              </a:rPr>
              <a:t> </a:t>
            </a:r>
            <a:r>
              <a:rPr lang="en-US" sz="2400" dirty="0"/>
              <a:t>(</a:t>
            </a:r>
            <a:r>
              <a:rPr lang="en-US" sz="2400" dirty="0">
                <a:solidFill>
                  <a:srgbClr val="008040"/>
                </a:solidFill>
              </a:rPr>
              <a:t>NSA</a:t>
            </a:r>
            <a:r>
              <a:rPr lang="en-US" sz="2400" dirty="0"/>
              <a:t>) </a:t>
            </a:r>
            <a:r>
              <a:rPr lang="en-US" sz="2400" dirty="0" smtClean="0"/>
              <a:t>documents where </a:t>
            </a:r>
            <a:r>
              <a:rPr lang="en-US" sz="2400" dirty="0"/>
              <a:t>obtained by the </a:t>
            </a:r>
            <a:r>
              <a:rPr lang="en-US" sz="2400" dirty="0" smtClean="0">
                <a:solidFill>
                  <a:srgbClr val="008040"/>
                </a:solidFill>
              </a:rPr>
              <a:t>Guardian</a:t>
            </a:r>
            <a:r>
              <a:rPr lang="en-US" sz="2400" dirty="0" smtClean="0">
                <a:solidFill>
                  <a:srgbClr val="0D0D0D"/>
                </a:solidFill>
              </a:rPr>
              <a:t>.</a:t>
            </a:r>
            <a:r>
              <a:rPr lang="en-US" sz="2400" dirty="0" smtClean="0">
                <a:solidFill>
                  <a:srgbClr val="77933C"/>
                </a:solidFill>
              </a:rPr>
              <a:t> </a:t>
            </a:r>
          </a:p>
          <a:p>
            <a:pPr lvl="0"/>
            <a:r>
              <a:rPr lang="en" sz="2400" dirty="0" smtClean="0"/>
              <a:t>...</a:t>
            </a:r>
            <a:endParaRPr lang="en" sz="2400" dirty="0"/>
          </a:p>
        </p:txBody>
      </p:sp>
      <p:sp>
        <p:nvSpPr>
          <p:cNvPr id="172" name="Shape 172"/>
          <p:cNvSpPr txBox="1"/>
          <p:nvPr/>
        </p:nvSpPr>
        <p:spPr>
          <a:xfrm>
            <a:off x="789451" y="4862878"/>
            <a:ext cx="7565099" cy="92329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lIns="91425" tIns="91425" rIns="91425" bIns="91425" anchor="t" anchorCtr="0">
            <a:spAutoFit/>
          </a:bodyPr>
          <a:lstStyle/>
          <a:p>
            <a:pPr marL="139700">
              <a:buClr>
                <a:srgbClr val="000000"/>
              </a:buClr>
              <a:buSzPct val="129629"/>
            </a:pPr>
            <a:r>
              <a:rPr lang="en-US" sz="2400" dirty="0" smtClean="0">
                <a:solidFill>
                  <a:srgbClr val="008040"/>
                </a:solidFill>
              </a:rPr>
              <a:t>keyphrases </a:t>
            </a:r>
            <a:r>
              <a:rPr lang="en-US" sz="2400" dirty="0" smtClean="0">
                <a:solidFill>
                  <a:srgbClr val="000000"/>
                </a:solidFill>
              </a:rPr>
              <a:t>defined by </a:t>
            </a:r>
            <a:r>
              <a:rPr lang="en-US" sz="2400" dirty="0" smtClean="0"/>
              <a:t>POS </a:t>
            </a:r>
            <a:r>
              <a:rPr lang="en-US" sz="2400" dirty="0"/>
              <a:t>pattern </a:t>
            </a:r>
            <a:r>
              <a:rPr lang="en-US" sz="2400" dirty="0" smtClean="0"/>
              <a:t>filters for</a:t>
            </a:r>
            <a:br>
              <a:rPr lang="en-US" sz="2400" dirty="0" smtClean="0"/>
            </a:br>
            <a:r>
              <a:rPr lang="en-US" sz="2400" b="1" dirty="0" smtClean="0"/>
              <a:t>named entities </a:t>
            </a:r>
            <a:r>
              <a:rPr lang="en-US" sz="2400" dirty="0" smtClean="0"/>
              <a:t>and </a:t>
            </a:r>
            <a:r>
              <a:rPr lang="en-US" sz="2400" b="1" dirty="0" smtClean="0"/>
              <a:t>technical terms</a:t>
            </a:r>
            <a:endParaRPr lang="en" sz="2400" b="1" dirty="0"/>
          </a:p>
        </p:txBody>
      </p:sp>
    </p:spTree>
    <p:extLst>
      <p:ext uri="{BB962C8B-B14F-4D97-AF65-F5344CB8AC3E}">
        <p14:creationId xmlns:p14="http://schemas.microsoft.com/office/powerpoint/2010/main" val="39391839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Wikipedia-logo-v2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10" y="4283460"/>
            <a:ext cx="1891640" cy="1726122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1329608" y="2951253"/>
            <a:ext cx="18389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Existing </a:t>
            </a:r>
          </a:p>
          <a:p>
            <a:r>
              <a:rPr lang="de-DE" dirty="0" err="1"/>
              <a:t>e</a:t>
            </a:r>
            <a:r>
              <a:rPr lang="en-US" dirty="0" err="1" smtClean="0"/>
              <a:t>ntity</a:t>
            </a:r>
            <a:r>
              <a:rPr lang="en-US" dirty="0" smtClean="0"/>
              <a:t> keyphrases</a:t>
            </a:r>
          </a:p>
          <a:p>
            <a:r>
              <a:rPr lang="en-US" dirty="0"/>
              <a:t>harvested </a:t>
            </a:r>
            <a:r>
              <a:rPr lang="en-US" dirty="0" smtClean="0"/>
              <a:t>from</a:t>
            </a:r>
            <a:br>
              <a:rPr lang="en-US" dirty="0" smtClean="0"/>
            </a:br>
            <a:r>
              <a:rPr lang="en-US" dirty="0" smtClean="0"/>
              <a:t>Wikipedia</a:t>
            </a:r>
            <a:endParaRPr lang="en-US" dirty="0"/>
          </a:p>
        </p:txBody>
      </p:sp>
      <p:grpSp>
        <p:nvGrpSpPr>
          <p:cNvPr id="38" name="Gruppierung 37"/>
          <p:cNvGrpSpPr/>
          <p:nvPr/>
        </p:nvGrpSpPr>
        <p:grpSpPr>
          <a:xfrm>
            <a:off x="5605835" y="4283460"/>
            <a:ext cx="2489669" cy="1881844"/>
            <a:chOff x="5991853" y="1687993"/>
            <a:chExt cx="2971675" cy="2267010"/>
          </a:xfrm>
        </p:grpSpPr>
        <p:pic>
          <p:nvPicPr>
            <p:cNvPr id="5" name="Bild 4" descr="Screen Shot 2013-06-09 at 13.55.3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1853" y="1832350"/>
              <a:ext cx="2407901" cy="1790975"/>
            </a:xfrm>
            <a:prstGeom prst="rect">
              <a:avLst/>
            </a:prstGeom>
          </p:spPr>
        </p:pic>
        <p:pic>
          <p:nvPicPr>
            <p:cNvPr id="6" name="Bild 5" descr="Screen Shot 2013-06-09 at 14.01.19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5627" y="1687993"/>
              <a:ext cx="2407901" cy="1581660"/>
            </a:xfrm>
            <a:prstGeom prst="rect">
              <a:avLst/>
            </a:prstGeom>
          </p:spPr>
        </p:pic>
        <p:pic>
          <p:nvPicPr>
            <p:cNvPr id="7" name="Bild 6" descr="Screen Shot 2013-06-09 at 13.55.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7263" y="2164028"/>
              <a:ext cx="2407901" cy="1790975"/>
            </a:xfrm>
            <a:prstGeom prst="rect">
              <a:avLst/>
            </a:prstGeom>
          </p:spPr>
        </p:pic>
      </p:grpSp>
      <p:sp>
        <p:nvSpPr>
          <p:cNvPr id="32" name="Pfeil nach rechts 31"/>
          <p:cNvSpPr/>
          <p:nvPr/>
        </p:nvSpPr>
        <p:spPr>
          <a:xfrm rot="18903131">
            <a:off x="3374218" y="3380126"/>
            <a:ext cx="865929" cy="504057"/>
          </a:xfrm>
          <a:prstGeom prst="rightArrow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feil nach rechts 34"/>
          <p:cNvSpPr/>
          <p:nvPr/>
        </p:nvSpPr>
        <p:spPr>
          <a:xfrm rot="13497197">
            <a:off x="4903853" y="3380139"/>
            <a:ext cx="865929" cy="504057"/>
          </a:xfrm>
          <a:prstGeom prst="rightArrow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feld 35"/>
          <p:cNvSpPr txBox="1"/>
          <p:nvPr/>
        </p:nvSpPr>
        <p:spPr>
          <a:xfrm>
            <a:off x="6078165" y="2951253"/>
            <a:ext cx="2056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nrich by context of</a:t>
            </a:r>
            <a:br>
              <a:rPr lang="en-US" dirty="0" smtClean="0"/>
            </a:br>
            <a:r>
              <a:rPr lang="en-US" b="1" dirty="0" smtClean="0"/>
              <a:t>high-confidence </a:t>
            </a:r>
            <a:br>
              <a:rPr lang="en-US" b="1" dirty="0" smtClean="0"/>
            </a:br>
            <a:r>
              <a:rPr lang="en-US" b="1" dirty="0" smtClean="0"/>
              <a:t>disambiguations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in input texts</a:t>
            </a:r>
            <a:endParaRPr lang="en-US" dirty="0"/>
          </a:p>
        </p:txBody>
      </p:sp>
      <p:sp>
        <p:nvSpPr>
          <p:cNvPr id="17" name="Can 26"/>
          <p:cNvSpPr/>
          <p:nvPr/>
        </p:nvSpPr>
        <p:spPr>
          <a:xfrm>
            <a:off x="3146242" y="1032734"/>
            <a:ext cx="2851517" cy="2198218"/>
          </a:xfrm>
          <a:prstGeom prst="can">
            <a:avLst>
              <a:gd name="adj" fmla="val 23008"/>
            </a:avLst>
          </a:prstGeom>
          <a:noFill/>
          <a:ln w="12700" cap="rnd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mr8"/>
              <a:ea typeface="+mn-ea"/>
              <a:cs typeface="cmr8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793582" y="1124488"/>
            <a:ext cx="1556836" cy="533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mr8"/>
                <a:cs typeface="cmr8"/>
              </a:rPr>
              <a:t>Knowledge Base</a:t>
            </a:r>
            <a:endParaRPr lang="en-US" sz="1400" dirty="0">
              <a:latin typeface="cmr8"/>
              <a:cs typeface="cmr8"/>
            </a:endParaRPr>
          </a:p>
        </p:txBody>
      </p:sp>
      <p:sp>
        <p:nvSpPr>
          <p:cNvPr id="23" name="Rectangle 152"/>
          <p:cNvSpPr/>
          <p:nvPr/>
        </p:nvSpPr>
        <p:spPr>
          <a:xfrm>
            <a:off x="3796066" y="1657538"/>
            <a:ext cx="1551869" cy="251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 cap="rnd" cmpd="sng" algn="ctr">
            <a:solidFill>
              <a:srgbClr val="60B5CC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latin typeface="Courier"/>
                <a:cs typeface="Courier"/>
              </a:rPr>
              <a:t>US Government</a:t>
            </a:r>
            <a:endParaRPr kumimoji="0" lang="en-US" sz="100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urier"/>
              <a:cs typeface="Courier"/>
            </a:endParaRPr>
          </a:p>
        </p:txBody>
      </p:sp>
      <p:sp>
        <p:nvSpPr>
          <p:cNvPr id="24" name="Rectangle 152"/>
          <p:cNvSpPr/>
          <p:nvPr/>
        </p:nvSpPr>
        <p:spPr>
          <a:xfrm>
            <a:off x="3796066" y="2036161"/>
            <a:ext cx="1551869" cy="25199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rnd" cmpd="sng" algn="ctr">
            <a:solidFill>
              <a:srgbClr val="A6A6A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alibri"/>
                <a:cs typeface="Calibri"/>
              </a:rPr>
              <a:t>“White House”, 0.4</a:t>
            </a:r>
            <a:endParaRPr kumimoji="0" lang="en-US" sz="120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5" name="Rectangle 152"/>
          <p:cNvSpPr/>
          <p:nvPr/>
        </p:nvSpPr>
        <p:spPr>
          <a:xfrm>
            <a:off x="3796066" y="2319969"/>
            <a:ext cx="1551869" cy="25199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rnd" cmpd="sng" algn="ctr">
            <a:solidFill>
              <a:srgbClr val="A6A6A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alibri"/>
                <a:cs typeface="Calibri"/>
              </a:rPr>
              <a:t>“Obama”, 0.4</a:t>
            </a:r>
            <a:endParaRPr kumimoji="0" lang="en-US" sz="120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6" name="Rectangle 152"/>
          <p:cNvSpPr/>
          <p:nvPr/>
        </p:nvSpPr>
        <p:spPr>
          <a:xfrm>
            <a:off x="3796066" y="2603778"/>
            <a:ext cx="1551869" cy="25199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rnd" cmpd="sng" algn="ctr">
            <a:solidFill>
              <a:srgbClr val="A6A6A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alibri"/>
                <a:cs typeface="Calibri"/>
              </a:rPr>
              <a:t>“US President”, 0.3</a:t>
            </a:r>
            <a:endParaRPr kumimoji="0" lang="en-US" sz="120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7" name="Rectangle 152"/>
          <p:cNvSpPr/>
          <p:nvPr/>
        </p:nvSpPr>
        <p:spPr>
          <a:xfrm>
            <a:off x="3796066" y="2892308"/>
            <a:ext cx="1551869" cy="25199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rnd" cmpd="sng" algn="ctr">
            <a:solidFill>
              <a:srgbClr val="A6A6A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alibri"/>
                <a:cs typeface="Calibri"/>
              </a:rPr>
              <a:t>“PRISM”, 0.3</a:t>
            </a:r>
            <a:endParaRPr kumimoji="0" lang="en-US" sz="120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0" name="Shape 169"/>
          <p:cNvSpPr txBox="1">
            <a:spLocks/>
          </p:cNvSpPr>
          <p:nvPr/>
        </p:nvSpPr>
        <p:spPr>
          <a:xfrm>
            <a:off x="56833" y="0"/>
            <a:ext cx="9052560" cy="861744"/>
          </a:xfrm>
          <a:prstGeom prst="rect">
            <a:avLst/>
          </a:prstGeom>
        </p:spPr>
        <p:txBody>
          <a:bodyPr vert="horz" lIns="91425" tIns="91425" rIns="91425" bIns="91425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Enriching Existing Entities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3766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2700338" y="6524625"/>
            <a:ext cx="4103687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 </a:t>
            </a:r>
            <a:endParaRPr lang="de-DE"/>
          </a:p>
        </p:txBody>
      </p:sp>
      <p:sp>
        <p:nvSpPr>
          <p:cNvPr id="6" name="Richtungspfeil 5"/>
          <p:cNvSpPr/>
          <p:nvPr/>
        </p:nvSpPr>
        <p:spPr>
          <a:xfrm>
            <a:off x="107504" y="4149080"/>
            <a:ext cx="8855807" cy="2016224"/>
          </a:xfrm>
          <a:prstGeom prst="homePlate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311375" y="5733256"/>
            <a:ext cx="3252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News article clusters over </a:t>
            </a:r>
            <a:r>
              <a:rPr lang="en-US" sz="1600" b="1" dirty="0"/>
              <a:t>t</a:t>
            </a:r>
            <a:r>
              <a:rPr lang="en-US" sz="1600" b="1" dirty="0" smtClean="0"/>
              <a:t>ime.</a:t>
            </a:r>
            <a:endParaRPr lang="en-US" sz="1600" b="1" dirty="0"/>
          </a:p>
        </p:txBody>
      </p:sp>
      <p:sp>
        <p:nvSpPr>
          <p:cNvPr id="14" name="Eckige Klammer links 13"/>
          <p:cNvSpPr/>
          <p:nvPr/>
        </p:nvSpPr>
        <p:spPr>
          <a:xfrm rot="5400000">
            <a:off x="1256880" y="2931074"/>
            <a:ext cx="288032" cy="1481205"/>
          </a:xfrm>
          <a:prstGeom prst="leftBracket">
            <a:avLst/>
          </a:prstGeom>
          <a:ln w="12700" cmpd="sng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703859" y="2599660"/>
            <a:ext cx="1394075" cy="923330"/>
          </a:xfrm>
          <a:prstGeom prst="rect">
            <a:avLst/>
          </a:prstGeom>
          <a:noFill/>
          <a:ln w="12700" cmpd="sng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Harvest Entity</a:t>
            </a:r>
          </a:p>
          <a:p>
            <a:pPr algn="ctr"/>
            <a:r>
              <a:rPr lang="en-US" sz="1800" dirty="0" smtClean="0"/>
              <a:t>Keyphrases</a:t>
            </a:r>
            <a:endParaRPr lang="en-US" sz="1800" dirty="0"/>
          </a:p>
        </p:txBody>
      </p:sp>
      <p:sp>
        <p:nvSpPr>
          <p:cNvPr id="17" name="Eckige Klammer links 16"/>
          <p:cNvSpPr/>
          <p:nvPr/>
        </p:nvSpPr>
        <p:spPr>
          <a:xfrm rot="5400000">
            <a:off x="3795302" y="2931074"/>
            <a:ext cx="288032" cy="1481205"/>
          </a:xfrm>
          <a:prstGeom prst="leftBracket">
            <a:avLst/>
          </a:prstGeom>
          <a:ln w="12700" cmpd="sng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17"/>
          <p:cNvSpPr txBox="1"/>
          <p:nvPr/>
        </p:nvSpPr>
        <p:spPr>
          <a:xfrm>
            <a:off x="3242281" y="2599660"/>
            <a:ext cx="1394075" cy="923330"/>
          </a:xfrm>
          <a:prstGeom prst="rect">
            <a:avLst/>
          </a:prstGeom>
          <a:noFill/>
          <a:ln w="12700" cmpd="sng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Identify</a:t>
            </a:r>
            <a:br>
              <a:rPr lang="en-US" sz="1800" dirty="0" smtClean="0"/>
            </a:br>
            <a:r>
              <a:rPr lang="en-US" sz="1800" dirty="0" smtClean="0"/>
              <a:t>Emerging Entities</a:t>
            </a:r>
            <a:endParaRPr lang="en-US" sz="1800" dirty="0"/>
          </a:p>
        </p:txBody>
      </p:sp>
      <p:sp>
        <p:nvSpPr>
          <p:cNvPr id="19" name="Pfeil nach rechts 18"/>
          <p:cNvSpPr/>
          <p:nvPr/>
        </p:nvSpPr>
        <p:spPr>
          <a:xfrm>
            <a:off x="4803842" y="2809297"/>
            <a:ext cx="1080120" cy="504056"/>
          </a:xfrm>
          <a:prstGeom prst="rightArrow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feld 19"/>
          <p:cNvSpPr txBox="1"/>
          <p:nvPr/>
        </p:nvSpPr>
        <p:spPr>
          <a:xfrm>
            <a:off x="5978593" y="2861270"/>
            <a:ext cx="2265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Iterate over slices</a:t>
            </a:r>
            <a:endParaRPr lang="en-US" sz="2000" dirty="0"/>
          </a:p>
        </p:txBody>
      </p:sp>
      <p:sp>
        <p:nvSpPr>
          <p:cNvPr id="21" name="Eckige Klammer links 20"/>
          <p:cNvSpPr/>
          <p:nvPr/>
        </p:nvSpPr>
        <p:spPr>
          <a:xfrm rot="5400000">
            <a:off x="2534602" y="1173187"/>
            <a:ext cx="288032" cy="2551331"/>
          </a:xfrm>
          <a:prstGeom prst="leftBracket">
            <a:avLst/>
          </a:prstGeom>
          <a:ln w="12700" cmpd="sng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Zylinder 21"/>
          <p:cNvSpPr/>
          <p:nvPr/>
        </p:nvSpPr>
        <p:spPr>
          <a:xfrm>
            <a:off x="4716016" y="1268760"/>
            <a:ext cx="1341797" cy="958427"/>
          </a:xfrm>
          <a:prstGeom prst="can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Knowledge Base</a:t>
            </a:r>
            <a:endParaRPr lang="en-US" sz="1800" dirty="0"/>
          </a:p>
        </p:txBody>
      </p:sp>
      <p:cxnSp>
        <p:nvCxnSpPr>
          <p:cNvPr id="24" name="Gerade Verbindung mit Pfeil 23"/>
          <p:cNvCxnSpPr>
            <a:stCxn id="21" idx="1"/>
            <a:endCxn id="22" idx="2"/>
          </p:cNvCxnSpPr>
          <p:nvPr/>
        </p:nvCxnSpPr>
        <p:spPr>
          <a:xfrm rot="5400000" flipH="1" flipV="1">
            <a:off x="3418886" y="1007707"/>
            <a:ext cx="556863" cy="2037398"/>
          </a:xfrm>
          <a:prstGeom prst="bentConnector4">
            <a:avLst>
              <a:gd name="adj1" fmla="val 99986"/>
              <a:gd name="adj2" fmla="val 53534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2771800" y="1844824"/>
            <a:ext cx="18946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Add new Entities</a:t>
            </a:r>
          </a:p>
        </p:txBody>
      </p:sp>
      <p:pic>
        <p:nvPicPr>
          <p:cNvPr id="15" name="Bild 14" descr="Screen Shot 2013-06-09 at 13.55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61048"/>
            <a:ext cx="2407901" cy="1790975"/>
          </a:xfrm>
          <a:prstGeom prst="rect">
            <a:avLst/>
          </a:prstGeom>
        </p:spPr>
      </p:pic>
      <p:pic>
        <p:nvPicPr>
          <p:cNvPr id="23" name="Bild 22" descr="Screen Shot 2013-06-09 at 13.55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089" y="3861048"/>
            <a:ext cx="2407901" cy="1790975"/>
          </a:xfrm>
          <a:prstGeom prst="rect">
            <a:avLst/>
          </a:prstGeom>
        </p:spPr>
      </p:pic>
      <p:pic>
        <p:nvPicPr>
          <p:cNvPr id="26" name="Bild 25" descr="Screen Shot 2013-06-09 at 14.01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53" y="3861048"/>
            <a:ext cx="2407901" cy="1581660"/>
          </a:xfrm>
          <a:prstGeom prst="rect">
            <a:avLst/>
          </a:prstGeom>
        </p:spPr>
      </p:pic>
      <p:pic>
        <p:nvPicPr>
          <p:cNvPr id="29" name="Bild 28" descr="Screen Shot 2013-06-09 at 13.55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83" y="3905437"/>
            <a:ext cx="2407901" cy="1790975"/>
          </a:xfrm>
          <a:prstGeom prst="rect">
            <a:avLst/>
          </a:prstGeom>
        </p:spPr>
      </p:pic>
      <p:pic>
        <p:nvPicPr>
          <p:cNvPr id="30" name="Bild 29" descr="Screen Shot 2013-06-09 at 13.55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42127"/>
            <a:ext cx="2407901" cy="1790975"/>
          </a:xfrm>
          <a:prstGeom prst="rect">
            <a:avLst/>
          </a:prstGeom>
        </p:spPr>
      </p:pic>
      <p:pic>
        <p:nvPicPr>
          <p:cNvPr id="32" name="Bild 31" descr="Screen Shot 2013-06-09 at 13.55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923985"/>
            <a:ext cx="2407901" cy="1790975"/>
          </a:xfrm>
          <a:prstGeom prst="rect">
            <a:avLst/>
          </a:prstGeom>
        </p:spPr>
      </p:pic>
      <p:pic>
        <p:nvPicPr>
          <p:cNvPr id="33" name="Bild 32" descr="Screen Shot 2013-06-09 at 14.01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875" y="3962225"/>
            <a:ext cx="2407901" cy="1581660"/>
          </a:xfrm>
          <a:prstGeom prst="rect">
            <a:avLst/>
          </a:prstGeom>
        </p:spPr>
      </p:pic>
      <p:pic>
        <p:nvPicPr>
          <p:cNvPr id="34" name="Bild 33" descr="Screen Shot 2013-06-09 at 14.01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87" y="3897332"/>
            <a:ext cx="2407901" cy="1581660"/>
          </a:xfrm>
          <a:prstGeom prst="rect">
            <a:avLst/>
          </a:prstGeom>
        </p:spPr>
      </p:pic>
      <p:pic>
        <p:nvPicPr>
          <p:cNvPr id="31" name="Bild 30" descr="Screen Shot 2013-06-09 at 13.55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942" y="3942127"/>
            <a:ext cx="2407901" cy="1790975"/>
          </a:xfrm>
          <a:prstGeom prst="rect">
            <a:avLst/>
          </a:prstGeom>
        </p:spPr>
      </p:pic>
      <p:sp>
        <p:nvSpPr>
          <p:cNvPr id="35" name="Textfeld 34"/>
          <p:cNvSpPr txBox="1"/>
          <p:nvPr/>
        </p:nvSpPr>
        <p:spPr>
          <a:xfrm>
            <a:off x="1043608" y="5445224"/>
            <a:ext cx="849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June 6</a:t>
            </a:r>
            <a:endParaRPr lang="en-US" sz="1600" i="1" dirty="0"/>
          </a:p>
        </p:txBody>
      </p:sp>
      <p:sp>
        <p:nvSpPr>
          <p:cNvPr id="36" name="Textfeld 35"/>
          <p:cNvSpPr txBox="1"/>
          <p:nvPr/>
        </p:nvSpPr>
        <p:spPr>
          <a:xfrm>
            <a:off x="3491880" y="5445224"/>
            <a:ext cx="849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June 7</a:t>
            </a:r>
            <a:endParaRPr lang="en-US" sz="1600" i="1" dirty="0"/>
          </a:p>
        </p:txBody>
      </p:sp>
      <p:sp>
        <p:nvSpPr>
          <p:cNvPr id="37" name="Textfeld 36"/>
          <p:cNvSpPr txBox="1"/>
          <p:nvPr/>
        </p:nvSpPr>
        <p:spPr>
          <a:xfrm>
            <a:off x="6156176" y="5445224"/>
            <a:ext cx="849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June 8</a:t>
            </a:r>
            <a:endParaRPr lang="en-US" sz="1600" i="1" dirty="0"/>
          </a:p>
        </p:txBody>
      </p:sp>
      <p:sp>
        <p:nvSpPr>
          <p:cNvPr id="38" name="Shape 169"/>
          <p:cNvSpPr txBox="1">
            <a:spLocks/>
          </p:cNvSpPr>
          <p:nvPr/>
        </p:nvSpPr>
        <p:spPr>
          <a:xfrm>
            <a:off x="56833" y="0"/>
            <a:ext cx="9052560" cy="861744"/>
          </a:xfrm>
          <a:prstGeom prst="rect">
            <a:avLst/>
          </a:prstGeom>
        </p:spPr>
        <p:txBody>
          <a:bodyPr vert="horz" lIns="91425" tIns="91425" rIns="91425" bIns="91425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Discovering Emerging Entities</a:t>
            </a:r>
            <a:endParaRPr lang="en" dirty="0"/>
          </a:p>
        </p:txBody>
      </p:sp>
      <p:sp>
        <p:nvSpPr>
          <p:cNvPr id="39" name="Foliennummernplatzhalter 4"/>
          <p:cNvSpPr txBox="1">
            <a:spLocks/>
          </p:cNvSpPr>
          <p:nvPr/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383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pPr defTabSz="893763" eaLnBrk="1" hangingPunct="1"/>
            <a:r>
              <a:rPr lang="en-GB" smtClean="0"/>
              <a:t>NERD Online Tools</a:t>
            </a:r>
          </a:p>
        </p:txBody>
      </p:sp>
      <p:sp>
        <p:nvSpPr>
          <p:cNvPr id="80899" name="Textfeld 2"/>
          <p:cNvSpPr txBox="1">
            <a:spLocks noChangeArrowheads="1"/>
          </p:cNvSpPr>
          <p:nvPr/>
        </p:nvSpPr>
        <p:spPr bwMode="auto">
          <a:xfrm>
            <a:off x="0" y="764704"/>
            <a:ext cx="6225670" cy="618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lang="de-DE" sz="1600" dirty="0" smtClean="0"/>
              <a:t>J. Hoffart et al.: EMNLP 2011, VLDB 2011</a:t>
            </a:r>
            <a:endParaRPr lang="de-DE" sz="1600" dirty="0" smtClean="0">
              <a:hlinkClick r:id=""/>
            </a:endParaRPr>
          </a:p>
          <a:p>
            <a:pPr lvl="1"/>
            <a:r>
              <a:rPr lang="de-DE" sz="1600" dirty="0">
                <a:hlinkClick r:id="rId3"/>
              </a:rPr>
              <a:t>http://mpi-inf.mpg.de/yago-naga/aida</a:t>
            </a:r>
            <a:r>
              <a:rPr lang="de-DE" sz="1600" dirty="0" smtClean="0">
                <a:hlinkClick r:id="rId3"/>
              </a:rPr>
              <a:t>/</a:t>
            </a:r>
            <a:endParaRPr lang="de-DE" sz="1600" dirty="0" smtClean="0"/>
          </a:p>
          <a:p>
            <a:pPr lvl="1"/>
            <a:r>
              <a:rPr lang="de-DE" sz="1600" dirty="0" smtClean="0"/>
              <a:t>P. </a:t>
            </a:r>
            <a:r>
              <a:rPr lang="de-DE" sz="1600" dirty="0" err="1" smtClean="0"/>
              <a:t>Ferragina</a:t>
            </a:r>
            <a:r>
              <a:rPr lang="de-DE" sz="1600" dirty="0" smtClean="0"/>
              <a:t>, U. </a:t>
            </a:r>
            <a:r>
              <a:rPr lang="de-DE" sz="1600" dirty="0" err="1" smtClean="0"/>
              <a:t>Scaella</a:t>
            </a:r>
            <a:r>
              <a:rPr lang="de-DE" sz="1600" dirty="0" smtClean="0"/>
              <a:t>: CIKM 2010</a:t>
            </a:r>
          </a:p>
          <a:p>
            <a:pPr lvl="1"/>
            <a:r>
              <a:rPr lang="de-DE" sz="1600" dirty="0" smtClean="0">
                <a:hlinkClick r:id="rId4"/>
              </a:rPr>
              <a:t>http://tagme.di.unipi.it/</a:t>
            </a:r>
            <a:endParaRPr lang="de-DE" sz="1600" dirty="0" smtClean="0"/>
          </a:p>
          <a:p>
            <a:pPr lvl="1">
              <a:spcBef>
                <a:spcPts val="600"/>
              </a:spcBef>
            </a:pPr>
            <a:r>
              <a:rPr lang="de-DE" sz="1600" dirty="0" smtClean="0"/>
              <a:t>R. </a:t>
            </a:r>
            <a:r>
              <a:rPr lang="de-DE" sz="1600" dirty="0" err="1" smtClean="0"/>
              <a:t>Isele</a:t>
            </a:r>
            <a:r>
              <a:rPr lang="de-DE" sz="1600" dirty="0" smtClean="0"/>
              <a:t>, C. </a:t>
            </a:r>
            <a:r>
              <a:rPr lang="de-DE" sz="1600" dirty="0" err="1" smtClean="0"/>
              <a:t>Bizer</a:t>
            </a:r>
            <a:r>
              <a:rPr lang="de-DE" sz="1600" dirty="0" smtClean="0"/>
              <a:t>: VLDB 2012</a:t>
            </a:r>
          </a:p>
          <a:p>
            <a:pPr lvl="1"/>
            <a:r>
              <a:rPr lang="de-DE" sz="1600" dirty="0" smtClean="0">
                <a:hlinkClick r:id="rId5"/>
              </a:rPr>
              <a:t>http://spotlight.dbpedia.org/demo/index.html</a:t>
            </a:r>
            <a:endParaRPr lang="de-DE" sz="1600" dirty="0" smtClean="0"/>
          </a:p>
          <a:p>
            <a:pPr lvl="1">
              <a:spcBef>
                <a:spcPts val="600"/>
              </a:spcBef>
            </a:pPr>
            <a:r>
              <a:rPr lang="de-DE" sz="1600" dirty="0" smtClean="0"/>
              <a:t>Reuters Open Calais:  </a:t>
            </a:r>
            <a:r>
              <a:rPr lang="de-DE" sz="1600" dirty="0" smtClean="0">
                <a:hlinkClick r:id="rId6"/>
              </a:rPr>
              <a:t>http://viewer.opencalais.com/</a:t>
            </a:r>
            <a:r>
              <a:rPr lang="de-DE" sz="1600" dirty="0" smtClean="0"/>
              <a:t> </a:t>
            </a:r>
          </a:p>
          <a:p>
            <a:pPr lvl="1">
              <a:spcBef>
                <a:spcPts val="600"/>
              </a:spcBef>
            </a:pPr>
            <a:r>
              <a:rPr lang="de-DE" sz="1600" dirty="0" err="1" smtClean="0"/>
              <a:t>Alchemy</a:t>
            </a:r>
            <a:r>
              <a:rPr lang="de-DE" sz="1600" dirty="0" smtClean="0"/>
              <a:t> API:   </a:t>
            </a:r>
            <a:r>
              <a:rPr lang="de-DE" sz="1600" dirty="0" smtClean="0">
                <a:hlinkClick r:id="rId7"/>
              </a:rPr>
              <a:t>http://www.alchemyapi.com/api/demo.html</a:t>
            </a:r>
            <a:r>
              <a:rPr lang="de-DE" sz="1600" dirty="0" smtClean="0"/>
              <a:t> </a:t>
            </a:r>
          </a:p>
          <a:p>
            <a:pPr lvl="1">
              <a:spcBef>
                <a:spcPts val="600"/>
              </a:spcBef>
            </a:pPr>
            <a:r>
              <a:rPr lang="de-DE" sz="1600" dirty="0" smtClean="0"/>
              <a:t>S. </a:t>
            </a:r>
            <a:r>
              <a:rPr lang="de-DE" sz="1600" dirty="0" err="1" smtClean="0"/>
              <a:t>Kulkarni</a:t>
            </a:r>
            <a:r>
              <a:rPr lang="de-DE" sz="1600" dirty="0" smtClean="0"/>
              <a:t>, A. Singh, G. </a:t>
            </a:r>
            <a:r>
              <a:rPr lang="de-DE" sz="1600" dirty="0" err="1" smtClean="0"/>
              <a:t>Ramakrishnan</a:t>
            </a:r>
            <a:r>
              <a:rPr lang="de-DE" sz="1600" dirty="0" smtClean="0"/>
              <a:t>, S. </a:t>
            </a:r>
            <a:r>
              <a:rPr lang="de-DE" sz="1600" dirty="0" err="1" smtClean="0"/>
              <a:t>Chakrabarti</a:t>
            </a:r>
            <a:r>
              <a:rPr lang="de-DE" sz="1600" dirty="0" smtClean="0"/>
              <a:t>: KDD 2009</a:t>
            </a:r>
          </a:p>
          <a:p>
            <a:pPr lvl="1"/>
            <a:r>
              <a:rPr lang="de-DE" sz="1600" dirty="0" smtClean="0">
                <a:hlinkClick r:id="rId8"/>
              </a:rPr>
              <a:t>http://www.cse.iitb.ac.in/soumen/doc/CSAW/</a:t>
            </a:r>
            <a:endParaRPr lang="de-DE" sz="1600" dirty="0" smtClean="0"/>
          </a:p>
          <a:p>
            <a:pPr lvl="1">
              <a:spcBef>
                <a:spcPts val="600"/>
              </a:spcBef>
            </a:pPr>
            <a:r>
              <a:rPr lang="de-DE" sz="1600" dirty="0" smtClean="0"/>
              <a:t>D. Milne, I. Witten: CIKM 2008</a:t>
            </a:r>
            <a:endParaRPr lang="de-DE" sz="1600" dirty="0"/>
          </a:p>
          <a:p>
            <a:pPr lvl="1"/>
            <a:r>
              <a:rPr lang="de-DE" sz="1600" dirty="0">
                <a:hlinkClick r:id="rId9"/>
              </a:rPr>
              <a:t>http://wikipedia-miner.cms.waikato.ac.nz/demos/annotate</a:t>
            </a:r>
            <a:r>
              <a:rPr lang="de-DE" sz="1600" dirty="0" smtClean="0">
                <a:hlinkClick r:id="rId9"/>
              </a:rPr>
              <a:t>/</a:t>
            </a:r>
            <a:endParaRPr lang="de-DE" sz="1600" dirty="0" smtClean="0"/>
          </a:p>
          <a:p>
            <a:pPr lvl="1">
              <a:spcBef>
                <a:spcPts val="600"/>
              </a:spcBef>
            </a:pPr>
            <a:r>
              <a:rPr lang="de-DE" sz="1600" dirty="0" smtClean="0"/>
              <a:t>L. </a:t>
            </a:r>
            <a:r>
              <a:rPr lang="de-DE" sz="1600" dirty="0" err="1" smtClean="0"/>
              <a:t>Ratinov</a:t>
            </a:r>
            <a:r>
              <a:rPr lang="de-DE" sz="1600" dirty="0" smtClean="0"/>
              <a:t>, D. Roth, D. </a:t>
            </a:r>
            <a:r>
              <a:rPr lang="de-DE" sz="1600" dirty="0" err="1" smtClean="0"/>
              <a:t>Downey</a:t>
            </a:r>
            <a:r>
              <a:rPr lang="de-DE" sz="1600" dirty="0" smtClean="0"/>
              <a:t>, M. Anderson: ACL 2011</a:t>
            </a:r>
          </a:p>
          <a:p>
            <a:pPr lvl="1">
              <a:spcBef>
                <a:spcPts val="0"/>
              </a:spcBef>
            </a:pPr>
            <a:r>
              <a:rPr lang="de-DE" sz="1600" dirty="0" smtClean="0">
                <a:hlinkClick r:id="rId10"/>
              </a:rPr>
              <a:t>http://cogcomp.cs.illinois.edu/page/demo_view/Wikifier</a:t>
            </a:r>
            <a:endParaRPr lang="de-DE" sz="1600" dirty="0" smtClean="0"/>
          </a:p>
          <a:p>
            <a:pPr lvl="1">
              <a:spcBef>
                <a:spcPts val="0"/>
              </a:spcBef>
            </a:pPr>
            <a:r>
              <a:rPr lang="de-DE" sz="1600" dirty="0"/>
              <a:t>D. </a:t>
            </a:r>
            <a:r>
              <a:rPr lang="de-DE" sz="1600" dirty="0" err="1"/>
              <a:t>Ceccarelli</a:t>
            </a:r>
            <a:r>
              <a:rPr lang="de-DE" sz="1600" dirty="0"/>
              <a:t>, C. </a:t>
            </a:r>
            <a:r>
              <a:rPr lang="de-DE" sz="1600" dirty="0" err="1"/>
              <a:t>Lucchese,S</a:t>
            </a:r>
            <a:r>
              <a:rPr lang="de-DE" sz="1600" dirty="0"/>
              <a:t>. Orlando, R. </a:t>
            </a:r>
            <a:r>
              <a:rPr lang="de-DE" sz="1600" dirty="0" err="1"/>
              <a:t>Perego</a:t>
            </a:r>
            <a:r>
              <a:rPr lang="de-DE" sz="1600" dirty="0"/>
              <a:t>, S. </a:t>
            </a:r>
            <a:r>
              <a:rPr lang="de-DE" sz="1600" dirty="0" err="1" smtClean="0"/>
              <a:t>Trani</a:t>
            </a:r>
            <a:r>
              <a:rPr lang="de-DE" sz="1600" dirty="0" smtClean="0"/>
              <a:t>. CIKM 2013</a:t>
            </a:r>
          </a:p>
          <a:p>
            <a:pPr lvl="1">
              <a:spcBef>
                <a:spcPts val="0"/>
              </a:spcBef>
            </a:pPr>
            <a:r>
              <a:rPr lang="de-DE" sz="1600" dirty="0" smtClean="0">
                <a:hlinkClick r:id="rId11"/>
              </a:rPr>
              <a:t>http://dexter.isti.cnr.it/demo/</a:t>
            </a:r>
            <a:endParaRPr lang="de-DE" sz="1600" dirty="0" smtClean="0"/>
          </a:p>
          <a:p>
            <a:pPr lvl="1">
              <a:spcBef>
                <a:spcPts val="0"/>
              </a:spcBef>
            </a:pPr>
            <a:r>
              <a:rPr lang="en-US" sz="1600" dirty="0"/>
              <a:t>A. Moro, A. </a:t>
            </a:r>
            <a:r>
              <a:rPr lang="en-US" sz="1600" dirty="0" err="1"/>
              <a:t>Raganato</a:t>
            </a:r>
            <a:r>
              <a:rPr lang="en-US" sz="1600" dirty="0"/>
              <a:t>, R. </a:t>
            </a:r>
            <a:r>
              <a:rPr lang="en-US" sz="1600" dirty="0" err="1"/>
              <a:t>Navigli</a:t>
            </a:r>
            <a:r>
              <a:rPr lang="en-US" sz="1600" dirty="0" smtClean="0"/>
              <a:t>. TACL 2014</a:t>
            </a:r>
            <a:endParaRPr lang="de-DE" sz="1600" dirty="0"/>
          </a:p>
          <a:p>
            <a:pPr lvl="1">
              <a:spcBef>
                <a:spcPts val="0"/>
              </a:spcBef>
            </a:pPr>
            <a:r>
              <a:rPr lang="de-DE" sz="1600" dirty="0">
                <a:hlinkClick r:id="rId12"/>
              </a:rPr>
              <a:t>http://</a:t>
            </a:r>
            <a:r>
              <a:rPr lang="de-DE" sz="1600" dirty="0" err="1">
                <a:hlinkClick r:id="rId12"/>
              </a:rPr>
              <a:t>babelfy.org</a:t>
            </a:r>
            <a:endParaRPr lang="de-DE" sz="1600" dirty="0" smtClean="0"/>
          </a:p>
          <a:p>
            <a:pPr lvl="1">
              <a:spcBef>
                <a:spcPts val="0"/>
              </a:spcBef>
            </a:pPr>
            <a:endParaRPr lang="de-DE" sz="1600" dirty="0" smtClean="0"/>
          </a:p>
          <a:p>
            <a:pPr lvl="1"/>
            <a:r>
              <a:rPr lang="de-DE" sz="1600" dirty="0" err="1" smtClean="0"/>
              <a:t>some</a:t>
            </a:r>
            <a:r>
              <a:rPr lang="de-DE" sz="1600" dirty="0" smtClean="0"/>
              <a:t> </a:t>
            </a:r>
            <a:r>
              <a:rPr lang="de-DE" sz="1600" dirty="0" err="1" smtClean="0"/>
              <a:t>use</a:t>
            </a:r>
            <a:r>
              <a:rPr lang="de-DE" sz="1600" dirty="0" smtClean="0"/>
              <a:t> Stanford NER </a:t>
            </a:r>
            <a:r>
              <a:rPr lang="de-DE" sz="1600" dirty="0" err="1" smtClean="0"/>
              <a:t>tagger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detecting</a:t>
            </a:r>
            <a:r>
              <a:rPr lang="de-DE" sz="1600" dirty="0" smtClean="0"/>
              <a:t> </a:t>
            </a:r>
            <a:r>
              <a:rPr lang="de-DE" sz="1600" dirty="0" err="1" smtClean="0"/>
              <a:t>mentions</a:t>
            </a:r>
            <a:endParaRPr lang="de-DE" sz="1600" dirty="0" smtClean="0"/>
          </a:p>
          <a:p>
            <a:pPr lvl="1"/>
            <a:r>
              <a:rPr lang="de-DE" sz="1600" dirty="0" smtClean="0">
                <a:hlinkClick r:id="rId13"/>
              </a:rPr>
              <a:t>http://nlp.stanford.edu/software/CRF-NER.shtml</a:t>
            </a:r>
            <a:endParaRPr lang="de-DE" sz="1600" dirty="0" smtClean="0"/>
          </a:p>
          <a:p>
            <a:pPr lvl="1"/>
            <a:endParaRPr lang="de-DE" sz="1600" dirty="0"/>
          </a:p>
          <a:p>
            <a:r>
              <a:rPr lang="de-DE" sz="1400" dirty="0"/>
              <a:t>      </a:t>
            </a:r>
          </a:p>
        </p:txBody>
      </p:sp>
      <p:sp>
        <p:nvSpPr>
          <p:cNvPr id="4" name="Slide Number Placeholder 6"/>
          <p:cNvSpPr txBox="1">
            <a:spLocks/>
          </p:cNvSpPr>
          <p:nvPr/>
        </p:nvSpPr>
        <p:spPr bwMode="auto">
          <a:xfrm>
            <a:off x="8316416" y="6453188"/>
            <a:ext cx="792857" cy="4048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13ED3CC-D13C-47ED-A7F5-136C255462B9}" type="slidenum">
              <a:rPr lang="en-US" sz="1600" smtClean="0">
                <a:solidFill>
                  <a:prstClr val="white">
                    <a:lumMod val="65000"/>
                  </a:prstClr>
                </a:solidFill>
              </a:rPr>
              <a:pPr>
                <a:defRPr/>
              </a:pPr>
              <a:t>26</a:t>
            </a:fld>
            <a:endParaRPr lang="en-US" sz="160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6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16024" y="3346440"/>
            <a:ext cx="8532440" cy="288032"/>
          </a:xfrm>
          <a:prstGeom prst="rect">
            <a:avLst/>
          </a:prstGeom>
          <a:solidFill>
            <a:srgbClr val="66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200" b="1" smtClean="0">
              <a:solidFill>
                <a:srgbClr val="000000"/>
              </a:solidFill>
            </a:endParaRPr>
          </a:p>
        </p:txBody>
      </p:sp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>
            <a:normAutofit fontScale="90000"/>
          </a:bodyPr>
          <a:lstStyle/>
          <a:p>
            <a:pPr defTabSz="893763" eaLnBrk="1" hangingPunct="1"/>
            <a:r>
              <a:rPr lang="en-GB" sz="4000" dirty="0" smtClean="0"/>
              <a:t>Outline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79512" y="1268760"/>
            <a:ext cx="45365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</a:rPr>
              <a:t>Introduction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0000"/>
                </a:solidFill>
              </a:rPr>
              <a:t>Harvesting </a:t>
            </a:r>
            <a:r>
              <a:rPr lang="en-US" sz="2200" b="1" dirty="0" smtClean="0">
                <a:solidFill>
                  <a:srgbClr val="000000"/>
                </a:solidFill>
              </a:rPr>
              <a:t>Classes 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</a:rPr>
              <a:t>Harvesting Facts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</a:rPr>
              <a:t>Common Sense Knowledge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sz="2200" b="1" dirty="0" smtClean="0">
              <a:solidFill>
                <a:srgbClr val="000000"/>
              </a:solidFill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</a:rPr>
              <a:t>Knowledge Consolidation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</a:rPr>
              <a:t>Web Content Analytics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</a:rPr>
              <a:t>Wrap-Up</a:t>
            </a:r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683568" y="2852936"/>
            <a:ext cx="288032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ZoneTexte 3"/>
          <p:cNvSpPr txBox="1"/>
          <p:nvPr/>
        </p:nvSpPr>
        <p:spPr>
          <a:xfrm>
            <a:off x="3948545" y="3346440"/>
            <a:ext cx="5231967" cy="1107996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00"/>
                </a:solidFill>
              </a:rPr>
              <a:t>Entity Discovery in Web </a:t>
            </a:r>
            <a:r>
              <a:rPr lang="en-US" sz="2200" b="1" dirty="0" smtClean="0">
                <a:solidFill>
                  <a:srgbClr val="000000"/>
                </a:solidFill>
              </a:rPr>
              <a:t>Contents  √</a:t>
            </a:r>
            <a:endParaRPr lang="en-US" sz="2200" b="1" dirty="0">
              <a:solidFill>
                <a:srgbClr val="000000"/>
              </a:solidFill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00"/>
                </a:solidFill>
              </a:rPr>
              <a:t>Entity-centric Search &amp; Analytics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000000"/>
                </a:solidFill>
              </a:rPr>
              <a:t>KB-enhanced </a:t>
            </a:r>
            <a:r>
              <a:rPr lang="en-US" sz="2200" b="1" dirty="0">
                <a:solidFill>
                  <a:srgbClr val="000000"/>
                </a:solidFill>
              </a:rPr>
              <a:t>Sentiment Analysis</a:t>
            </a:r>
          </a:p>
        </p:txBody>
      </p:sp>
    </p:spTree>
    <p:extLst>
      <p:ext uri="{BB962C8B-B14F-4D97-AF65-F5344CB8AC3E}">
        <p14:creationId xmlns:p14="http://schemas.microsoft.com/office/powerpoint/2010/main" val="367042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28 at 11.55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34"/>
            <a:ext cx="9144000" cy="5766332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5796136" y="6360693"/>
            <a:ext cx="2630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[H. Bast et al.: SIGIR 2014]</a:t>
            </a:r>
            <a:endParaRPr lang="en-US" sz="1800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671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4-28 at 11.55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34"/>
            <a:ext cx="9144000" cy="5766332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408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bgerundetes Rechteck 25"/>
          <p:cNvSpPr/>
          <p:nvPr/>
        </p:nvSpPr>
        <p:spPr>
          <a:xfrm>
            <a:off x="395288" y="3070225"/>
            <a:ext cx="8353425" cy="503238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When Page played Kashmir at </a:t>
            </a:r>
            <a:r>
              <a:rPr lang="en-US" sz="2000" dirty="0" err="1"/>
              <a:t>Knebworth</a:t>
            </a:r>
            <a:r>
              <a:rPr lang="en-US" sz="2000" dirty="0"/>
              <a:t>, his Les Paul was uniquely tuned.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2700338" y="6524625"/>
            <a:ext cx="4103687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 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30E13FB-32CF-C84F-B893-8B8057F99FFE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cxnSp>
        <p:nvCxnSpPr>
          <p:cNvPr id="20" name="Gerade Verbindung mit Pfeil 19"/>
          <p:cNvCxnSpPr/>
          <p:nvPr/>
        </p:nvCxnSpPr>
        <p:spPr>
          <a:xfrm flipH="1" flipV="1">
            <a:off x="2735263" y="2370138"/>
            <a:ext cx="324569" cy="842838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endCxn id="3" idx="0"/>
          </p:cNvCxnSpPr>
          <p:nvPr/>
        </p:nvCxnSpPr>
        <p:spPr>
          <a:xfrm>
            <a:off x="1763688" y="3429000"/>
            <a:ext cx="1126877" cy="7207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endCxn id="7" idx="0"/>
          </p:cNvCxnSpPr>
          <p:nvPr/>
        </p:nvCxnSpPr>
        <p:spPr>
          <a:xfrm flipH="1">
            <a:off x="1298154" y="3429000"/>
            <a:ext cx="249510" cy="720725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>
            <a:endCxn id="43" idx="2"/>
          </p:cNvCxnSpPr>
          <p:nvPr/>
        </p:nvCxnSpPr>
        <p:spPr>
          <a:xfrm flipH="1" flipV="1">
            <a:off x="5318126" y="2636838"/>
            <a:ext cx="478010" cy="5761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>
            <a:endCxn id="36" idx="2"/>
          </p:cNvCxnSpPr>
          <p:nvPr/>
        </p:nvCxnSpPr>
        <p:spPr>
          <a:xfrm flipV="1">
            <a:off x="6084168" y="2708275"/>
            <a:ext cx="1123876" cy="504702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>
            <a:endCxn id="30" idx="2"/>
          </p:cNvCxnSpPr>
          <p:nvPr/>
        </p:nvCxnSpPr>
        <p:spPr>
          <a:xfrm flipV="1">
            <a:off x="3143671" y="2384752"/>
            <a:ext cx="726185" cy="84045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>
            <a:off x="1366838" y="3447678"/>
            <a:ext cx="574675" cy="0"/>
          </a:xfrm>
          <a:prstGeom prst="line">
            <a:avLst/>
          </a:prstGeom>
          <a:ln w="1905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>
            <a:off x="2698750" y="3447678"/>
            <a:ext cx="865188" cy="0"/>
          </a:xfrm>
          <a:prstGeom prst="line">
            <a:avLst/>
          </a:prstGeom>
          <a:ln w="1905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Gruppierung 10"/>
          <p:cNvGrpSpPr/>
          <p:nvPr/>
        </p:nvGrpSpPr>
        <p:grpSpPr>
          <a:xfrm>
            <a:off x="611560" y="4149725"/>
            <a:ext cx="3024336" cy="1979613"/>
            <a:chOff x="611560" y="4149725"/>
            <a:chExt cx="3024336" cy="1979613"/>
          </a:xfrm>
        </p:grpSpPr>
        <p:pic>
          <p:nvPicPr>
            <p:cNvPr id="3" name="Bild 2" descr="jimmy_pag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5233" y="4149725"/>
              <a:ext cx="1490663" cy="197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Bild 6" descr="larry_pag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45" r="8372"/>
            <a:stretch>
              <a:fillRect/>
            </a:stretch>
          </p:blipFill>
          <p:spPr bwMode="auto">
            <a:xfrm>
              <a:off x="611560" y="4149725"/>
              <a:ext cx="1373187" cy="196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7" name="Gerade Verbindung 26"/>
          <p:cNvCxnSpPr/>
          <p:nvPr/>
        </p:nvCxnSpPr>
        <p:spPr>
          <a:xfrm>
            <a:off x="3875011" y="3447678"/>
            <a:ext cx="1081088" cy="0"/>
          </a:xfrm>
          <a:prstGeom prst="line">
            <a:avLst/>
          </a:prstGeom>
          <a:ln w="1905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5435600" y="3447678"/>
            <a:ext cx="936625" cy="0"/>
          </a:xfrm>
          <a:prstGeom prst="line">
            <a:avLst/>
          </a:prstGeom>
          <a:ln w="1905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uppierung 9"/>
          <p:cNvGrpSpPr/>
          <p:nvPr/>
        </p:nvGrpSpPr>
        <p:grpSpPr>
          <a:xfrm>
            <a:off x="4427538" y="836613"/>
            <a:ext cx="3616325" cy="1871662"/>
            <a:chOff x="4427538" y="836613"/>
            <a:chExt cx="3616325" cy="1871662"/>
          </a:xfrm>
        </p:grpSpPr>
        <p:pic>
          <p:nvPicPr>
            <p:cNvPr id="36" name="Bild 35" descr="les_paul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25" y="836613"/>
              <a:ext cx="1671638" cy="1871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Bild 42" descr="gibson_les_paul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538" y="1268413"/>
              <a:ext cx="1781175" cy="136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9" name="Gerade Verbindung mit Pfeil 28"/>
          <p:cNvCxnSpPr>
            <a:endCxn id="17432" idx="0"/>
          </p:cNvCxnSpPr>
          <p:nvPr/>
        </p:nvCxnSpPr>
        <p:spPr>
          <a:xfrm>
            <a:off x="4427538" y="3429000"/>
            <a:ext cx="303212" cy="720725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uppierung 11"/>
          <p:cNvGrpSpPr/>
          <p:nvPr/>
        </p:nvGrpSpPr>
        <p:grpSpPr>
          <a:xfrm>
            <a:off x="4140200" y="4149725"/>
            <a:ext cx="2257425" cy="1439863"/>
            <a:chOff x="4140200" y="4149725"/>
            <a:chExt cx="2257425" cy="1439863"/>
          </a:xfrm>
        </p:grpSpPr>
        <p:pic>
          <p:nvPicPr>
            <p:cNvPr id="17432" name="Bild 9" descr="knebworth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200" y="4149725"/>
              <a:ext cx="1181100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3" name="Bild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600" y="4149725"/>
              <a:ext cx="962025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2" name="Gerade Verbindung mit Pfeil 31"/>
          <p:cNvCxnSpPr/>
          <p:nvPr/>
        </p:nvCxnSpPr>
        <p:spPr>
          <a:xfrm>
            <a:off x="4716016" y="3429000"/>
            <a:ext cx="1200597" cy="7207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5364088" y="6093296"/>
            <a:ext cx="3651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Images taken from Wikipedia under CC BY-SA 3.0</a:t>
            </a:r>
          </a:p>
        </p:txBody>
      </p:sp>
      <p:grpSp>
        <p:nvGrpSpPr>
          <p:cNvPr id="9" name="Gruppierung 8"/>
          <p:cNvGrpSpPr/>
          <p:nvPr/>
        </p:nvGrpSpPr>
        <p:grpSpPr>
          <a:xfrm>
            <a:off x="1547813" y="1196752"/>
            <a:ext cx="2916043" cy="1188000"/>
            <a:chOff x="1547813" y="1196752"/>
            <a:chExt cx="2916043" cy="1188000"/>
          </a:xfrm>
        </p:grpSpPr>
        <p:pic>
          <p:nvPicPr>
            <p:cNvPr id="61" name="Bild 60" descr="kashmir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813" y="1196975"/>
              <a:ext cx="1511300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Bild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75856" y="1196752"/>
              <a:ext cx="1188000" cy="1188000"/>
            </a:xfrm>
            <a:prstGeom prst="rect">
              <a:avLst/>
            </a:prstGeom>
          </p:spPr>
        </p:pic>
      </p:grpSp>
      <p:sp>
        <p:nvSpPr>
          <p:cNvPr id="33" name="Rechteck 32"/>
          <p:cNvSpPr/>
          <p:nvPr/>
        </p:nvSpPr>
        <p:spPr>
          <a:xfrm>
            <a:off x="750625" y="4797152"/>
            <a:ext cx="2746207" cy="768708"/>
          </a:xfrm>
          <a:prstGeom prst="rect">
            <a:avLst/>
          </a:prstGeom>
          <a:solidFill>
            <a:schemeClr val="bg1">
              <a:lumMod val="85000"/>
              <a:alpha val="95000"/>
            </a:schemeClr>
          </a:solidFill>
          <a:ln w="3810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+351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4416323" y="4509120"/>
            <a:ext cx="1705178" cy="768708"/>
          </a:xfrm>
          <a:prstGeom prst="rect">
            <a:avLst/>
          </a:prstGeom>
          <a:solidFill>
            <a:schemeClr val="bg1">
              <a:lumMod val="85000"/>
              <a:alpha val="95000"/>
            </a:schemeClr>
          </a:solidFill>
          <a:ln w="38100" cmpd="sng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+4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1871038" y="1412776"/>
            <a:ext cx="2269593" cy="768708"/>
          </a:xfrm>
          <a:prstGeom prst="rect">
            <a:avLst/>
          </a:prstGeom>
          <a:solidFill>
            <a:schemeClr val="bg1">
              <a:lumMod val="85000"/>
              <a:alpha val="95000"/>
            </a:schemeClr>
          </a:solidFill>
          <a:ln w="3810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+18</a:t>
            </a:r>
          </a:p>
        </p:txBody>
      </p:sp>
      <p:sp>
        <p:nvSpPr>
          <p:cNvPr id="39" name="Rechteck 38"/>
          <p:cNvSpPr/>
          <p:nvPr/>
        </p:nvSpPr>
        <p:spPr>
          <a:xfrm>
            <a:off x="5100904" y="1484784"/>
            <a:ext cx="2269593" cy="768708"/>
          </a:xfrm>
          <a:prstGeom prst="rect">
            <a:avLst/>
          </a:prstGeom>
          <a:solidFill>
            <a:schemeClr val="bg1">
              <a:lumMod val="85000"/>
              <a:alpha val="95000"/>
            </a:schemeClr>
          </a:solidFill>
          <a:ln w="38100" cmpd="sng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+1</a:t>
            </a:r>
          </a:p>
        </p:txBody>
      </p:sp>
      <p:sp>
        <p:nvSpPr>
          <p:cNvPr id="40" name="Rechteck 39"/>
          <p:cNvSpPr/>
          <p:nvPr/>
        </p:nvSpPr>
        <p:spPr>
          <a:xfrm>
            <a:off x="6660232" y="4173712"/>
            <a:ext cx="2063266" cy="1406521"/>
          </a:xfrm>
          <a:prstGeom prst="rect">
            <a:avLst/>
          </a:prstGeom>
          <a:solidFill>
            <a:schemeClr val="bg1">
              <a:lumMod val="85000"/>
              <a:alpha val="95000"/>
            </a:schemeClr>
          </a:solidFill>
          <a:ln w="38100" cmpd="sng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smtClean="0">
                <a:solidFill>
                  <a:srgbClr val="0D0D0D"/>
                </a:solidFill>
              </a:rPr>
              <a:t>127080</a:t>
            </a:r>
          </a:p>
          <a:p>
            <a:pPr algn="ctr"/>
            <a:r>
              <a:rPr lang="de-DE" sz="2400" dirty="0" err="1" smtClean="0">
                <a:solidFill>
                  <a:srgbClr val="0D0D0D"/>
                </a:solidFill>
              </a:rPr>
              <a:t>possible</a:t>
            </a:r>
            <a:r>
              <a:rPr lang="de-DE" sz="2400" dirty="0" smtClean="0">
                <a:solidFill>
                  <a:srgbClr val="0D0D0D"/>
                </a:solidFill>
              </a:rPr>
              <a:t/>
            </a:r>
            <a:br>
              <a:rPr lang="de-DE" sz="2400" dirty="0" smtClean="0">
                <a:solidFill>
                  <a:srgbClr val="0D0D0D"/>
                </a:solidFill>
              </a:rPr>
            </a:br>
            <a:r>
              <a:rPr lang="de-DE" sz="2400" dirty="0" err="1" smtClean="0">
                <a:solidFill>
                  <a:srgbClr val="0D0D0D"/>
                </a:solidFill>
              </a:rPr>
              <a:t>combinations</a:t>
            </a:r>
            <a:r>
              <a:rPr lang="de-DE" sz="3200" dirty="0" smtClean="0">
                <a:solidFill>
                  <a:srgbClr val="0D0D0D"/>
                </a:solidFill>
              </a:rPr>
              <a:t> </a:t>
            </a:r>
            <a:endParaRPr lang="en-US" sz="3200" b="1" dirty="0" smtClean="0">
              <a:solidFill>
                <a:srgbClr val="0D0D0D"/>
              </a:solidFill>
            </a:endParaRPr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>
          <a:xfrm>
            <a:off x="1" y="0"/>
            <a:ext cx="9144000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93763"/>
            <a:r>
              <a:rPr lang="en-GB" dirty="0" smtClean="0"/>
              <a:t>Disambiguating Names to Entities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71164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28 at 11.56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34"/>
            <a:ext cx="9144000" cy="5766332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267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5-15 at 11.36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834"/>
            <a:ext cx="9144000" cy="5766332"/>
          </a:xfrm>
          <a:prstGeom prst="rect">
            <a:avLst/>
          </a:prstGeom>
        </p:spPr>
      </p:pic>
      <p:sp>
        <p:nvSpPr>
          <p:cNvPr id="6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530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7" y="902152"/>
            <a:ext cx="7102475" cy="500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667653" y="2372605"/>
            <a:ext cx="960131" cy="2068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>
            <a:normAutofit fontScale="90000"/>
          </a:bodyPr>
          <a:lstStyle/>
          <a:p>
            <a:pPr defTabSz="893763" eaLnBrk="1" hangingPunct="1"/>
            <a:r>
              <a:rPr lang="en-GB" altLang="en-US" dirty="0" smtClean="0"/>
              <a:t>Use Case: Semantic Search over News</a:t>
            </a:r>
            <a:endParaRPr lang="en-GB" altLang="en-US" sz="2000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781" y="698250"/>
            <a:ext cx="2867298" cy="73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72200" y="690982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hlinkClick r:id="rId5"/>
              </a:rPr>
              <a:t>stics.mpi-inf.mpg.de</a:t>
            </a:r>
            <a:endParaRPr lang="en-US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04" y="2286000"/>
            <a:ext cx="7162804" cy="557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390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>
            <a:normAutofit fontScale="90000"/>
          </a:bodyPr>
          <a:lstStyle/>
          <a:p>
            <a:pPr defTabSz="893763" eaLnBrk="1" hangingPunct="1"/>
            <a:r>
              <a:rPr lang="en-GB" altLang="en-US" dirty="0" smtClean="0"/>
              <a:t>Use Case: Semantic Search over News</a:t>
            </a:r>
            <a:endParaRPr lang="en-GB" altLang="en-US" sz="2000" dirty="0" smtClean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1692000" y="3096000"/>
            <a:ext cx="1152128" cy="14401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2" y="620688"/>
            <a:ext cx="9335364" cy="753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1403648" y="620688"/>
            <a:ext cx="5976664" cy="720080"/>
          </a:xfrm>
          <a:prstGeom prst="roundRect">
            <a:avLst/>
          </a:prstGeom>
          <a:noFill/>
          <a:ln w="762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7884368" y="4176000"/>
            <a:ext cx="909510" cy="360000"/>
          </a:xfrm>
          <a:prstGeom prst="roundRect">
            <a:avLst/>
          </a:prstGeom>
          <a:noFill/>
          <a:ln w="762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752000" y="4650068"/>
            <a:ext cx="2088232" cy="360000"/>
          </a:xfrm>
          <a:prstGeom prst="roundRect">
            <a:avLst/>
          </a:prstGeom>
          <a:noFill/>
          <a:ln w="762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363188" y="5148000"/>
            <a:ext cx="1441059" cy="360000"/>
          </a:xfrm>
          <a:prstGeom prst="roundRect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862644" y="5660400"/>
            <a:ext cx="1441059" cy="360000"/>
          </a:xfrm>
          <a:prstGeom prst="roundRect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703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>
            <a:normAutofit fontScale="90000"/>
          </a:bodyPr>
          <a:lstStyle/>
          <a:p>
            <a:pPr defTabSz="893763" eaLnBrk="1" hangingPunct="1"/>
            <a:r>
              <a:rPr lang="en-GB" altLang="en-US" dirty="0" smtClean="0"/>
              <a:t>Use Case: Analytics over News</a:t>
            </a:r>
            <a:endParaRPr lang="en-GB" altLang="en-US" sz="2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112401" y="528972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hlinkClick r:id="rId3"/>
              </a:rPr>
              <a:t>stics.mpi-inf.mpg.de/stats</a:t>
            </a:r>
            <a:endParaRPr lang="en-US" sz="1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8" y="847962"/>
            <a:ext cx="9077605" cy="60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 bwMode="auto">
          <a:xfrm>
            <a:off x="2196056" y="2237742"/>
            <a:ext cx="943912" cy="14401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115616" y="698534"/>
            <a:ext cx="4896544" cy="720080"/>
          </a:xfrm>
          <a:prstGeom prst="roundRect">
            <a:avLst/>
          </a:prstGeom>
          <a:noFill/>
          <a:ln w="762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931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>
            <a:normAutofit fontScale="90000"/>
          </a:bodyPr>
          <a:lstStyle/>
          <a:p>
            <a:pPr defTabSz="893763" eaLnBrk="1" hangingPunct="1"/>
            <a:r>
              <a:rPr lang="en-GB" altLang="en-US" dirty="0" smtClean="0"/>
              <a:t>Use Case: Semantic </a:t>
            </a:r>
            <a:r>
              <a:rPr lang="en-GB" altLang="en-US" dirty="0" err="1" smtClean="0"/>
              <a:t>Culturomics</a:t>
            </a:r>
            <a:endParaRPr lang="en-GB" alt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085344" y="620688"/>
            <a:ext cx="2209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de-DE" dirty="0" smtClean="0">
                <a:latin typeface="+mj-lt"/>
              </a:rPr>
              <a:t>[</a:t>
            </a:r>
            <a:r>
              <a:rPr lang="de-DE" dirty="0" err="1" smtClean="0">
                <a:latin typeface="+mj-lt"/>
              </a:rPr>
              <a:t>Huet</a:t>
            </a:r>
            <a:r>
              <a:rPr lang="de-DE" dirty="0" smtClean="0">
                <a:latin typeface="+mj-lt"/>
              </a:rPr>
              <a:t> et al.: AKBC‘13]</a:t>
            </a:r>
            <a:endParaRPr lang="en-US" dirty="0" err="1" smtClean="0">
              <a:latin typeface="+mj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344530"/>
            <a:ext cx="4968552" cy="452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59632" y="6051608"/>
            <a:ext cx="73965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b</a:t>
            </a:r>
            <a:r>
              <a:rPr lang="de-DE" dirty="0" err="1" smtClean="0"/>
              <a:t>ased</a:t>
            </a:r>
            <a:r>
              <a:rPr lang="de-DE" dirty="0" smtClean="0"/>
              <a:t> on </a:t>
            </a:r>
            <a:r>
              <a:rPr lang="de-DE" dirty="0" err="1" smtClean="0"/>
              <a:t>entity</a:t>
            </a:r>
            <a:r>
              <a:rPr lang="de-DE" dirty="0" smtClean="0"/>
              <a:t> </a:t>
            </a:r>
            <a:r>
              <a:rPr lang="de-DE" dirty="0" err="1" smtClean="0"/>
              <a:t>recognition</a:t>
            </a:r>
            <a:r>
              <a:rPr lang="de-DE" dirty="0" smtClean="0"/>
              <a:t> &amp; </a:t>
            </a:r>
            <a:r>
              <a:rPr lang="de-DE" dirty="0" err="1" smtClean="0"/>
              <a:t>semantic</a:t>
            </a:r>
            <a:r>
              <a:rPr lang="de-DE" dirty="0" smtClean="0"/>
              <a:t> </a:t>
            </a:r>
            <a:r>
              <a:rPr lang="de-DE" dirty="0" err="1" smtClean="0"/>
              <a:t>classes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KB</a:t>
            </a:r>
          </a:p>
          <a:p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archive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Le Monde, 1945-1985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47" y="1512111"/>
            <a:ext cx="4875290" cy="437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99671" y="1292341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Age</a:t>
            </a:r>
            <a:endParaRPr lang="en-US" sz="1600" dirty="0"/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392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16024" y="3346440"/>
            <a:ext cx="8532440" cy="288032"/>
          </a:xfrm>
          <a:prstGeom prst="rect">
            <a:avLst/>
          </a:prstGeom>
          <a:solidFill>
            <a:srgbClr val="66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200" b="1" smtClean="0">
              <a:solidFill>
                <a:srgbClr val="000000"/>
              </a:solidFill>
            </a:endParaRPr>
          </a:p>
        </p:txBody>
      </p:sp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>
            <a:normAutofit fontScale="90000"/>
          </a:bodyPr>
          <a:lstStyle/>
          <a:p>
            <a:pPr defTabSz="893763" eaLnBrk="1" hangingPunct="1"/>
            <a:r>
              <a:rPr lang="en-GB" sz="4000" dirty="0" smtClean="0"/>
              <a:t>Outline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79512" y="1268760"/>
            <a:ext cx="45365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</a:rPr>
              <a:t>Introduction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200" b="1" dirty="0">
                <a:solidFill>
                  <a:srgbClr val="000000"/>
                </a:solidFill>
              </a:rPr>
              <a:t>Harvesting </a:t>
            </a:r>
            <a:r>
              <a:rPr lang="en-US" sz="2200" b="1" dirty="0" smtClean="0">
                <a:solidFill>
                  <a:srgbClr val="000000"/>
                </a:solidFill>
              </a:rPr>
              <a:t>Classes 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</a:rPr>
              <a:t>Harvesting Facts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</a:rPr>
              <a:t>Common Sense Knowledge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sz="2200" b="1" dirty="0" smtClean="0">
              <a:solidFill>
                <a:srgbClr val="000000"/>
              </a:solidFill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</a:rPr>
              <a:t>Knowledge Consolidation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</a:rPr>
              <a:t>Web Content Analytics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00"/>
                </a:solidFill>
              </a:rPr>
              <a:t>Wrap-Up</a:t>
            </a:r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683568" y="2852936"/>
            <a:ext cx="288032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ZoneTexte 3"/>
          <p:cNvSpPr txBox="1"/>
          <p:nvPr/>
        </p:nvSpPr>
        <p:spPr>
          <a:xfrm>
            <a:off x="3948545" y="3346440"/>
            <a:ext cx="5231967" cy="1107996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00"/>
                </a:solidFill>
              </a:rPr>
              <a:t>Entity Discovery in Web </a:t>
            </a:r>
            <a:r>
              <a:rPr lang="en-US" sz="2200" b="1" dirty="0" smtClean="0">
                <a:solidFill>
                  <a:srgbClr val="000000"/>
                </a:solidFill>
              </a:rPr>
              <a:t>Contents  √</a:t>
            </a:r>
            <a:endParaRPr lang="en-US" sz="2200" b="1" dirty="0">
              <a:solidFill>
                <a:srgbClr val="000000"/>
              </a:solidFill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00"/>
                </a:solidFill>
              </a:rPr>
              <a:t>Entity-centric Search &amp; </a:t>
            </a:r>
            <a:r>
              <a:rPr lang="en-US" sz="2200" b="1" dirty="0" smtClean="0">
                <a:solidFill>
                  <a:srgbClr val="000000"/>
                </a:solidFill>
              </a:rPr>
              <a:t>Analytics </a:t>
            </a:r>
            <a:r>
              <a:rPr lang="en-US" sz="2200" b="1" dirty="0">
                <a:solidFill>
                  <a:srgbClr val="000000"/>
                </a:solidFill>
              </a:rPr>
              <a:t> √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000000"/>
                </a:solidFill>
              </a:rPr>
              <a:t>KB-enhanced </a:t>
            </a:r>
            <a:r>
              <a:rPr lang="en-US" sz="2200" b="1" dirty="0">
                <a:solidFill>
                  <a:srgbClr val="000000"/>
                </a:solidFill>
              </a:rPr>
              <a:t>Sentiment Analysis</a:t>
            </a:r>
          </a:p>
        </p:txBody>
      </p:sp>
    </p:spTree>
    <p:extLst>
      <p:ext uri="{BB962C8B-B14F-4D97-AF65-F5344CB8AC3E}">
        <p14:creationId xmlns:p14="http://schemas.microsoft.com/office/powerpoint/2010/main" val="190302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Knowledge-enhanced Sentiment Analysis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409692"/>
            <a:ext cx="8229600" cy="27164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Goal: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(Recognize </a:t>
            </a:r>
            <a:r>
              <a:rPr lang="en-US" smtClean="0"/>
              <a:t>and disambiguate </a:t>
            </a:r>
            <a:r>
              <a:rPr lang="en-US" dirty="0" smtClean="0"/>
              <a:t>entities)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Identify overall sentiment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Understand which entities and aspects contribute to the sentiment, and how they contribute</a:t>
            </a:r>
          </a:p>
        </p:txBody>
      </p:sp>
      <p:sp>
        <p:nvSpPr>
          <p:cNvPr id="4" name="Rectangle 3"/>
          <p:cNvSpPr/>
          <p:nvPr/>
        </p:nvSpPr>
        <p:spPr>
          <a:xfrm>
            <a:off x="1133542" y="1539941"/>
            <a:ext cx="6693865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“The bar at the Hilton was hot 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but the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beer was cold.”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80281" y="2617159"/>
            <a:ext cx="4384223" cy="461665"/>
            <a:chOff x="2649893" y="2798581"/>
            <a:chExt cx="3985655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3877802" y="2798581"/>
              <a:ext cx="1406197" cy="461665"/>
            </a:xfrm>
            <a:prstGeom prst="rect">
              <a:avLst/>
            </a:prstGeom>
            <a:no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OBJECTIVE</a:t>
              </a:r>
              <a:endParaRPr lang="en-US" sz="24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49893" y="2798581"/>
              <a:ext cx="1227908" cy="461665"/>
            </a:xfrm>
            <a:prstGeom prst="rect">
              <a:avLst/>
            </a:prstGeom>
            <a:no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8000"/>
                  </a:solidFill>
                </a:rPr>
                <a:t>POSITIVE</a:t>
              </a:r>
              <a:endParaRPr lang="en-US" sz="2400" b="1" dirty="0">
                <a:solidFill>
                  <a:srgbClr val="008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83999" y="2798581"/>
              <a:ext cx="1351549" cy="461665"/>
            </a:xfrm>
            <a:prstGeom prst="rect">
              <a:avLst/>
            </a:prstGeom>
            <a:no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NEGATIVE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275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Knowledge-enhanced Sentiment Analysis </a:t>
            </a:r>
            <a:endParaRPr lang="en-US" sz="3600" dirty="0"/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457200" y="3409692"/>
            <a:ext cx="8229600" cy="27164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Problem:</a:t>
            </a:r>
          </a:p>
          <a:p>
            <a:r>
              <a:rPr lang="en-US" dirty="0" smtClean="0"/>
              <a:t>No single, unambiguous sentiment term like good/nice/bad/horrible</a:t>
            </a:r>
          </a:p>
          <a:p>
            <a:pPr marL="0" indent="0">
              <a:buNone/>
            </a:pPr>
            <a:r>
              <a:rPr lang="en-US" dirty="0" smtClean="0"/>
              <a:t>Solution:</a:t>
            </a:r>
          </a:p>
          <a:p>
            <a:r>
              <a:rPr lang="en-US" dirty="0" smtClean="0"/>
              <a:t>Common-sense and factual knowledge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33542" y="1539941"/>
            <a:ext cx="6693865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“The bar at the Hilton was hot 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but the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beer was cold.”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280281" y="2617159"/>
            <a:ext cx="4384224" cy="461665"/>
            <a:chOff x="2649893" y="2798581"/>
            <a:chExt cx="3985655" cy="461665"/>
          </a:xfrm>
        </p:grpSpPr>
        <p:sp>
          <p:nvSpPr>
            <p:cNvPr id="17" name="TextBox 16"/>
            <p:cNvSpPr txBox="1"/>
            <p:nvPr/>
          </p:nvSpPr>
          <p:spPr>
            <a:xfrm>
              <a:off x="3877802" y="2798581"/>
              <a:ext cx="1406197" cy="461665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OBJECTIVE</a:t>
              </a:r>
              <a:endParaRPr lang="en-US" sz="2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49893" y="2798581"/>
              <a:ext cx="1227908" cy="461665"/>
            </a:xfrm>
            <a:prstGeom prst="rect">
              <a:avLst/>
            </a:prstGeom>
            <a:no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8000"/>
                  </a:solidFill>
                </a:rPr>
                <a:t>POSITIVE</a:t>
              </a:r>
              <a:endParaRPr lang="en-US" sz="2400" b="1" dirty="0">
                <a:solidFill>
                  <a:srgbClr val="008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83999" y="2798581"/>
              <a:ext cx="1351549" cy="461665"/>
            </a:xfrm>
            <a:prstGeom prst="rect">
              <a:avLst/>
            </a:prstGeom>
            <a:no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NEGATIVE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945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Polarity of </a:t>
            </a:r>
            <a:r>
              <a:rPr lang="en-US" sz="3600" dirty="0" err="1" smtClean="0"/>
              <a:t>Synsets</a:t>
            </a:r>
            <a:endParaRPr lang="en-US" sz="3600" dirty="0"/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457200" y="3393649"/>
            <a:ext cx="8229600" cy="273251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err="1" smtClean="0"/>
              <a:t>SentiWordNet</a:t>
            </a:r>
            <a:r>
              <a:rPr lang="en-US" dirty="0" smtClean="0"/>
              <a:t> provides objectivity, polarity for </a:t>
            </a:r>
            <a:r>
              <a:rPr lang="en-US" dirty="0" err="1" smtClean="0"/>
              <a:t>WordNet</a:t>
            </a:r>
            <a:r>
              <a:rPr lang="en-US" dirty="0" smtClean="0"/>
              <a:t> </a:t>
            </a:r>
            <a:r>
              <a:rPr lang="en-US" dirty="0" err="1" smtClean="0"/>
              <a:t>synsets</a:t>
            </a:r>
            <a:endParaRPr lang="en-US" dirty="0" smtClean="0"/>
          </a:p>
          <a:p>
            <a:r>
              <a:rPr lang="en-US" b="1" dirty="0"/>
              <a:t>cold</a:t>
            </a:r>
            <a:r>
              <a:rPr lang="en-US" dirty="0"/>
              <a:t>#1: having a low or inadequate temperature or feeling a sensation of </a:t>
            </a:r>
            <a:r>
              <a:rPr lang="en-US" dirty="0" smtClean="0"/>
              <a:t>coldness […] "</a:t>
            </a:r>
            <a:r>
              <a:rPr lang="en-US" dirty="0"/>
              <a:t>a cold climate"; "a cold room"; "dinner has gotten </a:t>
            </a:r>
            <a:r>
              <a:rPr lang="en-US" dirty="0" smtClean="0"/>
              <a:t>cold”; </a:t>
            </a:r>
            <a:r>
              <a:rPr lang="en-US" dirty="0"/>
              <a:t>"</a:t>
            </a:r>
            <a:r>
              <a:rPr lang="en-US" b="1" dirty="0"/>
              <a:t>a cold </a:t>
            </a:r>
            <a:r>
              <a:rPr lang="en-US" b="1" dirty="0" smtClean="0"/>
              <a:t>beer</a:t>
            </a:r>
            <a:r>
              <a:rPr lang="en-US" dirty="0" smtClean="0"/>
              <a:t>” (</a:t>
            </a:r>
            <a:r>
              <a:rPr lang="en-US" dirty="0" smtClean="0">
                <a:solidFill>
                  <a:srgbClr val="008000"/>
                </a:solidFill>
              </a:rPr>
              <a:t>P</a:t>
            </a:r>
            <a:r>
              <a:rPr lang="en-US" dirty="0"/>
              <a:t>: 0 O: 0.25 </a:t>
            </a:r>
            <a:r>
              <a:rPr lang="en-US" b="1" dirty="0">
                <a:solidFill>
                  <a:srgbClr val="FF0000"/>
                </a:solidFill>
              </a:rPr>
              <a:t>N</a:t>
            </a:r>
            <a:r>
              <a:rPr lang="en-US" b="1" dirty="0"/>
              <a:t>: </a:t>
            </a:r>
            <a:r>
              <a:rPr lang="en-US" b="1" dirty="0" smtClean="0"/>
              <a:t>0.75</a:t>
            </a:r>
            <a:r>
              <a:rPr lang="en-US" dirty="0" smtClean="0"/>
              <a:t>)</a:t>
            </a:r>
            <a:r>
              <a:rPr lang="en-US" b="1" dirty="0"/>
              <a:t>	</a:t>
            </a:r>
          </a:p>
          <a:p>
            <a:r>
              <a:rPr lang="en-US" b="1" dirty="0" smtClean="0"/>
              <a:t>hot</a:t>
            </a:r>
            <a:r>
              <a:rPr lang="en-US" dirty="0"/>
              <a:t>#</a:t>
            </a:r>
            <a:r>
              <a:rPr lang="en-US" dirty="0" smtClean="0"/>
              <a:t>1: </a:t>
            </a:r>
            <a:r>
              <a:rPr lang="en-US" dirty="0"/>
              <a:t>used of physical heat; having a high or higher than desirable </a:t>
            </a:r>
            <a:r>
              <a:rPr lang="en-US" dirty="0" smtClean="0"/>
              <a:t>temperature; </a:t>
            </a:r>
            <a:r>
              <a:rPr lang="en-US" dirty="0"/>
              <a:t>"hot stove"; "hot </a:t>
            </a:r>
            <a:r>
              <a:rPr lang="en-US" dirty="0" smtClean="0"/>
              <a:t>water” (</a:t>
            </a:r>
            <a:r>
              <a:rPr lang="en-US" dirty="0" smtClean="0">
                <a:solidFill>
                  <a:srgbClr val="008000"/>
                </a:solidFill>
              </a:rPr>
              <a:t>P</a:t>
            </a:r>
            <a:r>
              <a:rPr lang="en-US" dirty="0"/>
              <a:t>: 0 O: 1 </a:t>
            </a: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/>
              <a:t>: </a:t>
            </a:r>
            <a:r>
              <a:rPr lang="en-US" dirty="0" smtClean="0"/>
              <a:t>0)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1133542" y="1539941"/>
            <a:ext cx="6693865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“The bar at the Hilton was hot 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but the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beer was cold.”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06560" y="6056277"/>
            <a:ext cx="2980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Baccianella</a:t>
            </a:r>
            <a:r>
              <a:rPr lang="en-US" dirty="0" smtClean="0"/>
              <a:t> et al., LREC 2010]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630982" y="2617159"/>
            <a:ext cx="1546818" cy="461665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OBJECTIVE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280281" y="2617159"/>
            <a:ext cx="1350700" cy="461665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POSITIVE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77799" y="2617159"/>
            <a:ext cx="1486705" cy="461665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NEGATIVE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77800" y="2617159"/>
            <a:ext cx="1486705" cy="461665"/>
          </a:xfrm>
          <a:prstGeom prst="rect">
            <a:avLst/>
          </a:prstGeom>
          <a:solidFill>
            <a:srgbClr val="D9D9D9"/>
          </a:solidFill>
          <a:ln>
            <a:solidFill>
              <a:srgbClr val="BFBFB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NEGATIVE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315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ung 6"/>
          <p:cNvGrpSpPr/>
          <p:nvPr/>
        </p:nvGrpSpPr>
        <p:grpSpPr>
          <a:xfrm>
            <a:off x="1678303" y="260648"/>
            <a:ext cx="5787394" cy="5724592"/>
            <a:chOff x="1724063" y="260648"/>
            <a:chExt cx="5787394" cy="5724592"/>
          </a:xfrm>
        </p:grpSpPr>
        <p:pic>
          <p:nvPicPr>
            <p:cNvPr id="5" name="Bild 4" descr="Screen Shot 2014-05-11 at 17.51.52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6"/>
            <a:stretch/>
          </p:blipFill>
          <p:spPr>
            <a:xfrm>
              <a:off x="1763688" y="260648"/>
              <a:ext cx="5708144" cy="4077072"/>
            </a:xfrm>
            <a:prstGeom prst="rect">
              <a:avLst/>
            </a:prstGeom>
          </p:spPr>
        </p:pic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063" y="4437112"/>
              <a:ext cx="5787394" cy="1548128"/>
            </a:xfrm>
            <a:prstGeom prst="rect">
              <a:avLst/>
            </a:prstGeom>
          </p:spPr>
        </p:pic>
      </p:grpSp>
      <p:sp>
        <p:nvSpPr>
          <p:cNvPr id="8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74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Understanding Entities and Aspects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409692"/>
            <a:ext cx="8229600" cy="27164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Goal: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(Recognize and disambiguate entities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Identify overall sentiment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Understand which entities and aspects contribute to the sentiment, and how they contribute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33542" y="1539941"/>
            <a:ext cx="6693865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“The bar at the Hilton was hot but the beer was cold.”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288362" y="2617159"/>
            <a:ext cx="4384224" cy="461665"/>
            <a:chOff x="2649893" y="2798581"/>
            <a:chExt cx="3985655" cy="461665"/>
          </a:xfrm>
        </p:grpSpPr>
        <p:sp>
          <p:nvSpPr>
            <p:cNvPr id="13" name="TextBox 12"/>
            <p:cNvSpPr txBox="1"/>
            <p:nvPr/>
          </p:nvSpPr>
          <p:spPr>
            <a:xfrm>
              <a:off x="3877802" y="2798581"/>
              <a:ext cx="1406197" cy="461665"/>
            </a:xfrm>
            <a:prstGeom prst="rect">
              <a:avLst/>
            </a:prstGeom>
            <a:no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 smtClean="0"/>
                <a:t>OBJECTIVE</a:t>
              </a:r>
              <a:endParaRPr lang="en-US" sz="2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49893" y="2798581"/>
              <a:ext cx="1227908" cy="461665"/>
            </a:xfrm>
            <a:prstGeom prst="rect">
              <a:avLst/>
            </a:prstGeom>
            <a:no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 smtClean="0">
                  <a:solidFill>
                    <a:srgbClr val="008000"/>
                  </a:solidFill>
                </a:rPr>
                <a:t>POSITIVE</a:t>
              </a:r>
              <a:endParaRPr lang="en-US" sz="2400" b="1" dirty="0">
                <a:solidFill>
                  <a:srgbClr val="008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83999" y="2798581"/>
              <a:ext cx="1351549" cy="461665"/>
            </a:xfrm>
            <a:prstGeom prst="rect">
              <a:avLst/>
            </a:prstGeom>
            <a:no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NEGATIVE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281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Entities and Aspects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409692"/>
            <a:ext cx="8229600" cy="27164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Goal: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(Recognize and disambiguate entities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Identify overall sentiment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Understand which entities and aspects contribute to the sentiment, and how they contribute</a:t>
            </a:r>
          </a:p>
        </p:txBody>
      </p:sp>
      <p:sp>
        <p:nvSpPr>
          <p:cNvPr id="4" name="Rectangle 3"/>
          <p:cNvSpPr/>
          <p:nvPr/>
        </p:nvSpPr>
        <p:spPr>
          <a:xfrm>
            <a:off x="1133542" y="1539941"/>
            <a:ext cx="6693865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“The bar at the Hilton was hot but the beer was cold.”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256355" y="2815970"/>
            <a:ext cx="2234012" cy="261610"/>
            <a:chOff x="3501634" y="2740310"/>
            <a:chExt cx="2234012" cy="261610"/>
          </a:xfrm>
          <a:solidFill>
            <a:schemeClr val="bg1"/>
          </a:solidFill>
        </p:grpSpPr>
        <p:sp>
          <p:nvSpPr>
            <p:cNvPr id="6" name="TextBox 5"/>
            <p:cNvSpPr txBox="1"/>
            <p:nvPr/>
          </p:nvSpPr>
          <p:spPr>
            <a:xfrm>
              <a:off x="4218210" y="2740310"/>
              <a:ext cx="808985" cy="261610"/>
            </a:xfrm>
            <a:prstGeom prst="rect">
              <a:avLst/>
            </a:prstGeom>
            <a:grp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OBJECTIVE</a:t>
              </a:r>
              <a:endParaRPr lang="en-US" sz="11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01634" y="2740310"/>
              <a:ext cx="719098" cy="261610"/>
            </a:xfrm>
            <a:prstGeom prst="rect">
              <a:avLst/>
            </a:prstGeom>
            <a:grp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008000"/>
                  </a:solidFill>
                </a:rPr>
                <a:t>POSITIVE</a:t>
              </a:r>
              <a:endParaRPr lang="en-US" sz="1100" b="1" dirty="0">
                <a:solidFill>
                  <a:srgbClr val="008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54212" y="2740310"/>
              <a:ext cx="781434" cy="261610"/>
            </a:xfrm>
            <a:prstGeom prst="rect">
              <a:avLst/>
            </a:prstGeom>
            <a:grp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NEGATIVE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3755552" y="1688628"/>
            <a:ext cx="1071594" cy="360000"/>
          </a:xfrm>
          <a:prstGeom prst="roundRect">
            <a:avLst/>
          </a:prstGeom>
          <a:noFill/>
          <a:ln w="2857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070916" y="1688259"/>
            <a:ext cx="604887" cy="360000"/>
          </a:xfrm>
          <a:prstGeom prst="roundRect">
            <a:avLst/>
          </a:prstGeom>
          <a:noFill/>
          <a:ln w="2857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622385" y="1688260"/>
            <a:ext cx="604887" cy="360000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200818" y="2160815"/>
            <a:ext cx="805105" cy="360000"/>
          </a:xfrm>
          <a:prstGeom prst="roundRect">
            <a:avLst/>
          </a:prstGeom>
          <a:noFill/>
          <a:ln w="2857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2793924" y="2152439"/>
            <a:ext cx="731914" cy="360000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Arrow Connector 14"/>
          <p:cNvCxnSpPr>
            <a:stCxn id="10" idx="0"/>
            <a:endCxn id="11" idx="0"/>
          </p:cNvCxnSpPr>
          <p:nvPr/>
        </p:nvCxnSpPr>
        <p:spPr>
          <a:xfrm rot="16200000" flipV="1">
            <a:off x="3332171" y="729449"/>
            <a:ext cx="369" cy="1917989"/>
          </a:xfrm>
          <a:prstGeom prst="curvedConnector3">
            <a:avLst>
              <a:gd name="adj1" fmla="val 123563144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4"/>
          <p:cNvCxnSpPr>
            <a:endCxn id="12" idx="0"/>
          </p:cNvCxnSpPr>
          <p:nvPr/>
        </p:nvCxnSpPr>
        <p:spPr>
          <a:xfrm>
            <a:off x="3324364" y="1237935"/>
            <a:ext cx="2600465" cy="450325"/>
          </a:xfrm>
          <a:prstGeom prst="curvedConnector2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14"/>
          <p:cNvCxnSpPr>
            <a:stCxn id="14" idx="2"/>
            <a:endCxn id="13" idx="2"/>
          </p:cNvCxnSpPr>
          <p:nvPr/>
        </p:nvCxnSpPr>
        <p:spPr>
          <a:xfrm rot="5400000">
            <a:off x="2377438" y="1738372"/>
            <a:ext cx="8376" cy="1556510"/>
          </a:xfrm>
          <a:prstGeom prst="curvedConnector3">
            <a:avLst>
              <a:gd name="adj1" fmla="val 2829226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5445935" y="1156028"/>
            <a:ext cx="2234012" cy="261610"/>
            <a:chOff x="3501634" y="2740310"/>
            <a:chExt cx="2234012" cy="261610"/>
          </a:xfrm>
          <a:solidFill>
            <a:srgbClr val="FFFFFF"/>
          </a:solidFill>
        </p:grpSpPr>
        <p:sp>
          <p:nvSpPr>
            <p:cNvPr id="40" name="TextBox 39"/>
            <p:cNvSpPr txBox="1"/>
            <p:nvPr/>
          </p:nvSpPr>
          <p:spPr>
            <a:xfrm>
              <a:off x="4218210" y="2740310"/>
              <a:ext cx="808985" cy="261610"/>
            </a:xfrm>
            <a:prstGeom prst="rect">
              <a:avLst/>
            </a:prstGeom>
            <a:grp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OBJECTIVE</a:t>
              </a:r>
              <a:endParaRPr lang="en-US" sz="11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501634" y="2740310"/>
              <a:ext cx="719098" cy="261610"/>
            </a:xfrm>
            <a:prstGeom prst="rect">
              <a:avLst/>
            </a:prstGeom>
            <a:grp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008000"/>
                  </a:solidFill>
                </a:rPr>
                <a:t>POSITIVE</a:t>
              </a:r>
              <a:endParaRPr lang="en-US" sz="1100" b="1" dirty="0">
                <a:solidFill>
                  <a:srgbClr val="008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954212" y="2740310"/>
              <a:ext cx="781434" cy="261610"/>
            </a:xfrm>
            <a:prstGeom prst="rect">
              <a:avLst/>
            </a:prstGeom>
            <a:grp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NEGATIVE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706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Polarity of Multi-Word Sentiment Terms</a:t>
            </a:r>
            <a:endParaRPr lang="en-US" sz="3600" dirty="0"/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457200" y="3548391"/>
            <a:ext cx="8229600" cy="2577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 smtClean="0"/>
              <a:t>SenticNet</a:t>
            </a:r>
            <a:r>
              <a:rPr lang="en-US" b="1" dirty="0" smtClean="0"/>
              <a:t> </a:t>
            </a:r>
            <a:r>
              <a:rPr lang="en-US" dirty="0" smtClean="0"/>
              <a:t>provides polarity for multi-word sentiment terms </a:t>
            </a:r>
          </a:p>
          <a:p>
            <a:r>
              <a:rPr lang="en-US" dirty="0" smtClean="0"/>
              <a:t>Cold beer: </a:t>
            </a:r>
            <a:r>
              <a:rPr lang="en-US" dirty="0" smtClean="0">
                <a:solidFill>
                  <a:srgbClr val="008000"/>
                </a:solidFill>
              </a:rPr>
              <a:t>P</a:t>
            </a:r>
            <a:r>
              <a:rPr lang="en-US" dirty="0"/>
              <a:t>: 1</a:t>
            </a:r>
            <a:r>
              <a:rPr lang="en-US" dirty="0" smtClean="0"/>
              <a:t>.0 O</a:t>
            </a:r>
            <a:r>
              <a:rPr lang="en-US" dirty="0"/>
              <a:t>: </a:t>
            </a:r>
            <a:r>
              <a:rPr lang="en-US" dirty="0" smtClean="0"/>
              <a:t>0.0 </a:t>
            </a: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/>
              <a:t>: </a:t>
            </a:r>
            <a:r>
              <a:rPr lang="en-US" dirty="0" smtClean="0"/>
              <a:t>0</a:t>
            </a:r>
            <a:endParaRPr lang="en-US" dirty="0"/>
          </a:p>
          <a:p>
            <a:r>
              <a:rPr lang="en-US" dirty="0" smtClean="0"/>
              <a:t>Hot bar: </a:t>
            </a:r>
            <a:r>
              <a:rPr lang="en-US" dirty="0">
                <a:solidFill>
                  <a:srgbClr val="008000"/>
                </a:solidFill>
              </a:rPr>
              <a:t>P</a:t>
            </a:r>
            <a:r>
              <a:rPr lang="en-US" dirty="0"/>
              <a:t>: </a:t>
            </a:r>
            <a:r>
              <a:rPr lang="en-US" dirty="0" smtClean="0"/>
              <a:t>0.0 </a:t>
            </a:r>
            <a:r>
              <a:rPr lang="en-US" dirty="0"/>
              <a:t>O: </a:t>
            </a:r>
            <a:r>
              <a:rPr lang="en-US" dirty="0" smtClean="0"/>
              <a:t>0.2 </a:t>
            </a: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/>
              <a:t>: </a:t>
            </a:r>
            <a:r>
              <a:rPr lang="en-US" dirty="0" smtClean="0"/>
              <a:t>0.8</a:t>
            </a:r>
            <a:endParaRPr lang="en-US" dirty="0"/>
          </a:p>
          <a:p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970078" y="6056277"/>
            <a:ext cx="2716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[Cambria et al., AAAI 2014]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33542" y="1539941"/>
            <a:ext cx="6693865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“The bar at the Hilton was hot but the beer was cold.”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256355" y="2815970"/>
            <a:ext cx="2234012" cy="261610"/>
            <a:chOff x="3501634" y="2740310"/>
            <a:chExt cx="2234012" cy="261610"/>
          </a:xfrm>
          <a:solidFill>
            <a:schemeClr val="bg1"/>
          </a:solidFill>
        </p:grpSpPr>
        <p:sp>
          <p:nvSpPr>
            <p:cNvPr id="14" name="TextBox 13"/>
            <p:cNvSpPr txBox="1"/>
            <p:nvPr/>
          </p:nvSpPr>
          <p:spPr>
            <a:xfrm>
              <a:off x="4218210" y="2740310"/>
              <a:ext cx="808985" cy="261610"/>
            </a:xfrm>
            <a:prstGeom prst="rect">
              <a:avLst/>
            </a:prstGeom>
            <a:grp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OBJECTIVE</a:t>
              </a:r>
              <a:endParaRPr lang="en-US" sz="11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01634" y="2740310"/>
              <a:ext cx="719098" cy="261610"/>
            </a:xfrm>
            <a:prstGeom prst="rect">
              <a:avLst/>
            </a:prstGeom>
            <a:grp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008000"/>
                  </a:solidFill>
                </a:rPr>
                <a:t>POSITIVE</a:t>
              </a:r>
              <a:endParaRPr lang="en-US" sz="1100" b="1" dirty="0">
                <a:solidFill>
                  <a:srgbClr val="008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54212" y="2740310"/>
              <a:ext cx="781434" cy="261610"/>
            </a:xfrm>
            <a:prstGeom prst="rect">
              <a:avLst/>
            </a:prstGeom>
            <a:grp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NEGATIVE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Rounded Rectangle 20"/>
          <p:cNvSpPr/>
          <p:nvPr/>
        </p:nvSpPr>
        <p:spPr bwMode="auto">
          <a:xfrm>
            <a:off x="3755552" y="1688628"/>
            <a:ext cx="1071594" cy="360000"/>
          </a:xfrm>
          <a:prstGeom prst="roundRect">
            <a:avLst/>
          </a:prstGeom>
          <a:noFill/>
          <a:ln w="2857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2070916" y="1688259"/>
            <a:ext cx="604887" cy="360000"/>
          </a:xfrm>
          <a:prstGeom prst="roundRect">
            <a:avLst/>
          </a:prstGeom>
          <a:noFill/>
          <a:ln w="2857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5622385" y="1688260"/>
            <a:ext cx="604887" cy="360000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1200818" y="2160815"/>
            <a:ext cx="805105" cy="360000"/>
          </a:xfrm>
          <a:prstGeom prst="roundRect">
            <a:avLst/>
          </a:prstGeom>
          <a:noFill/>
          <a:ln w="2857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2793924" y="2152439"/>
            <a:ext cx="731914" cy="360000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6" name="Straight Arrow Connector 14"/>
          <p:cNvCxnSpPr>
            <a:stCxn id="21" idx="0"/>
            <a:endCxn id="22" idx="0"/>
          </p:cNvCxnSpPr>
          <p:nvPr/>
        </p:nvCxnSpPr>
        <p:spPr>
          <a:xfrm rot="16200000" flipV="1">
            <a:off x="3332171" y="729449"/>
            <a:ext cx="369" cy="1917989"/>
          </a:xfrm>
          <a:prstGeom prst="curvedConnector3">
            <a:avLst>
              <a:gd name="adj1" fmla="val 123563144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14"/>
          <p:cNvCxnSpPr>
            <a:endCxn id="23" idx="0"/>
          </p:cNvCxnSpPr>
          <p:nvPr/>
        </p:nvCxnSpPr>
        <p:spPr>
          <a:xfrm>
            <a:off x="3324364" y="1237935"/>
            <a:ext cx="2600465" cy="450325"/>
          </a:xfrm>
          <a:prstGeom prst="curvedConnector2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4"/>
          <p:cNvCxnSpPr>
            <a:stCxn id="25" idx="2"/>
            <a:endCxn id="24" idx="2"/>
          </p:cNvCxnSpPr>
          <p:nvPr/>
        </p:nvCxnSpPr>
        <p:spPr>
          <a:xfrm rot="5400000">
            <a:off x="2377438" y="1738372"/>
            <a:ext cx="8376" cy="1556510"/>
          </a:xfrm>
          <a:prstGeom prst="curvedConnector3">
            <a:avLst>
              <a:gd name="adj1" fmla="val 2829226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5445935" y="1156028"/>
            <a:ext cx="2234012" cy="261610"/>
            <a:chOff x="3501634" y="2740310"/>
            <a:chExt cx="2234012" cy="261610"/>
          </a:xfrm>
          <a:solidFill>
            <a:srgbClr val="FFFFFF"/>
          </a:solidFill>
        </p:grpSpPr>
        <p:sp>
          <p:nvSpPr>
            <p:cNvPr id="30" name="TextBox 29"/>
            <p:cNvSpPr txBox="1"/>
            <p:nvPr/>
          </p:nvSpPr>
          <p:spPr>
            <a:xfrm>
              <a:off x="4218210" y="2740310"/>
              <a:ext cx="808985" cy="261610"/>
            </a:xfrm>
            <a:prstGeom prst="rect">
              <a:avLst/>
            </a:prstGeom>
            <a:grp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OBJECTIVE</a:t>
              </a:r>
              <a:endParaRPr lang="en-US" sz="11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01634" y="2740310"/>
              <a:ext cx="719098" cy="261610"/>
            </a:xfrm>
            <a:prstGeom prst="rect">
              <a:avLst/>
            </a:prstGeom>
            <a:grp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008000"/>
                  </a:solidFill>
                </a:rPr>
                <a:t>POSITIVE</a:t>
              </a:r>
              <a:endParaRPr lang="en-US" sz="1100" b="1" dirty="0">
                <a:solidFill>
                  <a:srgbClr val="008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954212" y="2740310"/>
              <a:ext cx="781434" cy="261610"/>
            </a:xfrm>
            <a:prstGeom prst="rect">
              <a:avLst/>
            </a:prstGeom>
            <a:grp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NEGATIVE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266309" y="2815970"/>
            <a:ext cx="719098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8000"/>
                </a:solidFill>
              </a:rPr>
              <a:t>POSITIVE</a:t>
            </a:r>
            <a:endParaRPr lang="en-US" sz="1100" b="1" dirty="0">
              <a:solidFill>
                <a:srgbClr val="008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98513" y="1156028"/>
            <a:ext cx="781434" cy="261610"/>
          </a:xfrm>
          <a:prstGeom prst="rect">
            <a:avLst/>
          </a:prstGeom>
          <a:solidFill>
            <a:srgbClr val="D9D9D9"/>
          </a:solidFill>
          <a:ln>
            <a:solidFill>
              <a:srgbClr val="BFBFBF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NEGATIVE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54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104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3" grpId="0" animBg="1"/>
      <p:bldP spid="3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Entities and Aspects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457200" y="3548391"/>
            <a:ext cx="8229600" cy="25777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300" b="1" dirty="0" smtClean="0"/>
              <a:t>Hot bar?</a:t>
            </a:r>
          </a:p>
          <a:p>
            <a:r>
              <a:rPr lang="en-US" b="1" dirty="0"/>
              <a:t>hot</a:t>
            </a:r>
            <a:r>
              <a:rPr lang="en-US" dirty="0"/>
              <a:t>#</a:t>
            </a:r>
            <a:r>
              <a:rPr lang="en-US" dirty="0" smtClean="0"/>
              <a:t>1: </a:t>
            </a:r>
            <a:r>
              <a:rPr lang="en-US" dirty="0"/>
              <a:t>used of physical heat; having a high or higher than desirable temperature; "hot stove"; "hot water</a:t>
            </a:r>
            <a:r>
              <a:rPr lang="en-US" dirty="0" smtClean="0"/>
              <a:t>” (</a:t>
            </a:r>
            <a:r>
              <a:rPr lang="en-US" dirty="0" smtClean="0">
                <a:solidFill>
                  <a:srgbClr val="008000"/>
                </a:solidFill>
              </a:rPr>
              <a:t>P</a:t>
            </a:r>
            <a:r>
              <a:rPr lang="en-US" dirty="0"/>
              <a:t>: 0 O: 1 </a:t>
            </a: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/>
              <a:t>: </a:t>
            </a:r>
            <a:r>
              <a:rPr lang="en-US" dirty="0" smtClean="0"/>
              <a:t>0)</a:t>
            </a:r>
          </a:p>
          <a:p>
            <a:r>
              <a:rPr lang="en-US" b="1" dirty="0" smtClean="0"/>
              <a:t>hot</a:t>
            </a:r>
            <a:r>
              <a:rPr lang="en-US" dirty="0" smtClean="0"/>
              <a:t>#11: </a:t>
            </a:r>
            <a:r>
              <a:rPr lang="en-US" dirty="0"/>
              <a:t>very popular or successful; "one of the hot young talents"; "cabbage patch dolls were hot last </a:t>
            </a:r>
            <a:r>
              <a:rPr lang="en-US" dirty="0" smtClean="0"/>
              <a:t>season” (</a:t>
            </a:r>
            <a:r>
              <a:rPr lang="en-US" dirty="0" smtClean="0">
                <a:solidFill>
                  <a:srgbClr val="008000"/>
                </a:solidFill>
              </a:rPr>
              <a:t>P</a:t>
            </a:r>
            <a:r>
              <a:rPr lang="en-US" dirty="0"/>
              <a:t>: 0.625 O: 0.375 </a:t>
            </a: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/>
              <a:t>: </a:t>
            </a:r>
            <a:r>
              <a:rPr lang="en-US" dirty="0" smtClean="0"/>
              <a:t>0)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28" name="Rectangle 27"/>
          <p:cNvSpPr/>
          <p:nvPr/>
        </p:nvSpPr>
        <p:spPr>
          <a:xfrm>
            <a:off x="1133542" y="1539941"/>
            <a:ext cx="6693865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“The bar at the Hilton was hot but the beer was cold.”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256355" y="2815970"/>
            <a:ext cx="2234012" cy="261610"/>
            <a:chOff x="3501634" y="2740310"/>
            <a:chExt cx="2234012" cy="261610"/>
          </a:xfrm>
          <a:solidFill>
            <a:schemeClr val="bg1"/>
          </a:solidFill>
        </p:grpSpPr>
        <p:sp>
          <p:nvSpPr>
            <p:cNvPr id="30" name="TextBox 29"/>
            <p:cNvSpPr txBox="1"/>
            <p:nvPr/>
          </p:nvSpPr>
          <p:spPr>
            <a:xfrm>
              <a:off x="4218210" y="2740310"/>
              <a:ext cx="808985" cy="261610"/>
            </a:xfrm>
            <a:prstGeom prst="rect">
              <a:avLst/>
            </a:prstGeom>
            <a:grp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OBJECTIVE</a:t>
              </a:r>
              <a:endParaRPr lang="en-US" sz="11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01634" y="2740310"/>
              <a:ext cx="719098" cy="261610"/>
            </a:xfrm>
            <a:prstGeom prst="rect">
              <a:avLst/>
            </a:prstGeom>
            <a:grp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008000"/>
                  </a:solidFill>
                </a:rPr>
                <a:t>POSITIVE</a:t>
              </a:r>
              <a:endParaRPr lang="en-US" sz="1100" b="1" dirty="0">
                <a:solidFill>
                  <a:srgbClr val="008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954212" y="2740310"/>
              <a:ext cx="781434" cy="261610"/>
            </a:xfrm>
            <a:prstGeom prst="rect">
              <a:avLst/>
            </a:prstGeom>
            <a:grp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NEGATIVE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Rounded Rectangle 32"/>
          <p:cNvSpPr/>
          <p:nvPr/>
        </p:nvSpPr>
        <p:spPr bwMode="auto">
          <a:xfrm>
            <a:off x="3755552" y="1688628"/>
            <a:ext cx="1071594" cy="360000"/>
          </a:xfrm>
          <a:prstGeom prst="roundRect">
            <a:avLst/>
          </a:prstGeom>
          <a:noFill/>
          <a:ln w="2857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Rounded Rectangle 33"/>
          <p:cNvSpPr/>
          <p:nvPr/>
        </p:nvSpPr>
        <p:spPr bwMode="auto">
          <a:xfrm>
            <a:off x="2070916" y="1688259"/>
            <a:ext cx="604887" cy="360000"/>
          </a:xfrm>
          <a:prstGeom prst="roundRect">
            <a:avLst/>
          </a:prstGeom>
          <a:noFill/>
          <a:ln w="2857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5622385" y="1688260"/>
            <a:ext cx="604887" cy="360000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1200818" y="2160815"/>
            <a:ext cx="805105" cy="360000"/>
          </a:xfrm>
          <a:prstGeom prst="roundRect">
            <a:avLst/>
          </a:prstGeom>
          <a:noFill/>
          <a:ln w="2857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2793924" y="2152439"/>
            <a:ext cx="731914" cy="360000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8" name="Straight Arrow Connector 14"/>
          <p:cNvCxnSpPr>
            <a:stCxn id="33" idx="0"/>
            <a:endCxn id="34" idx="0"/>
          </p:cNvCxnSpPr>
          <p:nvPr/>
        </p:nvCxnSpPr>
        <p:spPr>
          <a:xfrm rot="16200000" flipV="1">
            <a:off x="3332171" y="729449"/>
            <a:ext cx="369" cy="1917989"/>
          </a:xfrm>
          <a:prstGeom prst="curvedConnector3">
            <a:avLst>
              <a:gd name="adj1" fmla="val 123563144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14"/>
          <p:cNvCxnSpPr>
            <a:endCxn id="35" idx="0"/>
          </p:cNvCxnSpPr>
          <p:nvPr/>
        </p:nvCxnSpPr>
        <p:spPr>
          <a:xfrm>
            <a:off x="3324364" y="1237935"/>
            <a:ext cx="2600465" cy="450325"/>
          </a:xfrm>
          <a:prstGeom prst="curvedConnector2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14"/>
          <p:cNvCxnSpPr>
            <a:stCxn id="37" idx="2"/>
            <a:endCxn id="36" idx="2"/>
          </p:cNvCxnSpPr>
          <p:nvPr/>
        </p:nvCxnSpPr>
        <p:spPr>
          <a:xfrm rot="5400000">
            <a:off x="2377438" y="1738372"/>
            <a:ext cx="8376" cy="1556510"/>
          </a:xfrm>
          <a:prstGeom prst="curvedConnector3">
            <a:avLst>
              <a:gd name="adj1" fmla="val 2829226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5445935" y="1156028"/>
            <a:ext cx="2234012" cy="261610"/>
            <a:chOff x="3501634" y="2740310"/>
            <a:chExt cx="2234012" cy="261610"/>
          </a:xfrm>
          <a:solidFill>
            <a:srgbClr val="FFFFFF"/>
          </a:solidFill>
        </p:grpSpPr>
        <p:sp>
          <p:nvSpPr>
            <p:cNvPr id="42" name="TextBox 41"/>
            <p:cNvSpPr txBox="1"/>
            <p:nvPr/>
          </p:nvSpPr>
          <p:spPr>
            <a:xfrm>
              <a:off x="4218210" y="2740310"/>
              <a:ext cx="808985" cy="261610"/>
            </a:xfrm>
            <a:prstGeom prst="rect">
              <a:avLst/>
            </a:prstGeom>
            <a:grp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OBJECTIVE</a:t>
              </a:r>
              <a:endParaRPr lang="en-US" sz="11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501634" y="2740310"/>
              <a:ext cx="719098" cy="261610"/>
            </a:xfrm>
            <a:prstGeom prst="rect">
              <a:avLst/>
            </a:prstGeom>
            <a:grp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008000"/>
                  </a:solidFill>
                </a:rPr>
                <a:t>POSITIVE</a:t>
              </a:r>
              <a:endParaRPr lang="en-US" sz="1100" b="1" dirty="0">
                <a:solidFill>
                  <a:srgbClr val="008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954212" y="2740310"/>
              <a:ext cx="781434" cy="261610"/>
            </a:xfrm>
            <a:prstGeom prst="rect">
              <a:avLst/>
            </a:prstGeom>
            <a:grpFill/>
            <a:ln>
              <a:solidFill>
                <a:srgbClr val="BFBFB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NEGATIVE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266309" y="2815970"/>
            <a:ext cx="719098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8000"/>
                </a:solidFill>
              </a:rPr>
              <a:t>POSITIVE</a:t>
            </a:r>
            <a:endParaRPr lang="en-US" sz="1100" b="1" dirty="0">
              <a:solidFill>
                <a:srgbClr val="008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98513" y="1156028"/>
            <a:ext cx="781434" cy="261610"/>
          </a:xfrm>
          <a:prstGeom prst="rect">
            <a:avLst/>
          </a:prstGeom>
          <a:solidFill>
            <a:srgbClr val="D9D9D9"/>
          </a:solidFill>
          <a:ln>
            <a:solidFill>
              <a:srgbClr val="BFBFBF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NEGATIVE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43413" y="1156028"/>
            <a:ext cx="719098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8000"/>
                </a:solidFill>
              </a:rPr>
              <a:t>POSITIVE</a:t>
            </a:r>
            <a:endParaRPr lang="en-US" sz="1100" b="1" dirty="0">
              <a:solidFill>
                <a:srgbClr val="008000"/>
              </a:solidFill>
            </a:endParaRPr>
          </a:p>
        </p:txBody>
      </p:sp>
      <p:sp>
        <p:nvSpPr>
          <p:cNvPr id="49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115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8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Address ambiguity of sentiment terms, e.g. </a:t>
            </a:r>
            <a:r>
              <a:rPr lang="en-US" b="1" dirty="0" smtClean="0"/>
              <a:t>hot</a:t>
            </a:r>
          </a:p>
          <a:p>
            <a:pPr lvl="1"/>
            <a:r>
              <a:rPr lang="en-US" dirty="0" smtClean="0"/>
              <a:t>He is a </a:t>
            </a:r>
            <a:r>
              <a:rPr lang="en-US" i="1" dirty="0" smtClean="0"/>
              <a:t>hot</a:t>
            </a:r>
            <a:r>
              <a:rPr lang="en-US" dirty="0" smtClean="0"/>
              <a:t> young talent.</a:t>
            </a:r>
          </a:p>
          <a:p>
            <a:pPr lvl="1"/>
            <a:r>
              <a:rPr lang="en-US" dirty="0" smtClean="0"/>
              <a:t>The bar is </a:t>
            </a:r>
            <a:r>
              <a:rPr lang="en-US" i="1" dirty="0" smtClean="0"/>
              <a:t>hot</a:t>
            </a:r>
            <a:r>
              <a:rPr lang="en-US" dirty="0" smtClean="0"/>
              <a:t> and stuffy.</a:t>
            </a:r>
          </a:p>
          <a:p>
            <a:r>
              <a:rPr lang="en-US" dirty="0" smtClean="0"/>
              <a:t>Link ambiguous sentiment terms to </a:t>
            </a:r>
          </a:p>
          <a:p>
            <a:pPr lvl="1"/>
            <a:r>
              <a:rPr lang="en-US" dirty="0" err="1" smtClean="0"/>
              <a:t>ConceptNet</a:t>
            </a:r>
            <a:r>
              <a:rPr lang="en-US" dirty="0" smtClean="0"/>
              <a:t> (vector space term </a:t>
            </a:r>
            <a:r>
              <a:rPr lang="en-US" smtClean="0"/>
              <a:t>similarity)</a:t>
            </a:r>
          </a:p>
          <a:p>
            <a:pPr lvl="1"/>
            <a:r>
              <a:rPr lang="en-US" smtClean="0"/>
              <a:t>WordNet</a:t>
            </a:r>
            <a:r>
              <a:rPr lang="en-US" dirty="0" smtClean="0"/>
              <a:t> (graph similarity)</a:t>
            </a:r>
          </a:p>
          <a:p>
            <a:r>
              <a:rPr lang="en-US" dirty="0" smtClean="0"/>
              <a:t>Context terms are assigned a probability for creating a positive or negative sentiment for the ambiguous term, e.g. </a:t>
            </a:r>
            <a:r>
              <a:rPr lang="en-US" b="1" dirty="0" smtClean="0"/>
              <a:t>hot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talent (</a:t>
            </a:r>
            <a:r>
              <a:rPr lang="en-US" dirty="0" smtClean="0">
                <a:solidFill>
                  <a:srgbClr val="008000"/>
                </a:solidFill>
              </a:rPr>
              <a:t>P</a:t>
            </a:r>
            <a:r>
              <a:rPr lang="en-US" dirty="0" smtClean="0"/>
              <a:t>: 0.9)</a:t>
            </a:r>
          </a:p>
          <a:p>
            <a:pPr lvl="1"/>
            <a:r>
              <a:rPr lang="en-US" dirty="0" smtClean="0"/>
              <a:t>stuffy (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: 0.8)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Disambiguation of Sentiment Terms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313589" y="6056277"/>
            <a:ext cx="5373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Weichselbraun</a:t>
            </a:r>
            <a:r>
              <a:rPr lang="en-US" dirty="0" smtClean="0"/>
              <a:t> et al., Knowledge-Based Systems 2014] </a:t>
            </a:r>
            <a:endParaRPr lang="en-US" dirty="0"/>
          </a:p>
        </p:txBody>
      </p:sp>
      <p:sp>
        <p:nvSpPr>
          <p:cNvPr id="5" name="Foliennummernplatzhalter 4"/>
          <p:cNvSpPr txBox="1">
            <a:spLocks/>
          </p:cNvSpPr>
          <p:nvPr/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316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27821" y="-1"/>
            <a:ext cx="9171821" cy="764705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GB" sz="4000" smtClean="0"/>
              <a:t>Take-Home Lessons</a:t>
            </a:r>
          </a:p>
        </p:txBody>
      </p:sp>
      <p:sp>
        <p:nvSpPr>
          <p:cNvPr id="8" name="Rectangle 25"/>
          <p:cNvSpPr/>
          <p:nvPr/>
        </p:nvSpPr>
        <p:spPr bwMode="auto">
          <a:xfrm>
            <a:off x="-14140" y="692696"/>
            <a:ext cx="9144000" cy="1296144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913273" y="764704"/>
            <a:ext cx="5791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smtClean="0">
                <a:solidFill>
                  <a:srgbClr val="0000FF"/>
                </a:solidFill>
              </a:rPr>
              <a:t>NERD </a:t>
            </a:r>
            <a:r>
              <a:rPr lang="de-DE" sz="2400" err="1" smtClean="0">
                <a:solidFill>
                  <a:srgbClr val="0000FF"/>
                </a:solidFill>
              </a:rPr>
              <a:t>is</a:t>
            </a:r>
            <a:r>
              <a:rPr lang="de-DE" sz="2400" smtClean="0">
                <a:solidFill>
                  <a:srgbClr val="0000FF"/>
                </a:solidFill>
              </a:rPr>
              <a:t> </a:t>
            </a:r>
            <a:r>
              <a:rPr lang="de-DE" sz="2400" err="1" smtClean="0">
                <a:solidFill>
                  <a:srgbClr val="0000FF"/>
                </a:solidFill>
              </a:rPr>
              <a:t>key</a:t>
            </a:r>
            <a:r>
              <a:rPr lang="de-DE" sz="2400" smtClean="0">
                <a:solidFill>
                  <a:srgbClr val="0000FF"/>
                </a:solidFill>
              </a:rPr>
              <a:t> </a:t>
            </a:r>
            <a:r>
              <a:rPr lang="de-DE" sz="2400" err="1" smtClean="0">
                <a:solidFill>
                  <a:srgbClr val="0000FF"/>
                </a:solidFill>
              </a:rPr>
              <a:t>for</a:t>
            </a:r>
            <a:r>
              <a:rPr lang="de-DE" sz="2400" smtClean="0">
                <a:solidFill>
                  <a:srgbClr val="0000FF"/>
                </a:solidFill>
              </a:rPr>
              <a:t> </a:t>
            </a:r>
            <a:r>
              <a:rPr lang="de-DE" sz="2400" err="1" smtClean="0">
                <a:solidFill>
                  <a:srgbClr val="0000FF"/>
                </a:solidFill>
              </a:rPr>
              <a:t>contextual</a:t>
            </a:r>
            <a:r>
              <a:rPr lang="de-DE" sz="2400" smtClean="0">
                <a:solidFill>
                  <a:srgbClr val="0000FF"/>
                </a:solidFill>
              </a:rPr>
              <a:t> </a:t>
            </a:r>
            <a:r>
              <a:rPr lang="de-DE" sz="2400" err="1" smtClean="0">
                <a:solidFill>
                  <a:srgbClr val="0000FF"/>
                </a:solidFill>
              </a:rPr>
              <a:t>knowledge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913273" y="1193332"/>
            <a:ext cx="7689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mtClean="0"/>
              <a:t>High-quality NERD </a:t>
            </a:r>
            <a:r>
              <a:rPr lang="de-DE" sz="2000" err="1" smtClean="0"/>
              <a:t>uses</a:t>
            </a:r>
            <a:r>
              <a:rPr lang="de-DE" sz="2000" smtClean="0"/>
              <a:t> </a:t>
            </a:r>
            <a:r>
              <a:rPr lang="de-DE" sz="2000" err="1" smtClean="0"/>
              <a:t>joint</a:t>
            </a:r>
            <a:r>
              <a:rPr lang="de-DE" sz="2000" smtClean="0"/>
              <a:t> </a:t>
            </a:r>
            <a:r>
              <a:rPr lang="de-DE" sz="2000" err="1" smtClean="0"/>
              <a:t>inference</a:t>
            </a:r>
            <a:r>
              <a:rPr lang="de-DE" sz="2000" smtClean="0"/>
              <a:t> </a:t>
            </a:r>
            <a:r>
              <a:rPr lang="de-DE" sz="2000" err="1" smtClean="0"/>
              <a:t>over</a:t>
            </a:r>
            <a:r>
              <a:rPr lang="de-DE" sz="2000" smtClean="0"/>
              <a:t> </a:t>
            </a:r>
            <a:r>
              <a:rPr lang="de-DE" sz="2000" err="1" smtClean="0"/>
              <a:t>various</a:t>
            </a:r>
            <a:r>
              <a:rPr lang="de-DE" sz="2000" smtClean="0"/>
              <a:t> </a:t>
            </a:r>
            <a:r>
              <a:rPr lang="de-DE" sz="2000" err="1" smtClean="0"/>
              <a:t>features</a:t>
            </a:r>
            <a:r>
              <a:rPr lang="de-DE" sz="2000" smtClean="0"/>
              <a:t>:</a:t>
            </a:r>
          </a:p>
          <a:p>
            <a:r>
              <a:rPr lang="de-DE" sz="2000" err="1"/>
              <a:t>p</a:t>
            </a:r>
            <a:r>
              <a:rPr lang="de-DE" sz="2000" err="1" smtClean="0"/>
              <a:t>opularity</a:t>
            </a:r>
            <a:r>
              <a:rPr lang="de-DE" sz="2000" smtClean="0"/>
              <a:t> + </a:t>
            </a:r>
            <a:r>
              <a:rPr lang="de-DE" sz="2000" err="1" smtClean="0"/>
              <a:t>similarity</a:t>
            </a:r>
            <a:r>
              <a:rPr lang="de-DE" sz="2000" smtClean="0"/>
              <a:t> + </a:t>
            </a:r>
            <a:r>
              <a:rPr lang="de-DE" sz="2000" err="1" smtClean="0"/>
              <a:t>coherence</a:t>
            </a:r>
            <a:endParaRPr lang="de-DE" sz="2000" smtClean="0"/>
          </a:p>
        </p:txBody>
      </p:sp>
      <p:pic>
        <p:nvPicPr>
          <p:cNvPr id="78854" name="Picture 6" descr="http://amschlossstruenkede.beepworld.de/files/cast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81" y="692696"/>
            <a:ext cx="876240" cy="1215430"/>
          </a:xfrm>
          <a:prstGeom prst="rect">
            <a:avLst/>
          </a:prstGeom>
          <a:noFill/>
        </p:spPr>
      </p:pic>
      <p:sp>
        <p:nvSpPr>
          <p:cNvPr id="12" name="Rectangle 25"/>
          <p:cNvSpPr/>
          <p:nvPr/>
        </p:nvSpPr>
        <p:spPr bwMode="auto">
          <a:xfrm>
            <a:off x="-459" y="2060848"/>
            <a:ext cx="9130319" cy="1494024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99133" y="2132856"/>
            <a:ext cx="6407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00FF"/>
                </a:solidFill>
              </a:rPr>
              <a:t>State-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-</a:t>
            </a:r>
            <a:r>
              <a:rPr lang="de-DE" sz="2400" dirty="0" err="1" smtClean="0">
                <a:solidFill>
                  <a:srgbClr val="0000FF"/>
                </a:solidFill>
              </a:rPr>
              <a:t>the</a:t>
            </a:r>
            <a:r>
              <a:rPr lang="de-DE" sz="2400" dirty="0" smtClean="0">
                <a:solidFill>
                  <a:srgbClr val="0000FF"/>
                </a:solidFill>
              </a:rPr>
              <a:t>-art </a:t>
            </a:r>
            <a:r>
              <a:rPr lang="de-DE" sz="2400" dirty="0" err="1" smtClean="0">
                <a:solidFill>
                  <a:srgbClr val="0000FF"/>
                </a:solidFill>
              </a:rPr>
              <a:t>tools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available</a:t>
            </a:r>
            <a:r>
              <a:rPr lang="de-DE" sz="2400" dirty="0" smtClean="0">
                <a:solidFill>
                  <a:srgbClr val="0000FF"/>
                </a:solidFill>
              </a:rPr>
              <a:t> &amp; </a:t>
            </a:r>
            <a:r>
              <a:rPr lang="de-DE" sz="2400" dirty="0" err="1" smtClean="0">
                <a:solidFill>
                  <a:srgbClr val="0000FF"/>
                </a:solidFill>
              </a:rPr>
              <a:t>beneficial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899133" y="2561484"/>
            <a:ext cx="5156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Maturing</a:t>
            </a:r>
            <a:r>
              <a:rPr lang="de-DE" sz="2000" dirty="0" smtClean="0"/>
              <a:t> </a:t>
            </a:r>
            <a:r>
              <a:rPr lang="de-DE" sz="2000" dirty="0" err="1" smtClean="0"/>
              <a:t>now</a:t>
            </a:r>
            <a:r>
              <a:rPr lang="de-DE" sz="2000" dirty="0" smtClean="0"/>
              <a:t>, but still </a:t>
            </a:r>
            <a:r>
              <a:rPr lang="de-DE" sz="2000" dirty="0" err="1" smtClean="0"/>
              <a:t>room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improvement</a:t>
            </a:r>
            <a:r>
              <a:rPr lang="de-DE" sz="2000" dirty="0" smtClean="0"/>
              <a:t>,</a:t>
            </a:r>
          </a:p>
          <a:p>
            <a:r>
              <a:rPr lang="de-DE" sz="2000" dirty="0" err="1"/>
              <a:t>e</a:t>
            </a:r>
            <a:r>
              <a:rPr lang="de-DE" sz="2000" dirty="0" err="1" smtClean="0"/>
              <a:t>specially</a:t>
            </a:r>
            <a:r>
              <a:rPr lang="de-DE" sz="2000" dirty="0" smtClean="0"/>
              <a:t> on </a:t>
            </a:r>
            <a:r>
              <a:rPr lang="de-DE" sz="2000" dirty="0" err="1" smtClean="0"/>
              <a:t>efficiency</a:t>
            </a:r>
            <a:r>
              <a:rPr lang="de-DE" sz="2000" dirty="0" smtClean="0"/>
              <a:t>, </a:t>
            </a:r>
            <a:r>
              <a:rPr lang="de-DE" sz="2000" dirty="0" err="1" smtClean="0"/>
              <a:t>scalability</a:t>
            </a:r>
            <a:r>
              <a:rPr lang="de-DE" sz="2000" dirty="0" smtClean="0"/>
              <a:t> &amp; </a:t>
            </a:r>
            <a:r>
              <a:rPr lang="de-DE" sz="2000" dirty="0" err="1" smtClean="0"/>
              <a:t>robustness</a:t>
            </a:r>
            <a:endParaRPr lang="de-DE" sz="2000" dirty="0" smtClean="0"/>
          </a:p>
        </p:txBody>
      </p:sp>
      <p:pic>
        <p:nvPicPr>
          <p:cNvPr id="15" name="Picture 6" descr="http://amschlossstruenkede.beepworld.de/files/cast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9" y="2060848"/>
            <a:ext cx="876240" cy="1215430"/>
          </a:xfrm>
          <a:prstGeom prst="rect">
            <a:avLst/>
          </a:prstGeom>
          <a:noFill/>
        </p:spPr>
      </p:pic>
      <p:sp>
        <p:nvSpPr>
          <p:cNvPr id="20" name="Rectangle 25"/>
          <p:cNvSpPr/>
          <p:nvPr/>
        </p:nvSpPr>
        <p:spPr bwMode="auto">
          <a:xfrm>
            <a:off x="-7300" y="3637137"/>
            <a:ext cx="9144000" cy="1296144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937923" y="4137773"/>
            <a:ext cx="8260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Connecting</a:t>
            </a:r>
            <a:r>
              <a:rPr lang="de-DE" sz="2000" dirty="0" smtClean="0"/>
              <a:t> </a:t>
            </a:r>
            <a:r>
              <a:rPr lang="de-DE" sz="2000" dirty="0" err="1" smtClean="0"/>
              <a:t>unstructured</a:t>
            </a:r>
            <a:r>
              <a:rPr lang="de-DE" sz="2000" dirty="0" smtClean="0"/>
              <a:t> </a:t>
            </a:r>
            <a:r>
              <a:rPr lang="de-DE" sz="2000" dirty="0" err="1" smtClean="0"/>
              <a:t>texts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knowledge</a:t>
            </a:r>
            <a:r>
              <a:rPr lang="de-DE" sz="2000" dirty="0" smtClean="0"/>
              <a:t> </a:t>
            </a:r>
            <a:r>
              <a:rPr lang="de-DE" sz="2000" dirty="0" err="1" smtClean="0"/>
              <a:t>bases</a:t>
            </a:r>
            <a:r>
              <a:rPr lang="de-DE" sz="2000" dirty="0" smtClean="0"/>
              <a:t> </a:t>
            </a:r>
            <a:r>
              <a:rPr lang="de-DE" sz="2000" dirty="0" err="1" smtClean="0"/>
              <a:t>opens</a:t>
            </a:r>
            <a:r>
              <a:rPr lang="de-DE" sz="2000" dirty="0" smtClean="0"/>
              <a:t> </a:t>
            </a:r>
            <a:r>
              <a:rPr lang="de-DE" sz="2000" dirty="0" err="1" smtClean="0"/>
              <a:t>up</a:t>
            </a:r>
            <a:r>
              <a:rPr lang="de-DE" sz="2000" dirty="0" smtClean="0"/>
              <a:t> </a:t>
            </a:r>
            <a:r>
              <a:rPr lang="de-DE" sz="2000" dirty="0" err="1" smtClean="0"/>
              <a:t>new</a:t>
            </a:r>
            <a:r>
              <a:rPr lang="de-DE" sz="2000" dirty="0" smtClean="0"/>
              <a:t> </a:t>
            </a:r>
            <a:r>
              <a:rPr lang="de-DE" sz="2000" dirty="0" err="1" smtClean="0"/>
              <a:t>possibilities</a:t>
            </a:r>
            <a:endParaRPr lang="de-DE" sz="2000" dirty="0" smtClean="0"/>
          </a:p>
        </p:txBody>
      </p:sp>
      <p:pic>
        <p:nvPicPr>
          <p:cNvPr id="23" name="Picture 6" descr="http://amschlossstruenkede.beepworld.de/files/cast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31" y="3637137"/>
            <a:ext cx="876240" cy="1215430"/>
          </a:xfrm>
          <a:prstGeom prst="rect">
            <a:avLst/>
          </a:prstGeom>
          <a:noFill/>
        </p:spPr>
      </p:pic>
      <p:sp>
        <p:nvSpPr>
          <p:cNvPr id="24" name="TextBox 13"/>
          <p:cNvSpPr txBox="1"/>
          <p:nvPr/>
        </p:nvSpPr>
        <p:spPr>
          <a:xfrm>
            <a:off x="939239" y="3686450"/>
            <a:ext cx="5796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0000FF"/>
                </a:solidFill>
              </a:rPr>
              <a:t>Semantic</a:t>
            </a:r>
            <a:r>
              <a:rPr lang="de-DE" sz="2400" dirty="0" smtClean="0">
                <a:solidFill>
                  <a:srgbClr val="0000FF"/>
                </a:solidFill>
              </a:rPr>
              <a:t> Search &amp; </a:t>
            </a:r>
            <a:r>
              <a:rPr lang="de-DE" sz="2400" dirty="0" err="1" smtClean="0">
                <a:solidFill>
                  <a:srgbClr val="0000FF"/>
                </a:solidFill>
              </a:rPr>
              <a:t>Analytics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already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benefits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7" name="Rectangle 25"/>
          <p:cNvSpPr/>
          <p:nvPr/>
        </p:nvSpPr>
        <p:spPr bwMode="auto">
          <a:xfrm>
            <a:off x="-460" y="5031172"/>
            <a:ext cx="9130319" cy="1494024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899132" y="5103180"/>
            <a:ext cx="6398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00FF"/>
                </a:solidFill>
              </a:rPr>
              <a:t>Sentiment </a:t>
            </a:r>
            <a:r>
              <a:rPr lang="de-DE" sz="2400" dirty="0" err="1" smtClean="0">
                <a:solidFill>
                  <a:srgbClr val="0000FF"/>
                </a:solidFill>
              </a:rPr>
              <a:t>analysis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needs</a:t>
            </a:r>
            <a:r>
              <a:rPr lang="de-DE" sz="2400" dirty="0" smtClean="0">
                <a:solidFill>
                  <a:srgbClr val="0000FF"/>
                </a:solidFill>
              </a:rPr>
              <a:t> KBs </a:t>
            </a:r>
            <a:r>
              <a:rPr lang="de-DE" sz="2400" dirty="0" err="1" smtClean="0">
                <a:solidFill>
                  <a:srgbClr val="0000FF"/>
                </a:solidFill>
              </a:rPr>
              <a:t>and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disambiguation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899132" y="5531808"/>
            <a:ext cx="63554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identify</a:t>
            </a:r>
            <a:r>
              <a:rPr lang="de-DE" sz="2000" dirty="0" smtClean="0"/>
              <a:t> </a:t>
            </a:r>
            <a:r>
              <a:rPr lang="de-DE" sz="2000" dirty="0" err="1" smtClean="0"/>
              <a:t>companies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products</a:t>
            </a:r>
            <a:r>
              <a:rPr lang="de-DE" sz="2000" dirty="0"/>
              <a:t> </a:t>
            </a:r>
            <a:r>
              <a:rPr lang="de-DE" sz="2000" dirty="0" err="1" smtClean="0"/>
              <a:t>as</a:t>
            </a:r>
            <a:r>
              <a:rPr lang="de-DE" sz="2000" dirty="0" smtClean="0"/>
              <a:t> </a:t>
            </a:r>
            <a:r>
              <a:rPr lang="de-DE" sz="2000" dirty="0" err="1" smtClean="0"/>
              <a:t>well</a:t>
            </a:r>
            <a:r>
              <a:rPr lang="de-DE" sz="2000" dirty="0" smtClean="0"/>
              <a:t> </a:t>
            </a:r>
            <a:r>
              <a:rPr lang="de-DE" sz="2000" dirty="0" err="1" smtClean="0"/>
              <a:t>as</a:t>
            </a:r>
            <a:r>
              <a:rPr lang="de-DE" sz="2000" dirty="0" smtClean="0"/>
              <a:t> </a:t>
            </a:r>
            <a:r>
              <a:rPr lang="de-DE" sz="2000" dirty="0" err="1" smtClean="0"/>
              <a:t>their</a:t>
            </a:r>
            <a:r>
              <a:rPr lang="de-DE" sz="2000" dirty="0" smtClean="0"/>
              <a:t> </a:t>
            </a:r>
            <a:r>
              <a:rPr lang="de-DE" sz="2000" dirty="0" err="1" smtClean="0"/>
              <a:t>aspects</a:t>
            </a:r>
            <a:endParaRPr lang="de-DE" sz="2000" dirty="0" smtClean="0"/>
          </a:p>
          <a:p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understand</a:t>
            </a:r>
            <a:r>
              <a:rPr lang="de-DE" sz="2000" dirty="0" smtClean="0"/>
              <a:t> </a:t>
            </a:r>
            <a:r>
              <a:rPr lang="de-DE" sz="2000" dirty="0" err="1" smtClean="0"/>
              <a:t>opinion</a:t>
            </a:r>
            <a:r>
              <a:rPr lang="de-DE" sz="2000" dirty="0" smtClean="0"/>
              <a:t> </a:t>
            </a:r>
            <a:r>
              <a:rPr lang="de-DE" sz="2000" dirty="0" err="1" smtClean="0"/>
              <a:t>bearing</a:t>
            </a:r>
            <a:r>
              <a:rPr lang="de-DE" sz="2000" dirty="0" smtClean="0"/>
              <a:t> </a:t>
            </a:r>
            <a:r>
              <a:rPr lang="de-DE" sz="2000" dirty="0" err="1" smtClean="0"/>
              <a:t>words</a:t>
            </a:r>
            <a:endParaRPr lang="de-DE" sz="2000" dirty="0"/>
          </a:p>
        </p:txBody>
      </p:sp>
      <p:pic>
        <p:nvPicPr>
          <p:cNvPr id="21" name="Picture 6" descr="http://amschlossstruenkede.beepworld.de/files/cast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0" y="5031172"/>
            <a:ext cx="876240" cy="1215430"/>
          </a:xfrm>
          <a:prstGeom prst="rect">
            <a:avLst/>
          </a:prstGeom>
          <a:noFill/>
        </p:spPr>
      </p:pic>
      <p:sp>
        <p:nvSpPr>
          <p:cNvPr id="25" name="Foliennummernplatzhalter 4"/>
          <p:cNvSpPr txBox="1">
            <a:spLocks/>
          </p:cNvSpPr>
          <p:nvPr/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25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0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468560" y="-1"/>
            <a:ext cx="10081120" cy="1061023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GB" sz="4000" smtClean="0"/>
              <a:t>Open Problems and Grand Challenges</a:t>
            </a:r>
          </a:p>
        </p:txBody>
      </p:sp>
      <p:sp>
        <p:nvSpPr>
          <p:cNvPr id="5" name="Rectangle 26"/>
          <p:cNvSpPr/>
          <p:nvPr/>
        </p:nvSpPr>
        <p:spPr bwMode="auto">
          <a:xfrm>
            <a:off x="-32086" y="2992524"/>
            <a:ext cx="9144000" cy="1214446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825138" y="3063962"/>
            <a:ext cx="842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smtClean="0">
                <a:solidFill>
                  <a:srgbClr val="0000FF"/>
                </a:solidFill>
              </a:rPr>
              <a:t>Robust </a:t>
            </a:r>
            <a:r>
              <a:rPr lang="de-DE" sz="2400" err="1" smtClean="0">
                <a:solidFill>
                  <a:srgbClr val="0000FF"/>
                </a:solidFill>
              </a:rPr>
              <a:t>disambiguation</a:t>
            </a:r>
            <a:r>
              <a:rPr lang="de-DE" sz="2400" smtClean="0">
                <a:solidFill>
                  <a:srgbClr val="0000FF"/>
                </a:solidFill>
              </a:rPr>
              <a:t> </a:t>
            </a:r>
            <a:r>
              <a:rPr lang="de-DE" sz="2400" err="1" smtClean="0">
                <a:solidFill>
                  <a:srgbClr val="0000FF"/>
                </a:solidFill>
              </a:rPr>
              <a:t>of</a:t>
            </a:r>
            <a:r>
              <a:rPr lang="de-DE" sz="2400" smtClean="0">
                <a:solidFill>
                  <a:srgbClr val="0000FF"/>
                </a:solidFill>
              </a:rPr>
              <a:t> </a:t>
            </a:r>
            <a:r>
              <a:rPr lang="de-DE" sz="2400" err="1" smtClean="0">
                <a:solidFill>
                  <a:srgbClr val="0000FF"/>
                </a:solidFill>
              </a:rPr>
              <a:t>entities</a:t>
            </a:r>
            <a:r>
              <a:rPr lang="de-DE" sz="2400" smtClean="0">
                <a:solidFill>
                  <a:srgbClr val="0000FF"/>
                </a:solidFill>
              </a:rPr>
              <a:t>, </a:t>
            </a:r>
            <a:r>
              <a:rPr lang="de-DE" sz="2400" err="1" smtClean="0">
                <a:solidFill>
                  <a:srgbClr val="0000FF"/>
                </a:solidFill>
              </a:rPr>
              <a:t>relations</a:t>
            </a:r>
            <a:r>
              <a:rPr lang="de-DE" sz="2400" smtClean="0">
                <a:solidFill>
                  <a:srgbClr val="0000FF"/>
                </a:solidFill>
              </a:rPr>
              <a:t> </a:t>
            </a:r>
            <a:r>
              <a:rPr lang="de-DE" sz="2400" err="1" smtClean="0">
                <a:solidFill>
                  <a:srgbClr val="0000FF"/>
                </a:solidFill>
              </a:rPr>
              <a:t>and</a:t>
            </a:r>
            <a:r>
              <a:rPr lang="de-DE" sz="2400" smtClean="0">
                <a:solidFill>
                  <a:srgbClr val="0000FF"/>
                </a:solidFill>
              </a:rPr>
              <a:t> </a:t>
            </a:r>
            <a:r>
              <a:rPr lang="de-DE" sz="2400" err="1" smtClean="0">
                <a:solidFill>
                  <a:srgbClr val="0000FF"/>
                </a:solidFill>
              </a:rPr>
              <a:t>classes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9" name="TextBox 24"/>
          <p:cNvSpPr txBox="1"/>
          <p:nvPr/>
        </p:nvSpPr>
        <p:spPr>
          <a:xfrm>
            <a:off x="825138" y="3492590"/>
            <a:ext cx="8031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mtClean="0"/>
              <a:t>Relevant </a:t>
            </a:r>
            <a:r>
              <a:rPr lang="de-DE" sz="2000" err="1" smtClean="0"/>
              <a:t>for</a:t>
            </a:r>
            <a:r>
              <a:rPr lang="de-DE" sz="2000" smtClean="0"/>
              <a:t> </a:t>
            </a:r>
            <a:r>
              <a:rPr lang="de-DE" sz="2000" err="1" smtClean="0"/>
              <a:t>question</a:t>
            </a:r>
            <a:r>
              <a:rPr lang="de-DE" sz="2000" smtClean="0"/>
              <a:t> </a:t>
            </a:r>
            <a:r>
              <a:rPr lang="de-DE" sz="2000" err="1" smtClean="0"/>
              <a:t>answering</a:t>
            </a:r>
            <a:r>
              <a:rPr lang="de-DE" sz="2000" smtClean="0"/>
              <a:t> &amp; </a:t>
            </a:r>
            <a:r>
              <a:rPr lang="de-DE" sz="2000" err="1" smtClean="0"/>
              <a:t>question-to-query</a:t>
            </a:r>
            <a:r>
              <a:rPr lang="de-DE" sz="2000" smtClean="0"/>
              <a:t> </a:t>
            </a:r>
            <a:r>
              <a:rPr lang="de-DE" sz="2000" err="1" smtClean="0"/>
              <a:t>translation</a:t>
            </a:r>
            <a:endParaRPr lang="de-DE" sz="2000" smtClean="0"/>
          </a:p>
          <a:p>
            <a:r>
              <a:rPr lang="de-DE" sz="2000" smtClean="0"/>
              <a:t>Key </a:t>
            </a:r>
            <a:r>
              <a:rPr lang="de-DE" sz="2000" err="1" smtClean="0"/>
              <a:t>building</a:t>
            </a:r>
            <a:r>
              <a:rPr lang="de-DE" sz="2000" smtClean="0"/>
              <a:t> block </a:t>
            </a:r>
            <a:r>
              <a:rPr lang="de-DE" sz="2000" err="1" smtClean="0"/>
              <a:t>for</a:t>
            </a:r>
            <a:r>
              <a:rPr lang="de-DE" sz="2000" smtClean="0"/>
              <a:t> KB </a:t>
            </a:r>
            <a:r>
              <a:rPr lang="de-DE" sz="2000" err="1" smtClean="0"/>
              <a:t>building</a:t>
            </a:r>
            <a:r>
              <a:rPr lang="de-DE" sz="2000" smtClean="0"/>
              <a:t> </a:t>
            </a:r>
            <a:r>
              <a:rPr lang="de-DE" sz="2000" err="1" smtClean="0"/>
              <a:t>and</a:t>
            </a:r>
            <a:r>
              <a:rPr lang="de-DE" sz="2000" smtClean="0"/>
              <a:t> </a:t>
            </a:r>
            <a:r>
              <a:rPr lang="de-DE" sz="2000" err="1" smtClean="0"/>
              <a:t>maintenance</a:t>
            </a:r>
            <a:endParaRPr lang="de-DE" sz="2000" smtClean="0"/>
          </a:p>
        </p:txBody>
      </p:sp>
      <p:pic>
        <p:nvPicPr>
          <p:cNvPr id="20" name="Picture 6" descr="http://www.gekos.de/images/bilder/graduation_h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086" y="3146800"/>
            <a:ext cx="899592" cy="899592"/>
          </a:xfrm>
          <a:prstGeom prst="rect">
            <a:avLst/>
          </a:prstGeom>
          <a:noFill/>
        </p:spPr>
      </p:pic>
      <p:sp>
        <p:nvSpPr>
          <p:cNvPr id="18" name="Rectangle 26"/>
          <p:cNvSpPr/>
          <p:nvPr/>
        </p:nvSpPr>
        <p:spPr bwMode="auto">
          <a:xfrm>
            <a:off x="-32086" y="1984412"/>
            <a:ext cx="9144000" cy="936104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825138" y="2055850"/>
            <a:ext cx="7374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err="1" smtClean="0">
                <a:solidFill>
                  <a:srgbClr val="0000FF"/>
                </a:solidFill>
              </a:rPr>
              <a:t>Entity</a:t>
            </a:r>
            <a:r>
              <a:rPr lang="de-DE" sz="2400" smtClean="0">
                <a:solidFill>
                  <a:srgbClr val="0000FF"/>
                </a:solidFill>
              </a:rPr>
              <a:t> </a:t>
            </a:r>
            <a:r>
              <a:rPr lang="de-DE" sz="2400" err="1" smtClean="0">
                <a:solidFill>
                  <a:srgbClr val="0000FF"/>
                </a:solidFill>
              </a:rPr>
              <a:t>name</a:t>
            </a:r>
            <a:r>
              <a:rPr lang="de-DE" sz="2400" smtClean="0">
                <a:solidFill>
                  <a:srgbClr val="0000FF"/>
                </a:solidFill>
              </a:rPr>
              <a:t> </a:t>
            </a:r>
            <a:r>
              <a:rPr lang="de-DE" sz="2400" err="1" smtClean="0">
                <a:solidFill>
                  <a:srgbClr val="0000FF"/>
                </a:solidFill>
              </a:rPr>
              <a:t>disambiguation</a:t>
            </a:r>
            <a:r>
              <a:rPr lang="de-DE" sz="2400" smtClean="0">
                <a:solidFill>
                  <a:srgbClr val="0000FF"/>
                </a:solidFill>
              </a:rPr>
              <a:t> in </a:t>
            </a:r>
            <a:r>
              <a:rPr lang="de-DE" sz="2400" err="1" smtClean="0">
                <a:solidFill>
                  <a:srgbClr val="0000FF"/>
                </a:solidFill>
              </a:rPr>
              <a:t>difficult</a:t>
            </a:r>
            <a:r>
              <a:rPr lang="de-DE" sz="2400" smtClean="0">
                <a:solidFill>
                  <a:srgbClr val="0000FF"/>
                </a:solidFill>
              </a:rPr>
              <a:t> </a:t>
            </a:r>
            <a:r>
              <a:rPr lang="de-DE" sz="2400" err="1" smtClean="0">
                <a:solidFill>
                  <a:srgbClr val="0000FF"/>
                </a:solidFill>
              </a:rPr>
              <a:t>situations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23" name="TextBox 24"/>
          <p:cNvSpPr txBox="1"/>
          <p:nvPr/>
        </p:nvSpPr>
        <p:spPr>
          <a:xfrm>
            <a:off x="825138" y="2484478"/>
            <a:ext cx="7428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mtClean="0"/>
              <a:t>Short </a:t>
            </a:r>
            <a:r>
              <a:rPr lang="de-DE" sz="2000" err="1" smtClean="0"/>
              <a:t>and</a:t>
            </a:r>
            <a:r>
              <a:rPr lang="de-DE" sz="2000" smtClean="0"/>
              <a:t> </a:t>
            </a:r>
            <a:r>
              <a:rPr lang="de-DE" sz="2000" err="1" smtClean="0"/>
              <a:t>noisy</a:t>
            </a:r>
            <a:r>
              <a:rPr lang="de-DE" sz="2000" smtClean="0"/>
              <a:t> </a:t>
            </a:r>
            <a:r>
              <a:rPr lang="de-DE" sz="2000" err="1" smtClean="0"/>
              <a:t>texts</a:t>
            </a:r>
            <a:r>
              <a:rPr lang="de-DE" sz="2000" smtClean="0"/>
              <a:t> </a:t>
            </a:r>
            <a:r>
              <a:rPr lang="de-DE" sz="2000" err="1" smtClean="0"/>
              <a:t>about</a:t>
            </a:r>
            <a:r>
              <a:rPr lang="de-DE" sz="2000" smtClean="0"/>
              <a:t> </a:t>
            </a:r>
            <a:r>
              <a:rPr lang="de-DE" sz="2000" err="1" smtClean="0"/>
              <a:t>long-tail</a:t>
            </a:r>
            <a:r>
              <a:rPr lang="de-DE" sz="2000" smtClean="0"/>
              <a:t> </a:t>
            </a:r>
            <a:r>
              <a:rPr lang="de-DE" sz="2000" err="1" smtClean="0"/>
              <a:t>entities</a:t>
            </a:r>
            <a:r>
              <a:rPr lang="de-DE" sz="2000" smtClean="0"/>
              <a:t> in </a:t>
            </a:r>
            <a:r>
              <a:rPr lang="de-DE" sz="2000" err="1" smtClean="0"/>
              <a:t>social</a:t>
            </a:r>
            <a:r>
              <a:rPr lang="de-DE" sz="2000" smtClean="0"/>
              <a:t> </a:t>
            </a:r>
            <a:r>
              <a:rPr lang="de-DE" sz="2000" err="1" smtClean="0"/>
              <a:t>media</a:t>
            </a:r>
            <a:endParaRPr lang="de-DE" sz="2000" smtClean="0"/>
          </a:p>
        </p:txBody>
      </p:sp>
      <p:pic>
        <p:nvPicPr>
          <p:cNvPr id="24" name="Picture 6" descr="http://www.gekos.de/images/bilder/graduation_h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086" y="2138688"/>
            <a:ext cx="899592" cy="899592"/>
          </a:xfrm>
          <a:prstGeom prst="rect">
            <a:avLst/>
          </a:prstGeom>
          <a:noFill/>
        </p:spPr>
      </p:pic>
      <p:sp>
        <p:nvSpPr>
          <p:cNvPr id="15" name="Rectangle 26"/>
          <p:cNvSpPr/>
          <p:nvPr/>
        </p:nvSpPr>
        <p:spPr bwMode="auto">
          <a:xfrm>
            <a:off x="-32086" y="971886"/>
            <a:ext cx="9144000" cy="936104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9"/>
          <p:cNvSpPr txBox="1"/>
          <p:nvPr/>
        </p:nvSpPr>
        <p:spPr>
          <a:xfrm>
            <a:off x="825138" y="1043324"/>
            <a:ext cx="7669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err="1" smtClean="0">
                <a:solidFill>
                  <a:srgbClr val="0000FF"/>
                </a:solidFill>
              </a:rPr>
              <a:t>Efficient</a:t>
            </a:r>
            <a:r>
              <a:rPr lang="de-DE" sz="2400" smtClean="0">
                <a:solidFill>
                  <a:srgbClr val="0000FF"/>
                </a:solidFill>
              </a:rPr>
              <a:t> </a:t>
            </a:r>
            <a:r>
              <a:rPr lang="de-DE" sz="2400" err="1" smtClean="0">
                <a:solidFill>
                  <a:srgbClr val="0000FF"/>
                </a:solidFill>
              </a:rPr>
              <a:t>interactive</a:t>
            </a:r>
            <a:r>
              <a:rPr lang="de-DE" sz="2400" smtClean="0">
                <a:solidFill>
                  <a:srgbClr val="0000FF"/>
                </a:solidFill>
              </a:rPr>
              <a:t> &amp; high-</a:t>
            </a:r>
            <a:r>
              <a:rPr lang="de-DE" sz="2400" err="1" smtClean="0">
                <a:solidFill>
                  <a:srgbClr val="0000FF"/>
                </a:solidFill>
              </a:rPr>
              <a:t>throughput</a:t>
            </a:r>
            <a:r>
              <a:rPr lang="de-DE" sz="2400" smtClean="0">
                <a:solidFill>
                  <a:srgbClr val="0000FF"/>
                </a:solidFill>
              </a:rPr>
              <a:t> </a:t>
            </a:r>
            <a:r>
              <a:rPr lang="de-DE" sz="2400" err="1" smtClean="0">
                <a:solidFill>
                  <a:srgbClr val="0000FF"/>
                </a:solidFill>
              </a:rPr>
              <a:t>batch</a:t>
            </a:r>
            <a:r>
              <a:rPr lang="de-DE" sz="2400" smtClean="0">
                <a:solidFill>
                  <a:srgbClr val="0000FF"/>
                </a:solidFill>
              </a:rPr>
              <a:t> NERD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7" name="TextBox 24"/>
          <p:cNvSpPr txBox="1"/>
          <p:nvPr/>
        </p:nvSpPr>
        <p:spPr>
          <a:xfrm>
            <a:off x="825138" y="1471952"/>
            <a:ext cx="7151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/>
              <a:t>a</a:t>
            </a:r>
            <a:r>
              <a:rPr lang="de-DE" sz="2000" smtClean="0"/>
              <a:t> </a:t>
            </a:r>
            <a:r>
              <a:rPr lang="de-DE" sz="2000" err="1" smtClean="0"/>
              <a:t>day‘s</a:t>
            </a:r>
            <a:r>
              <a:rPr lang="de-DE" sz="2000" smtClean="0"/>
              <a:t> </a:t>
            </a:r>
            <a:r>
              <a:rPr lang="de-DE" sz="2000" err="1" smtClean="0"/>
              <a:t>news</a:t>
            </a:r>
            <a:r>
              <a:rPr lang="de-DE" sz="2000" smtClean="0"/>
              <a:t>, a </a:t>
            </a:r>
            <a:r>
              <a:rPr lang="de-DE" sz="2000" err="1" smtClean="0"/>
              <a:t>month‘s</a:t>
            </a:r>
            <a:r>
              <a:rPr lang="de-DE" sz="2000" smtClean="0"/>
              <a:t> </a:t>
            </a:r>
            <a:r>
              <a:rPr lang="de-DE" sz="2000" err="1" smtClean="0"/>
              <a:t>publications</a:t>
            </a:r>
            <a:r>
              <a:rPr lang="de-DE" sz="2000" smtClean="0"/>
              <a:t>, a </a:t>
            </a:r>
            <a:r>
              <a:rPr lang="de-DE" sz="2000" err="1" smtClean="0"/>
              <a:t>decade‘s</a:t>
            </a:r>
            <a:r>
              <a:rPr lang="de-DE" sz="2000" smtClean="0"/>
              <a:t> </a:t>
            </a:r>
            <a:r>
              <a:rPr lang="de-DE" sz="2000" err="1" smtClean="0"/>
              <a:t>archive</a:t>
            </a:r>
            <a:endParaRPr lang="de-DE" sz="2000" smtClean="0"/>
          </a:p>
        </p:txBody>
      </p:sp>
      <p:pic>
        <p:nvPicPr>
          <p:cNvPr id="21" name="Picture 6" descr="http://www.gekos.de/images/bilder/graduation_h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086" y="1126162"/>
            <a:ext cx="899592" cy="899592"/>
          </a:xfrm>
          <a:prstGeom prst="rect">
            <a:avLst/>
          </a:prstGeom>
          <a:noFill/>
        </p:spPr>
      </p:pic>
      <p:sp>
        <p:nvSpPr>
          <p:cNvPr id="43" name="Rectangle 26"/>
          <p:cNvSpPr/>
          <p:nvPr/>
        </p:nvSpPr>
        <p:spPr bwMode="auto">
          <a:xfrm>
            <a:off x="4012" y="4303356"/>
            <a:ext cx="9144000" cy="936104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Box 19"/>
          <p:cNvSpPr txBox="1"/>
          <p:nvPr/>
        </p:nvSpPr>
        <p:spPr>
          <a:xfrm>
            <a:off x="861236" y="4374794"/>
            <a:ext cx="7449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0000FF"/>
                </a:solidFill>
              </a:rPr>
              <a:t>Effective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entity-centric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document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retrieval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and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exploration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5" name="TextBox 24"/>
          <p:cNvSpPr txBox="1"/>
          <p:nvPr/>
        </p:nvSpPr>
        <p:spPr>
          <a:xfrm>
            <a:off x="861236" y="4803422"/>
            <a:ext cx="8306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Understand</a:t>
            </a:r>
            <a:r>
              <a:rPr lang="de-DE" sz="2000" dirty="0" smtClean="0"/>
              <a:t> </a:t>
            </a:r>
            <a:r>
              <a:rPr lang="de-DE" sz="2000" dirty="0" err="1" smtClean="0"/>
              <a:t>impact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KB on </a:t>
            </a:r>
            <a:r>
              <a:rPr lang="de-DE" sz="2000" dirty="0" err="1" smtClean="0"/>
              <a:t>ranking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exploring</a:t>
            </a:r>
            <a:r>
              <a:rPr lang="de-DE" sz="2000" dirty="0" smtClean="0"/>
              <a:t> </a:t>
            </a:r>
            <a:r>
              <a:rPr lang="de-DE" sz="2000" dirty="0" err="1" smtClean="0"/>
              <a:t>documents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knowledge</a:t>
            </a:r>
            <a:endParaRPr lang="de-DE" sz="2000" dirty="0" smtClean="0"/>
          </a:p>
        </p:txBody>
      </p:sp>
      <p:pic>
        <p:nvPicPr>
          <p:cNvPr id="46" name="Picture 6" descr="http://www.gekos.de/images/bilder/graduation_h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2" y="4457632"/>
            <a:ext cx="899592" cy="899592"/>
          </a:xfrm>
          <a:prstGeom prst="rect">
            <a:avLst/>
          </a:prstGeom>
          <a:noFill/>
        </p:spPr>
      </p:pic>
      <p:sp>
        <p:nvSpPr>
          <p:cNvPr id="47" name="Rectangle 28"/>
          <p:cNvSpPr/>
          <p:nvPr/>
        </p:nvSpPr>
        <p:spPr bwMode="auto">
          <a:xfrm>
            <a:off x="0" y="5355104"/>
            <a:ext cx="9144000" cy="913615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TextBox 14"/>
          <p:cNvSpPr txBox="1"/>
          <p:nvPr/>
        </p:nvSpPr>
        <p:spPr>
          <a:xfrm>
            <a:off x="857225" y="5426542"/>
            <a:ext cx="62638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0000FF"/>
                </a:solidFill>
              </a:rPr>
              <a:t>Fully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automatic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linking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 Web </a:t>
            </a:r>
            <a:r>
              <a:rPr lang="de-DE" sz="2400" dirty="0" err="1" smtClean="0">
                <a:solidFill>
                  <a:srgbClr val="0000FF"/>
                </a:solidFill>
              </a:rPr>
              <a:t>and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news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texts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to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br>
              <a:rPr lang="de-DE" sz="2400" dirty="0" smtClean="0">
                <a:solidFill>
                  <a:srgbClr val="0000FF"/>
                </a:solidFill>
              </a:rPr>
            </a:br>
            <a:r>
              <a:rPr lang="de-DE" sz="2400" dirty="0" err="1" smtClean="0">
                <a:solidFill>
                  <a:srgbClr val="0000FF"/>
                </a:solidFill>
              </a:rPr>
              <a:t>continuously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updated</a:t>
            </a:r>
            <a:r>
              <a:rPr lang="de-DE" sz="2400" dirty="0" smtClean="0">
                <a:solidFill>
                  <a:srgbClr val="0000FF"/>
                </a:solidFill>
              </a:rPr>
              <a:t> KBs </a:t>
            </a:r>
            <a:r>
              <a:rPr lang="de-DE" sz="2400" dirty="0" err="1" smtClean="0">
                <a:solidFill>
                  <a:srgbClr val="0000FF"/>
                </a:solidFill>
              </a:rPr>
              <a:t>with</a:t>
            </a:r>
            <a:r>
              <a:rPr lang="de-DE" sz="2400" dirty="0" smtClean="0">
                <a:solidFill>
                  <a:srgbClr val="0000FF"/>
                </a:solidFill>
              </a:rPr>
              <a:t> high </a:t>
            </a:r>
            <a:r>
              <a:rPr lang="de-DE" sz="2400" dirty="0" err="1" smtClean="0">
                <a:solidFill>
                  <a:srgbClr val="0000FF"/>
                </a:solidFill>
              </a:rPr>
              <a:t>accuracy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49" name="Picture 2" descr="http://upload.wikimedia.org/wikipedia/en/thumb/e/ed/Nobel_Prize.png/220px-Nobel_Priz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5456182"/>
            <a:ext cx="827584" cy="812537"/>
          </a:xfrm>
          <a:prstGeom prst="rect">
            <a:avLst/>
          </a:prstGeom>
          <a:noFill/>
        </p:spPr>
      </p:pic>
      <p:sp>
        <p:nvSpPr>
          <p:cNvPr id="25" name="Foliennummernplatzhalter 4"/>
          <p:cNvSpPr txBox="1">
            <a:spLocks/>
          </p:cNvSpPr>
          <p:nvPr/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830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5" grpId="0" animBg="1"/>
      <p:bldP spid="43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5"/>
          <p:cNvSpPr/>
          <p:nvPr/>
        </p:nvSpPr>
        <p:spPr>
          <a:xfrm>
            <a:off x="6805613" y="981075"/>
            <a:ext cx="1727200" cy="4751388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000" b="1" dirty="0"/>
              <a:t>Coherence</a:t>
            </a:r>
          </a:p>
        </p:txBody>
      </p:sp>
      <p:sp>
        <p:nvSpPr>
          <p:cNvPr id="34" name="Rechteck 33"/>
          <p:cNvSpPr/>
          <p:nvPr/>
        </p:nvSpPr>
        <p:spPr>
          <a:xfrm>
            <a:off x="4852988" y="981075"/>
            <a:ext cx="1692275" cy="4751388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000" b="1" dirty="0" smtClean="0"/>
              <a:t>Context</a:t>
            </a:r>
            <a:endParaRPr lang="en-US" sz="2000" b="1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2700338" y="6524625"/>
            <a:ext cx="4103687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 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FB5054B-122D-CA4C-BD84-9F70A47E98AD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cxnSp>
        <p:nvCxnSpPr>
          <p:cNvPr id="41" name="Gerade Verbindung mit Pfeil 40"/>
          <p:cNvCxnSpPr/>
          <p:nvPr/>
        </p:nvCxnSpPr>
        <p:spPr>
          <a:xfrm>
            <a:off x="1258888" y="3571875"/>
            <a:ext cx="1587" cy="288925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2865438" y="981075"/>
            <a:ext cx="1728787" cy="4751388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000" b="1" dirty="0"/>
              <a:t>Prior</a:t>
            </a:r>
          </a:p>
        </p:txBody>
      </p:sp>
      <p:sp>
        <p:nvSpPr>
          <p:cNvPr id="56" name="Abgerundetes Rechteck 55"/>
          <p:cNvSpPr/>
          <p:nvPr/>
        </p:nvSpPr>
        <p:spPr>
          <a:xfrm>
            <a:off x="395288" y="3070225"/>
            <a:ext cx="8353425" cy="503238"/>
          </a:xfrm>
          <a:prstGeom prst="roundRect">
            <a:avLst/>
          </a:prstGeom>
          <a:ln>
            <a:solidFill>
              <a:srgbClr val="7F7F7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</a:rPr>
              <a:t>When Page played Kashmir at </a:t>
            </a:r>
            <a:r>
              <a:rPr lang="en-US" sz="2000" dirty="0" err="1">
                <a:solidFill>
                  <a:srgbClr val="000000"/>
                </a:solidFill>
              </a:rPr>
              <a:t>Knebworth</a:t>
            </a:r>
            <a:r>
              <a:rPr lang="en-US" sz="2000" dirty="0">
                <a:solidFill>
                  <a:srgbClr val="000000"/>
                </a:solidFill>
              </a:rPr>
              <a:t>, his Les Paul was uniquely tuned.</a:t>
            </a:r>
          </a:p>
        </p:txBody>
      </p:sp>
      <p:sp>
        <p:nvSpPr>
          <p:cNvPr id="27" name="Textfeld 26"/>
          <p:cNvSpPr txBox="1">
            <a:spLocks noChangeArrowheads="1"/>
          </p:cNvSpPr>
          <p:nvPr/>
        </p:nvSpPr>
        <p:spPr bwMode="auto">
          <a:xfrm>
            <a:off x="3406775" y="1851025"/>
            <a:ext cx="64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91%</a:t>
            </a:r>
          </a:p>
        </p:txBody>
      </p:sp>
      <p:sp>
        <p:nvSpPr>
          <p:cNvPr id="32" name="Textfeld 31"/>
          <p:cNvSpPr txBox="1">
            <a:spLocks noChangeArrowheads="1"/>
          </p:cNvSpPr>
          <p:nvPr/>
        </p:nvSpPr>
        <p:spPr bwMode="auto">
          <a:xfrm>
            <a:off x="3471069" y="4535488"/>
            <a:ext cx="51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5%</a:t>
            </a:r>
          </a:p>
        </p:txBody>
      </p:sp>
      <p:sp>
        <p:nvSpPr>
          <p:cNvPr id="35" name="Textfeld 34"/>
          <p:cNvSpPr txBox="1">
            <a:spLocks noChangeArrowheads="1"/>
          </p:cNvSpPr>
          <p:nvPr/>
        </p:nvSpPr>
        <p:spPr bwMode="auto">
          <a:xfrm>
            <a:off x="2195513" y="5876925"/>
            <a:ext cx="6356350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How good do entity keyphrases and context tokens overlap?</a:t>
            </a:r>
          </a:p>
        </p:txBody>
      </p:sp>
      <p:sp>
        <p:nvSpPr>
          <p:cNvPr id="37" name="Textfeld 36"/>
          <p:cNvSpPr txBox="1">
            <a:spLocks noChangeArrowheads="1"/>
          </p:cNvSpPr>
          <p:nvPr/>
        </p:nvSpPr>
        <p:spPr bwMode="auto">
          <a:xfrm>
            <a:off x="4475163" y="5876925"/>
            <a:ext cx="4200525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/>
              <a:t>Are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disambiguated</a:t>
            </a:r>
            <a:r>
              <a:rPr lang="de-DE" sz="1800" dirty="0"/>
              <a:t> </a:t>
            </a:r>
            <a:r>
              <a:rPr lang="de-DE" sz="1800" dirty="0" err="1"/>
              <a:t>entities</a:t>
            </a:r>
            <a:r>
              <a:rPr lang="de-DE" sz="1800" dirty="0"/>
              <a:t> </a:t>
            </a:r>
            <a:r>
              <a:rPr lang="de-DE" sz="1800" dirty="0" err="1"/>
              <a:t>related</a:t>
            </a:r>
            <a:r>
              <a:rPr lang="de-DE" sz="1800" dirty="0"/>
              <a:t>?</a:t>
            </a:r>
            <a:endParaRPr lang="en-US" sz="1800" dirty="0"/>
          </a:p>
        </p:txBody>
      </p:sp>
      <p:sp>
        <p:nvSpPr>
          <p:cNvPr id="38" name="Textfeld 37"/>
          <p:cNvSpPr txBox="1">
            <a:spLocks noChangeArrowheads="1"/>
          </p:cNvSpPr>
          <p:nvPr/>
        </p:nvSpPr>
        <p:spPr bwMode="auto">
          <a:xfrm>
            <a:off x="5446348" y="1851025"/>
            <a:ext cx="5055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0.0</a:t>
            </a:r>
            <a:endParaRPr lang="en-US" sz="1800" dirty="0"/>
          </a:p>
        </p:txBody>
      </p:sp>
      <p:sp>
        <p:nvSpPr>
          <p:cNvPr id="39" name="Textfeld 38"/>
          <p:cNvSpPr txBox="1">
            <a:spLocks noChangeArrowheads="1"/>
          </p:cNvSpPr>
          <p:nvPr/>
        </p:nvSpPr>
        <p:spPr bwMode="auto">
          <a:xfrm>
            <a:off x="5446713" y="4535488"/>
            <a:ext cx="5055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2.4</a:t>
            </a:r>
            <a:endParaRPr lang="en-US" sz="1800" dirty="0"/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418182" y="4727873"/>
            <a:ext cx="21980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600" dirty="0">
                <a:solidFill>
                  <a:srgbClr val="008040"/>
                </a:solidFill>
              </a:rPr>
              <a:t>Led </a:t>
            </a:r>
            <a:r>
              <a:rPr lang="en-US" sz="1600" dirty="0" smtClean="0">
                <a:solidFill>
                  <a:srgbClr val="008040"/>
                </a:solidFill>
              </a:rPr>
              <a:t>Zeppelin</a:t>
            </a:r>
          </a:p>
          <a:p>
            <a:pPr>
              <a:buFont typeface="Arial"/>
              <a:buChar char="•"/>
              <a:defRPr/>
            </a:pPr>
            <a:r>
              <a:rPr lang="en-US" sz="1600" dirty="0">
                <a:solidFill>
                  <a:srgbClr val="008040"/>
                </a:solidFill>
              </a:rPr>
              <a:t>Jimmy Page</a:t>
            </a:r>
          </a:p>
          <a:p>
            <a:pPr>
              <a:buFont typeface="Arial"/>
              <a:buChar char="•"/>
              <a:defRPr/>
            </a:pPr>
            <a:r>
              <a:rPr lang="en-US" sz="1600" dirty="0" err="1">
                <a:solidFill>
                  <a:srgbClr val="008040"/>
                </a:solidFill>
              </a:rPr>
              <a:t>Knebworth</a:t>
            </a:r>
            <a:r>
              <a:rPr lang="en-US" sz="1600" dirty="0">
                <a:solidFill>
                  <a:srgbClr val="008040"/>
                </a:solidFill>
              </a:rPr>
              <a:t> Festival</a:t>
            </a:r>
          </a:p>
          <a:p>
            <a:pPr>
              <a:buFont typeface="Arial"/>
              <a:buChar char="•"/>
              <a:defRPr/>
            </a:pPr>
            <a:r>
              <a:rPr lang="de-DE" sz="1600" dirty="0" smtClean="0">
                <a:solidFill>
                  <a:srgbClr val="008040"/>
                </a:solidFill>
              </a:rPr>
              <a:t>…</a:t>
            </a:r>
            <a:endParaRPr lang="en-US" sz="1600" dirty="0">
              <a:solidFill>
                <a:srgbClr val="008040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545976" y="908050"/>
            <a:ext cx="1377950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1600" dirty="0">
                <a:solidFill>
                  <a:srgbClr val="00A400"/>
                </a:solidFill>
              </a:rPr>
              <a:t>India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>
                <a:solidFill>
                  <a:srgbClr val="00A400"/>
                </a:solidFill>
              </a:rPr>
              <a:t>Pakistan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>
                <a:solidFill>
                  <a:srgbClr val="00A400"/>
                </a:solidFill>
              </a:rPr>
              <a:t>Pashmina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de-DE" sz="1600" dirty="0">
                <a:solidFill>
                  <a:srgbClr val="00A400"/>
                </a:solidFill>
              </a:rPr>
              <a:t>…</a:t>
            </a:r>
            <a:endParaRPr lang="en-US" sz="1600" dirty="0">
              <a:solidFill>
                <a:srgbClr val="00A400"/>
              </a:solidFill>
            </a:endParaRPr>
          </a:p>
        </p:txBody>
      </p:sp>
      <p:cxnSp>
        <p:nvCxnSpPr>
          <p:cNvPr id="42" name="Gerade Verbindung 41"/>
          <p:cNvCxnSpPr/>
          <p:nvPr/>
        </p:nvCxnSpPr>
        <p:spPr>
          <a:xfrm>
            <a:off x="1403350" y="3500438"/>
            <a:ext cx="504825" cy="0"/>
          </a:xfrm>
          <a:prstGeom prst="line">
            <a:avLst/>
          </a:prstGeom>
          <a:ln>
            <a:solidFill>
              <a:srgbClr val="008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>
            <a:off x="3851275" y="3500438"/>
            <a:ext cx="1152525" cy="0"/>
          </a:xfrm>
          <a:prstGeom prst="line">
            <a:avLst/>
          </a:prstGeom>
          <a:ln>
            <a:solidFill>
              <a:srgbClr val="008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>
            <a:spLocks noChangeArrowheads="1"/>
          </p:cNvSpPr>
          <p:nvPr/>
        </p:nvSpPr>
        <p:spPr bwMode="auto">
          <a:xfrm>
            <a:off x="712788" y="5876925"/>
            <a:ext cx="58039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How often did “Kashmir” link to this entity in Wikipedia?</a:t>
            </a:r>
          </a:p>
        </p:txBody>
      </p:sp>
      <p:cxnSp>
        <p:nvCxnSpPr>
          <p:cNvPr id="53" name="Gerade Verbindung mit Pfeil 52"/>
          <p:cNvCxnSpPr/>
          <p:nvPr/>
        </p:nvCxnSpPr>
        <p:spPr>
          <a:xfrm flipV="1">
            <a:off x="1258888" y="2773363"/>
            <a:ext cx="1587" cy="288925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6" name="Bild 53" descr="kashmi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1930400"/>
            <a:ext cx="10541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Gerade Verbindung 27"/>
          <p:cNvCxnSpPr/>
          <p:nvPr/>
        </p:nvCxnSpPr>
        <p:spPr>
          <a:xfrm>
            <a:off x="2673349" y="3429000"/>
            <a:ext cx="86518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Bild 29" descr="jimmy_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653136"/>
            <a:ext cx="731547" cy="97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Bild 30" descr="gibson_les_pau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717032"/>
            <a:ext cx="655995" cy="50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Bild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149080"/>
            <a:ext cx="433233" cy="64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Bild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272" y="1772816"/>
            <a:ext cx="554350" cy="369474"/>
          </a:xfrm>
          <a:prstGeom prst="rect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5" name="Bild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7173" y="2276872"/>
            <a:ext cx="554350" cy="369474"/>
          </a:xfrm>
          <a:prstGeom prst="rect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6" name="Bild 6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4074" y="1772816"/>
            <a:ext cx="554350" cy="369474"/>
          </a:xfrm>
          <a:prstGeom prst="rect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3" name="Textfeld 42"/>
          <p:cNvSpPr txBox="1"/>
          <p:nvPr/>
        </p:nvSpPr>
        <p:spPr>
          <a:xfrm>
            <a:off x="5492879" y="6237312"/>
            <a:ext cx="3651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Images taken from Wikipedia under CC BY-SA 3.0</a:t>
            </a:r>
          </a:p>
        </p:txBody>
      </p:sp>
      <p:pic>
        <p:nvPicPr>
          <p:cNvPr id="44" name="Bild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584" y="3861048"/>
            <a:ext cx="827999" cy="827999"/>
          </a:xfrm>
          <a:prstGeom prst="rect">
            <a:avLst/>
          </a:prstGeom>
        </p:spPr>
      </p:pic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1" y="0"/>
            <a:ext cx="9144000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93763"/>
            <a:r>
              <a:rPr lang="en-GB" dirty="0" smtClean="0"/>
              <a:t>Common Features for Disambiguation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91767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4" grpId="0" animBg="1"/>
      <p:bldP spid="26" grpId="0" animBg="1"/>
      <p:bldP spid="27" grpId="0"/>
      <p:bldP spid="32" grpId="0"/>
      <p:bldP spid="35" grpId="0" animBg="1"/>
      <p:bldP spid="35" grpId="1" animBg="1"/>
      <p:bldP spid="37" grpId="0" animBg="1"/>
      <p:bldP spid="38" grpId="0"/>
      <p:bldP spid="39" grpId="0"/>
      <p:bldP spid="11" grpId="0"/>
      <p:bldP spid="40" grpId="0"/>
      <p:bldP spid="29" grpId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1052736"/>
            <a:ext cx="9144000" cy="30963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4149079"/>
            <a:ext cx="9144000" cy="2472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>
          <a:xfrm>
            <a:off x="271463" y="0"/>
            <a:ext cx="8872537" cy="765175"/>
          </a:xfrm>
        </p:spPr>
        <p:txBody>
          <a:bodyPr/>
          <a:lstStyle/>
          <a:p>
            <a:pPr defTabSz="893763" eaLnBrk="1" hangingPunct="1"/>
            <a:r>
              <a:rPr lang="en-GB" dirty="0" smtClean="0"/>
              <a:t>Mention-Entity Popularity Weights</a:t>
            </a:r>
            <a:endParaRPr lang="en-GB" sz="2000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0" y="4221088"/>
            <a:ext cx="810350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 dirty="0" err="1" smtClean="0"/>
              <a:t>Collect</a:t>
            </a:r>
            <a:r>
              <a:rPr lang="de-DE" sz="2400" dirty="0" smtClean="0"/>
              <a:t> </a:t>
            </a:r>
            <a:r>
              <a:rPr lang="de-DE" sz="2400" dirty="0" err="1" smtClean="0"/>
              <a:t>hyperlink</a:t>
            </a:r>
            <a:r>
              <a:rPr lang="de-DE" sz="2400" dirty="0" smtClean="0"/>
              <a:t> </a:t>
            </a:r>
            <a:r>
              <a:rPr lang="de-DE" sz="2400" dirty="0" err="1" smtClean="0">
                <a:solidFill>
                  <a:srgbClr val="0066CC"/>
                </a:solidFill>
              </a:rPr>
              <a:t>anchor</a:t>
            </a:r>
            <a:r>
              <a:rPr lang="de-DE" sz="2400" dirty="0" smtClean="0">
                <a:solidFill>
                  <a:srgbClr val="0066CC"/>
                </a:solidFill>
              </a:rPr>
              <a:t>-text / link-target </a:t>
            </a:r>
            <a:r>
              <a:rPr lang="de-DE" sz="2400" dirty="0" err="1" smtClean="0"/>
              <a:t>pairs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endParaRPr lang="de-DE" sz="2400" dirty="0" smtClean="0"/>
          </a:p>
          <a:p>
            <a:pPr lvl="1">
              <a:buFont typeface="Arial" pitchFamily="34" charset="0"/>
              <a:buChar char="•"/>
            </a:pPr>
            <a:r>
              <a:rPr lang="de-DE" sz="2000" dirty="0" smtClean="0"/>
              <a:t> </a:t>
            </a:r>
            <a:r>
              <a:rPr lang="de-DE" sz="2000" dirty="0" err="1" smtClean="0"/>
              <a:t>Wikipedia</a:t>
            </a:r>
            <a:r>
              <a:rPr lang="de-DE" sz="2000" dirty="0" smtClean="0"/>
              <a:t> </a:t>
            </a:r>
            <a:r>
              <a:rPr lang="de-DE" sz="2000" dirty="0" err="1" smtClean="0"/>
              <a:t>redirects</a:t>
            </a:r>
            <a:endParaRPr lang="de-DE" sz="2000" dirty="0" smtClean="0"/>
          </a:p>
          <a:p>
            <a:pPr lvl="1">
              <a:buFont typeface="Arial" pitchFamily="34" charset="0"/>
              <a:buChar char="•"/>
            </a:pPr>
            <a:r>
              <a:rPr lang="de-DE" sz="2000" dirty="0" smtClean="0"/>
              <a:t> Wikipedia links </a:t>
            </a:r>
            <a:r>
              <a:rPr lang="de-DE" sz="2000" dirty="0" err="1" smtClean="0"/>
              <a:t>between</a:t>
            </a:r>
            <a:r>
              <a:rPr lang="de-DE" sz="2000" dirty="0" smtClean="0"/>
              <a:t> </a:t>
            </a:r>
            <a:r>
              <a:rPr lang="de-DE" sz="2000" dirty="0" err="1" smtClean="0"/>
              <a:t>articles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Interwiki links</a:t>
            </a:r>
          </a:p>
          <a:p>
            <a:pPr lvl="1">
              <a:buFont typeface="Arial" pitchFamily="34" charset="0"/>
              <a:buChar char="•"/>
            </a:pPr>
            <a:r>
              <a:rPr lang="de-DE" sz="2000" dirty="0" smtClean="0"/>
              <a:t> Web links </a:t>
            </a:r>
            <a:r>
              <a:rPr lang="de-DE" sz="2000" dirty="0" err="1" smtClean="0"/>
              <a:t>pointing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Wikipedia </a:t>
            </a:r>
            <a:r>
              <a:rPr lang="de-DE" sz="2000" dirty="0" err="1" smtClean="0"/>
              <a:t>articles</a:t>
            </a:r>
            <a:endParaRPr lang="de-DE" sz="2000" dirty="0" smtClean="0"/>
          </a:p>
          <a:p>
            <a:pPr lvl="1">
              <a:buFont typeface="Arial" pitchFamily="34" charset="0"/>
              <a:buChar char="•"/>
            </a:pPr>
            <a:r>
              <a:rPr lang="de-DE" sz="2000" dirty="0"/>
              <a:t> </a:t>
            </a:r>
            <a:r>
              <a:rPr lang="de-DE" sz="2000" dirty="0" err="1" smtClean="0"/>
              <a:t>query-and-click</a:t>
            </a:r>
            <a:r>
              <a:rPr lang="de-DE" sz="2000" dirty="0" smtClean="0"/>
              <a:t> </a:t>
            </a:r>
            <a:r>
              <a:rPr lang="de-DE" sz="2000" dirty="0" err="1" smtClean="0"/>
              <a:t>logs</a:t>
            </a:r>
            <a:endParaRPr lang="de-DE" sz="2000" dirty="0" smtClean="0"/>
          </a:p>
          <a:p>
            <a:r>
              <a:rPr lang="de-DE" dirty="0"/>
              <a:t> </a:t>
            </a:r>
            <a:r>
              <a:rPr lang="de-DE" dirty="0" smtClean="0"/>
              <a:t>       …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400" dirty="0" err="1" smtClean="0"/>
              <a:t>Build</a:t>
            </a:r>
            <a:r>
              <a:rPr lang="de-DE" sz="2400" dirty="0" smtClean="0"/>
              <a:t> </a:t>
            </a:r>
            <a:r>
              <a:rPr lang="de-DE" sz="2400" dirty="0" err="1" smtClean="0">
                <a:solidFill>
                  <a:srgbClr val="0066CC"/>
                </a:solidFill>
              </a:rPr>
              <a:t>statistics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estimate</a:t>
            </a:r>
            <a:r>
              <a:rPr lang="de-DE" sz="2400" dirty="0" smtClean="0"/>
              <a:t> P[</a:t>
            </a:r>
            <a:r>
              <a:rPr lang="de-DE" sz="2400" dirty="0" err="1" smtClean="0"/>
              <a:t>entity</a:t>
            </a:r>
            <a:r>
              <a:rPr lang="de-DE" sz="2400" dirty="0" smtClean="0"/>
              <a:t> | </a:t>
            </a:r>
            <a:r>
              <a:rPr lang="de-DE" sz="2400" dirty="0" err="1" smtClean="0"/>
              <a:t>name</a:t>
            </a:r>
            <a:r>
              <a:rPr lang="de-DE" sz="2400" dirty="0" smtClean="0"/>
              <a:t>]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0" y="1124744"/>
            <a:ext cx="9445278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 dirty="0" smtClean="0"/>
              <a:t>Need </a:t>
            </a:r>
            <a:r>
              <a:rPr lang="de-DE" sz="2400" dirty="0" err="1" smtClean="0">
                <a:solidFill>
                  <a:srgbClr val="0066CC"/>
                </a:solidFill>
              </a:rPr>
              <a:t>dictionary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entities</a:t>
            </a:r>
            <a:r>
              <a:rPr lang="de-DE" sz="2400" dirty="0" smtClean="0"/>
              <a:t>‘ </a:t>
            </a:r>
            <a:r>
              <a:rPr lang="de-DE" sz="2400" dirty="0" err="1" smtClean="0"/>
              <a:t>names</a:t>
            </a:r>
            <a:r>
              <a:rPr lang="de-DE" sz="2400" dirty="0" smtClean="0"/>
              <a:t>:</a:t>
            </a:r>
          </a:p>
          <a:p>
            <a:pPr lvl="1">
              <a:buFont typeface="Arial" pitchFamily="34" charset="0"/>
              <a:buChar char="•"/>
            </a:pPr>
            <a:r>
              <a:rPr lang="de-DE" sz="2000" dirty="0" smtClean="0"/>
              <a:t> </a:t>
            </a:r>
            <a:r>
              <a:rPr lang="de-DE" sz="2000" dirty="0" err="1" smtClean="0"/>
              <a:t>full</a:t>
            </a:r>
            <a:r>
              <a:rPr lang="de-DE" sz="2000" dirty="0" smtClean="0"/>
              <a:t> </a:t>
            </a:r>
            <a:r>
              <a:rPr lang="de-DE" sz="2000" dirty="0" err="1" smtClean="0"/>
              <a:t>names</a:t>
            </a:r>
            <a:r>
              <a:rPr lang="de-DE" sz="2000" dirty="0" smtClean="0"/>
              <a:t>: </a:t>
            </a:r>
            <a:r>
              <a:rPr lang="de-DE" sz="1800" dirty="0" smtClean="0">
                <a:solidFill>
                  <a:srgbClr val="800000"/>
                </a:solidFill>
              </a:rPr>
              <a:t>Arnold Alois Schwarzenegger, Los Angeles, Microsoft Corp.</a:t>
            </a:r>
          </a:p>
          <a:p>
            <a:pPr lvl="1">
              <a:buFont typeface="Arial" pitchFamily="34" charset="0"/>
              <a:buChar char="•"/>
            </a:pPr>
            <a:r>
              <a:rPr lang="de-DE" sz="2000" dirty="0" smtClean="0"/>
              <a:t> </a:t>
            </a:r>
            <a:r>
              <a:rPr lang="de-DE" sz="2000" dirty="0" err="1" smtClean="0"/>
              <a:t>short</a:t>
            </a:r>
            <a:r>
              <a:rPr lang="de-DE" sz="2000" dirty="0" smtClean="0"/>
              <a:t> </a:t>
            </a:r>
            <a:r>
              <a:rPr lang="de-DE" sz="2000" dirty="0" err="1" smtClean="0"/>
              <a:t>names</a:t>
            </a:r>
            <a:r>
              <a:rPr lang="de-DE" sz="2000" dirty="0" smtClean="0"/>
              <a:t>: </a:t>
            </a:r>
            <a:r>
              <a:rPr lang="de-DE" sz="1800" dirty="0" smtClean="0">
                <a:solidFill>
                  <a:srgbClr val="800000"/>
                </a:solidFill>
              </a:rPr>
              <a:t>Arnold, Arnie, Mr. Schwarzenegger, New York, Microsoft, …</a:t>
            </a:r>
          </a:p>
          <a:p>
            <a:pPr lvl="1">
              <a:buFont typeface="Arial" pitchFamily="34" charset="0"/>
              <a:buChar char="•"/>
            </a:pPr>
            <a:r>
              <a:rPr lang="de-DE" sz="2000" dirty="0" smtClean="0"/>
              <a:t> </a:t>
            </a:r>
            <a:r>
              <a:rPr lang="de-DE" sz="2000" dirty="0" err="1" smtClean="0"/>
              <a:t>nicknames</a:t>
            </a:r>
            <a:r>
              <a:rPr lang="de-DE" sz="2000" dirty="0" smtClean="0"/>
              <a:t> &amp; </a:t>
            </a:r>
            <a:r>
              <a:rPr lang="de-DE" sz="2000" dirty="0" err="1" smtClean="0"/>
              <a:t>aliases</a:t>
            </a:r>
            <a:r>
              <a:rPr lang="de-DE" sz="2000" dirty="0" smtClean="0"/>
              <a:t>: </a:t>
            </a:r>
            <a:r>
              <a:rPr lang="de-DE" sz="1800" dirty="0" smtClean="0">
                <a:solidFill>
                  <a:srgbClr val="800000"/>
                </a:solidFill>
              </a:rPr>
              <a:t>Terminator, City </a:t>
            </a:r>
            <a:r>
              <a:rPr lang="de-DE" sz="1800" dirty="0" err="1" smtClean="0">
                <a:solidFill>
                  <a:srgbClr val="800000"/>
                </a:solidFill>
              </a:rPr>
              <a:t>of</a:t>
            </a:r>
            <a:r>
              <a:rPr lang="de-DE" sz="1800" dirty="0" smtClean="0">
                <a:solidFill>
                  <a:srgbClr val="800000"/>
                </a:solidFill>
              </a:rPr>
              <a:t> Angels, </a:t>
            </a:r>
            <a:r>
              <a:rPr lang="de-DE" sz="1800" dirty="0" err="1" smtClean="0">
                <a:solidFill>
                  <a:srgbClr val="800000"/>
                </a:solidFill>
              </a:rPr>
              <a:t>Evil</a:t>
            </a:r>
            <a:r>
              <a:rPr lang="de-DE" sz="1800" dirty="0" smtClean="0">
                <a:solidFill>
                  <a:srgbClr val="800000"/>
                </a:solidFill>
              </a:rPr>
              <a:t> Empire, …</a:t>
            </a:r>
          </a:p>
          <a:p>
            <a:pPr lvl="1">
              <a:buFont typeface="Arial" pitchFamily="34" charset="0"/>
              <a:buChar char="•"/>
            </a:pPr>
            <a:r>
              <a:rPr lang="de-DE" sz="2000" dirty="0" smtClean="0"/>
              <a:t> </a:t>
            </a:r>
            <a:r>
              <a:rPr lang="de-DE" sz="2000" dirty="0" err="1" smtClean="0"/>
              <a:t>acronyms</a:t>
            </a:r>
            <a:r>
              <a:rPr lang="de-DE" sz="2000" dirty="0" smtClean="0"/>
              <a:t>: </a:t>
            </a:r>
            <a:r>
              <a:rPr lang="de-DE" sz="1800" dirty="0" smtClean="0">
                <a:solidFill>
                  <a:srgbClr val="800000"/>
                </a:solidFill>
              </a:rPr>
              <a:t>LA, UCLA, MS, MSFT</a:t>
            </a:r>
          </a:p>
          <a:p>
            <a:pPr lvl="1">
              <a:buFont typeface="Arial" pitchFamily="34" charset="0"/>
              <a:buChar char="•"/>
            </a:pPr>
            <a:r>
              <a:rPr lang="de-DE" sz="2000" dirty="0" smtClean="0"/>
              <a:t> </a:t>
            </a:r>
            <a:r>
              <a:rPr lang="de-DE" sz="2000" dirty="0" err="1" smtClean="0"/>
              <a:t>role</a:t>
            </a:r>
            <a:r>
              <a:rPr lang="de-DE" sz="2000" dirty="0" smtClean="0"/>
              <a:t> </a:t>
            </a:r>
            <a:r>
              <a:rPr lang="de-DE" sz="2000" dirty="0" err="1" smtClean="0"/>
              <a:t>names</a:t>
            </a:r>
            <a:r>
              <a:rPr lang="de-DE" sz="2000" dirty="0" smtClean="0"/>
              <a:t>: </a:t>
            </a:r>
            <a:r>
              <a:rPr lang="de-DE" sz="1800" dirty="0" err="1" smtClean="0">
                <a:solidFill>
                  <a:srgbClr val="800000"/>
                </a:solidFill>
              </a:rPr>
              <a:t>the</a:t>
            </a:r>
            <a:r>
              <a:rPr lang="de-DE" sz="1800" dirty="0" smtClean="0">
                <a:solidFill>
                  <a:srgbClr val="800000"/>
                </a:solidFill>
              </a:rPr>
              <a:t> Austrian </a:t>
            </a:r>
            <a:r>
              <a:rPr lang="de-DE" sz="1800" dirty="0" err="1" smtClean="0">
                <a:solidFill>
                  <a:srgbClr val="800000"/>
                </a:solidFill>
              </a:rPr>
              <a:t>action</a:t>
            </a:r>
            <a:r>
              <a:rPr lang="de-DE" sz="1800" dirty="0" smtClean="0">
                <a:solidFill>
                  <a:srgbClr val="800000"/>
                </a:solidFill>
              </a:rPr>
              <a:t> </a:t>
            </a:r>
            <a:r>
              <a:rPr lang="de-DE" sz="1800" dirty="0" err="1" smtClean="0">
                <a:solidFill>
                  <a:srgbClr val="800000"/>
                </a:solidFill>
              </a:rPr>
              <a:t>hero</a:t>
            </a:r>
            <a:r>
              <a:rPr lang="de-DE" sz="1800" dirty="0" smtClean="0">
                <a:solidFill>
                  <a:srgbClr val="800000"/>
                </a:solidFill>
              </a:rPr>
              <a:t>, </a:t>
            </a:r>
            <a:r>
              <a:rPr lang="de-DE" sz="1800" dirty="0" err="1" smtClean="0">
                <a:solidFill>
                  <a:srgbClr val="800000"/>
                </a:solidFill>
              </a:rPr>
              <a:t>Californian</a:t>
            </a:r>
            <a:r>
              <a:rPr lang="de-DE" sz="1800" dirty="0" smtClean="0">
                <a:solidFill>
                  <a:srgbClr val="800000"/>
                </a:solidFill>
              </a:rPr>
              <a:t> </a:t>
            </a:r>
            <a:r>
              <a:rPr lang="de-DE" sz="1800" dirty="0" err="1" smtClean="0">
                <a:solidFill>
                  <a:srgbClr val="800000"/>
                </a:solidFill>
              </a:rPr>
              <a:t>governor</a:t>
            </a:r>
            <a:r>
              <a:rPr lang="de-DE" sz="1800" dirty="0" smtClean="0">
                <a:solidFill>
                  <a:srgbClr val="800000"/>
                </a:solidFill>
              </a:rPr>
              <a:t>,  CEO </a:t>
            </a:r>
            <a:r>
              <a:rPr lang="de-DE" sz="1800" dirty="0" err="1" smtClean="0">
                <a:solidFill>
                  <a:srgbClr val="800000"/>
                </a:solidFill>
              </a:rPr>
              <a:t>of</a:t>
            </a:r>
            <a:r>
              <a:rPr lang="de-DE" sz="1800" dirty="0" smtClean="0">
                <a:solidFill>
                  <a:srgbClr val="800000"/>
                </a:solidFill>
              </a:rPr>
              <a:t> MS, …</a:t>
            </a:r>
          </a:p>
          <a:p>
            <a:r>
              <a:rPr lang="de-DE" sz="2000" dirty="0" smtClean="0"/>
              <a:t>         …</a:t>
            </a:r>
          </a:p>
          <a:p>
            <a:r>
              <a:rPr lang="de-DE" sz="2000" dirty="0" smtClean="0"/>
              <a:t>     plus </a:t>
            </a:r>
            <a:r>
              <a:rPr lang="de-DE" sz="2000" dirty="0" err="1" smtClean="0">
                <a:solidFill>
                  <a:srgbClr val="0066CC"/>
                </a:solidFill>
              </a:rPr>
              <a:t>gender</a:t>
            </a:r>
            <a:r>
              <a:rPr lang="de-DE" sz="2000" dirty="0" smtClean="0"/>
              <a:t> </a:t>
            </a:r>
            <a:r>
              <a:rPr lang="de-DE" sz="2000" dirty="0" err="1" smtClean="0"/>
              <a:t>info</a:t>
            </a:r>
            <a:r>
              <a:rPr lang="de-DE" sz="2000" dirty="0" smtClean="0"/>
              <a:t> (</a:t>
            </a:r>
            <a:r>
              <a:rPr lang="de-DE" sz="2000" dirty="0" err="1" smtClean="0"/>
              <a:t>useful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resolving</a:t>
            </a:r>
            <a:r>
              <a:rPr lang="de-DE" sz="2000" dirty="0" smtClean="0"/>
              <a:t> </a:t>
            </a:r>
            <a:r>
              <a:rPr lang="de-DE" sz="2000" dirty="0" err="1" smtClean="0"/>
              <a:t>pronouns</a:t>
            </a:r>
            <a:r>
              <a:rPr lang="de-DE" sz="2000" dirty="0" smtClean="0"/>
              <a:t> in </a:t>
            </a:r>
            <a:r>
              <a:rPr lang="de-DE" sz="2000" dirty="0" err="1" smtClean="0"/>
              <a:t>context</a:t>
            </a:r>
            <a:r>
              <a:rPr lang="de-DE" sz="2000" dirty="0" smtClean="0"/>
              <a:t>):</a:t>
            </a:r>
          </a:p>
          <a:p>
            <a:r>
              <a:rPr lang="de-DE" sz="1800" dirty="0" smtClean="0">
                <a:solidFill>
                  <a:srgbClr val="800000"/>
                </a:solidFill>
              </a:rPr>
              <a:t>          Bill </a:t>
            </a:r>
            <a:r>
              <a:rPr lang="de-DE" sz="1800" dirty="0" err="1" smtClean="0">
                <a:solidFill>
                  <a:srgbClr val="800000"/>
                </a:solidFill>
              </a:rPr>
              <a:t>and</a:t>
            </a:r>
            <a:r>
              <a:rPr lang="de-DE" sz="1800" dirty="0" smtClean="0">
                <a:solidFill>
                  <a:srgbClr val="800000"/>
                </a:solidFill>
              </a:rPr>
              <a:t> Melinda </a:t>
            </a:r>
            <a:r>
              <a:rPr lang="de-DE" sz="1800" dirty="0" err="1" smtClean="0">
                <a:solidFill>
                  <a:srgbClr val="800000"/>
                </a:solidFill>
              </a:rPr>
              <a:t>met</a:t>
            </a:r>
            <a:r>
              <a:rPr lang="de-DE" sz="1800" dirty="0" smtClean="0">
                <a:solidFill>
                  <a:srgbClr val="800000"/>
                </a:solidFill>
              </a:rPr>
              <a:t> </a:t>
            </a:r>
            <a:r>
              <a:rPr lang="de-DE" sz="1800" dirty="0" err="1" smtClean="0">
                <a:solidFill>
                  <a:srgbClr val="800000"/>
                </a:solidFill>
              </a:rPr>
              <a:t>at</a:t>
            </a:r>
            <a:r>
              <a:rPr lang="de-DE" sz="1800" dirty="0" smtClean="0">
                <a:solidFill>
                  <a:srgbClr val="800000"/>
                </a:solidFill>
              </a:rPr>
              <a:t> MS. </a:t>
            </a:r>
            <a:r>
              <a:rPr lang="de-DE" sz="1800" dirty="0" err="1" smtClean="0">
                <a:solidFill>
                  <a:srgbClr val="800000"/>
                </a:solidFill>
              </a:rPr>
              <a:t>They</a:t>
            </a:r>
            <a:r>
              <a:rPr lang="de-DE" sz="1800" dirty="0" smtClean="0">
                <a:solidFill>
                  <a:srgbClr val="800000"/>
                </a:solidFill>
              </a:rPr>
              <a:t> </a:t>
            </a:r>
            <a:r>
              <a:rPr lang="de-DE" sz="1800" dirty="0" err="1" smtClean="0">
                <a:solidFill>
                  <a:srgbClr val="800000"/>
                </a:solidFill>
              </a:rPr>
              <a:t>fell</a:t>
            </a:r>
            <a:r>
              <a:rPr lang="de-DE" sz="1800" dirty="0" smtClean="0">
                <a:solidFill>
                  <a:srgbClr val="800000"/>
                </a:solidFill>
              </a:rPr>
              <a:t> in </a:t>
            </a:r>
            <a:r>
              <a:rPr lang="de-DE" sz="1800" dirty="0" err="1" smtClean="0">
                <a:solidFill>
                  <a:srgbClr val="800000"/>
                </a:solidFill>
              </a:rPr>
              <a:t>love</a:t>
            </a:r>
            <a:r>
              <a:rPr lang="de-DE" sz="1800" dirty="0" smtClean="0">
                <a:solidFill>
                  <a:srgbClr val="800000"/>
                </a:solidFill>
              </a:rPr>
              <a:t> </a:t>
            </a:r>
            <a:r>
              <a:rPr lang="de-DE" sz="1800" dirty="0" err="1" smtClean="0">
                <a:solidFill>
                  <a:srgbClr val="800000"/>
                </a:solidFill>
              </a:rPr>
              <a:t>and</a:t>
            </a:r>
            <a:r>
              <a:rPr lang="de-DE" sz="1800" dirty="0" smtClean="0">
                <a:solidFill>
                  <a:srgbClr val="800000"/>
                </a:solidFill>
              </a:rPr>
              <a:t> </a:t>
            </a:r>
            <a:r>
              <a:rPr lang="de-DE" sz="1800" u="sng" dirty="0" smtClean="0">
                <a:solidFill>
                  <a:srgbClr val="800000"/>
                </a:solidFill>
              </a:rPr>
              <a:t>he</a:t>
            </a:r>
            <a:r>
              <a:rPr lang="de-DE" sz="1800" dirty="0" smtClean="0">
                <a:solidFill>
                  <a:srgbClr val="800000"/>
                </a:solidFill>
              </a:rPr>
              <a:t> </a:t>
            </a:r>
            <a:r>
              <a:rPr lang="de-DE" sz="1800" dirty="0" err="1" smtClean="0">
                <a:solidFill>
                  <a:srgbClr val="800000"/>
                </a:solidFill>
              </a:rPr>
              <a:t>kissed</a:t>
            </a:r>
            <a:r>
              <a:rPr lang="de-DE" sz="1800" dirty="0" smtClean="0">
                <a:solidFill>
                  <a:srgbClr val="800000"/>
                </a:solidFill>
              </a:rPr>
              <a:t> </a:t>
            </a:r>
            <a:r>
              <a:rPr lang="de-DE" sz="1800" u="sng" dirty="0" smtClean="0">
                <a:solidFill>
                  <a:srgbClr val="800000"/>
                </a:solidFill>
              </a:rPr>
              <a:t>her</a:t>
            </a:r>
            <a:r>
              <a:rPr lang="de-DE" sz="1800" dirty="0" smtClean="0">
                <a:solidFill>
                  <a:srgbClr val="800000"/>
                </a:solidFill>
              </a:rPr>
              <a:t>.</a:t>
            </a:r>
          </a:p>
          <a:p>
            <a:endParaRPr lang="de-DE" sz="2000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4165201" y="620688"/>
            <a:ext cx="4621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[</a:t>
            </a:r>
            <a:r>
              <a:rPr lang="de-DE" sz="1800" dirty="0" err="1" smtClean="0"/>
              <a:t>Mihalcea</a:t>
            </a:r>
            <a:r>
              <a:rPr lang="de-DE" sz="1800" dirty="0" smtClean="0"/>
              <a:t>/</a:t>
            </a:r>
            <a:r>
              <a:rPr lang="de-DE" sz="1800" dirty="0" err="1" smtClean="0"/>
              <a:t>Tarau</a:t>
            </a:r>
            <a:r>
              <a:rPr lang="de-DE" sz="1800" dirty="0" smtClean="0"/>
              <a:t> 2007, </a:t>
            </a:r>
            <a:r>
              <a:rPr lang="de-DE" sz="1800" dirty="0" err="1" smtClean="0"/>
              <a:t>Spitkovsky</a:t>
            </a:r>
            <a:r>
              <a:rPr lang="de-DE" sz="1800" dirty="0" smtClean="0"/>
              <a:t>/Chang 2012]</a:t>
            </a:r>
            <a:endParaRPr lang="de-DE" sz="1800" dirty="0"/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272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2700338" y="6524625"/>
            <a:ext cx="4103687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F883C4D-ACE8-EB44-B4A7-58D573260B2A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pic>
        <p:nvPicPr>
          <p:cNvPr id="21509" name="Bild 9" descr="kp_kashmi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6975"/>
            <a:ext cx="30368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Bild 11" descr="kp_kashmir_ca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797425"/>
            <a:ext cx="3779838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56"/>
          <p:cNvSpPr/>
          <p:nvPr/>
        </p:nvSpPr>
        <p:spPr>
          <a:xfrm>
            <a:off x="5705475" y="2060575"/>
            <a:ext cx="3024188" cy="374650"/>
          </a:xfrm>
          <a:prstGeom prst="rect">
            <a:avLst/>
          </a:prstGeom>
          <a:solidFill>
            <a:srgbClr val="008040"/>
          </a:solidFill>
          <a:ln w="6350" cap="rnd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Knebworth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Festival</a:t>
            </a:r>
            <a:endParaRPr lang="en-US" sz="2000" kern="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56"/>
          <p:cNvSpPr/>
          <p:nvPr/>
        </p:nvSpPr>
        <p:spPr>
          <a:xfrm>
            <a:off x="5705475" y="2708275"/>
            <a:ext cx="3024188" cy="374650"/>
          </a:xfrm>
          <a:prstGeom prst="rect">
            <a:avLst/>
          </a:prstGeom>
          <a:solidFill>
            <a:srgbClr val="008040"/>
          </a:solidFill>
          <a:ln w="6350" cap="rnd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Led Zeppelin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Remasters</a:t>
            </a:r>
            <a:endParaRPr lang="en-US" sz="2000" kern="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Rectangle 156"/>
          <p:cNvSpPr/>
          <p:nvPr/>
        </p:nvSpPr>
        <p:spPr>
          <a:xfrm>
            <a:off x="5705475" y="3357563"/>
            <a:ext cx="3024188" cy="374650"/>
          </a:xfrm>
          <a:prstGeom prst="rect">
            <a:avLst/>
          </a:prstGeom>
          <a:solidFill>
            <a:srgbClr val="008040"/>
          </a:solidFill>
          <a:ln w="6350" cap="rnd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John Paul Jones</a:t>
            </a:r>
            <a:endParaRPr lang="en-US" sz="2000" kern="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Rectangle 156"/>
          <p:cNvSpPr/>
          <p:nvPr/>
        </p:nvSpPr>
        <p:spPr>
          <a:xfrm>
            <a:off x="5705475" y="4005263"/>
            <a:ext cx="3024188" cy="374650"/>
          </a:xfrm>
          <a:prstGeom prst="rect">
            <a:avLst/>
          </a:prstGeom>
          <a:solidFill>
            <a:srgbClr val="008040"/>
          </a:solidFill>
          <a:ln w="6350" cap="rnd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Mellotron</a:t>
            </a:r>
            <a:endParaRPr lang="en-US" sz="2000" kern="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7" name="Straight Arrow Connector 192"/>
          <p:cNvCxnSpPr>
            <a:stCxn id="29" idx="3"/>
            <a:endCxn id="13" idx="1"/>
          </p:cNvCxnSpPr>
          <p:nvPr/>
        </p:nvCxnSpPr>
        <p:spPr>
          <a:xfrm flipV="1">
            <a:off x="4932363" y="2247900"/>
            <a:ext cx="773112" cy="1360488"/>
          </a:xfrm>
          <a:prstGeom prst="straightConnector1">
            <a:avLst/>
          </a:prstGeom>
          <a:ln w="15875">
            <a:solidFill>
              <a:srgbClr val="657C9D"/>
            </a:solidFill>
            <a:headEnd type="stealth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2"/>
          <p:cNvCxnSpPr>
            <a:stCxn id="29" idx="3"/>
            <a:endCxn id="14" idx="1"/>
          </p:cNvCxnSpPr>
          <p:nvPr/>
        </p:nvCxnSpPr>
        <p:spPr>
          <a:xfrm flipV="1">
            <a:off x="4932363" y="2895600"/>
            <a:ext cx="773112" cy="712788"/>
          </a:xfrm>
          <a:prstGeom prst="straightConnector1">
            <a:avLst/>
          </a:prstGeom>
          <a:ln w="15875">
            <a:solidFill>
              <a:srgbClr val="657C9D"/>
            </a:solidFill>
            <a:headEnd type="stealth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192"/>
          <p:cNvCxnSpPr>
            <a:stCxn id="29" idx="3"/>
            <a:endCxn id="15" idx="1"/>
          </p:cNvCxnSpPr>
          <p:nvPr/>
        </p:nvCxnSpPr>
        <p:spPr>
          <a:xfrm flipV="1">
            <a:off x="4932363" y="3544888"/>
            <a:ext cx="773112" cy="63500"/>
          </a:xfrm>
          <a:prstGeom prst="straightConnector1">
            <a:avLst/>
          </a:prstGeom>
          <a:ln w="15875">
            <a:solidFill>
              <a:srgbClr val="657C9D"/>
            </a:solidFill>
            <a:headEnd type="stealth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192"/>
          <p:cNvCxnSpPr>
            <a:stCxn id="29" idx="3"/>
            <a:endCxn id="16" idx="1"/>
          </p:cNvCxnSpPr>
          <p:nvPr/>
        </p:nvCxnSpPr>
        <p:spPr>
          <a:xfrm>
            <a:off x="4932363" y="3608388"/>
            <a:ext cx="773112" cy="584200"/>
          </a:xfrm>
          <a:prstGeom prst="straightConnector1">
            <a:avLst/>
          </a:prstGeom>
          <a:ln w="15875">
            <a:solidFill>
              <a:srgbClr val="657C9D"/>
            </a:solidFill>
            <a:headEnd type="stealth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lded Corner 7"/>
          <p:cNvSpPr/>
          <p:nvPr/>
        </p:nvSpPr>
        <p:spPr>
          <a:xfrm>
            <a:off x="827088" y="981075"/>
            <a:ext cx="4105275" cy="5256213"/>
          </a:xfrm>
          <a:prstGeom prst="foldedCorner">
            <a:avLst/>
          </a:prstGeom>
          <a:noFill/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Arial"/>
              <a:cs typeface="Arial"/>
            </a:endParaRPr>
          </a:p>
        </p:txBody>
      </p:sp>
      <p:pic>
        <p:nvPicPr>
          <p:cNvPr id="21520" name="Bild 35" descr="kp_kashmir_c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933825"/>
            <a:ext cx="3673475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feld 40"/>
          <p:cNvSpPr txBox="1"/>
          <p:nvPr/>
        </p:nvSpPr>
        <p:spPr>
          <a:xfrm>
            <a:off x="179388" y="4292600"/>
            <a:ext cx="1938337" cy="40005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Citation Titles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179388" y="5300663"/>
            <a:ext cx="2271712" cy="40005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Category Names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5611813" y="4724400"/>
            <a:ext cx="3211512" cy="401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Titles of Linking Articles</a:t>
            </a:r>
          </a:p>
        </p:txBody>
      </p:sp>
      <p:pic>
        <p:nvPicPr>
          <p:cNvPr id="21524" name="Bild 43" descr="kp_kashmir_re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573463"/>
            <a:ext cx="15113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feld 34"/>
          <p:cNvSpPr txBox="1"/>
          <p:nvPr/>
        </p:nvSpPr>
        <p:spPr>
          <a:xfrm>
            <a:off x="179388" y="3068638"/>
            <a:ext cx="2465387" cy="40005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Link Anchor Texts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271463" y="0"/>
            <a:ext cx="8872537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93763"/>
            <a:r>
              <a:rPr lang="en-GB" dirty="0" smtClean="0"/>
              <a:t>Mention-Entity Context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423123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41" grpId="0" animBg="1"/>
      <p:bldP spid="42" grpId="0" animBg="1"/>
      <p:bldP spid="43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err="1" smtClean="0"/>
              <a:t>Keyphrases</a:t>
            </a:r>
            <a:r>
              <a:rPr lang="en-US" dirty="0" smtClean="0"/>
              <a:t> (</a:t>
            </a:r>
            <a:r>
              <a:rPr lang="en-US" i="1" dirty="0" err="1" smtClean="0"/>
              <a:t>kp</a:t>
            </a:r>
            <a:r>
              <a:rPr lang="en-US" dirty="0" smtClean="0"/>
              <a:t>) commonly occur only partially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To </a:t>
            </a:r>
            <a:r>
              <a:rPr lang="en-US" dirty="0"/>
              <a:t>score an entity, all </a:t>
            </a:r>
            <a:r>
              <a:rPr lang="en-US" dirty="0" err="1"/>
              <a:t>keyphrase</a:t>
            </a:r>
            <a:r>
              <a:rPr lang="en-US" dirty="0"/>
              <a:t> scores are summed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2700338" y="6524625"/>
            <a:ext cx="4103687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 </a:t>
            </a:r>
            <a:endParaRPr lang="de-DE"/>
          </a:p>
        </p:txBody>
      </p:sp>
      <p:sp>
        <p:nvSpPr>
          <p:cNvPr id="9" name="Rectangle 156"/>
          <p:cNvSpPr/>
          <p:nvPr/>
        </p:nvSpPr>
        <p:spPr>
          <a:xfrm>
            <a:off x="847725" y="4941168"/>
            <a:ext cx="3724275" cy="374650"/>
          </a:xfrm>
          <a:prstGeom prst="rect">
            <a:avLst/>
          </a:prstGeom>
          <a:solidFill>
            <a:srgbClr val="657C9D"/>
          </a:solidFill>
          <a:ln w="6350" cap="rnd" cmpd="sng" algn="ctr">
            <a:solidFill>
              <a:srgbClr val="00335D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“Songs written by Robert Plant”</a:t>
            </a:r>
            <a:endParaRPr lang="en-US" sz="2000" kern="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Abgerundetes Rechteck 7"/>
          <p:cNvSpPr/>
          <p:nvPr/>
        </p:nvSpPr>
        <p:spPr>
          <a:xfrm>
            <a:off x="1331913" y="4197558"/>
            <a:ext cx="6480175" cy="503237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</a:rPr>
              <a:t>Kashmir </a:t>
            </a:r>
            <a:r>
              <a:rPr lang="en-US" sz="2400" dirty="0" smtClean="0">
                <a:solidFill>
                  <a:srgbClr val="000000"/>
                </a:solidFill>
              </a:rPr>
              <a:t>was </a:t>
            </a:r>
            <a:r>
              <a:rPr lang="en-US" sz="2400" dirty="0">
                <a:solidFill>
                  <a:srgbClr val="000000"/>
                </a:solidFill>
              </a:rPr>
              <a:t>written by Page and Plant.</a:t>
            </a:r>
          </a:p>
        </p:txBody>
      </p:sp>
      <p:grpSp>
        <p:nvGrpSpPr>
          <p:cNvPr id="26" name="Gruppierung 25"/>
          <p:cNvGrpSpPr/>
          <p:nvPr/>
        </p:nvGrpSpPr>
        <p:grpSpPr>
          <a:xfrm>
            <a:off x="3718336" y="4653136"/>
            <a:ext cx="3528392" cy="678849"/>
            <a:chOff x="3059832" y="4653136"/>
            <a:chExt cx="3528392" cy="678849"/>
          </a:xfrm>
        </p:grpSpPr>
        <p:cxnSp>
          <p:nvCxnSpPr>
            <p:cNvPr id="16" name="Gerade Verbindung 15"/>
            <p:cNvCxnSpPr/>
            <p:nvPr/>
          </p:nvCxnSpPr>
          <p:spPr>
            <a:xfrm>
              <a:off x="3059832" y="4653136"/>
              <a:ext cx="864096" cy="0"/>
            </a:xfrm>
            <a:prstGeom prst="line">
              <a:avLst/>
            </a:prstGeom>
            <a:ln>
              <a:solidFill>
                <a:srgbClr val="D2691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>
              <a:off x="5868144" y="4653136"/>
              <a:ext cx="648072" cy="0"/>
            </a:xfrm>
            <a:prstGeom prst="line">
              <a:avLst/>
            </a:prstGeom>
            <a:ln>
              <a:solidFill>
                <a:srgbClr val="D2691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>
              <a:off x="3995936" y="4653136"/>
              <a:ext cx="360040" cy="0"/>
            </a:xfrm>
            <a:prstGeom prst="line">
              <a:avLst/>
            </a:prstGeom>
            <a:ln>
              <a:solidFill>
                <a:srgbClr val="D2691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Geschweifte Klammer rechts 26"/>
            <p:cNvSpPr/>
            <p:nvPr/>
          </p:nvSpPr>
          <p:spPr bwMode="auto">
            <a:xfrm rot="5400000">
              <a:off x="4716078" y="3069022"/>
              <a:ext cx="215900" cy="3528392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4481863" y="4993431"/>
              <a:ext cx="7353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cover</a:t>
              </a:r>
              <a:endParaRPr lang="en-US" sz="1600" i="1" dirty="0"/>
            </a:p>
          </p:txBody>
        </p:sp>
      </p:grpSp>
      <p:cxnSp>
        <p:nvCxnSpPr>
          <p:cNvPr id="34" name="Gerade Verbindung 33"/>
          <p:cNvCxnSpPr/>
          <p:nvPr/>
        </p:nvCxnSpPr>
        <p:spPr>
          <a:xfrm>
            <a:off x="1817567" y="5285364"/>
            <a:ext cx="720080" cy="0"/>
          </a:xfrm>
          <a:prstGeom prst="line">
            <a:avLst/>
          </a:prstGeom>
          <a:ln>
            <a:solidFill>
              <a:srgbClr val="D2691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3730995" y="5285364"/>
            <a:ext cx="720080" cy="0"/>
          </a:xfrm>
          <a:prstGeom prst="line">
            <a:avLst/>
          </a:prstGeom>
          <a:ln>
            <a:solidFill>
              <a:srgbClr val="D2691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>
            <a:off x="2574910" y="5284274"/>
            <a:ext cx="365057" cy="2181"/>
          </a:xfrm>
          <a:prstGeom prst="line">
            <a:avLst/>
          </a:prstGeom>
          <a:ln>
            <a:solidFill>
              <a:srgbClr val="D2691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ierung 9"/>
          <p:cNvGrpSpPr/>
          <p:nvPr/>
        </p:nvGrpSpPr>
        <p:grpSpPr>
          <a:xfrm>
            <a:off x="827584" y="2106262"/>
            <a:ext cx="7429619" cy="1619873"/>
            <a:chOff x="827584" y="2106262"/>
            <a:chExt cx="7429619" cy="1619873"/>
          </a:xfrm>
        </p:grpSpPr>
        <p:sp>
          <p:nvSpPr>
            <p:cNvPr id="7" name="Geschweifte Klammer rechts 6"/>
            <p:cNvSpPr/>
            <p:nvPr/>
          </p:nvSpPr>
          <p:spPr bwMode="auto">
            <a:xfrm rot="5400000">
              <a:off x="3437732" y="1826691"/>
              <a:ext cx="215900" cy="2700337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Geschweifte Klammer rechts 10"/>
            <p:cNvSpPr/>
            <p:nvPr/>
          </p:nvSpPr>
          <p:spPr bwMode="auto">
            <a:xfrm rot="5400000">
              <a:off x="6534944" y="1610791"/>
              <a:ext cx="215900" cy="3132138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540" name="Textfeld 9"/>
            <p:cNvSpPr txBox="1">
              <a:spLocks noChangeArrowheads="1"/>
            </p:cNvSpPr>
            <p:nvPr/>
          </p:nvSpPr>
          <p:spPr bwMode="auto">
            <a:xfrm>
              <a:off x="2051720" y="3356845"/>
              <a:ext cx="2994417" cy="369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Account for partial matches</a:t>
              </a:r>
            </a:p>
          </p:txBody>
        </p:sp>
        <p:sp>
          <p:nvSpPr>
            <p:cNvPr id="22541" name="Textfeld 12"/>
            <p:cNvSpPr txBox="1">
              <a:spLocks noChangeArrowheads="1"/>
            </p:cNvSpPr>
            <p:nvPr/>
          </p:nvSpPr>
          <p:spPr bwMode="auto">
            <a:xfrm>
              <a:off x="5033244" y="3356845"/>
              <a:ext cx="3223959" cy="369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Weight of contained tokens </a:t>
              </a:r>
              <a:r>
                <a:rPr lang="en-US" sz="1800" i="1"/>
                <a:t>w</a:t>
              </a:r>
              <a:endParaRPr lang="en-US" sz="1800"/>
            </a:p>
          </p:txBody>
        </p:sp>
        <p:pic>
          <p:nvPicPr>
            <p:cNvPr id="14" name="Bild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7584" y="2106262"/>
              <a:ext cx="7266262" cy="908283"/>
            </a:xfrm>
            <a:prstGeom prst="rect">
              <a:avLst/>
            </a:prstGeom>
          </p:spPr>
        </p:pic>
      </p:grp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271463" y="0"/>
            <a:ext cx="8872537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93763"/>
            <a:r>
              <a:rPr lang="en-GB" dirty="0" smtClean="0"/>
              <a:t>Mention-Entity Context</a:t>
            </a:r>
            <a:endParaRPr lang="en-GB" sz="2000" dirty="0" smtClean="0"/>
          </a:p>
        </p:txBody>
      </p:sp>
      <p:sp>
        <p:nvSpPr>
          <p:cNvPr id="29" name="Foliennummernplatzhalter 4"/>
          <p:cNvSpPr txBox="1">
            <a:spLocks/>
          </p:cNvSpPr>
          <p:nvPr/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580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i="1" dirty="0" smtClean="0"/>
          </a:p>
          <a:p>
            <a:pPr>
              <a:defRPr/>
            </a:pPr>
            <a:endParaRPr lang="en-US" i="1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G</a:t>
            </a:r>
            <a:r>
              <a:rPr lang="en-US" dirty="0" smtClean="0"/>
              <a:t>lobal </a:t>
            </a:r>
            <a:r>
              <a:rPr lang="en-US" dirty="0"/>
              <a:t>IDF of a </a:t>
            </a:r>
            <a:r>
              <a:rPr lang="en-US" dirty="0" err="1"/>
              <a:t>keyphrase</a:t>
            </a:r>
            <a:r>
              <a:rPr lang="en-US" dirty="0"/>
              <a:t> token </a:t>
            </a:r>
            <a:r>
              <a:rPr lang="en-US" i="1" dirty="0" smtClean="0"/>
              <a:t>w </a:t>
            </a:r>
            <a:r>
              <a:rPr lang="en-US" dirty="0" smtClean="0"/>
              <a:t>in Wikipedia</a:t>
            </a:r>
            <a:endParaRPr lang="en-US" i="1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Mutual Information of </a:t>
            </a:r>
            <a:r>
              <a:rPr lang="en-US" dirty="0"/>
              <a:t>a token </a:t>
            </a:r>
            <a:r>
              <a:rPr lang="en-US" i="1" dirty="0"/>
              <a:t>w </a:t>
            </a:r>
            <a:r>
              <a:rPr lang="en-US" dirty="0"/>
              <a:t>and an </a:t>
            </a:r>
            <a:r>
              <a:rPr lang="en-US" dirty="0" smtClean="0"/>
              <a:t>associated entity</a:t>
            </a:r>
          </a:p>
          <a:p>
            <a:pPr lvl="1">
              <a:defRPr/>
            </a:pPr>
            <a:r>
              <a:rPr lang="de-DE" dirty="0" smtClean="0"/>
              <a:t>H</a:t>
            </a:r>
            <a:r>
              <a:rPr lang="en-US" dirty="0" err="1" smtClean="0"/>
              <a:t>ow</a:t>
            </a:r>
            <a:r>
              <a:rPr lang="en-US" dirty="0" smtClean="0"/>
              <a:t> often does the token occur in the </a:t>
            </a:r>
            <a:r>
              <a:rPr lang="en-US" dirty="0" err="1" smtClean="0"/>
              <a:t>keyphrase</a:t>
            </a:r>
            <a:r>
              <a:rPr lang="en-US" dirty="0" smtClean="0"/>
              <a:t> set of an entity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2700338" y="6524625"/>
            <a:ext cx="4103687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 </a:t>
            </a:r>
            <a:endParaRPr lang="de-DE"/>
          </a:p>
        </p:txBody>
      </p:sp>
      <p:sp>
        <p:nvSpPr>
          <p:cNvPr id="13" name="Pfeil nach oben 12"/>
          <p:cNvSpPr/>
          <p:nvPr/>
        </p:nvSpPr>
        <p:spPr>
          <a:xfrm>
            <a:off x="6875463" y="2133600"/>
            <a:ext cx="576262" cy="574675"/>
          </a:xfrm>
          <a:prstGeom prst="up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69" y="1196752"/>
            <a:ext cx="7266262" cy="908283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271463" y="0"/>
            <a:ext cx="8872537" cy="765175"/>
          </a:xfrm>
        </p:spPr>
        <p:txBody>
          <a:bodyPr/>
          <a:lstStyle/>
          <a:p>
            <a:pPr defTabSz="893763" eaLnBrk="1" hangingPunct="1"/>
            <a:r>
              <a:rPr lang="en-GB" dirty="0" smtClean="0"/>
              <a:t>Mention-Entity Context</a:t>
            </a:r>
            <a:endParaRPr lang="en-GB" sz="2000" dirty="0" smtClean="0"/>
          </a:p>
        </p:txBody>
      </p:sp>
      <p:sp>
        <p:nvSpPr>
          <p:cNvPr id="11" name="Foliennummernplatzhalter 4"/>
          <p:cNvSpPr txBox="1">
            <a:spLocks/>
          </p:cNvSpPr>
          <p:nvPr/>
        </p:nvSpPr>
        <p:spPr>
          <a:xfrm>
            <a:off x="8172450" y="6516688"/>
            <a:ext cx="97155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41B4C8B-40AD-1142-9167-D0E33D12C364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946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 marL="0">
          <a:defRPr dirty="0" err="1" smtClean="0">
            <a:latin typeface="+mj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7326</TotalTime>
  <Words>2365</Words>
  <Application>Microsoft Office PowerPoint</Application>
  <PresentationFormat>Affichage à l'écran (4:3)</PresentationFormat>
  <Paragraphs>609</Paragraphs>
  <Slides>46</Slides>
  <Notes>20</Notes>
  <HiddenSlides>0</HiddenSlides>
  <MMClips>0</MMClips>
  <ScaleCrop>false</ScaleCrop>
  <HeadingPairs>
    <vt:vector size="6" baseType="variant"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46</vt:i4>
      </vt:variant>
    </vt:vector>
  </HeadingPairs>
  <TitlesOfParts>
    <vt:vector size="50" baseType="lpstr">
      <vt:lpstr>Office Theme</vt:lpstr>
      <vt:lpstr>Default Design</vt:lpstr>
      <vt:lpstr>Formel</vt:lpstr>
      <vt:lpstr>Equation</vt:lpstr>
      <vt:lpstr>Outline</vt:lpstr>
      <vt:lpstr>Présentation PowerPoint</vt:lpstr>
      <vt:lpstr>Présentation PowerPoint</vt:lpstr>
      <vt:lpstr>Présentation PowerPoint</vt:lpstr>
      <vt:lpstr>Présentation PowerPoint</vt:lpstr>
      <vt:lpstr>Mention-Entity Popularity Weights</vt:lpstr>
      <vt:lpstr>Présentation PowerPoint</vt:lpstr>
      <vt:lpstr>Présentation PowerPoint</vt:lpstr>
      <vt:lpstr>Mention-Entity Context</vt:lpstr>
      <vt:lpstr>Entity-Entity Coherence</vt:lpstr>
      <vt:lpstr>Joint Mapping: Prob. Factor Graph</vt:lpstr>
      <vt:lpstr>Joint Mapping: Dense Subgraph</vt:lpstr>
      <vt:lpstr>Random Walks Algorithm</vt:lpstr>
      <vt:lpstr>Présentation PowerPoint</vt:lpstr>
      <vt:lpstr>TagMe: NED with Light-Weight Coherence</vt:lpstr>
      <vt:lpstr>Long-Tail and Emerging Entities</vt:lpstr>
      <vt:lpstr>Keyphrases, Not Links</vt:lpstr>
      <vt:lpstr>KORE: Keyphrase Overlap RElatedness</vt:lpstr>
      <vt:lpstr>Long-Tail and Emerging Entities</vt:lpstr>
      <vt:lpstr>Présentation PowerPoint</vt:lpstr>
      <vt:lpstr>Harvesting Emerging Entity Keyphrases</vt:lpstr>
      <vt:lpstr>Harvesting Emerging Entity Keyphrases</vt:lpstr>
      <vt:lpstr>Extracting Keyphrases from Text</vt:lpstr>
      <vt:lpstr>Présentation PowerPoint</vt:lpstr>
      <vt:lpstr>Présentation PowerPoint</vt:lpstr>
      <vt:lpstr>NERD Online Tools</vt:lpstr>
      <vt:lpstr>Outline</vt:lpstr>
      <vt:lpstr>Présentation PowerPoint</vt:lpstr>
      <vt:lpstr>Présentation PowerPoint</vt:lpstr>
      <vt:lpstr>Présentation PowerPoint</vt:lpstr>
      <vt:lpstr>Présentation PowerPoint</vt:lpstr>
      <vt:lpstr>Use Case: Semantic Search over News</vt:lpstr>
      <vt:lpstr>Use Case: Semantic Search over News</vt:lpstr>
      <vt:lpstr>Use Case: Analytics over News</vt:lpstr>
      <vt:lpstr>Use Case: Semantic Culturomics</vt:lpstr>
      <vt:lpstr>Outline</vt:lpstr>
      <vt:lpstr>Knowledge-enhanced Sentiment Analysis </vt:lpstr>
      <vt:lpstr>Knowledge-enhanced Sentiment Analysis </vt:lpstr>
      <vt:lpstr>Polarity of Synsets</vt:lpstr>
      <vt:lpstr>Understanding Entities and Aspects</vt:lpstr>
      <vt:lpstr>Understanding Entities and Aspects</vt:lpstr>
      <vt:lpstr>Polarity of Multi-Word Sentiment Terms</vt:lpstr>
      <vt:lpstr>Understanding Entities and Aspects</vt:lpstr>
      <vt:lpstr>Disambiguation of Sentiment Terms</vt:lpstr>
      <vt:lpstr>Take-Home Lessons</vt:lpstr>
      <vt:lpstr>Open Problems and Grand Challenges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Outline</dc:title>
  <dc:creator>D</dc:creator>
  <cp:lastModifiedBy>Fabian M. Suchanek</cp:lastModifiedBy>
  <cp:revision>183</cp:revision>
  <dcterms:created xsi:type="dcterms:W3CDTF">2015-04-20T15:52:31Z</dcterms:created>
  <dcterms:modified xsi:type="dcterms:W3CDTF">2015-05-16T11:49:53Z</dcterms:modified>
</cp:coreProperties>
</file>