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5"/>
  </p:notesMasterIdLst>
  <p:sldIdLst>
    <p:sldId id="256" r:id="rId2"/>
    <p:sldId id="257" r:id="rId3"/>
    <p:sldId id="290" r:id="rId4"/>
    <p:sldId id="259" r:id="rId5"/>
    <p:sldId id="260" r:id="rId6"/>
    <p:sldId id="291" r:id="rId7"/>
    <p:sldId id="261" r:id="rId8"/>
    <p:sldId id="262" r:id="rId9"/>
    <p:sldId id="264" r:id="rId10"/>
    <p:sldId id="265" r:id="rId11"/>
    <p:sldId id="266" r:id="rId12"/>
    <p:sldId id="268" r:id="rId13"/>
    <p:sldId id="269" r:id="rId14"/>
    <p:sldId id="270" r:id="rId15"/>
    <p:sldId id="271" r:id="rId16"/>
    <p:sldId id="294" r:id="rId17"/>
    <p:sldId id="273" r:id="rId18"/>
    <p:sldId id="281" r:id="rId19"/>
    <p:sldId id="287" r:id="rId20"/>
    <p:sldId id="289" r:id="rId21"/>
    <p:sldId id="274" r:id="rId22"/>
    <p:sldId id="277" r:id="rId23"/>
    <p:sldId id="288" r:id="rId24"/>
    <p:sldId id="276" r:id="rId25"/>
    <p:sldId id="275" r:id="rId26"/>
    <p:sldId id="280" r:id="rId27"/>
    <p:sldId id="279" r:id="rId28"/>
    <p:sldId id="278" r:id="rId29"/>
    <p:sldId id="286" r:id="rId30"/>
    <p:sldId id="258" r:id="rId31"/>
    <p:sldId id="263" r:id="rId32"/>
    <p:sldId id="292" r:id="rId33"/>
    <p:sldId id="293"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CCC"/>
    <a:srgbClr val="FFCC66"/>
    <a:srgbClr val="FFFF00"/>
    <a:srgbClr val="FFCC00"/>
    <a:srgbClr val="FF9966"/>
    <a:srgbClr val="FF9999"/>
    <a:srgbClr val="FF99CC"/>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2985" autoAdjust="0"/>
  </p:normalViewPr>
  <p:slideViewPr>
    <p:cSldViewPr snapToGrid="0">
      <p:cViewPr varScale="1">
        <p:scale>
          <a:sx n="103" d="100"/>
          <a:sy n="103" d="100"/>
        </p:scale>
        <p:origin x="120" y="3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6C6D3-E19D-4DF8-9700-EF35BFA83A8B}" type="datetimeFigureOut">
              <a:rPr lang="de-CH" smtClean="0"/>
              <a:t>12.05.2015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E3D69-16DA-46CF-BFCD-1A27B9377ED4}" type="slidenum">
              <a:rPr lang="de-CH" smtClean="0"/>
              <a:t>‹#›</a:t>
            </a:fld>
            <a:endParaRPr lang="de-CH"/>
          </a:p>
        </p:txBody>
      </p:sp>
    </p:spTree>
    <p:extLst>
      <p:ext uri="{BB962C8B-B14F-4D97-AF65-F5344CB8AC3E}">
        <p14:creationId xmlns:p14="http://schemas.microsoft.com/office/powerpoint/2010/main" val="218431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a:t>
            </a:fld>
            <a:endParaRPr lang="de-CH"/>
          </a:p>
        </p:txBody>
      </p:sp>
    </p:spTree>
    <p:extLst>
      <p:ext uri="{BB962C8B-B14F-4D97-AF65-F5344CB8AC3E}">
        <p14:creationId xmlns:p14="http://schemas.microsoft.com/office/powerpoint/2010/main" val="1255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is one of the datasets</a:t>
            </a:r>
            <a:r>
              <a:rPr lang="en-US" baseline="0" dirty="0" smtClean="0"/>
              <a:t> we used, showing many instances of boots</a:t>
            </a:r>
          </a:p>
          <a:p>
            <a:pPr marL="171450" indent="-171450">
              <a:buFont typeface="Arial" panose="020B0604020202020204" pitchFamily="34" charset="0"/>
              <a:buChar char="•"/>
            </a:pPr>
            <a:r>
              <a:rPr lang="en-US" baseline="0" dirty="0" smtClean="0"/>
              <a:t>Say this boot on the lower left is the reference shape [click]</a:t>
            </a:r>
          </a:p>
          <a:p>
            <a:pPr marL="171450" indent="-171450">
              <a:buFont typeface="Arial" panose="020B0604020202020204" pitchFamily="34" charset="0"/>
              <a:buChar char="•"/>
            </a:pPr>
            <a:r>
              <a:rPr lang="en-US" baseline="0" dirty="0" smtClean="0"/>
              <a:t>And we want to align this one now highlighted in blue [click]</a:t>
            </a:r>
          </a:p>
          <a:p>
            <a:pPr marL="171450" indent="-171450">
              <a:buFont typeface="Arial" panose="020B0604020202020204" pitchFamily="34" charset="0"/>
              <a:buChar char="•"/>
            </a:pPr>
            <a:r>
              <a:rPr lang="en-US" baseline="0" dirty="0" smtClean="0"/>
              <a:t>Clearly, directly aligning the two is a difficult task</a:t>
            </a:r>
          </a:p>
          <a:p>
            <a:pPr marL="171450" indent="-171450">
              <a:buFont typeface="Arial" panose="020B0604020202020204" pitchFamily="34" charset="0"/>
              <a:buChar char="•"/>
            </a:pPr>
            <a:r>
              <a:rPr lang="en-US" baseline="0" dirty="0" smtClean="0"/>
              <a:t>But we have more boots in our dataset, some of which [click] have shapes which are somewhere in between the shapes of the two we want to align [next slide]</a:t>
            </a: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10</a:t>
            </a:fld>
            <a:endParaRPr lang="de-CH"/>
          </a:p>
        </p:txBody>
      </p:sp>
    </p:spTree>
    <p:extLst>
      <p:ext uri="{BB962C8B-B14F-4D97-AF65-F5344CB8AC3E}">
        <p14:creationId xmlns:p14="http://schemas.microsoft.com/office/powerpoint/2010/main" val="358289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idea is to perform indirect alignment, aligning the high boot step-by-step to boots which are closer and closer to the target shape</a:t>
            </a:r>
          </a:p>
          <a:p>
            <a:pPr marL="171450" indent="-171450">
              <a:buFont typeface="Arial" panose="020B0604020202020204" pitchFamily="34" charset="0"/>
              <a:buChar char="•"/>
            </a:pPr>
            <a:r>
              <a:rPr lang="en-US" baseline="0" dirty="0" smtClean="0"/>
              <a:t>To this end, we find the tree of shortest paths to the reference in a graph where the edges correspond to a similarity metric between pairs of images</a:t>
            </a:r>
          </a:p>
          <a:p>
            <a:pPr marL="171450" indent="-171450">
              <a:buFont typeface="Arial" panose="020B0604020202020204" pitchFamily="34" charset="0"/>
              <a:buChar char="•"/>
            </a:pPr>
            <a:r>
              <a:rPr lang="en-US" baseline="0" dirty="0" smtClean="0"/>
              <a:t>The paths to the reference define the alignment steps we will take </a:t>
            </a:r>
          </a:p>
          <a:p>
            <a:pPr marL="171450" indent="-171450">
              <a:buFont typeface="Arial" panose="020B0604020202020204" pitchFamily="34" charset="0"/>
              <a:buChar char="•"/>
            </a:pPr>
            <a:r>
              <a:rPr lang="en-US" dirty="0" smtClean="0"/>
              <a:t>Which similarity</a:t>
            </a:r>
            <a:r>
              <a:rPr lang="en-US" baseline="0" dirty="0" smtClean="0"/>
              <a:t> metric do we use?</a:t>
            </a:r>
          </a:p>
          <a:p>
            <a:pPr marL="171450" indent="-171450">
              <a:buFont typeface="Arial" panose="020B0604020202020204" pitchFamily="34" charset="0"/>
              <a:buChar char="•"/>
            </a:pPr>
            <a:r>
              <a:rPr lang="en-US" baseline="0" dirty="0" smtClean="0"/>
              <a:t>[click] It is important to note that we are here comparing the yet unaligned images, [click] so common metric like L2 or SSIM would not be very useful here</a:t>
            </a:r>
          </a:p>
          <a:p>
            <a:pPr marL="171450" indent="-171450">
              <a:buFont typeface="Arial" panose="020B0604020202020204" pitchFamily="34" charset="0"/>
              <a:buChar char="•"/>
            </a:pPr>
            <a:r>
              <a:rPr lang="en-US" baseline="0" dirty="0" smtClean="0"/>
              <a:t>[click] Instead, we use the min-pooling lab-color-difference</a:t>
            </a:r>
          </a:p>
          <a:p>
            <a:pPr marL="171450" indent="-171450">
              <a:buFont typeface="Arial" panose="020B0604020202020204" pitchFamily="34" charset="0"/>
              <a:buChar char="•"/>
            </a:pPr>
            <a:r>
              <a:rPr lang="en-US" baseline="0" dirty="0" smtClean="0"/>
              <a:t>How does it work?</a:t>
            </a:r>
          </a:p>
          <a:p>
            <a:pPr marL="171450" indent="-171450">
              <a:buFont typeface="Arial" panose="020B0604020202020204" pitchFamily="34" charset="0"/>
              <a:buChar char="•"/>
            </a:pPr>
            <a:r>
              <a:rPr lang="en-US" baseline="0" dirty="0" smtClean="0"/>
              <a:t>We have two very low res images here</a:t>
            </a:r>
          </a:p>
          <a:p>
            <a:pPr marL="171450" indent="-171450">
              <a:buFont typeface="Arial" panose="020B0604020202020204" pitchFamily="34" charset="0"/>
              <a:buChar char="•"/>
            </a:pPr>
            <a:r>
              <a:rPr lang="en-US" baseline="0" dirty="0" smtClean="0"/>
              <a:t>We are integrating a difference term over the whole image</a:t>
            </a:r>
          </a:p>
          <a:p>
            <a:pPr marL="171450" indent="-171450">
              <a:buFont typeface="Arial" panose="020B0604020202020204" pitchFamily="34" charset="0"/>
              <a:buChar char="•"/>
            </a:pPr>
            <a:r>
              <a:rPr lang="en-US" baseline="0" dirty="0" smtClean="0"/>
              <a:t>Say we are at pixel (</a:t>
            </a:r>
            <a:r>
              <a:rPr lang="en-US" baseline="0" dirty="0" err="1" smtClean="0"/>
              <a:t>i,j</a:t>
            </a:r>
            <a:r>
              <a:rPr lang="en-US" baseline="0" dirty="0" smtClean="0"/>
              <a:t>)</a:t>
            </a:r>
          </a:p>
          <a:p>
            <a:pPr marL="171450" indent="-171450">
              <a:buFont typeface="Arial" panose="020B0604020202020204" pitchFamily="34" charset="0"/>
              <a:buChar char="•"/>
            </a:pPr>
            <a:r>
              <a:rPr lang="en-US" baseline="0" dirty="0" smtClean="0"/>
              <a:t>Then we look at neighborhoods in both images [click]</a:t>
            </a:r>
          </a:p>
          <a:p>
            <a:pPr marL="171450" indent="-171450">
              <a:buFont typeface="Arial" panose="020B0604020202020204" pitchFamily="34" charset="0"/>
              <a:buChar char="•"/>
            </a:pPr>
            <a:r>
              <a:rPr lang="en-US" baseline="0" dirty="0" smtClean="0"/>
              <a:t>And search for the pair of most similar LAB values [click] which then defines the difference for pixel (</a:t>
            </a:r>
            <a:r>
              <a:rPr lang="en-US" baseline="0" dirty="0" err="1" smtClean="0"/>
              <a:t>i,j</a:t>
            </a:r>
            <a:r>
              <a:rPr lang="en-US" baseline="0" dirty="0" smtClean="0"/>
              <a:t>)</a:t>
            </a:r>
          </a:p>
          <a:p>
            <a:endParaRPr lang="de-DE" dirty="0" smtClean="0"/>
          </a:p>
          <a:p>
            <a:pPr marL="171450" indent="-171450">
              <a:buFont typeface="Arial" panose="020B0604020202020204" pitchFamily="34" charset="0"/>
              <a:buChar char="•"/>
            </a:pP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11</a:t>
            </a:fld>
            <a:endParaRPr lang="de-CH"/>
          </a:p>
        </p:txBody>
      </p:sp>
    </p:spTree>
    <p:extLst>
      <p:ext uri="{BB962C8B-B14F-4D97-AF65-F5344CB8AC3E}">
        <p14:creationId xmlns:p14="http://schemas.microsoft.com/office/powerpoint/2010/main" val="4019422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So we have a plan for aligning</a:t>
            </a:r>
            <a:r>
              <a:rPr lang="en-US" baseline="0" dirty="0" smtClean="0"/>
              <a:t> very different images by using intermediate steps</a:t>
            </a:r>
          </a:p>
          <a:p>
            <a:pPr marL="171450" indent="-171450">
              <a:buFont typeface="Arial" panose="020B0604020202020204" pitchFamily="34" charset="0"/>
              <a:buChar char="•"/>
            </a:pPr>
            <a:r>
              <a:rPr lang="en-US" dirty="0" smtClean="0"/>
              <a:t>Now, let’s look</a:t>
            </a:r>
            <a:r>
              <a:rPr lang="en-US" baseline="0" dirty="0" smtClean="0"/>
              <a:t> how we perform each alignment step</a:t>
            </a:r>
          </a:p>
          <a:p>
            <a:pPr marL="171450" indent="-171450">
              <a:buFont typeface="Arial" panose="020B0604020202020204" pitchFamily="34" charset="0"/>
              <a:buChar char="•"/>
            </a:pPr>
            <a:r>
              <a:rPr lang="en-US" baseline="0" dirty="0" smtClean="0"/>
              <a:t>The alignment starts with a simple neighborhood search</a:t>
            </a:r>
          </a:p>
          <a:p>
            <a:pPr marL="171450" indent="-171450">
              <a:buFont typeface="Arial" panose="020B0604020202020204" pitchFamily="34" charset="0"/>
              <a:buChar char="•"/>
            </a:pPr>
            <a:r>
              <a:rPr lang="en-US" baseline="0" dirty="0" smtClean="0"/>
              <a:t>Each pixel [click] searches independently over a neighborhood in the other image [click]</a:t>
            </a:r>
          </a:p>
          <a:p>
            <a:pPr marL="171450" indent="-171450">
              <a:buFont typeface="Arial" panose="020B0604020202020204" pitchFamily="34" charset="0"/>
              <a:buChar char="•"/>
            </a:pPr>
            <a:r>
              <a:rPr lang="en-US" baseline="0" dirty="0" smtClean="0"/>
              <a:t>We compute an energy consisting of a </a:t>
            </a:r>
            <a:r>
              <a:rPr lang="en-US" baseline="0" dirty="0" err="1" smtClean="0"/>
              <a:t>gaussian</a:t>
            </a:r>
            <a:r>
              <a:rPr lang="en-US" baseline="0" dirty="0" smtClean="0"/>
              <a:t>-weighted LAB difference over patches around the two pixels and the length of the resulting flow vector as a “</a:t>
            </a:r>
            <a:r>
              <a:rPr lang="en-US" baseline="0" dirty="0" err="1" smtClean="0"/>
              <a:t>regularizer</a:t>
            </a:r>
            <a:r>
              <a:rPr lang="en-US" baseline="0" dirty="0" smtClean="0"/>
              <a:t>”</a:t>
            </a:r>
          </a:p>
          <a:p>
            <a:pPr marL="171450" indent="-171450">
              <a:buFont typeface="Arial" panose="020B0604020202020204" pitchFamily="34" charset="0"/>
              <a:buChar char="•"/>
            </a:pPr>
            <a:r>
              <a:rPr lang="en-US" baseline="0" dirty="0" smtClean="0"/>
              <a:t>The pixel with minimal energy in the searched neighborhood is considered as match</a:t>
            </a: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12</a:t>
            </a:fld>
            <a:endParaRPr lang="de-CH"/>
          </a:p>
        </p:txBody>
      </p:sp>
    </p:spTree>
    <p:extLst>
      <p:ext uri="{BB962C8B-B14F-4D97-AF65-F5344CB8AC3E}">
        <p14:creationId xmlns:p14="http://schemas.microsoft.com/office/powerpoint/2010/main" val="31892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a:buFont typeface="Arial" panose="020B0604020202020204" pitchFamily="34" charset="0"/>
              <a:buChar char="•"/>
            </a:pPr>
            <a:r>
              <a:rPr lang="en-US" dirty="0" smtClean="0"/>
              <a:t>Here we see the result</a:t>
            </a:r>
            <a:r>
              <a:rPr lang="en-US" baseline="0" dirty="0" smtClean="0"/>
              <a:t> of this first step</a:t>
            </a:r>
          </a:p>
          <a:p>
            <a:pPr marL="171450" indent="-171450" algn="l">
              <a:buFont typeface="Arial" panose="020B0604020202020204" pitchFamily="34" charset="0"/>
              <a:buChar char="•"/>
            </a:pPr>
            <a:r>
              <a:rPr lang="en-US" baseline="0" dirty="0" smtClean="0"/>
              <a:t>For the example, the aligned image looks very close to the target</a:t>
            </a:r>
          </a:p>
          <a:p>
            <a:pPr marL="171450" indent="-171450" algn="l">
              <a:buFont typeface="Arial" panose="020B0604020202020204" pitchFamily="34" charset="0"/>
              <a:buChar char="•"/>
            </a:pPr>
            <a:r>
              <a:rPr lang="en-US" baseline="0" dirty="0" smtClean="0"/>
              <a:t>However [click], the corresponding flow is not smooth</a:t>
            </a:r>
          </a:p>
          <a:p>
            <a:pPr marL="171450" indent="-171450" algn="l">
              <a:buFont typeface="Arial" panose="020B0604020202020204" pitchFamily="34" charset="0"/>
              <a:buChar char="•"/>
            </a:pPr>
            <a:r>
              <a:rPr lang="en-US" baseline="0" dirty="0" smtClean="0"/>
              <a:t>We can also see that, when blending between the two images, the transition is not smooth</a:t>
            </a:r>
          </a:p>
          <a:p>
            <a:pPr marL="171450" indent="-171450" algn="l">
              <a:buFont typeface="Arial" panose="020B0604020202020204" pitchFamily="34" charset="0"/>
              <a:buChar char="•"/>
            </a:pPr>
            <a:r>
              <a:rPr lang="en-US" baseline="0" dirty="0" smtClean="0"/>
              <a:t>We need to improve the flow [next slide]</a:t>
            </a: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13</a:t>
            </a:fld>
            <a:endParaRPr lang="de-CH"/>
          </a:p>
        </p:txBody>
      </p:sp>
    </p:spTree>
    <p:extLst>
      <p:ext uri="{BB962C8B-B14F-4D97-AF65-F5344CB8AC3E}">
        <p14:creationId xmlns:p14="http://schemas.microsoft.com/office/powerpoint/2010/main" val="232712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For this, we define a confidence measure on the flow field</a:t>
            </a:r>
          </a:p>
          <a:p>
            <a:pPr marL="171450" indent="-171450">
              <a:buFont typeface="Arial" panose="020B0604020202020204" pitchFamily="34" charset="0"/>
              <a:buChar char="•"/>
            </a:pPr>
            <a:r>
              <a:rPr lang="en-US" dirty="0" smtClean="0"/>
              <a:t>I won’t go into details here</a:t>
            </a:r>
          </a:p>
          <a:p>
            <a:pPr marL="171450" indent="-171450">
              <a:buFont typeface="Arial" panose="020B0604020202020204" pitchFamily="34" charset="0"/>
              <a:buChar char="•"/>
            </a:pPr>
            <a:r>
              <a:rPr lang="en-US" dirty="0" smtClean="0"/>
              <a:t>But the</a:t>
            </a:r>
            <a:r>
              <a:rPr lang="en-US" baseline="0" dirty="0" smtClean="0"/>
              <a:t> confidence includes, first, the curvature of the energy function which we used for computing the flow over the image</a:t>
            </a:r>
          </a:p>
          <a:p>
            <a:pPr marL="171450" indent="-171450">
              <a:buFont typeface="Arial" panose="020B0604020202020204" pitchFamily="34" charset="0"/>
              <a:buChar char="•"/>
            </a:pPr>
            <a:r>
              <a:rPr lang="en-US" baseline="0" dirty="0" smtClean="0"/>
              <a:t>To this, we add an agreement check between the forward and backward flows between the pair of images</a:t>
            </a:r>
          </a:p>
          <a:p>
            <a:pPr marL="171450" indent="-171450">
              <a:buFont typeface="Arial" panose="020B0604020202020204" pitchFamily="34" charset="0"/>
              <a:buChar char="•"/>
            </a:pPr>
            <a:r>
              <a:rPr lang="en-US" baseline="0" dirty="0" smtClean="0"/>
              <a:t>Finally, the confidence is </a:t>
            </a:r>
            <a:r>
              <a:rPr lang="en-US" baseline="0" dirty="0" err="1" smtClean="0"/>
              <a:t>thresholded</a:t>
            </a:r>
            <a:endParaRPr lang="en-US" baseline="0" dirty="0" smtClean="0"/>
          </a:p>
          <a:p>
            <a:pPr marL="171450" indent="-171450">
              <a:buFont typeface="Arial" panose="020B0604020202020204" pitchFamily="34" charset="0"/>
              <a:buChar char="•"/>
            </a:pPr>
            <a:r>
              <a:rPr lang="en-US" baseline="0" dirty="0" smtClean="0"/>
              <a:t>Then we blur the flow field while giving more weight to the confident areas</a:t>
            </a:r>
          </a:p>
          <a:p>
            <a:pPr marL="171450" indent="-171450">
              <a:buFont typeface="Arial" panose="020B0604020202020204" pitchFamily="34" charset="0"/>
              <a:buChar char="•"/>
            </a:pPr>
            <a:r>
              <a:rPr lang="en-US" baseline="0" dirty="0" smtClean="0"/>
              <a:t>For example, if the confident part around the left eye says that the flow should go right, then this is propagated to the less confident surroundings</a:t>
            </a:r>
          </a:p>
          <a:p>
            <a:pPr marL="171450" indent="-171450">
              <a:buFont typeface="Arial" panose="020B0604020202020204" pitchFamily="34" charset="0"/>
              <a:buChar char="•"/>
            </a:pPr>
            <a:r>
              <a:rPr lang="en-US" baseline="0" dirty="0" smtClean="0"/>
              <a:t>[next slide]</a:t>
            </a: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14</a:t>
            </a:fld>
            <a:endParaRPr lang="de-CH"/>
          </a:p>
        </p:txBody>
      </p:sp>
    </p:spTree>
    <p:extLst>
      <p:ext uri="{BB962C8B-B14F-4D97-AF65-F5344CB8AC3E}">
        <p14:creationId xmlns:p14="http://schemas.microsoft.com/office/powerpoint/2010/main" val="399020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After</a:t>
            </a:r>
            <a:r>
              <a:rPr lang="en-US" baseline="0" dirty="0" smtClean="0"/>
              <a:t> this step, the flow field already looks much smoother and the aligned image also keeps more of the original appearance</a:t>
            </a:r>
          </a:p>
          <a:p>
            <a:pPr marL="171450" indent="-171450">
              <a:buFont typeface="Arial" panose="020B0604020202020204" pitchFamily="34" charset="0"/>
              <a:buChar char="•"/>
            </a:pPr>
            <a:r>
              <a:rPr lang="en-US" baseline="0" dirty="0" smtClean="0"/>
              <a:t>And the warp now looks like this [video]</a:t>
            </a:r>
          </a:p>
          <a:p>
            <a:pPr marL="171450" indent="-171450">
              <a:buFont typeface="Arial" panose="020B0604020202020204" pitchFamily="34" charset="0"/>
              <a:buChar char="•"/>
            </a:pPr>
            <a:r>
              <a:rPr lang="en-US" baseline="0" dirty="0" smtClean="0"/>
              <a:t>Much nicer but the face of the cat is still distorted too much in some spots</a:t>
            </a:r>
          </a:p>
          <a:p>
            <a:pPr marL="171450" indent="-171450">
              <a:buFont typeface="Arial" panose="020B0604020202020204" pitchFamily="34" charset="0"/>
              <a:buChar char="•"/>
            </a:pPr>
            <a:r>
              <a:rPr lang="en-US" baseline="0" dirty="0" smtClean="0"/>
              <a:t>This is why, in a final step, we enforce the flow to become locally rigid [next slide]</a:t>
            </a: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15</a:t>
            </a:fld>
            <a:endParaRPr lang="de-CH"/>
          </a:p>
        </p:txBody>
      </p:sp>
    </p:spTree>
    <p:extLst>
      <p:ext uri="{BB962C8B-B14F-4D97-AF65-F5344CB8AC3E}">
        <p14:creationId xmlns:p14="http://schemas.microsoft.com/office/powerpoint/2010/main" val="316819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Say</a:t>
            </a:r>
            <a:r>
              <a:rPr lang="en-US" baseline="0" dirty="0" smtClean="0"/>
              <a:t> we are at a pixel which is here shown in the middle of a neighborhood surrounding it</a:t>
            </a:r>
          </a:p>
          <a:p>
            <a:pPr marL="171450" indent="-171450">
              <a:buFont typeface="Arial" panose="020B0604020202020204" pitchFamily="34" charset="0"/>
              <a:buChar char="•"/>
            </a:pPr>
            <a:r>
              <a:rPr lang="en-US" baseline="0" dirty="0" smtClean="0"/>
              <a:t>The flow “f” we have so far defines a transformation of this neighborhood to new positions in the aligned image</a:t>
            </a:r>
          </a:p>
          <a:p>
            <a:pPr marL="171450" indent="-171450">
              <a:buFont typeface="Arial" panose="020B0604020202020204" pitchFamily="34" charset="0"/>
              <a:buChar char="•"/>
            </a:pPr>
            <a:r>
              <a:rPr lang="en-US" baseline="0" dirty="0" smtClean="0"/>
              <a:t>We search for the rigid transformation which is closest to “f” and use this instead</a:t>
            </a:r>
          </a:p>
          <a:p>
            <a:pPr marL="171450" indent="-171450">
              <a:buFont typeface="Arial" panose="020B0604020202020204" pitchFamily="34" charset="0"/>
              <a:buChar char="•"/>
            </a:pPr>
            <a:r>
              <a:rPr lang="en-US" baseline="0" dirty="0" smtClean="0"/>
              <a:t>This we do at each pixel individually</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16</a:t>
            </a:fld>
            <a:endParaRPr lang="de-CH"/>
          </a:p>
        </p:txBody>
      </p:sp>
    </p:spTree>
    <p:extLst>
      <p:ext uri="{BB962C8B-B14F-4D97-AF65-F5344CB8AC3E}">
        <p14:creationId xmlns:p14="http://schemas.microsoft.com/office/powerpoint/2010/main" val="109107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And this is now the final result</a:t>
            </a:r>
          </a:p>
          <a:p>
            <a:pPr marL="171450" indent="-171450">
              <a:buFont typeface="Arial" panose="020B0604020202020204" pitchFamily="34" charset="0"/>
              <a:buChar char="•"/>
            </a:pPr>
            <a:r>
              <a:rPr lang="en-US" dirty="0" smtClean="0"/>
              <a:t>The flow field</a:t>
            </a:r>
            <a:r>
              <a:rPr lang="en-US" baseline="0" dirty="0" smtClean="0"/>
              <a:t> looks regular and smooth</a:t>
            </a:r>
          </a:p>
          <a:p>
            <a:pPr marL="171450" indent="-171450">
              <a:buFont typeface="Arial" panose="020B0604020202020204" pitchFamily="34" charset="0"/>
              <a:buChar char="•"/>
            </a:pPr>
            <a:r>
              <a:rPr lang="en-US" baseline="0" dirty="0" smtClean="0"/>
              <a:t>The aligned image has the original appearance but a new shape</a:t>
            </a:r>
          </a:p>
          <a:p>
            <a:pPr marL="171450" indent="-171450">
              <a:buFont typeface="Arial" panose="020B0604020202020204" pitchFamily="34" charset="0"/>
              <a:buChar char="•"/>
            </a:pPr>
            <a:r>
              <a:rPr lang="en-US" baseline="0" dirty="0" smtClean="0"/>
              <a:t>And the blend [click] also verifies the quality of the alignment</a:t>
            </a:r>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17</a:t>
            </a:fld>
            <a:endParaRPr lang="de-CH"/>
          </a:p>
        </p:txBody>
      </p:sp>
    </p:spTree>
    <p:extLst>
      <p:ext uri="{BB962C8B-B14F-4D97-AF65-F5344CB8AC3E}">
        <p14:creationId xmlns:p14="http://schemas.microsoft.com/office/powerpoint/2010/main" val="168636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a:t>
            </a:r>
            <a:r>
              <a:rPr lang="en-US" baseline="0" dirty="0" smtClean="0"/>
              <a:t> we have an aligned image set, [click] we can compute shape and appearance subspaces [next slide]</a:t>
            </a:r>
          </a:p>
        </p:txBody>
      </p:sp>
      <p:sp>
        <p:nvSpPr>
          <p:cNvPr id="4" name="Slide Number Placeholder 3"/>
          <p:cNvSpPr>
            <a:spLocks noGrp="1"/>
          </p:cNvSpPr>
          <p:nvPr>
            <p:ph type="sldNum" sz="quarter" idx="10"/>
          </p:nvPr>
        </p:nvSpPr>
        <p:spPr/>
        <p:txBody>
          <a:bodyPr/>
          <a:lstStyle/>
          <a:p>
            <a:fld id="{7EDE3D69-16DA-46CF-BFCD-1A27B9377ED4}" type="slidenum">
              <a:rPr lang="de-CH" smtClean="0"/>
              <a:t>20</a:t>
            </a:fld>
            <a:endParaRPr lang="de-CH"/>
          </a:p>
        </p:txBody>
      </p:sp>
    </p:spTree>
    <p:extLst>
      <p:ext uri="{BB962C8B-B14F-4D97-AF65-F5344CB8AC3E}">
        <p14:creationId xmlns:p14="http://schemas.microsoft.com/office/powerpoint/2010/main" val="223987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We </a:t>
            </a:r>
            <a:r>
              <a:rPr lang="en-US" baseline="0" dirty="0" smtClean="0"/>
              <a:t>perform principal component analysis on the set of image vectors</a:t>
            </a:r>
          </a:p>
          <a:p>
            <a:pPr marL="171450" indent="-171450">
              <a:buFont typeface="Arial" panose="020B0604020202020204" pitchFamily="34" charset="0"/>
              <a:buChar char="•"/>
            </a:pPr>
            <a:r>
              <a:rPr lang="en-US" baseline="0" dirty="0" smtClean="0"/>
              <a:t>There are three things to note here</a:t>
            </a:r>
          </a:p>
          <a:p>
            <a:pPr marL="171450" indent="-171450">
              <a:buFont typeface="Arial" panose="020B0604020202020204" pitchFamily="34" charset="0"/>
              <a:buChar char="•"/>
            </a:pPr>
            <a:r>
              <a:rPr lang="en-US" baseline="0" dirty="0" smtClean="0"/>
              <a:t>First [click], we use </a:t>
            </a:r>
            <a:r>
              <a:rPr lang="en-US" baseline="0" dirty="0" err="1" smtClean="0"/>
              <a:t>downsampled</a:t>
            </a:r>
            <a:r>
              <a:rPr lang="en-US" baseline="0" dirty="0" smtClean="0"/>
              <a:t> images because, considering the size of our data sets, we cannot expect to capture high frequency variations</a:t>
            </a:r>
          </a:p>
          <a:p>
            <a:pPr marL="171450" indent="-171450">
              <a:buFont typeface="Arial" panose="020B0604020202020204" pitchFamily="34" charset="0"/>
              <a:buChar char="•"/>
            </a:pPr>
            <a:r>
              <a:rPr lang="en-US" baseline="0" dirty="0" smtClean="0"/>
              <a:t>Second [click], our images are in front of a neutral / transparent background</a:t>
            </a:r>
          </a:p>
          <a:p>
            <a:pPr marL="171450" indent="-171450">
              <a:buFont typeface="Arial" panose="020B0604020202020204" pitchFamily="34" charset="0"/>
              <a:buChar char="•"/>
            </a:pPr>
            <a:r>
              <a:rPr lang="en-US" baseline="0" dirty="0" smtClean="0"/>
              <a:t>The background pixels should not affect the PCA, so we set them to the average of all non-transparent pixels at the respective position in the set</a:t>
            </a:r>
          </a:p>
          <a:p>
            <a:pPr marL="171450" indent="-171450">
              <a:buFont typeface="Arial" panose="020B0604020202020204" pitchFamily="34" charset="0"/>
              <a:buChar char="•"/>
            </a:pPr>
            <a:r>
              <a:rPr lang="en-US" baseline="0" dirty="0" smtClean="0"/>
              <a:t>This results in their entries in the covariance matrix becoming 0</a:t>
            </a:r>
          </a:p>
          <a:p>
            <a:pPr marL="171450" indent="-171450">
              <a:buFont typeface="Arial" panose="020B0604020202020204" pitchFamily="34" charset="0"/>
              <a:buChar char="•"/>
            </a:pPr>
            <a:r>
              <a:rPr lang="en-US" baseline="0" dirty="0" smtClean="0"/>
              <a:t>Third [click], by scaling the color or deformation components of the 5D-images, we scale the importance of color or shape variations [next slide]</a:t>
            </a:r>
          </a:p>
          <a:p>
            <a:pPr marL="171450" indent="-171450">
              <a:buFont typeface="Arial" panose="020B0604020202020204" pitchFamily="34" charset="0"/>
              <a:buChar char="•"/>
            </a:pP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21</a:t>
            </a:fld>
            <a:endParaRPr lang="de-CH"/>
          </a:p>
        </p:txBody>
      </p:sp>
    </p:spTree>
    <p:extLst>
      <p:ext uri="{BB962C8B-B14F-4D97-AF65-F5344CB8AC3E}">
        <p14:creationId xmlns:p14="http://schemas.microsoft.com/office/powerpoint/2010/main" val="40646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smtClean="0"/>
              <a:t>Common </a:t>
            </a:r>
            <a:r>
              <a:rPr lang="de-DE" dirty="0" err="1" smtClean="0"/>
              <a:t>image</a:t>
            </a:r>
            <a:r>
              <a:rPr lang="de-DE" dirty="0" smtClean="0"/>
              <a:t> </a:t>
            </a:r>
            <a:r>
              <a:rPr lang="de-DE" dirty="0" err="1" smtClean="0"/>
              <a:t>manipulation</a:t>
            </a:r>
            <a:r>
              <a:rPr lang="de-DE" dirty="0" smtClean="0"/>
              <a:t> </a:t>
            </a:r>
            <a:r>
              <a:rPr lang="de-DE" dirty="0" err="1" smtClean="0"/>
              <a:t>software</a:t>
            </a:r>
            <a:r>
              <a:rPr lang="de-DE" dirty="0" smtClean="0"/>
              <a:t> </a:t>
            </a:r>
            <a:r>
              <a:rPr lang="de-DE" dirty="0" err="1" smtClean="0"/>
              <a:t>offers</a:t>
            </a:r>
            <a:r>
              <a:rPr lang="de-DE" baseline="0" dirty="0" smtClean="0"/>
              <a:t> </a:t>
            </a:r>
            <a:r>
              <a:rPr lang="de-DE" baseline="0" dirty="0" err="1" smtClean="0"/>
              <a:t>users</a:t>
            </a:r>
            <a:r>
              <a:rPr lang="de-DE" baseline="0" dirty="0" smtClean="0"/>
              <a:t> </a:t>
            </a:r>
            <a:r>
              <a:rPr lang="de-DE" baseline="0" dirty="0" err="1" smtClean="0"/>
              <a:t>to</a:t>
            </a:r>
            <a:r>
              <a:rPr lang="de-DE" baseline="0" dirty="0" smtClean="0"/>
              <a:t> </a:t>
            </a:r>
            <a:r>
              <a:rPr lang="de-DE" baseline="0" dirty="0" err="1" smtClean="0"/>
              <a:t>change</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t>
            </a:r>
            <a:r>
              <a:rPr lang="de-DE" baseline="0" dirty="0" err="1" smtClean="0"/>
              <a:t>the</a:t>
            </a:r>
            <a:r>
              <a:rPr lang="de-DE" baseline="0" dirty="0" smtClean="0"/>
              <a:t> </a:t>
            </a:r>
            <a:r>
              <a:rPr lang="de-DE" baseline="0" dirty="0" err="1" smtClean="0"/>
              <a:t>appearance</a:t>
            </a:r>
            <a:r>
              <a:rPr lang="de-DE" baseline="0" dirty="0" smtClean="0"/>
              <a:t> </a:t>
            </a:r>
            <a:r>
              <a:rPr lang="de-DE" baseline="0" dirty="0" err="1" smtClean="0"/>
              <a:t>of</a:t>
            </a:r>
            <a:r>
              <a:rPr lang="de-DE" baseline="0" dirty="0" smtClean="0"/>
              <a:t> </a:t>
            </a:r>
            <a:r>
              <a:rPr lang="de-DE" baseline="0" dirty="0" err="1" smtClean="0"/>
              <a:t>objects</a:t>
            </a:r>
            <a:r>
              <a:rPr lang="de-DE" baseline="0" dirty="0" smtClean="0"/>
              <a:t> in an </a:t>
            </a:r>
            <a:r>
              <a:rPr lang="de-DE" baseline="0" dirty="0" err="1" smtClean="0"/>
              <a:t>image</a:t>
            </a:r>
            <a:r>
              <a:rPr lang="de-DE" baseline="0" dirty="0" smtClean="0"/>
              <a:t> in </a:t>
            </a:r>
            <a:r>
              <a:rPr lang="de-DE" baseline="0" dirty="0" err="1" smtClean="0"/>
              <a:t>any</a:t>
            </a:r>
            <a:r>
              <a:rPr lang="de-DE" baseline="0" dirty="0" smtClean="0"/>
              <a:t> </a:t>
            </a:r>
            <a:r>
              <a:rPr lang="de-DE" baseline="0" dirty="0" err="1" smtClean="0"/>
              <a:t>way</a:t>
            </a:r>
            <a:r>
              <a:rPr lang="de-DE" baseline="0" dirty="0" smtClean="0"/>
              <a:t> </a:t>
            </a:r>
            <a:r>
              <a:rPr lang="de-DE" baseline="0" dirty="0" err="1" smtClean="0"/>
              <a:t>they</a:t>
            </a:r>
            <a:r>
              <a:rPr lang="de-DE" baseline="0" dirty="0" smtClean="0"/>
              <a:t> like</a:t>
            </a:r>
          </a:p>
          <a:p>
            <a:pPr marL="171450" indent="-171450">
              <a:buFont typeface="Arial" panose="020B0604020202020204" pitchFamily="34" charset="0"/>
              <a:buChar char="•"/>
            </a:pPr>
            <a:r>
              <a:rPr lang="de-DE" dirty="0" smtClean="0"/>
              <a:t>But not </a:t>
            </a:r>
            <a:r>
              <a:rPr lang="de-DE" dirty="0" err="1" smtClean="0"/>
              <a:t>only</a:t>
            </a:r>
            <a:r>
              <a:rPr lang="de-DE" dirty="0" smtClean="0"/>
              <a:t> </a:t>
            </a:r>
            <a:r>
              <a:rPr lang="de-DE" dirty="0" err="1" smtClean="0"/>
              <a:t>does</a:t>
            </a:r>
            <a:r>
              <a:rPr lang="de-DE" dirty="0" smtClean="0"/>
              <a:t> </a:t>
            </a:r>
            <a:r>
              <a:rPr lang="de-DE" dirty="0" err="1" smtClean="0"/>
              <a:t>this</a:t>
            </a:r>
            <a:r>
              <a:rPr lang="de-DE" dirty="0" smtClean="0"/>
              <a:t> </a:t>
            </a:r>
            <a:r>
              <a:rPr lang="de-DE" dirty="0" err="1" smtClean="0"/>
              <a:t>require</a:t>
            </a:r>
            <a:r>
              <a:rPr lang="de-DE" dirty="0" smtClean="0"/>
              <a:t> a </a:t>
            </a:r>
            <a:r>
              <a:rPr lang="de-DE" dirty="0" err="1" smtClean="0"/>
              <a:t>certain</a:t>
            </a:r>
            <a:r>
              <a:rPr lang="de-DE" baseline="0" dirty="0" smtClean="0"/>
              <a:t> </a:t>
            </a:r>
            <a:r>
              <a:rPr lang="de-DE" baseline="0" dirty="0" err="1" smtClean="0"/>
              <a:t>level</a:t>
            </a:r>
            <a:r>
              <a:rPr lang="de-DE" baseline="0" dirty="0" smtClean="0"/>
              <a:t> </a:t>
            </a:r>
            <a:r>
              <a:rPr lang="de-DE" baseline="0" dirty="0" err="1" smtClean="0"/>
              <a:t>of</a:t>
            </a:r>
            <a:r>
              <a:rPr lang="de-DE" baseline="0" dirty="0" smtClean="0"/>
              <a:t> </a:t>
            </a:r>
            <a:r>
              <a:rPr lang="de-DE" baseline="0" dirty="0" err="1" smtClean="0"/>
              <a:t>expertise</a:t>
            </a:r>
            <a:r>
              <a:rPr lang="de-DE" baseline="0" dirty="0" smtClean="0"/>
              <a:t>, </a:t>
            </a:r>
            <a:r>
              <a:rPr lang="de-DE" baseline="0" dirty="0" err="1" smtClean="0"/>
              <a:t>the</a:t>
            </a:r>
            <a:r>
              <a:rPr lang="de-DE" baseline="0" dirty="0" smtClean="0"/>
              <a:t> </a:t>
            </a:r>
            <a:r>
              <a:rPr lang="de-DE" baseline="0" dirty="0" err="1" smtClean="0"/>
              <a:t>cavalcade</a:t>
            </a:r>
            <a:r>
              <a:rPr lang="de-DE" baseline="0" dirty="0" smtClean="0"/>
              <a:t> </a:t>
            </a:r>
            <a:r>
              <a:rPr lang="de-DE" baseline="0" dirty="0" err="1" smtClean="0"/>
              <a:t>of</a:t>
            </a:r>
            <a:r>
              <a:rPr lang="de-DE" baseline="0" dirty="0" smtClean="0"/>
              <a:t> </a:t>
            </a:r>
            <a:r>
              <a:rPr lang="de-DE" baseline="0" dirty="0" err="1" smtClean="0"/>
              <a:t>options</a:t>
            </a:r>
            <a:r>
              <a:rPr lang="de-DE" baseline="0" dirty="0" smtClean="0"/>
              <a:t> also </a:t>
            </a:r>
            <a:r>
              <a:rPr lang="de-DE" baseline="0" dirty="0" err="1" smtClean="0"/>
              <a:t>hinders</a:t>
            </a:r>
            <a:r>
              <a:rPr lang="de-DE" baseline="0" dirty="0" smtClean="0"/>
              <a:t> </a:t>
            </a:r>
            <a:r>
              <a:rPr lang="de-DE" baseline="0" dirty="0" err="1" smtClean="0"/>
              <a:t>decisions</a:t>
            </a:r>
            <a:endParaRPr lang="de-DE" baseline="0" dirty="0" smtClean="0"/>
          </a:p>
          <a:p>
            <a:pPr marL="171450" indent="-171450">
              <a:buFont typeface="Arial" panose="020B0604020202020204" pitchFamily="34" charset="0"/>
              <a:buChar char="•"/>
            </a:pPr>
            <a:r>
              <a:rPr lang="de-DE" baseline="0" dirty="0" err="1" smtClean="0"/>
              <a:t>For</a:t>
            </a:r>
            <a:r>
              <a:rPr lang="de-DE" baseline="0" dirty="0" smtClean="0"/>
              <a:t> </a:t>
            </a:r>
            <a:r>
              <a:rPr lang="de-DE" baseline="0" dirty="0" err="1" smtClean="0"/>
              <a:t>example</a:t>
            </a:r>
            <a:r>
              <a:rPr lang="de-DE" baseline="0" dirty="0" smtClean="0"/>
              <a:t>, </a:t>
            </a:r>
            <a:r>
              <a:rPr lang="de-DE" baseline="0" dirty="0" err="1" smtClean="0"/>
              <a:t>with</a:t>
            </a:r>
            <a:r>
              <a:rPr lang="de-DE" baseline="0" dirty="0" smtClean="0"/>
              <a:t> </a:t>
            </a:r>
            <a:r>
              <a:rPr lang="de-DE" baseline="0" dirty="0" err="1" smtClean="0"/>
              <a:t>common</a:t>
            </a:r>
            <a:r>
              <a:rPr lang="de-DE" baseline="0" dirty="0" smtClean="0"/>
              <a:t> </a:t>
            </a:r>
            <a:r>
              <a:rPr lang="de-DE" baseline="0" dirty="0" err="1" smtClean="0"/>
              <a:t>color</a:t>
            </a:r>
            <a:r>
              <a:rPr lang="de-DE" baseline="0" dirty="0" smtClean="0"/>
              <a:t> </a:t>
            </a:r>
            <a:r>
              <a:rPr lang="de-DE" baseline="0" dirty="0" err="1" smtClean="0"/>
              <a:t>pickers</a:t>
            </a:r>
            <a:r>
              <a:rPr lang="de-DE" baseline="0" dirty="0" smtClean="0"/>
              <a:t> </a:t>
            </a:r>
            <a:r>
              <a:rPr lang="de-DE" baseline="0" dirty="0" err="1" smtClean="0"/>
              <a:t>you</a:t>
            </a:r>
            <a:r>
              <a:rPr lang="de-DE" baseline="0" dirty="0" smtClean="0"/>
              <a:t> </a:t>
            </a:r>
            <a:r>
              <a:rPr lang="de-DE" baseline="0" dirty="0" err="1" smtClean="0"/>
              <a:t>can</a:t>
            </a:r>
            <a:r>
              <a:rPr lang="de-DE" baseline="0" dirty="0" smtClean="0"/>
              <a:t> </a:t>
            </a:r>
            <a:r>
              <a:rPr lang="de-DE" baseline="0" dirty="0" err="1" smtClean="0"/>
              <a:t>give</a:t>
            </a:r>
            <a:r>
              <a:rPr lang="de-DE" baseline="0" dirty="0" smtClean="0"/>
              <a:t> an </a:t>
            </a:r>
            <a:r>
              <a:rPr lang="de-DE" baseline="0" dirty="0" err="1" smtClean="0"/>
              <a:t>apple</a:t>
            </a:r>
            <a:r>
              <a:rPr lang="de-DE" baseline="0" dirty="0" smtClean="0"/>
              <a:t> </a:t>
            </a:r>
            <a:r>
              <a:rPr lang="de-DE" baseline="0" dirty="0" err="1" smtClean="0"/>
              <a:t>any</a:t>
            </a:r>
            <a:r>
              <a:rPr lang="de-DE" baseline="0" dirty="0" smtClean="0"/>
              <a:t> </a:t>
            </a:r>
            <a:r>
              <a:rPr lang="de-DE" baseline="0" dirty="0" err="1" smtClean="0"/>
              <a:t>color</a:t>
            </a:r>
            <a:r>
              <a:rPr lang="de-DE" baseline="0" dirty="0" smtClean="0"/>
              <a:t> </a:t>
            </a:r>
            <a:r>
              <a:rPr lang="de-DE" baseline="0" dirty="0" err="1" smtClean="0"/>
              <a:t>you</a:t>
            </a:r>
            <a:r>
              <a:rPr lang="de-DE" baseline="0" dirty="0" smtClean="0"/>
              <a:t> </a:t>
            </a:r>
            <a:r>
              <a:rPr lang="de-DE" baseline="0" dirty="0" err="1" smtClean="0"/>
              <a:t>want</a:t>
            </a:r>
            <a:r>
              <a:rPr lang="de-DE" baseline="0" dirty="0" smtClean="0"/>
              <a:t>, but </a:t>
            </a:r>
            <a:r>
              <a:rPr lang="de-DE" baseline="0" dirty="0" err="1" smtClean="0"/>
              <a:t>this</a:t>
            </a:r>
            <a:r>
              <a:rPr lang="de-DE" baseline="0" dirty="0" smtClean="0"/>
              <a:t> also </a:t>
            </a:r>
            <a:r>
              <a:rPr lang="de-DE" baseline="0" dirty="0" err="1" smtClean="0"/>
              <a:t>includes</a:t>
            </a:r>
            <a:r>
              <a:rPr lang="de-DE" baseline="0" dirty="0" smtClean="0"/>
              <a:t> </a:t>
            </a:r>
            <a:r>
              <a:rPr lang="de-DE" baseline="0" dirty="0" err="1" smtClean="0"/>
              <a:t>unnatural</a:t>
            </a:r>
            <a:r>
              <a:rPr lang="de-DE" baseline="0" dirty="0" smtClean="0"/>
              <a:t> </a:t>
            </a:r>
            <a:r>
              <a:rPr lang="de-DE" baseline="0" dirty="0" err="1" smtClean="0"/>
              <a:t>colors</a:t>
            </a:r>
            <a:endParaRPr lang="de-DE" baseline="0" dirty="0" smtClean="0"/>
          </a:p>
          <a:p>
            <a:pPr marL="171450" indent="-171450">
              <a:buFont typeface="Arial" panose="020B0604020202020204" pitchFamily="34" charset="0"/>
              <a:buChar char="•"/>
            </a:pPr>
            <a:r>
              <a:rPr lang="de-DE" baseline="0" dirty="0" smtClean="0"/>
              <a:t>[</a:t>
            </a:r>
            <a:r>
              <a:rPr lang="de-DE" baseline="0" dirty="0" err="1" smtClean="0"/>
              <a:t>click</a:t>
            </a:r>
            <a:r>
              <a:rPr lang="de-DE" baseline="0" dirty="0" smtClean="0"/>
              <a:t>] This </a:t>
            </a:r>
            <a:r>
              <a:rPr lang="de-DE" baseline="0" dirty="0" err="1" smtClean="0"/>
              <a:t>we</a:t>
            </a:r>
            <a:r>
              <a:rPr lang="de-DE" baseline="0" dirty="0" smtClean="0"/>
              <a:t> </a:t>
            </a:r>
            <a:r>
              <a:rPr lang="de-DE" baseline="0" dirty="0" err="1" smtClean="0"/>
              <a:t>adressed</a:t>
            </a:r>
            <a:r>
              <a:rPr lang="de-DE" baseline="0" dirty="0" smtClean="0"/>
              <a:t> in </a:t>
            </a:r>
            <a:r>
              <a:rPr lang="de-DE" baseline="0" dirty="0" err="1" smtClean="0"/>
              <a:t>previous</a:t>
            </a:r>
            <a:r>
              <a:rPr lang="de-DE" baseline="0" dirty="0" smtClean="0"/>
              <a:t> </a:t>
            </a:r>
            <a:r>
              <a:rPr lang="de-DE" baseline="0" dirty="0" err="1" smtClean="0"/>
              <a:t>work</a:t>
            </a:r>
            <a:r>
              <a:rPr lang="de-DE" baseline="0" dirty="0" smtClean="0"/>
              <a:t> </a:t>
            </a:r>
            <a:r>
              <a:rPr lang="de-DE" baseline="0" dirty="0" err="1" smtClean="0"/>
              <a:t>by</a:t>
            </a:r>
            <a:r>
              <a:rPr lang="de-DE" baseline="0" dirty="0" smtClean="0"/>
              <a:t> </a:t>
            </a:r>
            <a:r>
              <a:rPr lang="de-DE" baseline="0" dirty="0" err="1" smtClean="0"/>
              <a:t>presenting</a:t>
            </a:r>
            <a:r>
              <a:rPr lang="de-DE" baseline="0" dirty="0" smtClean="0"/>
              <a:t> </a:t>
            </a:r>
            <a:r>
              <a:rPr lang="de-DE" baseline="0" dirty="0" err="1" smtClean="0"/>
              <a:t>data-driven</a:t>
            </a:r>
            <a:r>
              <a:rPr lang="de-DE" baseline="0" dirty="0" smtClean="0"/>
              <a:t> </a:t>
            </a:r>
            <a:r>
              <a:rPr lang="de-DE" baseline="0" dirty="0" err="1" smtClean="0"/>
              <a:t>color</a:t>
            </a:r>
            <a:r>
              <a:rPr lang="de-DE" baseline="0" dirty="0" smtClean="0"/>
              <a:t> </a:t>
            </a:r>
            <a:r>
              <a:rPr lang="de-DE" baseline="0" dirty="0" err="1" smtClean="0"/>
              <a:t>manifolds</a:t>
            </a:r>
            <a:r>
              <a:rPr lang="de-DE" baseline="0" dirty="0" smtClean="0"/>
              <a:t> </a:t>
            </a:r>
            <a:r>
              <a:rPr lang="de-DE" baseline="0" dirty="0" err="1" smtClean="0"/>
              <a:t>for</a:t>
            </a:r>
            <a:r>
              <a:rPr lang="de-DE" baseline="0" dirty="0" smtClean="0"/>
              <a:t> global </a:t>
            </a:r>
            <a:r>
              <a:rPr lang="de-DE" baseline="0" dirty="0" err="1" smtClean="0"/>
              <a:t>color</a:t>
            </a:r>
            <a:r>
              <a:rPr lang="de-DE" baseline="0" dirty="0" smtClean="0"/>
              <a:t> </a:t>
            </a:r>
            <a:r>
              <a:rPr lang="de-DE" baseline="0" dirty="0" err="1" smtClean="0"/>
              <a:t>manipulation</a:t>
            </a:r>
            <a:r>
              <a:rPr lang="de-DE" baseline="0" dirty="0" smtClean="0"/>
              <a:t>, </a:t>
            </a:r>
            <a:r>
              <a:rPr lang="de-DE" baseline="0" dirty="0" err="1" smtClean="0"/>
              <a:t>restricting</a:t>
            </a:r>
            <a:r>
              <a:rPr lang="de-DE" baseline="0" dirty="0" smtClean="0"/>
              <a:t> </a:t>
            </a:r>
            <a:r>
              <a:rPr lang="de-DE" baseline="0" dirty="0" err="1" smtClean="0"/>
              <a:t>color</a:t>
            </a:r>
            <a:r>
              <a:rPr lang="de-DE" baseline="0" dirty="0" smtClean="0"/>
              <a:t> </a:t>
            </a:r>
            <a:r>
              <a:rPr lang="de-DE" baseline="0" dirty="0" err="1" smtClean="0"/>
              <a:t>options</a:t>
            </a:r>
            <a:r>
              <a:rPr lang="de-DE" baseline="0" dirty="0" smtClean="0"/>
              <a:t> </a:t>
            </a:r>
            <a:r>
              <a:rPr lang="de-DE" baseline="0" dirty="0" err="1" smtClean="0"/>
              <a:t>to</a:t>
            </a:r>
            <a:r>
              <a:rPr lang="de-DE" baseline="0" dirty="0" smtClean="0"/>
              <a:t> </a:t>
            </a:r>
            <a:r>
              <a:rPr lang="de-DE" baseline="0" dirty="0" err="1" smtClean="0"/>
              <a:t>those</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plausible </a:t>
            </a:r>
            <a:r>
              <a:rPr lang="de-DE" baseline="0" dirty="0" err="1" smtClean="0"/>
              <a:t>for</a:t>
            </a:r>
            <a:r>
              <a:rPr lang="de-DE" baseline="0" dirty="0" smtClean="0"/>
              <a:t> an </a:t>
            </a:r>
            <a:r>
              <a:rPr lang="de-DE" baseline="0" dirty="0" err="1" smtClean="0"/>
              <a:t>object</a:t>
            </a:r>
            <a:r>
              <a:rPr lang="de-DE" baseline="0" dirty="0" smtClean="0"/>
              <a:t> </a:t>
            </a:r>
            <a:r>
              <a:rPr lang="de-DE" baseline="0" dirty="0" err="1" smtClean="0"/>
              <a:t>class</a:t>
            </a:r>
            <a:endParaRPr lang="de-DE" baseline="0" dirty="0" smtClean="0"/>
          </a:p>
          <a:p>
            <a:pPr marL="171450" indent="-171450">
              <a:buFont typeface="Arial" panose="020B0604020202020204" pitchFamily="34" charset="0"/>
              <a:buChar char="•"/>
            </a:pPr>
            <a:r>
              <a:rPr lang="de-DE" baseline="0" dirty="0" smtClean="0"/>
              <a:t>Today I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talk</a:t>
            </a:r>
            <a:r>
              <a:rPr lang="de-DE" baseline="0" dirty="0" smtClean="0"/>
              <a:t> </a:t>
            </a:r>
            <a:r>
              <a:rPr lang="de-DE" baseline="0" dirty="0" err="1" smtClean="0"/>
              <a:t>about</a:t>
            </a:r>
            <a:r>
              <a:rPr lang="de-DE" baseline="0" dirty="0" smtClean="0"/>
              <a:t> </a:t>
            </a:r>
            <a:r>
              <a:rPr lang="de-DE" baseline="0" dirty="0" err="1" smtClean="0"/>
              <a:t>how</a:t>
            </a:r>
            <a:r>
              <a:rPr lang="de-DE" baseline="0" dirty="0" smtClean="0"/>
              <a:t> </a:t>
            </a:r>
            <a:r>
              <a:rPr lang="de-DE" baseline="0" dirty="0" err="1" smtClean="0"/>
              <a:t>we</a:t>
            </a:r>
            <a:r>
              <a:rPr lang="de-DE" baseline="0" dirty="0" smtClean="0"/>
              <a:t> </a:t>
            </a:r>
            <a:r>
              <a:rPr lang="de-DE" baseline="0" dirty="0" err="1" smtClean="0"/>
              <a:t>extended</a:t>
            </a:r>
            <a:r>
              <a:rPr lang="de-DE" baseline="0" dirty="0" smtClean="0"/>
              <a:t> </a:t>
            </a:r>
            <a:r>
              <a:rPr lang="de-DE" baseline="0" dirty="0" err="1" smtClean="0"/>
              <a:t>this</a:t>
            </a:r>
            <a:r>
              <a:rPr lang="de-DE" baseline="0" dirty="0" smtClean="0"/>
              <a:t> </a:t>
            </a:r>
            <a:r>
              <a:rPr lang="de-DE" baseline="0" dirty="0" err="1" smtClean="0"/>
              <a:t>to</a:t>
            </a:r>
            <a:r>
              <a:rPr lang="de-DE" baseline="0" dirty="0" smtClean="0"/>
              <a:t> </a:t>
            </a:r>
            <a:r>
              <a:rPr lang="de-DE" baseline="0" dirty="0" err="1" smtClean="0"/>
              <a:t>spatially</a:t>
            </a:r>
            <a:r>
              <a:rPr lang="de-DE" baseline="0" dirty="0" smtClean="0"/>
              <a:t> </a:t>
            </a:r>
            <a:r>
              <a:rPr lang="de-DE" baseline="0" dirty="0" err="1" smtClean="0"/>
              <a:t>varying</a:t>
            </a:r>
            <a:r>
              <a:rPr lang="de-DE" baseline="0" dirty="0" smtClean="0"/>
              <a:t> </a:t>
            </a:r>
            <a:r>
              <a:rPr lang="de-DE" baseline="0" dirty="0" err="1" smtClean="0"/>
              <a:t>color</a:t>
            </a:r>
            <a:r>
              <a:rPr lang="de-DE" baseline="0" dirty="0" smtClean="0"/>
              <a:t> </a:t>
            </a:r>
            <a:r>
              <a:rPr lang="de-DE" baseline="0" dirty="0" err="1" smtClean="0"/>
              <a:t>and</a:t>
            </a:r>
            <a:r>
              <a:rPr lang="de-DE" baseline="0" dirty="0" smtClean="0"/>
              <a:t> </a:t>
            </a:r>
            <a:r>
              <a:rPr lang="de-DE" baseline="0" dirty="0" err="1" smtClean="0"/>
              <a:t>shape</a:t>
            </a:r>
            <a:r>
              <a:rPr lang="de-DE" baseline="0" dirty="0" smtClean="0"/>
              <a:t> </a:t>
            </a:r>
            <a:r>
              <a:rPr lang="de-DE" baseline="0" dirty="0" err="1" smtClean="0"/>
              <a:t>manipulation</a:t>
            </a:r>
            <a:endParaRPr lang="de-DE" dirty="0" smtClean="0"/>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a:t>
            </a:fld>
            <a:endParaRPr lang="de-CH"/>
          </a:p>
        </p:txBody>
      </p:sp>
    </p:spTree>
    <p:extLst>
      <p:ext uri="{BB962C8B-B14F-4D97-AF65-F5344CB8AC3E}">
        <p14:creationId xmlns:p14="http://schemas.microsoft.com/office/powerpoint/2010/main" val="1478205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The PCA results</a:t>
            </a:r>
            <a:r>
              <a:rPr lang="en-US" baseline="0" dirty="0" smtClean="0"/>
              <a:t> in a set of image vectors corresponding to the most important directions of variation in the data set</a:t>
            </a:r>
          </a:p>
          <a:p>
            <a:pPr marL="171450" indent="-171450">
              <a:buFont typeface="Arial" panose="020B0604020202020204" pitchFamily="34" charset="0"/>
              <a:buChar char="•"/>
            </a:pPr>
            <a:r>
              <a:rPr lang="en-US" baseline="0" dirty="0" smtClean="0"/>
              <a:t>Here we see an example of shape vectors for our fish dataset</a:t>
            </a:r>
          </a:p>
          <a:p>
            <a:pPr marL="171450" indent="-171450">
              <a:buFont typeface="Arial" panose="020B0604020202020204" pitchFamily="34" charset="0"/>
              <a:buChar char="•"/>
            </a:pPr>
            <a:r>
              <a:rPr lang="en-US" baseline="0" dirty="0" smtClean="0"/>
              <a:t>For example, the direction on the top apparently corresponds to thin vs fat fish while the one on the bottom determines the “roundness” of the fish</a:t>
            </a:r>
          </a:p>
          <a:p>
            <a:pPr marL="171450" indent="-171450">
              <a:buFont typeface="Arial" panose="020B0604020202020204" pitchFamily="34" charset="0"/>
              <a:buChar char="•"/>
            </a:pPr>
            <a:r>
              <a:rPr lang="en-US" baseline="0" dirty="0" smtClean="0"/>
              <a:t>Here are some appearance variations of the same dataset [click]</a:t>
            </a:r>
          </a:p>
          <a:p>
            <a:pPr marL="171450" indent="-171450">
              <a:buFont typeface="Arial" panose="020B0604020202020204" pitchFamily="34" charset="0"/>
              <a:buChar char="•"/>
            </a:pPr>
            <a:r>
              <a:rPr lang="en-US" baseline="0" dirty="0" smtClean="0"/>
              <a:t>For example, the top variation is between the colors orange and blue and the one on the bottom distinguishes fish which are darker at the top vs those which are darker at their bottom</a:t>
            </a:r>
          </a:p>
          <a:p>
            <a:pPr marL="171450" indent="-171450">
              <a:buFont typeface="Arial" panose="020B0604020202020204" pitchFamily="34" charset="0"/>
              <a:buChar char="•"/>
            </a:pP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22</a:t>
            </a:fld>
            <a:endParaRPr lang="de-CH"/>
          </a:p>
        </p:txBody>
      </p:sp>
    </p:spTree>
    <p:extLst>
      <p:ext uri="{BB962C8B-B14F-4D97-AF65-F5344CB8AC3E}">
        <p14:creationId xmlns:p14="http://schemas.microsoft.com/office/powerpoint/2010/main" val="151668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Having</a:t>
            </a:r>
            <a:r>
              <a:rPr lang="en-US" baseline="0" dirty="0" smtClean="0"/>
              <a:t> computed the subspaces [click], we can finally use them to guide image manipulations [next slide]</a:t>
            </a:r>
          </a:p>
        </p:txBody>
      </p:sp>
      <p:sp>
        <p:nvSpPr>
          <p:cNvPr id="4" name="Slide Number Placeholder 3"/>
          <p:cNvSpPr>
            <a:spLocks noGrp="1"/>
          </p:cNvSpPr>
          <p:nvPr>
            <p:ph type="sldNum" sz="quarter" idx="10"/>
          </p:nvPr>
        </p:nvSpPr>
        <p:spPr/>
        <p:txBody>
          <a:bodyPr/>
          <a:lstStyle/>
          <a:p>
            <a:fld id="{7EDE3D69-16DA-46CF-BFCD-1A27B9377ED4}" type="slidenum">
              <a:rPr lang="de-CH" smtClean="0"/>
              <a:t>23</a:t>
            </a:fld>
            <a:endParaRPr lang="de-CH"/>
          </a:p>
        </p:txBody>
      </p:sp>
    </p:spTree>
    <p:extLst>
      <p:ext uri="{BB962C8B-B14F-4D97-AF65-F5344CB8AC3E}">
        <p14:creationId xmlns:p14="http://schemas.microsoft.com/office/powerpoint/2010/main" val="223987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smtClean="0"/>
              <a:t>I will</a:t>
            </a:r>
            <a:r>
              <a:rPr lang="en-US" baseline="0" dirty="0" smtClean="0"/>
              <a:t> sketch how this works</a:t>
            </a:r>
          </a:p>
          <a:p>
            <a:pPr marL="171450" indent="-171450">
              <a:buFont typeface="Arial" panose="020B0604020202020204" pitchFamily="34" charset="0"/>
              <a:buChar char="•"/>
            </a:pPr>
            <a:r>
              <a:rPr lang="en-US" baseline="0" dirty="0" smtClean="0"/>
              <a:t>Assume the user paints this fish with some strokes [click]</a:t>
            </a:r>
          </a:p>
          <a:p>
            <a:pPr marL="171450" indent="-171450">
              <a:buFont typeface="Arial" panose="020B0604020202020204" pitchFamily="34" charset="0"/>
              <a:buChar char="•"/>
            </a:pPr>
            <a:r>
              <a:rPr lang="en-US" baseline="0" dirty="0" smtClean="0"/>
              <a:t>We then find the closest point in the subspace on the left while giving higher weights to the strokes than to the original fish pixels</a:t>
            </a:r>
          </a:p>
          <a:p>
            <a:pPr marL="171450" indent="-171450">
              <a:buFont typeface="Arial" panose="020B0604020202020204" pitchFamily="34" charset="0"/>
              <a:buChar char="•"/>
            </a:pPr>
            <a:r>
              <a:rPr lang="en-US" baseline="0" dirty="0" smtClean="0"/>
              <a:t>The result is this new color scheme for the fish, shown on the right</a:t>
            </a:r>
          </a:p>
          <a:p>
            <a:pPr marL="171450" indent="-171450">
              <a:buFont typeface="Arial" panose="020B0604020202020204" pitchFamily="34" charset="0"/>
              <a:buChar char="•"/>
            </a:pPr>
            <a:r>
              <a:rPr lang="en-US" baseline="0" dirty="0" smtClean="0"/>
              <a:t>Which is then transferred to the original [click] using a locally rigid appearance transfer</a:t>
            </a:r>
            <a:endParaRPr lang="en-US" dirty="0" smtClean="0"/>
          </a:p>
          <a:p>
            <a:endParaRPr lang="de-DE" dirty="0"/>
          </a:p>
        </p:txBody>
      </p:sp>
      <p:sp>
        <p:nvSpPr>
          <p:cNvPr id="4" name="Foliennummernplatzhalter 3"/>
          <p:cNvSpPr>
            <a:spLocks noGrp="1"/>
          </p:cNvSpPr>
          <p:nvPr>
            <p:ph type="sldNum" sz="quarter" idx="10"/>
          </p:nvPr>
        </p:nvSpPr>
        <p:spPr/>
        <p:txBody>
          <a:bodyPr/>
          <a:lstStyle/>
          <a:p>
            <a:fld id="{7EDE3D69-16DA-46CF-BFCD-1A27B9377ED4}" type="slidenum">
              <a:rPr lang="de-CH" smtClean="0"/>
              <a:t>24</a:t>
            </a:fld>
            <a:endParaRPr lang="de-CH"/>
          </a:p>
        </p:txBody>
      </p:sp>
    </p:spTree>
    <p:extLst>
      <p:ext uri="{BB962C8B-B14F-4D97-AF65-F5344CB8AC3E}">
        <p14:creationId xmlns:p14="http://schemas.microsoft.com/office/powerpoint/2010/main" val="249441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locally rigid</a:t>
            </a:r>
            <a:r>
              <a:rPr lang="en-US" baseline="0" dirty="0" smtClean="0"/>
              <a:t> color transfer is another contribution of our paper</a:t>
            </a:r>
          </a:p>
          <a:p>
            <a:pPr marL="171450" indent="-171450">
              <a:buFont typeface="Arial" panose="020B0604020202020204" pitchFamily="34" charset="0"/>
              <a:buChar char="•"/>
            </a:pPr>
            <a:r>
              <a:rPr lang="en-US" baseline="0" dirty="0" smtClean="0"/>
              <a:t>Actually, it is not too different from the </a:t>
            </a:r>
            <a:r>
              <a:rPr lang="en-US" baseline="0" dirty="0" err="1" smtClean="0"/>
              <a:t>orthogonalization</a:t>
            </a:r>
            <a:r>
              <a:rPr lang="en-US" baseline="0" dirty="0" smtClean="0"/>
              <a:t> of the flow, but it operates on 3D colors while the other one operates on 2D positions</a:t>
            </a:r>
          </a:p>
          <a:p>
            <a:pPr marL="171450" indent="-171450">
              <a:buFont typeface="Arial" panose="020B0604020202020204" pitchFamily="34" charset="0"/>
              <a:buChar char="•"/>
            </a:pPr>
            <a:r>
              <a:rPr lang="en-US" baseline="0" dirty="0" smtClean="0"/>
              <a:t>Consider the 3x3 pixel image, if we plot the colors in this patch in a two-dimensional Red-Blue space [click], this is what we get</a:t>
            </a:r>
          </a:p>
          <a:p>
            <a:pPr marL="171450" indent="-171450">
              <a:buFont typeface="Arial" panose="020B0604020202020204" pitchFamily="34" charset="0"/>
              <a:buChar char="•"/>
            </a:pPr>
            <a:r>
              <a:rPr lang="en-US" baseline="0" dirty="0" smtClean="0"/>
              <a:t>[click] Now, say we have this other patch and, we want to transfer the “color scheme” while preserving local details</a:t>
            </a:r>
          </a:p>
          <a:p>
            <a:pPr marL="171450" indent="-171450">
              <a:buFont typeface="Arial" panose="020B0604020202020204" pitchFamily="34" charset="0"/>
              <a:buChar char="•"/>
            </a:pPr>
            <a:r>
              <a:rPr lang="en-US" baseline="0" dirty="0" smtClean="0"/>
              <a:t>What we do is, we look at the color distributions and find the closest rigid transformation, which might look like this [click]</a:t>
            </a:r>
          </a:p>
          <a:p>
            <a:pPr marL="171450" indent="-171450">
              <a:buFont typeface="Arial" panose="020B0604020202020204" pitchFamily="34" charset="0"/>
              <a:buChar char="•"/>
            </a:pPr>
            <a:r>
              <a:rPr lang="en-US" baseline="0" dirty="0" smtClean="0"/>
              <a:t>As you can see, structures like edges </a:t>
            </a:r>
          </a:p>
        </p:txBody>
      </p:sp>
      <p:sp>
        <p:nvSpPr>
          <p:cNvPr id="4" name="Slide Number Placeholder 3"/>
          <p:cNvSpPr>
            <a:spLocks noGrp="1"/>
          </p:cNvSpPr>
          <p:nvPr>
            <p:ph type="sldNum" sz="quarter" idx="10"/>
          </p:nvPr>
        </p:nvSpPr>
        <p:spPr/>
        <p:txBody>
          <a:bodyPr/>
          <a:lstStyle/>
          <a:p>
            <a:fld id="{7EDE3D69-16DA-46CF-BFCD-1A27B9377ED4}" type="slidenum">
              <a:rPr lang="de-CH" smtClean="0"/>
              <a:t>25</a:t>
            </a:fld>
            <a:endParaRPr lang="de-CH"/>
          </a:p>
        </p:txBody>
      </p:sp>
    </p:spTree>
    <p:extLst>
      <p:ext uri="{BB962C8B-B14F-4D97-AF65-F5344CB8AC3E}">
        <p14:creationId xmlns:p14="http://schemas.microsoft.com/office/powerpoint/2010/main" val="2594362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first example shows appearance editing on a pear</a:t>
            </a:r>
          </a:p>
          <a:p>
            <a:pPr marL="171450" indent="-171450">
              <a:buFont typeface="Arial" panose="020B0604020202020204" pitchFamily="34" charset="0"/>
              <a:buChar char="•"/>
            </a:pPr>
            <a:r>
              <a:rPr lang="en-US" dirty="0" smtClean="0"/>
              <a:t>As</a:t>
            </a:r>
            <a:r>
              <a:rPr lang="en-US" baseline="0" dirty="0" smtClean="0"/>
              <a:t> you can see, our approach produces realistically colored pears while the common approach cannot restrict colors to plausible ones</a:t>
            </a:r>
          </a:p>
          <a:p>
            <a:pPr marL="171450" indent="-171450">
              <a:buFont typeface="Arial" panose="020B0604020202020204" pitchFamily="34" charset="0"/>
              <a:buChar char="•"/>
            </a:pPr>
            <a:r>
              <a:rPr lang="en-US" baseline="0" dirty="0" smtClean="0"/>
              <a:t>Here you also see how the approach is robust to extreme edits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26</a:t>
            </a:fld>
            <a:endParaRPr lang="de-CH"/>
          </a:p>
        </p:txBody>
      </p:sp>
    </p:spTree>
    <p:extLst>
      <p:ext uri="{BB962C8B-B14F-4D97-AF65-F5344CB8AC3E}">
        <p14:creationId xmlns:p14="http://schemas.microsoft.com/office/powerpoint/2010/main" val="3477970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this second example</a:t>
            </a:r>
            <a:r>
              <a:rPr lang="en-US" baseline="0" dirty="0" smtClean="0"/>
              <a:t>, a chicken is recolored</a:t>
            </a:r>
          </a:p>
          <a:p>
            <a:pPr marL="171450" indent="-171450">
              <a:buFont typeface="Arial" panose="020B0604020202020204" pitchFamily="34" charset="0"/>
              <a:buChar char="•"/>
            </a:pPr>
            <a:r>
              <a:rPr lang="en-US" baseline="0" dirty="0" smtClean="0"/>
              <a:t>Our approach knows, which colors should appear in which parts of the chicken and acts accordingly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27</a:t>
            </a:fld>
            <a:endParaRPr lang="de-CH"/>
          </a:p>
        </p:txBody>
      </p:sp>
    </p:spTree>
    <p:extLst>
      <p:ext uri="{BB962C8B-B14F-4D97-AF65-F5344CB8AC3E}">
        <p14:creationId xmlns:p14="http://schemas.microsoft.com/office/powerpoint/2010/main" val="131925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Finally,</a:t>
            </a:r>
            <a:r>
              <a:rPr lang="en-US" baseline="0" dirty="0" smtClean="0"/>
              <a:t> some shape editing on a butterfly</a:t>
            </a:r>
          </a:p>
          <a:p>
            <a:pPr marL="171450" indent="-171450">
              <a:buFont typeface="Arial" panose="020B0604020202020204" pitchFamily="34" charset="0"/>
              <a:buChar char="•"/>
            </a:pPr>
            <a:r>
              <a:rPr lang="en-US" baseline="0" dirty="0" smtClean="0"/>
              <a:t>Observe, how the subspace automatically enforces the edits to stay symmetric</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28</a:t>
            </a:fld>
            <a:endParaRPr lang="de-CH"/>
          </a:p>
        </p:txBody>
      </p:sp>
    </p:spTree>
    <p:extLst>
      <p:ext uri="{BB962C8B-B14F-4D97-AF65-F5344CB8AC3E}">
        <p14:creationId xmlns:p14="http://schemas.microsoft.com/office/powerpoint/2010/main" val="2834246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Let me conclude the talk with a link to our project homepage</a:t>
            </a:r>
          </a:p>
          <a:p>
            <a:pPr marL="171450" indent="-171450">
              <a:buFont typeface="Arial" panose="020B0604020202020204" pitchFamily="34" charset="0"/>
              <a:buChar char="•"/>
            </a:pPr>
            <a:r>
              <a:rPr lang="en-US" dirty="0" smtClean="0"/>
              <a:t>There,</a:t>
            </a:r>
            <a:r>
              <a:rPr lang="en-US" baseline="0" dirty="0" smtClean="0"/>
              <a:t> you can find not only the paper but also more videos, the presentation slides and finally the datasets which we used</a:t>
            </a:r>
          </a:p>
          <a:p>
            <a:pPr marL="171450" indent="-171450">
              <a:buFont typeface="Arial" panose="020B0604020202020204" pitchFamily="34" charset="0"/>
              <a:buChar char="•"/>
            </a:pPr>
            <a:r>
              <a:rPr lang="en-US" baseline="0" dirty="0" smtClean="0"/>
              <a:t>Thank you for your attention</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29</a:t>
            </a:fld>
            <a:endParaRPr lang="de-CH"/>
          </a:p>
        </p:txBody>
      </p:sp>
    </p:spTree>
    <p:extLst>
      <p:ext uri="{BB962C8B-B14F-4D97-AF65-F5344CB8AC3E}">
        <p14:creationId xmlns:p14="http://schemas.microsoft.com/office/powerpoint/2010/main" val="3249134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images we have to align vary</a:t>
            </a:r>
            <a:r>
              <a:rPr lang="en-US" baseline="0" dirty="0" smtClean="0"/>
              <a:t> drastically in their appearance, but they also show a single object instance each</a:t>
            </a:r>
          </a:p>
          <a:p>
            <a:pPr marL="171450" indent="-171450">
              <a:buFont typeface="Arial" panose="020B0604020202020204" pitchFamily="34" charset="0"/>
              <a:buChar char="•"/>
            </a:pPr>
            <a:r>
              <a:rPr lang="en-US" baseline="0" dirty="0" smtClean="0"/>
              <a:t>So one might consider a boundary-based alignment, for example using the shape context descriptor</a:t>
            </a:r>
            <a:r>
              <a:rPr lang="en-US" baseline="0" dirty="0"/>
              <a:t> </a:t>
            </a:r>
            <a:r>
              <a:rPr lang="en-US" baseline="0" dirty="0" smtClean="0"/>
              <a:t>which has been used for similar applications before</a:t>
            </a:r>
          </a:p>
          <a:p>
            <a:pPr marL="171450" indent="-171450">
              <a:buFont typeface="Arial" panose="020B0604020202020204" pitchFamily="34" charset="0"/>
              <a:buChar char="•"/>
            </a:pPr>
            <a:r>
              <a:rPr lang="en-US" baseline="0" dirty="0" smtClean="0"/>
              <a:t>The reason why we don’t use such a method is that we also want to align the insides of objects if possible to compute more expressive subspaces</a:t>
            </a:r>
          </a:p>
          <a:p>
            <a:pPr marL="171450" indent="-171450">
              <a:buFont typeface="Arial" panose="020B0604020202020204" pitchFamily="34" charset="0"/>
              <a:buChar char="•"/>
            </a:pPr>
            <a:r>
              <a:rPr lang="en-US" baseline="0" dirty="0" smtClean="0"/>
              <a:t>[click] Consider this example of two rather similar butterflies where we want to align the left one to the right</a:t>
            </a:r>
          </a:p>
          <a:p>
            <a:pPr marL="171450" indent="-171450">
              <a:buFont typeface="Arial" panose="020B0604020202020204" pitchFamily="34" charset="0"/>
              <a:buChar char="•"/>
            </a:pPr>
            <a:r>
              <a:rPr lang="en-US" baseline="0" dirty="0" smtClean="0"/>
              <a:t>[click] These are the results produced by boundary based alignment and our method, regarding their boundary alignment, they are comparable</a:t>
            </a:r>
          </a:p>
          <a:p>
            <a:pPr marL="171450" indent="-171450">
              <a:buFont typeface="Arial" panose="020B0604020202020204" pitchFamily="34" charset="0"/>
              <a:buChar char="•"/>
            </a:pPr>
            <a:r>
              <a:rPr lang="en-US" baseline="0" dirty="0" smtClean="0"/>
              <a:t>But if we blend them with the target image [click], we see that our method also aligns the inner structure </a:t>
            </a:r>
            <a:r>
              <a:rPr lang="en-US" baseline="0" smtClean="0"/>
              <a:t>[click], </a:t>
            </a:r>
            <a:r>
              <a:rPr lang="en-US" baseline="0" dirty="0" smtClean="0"/>
              <a:t>while the </a:t>
            </a:r>
            <a:r>
              <a:rPr lang="en-US" baseline="0" smtClean="0"/>
              <a:t>competitor doesn’t</a:t>
            </a:r>
            <a:endParaRPr lang="en-US" baseline="0" dirty="0" smtClean="0"/>
          </a:p>
        </p:txBody>
      </p:sp>
      <p:sp>
        <p:nvSpPr>
          <p:cNvPr id="4" name="Slide Number Placeholder 3"/>
          <p:cNvSpPr>
            <a:spLocks noGrp="1"/>
          </p:cNvSpPr>
          <p:nvPr>
            <p:ph type="sldNum" sz="quarter" idx="10"/>
          </p:nvPr>
        </p:nvSpPr>
        <p:spPr/>
        <p:txBody>
          <a:bodyPr/>
          <a:lstStyle/>
          <a:p>
            <a:fld id="{7EDE3D69-16DA-46CF-BFCD-1A27B9377ED4}" type="slidenum">
              <a:rPr lang="de-CH" smtClean="0"/>
              <a:t>31</a:t>
            </a:fld>
            <a:endParaRPr lang="de-CH"/>
          </a:p>
        </p:txBody>
      </p:sp>
    </p:spTree>
    <p:extLst>
      <p:ext uri="{BB962C8B-B14F-4D97-AF65-F5344CB8AC3E}">
        <p14:creationId xmlns:p14="http://schemas.microsoft.com/office/powerpoint/2010/main" val="84901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Our approach</a:t>
            </a:r>
            <a:r>
              <a:rPr lang="en-US" baseline="0" dirty="0" smtClean="0"/>
              <a:t> bears</a:t>
            </a:r>
            <a:r>
              <a:rPr lang="en-US" dirty="0" smtClean="0"/>
              <a:t> some similarities to the</a:t>
            </a:r>
            <a:r>
              <a:rPr lang="en-US" baseline="0" dirty="0" smtClean="0"/>
              <a:t> </a:t>
            </a:r>
            <a:r>
              <a:rPr lang="en-US" dirty="0" smtClean="0"/>
              <a:t>seminal work by </a:t>
            </a:r>
            <a:r>
              <a:rPr lang="en-US" dirty="0" err="1" smtClean="0"/>
              <a:t>Blanz</a:t>
            </a:r>
            <a:r>
              <a:rPr lang="en-US" dirty="0" smtClean="0"/>
              <a:t> and Vetter regarding</a:t>
            </a:r>
            <a:r>
              <a:rPr lang="en-US" baseline="0" dirty="0" smtClean="0"/>
              <a:t> the construction of a </a:t>
            </a:r>
            <a:r>
              <a:rPr lang="en-US" baseline="0" dirty="0" err="1" smtClean="0"/>
              <a:t>morphable</a:t>
            </a:r>
            <a:r>
              <a:rPr lang="en-US" baseline="0" dirty="0" smtClean="0"/>
              <a:t> 3D face model from a database</a:t>
            </a:r>
          </a:p>
          <a:p>
            <a:pPr marL="171450" indent="-171450">
              <a:buFont typeface="Arial" panose="020B0604020202020204" pitchFamily="34" charset="0"/>
              <a:buChar char="•"/>
            </a:pPr>
            <a:r>
              <a:rPr lang="en-US" baseline="0" dirty="0" smtClean="0"/>
              <a:t>While their approach allows the deformation of faces in images, our method deals with multiple classes which can be more heterogeneous than human faces</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3</a:t>
            </a:fld>
            <a:endParaRPr lang="de-CH"/>
          </a:p>
        </p:txBody>
      </p:sp>
    </p:spTree>
    <p:extLst>
      <p:ext uri="{BB962C8B-B14F-4D97-AF65-F5344CB8AC3E}">
        <p14:creationId xmlns:p14="http://schemas.microsoft.com/office/powerpoint/2010/main" val="267959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 example, with our</a:t>
            </a:r>
            <a:r>
              <a:rPr lang="en-US" baseline="0" dirty="0" smtClean="0"/>
              <a:t> method, we can recolor objects with a few strokes [click]</a:t>
            </a:r>
          </a:p>
          <a:p>
            <a:pPr marL="171450" indent="-171450">
              <a:buFont typeface="Arial" panose="020B0604020202020204" pitchFamily="34" charset="0"/>
              <a:buChar char="•"/>
            </a:pPr>
            <a:r>
              <a:rPr lang="en-US" baseline="0" dirty="0" smtClean="0"/>
              <a:t>Or get suggestions for new color schemes [click]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4</a:t>
            </a:fld>
            <a:endParaRPr lang="de-CH"/>
          </a:p>
        </p:txBody>
      </p:sp>
    </p:spTree>
    <p:extLst>
      <p:ext uri="{BB962C8B-B14F-4D97-AF65-F5344CB8AC3E}">
        <p14:creationId xmlns:p14="http://schemas.microsoft.com/office/powerpoint/2010/main" val="271115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Or,</a:t>
            </a:r>
            <a:r>
              <a:rPr lang="en-US" baseline="0" dirty="0" smtClean="0"/>
              <a:t> say you want to decorate your living room with butterfly stickers</a:t>
            </a:r>
          </a:p>
          <a:p>
            <a:pPr marL="171450" indent="-171450">
              <a:buFont typeface="Arial" panose="020B0604020202020204" pitchFamily="34" charset="0"/>
              <a:buChar char="•"/>
            </a:pPr>
            <a:r>
              <a:rPr lang="en-US" baseline="0" dirty="0" smtClean="0"/>
              <a:t>Without variations [click] this will look boring</a:t>
            </a:r>
          </a:p>
          <a:p>
            <a:pPr marL="171450" indent="-171450">
              <a:buFont typeface="Arial" panose="020B0604020202020204" pitchFamily="34" charset="0"/>
              <a:buChar char="•"/>
            </a:pPr>
            <a:r>
              <a:rPr lang="en-US" baseline="0" dirty="0" smtClean="0"/>
              <a:t>Our approach [click] can automatically suggest a variety of butterflies shapes, allowing for an interesting look</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5</a:t>
            </a:fld>
            <a:endParaRPr lang="de-CH"/>
          </a:p>
        </p:txBody>
      </p:sp>
    </p:spTree>
    <p:extLst>
      <p:ext uri="{BB962C8B-B14F-4D97-AF65-F5344CB8AC3E}">
        <p14:creationId xmlns:p14="http://schemas.microsoft.com/office/powerpoint/2010/main" val="402245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a:t>
            </a:r>
            <a:r>
              <a:rPr lang="en-US" baseline="0" dirty="0" smtClean="0"/>
              <a:t> achieve this, our approach aligns and analyzes sets of images showing instances of the same object class in front of a neutral or transparent background</a:t>
            </a:r>
          </a:p>
          <a:p>
            <a:pPr marL="171450" indent="-171450">
              <a:buFont typeface="Arial" panose="020B0604020202020204" pitchFamily="34" charset="0"/>
              <a:buChar char="•"/>
            </a:pPr>
            <a:r>
              <a:rPr lang="en-US" baseline="0" dirty="0" smtClean="0"/>
              <a:t>We can collect such image sets very fast using advanced search engines, which for example allow to search for images with transparent background only</a:t>
            </a:r>
          </a:p>
          <a:p>
            <a:pPr marL="171450" indent="-171450">
              <a:buFont typeface="Arial" panose="020B0604020202020204" pitchFamily="34" charset="0"/>
              <a:buChar char="•"/>
            </a:pPr>
            <a:r>
              <a:rPr lang="en-US" baseline="0" dirty="0" smtClean="0"/>
              <a:t>The impressive “</a:t>
            </a:r>
            <a:r>
              <a:rPr lang="en-US" dirty="0" smtClean="0"/>
              <a:t>Distilled Collections” which we</a:t>
            </a:r>
            <a:r>
              <a:rPr lang="en-US" baseline="0" dirty="0" smtClean="0"/>
              <a:t> have just seen would also make an ideal starting point for our method</a:t>
            </a:r>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6</a:t>
            </a:fld>
            <a:endParaRPr lang="de-CH"/>
          </a:p>
        </p:txBody>
      </p:sp>
    </p:spTree>
    <p:extLst>
      <p:ext uri="{BB962C8B-B14F-4D97-AF65-F5344CB8AC3E}">
        <p14:creationId xmlns:p14="http://schemas.microsoft.com/office/powerpoint/2010/main" val="268891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Let’s look at an outline</a:t>
            </a:r>
            <a:r>
              <a:rPr lang="en-US" baseline="0" dirty="0" smtClean="0"/>
              <a:t> of our algorithm</a:t>
            </a:r>
          </a:p>
          <a:p>
            <a:pPr marL="171450" indent="-171450">
              <a:buFont typeface="Arial" panose="020B0604020202020204" pitchFamily="34" charset="0"/>
              <a:buChar char="•"/>
            </a:pPr>
            <a:r>
              <a:rPr lang="en-US" baseline="0" dirty="0" smtClean="0"/>
              <a:t>The most critical requirement to the analysis of color and shape variations in an image set is to have a set of well aligned images</a:t>
            </a:r>
          </a:p>
          <a:p>
            <a:pPr marL="171450" indent="-171450">
              <a:buFont typeface="Arial" panose="020B0604020202020204" pitchFamily="34" charset="0"/>
              <a:buChar char="•"/>
            </a:pPr>
            <a:r>
              <a:rPr lang="en-US" baseline="0" dirty="0" smtClean="0"/>
              <a:t>Starting from an initial set of images showing instances of the same object class, in the first step, we pick a reference image [click]</a:t>
            </a:r>
          </a:p>
          <a:p>
            <a:pPr marL="171450" indent="-171450">
              <a:buFont typeface="Arial" panose="020B0604020202020204" pitchFamily="34" charset="0"/>
              <a:buChar char="•"/>
            </a:pPr>
            <a:r>
              <a:rPr lang="en-US" dirty="0" smtClean="0"/>
              <a:t>In this case, the fish on the top</a:t>
            </a:r>
          </a:p>
          <a:p>
            <a:pPr marL="171450" indent="-171450">
              <a:buFont typeface="Arial" panose="020B0604020202020204" pitchFamily="34" charset="0"/>
              <a:buChar char="•"/>
            </a:pPr>
            <a:r>
              <a:rPr lang="en-US" dirty="0" smtClean="0"/>
              <a:t>And then align the other instances</a:t>
            </a:r>
            <a:r>
              <a:rPr lang="en-US" baseline="0" dirty="0" smtClean="0"/>
              <a:t> to the reference [click]</a:t>
            </a:r>
          </a:p>
          <a:p>
            <a:pPr marL="171450" indent="-171450">
              <a:buFont typeface="Arial" panose="020B0604020202020204" pitchFamily="34" charset="0"/>
              <a:buChar char="•"/>
            </a:pPr>
            <a:r>
              <a:rPr lang="en-US" baseline="0" dirty="0" smtClean="0"/>
              <a:t>This alignment we consider as our main contribution</a:t>
            </a:r>
          </a:p>
          <a:p>
            <a:pPr marL="171450" indent="-171450">
              <a:buFont typeface="Arial" panose="020B0604020202020204" pitchFamily="34" charset="0"/>
              <a:buChar char="•"/>
            </a:pPr>
            <a:r>
              <a:rPr lang="en-US" baseline="0" dirty="0" smtClean="0"/>
              <a:t>[click]</a:t>
            </a:r>
          </a:p>
          <a:p>
            <a:pPr marL="171450" indent="-171450">
              <a:buFont typeface="Arial" panose="020B0604020202020204" pitchFamily="34" charset="0"/>
              <a:buChar char="•"/>
            </a:pPr>
            <a:r>
              <a:rPr lang="en-US" baseline="0" dirty="0" smtClean="0"/>
              <a:t>In the next step, we perform principal component analysis on the set of aligned images and corresponding deformations to build shape and appearance subspaces</a:t>
            </a:r>
          </a:p>
          <a:p>
            <a:pPr marL="171450" indent="-171450">
              <a:buFont typeface="Arial" panose="020B0604020202020204" pitchFamily="34" charset="0"/>
              <a:buChar char="•"/>
            </a:pPr>
            <a:r>
              <a:rPr lang="en-US" baseline="0" dirty="0" smtClean="0"/>
              <a:t>[click]</a:t>
            </a:r>
          </a:p>
          <a:p>
            <a:pPr marL="171450" indent="-171450">
              <a:buFont typeface="Arial" panose="020B0604020202020204" pitchFamily="34" charset="0"/>
              <a:buChar char="•"/>
            </a:pPr>
            <a:r>
              <a:rPr lang="en-US" baseline="0" dirty="0" smtClean="0"/>
              <a:t>Which, in the end, enables us to guide image manipulations, restricting them to meaningful results</a:t>
            </a:r>
          </a:p>
        </p:txBody>
      </p:sp>
      <p:sp>
        <p:nvSpPr>
          <p:cNvPr id="4" name="Slide Number Placeholder 3"/>
          <p:cNvSpPr>
            <a:spLocks noGrp="1"/>
          </p:cNvSpPr>
          <p:nvPr>
            <p:ph type="sldNum" sz="quarter" idx="10"/>
          </p:nvPr>
        </p:nvSpPr>
        <p:spPr/>
        <p:txBody>
          <a:bodyPr/>
          <a:lstStyle/>
          <a:p>
            <a:fld id="{7EDE3D69-16DA-46CF-BFCD-1A27B9377ED4}" type="slidenum">
              <a:rPr lang="de-CH" smtClean="0"/>
              <a:t>7</a:t>
            </a:fld>
            <a:endParaRPr lang="de-CH"/>
          </a:p>
        </p:txBody>
      </p:sp>
    </p:spTree>
    <p:extLst>
      <p:ext uri="{BB962C8B-B14F-4D97-AF65-F5344CB8AC3E}">
        <p14:creationId xmlns:p14="http://schemas.microsoft.com/office/powerpoint/2010/main" val="2239870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Aligning</a:t>
            </a:r>
            <a:r>
              <a:rPr lang="en-US" baseline="0" dirty="0" smtClean="0"/>
              <a:t> 2D images to later analyze them demands for several properties of the alignment method</a:t>
            </a:r>
          </a:p>
          <a:p>
            <a:pPr marL="171450" indent="-171450">
              <a:buFont typeface="Arial" panose="020B0604020202020204" pitchFamily="34" charset="0"/>
              <a:buChar char="•"/>
            </a:pPr>
            <a:r>
              <a:rPr lang="en-US" baseline="0" dirty="0" smtClean="0"/>
              <a:t>First, the aligned image should look plausible, without disturbing artifacts</a:t>
            </a:r>
          </a:p>
          <a:p>
            <a:pPr marL="171450" indent="-171450">
              <a:buFont typeface="Arial" panose="020B0604020202020204" pitchFamily="34" charset="0"/>
              <a:buChar char="•"/>
            </a:pPr>
            <a:r>
              <a:rPr lang="en-US" baseline="0" dirty="0" smtClean="0"/>
              <a:t>This alone is not easy because the appearance of object distances can vary drastically as in this example</a:t>
            </a:r>
          </a:p>
          <a:p>
            <a:pPr marL="171450" indent="-171450">
              <a:buFont typeface="Arial" panose="020B0604020202020204" pitchFamily="34" charset="0"/>
              <a:buChar char="•"/>
            </a:pPr>
            <a:r>
              <a:rPr lang="en-US" baseline="0" dirty="0" smtClean="0"/>
              <a:t>Second, the alignment implies a deformation</a:t>
            </a:r>
          </a:p>
          <a:p>
            <a:pPr marL="171450" indent="-171450">
              <a:buFont typeface="Arial" panose="020B0604020202020204" pitchFamily="34" charset="0"/>
              <a:buChar char="•"/>
            </a:pPr>
            <a:r>
              <a:rPr lang="en-US" baseline="0" dirty="0" smtClean="0"/>
              <a:t>We use these deformations to build our shape subspaces, and therefore they, too, should look nice and smooth while still aligning well</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8</a:t>
            </a:fld>
            <a:endParaRPr lang="de-CH"/>
          </a:p>
        </p:txBody>
      </p:sp>
    </p:spTree>
    <p:extLst>
      <p:ext uri="{BB962C8B-B14F-4D97-AF65-F5344CB8AC3E}">
        <p14:creationId xmlns:p14="http://schemas.microsoft.com/office/powerpoint/2010/main" val="214730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Of</a:t>
            </a:r>
            <a:r>
              <a:rPr lang="en-US" baseline="0" dirty="0" smtClean="0"/>
              <a:t> course we tried many existing alignment methods before inventing our own</a:t>
            </a:r>
          </a:p>
          <a:p>
            <a:pPr marL="171450" indent="-171450">
              <a:buFont typeface="Arial" panose="020B0604020202020204" pitchFamily="34" charset="0"/>
              <a:buChar char="•"/>
            </a:pPr>
            <a:r>
              <a:rPr lang="en-US" dirty="0" smtClean="0"/>
              <a:t>Methods</a:t>
            </a:r>
            <a:r>
              <a:rPr lang="en-US" baseline="0" dirty="0" smtClean="0"/>
              <a:t> like Patch match or Non-Rigid Dense Correspondences </a:t>
            </a:r>
            <a:r>
              <a:rPr lang="en-US" baseline="0" dirty="0" err="1" smtClean="0"/>
              <a:t>strugglewith</a:t>
            </a:r>
            <a:r>
              <a:rPr lang="en-US" baseline="0" dirty="0" smtClean="0"/>
              <a:t> the very different appearance of the butterflies</a:t>
            </a:r>
          </a:p>
          <a:p>
            <a:pPr marL="171450" indent="-171450">
              <a:buFont typeface="Arial" panose="020B0604020202020204" pitchFamily="34" charset="0"/>
              <a:buChar char="•"/>
            </a:pPr>
            <a:r>
              <a:rPr lang="en-US" baseline="0" dirty="0" smtClean="0"/>
              <a:t>Other methods like the classic Lucas </a:t>
            </a:r>
            <a:r>
              <a:rPr lang="en-US" baseline="0" dirty="0" err="1" smtClean="0"/>
              <a:t>Kanade</a:t>
            </a:r>
            <a:r>
              <a:rPr lang="en-US" baseline="0" dirty="0" smtClean="0"/>
              <a:t> optical flow are designed for very similar images with small disparities</a:t>
            </a:r>
          </a:p>
          <a:p>
            <a:pPr marL="171450" indent="-171450">
              <a:buFont typeface="Arial" panose="020B0604020202020204" pitchFamily="34" charset="0"/>
              <a:buChar char="•"/>
            </a:pPr>
            <a:r>
              <a:rPr lang="en-US" baseline="0" dirty="0" smtClean="0"/>
              <a:t>The resulting image and flow look noisy</a:t>
            </a:r>
          </a:p>
          <a:p>
            <a:pPr marL="171450" indent="-171450">
              <a:buFont typeface="Arial" panose="020B0604020202020204" pitchFamily="34" charset="0"/>
              <a:buChar char="•"/>
            </a:pPr>
            <a:r>
              <a:rPr lang="en-US" baseline="0" dirty="0" smtClean="0"/>
              <a:t>SIFT flow allows for quite robust matching of images with different appearance but the resulting flow is only piecewise-smooth, and the image still looks distorted</a:t>
            </a:r>
          </a:p>
          <a:p>
            <a:pPr marL="171450" indent="-171450">
              <a:buFont typeface="Arial" panose="020B0604020202020204" pitchFamily="34" charset="0"/>
              <a:buChar char="•"/>
            </a:pPr>
            <a:r>
              <a:rPr lang="en-US" baseline="0" dirty="0" smtClean="0"/>
              <a:t>Our method, which is based on the assumption of a single object, works best and gives us what we need to compute subspaces later on</a:t>
            </a:r>
          </a:p>
          <a:p>
            <a:endParaRPr lang="en-US" dirty="0"/>
          </a:p>
        </p:txBody>
      </p:sp>
      <p:sp>
        <p:nvSpPr>
          <p:cNvPr id="4" name="Slide Number Placeholder 3"/>
          <p:cNvSpPr>
            <a:spLocks noGrp="1"/>
          </p:cNvSpPr>
          <p:nvPr>
            <p:ph type="sldNum" sz="quarter" idx="10"/>
          </p:nvPr>
        </p:nvSpPr>
        <p:spPr/>
        <p:txBody>
          <a:bodyPr/>
          <a:lstStyle/>
          <a:p>
            <a:fld id="{7EDE3D69-16DA-46CF-BFCD-1A27B9377ED4}" type="slidenum">
              <a:rPr lang="de-CH" smtClean="0"/>
              <a:t>9</a:t>
            </a:fld>
            <a:endParaRPr lang="de-CH"/>
          </a:p>
        </p:txBody>
      </p:sp>
    </p:spTree>
    <p:extLst>
      <p:ext uri="{BB962C8B-B14F-4D97-AF65-F5344CB8AC3E}">
        <p14:creationId xmlns:p14="http://schemas.microsoft.com/office/powerpoint/2010/main" val="757531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1075" y="2876549"/>
            <a:ext cx="10229850" cy="1630363"/>
          </a:xfrm>
        </p:spPr>
        <p:txBody>
          <a:bodyPr anchor="b"/>
          <a:lstStyle>
            <a:lvl1pPr algn="ctr">
              <a:defRPr sz="6000"/>
            </a:lvl1pPr>
          </a:lstStyle>
          <a:p>
            <a:r>
              <a:rPr lang="en-US" dirty="0" smtClean="0"/>
              <a:t>Click to edit Master title style</a:t>
            </a:r>
            <a:endParaRPr lang="de-CH" dirty="0"/>
          </a:p>
        </p:txBody>
      </p:sp>
      <p:sp>
        <p:nvSpPr>
          <p:cNvPr id="3" name="Subtitle 2"/>
          <p:cNvSpPr>
            <a:spLocks noGrp="1"/>
          </p:cNvSpPr>
          <p:nvPr>
            <p:ph type="subTitle" idx="1"/>
          </p:nvPr>
        </p:nvSpPr>
        <p:spPr>
          <a:xfrm>
            <a:off x="981075" y="4581525"/>
            <a:ext cx="10229850" cy="1581150"/>
          </a:xfrm>
        </p:spPr>
        <p:txBody>
          <a:bodyPr/>
          <a:lstStyle>
            <a:lvl1pPr marL="0" indent="0" algn="ctr">
              <a:buNone/>
              <a:defRPr sz="2400" b="0" i="0">
                <a:latin typeface="Helvetica Light"/>
                <a:cs typeface="Helvetica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de-CH" dirty="0"/>
          </a:p>
        </p:txBody>
      </p:sp>
    </p:spTree>
    <p:extLst>
      <p:ext uri="{BB962C8B-B14F-4D97-AF65-F5344CB8AC3E}">
        <p14:creationId xmlns:p14="http://schemas.microsoft.com/office/powerpoint/2010/main" val="3295362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Tree>
    <p:extLst>
      <p:ext uri="{BB962C8B-B14F-4D97-AF65-F5344CB8AC3E}">
        <p14:creationId xmlns:p14="http://schemas.microsoft.com/office/powerpoint/2010/main" val="21087537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Tree>
    <p:extLst>
      <p:ext uri="{BB962C8B-B14F-4D97-AF65-F5344CB8AC3E}">
        <p14:creationId xmlns:p14="http://schemas.microsoft.com/office/powerpoint/2010/main" val="21894516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104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0000"/>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a:latin typeface="Helvetica"/>
                <a:cs typeface="Helvetica"/>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Rectangle 6"/>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 name="Slide Number Placeholder 5"/>
          <p:cNvSpPr>
            <a:spLocks noGrp="1"/>
          </p:cNvSpPr>
          <p:nvPr>
            <p:ph type="sldNum" sz="quarter" idx="10"/>
          </p:nvPr>
        </p:nvSpPr>
        <p:spPr/>
        <p:txBody>
          <a:bodyPr/>
          <a:lstStyle/>
          <a:p>
            <a:fld id="{D9579CB7-F235-4B9E-B274-7CC5FDBF1B9F}" type="slidenum">
              <a:rPr lang="en-US" smtClean="0"/>
              <a:t>‹#›</a:t>
            </a:fld>
            <a:endParaRPr lang="en-US"/>
          </a:p>
        </p:txBody>
      </p:sp>
    </p:spTree>
    <p:extLst>
      <p:ext uri="{BB962C8B-B14F-4D97-AF65-F5344CB8AC3E}">
        <p14:creationId xmlns:p14="http://schemas.microsoft.com/office/powerpoint/2010/main" val="29969439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de-CH"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5730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3" name="Content Placeholder 2"/>
          <p:cNvSpPr>
            <a:spLocks noGrp="1"/>
          </p:cNvSpPr>
          <p:nvPr>
            <p:ph sz="half" idx="1"/>
          </p:nvPr>
        </p:nvSpPr>
        <p:spPr>
          <a:xfrm>
            <a:off x="838200" y="1825625"/>
            <a:ext cx="51816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9" name="Rectangle 8"/>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40011560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250" y="374650"/>
            <a:ext cx="11242676" cy="740276"/>
          </a:xfrm>
        </p:spPr>
        <p:txBody>
          <a:bodyPr/>
          <a:lstStyle/>
          <a:p>
            <a:r>
              <a:rPr lang="en-US" dirty="0" smtClean="0"/>
              <a:t>Click to edit Master title style</a:t>
            </a:r>
            <a:endParaRPr lang="de-CH" dirty="0"/>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11" name="Rectangle 10"/>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360911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CH" dirty="0"/>
          </a:p>
        </p:txBody>
      </p:sp>
      <p:sp>
        <p:nvSpPr>
          <p:cNvPr id="7" name="Rectangle 6"/>
          <p:cNvSpPr/>
          <p:nvPr userDrawn="1"/>
        </p:nvSpPr>
        <p:spPr>
          <a:xfrm>
            <a:off x="0" y="365125"/>
            <a:ext cx="476250" cy="749801"/>
          </a:xfrm>
          <a:prstGeom prst="rect">
            <a:avLst/>
          </a:prstGeom>
          <a:solidFill>
            <a:srgbClr val="F0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16937558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534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409092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42336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6250" y="365125"/>
            <a:ext cx="11239500" cy="749801"/>
          </a:xfrm>
          <a:prstGeom prst="rect">
            <a:avLst/>
          </a:prstGeom>
        </p:spPr>
        <p:txBody>
          <a:bodyPr vert="horz" lIns="180000" tIns="45720" rIns="18000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476250" y="1825625"/>
            <a:ext cx="11239500" cy="4184650"/>
          </a:xfrm>
          <a:prstGeom prst="rect">
            <a:avLst/>
          </a:prstGeom>
        </p:spPr>
        <p:txBody>
          <a:bodyPr vert="horz" lIns="180000" tIns="45720" rIns="18000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Slide Number Placeholder 3"/>
          <p:cNvSpPr>
            <a:spLocks noGrp="1"/>
          </p:cNvSpPr>
          <p:nvPr>
            <p:ph type="sldNum" sz="quarter" idx="4"/>
          </p:nvPr>
        </p:nvSpPr>
        <p:spPr>
          <a:xfrm>
            <a:off x="8860544" y="6364034"/>
            <a:ext cx="2844800" cy="365125"/>
          </a:xfrm>
          <a:prstGeom prst="rect">
            <a:avLst/>
          </a:prstGeom>
        </p:spPr>
        <p:txBody>
          <a:bodyPr vert="horz" lIns="91440" tIns="45720" rIns="91440" bIns="45720" rtlCol="0" anchor="ctr"/>
          <a:lstStyle>
            <a:lvl1pPr algn="r">
              <a:defRPr sz="2200">
                <a:solidFill>
                  <a:schemeClr val="tx1">
                    <a:tint val="75000"/>
                  </a:schemeClr>
                </a:solidFill>
                <a:latin typeface="Helvetica" pitchFamily="34" charset="0"/>
              </a:defRPr>
            </a:lvl1pPr>
          </a:lstStyle>
          <a:p>
            <a:fld id="{D9579CB7-F235-4B9E-B274-7CC5FDBF1B9F}" type="slidenum">
              <a:rPr lang="en-US" smtClean="0"/>
              <a:pPr/>
              <a:t>‹#›</a:t>
            </a:fld>
            <a:endParaRPr lang="en-US" dirty="0"/>
          </a:p>
        </p:txBody>
      </p:sp>
    </p:spTree>
    <p:extLst>
      <p:ext uri="{BB962C8B-B14F-4D97-AF65-F5344CB8AC3E}">
        <p14:creationId xmlns:p14="http://schemas.microsoft.com/office/powerpoint/2010/main" val="358078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Helvetica"/>
          <a:ea typeface="Tahoma" panose="020B0604030504040204" pitchFamily="34" charset="0"/>
          <a:cs typeface="Helvetica"/>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a:ea typeface="+mn-ea"/>
          <a:cs typeface="Helvetic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a:ea typeface="+mn-ea"/>
          <a:cs typeface="Helvetic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a:ea typeface="+mn-ea"/>
          <a:cs typeface="Helvetic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a:ea typeface="+mn-ea"/>
          <a:cs typeface="Helvetic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a:ea typeface="+mn-ea"/>
          <a:cs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26" Type="http://schemas.openxmlformats.org/officeDocument/2006/relationships/image" Target="../media/image97.png"/><Relationship Id="rId39" Type="http://schemas.openxmlformats.org/officeDocument/2006/relationships/image" Target="../media/image110.png"/><Relationship Id="rId3" Type="http://schemas.openxmlformats.org/officeDocument/2006/relationships/image" Target="../media/image74.png"/><Relationship Id="rId21" Type="http://schemas.openxmlformats.org/officeDocument/2006/relationships/image" Target="../media/image92.png"/><Relationship Id="rId34" Type="http://schemas.openxmlformats.org/officeDocument/2006/relationships/image" Target="../media/image105.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33" Type="http://schemas.openxmlformats.org/officeDocument/2006/relationships/image" Target="../media/image104.png"/><Relationship Id="rId38" Type="http://schemas.openxmlformats.org/officeDocument/2006/relationships/image" Target="../media/image109.png"/><Relationship Id="rId2" Type="http://schemas.openxmlformats.org/officeDocument/2006/relationships/notesSlide" Target="../notesSlides/notesSlide10.xml"/><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100.png"/><Relationship Id="rId41"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24" Type="http://schemas.openxmlformats.org/officeDocument/2006/relationships/image" Target="../media/image95.png"/><Relationship Id="rId32" Type="http://schemas.openxmlformats.org/officeDocument/2006/relationships/image" Target="../media/image103.png"/><Relationship Id="rId37" Type="http://schemas.openxmlformats.org/officeDocument/2006/relationships/image" Target="../media/image108.png"/><Relationship Id="rId40" Type="http://schemas.openxmlformats.org/officeDocument/2006/relationships/image" Target="../media/image111.png"/><Relationship Id="rId5" Type="http://schemas.openxmlformats.org/officeDocument/2006/relationships/image" Target="../media/image76.png"/><Relationship Id="rId15" Type="http://schemas.openxmlformats.org/officeDocument/2006/relationships/image" Target="../media/image86.png"/><Relationship Id="rId23" Type="http://schemas.openxmlformats.org/officeDocument/2006/relationships/image" Target="../media/image94.png"/><Relationship Id="rId28" Type="http://schemas.openxmlformats.org/officeDocument/2006/relationships/image" Target="../media/image99.png"/><Relationship Id="rId36" Type="http://schemas.openxmlformats.org/officeDocument/2006/relationships/image" Target="../media/image107.png"/><Relationship Id="rId10" Type="http://schemas.openxmlformats.org/officeDocument/2006/relationships/image" Target="../media/image81.png"/><Relationship Id="rId19" Type="http://schemas.openxmlformats.org/officeDocument/2006/relationships/image" Target="../media/image90.png"/><Relationship Id="rId31" Type="http://schemas.openxmlformats.org/officeDocument/2006/relationships/image" Target="../media/image102.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png"/><Relationship Id="rId30" Type="http://schemas.openxmlformats.org/officeDocument/2006/relationships/image" Target="../media/image101.png"/><Relationship Id="rId35" Type="http://schemas.openxmlformats.org/officeDocument/2006/relationships/image" Target="../media/image106.png"/></Relationships>
</file>

<file path=ppt/slides/_rels/slide1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2.png"/><Relationship Id="rId18" Type="http://schemas.openxmlformats.org/officeDocument/2006/relationships/image" Target="../media/image83.png"/><Relationship Id="rId26" Type="http://schemas.openxmlformats.org/officeDocument/2006/relationships/image" Target="../media/image131.png"/><Relationship Id="rId39" Type="http://schemas.openxmlformats.org/officeDocument/2006/relationships/image" Target="../media/image106.png"/><Relationship Id="rId3" Type="http://schemas.openxmlformats.org/officeDocument/2006/relationships/image" Target="../media/image116.png"/><Relationship Id="rId21" Type="http://schemas.openxmlformats.org/officeDocument/2006/relationships/image" Target="../media/image86.png"/><Relationship Id="rId34" Type="http://schemas.openxmlformats.org/officeDocument/2006/relationships/image" Target="../media/image100.png"/><Relationship Id="rId42" Type="http://schemas.openxmlformats.org/officeDocument/2006/relationships/image" Target="../media/image109.png"/><Relationship Id="rId7" Type="http://schemas.openxmlformats.org/officeDocument/2006/relationships/image" Target="../media/image120.png"/><Relationship Id="rId12" Type="http://schemas.openxmlformats.org/officeDocument/2006/relationships/image" Target="../media/image115.png"/><Relationship Id="rId17" Type="http://schemas.openxmlformats.org/officeDocument/2006/relationships/image" Target="../media/image124.png"/><Relationship Id="rId25" Type="http://schemas.openxmlformats.org/officeDocument/2006/relationships/image" Target="../media/image130.png"/><Relationship Id="rId33" Type="http://schemas.openxmlformats.org/officeDocument/2006/relationships/image" Target="../media/image99.png"/><Relationship Id="rId38" Type="http://schemas.openxmlformats.org/officeDocument/2006/relationships/image" Target="../media/image105.png"/><Relationship Id="rId46"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81.png"/><Relationship Id="rId20" Type="http://schemas.openxmlformats.org/officeDocument/2006/relationships/image" Target="../media/image126.png"/><Relationship Id="rId29" Type="http://schemas.openxmlformats.org/officeDocument/2006/relationships/image" Target="../media/image133.png"/><Relationship Id="rId41"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76.png"/><Relationship Id="rId24" Type="http://schemas.openxmlformats.org/officeDocument/2006/relationships/image" Target="../media/image129.png"/><Relationship Id="rId32" Type="http://schemas.openxmlformats.org/officeDocument/2006/relationships/image" Target="../media/image98.png"/><Relationship Id="rId37" Type="http://schemas.openxmlformats.org/officeDocument/2006/relationships/image" Target="../media/image103.png"/><Relationship Id="rId40" Type="http://schemas.openxmlformats.org/officeDocument/2006/relationships/image" Target="../media/image107.png"/><Relationship Id="rId45" Type="http://schemas.openxmlformats.org/officeDocument/2006/relationships/image" Target="../media/image112.png"/><Relationship Id="rId5" Type="http://schemas.openxmlformats.org/officeDocument/2006/relationships/image" Target="../media/image118.png"/><Relationship Id="rId15" Type="http://schemas.openxmlformats.org/officeDocument/2006/relationships/image" Target="../media/image123.png"/><Relationship Id="rId23" Type="http://schemas.openxmlformats.org/officeDocument/2006/relationships/image" Target="../media/image128.png"/><Relationship Id="rId28" Type="http://schemas.openxmlformats.org/officeDocument/2006/relationships/image" Target="../media/image94.png"/><Relationship Id="rId36" Type="http://schemas.openxmlformats.org/officeDocument/2006/relationships/image" Target="../media/image135.png"/><Relationship Id="rId10" Type="http://schemas.openxmlformats.org/officeDocument/2006/relationships/image" Target="../media/image114.png"/><Relationship Id="rId19" Type="http://schemas.openxmlformats.org/officeDocument/2006/relationships/image" Target="../media/image125.png"/><Relationship Id="rId31" Type="http://schemas.openxmlformats.org/officeDocument/2006/relationships/image" Target="../media/image97.png"/><Relationship Id="rId44" Type="http://schemas.openxmlformats.org/officeDocument/2006/relationships/image" Target="../media/image137.png"/><Relationship Id="rId4" Type="http://schemas.openxmlformats.org/officeDocument/2006/relationships/image" Target="../media/image117.png"/><Relationship Id="rId9" Type="http://schemas.openxmlformats.org/officeDocument/2006/relationships/image" Target="../media/image113.png"/><Relationship Id="rId14" Type="http://schemas.openxmlformats.org/officeDocument/2006/relationships/image" Target="../media/image7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96.png"/><Relationship Id="rId35" Type="http://schemas.openxmlformats.org/officeDocument/2006/relationships/image" Target="../media/image134.png"/><Relationship Id="rId43"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3.xml.rels><?xml version="1.0" encoding="UTF-8" standalone="yes"?>
<Relationships xmlns="http://schemas.openxmlformats.org/package/2006/relationships"><Relationship Id="rId8" Type="http://schemas.openxmlformats.org/officeDocument/2006/relationships/image" Target="../media/image1270.png"/><Relationship Id="rId13" Type="http://schemas.openxmlformats.org/officeDocument/2006/relationships/image" Target="../media/image1320.png"/><Relationship Id="rId3" Type="http://schemas.openxmlformats.org/officeDocument/2006/relationships/slideLayout" Target="../slideLayouts/slideLayout2.xml"/><Relationship Id="rId7" Type="http://schemas.openxmlformats.org/officeDocument/2006/relationships/image" Target="../media/image140.png"/><Relationship Id="rId12" Type="http://schemas.openxmlformats.org/officeDocument/2006/relationships/image" Target="../media/image14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39.png"/><Relationship Id="rId11" Type="http://schemas.openxmlformats.org/officeDocument/2006/relationships/image" Target="../media/image142.png"/><Relationship Id="rId5" Type="http://schemas.openxmlformats.org/officeDocument/2006/relationships/image" Target="../media/image138.png"/><Relationship Id="rId15" Type="http://schemas.openxmlformats.org/officeDocument/2006/relationships/image" Target="../media/image1340.png"/><Relationship Id="rId10" Type="http://schemas.openxmlformats.org/officeDocument/2006/relationships/image" Target="../media/image141.png"/><Relationship Id="rId4" Type="http://schemas.openxmlformats.org/officeDocument/2006/relationships/notesSlide" Target="../notesSlides/notesSlide13.xml"/><Relationship Id="rId9" Type="http://schemas.openxmlformats.org/officeDocument/2006/relationships/image" Target="../media/image1280.png"/><Relationship Id="rId14" Type="http://schemas.openxmlformats.org/officeDocument/2006/relationships/image" Target="../media/image1330.png"/></Relationships>
</file>

<file path=ppt/slides/_rels/slide14.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6.png"/><Relationship Id="rId4" Type="http://schemas.openxmlformats.org/officeDocument/2006/relationships/image" Target="../media/image145.png"/></Relationships>
</file>

<file path=ppt/slides/_rels/slide1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2.png"/><Relationship Id="rId18" Type="http://schemas.openxmlformats.org/officeDocument/2006/relationships/image" Target="../media/image1320.png"/><Relationship Id="rId3" Type="http://schemas.microsoft.com/office/2007/relationships/media" Target="../media/media2.avi"/><Relationship Id="rId7" Type="http://schemas.openxmlformats.org/officeDocument/2006/relationships/image" Target="../media/image138.png"/><Relationship Id="rId12" Type="http://schemas.openxmlformats.org/officeDocument/2006/relationships/image" Target="../media/image141.png"/><Relationship Id="rId17" Type="http://schemas.openxmlformats.org/officeDocument/2006/relationships/image" Target="../media/image150.png"/><Relationship Id="rId2" Type="http://schemas.openxmlformats.org/officeDocument/2006/relationships/video" Target="../media/media1.avi"/><Relationship Id="rId16" Type="http://schemas.openxmlformats.org/officeDocument/2006/relationships/image" Target="../media/image149.png"/><Relationship Id="rId20" Type="http://schemas.openxmlformats.org/officeDocument/2006/relationships/image" Target="../media/image1340.png"/><Relationship Id="rId1" Type="http://schemas.microsoft.com/office/2007/relationships/media" Target="../media/media1.avi"/><Relationship Id="rId6" Type="http://schemas.openxmlformats.org/officeDocument/2006/relationships/notesSlide" Target="../notesSlides/notesSlide15.xml"/><Relationship Id="rId11" Type="http://schemas.openxmlformats.org/officeDocument/2006/relationships/image" Target="../media/image1280.png"/><Relationship Id="rId5" Type="http://schemas.openxmlformats.org/officeDocument/2006/relationships/slideLayout" Target="../slideLayouts/slideLayout2.xml"/><Relationship Id="rId15" Type="http://schemas.openxmlformats.org/officeDocument/2006/relationships/image" Target="../media/image148.png"/><Relationship Id="rId10" Type="http://schemas.openxmlformats.org/officeDocument/2006/relationships/image" Target="../media/image1270.png"/><Relationship Id="rId19" Type="http://schemas.openxmlformats.org/officeDocument/2006/relationships/image" Target="../media/image1330.png"/><Relationship Id="rId4" Type="http://schemas.openxmlformats.org/officeDocument/2006/relationships/video" Target="../media/media2.avi"/><Relationship Id="rId9" Type="http://schemas.openxmlformats.org/officeDocument/2006/relationships/image" Target="../media/image140.png"/><Relationship Id="rId14" Type="http://schemas.openxmlformats.org/officeDocument/2006/relationships/image" Target="../media/image143.png"/></Relationships>
</file>

<file path=ppt/slides/_rels/slide16.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1280.png"/><Relationship Id="rId18" Type="http://schemas.openxmlformats.org/officeDocument/2006/relationships/image" Target="../media/image149.png"/><Relationship Id="rId3" Type="http://schemas.microsoft.com/office/2007/relationships/media" Target="../media/media2.avi"/><Relationship Id="rId21" Type="http://schemas.openxmlformats.org/officeDocument/2006/relationships/image" Target="../media/image153.png"/><Relationship Id="rId7" Type="http://schemas.openxmlformats.org/officeDocument/2006/relationships/slideLayout" Target="../slideLayouts/slideLayout2.xml"/><Relationship Id="rId12" Type="http://schemas.openxmlformats.org/officeDocument/2006/relationships/image" Target="../media/image1270.png"/><Relationship Id="rId17" Type="http://schemas.openxmlformats.org/officeDocument/2006/relationships/image" Target="../media/image148.png"/><Relationship Id="rId25" Type="http://schemas.openxmlformats.org/officeDocument/2006/relationships/image" Target="../media/image1340.png"/><Relationship Id="rId2" Type="http://schemas.openxmlformats.org/officeDocument/2006/relationships/video" Target="../media/media1.avi"/><Relationship Id="rId16" Type="http://schemas.openxmlformats.org/officeDocument/2006/relationships/image" Target="../media/image143.png"/><Relationship Id="rId20" Type="http://schemas.openxmlformats.org/officeDocument/2006/relationships/image" Target="../media/image152.pn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140.png"/><Relationship Id="rId24" Type="http://schemas.openxmlformats.org/officeDocument/2006/relationships/image" Target="../media/image1330.png"/><Relationship Id="rId5" Type="http://schemas.microsoft.com/office/2007/relationships/media" Target="../media/media3.avi"/><Relationship Id="rId15" Type="http://schemas.openxmlformats.org/officeDocument/2006/relationships/image" Target="../media/image142.png"/><Relationship Id="rId23" Type="http://schemas.openxmlformats.org/officeDocument/2006/relationships/image" Target="../media/image1320.png"/><Relationship Id="rId10" Type="http://schemas.openxmlformats.org/officeDocument/2006/relationships/image" Target="../media/image139.png"/><Relationship Id="rId19" Type="http://schemas.openxmlformats.org/officeDocument/2006/relationships/image" Target="../media/image150.png"/><Relationship Id="rId4" Type="http://schemas.openxmlformats.org/officeDocument/2006/relationships/video" Target="../media/media2.avi"/><Relationship Id="rId9" Type="http://schemas.openxmlformats.org/officeDocument/2006/relationships/image" Target="../media/image138.png"/><Relationship Id="rId14" Type="http://schemas.openxmlformats.org/officeDocument/2006/relationships/image" Target="../media/image141.png"/><Relationship Id="rId22" Type="http://schemas.openxmlformats.org/officeDocument/2006/relationships/image" Target="../media/image15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15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15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jpe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47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1.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jpe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8.png"/><Relationship Id="rId3" Type="http://schemas.openxmlformats.org/officeDocument/2006/relationships/image" Target="../media/image165.png"/><Relationship Id="rId7" Type="http://schemas.openxmlformats.org/officeDocument/2006/relationships/image" Target="../media/image162.png"/><Relationship Id="rId12" Type="http://schemas.openxmlformats.org/officeDocument/2006/relationships/image" Target="../media/image1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72.png"/><Relationship Id="rId5" Type="http://schemas.openxmlformats.org/officeDocument/2006/relationships/image" Target="../media/image167.png"/><Relationship Id="rId10" Type="http://schemas.openxmlformats.org/officeDocument/2006/relationships/image" Target="../media/image171.png"/><Relationship Id="rId4" Type="http://schemas.openxmlformats.org/officeDocument/2006/relationships/image" Target="../media/image166.png"/><Relationship Id="rId9" Type="http://schemas.openxmlformats.org/officeDocument/2006/relationships/image" Target="../media/image170.png"/><Relationship Id="rId14" Type="http://schemas.openxmlformats.org/officeDocument/2006/relationships/image" Target="../media/image16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174.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17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5" Type="http://schemas.openxmlformats.org/officeDocument/2006/relationships/image" Target="../media/image176.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hyperlink" Target="http://tinyurl.com/subspace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avi"/><Relationship Id="rId1" Type="http://schemas.microsoft.com/office/2007/relationships/media" Target="../media/media9.avi"/><Relationship Id="rId4" Type="http://schemas.openxmlformats.org/officeDocument/2006/relationships/image" Target="../media/image184.png"/></Relationships>
</file>

<file path=ppt/slides/_rels/slide3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jpe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a:t>Guiding Image </a:t>
            </a:r>
            <a:r>
              <a:rPr lang="en-US" sz="4000" b="1" dirty="0" smtClean="0"/>
              <a:t>Manipulations</a:t>
            </a:r>
            <a:br>
              <a:rPr lang="en-US" sz="4000" b="1" dirty="0" smtClean="0"/>
            </a:br>
            <a:r>
              <a:rPr lang="en-US" sz="4000" b="1" dirty="0" smtClean="0"/>
              <a:t>Using </a:t>
            </a:r>
            <a:r>
              <a:rPr lang="en-US" sz="4000" b="1" dirty="0"/>
              <a:t>Shape-appearance Subspaces from Co-alignment of Image Collections</a:t>
            </a:r>
            <a:endParaRPr lang="de-CH" sz="4000" dirty="0"/>
          </a:p>
        </p:txBody>
      </p:sp>
      <p:sp>
        <p:nvSpPr>
          <p:cNvPr id="3" name="Subtitle 2"/>
          <p:cNvSpPr>
            <a:spLocks noGrp="1"/>
          </p:cNvSpPr>
          <p:nvPr>
            <p:ph type="subTitle" idx="1"/>
          </p:nvPr>
        </p:nvSpPr>
        <p:spPr/>
        <p:txBody>
          <a:bodyPr>
            <a:normAutofit/>
          </a:bodyPr>
          <a:lstStyle/>
          <a:p>
            <a:r>
              <a:rPr lang="de-CH" sz="2200" dirty="0" err="1" smtClean="0"/>
              <a:t>Chuong</a:t>
            </a:r>
            <a:r>
              <a:rPr lang="de-CH" sz="2200" dirty="0" smtClean="0"/>
              <a:t> H. Nguyen</a:t>
            </a:r>
            <a:r>
              <a:rPr lang="en-US" sz="2200" baseline="30000" dirty="0" smtClean="0"/>
              <a:t>1,2</a:t>
            </a:r>
            <a:r>
              <a:rPr lang="de-CH" sz="2200" dirty="0" smtClean="0"/>
              <a:t>, </a:t>
            </a:r>
            <a:r>
              <a:rPr lang="de-CH" sz="2200" u="sng" dirty="0" smtClean="0"/>
              <a:t>Oliver Nalbach</a:t>
            </a:r>
            <a:r>
              <a:rPr lang="en-US" sz="2200" baseline="30000" dirty="0" smtClean="0"/>
              <a:t>1</a:t>
            </a:r>
            <a:r>
              <a:rPr lang="de-CH" sz="2200" dirty="0" smtClean="0"/>
              <a:t>, Tobias Ritschel</a:t>
            </a:r>
            <a:r>
              <a:rPr lang="en-US" sz="2200" baseline="30000" dirty="0" smtClean="0"/>
              <a:t>1,2</a:t>
            </a:r>
            <a:r>
              <a:rPr lang="de-CH" sz="2200" dirty="0" smtClean="0"/>
              <a:t>, Hans-Peter Seidel</a:t>
            </a:r>
            <a:r>
              <a:rPr lang="en-US" sz="2200" baseline="30000" dirty="0" smtClean="0"/>
              <a:t>1</a:t>
            </a:r>
            <a:endParaRPr lang="de-CH" sz="2200" dirty="0"/>
          </a:p>
        </p:txBody>
      </p:sp>
      <p:pic>
        <p:nvPicPr>
          <p:cNvPr id="4" name="Picture 2" descr="http://gvvperfcapeva.mpi-inf.mpg.de/public/image/Logo_MPI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3226" y="5615986"/>
            <a:ext cx="2644152" cy="723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upload.wikimedia.org/wikipedia/de/thumb/b/bc/Logo-Universit%C3%A4t_des_Saarlandes.svg/2000px-Logo-Universit%C3%A4t_des_Saarlande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301" y="5615986"/>
            <a:ext cx="1791501" cy="723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mmci.uni-saarland.de/mediapool/197/m2ci_logo_rz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7863" y="5502335"/>
            <a:ext cx="1345739" cy="9512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82134" y="5416062"/>
            <a:ext cx="312906" cy="369332"/>
          </a:xfrm>
          <a:prstGeom prst="rect">
            <a:avLst/>
          </a:prstGeom>
          <a:noFill/>
        </p:spPr>
        <p:txBody>
          <a:bodyPr wrap="none" rtlCol="0">
            <a:spAutoFit/>
          </a:bodyPr>
          <a:lstStyle/>
          <a:p>
            <a:r>
              <a:rPr lang="en-US" dirty="0" smtClean="0">
                <a:latin typeface="Helvetica" pitchFamily="34" charset="0"/>
              </a:rPr>
              <a:t>1</a:t>
            </a:r>
            <a:endParaRPr lang="en-US" dirty="0">
              <a:latin typeface="Helvetica" pitchFamily="34" charset="0"/>
            </a:endParaRPr>
          </a:p>
        </p:txBody>
      </p:sp>
      <p:sp>
        <p:nvSpPr>
          <p:cNvPr id="8" name="TextBox 7"/>
          <p:cNvSpPr txBox="1"/>
          <p:nvPr/>
        </p:nvSpPr>
        <p:spPr>
          <a:xfrm>
            <a:off x="6224806" y="5414163"/>
            <a:ext cx="312906" cy="369332"/>
          </a:xfrm>
          <a:prstGeom prst="rect">
            <a:avLst/>
          </a:prstGeom>
          <a:noFill/>
        </p:spPr>
        <p:txBody>
          <a:bodyPr wrap="none" rtlCol="0">
            <a:spAutoFit/>
          </a:bodyPr>
          <a:lstStyle/>
          <a:p>
            <a:r>
              <a:rPr lang="en-US" dirty="0" smtClean="0">
                <a:latin typeface="Helvetica" pitchFamily="34" charset="0"/>
              </a:rPr>
              <a:t>2</a:t>
            </a:r>
            <a:endParaRPr lang="en-US" dirty="0">
              <a:latin typeface="Helvetica" pitchFamily="34" charset="0"/>
            </a:endParaRPr>
          </a:p>
        </p:txBody>
      </p:sp>
    </p:spTree>
    <p:extLst>
      <p:ext uri="{BB962C8B-B14F-4D97-AF65-F5344CB8AC3E}">
        <p14:creationId xmlns:p14="http://schemas.microsoft.com/office/powerpoint/2010/main" val="7167248"/>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descr="E:\Projects\ShapeAppearanceManifold\DataAlpha\boot\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987" y="470049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8" name="Picture 34" descr="E:\Projects\ShapeAppearanceManifold\DataAlpha\boot\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049" y="222701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 name="Picture 7" descr="E:\Projects\ShapeAppearanceManifold\DataAlpha\boot\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987" y="4700495"/>
            <a:ext cx="1188000" cy="1188000"/>
          </a:xfrm>
          <a:prstGeom prst="rect">
            <a:avLst/>
          </a:prstGeom>
          <a:ln>
            <a:noFill/>
          </a:ln>
          <a:effectLst>
            <a:glow rad="101600">
              <a:srgbClr val="FFFF00">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2" name="Picture 34" descr="E:\Projects\ShapeAppearanceManifold\DataAlpha\boot\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049" y="2227015"/>
            <a:ext cx="1188000" cy="1188000"/>
          </a:xfrm>
          <a:prstGeom prst="rect">
            <a:avLst/>
          </a:prstGeom>
          <a:ln>
            <a:noFill/>
          </a:ln>
          <a:effectLst>
            <a:glow rad="101600">
              <a:srgbClr val="0260AE">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Direct Alignment is Difficult</a:t>
            </a:r>
            <a:endParaRPr lang="en-US" dirty="0"/>
          </a:p>
        </p:txBody>
      </p:sp>
      <p:pic>
        <p:nvPicPr>
          <p:cNvPr id="6147" name="Picture 3" descr="E:\Projects\ShapeAppearanceManifold\DataAlpha\boot\2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0807" y="4701204"/>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descr="E:\Projects\ShapeAppearanceManifold\DataAlpha\boot\2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5459" y="103901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9" name="Picture 5" descr="E:\Projects\ShapeAppearanceManifold\DataAlpha\boot\2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2218" y="1192527"/>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0" name="Picture 6" descr="E:\Projects\ShapeAppearanceManifold\DataAlpha\boot\2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7862" y="151079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2" name="Picture 8" descr="E:\Projects\ShapeAppearanceManifold\DataAlpha\boot\2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8475" y="448079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3" name="Picture 9" descr="E:\Projects\ShapeAppearanceManifold\DataAlpha\boot\29.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4559" y="357344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4" name="Picture 10" descr="E:\Projects\ShapeAppearanceManifold\DataAlpha\boot\3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25183" y="446537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6" name="Picture 12" descr="E:\Projects\ShapeAppearanceManifold\DataAlpha\boot\3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1049" y="340676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7" name="Picture 13" descr="E:\Projects\ShapeAppearanceManifold\DataAlpha\boot\3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5278" y="4605508"/>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8" name="Picture 14" descr="E:\Projects\ShapeAppearanceManifold\DataAlpha\boot\35.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5875" y="269879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59" name="Picture 15" descr="E:\Projects\ShapeAppearanceManifold\DataAlpha\boot\36.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2021" y="3729176"/>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0" name="Picture 16" descr="E:\Projects\ShapeAppearanceManifold\DataAlpha\boot\37.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4142" y="308066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1" name="Picture 17" descr="E:\Projects\ShapeAppearanceManifold\DataAlpha\boot\00.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5366" y="485865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2" name="Picture 18" descr="E:\Projects\ShapeAppearanceManifold\DataAlpha\boot\0.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2913" y="222701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3" name="Picture 19" descr="E:\Projects\ShapeAppearanceManifold\DataAlpha\boot\0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53189" y="3065933"/>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4" name="Picture 20" descr="E:\Projects\ShapeAppearanceManifold\DataAlpha\boot\1.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37801" y="143587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5" name="Picture 21" descr="E:\Projects\ShapeAppearanceManifold\DataAlpha\boot\02.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27875" y="253221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6" name="Picture 22" descr="E:\Projects\ShapeAppearanceManifold\DataAlpha\boot\2.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29848" y="1503678"/>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7" name="Picture 23" descr="E:\Projects\ShapeAppearanceManifold\DataAlpha\boot\03.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31123" y="1767987"/>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8" name="Picture 24" descr="E:\Projects\ShapeAppearanceManifold\DataAlpha\boot\3.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91295" y="3257338"/>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69" name="Picture 25" descr="E:\Projects\ShapeAppearanceManifold\DataAlpha\boot\04.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95037" y="251008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0" name="Picture 26" descr="E:\Projects\ShapeAppearanceManifold\DataAlpha\boot\4.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33875" y="1800727"/>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1" name="Picture 27" descr="E:\Projects\ShapeAppearanceManifold\DataAlpha\boot\05.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57043" y="2530487"/>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3" name="Picture 29" descr="E:\Projects\ShapeAppearanceManifold\DataAlpha\boot\06.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987807" y="311920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4" name="Picture 30" descr="E:\Projects\ShapeAppearanceManifold\DataAlpha\boot\6.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929906" y="179364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6" name="Picture 32" descr="E:\Projects\ShapeAppearanceManifold\DataAlpha\boot\7.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38002" y="210479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79" name="Picture 35" descr="E:\Projects\ShapeAppearanceManifold\DataAlpha\boot\09.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68967" y="369024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0" name="Picture 36" descr="E:\Projects\ShapeAppearanceManifold\DataAlpha\boot\9.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454390" y="4647215"/>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1" name="Picture 37" descr="E:\Projects\ShapeAppearanceManifold\DataAlpha\boot\10.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254538" y="1978656"/>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2" name="Picture 38" descr="E:\Projects\ShapeAppearanceManifold\DataAlpha\boot\11.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660538" y="4480791"/>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3" name="Picture 39" descr="E:\Projects\ShapeAppearanceManifold\DataAlpha\boot\12.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655459" y="369808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4" name="Picture 40" descr="E:\Projects\ShapeAppearanceManifold\DataAlpha\boot\13.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91862" y="340676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5" name="Picture 41" descr="E:\Projects\ShapeAppearanceManifold\DataAlpha\boot\14.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231183" y="3031959"/>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6" name="Picture 42" descr="E:\Projects\ShapeAppearanceManifold\DataAlpha\boot\15.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37123" y="4178748"/>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7" name="Picture 43" descr="E:\Projects\ShapeAppearanceManifold\DataAlpha\boot\16.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648913" y="1339892"/>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88" name="Picture 44" descr="E:\Projects\ShapeAppearanceManifold\DataAlpha\boot\17.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222218" y="4271573"/>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90" name="Picture 46" descr="E:\Projects\ShapeAppearanceManifold\DataAlpha\boot\21.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874250" y="4701204"/>
            <a:ext cx="1188000" cy="118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6" name="Picture 37" descr="E:\Projects\ShapeAppearanceManifold\DataAlpha\boot\10.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254538" y="1978656"/>
            <a:ext cx="1188000" cy="1188000"/>
          </a:xfrm>
          <a:prstGeom prst="rect">
            <a:avLst/>
          </a:prstGeom>
          <a:ln>
            <a:noFill/>
          </a:ln>
          <a:effectLst>
            <a:glow rad="101600">
              <a:srgbClr val="00B050">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7" name="Picture 18" descr="E:\Projects\ShapeAppearanceManifold\DataAlpha\boot\0.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2913" y="2227015"/>
            <a:ext cx="1188000" cy="1188000"/>
          </a:xfrm>
          <a:prstGeom prst="rect">
            <a:avLst/>
          </a:prstGeom>
          <a:ln>
            <a:noFill/>
          </a:ln>
          <a:effectLst>
            <a:glow rad="101600">
              <a:srgbClr val="92D050">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D9579CB7-F235-4B9E-B274-7CC5FDBF1B9F}" type="slidenum">
              <a:rPr lang="en-US" smtClean="0"/>
              <a:t>10</a:t>
            </a:fld>
            <a:endParaRPr lang="en-US"/>
          </a:p>
        </p:txBody>
      </p:sp>
    </p:spTree>
    <p:extLst>
      <p:ext uri="{BB962C8B-B14F-4D97-AF65-F5344CB8AC3E}">
        <p14:creationId xmlns:p14="http://schemas.microsoft.com/office/powerpoint/2010/main" val="34386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51"/>
                                        </p:tgtEl>
                                      </p:cBhvr>
                                    </p:animEffect>
                                    <p:set>
                                      <p:cBhvr>
                                        <p:cTn id="7" dur="1" fill="hold">
                                          <p:stCondLst>
                                            <p:cond delay="499"/>
                                          </p:stCondLst>
                                        </p:cTn>
                                        <p:tgtEl>
                                          <p:spTgt spid="615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178"/>
                                        </p:tgtEl>
                                      </p:cBhvr>
                                    </p:animEffect>
                                    <p:set>
                                      <p:cBhvr>
                                        <p:cTn id="15" dur="1" fill="hold">
                                          <p:stCondLst>
                                            <p:cond delay="499"/>
                                          </p:stCondLst>
                                        </p:cTn>
                                        <p:tgtEl>
                                          <p:spTgt spid="617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181"/>
                                        </p:tgtEl>
                                      </p:cBhvr>
                                    </p:animEffect>
                                    <p:set>
                                      <p:cBhvr>
                                        <p:cTn id="23" dur="1" fill="hold">
                                          <p:stCondLst>
                                            <p:cond delay="499"/>
                                          </p:stCondLst>
                                        </p:cTn>
                                        <p:tgtEl>
                                          <p:spTgt spid="618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6162"/>
                                        </p:tgtEl>
                                      </p:cBhvr>
                                    </p:animEffect>
                                    <p:set>
                                      <p:cBhvr>
                                        <p:cTn id="30" dur="1" fill="hold">
                                          <p:stCondLst>
                                            <p:cond delay="499"/>
                                          </p:stCondLst>
                                        </p:cTn>
                                        <p:tgtEl>
                                          <p:spTgt spid="616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 name="Group 172"/>
          <p:cNvGrpSpPr/>
          <p:nvPr/>
        </p:nvGrpSpPr>
        <p:grpSpPr>
          <a:xfrm>
            <a:off x="6059805" y="773033"/>
            <a:ext cx="5608294" cy="5209027"/>
            <a:chOff x="5974080" y="811133"/>
            <a:chExt cx="5608294" cy="5209027"/>
          </a:xfrm>
        </p:grpSpPr>
        <p:grpSp>
          <p:nvGrpSpPr>
            <p:cNvPr id="172" name="Group 171"/>
            <p:cNvGrpSpPr/>
            <p:nvPr/>
          </p:nvGrpSpPr>
          <p:grpSpPr>
            <a:xfrm>
              <a:off x="5974080" y="811133"/>
              <a:ext cx="5608294" cy="5209027"/>
              <a:chOff x="5974080" y="811133"/>
              <a:chExt cx="5608294" cy="5209027"/>
            </a:xfrm>
          </p:grpSpPr>
          <p:cxnSp>
            <p:nvCxnSpPr>
              <p:cNvPr id="63" name="Straight Connector 62"/>
              <p:cNvCxnSpPr/>
              <p:nvPr/>
            </p:nvCxnSpPr>
            <p:spPr>
              <a:xfrm flipV="1">
                <a:off x="7261398" y="5779472"/>
                <a:ext cx="1002568" cy="240688"/>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6712296" y="5164297"/>
                <a:ext cx="1551670" cy="296834"/>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8263966" y="5114436"/>
                <a:ext cx="57074" cy="665036"/>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06864" y="3734302"/>
                <a:ext cx="1499519" cy="300133"/>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6694097" y="4055226"/>
                <a:ext cx="794034" cy="339209"/>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170235" y="3244818"/>
                <a:ext cx="926449" cy="420813"/>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096684" y="2628464"/>
                <a:ext cx="911464" cy="616354"/>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9103950" y="3946528"/>
                <a:ext cx="756330" cy="1527907"/>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9860280" y="3884368"/>
                <a:ext cx="300042" cy="1759195"/>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9948522" y="3884369"/>
                <a:ext cx="977176" cy="1518107"/>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9948522" y="3883511"/>
                <a:ext cx="1633852" cy="1158965"/>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9948522" y="3802380"/>
                <a:ext cx="1504338" cy="529699"/>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9860280" y="3612078"/>
                <a:ext cx="1449426" cy="190302"/>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9860280" y="2919597"/>
                <a:ext cx="1089426" cy="964772"/>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9860280" y="2919597"/>
                <a:ext cx="300042" cy="1026931"/>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9113676" y="2757960"/>
                <a:ext cx="746604" cy="1044420"/>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8292503" y="4394435"/>
                <a:ext cx="741641" cy="765796"/>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7342972" y="4067229"/>
                <a:ext cx="163892" cy="795652"/>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8292503" y="3802380"/>
                <a:ext cx="713880" cy="641917"/>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9034144" y="3738852"/>
                <a:ext cx="826136" cy="63528"/>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9006383" y="3883510"/>
                <a:ext cx="853897" cy="510925"/>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321040" y="3401983"/>
                <a:ext cx="713104" cy="305247"/>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7543966" y="2155890"/>
                <a:ext cx="360000" cy="528752"/>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008148" y="2684642"/>
                <a:ext cx="1852132" cy="1054210"/>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5974080" y="1751937"/>
                <a:ext cx="875507" cy="807660"/>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flipV="1">
                <a:off x="6849587" y="1751937"/>
                <a:ext cx="694379" cy="441156"/>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334097" y="811190"/>
                <a:ext cx="515490" cy="892796"/>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flipV="1">
                <a:off x="7789432" y="1257589"/>
                <a:ext cx="1070063" cy="727203"/>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8572126" y="1104595"/>
                <a:ext cx="287369" cy="860047"/>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8859495" y="2028808"/>
                <a:ext cx="940826" cy="391458"/>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8859495" y="882537"/>
                <a:ext cx="314986" cy="1102255"/>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9674044" y="811133"/>
                <a:ext cx="403035" cy="622531"/>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8859496" y="1433664"/>
                <a:ext cx="844293" cy="551128"/>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9674044" y="1433664"/>
                <a:ext cx="915663" cy="0"/>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800321" y="2063986"/>
                <a:ext cx="1233115" cy="339356"/>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10995750" y="1171191"/>
                <a:ext cx="457110" cy="892795"/>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9726383" y="3884370"/>
                <a:ext cx="149178" cy="1230065"/>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148" name="Straight Connector 147"/>
            <p:cNvCxnSpPr/>
            <p:nvPr/>
          </p:nvCxnSpPr>
          <p:spPr>
            <a:xfrm flipH="1" flipV="1">
              <a:off x="9800321" y="2423986"/>
              <a:ext cx="59960" cy="1378394"/>
            </a:xfrm>
            <a:prstGeom prst="line">
              <a:avLst/>
            </a:prstGeom>
            <a:ln w="38100">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Alignment Tree</a:t>
            </a:r>
            <a:endParaRPr lang="en-US" dirty="0"/>
          </a:p>
        </p:txBody>
      </p:sp>
      <p:sp>
        <p:nvSpPr>
          <p:cNvPr id="3" name="Content Placeholder 2"/>
          <p:cNvSpPr>
            <a:spLocks noGrp="1"/>
          </p:cNvSpPr>
          <p:nvPr>
            <p:ph idx="1"/>
          </p:nvPr>
        </p:nvSpPr>
        <p:spPr>
          <a:xfrm>
            <a:off x="476250" y="1825625"/>
            <a:ext cx="5569443" cy="4184650"/>
          </a:xfrm>
        </p:spPr>
        <p:txBody>
          <a:bodyPr/>
          <a:lstStyle/>
          <a:p>
            <a:r>
              <a:rPr lang="en-US" dirty="0"/>
              <a:t>Need to compare </a:t>
            </a:r>
            <a:r>
              <a:rPr lang="en-US" dirty="0" smtClean="0"/>
              <a:t>the yet </a:t>
            </a:r>
            <a:r>
              <a:rPr lang="en-US" dirty="0"/>
              <a:t>unaligned </a:t>
            </a:r>
            <a:r>
              <a:rPr lang="en-US" dirty="0" smtClean="0"/>
              <a:t>images</a:t>
            </a:r>
          </a:p>
          <a:p>
            <a:r>
              <a:rPr lang="en-US" dirty="0" smtClean="0"/>
              <a:t>L2-norm </a:t>
            </a:r>
            <a:r>
              <a:rPr lang="en-US" dirty="0"/>
              <a:t>not </a:t>
            </a:r>
            <a:r>
              <a:rPr lang="en-US" smtClean="0"/>
              <a:t>robust enough</a:t>
            </a:r>
            <a:endParaRPr lang="en-US" dirty="0"/>
          </a:p>
          <a:p>
            <a:r>
              <a:rPr lang="en-US" dirty="0"/>
              <a:t>Min-pooling </a:t>
            </a:r>
            <a:r>
              <a:rPr lang="en-US" dirty="0" smtClean="0"/>
              <a:t>LAB-difference:</a:t>
            </a:r>
            <a:endParaRPr lang="en-US" dirty="0"/>
          </a:p>
          <a:p>
            <a:endParaRPr lang="de-DE" dirty="0"/>
          </a:p>
          <a:p>
            <a:endParaRPr lang="en-US" dirty="0"/>
          </a:p>
        </p:txBody>
      </p:sp>
      <mc:AlternateContent xmlns:mc="http://schemas.openxmlformats.org/markup-compatibility/2006" xmlns:a14="http://schemas.microsoft.com/office/drawing/2010/main">
        <mc:Choice Requires="a14">
          <p:graphicFrame>
            <p:nvGraphicFramePr>
              <p:cNvPr id="9" name="Table 6"/>
              <p:cNvGraphicFramePr>
                <a:graphicFrameLocks noGrp="1"/>
              </p:cNvGraphicFramePr>
              <p:nvPr>
                <p:extLst>
                  <p:ext uri="{D42A27DB-BD31-4B8C-83A1-F6EECF244321}">
                    <p14:modId xmlns:p14="http://schemas.microsoft.com/office/powerpoint/2010/main" val="1484557452"/>
                  </p:ext>
                </p:extLst>
              </p:nvPr>
            </p:nvGraphicFramePr>
            <p:xfrm>
              <a:off x="926955" y="3843112"/>
              <a:ext cx="1916505" cy="1916505"/>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3B91"/>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14:m>
                            <m:oMathPara xmlns:m="http://schemas.openxmlformats.org/officeDocument/2006/math">
                              <m:oMathParaPr>
                                <m:jc m:val="centerGroup"/>
                              </m:oMathParaPr>
                              <m:oMath xmlns:m="http://schemas.openxmlformats.org/officeDocument/2006/math">
                                <m:sSub>
                                  <m:sSubPr>
                                    <m:ctrlPr>
                                      <a:rPr lang="de-DE" sz="1300" b="0" i="1" smtClean="0">
                                        <a:solidFill>
                                          <a:schemeClr val="bg1"/>
                                        </a:solidFill>
                                        <a:latin typeface="Cambria Math" panose="02040503050406030204" pitchFamily="18" charset="0"/>
                                      </a:rPr>
                                    </m:ctrlPr>
                                  </m:sSubPr>
                                  <m:e>
                                    <m:r>
                                      <a:rPr lang="de-DE" sz="1300" b="0" i="1" smtClean="0">
                                        <a:solidFill>
                                          <a:schemeClr val="bg1"/>
                                        </a:solidFill>
                                        <a:latin typeface="Cambria Math"/>
                                      </a:rPr>
                                      <m:t>𝐴</m:t>
                                    </m:r>
                                  </m:e>
                                  <m:sub>
                                    <m:r>
                                      <a:rPr lang="de-DE" sz="1300" b="0" i="1" smtClean="0">
                                        <a:solidFill>
                                          <a:schemeClr val="bg1"/>
                                        </a:solidFill>
                                        <a:latin typeface="Cambria Math"/>
                                      </a:rPr>
                                      <m:t>𝑖</m:t>
                                    </m:r>
                                    <m:r>
                                      <a:rPr lang="de-DE" sz="1300" b="0" i="1" smtClean="0">
                                        <a:solidFill>
                                          <a:schemeClr val="bg1"/>
                                        </a:solidFill>
                                        <a:latin typeface="Cambria Math"/>
                                      </a:rPr>
                                      <m:t>,</m:t>
                                    </m:r>
                                    <m:r>
                                      <a:rPr lang="de-DE" sz="1300" b="0" i="1" smtClean="0">
                                        <a:solidFill>
                                          <a:schemeClr val="bg1"/>
                                        </a:solidFill>
                                        <a:latin typeface="Cambria Math"/>
                                      </a:rPr>
                                      <m:t>𝑗</m:t>
                                    </m:r>
                                  </m:sub>
                                </m:sSub>
                              </m:oMath>
                            </m:oMathPara>
                          </a14:m>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mc:Choice>
        <mc:Fallback xmlns="">
          <p:graphicFrame>
            <p:nvGraphicFramePr>
              <p:cNvPr id="9" name="Table 6"/>
              <p:cNvGraphicFramePr>
                <a:graphicFrameLocks noGrp="1"/>
              </p:cNvGraphicFramePr>
              <p:nvPr>
                <p:extLst>
                  <p:ext uri="{D42A27DB-BD31-4B8C-83A1-F6EECF244321}">
                    <p14:modId xmlns:p14="http://schemas.microsoft.com/office/powerpoint/2010/main" val="1484557452"/>
                  </p:ext>
                </p:extLst>
              </p:nvPr>
            </p:nvGraphicFramePr>
            <p:xfrm>
              <a:off x="926955" y="3843112"/>
              <a:ext cx="1916505" cy="1916505"/>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3B91"/>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349206" t="-249206" r="-150794" b="-250794"/>
                          </a:stretch>
                        </a:blip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8"/>
              <p:cNvGraphicFramePr>
                <a:graphicFrameLocks noGrp="1"/>
              </p:cNvGraphicFramePr>
              <p:nvPr>
                <p:extLst>
                  <p:ext uri="{D42A27DB-BD31-4B8C-83A1-F6EECF244321}">
                    <p14:modId xmlns:p14="http://schemas.microsoft.com/office/powerpoint/2010/main" val="3060162451"/>
                  </p:ext>
                </p:extLst>
              </p:nvPr>
            </p:nvGraphicFramePr>
            <p:xfrm>
              <a:off x="3245919" y="3843112"/>
              <a:ext cx="1916505" cy="1916505"/>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87ED"/>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383301">
                    <a:tc>
                      <a:txBody>
                        <a:bodyPr/>
                        <a:lstStyle/>
                        <a:p>
                          <a:endParaRPr lang="en-US" sz="130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14:m>
                            <m:oMathPara xmlns:m="http://schemas.openxmlformats.org/officeDocument/2006/math">
                              <m:oMathParaPr>
                                <m:jc m:val="centerGroup"/>
                              </m:oMathParaPr>
                              <m:oMath xmlns:m="http://schemas.openxmlformats.org/officeDocument/2006/math">
                                <m:sSub>
                                  <m:sSubPr>
                                    <m:ctrlPr>
                                      <a:rPr lang="de-DE" sz="1300" b="0" i="1" smtClean="0">
                                        <a:solidFill>
                                          <a:schemeClr val="bg1"/>
                                        </a:solidFill>
                                        <a:latin typeface="Cambria Math" panose="02040503050406030204" pitchFamily="18" charset="0"/>
                                      </a:rPr>
                                    </m:ctrlPr>
                                  </m:sSubPr>
                                  <m:e>
                                    <m:r>
                                      <a:rPr lang="de-DE" sz="1300" b="0" i="1" smtClean="0">
                                        <a:solidFill>
                                          <a:schemeClr val="bg1"/>
                                        </a:solidFill>
                                        <a:latin typeface="Cambria Math"/>
                                      </a:rPr>
                                      <m:t>𝐵</m:t>
                                    </m:r>
                                  </m:e>
                                  <m:sub>
                                    <m:r>
                                      <a:rPr lang="de-DE" sz="1300" b="0" i="1" smtClean="0">
                                        <a:solidFill>
                                          <a:schemeClr val="bg1"/>
                                        </a:solidFill>
                                        <a:latin typeface="Cambria Math"/>
                                      </a:rPr>
                                      <m:t>𝑖</m:t>
                                    </m:r>
                                    <m:r>
                                      <a:rPr lang="de-DE" sz="1300" b="0" i="1" smtClean="0">
                                        <a:solidFill>
                                          <a:schemeClr val="bg1"/>
                                        </a:solidFill>
                                        <a:latin typeface="Cambria Math"/>
                                      </a:rPr>
                                      <m:t>,</m:t>
                                    </m:r>
                                    <m:r>
                                      <a:rPr lang="de-DE" sz="1300" b="0" i="1" smtClean="0">
                                        <a:solidFill>
                                          <a:schemeClr val="bg1"/>
                                        </a:solidFill>
                                        <a:latin typeface="Cambria Math"/>
                                      </a:rPr>
                                      <m:t>𝑗</m:t>
                                    </m:r>
                                  </m:sub>
                                </m:sSub>
                              </m:oMath>
                            </m:oMathPara>
                          </a14:m>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bl>
              </a:graphicData>
            </a:graphic>
          </p:graphicFrame>
        </mc:Choice>
        <mc:Fallback xmlns="">
          <p:graphicFrame>
            <p:nvGraphicFramePr>
              <p:cNvPr id="10" name="Table 8"/>
              <p:cNvGraphicFramePr>
                <a:graphicFrameLocks noGrp="1"/>
              </p:cNvGraphicFramePr>
              <p:nvPr>
                <p:extLst>
                  <p:ext uri="{D42A27DB-BD31-4B8C-83A1-F6EECF244321}">
                    <p14:modId xmlns:p14="http://schemas.microsoft.com/office/powerpoint/2010/main" val="3060162451"/>
                  </p:ext>
                </p:extLst>
              </p:nvPr>
            </p:nvGraphicFramePr>
            <p:xfrm>
              <a:off x="3245919" y="3843112"/>
              <a:ext cx="1916505" cy="1916505"/>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87ED"/>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r h="383301">
                    <a:tc>
                      <a:txBody>
                        <a:bodyPr/>
                        <a:lstStyle/>
                        <a:p>
                          <a:endParaRPr lang="en-US" sz="130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4"/>
                          <a:stretch>
                            <a:fillRect l="-349206" t="-249206" r="-150794" b="-250794"/>
                          </a:stretch>
                        </a:blip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7"/>
              <p:cNvGraphicFramePr>
                <a:graphicFrameLocks noGrp="1"/>
              </p:cNvGraphicFramePr>
              <p:nvPr>
                <p:extLst>
                  <p:ext uri="{D42A27DB-BD31-4B8C-83A1-F6EECF244321}">
                    <p14:modId xmlns:p14="http://schemas.microsoft.com/office/powerpoint/2010/main" val="3096338511"/>
                  </p:ext>
                </p:extLst>
              </p:nvPr>
            </p:nvGraphicFramePr>
            <p:xfrm>
              <a:off x="926955"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3B91"/>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70C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14:m>
                            <m:oMathPara xmlns:m="http://schemas.openxmlformats.org/officeDocument/2006/math">
                              <m:oMathParaPr>
                                <m:jc m:val="centerGroup"/>
                              </m:oMathParaPr>
                              <m:oMath xmlns:m="http://schemas.openxmlformats.org/officeDocument/2006/math">
                                <m:sSub>
                                  <m:sSubPr>
                                    <m:ctrlPr>
                                      <a:rPr lang="de-DE" sz="1300" b="0" i="1" smtClean="0">
                                        <a:solidFill>
                                          <a:schemeClr val="bg1"/>
                                        </a:solidFill>
                                        <a:latin typeface="Cambria Math" panose="02040503050406030204" pitchFamily="18" charset="0"/>
                                      </a:rPr>
                                    </m:ctrlPr>
                                  </m:sSubPr>
                                  <m:e>
                                    <m:r>
                                      <a:rPr lang="de-DE" sz="1300" b="0" i="1" smtClean="0">
                                        <a:solidFill>
                                          <a:schemeClr val="bg1"/>
                                        </a:solidFill>
                                        <a:latin typeface="Cambria Math"/>
                                      </a:rPr>
                                      <m:t>𝐴</m:t>
                                    </m:r>
                                  </m:e>
                                  <m:sub>
                                    <m:r>
                                      <a:rPr lang="de-DE" sz="1300" b="0" i="1" smtClean="0">
                                        <a:solidFill>
                                          <a:schemeClr val="bg1"/>
                                        </a:solidFill>
                                        <a:latin typeface="Cambria Math"/>
                                      </a:rPr>
                                      <m:t>𝑖</m:t>
                                    </m:r>
                                    <m:r>
                                      <a:rPr lang="de-DE" sz="1300" b="0" i="1" smtClean="0">
                                        <a:solidFill>
                                          <a:schemeClr val="bg1"/>
                                        </a:solidFill>
                                        <a:latin typeface="Cambria Math"/>
                                      </a:rPr>
                                      <m:t>,</m:t>
                                    </m:r>
                                    <m:r>
                                      <a:rPr lang="de-DE" sz="1300" b="0" i="1" smtClean="0">
                                        <a:solidFill>
                                          <a:schemeClr val="bg1"/>
                                        </a:solidFill>
                                        <a:latin typeface="Cambria Math"/>
                                      </a:rPr>
                                      <m:t>𝑗</m:t>
                                    </m:r>
                                  </m:sub>
                                </m:sSub>
                              </m:oMath>
                            </m:oMathPara>
                          </a14:m>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7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mc:Choice>
        <mc:Fallback xmlns="">
          <p:graphicFrame>
            <p:nvGraphicFramePr>
              <p:cNvPr id="11" name="Table 7"/>
              <p:cNvGraphicFramePr>
                <a:graphicFrameLocks noGrp="1"/>
              </p:cNvGraphicFramePr>
              <p:nvPr>
                <p:extLst>
                  <p:ext uri="{D42A27DB-BD31-4B8C-83A1-F6EECF244321}">
                    <p14:modId xmlns:p14="http://schemas.microsoft.com/office/powerpoint/2010/main" val="3096338511"/>
                  </p:ext>
                </p:extLst>
              </p:nvPr>
            </p:nvGraphicFramePr>
            <p:xfrm>
              <a:off x="926955"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3B91"/>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70C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5"/>
                          <a:stretch>
                            <a:fillRect l="-298413" t="-200000" r="-101587" b="-200000"/>
                          </a:stretch>
                        </a:blip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7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9"/>
              <p:cNvGraphicFramePr>
                <a:graphicFrameLocks noGrp="1"/>
              </p:cNvGraphicFramePr>
              <p:nvPr>
                <p:extLst>
                  <p:ext uri="{D42A27DB-BD31-4B8C-83A1-F6EECF244321}">
                    <p14:modId xmlns:p14="http://schemas.microsoft.com/office/powerpoint/2010/main" val="1278268352"/>
                  </p:ext>
                </p:extLst>
              </p:nvPr>
            </p:nvGraphicFramePr>
            <p:xfrm>
              <a:off x="3245919"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87ED"/>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60000"/>
                            <a:lumOff val="40000"/>
                          </a:schemeClr>
                        </a:solidFill>
                      </a:tcPr>
                    </a:tc>
                  </a:tr>
                  <a:tr h="383301">
                    <a:tc>
                      <a:txBody>
                        <a:bodyPr/>
                        <a:lstStyle/>
                        <a:p>
                          <a:endParaRPr lang="en-US" sz="130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14:m>
                            <m:oMathPara xmlns:m="http://schemas.openxmlformats.org/officeDocument/2006/math">
                              <m:oMathParaPr>
                                <m:jc m:val="centerGroup"/>
                              </m:oMathParaPr>
                              <m:oMath xmlns:m="http://schemas.openxmlformats.org/officeDocument/2006/math">
                                <m:sSub>
                                  <m:sSubPr>
                                    <m:ctrlPr>
                                      <a:rPr lang="de-DE" sz="1300" b="0" i="1" smtClean="0">
                                        <a:solidFill>
                                          <a:schemeClr val="bg1"/>
                                        </a:solidFill>
                                        <a:latin typeface="Cambria Math" panose="02040503050406030204" pitchFamily="18" charset="0"/>
                                      </a:rPr>
                                    </m:ctrlPr>
                                  </m:sSubPr>
                                  <m:e>
                                    <m:r>
                                      <a:rPr lang="de-DE" sz="1300" b="0" i="1" smtClean="0">
                                        <a:solidFill>
                                          <a:schemeClr val="bg1"/>
                                        </a:solidFill>
                                        <a:latin typeface="Cambria Math"/>
                                      </a:rPr>
                                      <m:t>𝐵</m:t>
                                    </m:r>
                                  </m:e>
                                  <m:sub>
                                    <m:r>
                                      <a:rPr lang="de-DE" sz="1300" b="0" i="1" smtClean="0">
                                        <a:solidFill>
                                          <a:schemeClr val="bg1"/>
                                        </a:solidFill>
                                        <a:latin typeface="Cambria Math"/>
                                      </a:rPr>
                                      <m:t>𝑖</m:t>
                                    </m:r>
                                    <m:r>
                                      <a:rPr lang="de-DE" sz="1300" b="0" i="1" smtClean="0">
                                        <a:solidFill>
                                          <a:schemeClr val="bg1"/>
                                        </a:solidFill>
                                        <a:latin typeface="Cambria Math"/>
                                      </a:rPr>
                                      <m:t>,</m:t>
                                    </m:r>
                                    <m:r>
                                      <a:rPr lang="de-DE" sz="1300" b="0" i="1" smtClean="0">
                                        <a:solidFill>
                                          <a:schemeClr val="bg1"/>
                                        </a:solidFill>
                                        <a:latin typeface="Cambria Math"/>
                                      </a:rPr>
                                      <m:t>𝑗</m:t>
                                    </m:r>
                                  </m:sub>
                                </m:sSub>
                              </m:oMath>
                            </m:oMathPara>
                          </a14:m>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bl>
              </a:graphicData>
            </a:graphic>
          </p:graphicFrame>
        </mc:Choice>
        <mc:Fallback xmlns="">
          <p:graphicFrame>
            <p:nvGraphicFramePr>
              <p:cNvPr id="12" name="Table 9"/>
              <p:cNvGraphicFramePr>
                <a:graphicFrameLocks noGrp="1"/>
              </p:cNvGraphicFramePr>
              <p:nvPr>
                <p:extLst>
                  <p:ext uri="{D42A27DB-BD31-4B8C-83A1-F6EECF244321}">
                    <p14:modId xmlns:p14="http://schemas.microsoft.com/office/powerpoint/2010/main" val="1278268352"/>
                  </p:ext>
                </p:extLst>
              </p:nvPr>
            </p:nvGraphicFramePr>
            <p:xfrm>
              <a:off x="3245919"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87ED"/>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60000"/>
                            <a:lumOff val="40000"/>
                          </a:schemeClr>
                        </a:solidFill>
                      </a:tcPr>
                    </a:tc>
                  </a:tr>
                  <a:tr h="383301">
                    <a:tc>
                      <a:txBody>
                        <a:bodyPr/>
                        <a:lstStyle/>
                        <a:p>
                          <a:endParaRPr lang="en-US" sz="130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300000" t="-200000" r="-100000" b="-200000"/>
                          </a:stretch>
                        </a:blip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0"/>
              <p:cNvGraphicFramePr>
                <a:graphicFrameLocks noGrp="1"/>
              </p:cNvGraphicFramePr>
              <p:nvPr>
                <p:extLst>
                  <p:ext uri="{D42A27DB-BD31-4B8C-83A1-F6EECF244321}">
                    <p14:modId xmlns:p14="http://schemas.microsoft.com/office/powerpoint/2010/main" val="1205889294"/>
                  </p:ext>
                </p:extLst>
              </p:nvPr>
            </p:nvGraphicFramePr>
            <p:xfrm>
              <a:off x="926955"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3B91"/>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70C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tx2"/>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14:m>
                            <m:oMathPara xmlns:m="http://schemas.openxmlformats.org/officeDocument/2006/math">
                              <m:oMathParaPr>
                                <m:jc m:val="centerGroup"/>
                              </m:oMathParaPr>
                              <m:oMath xmlns:m="http://schemas.openxmlformats.org/officeDocument/2006/math">
                                <m:sSub>
                                  <m:sSubPr>
                                    <m:ctrlPr>
                                      <a:rPr lang="de-DE" sz="1300" b="0" i="1" smtClean="0">
                                        <a:solidFill>
                                          <a:schemeClr val="bg1"/>
                                        </a:solidFill>
                                        <a:latin typeface="Cambria Math" panose="02040503050406030204" pitchFamily="18" charset="0"/>
                                      </a:rPr>
                                    </m:ctrlPr>
                                  </m:sSubPr>
                                  <m:e>
                                    <m:r>
                                      <a:rPr lang="de-DE" sz="1300" b="0" i="1" smtClean="0">
                                        <a:solidFill>
                                          <a:schemeClr val="bg1"/>
                                        </a:solidFill>
                                        <a:latin typeface="Cambria Math"/>
                                      </a:rPr>
                                      <m:t>𝐴</m:t>
                                    </m:r>
                                  </m:e>
                                  <m:sub>
                                    <m:r>
                                      <a:rPr lang="de-DE" sz="1300" b="0" i="1" smtClean="0">
                                        <a:solidFill>
                                          <a:schemeClr val="bg1"/>
                                        </a:solidFill>
                                        <a:latin typeface="Cambria Math"/>
                                      </a:rPr>
                                      <m:t>𝑖</m:t>
                                    </m:r>
                                    <m:r>
                                      <a:rPr lang="de-DE" sz="1300" b="0" i="1" smtClean="0">
                                        <a:solidFill>
                                          <a:schemeClr val="bg1"/>
                                        </a:solidFill>
                                        <a:latin typeface="Cambria Math"/>
                                      </a:rPr>
                                      <m:t>,</m:t>
                                    </m:r>
                                    <m:r>
                                      <a:rPr lang="de-DE" sz="1300" b="0" i="1" smtClean="0">
                                        <a:solidFill>
                                          <a:schemeClr val="bg1"/>
                                        </a:solidFill>
                                        <a:latin typeface="Cambria Math"/>
                                      </a:rPr>
                                      <m:t>𝑗</m:t>
                                    </m:r>
                                  </m:sub>
                                </m:sSub>
                              </m:oMath>
                            </m:oMathPara>
                          </a14:m>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rgbClr val="FFC000"/>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7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mc:Choice>
        <mc:Fallback xmlns="">
          <p:graphicFrame>
            <p:nvGraphicFramePr>
              <p:cNvPr id="13" name="Table 10"/>
              <p:cNvGraphicFramePr>
                <a:graphicFrameLocks noGrp="1"/>
              </p:cNvGraphicFramePr>
              <p:nvPr>
                <p:extLst>
                  <p:ext uri="{D42A27DB-BD31-4B8C-83A1-F6EECF244321}">
                    <p14:modId xmlns:p14="http://schemas.microsoft.com/office/powerpoint/2010/main" val="1205889294"/>
                  </p:ext>
                </p:extLst>
              </p:nvPr>
            </p:nvGraphicFramePr>
            <p:xfrm>
              <a:off x="926955"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3B91"/>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70C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1"/>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tx2"/>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7"/>
                          <a:stretch>
                            <a:fillRect l="-298413" t="-200000" r="-101587" b="-200000"/>
                          </a:stretch>
                        </a:blipFill>
                      </a:tcPr>
                    </a:tc>
                    <a:tc>
                      <a:txBody>
                        <a:bodyPr/>
                        <a:lstStyle/>
                        <a:p>
                          <a:endParaRPr lang="en-US" sz="1300" dirty="0"/>
                        </a:p>
                      </a:txBody>
                      <a:tcPr marL="69542" marR="69542" marT="34770" marB="34770">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rgbClr val="FFC000"/>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2">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7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1"/>
              <p:cNvGraphicFramePr>
                <a:graphicFrameLocks noGrp="1"/>
              </p:cNvGraphicFramePr>
              <p:nvPr>
                <p:extLst>
                  <p:ext uri="{D42A27DB-BD31-4B8C-83A1-F6EECF244321}">
                    <p14:modId xmlns:p14="http://schemas.microsoft.com/office/powerpoint/2010/main" val="1758624484"/>
                  </p:ext>
                </p:extLst>
              </p:nvPr>
            </p:nvGraphicFramePr>
            <p:xfrm>
              <a:off x="3245919"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87ED"/>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accent6">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60000"/>
                            <a:lumOff val="40000"/>
                          </a:schemeClr>
                        </a:solidFill>
                      </a:tcPr>
                    </a:tc>
                  </a:tr>
                  <a:tr h="383301">
                    <a:tc>
                      <a:txBody>
                        <a:bodyPr/>
                        <a:lstStyle/>
                        <a:p>
                          <a:endParaRPr lang="en-US" sz="130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300" dirty="0"/>
                        </a:p>
                      </a:txBody>
                      <a:tcPr marL="69542" marR="69542" marT="34770" marB="34770">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rgbClr val="FFFF00"/>
                        </a:solidFill>
                      </a:tcPr>
                    </a:tc>
                    <a:tc>
                      <a:txBody>
                        <a:bodyPr/>
                        <a:lstStyle/>
                        <a:p>
                          <a:endParaRPr lang="en-US" sz="1300" dirty="0"/>
                        </a:p>
                      </a:txBody>
                      <a:tcPr marL="69542" marR="69542" marT="34770" marB="34770">
                        <a:lnL w="57150"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14:m>
                            <m:oMathPara xmlns:m="http://schemas.openxmlformats.org/officeDocument/2006/math">
                              <m:oMathParaPr>
                                <m:jc m:val="centerGroup"/>
                              </m:oMathParaPr>
                              <m:oMath xmlns:m="http://schemas.openxmlformats.org/officeDocument/2006/math">
                                <m:sSub>
                                  <m:sSubPr>
                                    <m:ctrlPr>
                                      <a:rPr lang="de-DE" sz="1300" b="0" i="1" smtClean="0">
                                        <a:solidFill>
                                          <a:schemeClr val="bg1"/>
                                        </a:solidFill>
                                        <a:latin typeface="Cambria Math" panose="02040503050406030204" pitchFamily="18" charset="0"/>
                                      </a:rPr>
                                    </m:ctrlPr>
                                  </m:sSubPr>
                                  <m:e>
                                    <m:r>
                                      <a:rPr lang="de-DE" sz="1300" b="0" i="1" smtClean="0">
                                        <a:solidFill>
                                          <a:schemeClr val="bg1"/>
                                        </a:solidFill>
                                        <a:latin typeface="Cambria Math"/>
                                      </a:rPr>
                                      <m:t>𝐵</m:t>
                                    </m:r>
                                  </m:e>
                                  <m:sub>
                                    <m:r>
                                      <a:rPr lang="de-DE" sz="1300" b="0" i="1" smtClean="0">
                                        <a:solidFill>
                                          <a:schemeClr val="bg1"/>
                                        </a:solidFill>
                                        <a:latin typeface="Cambria Math"/>
                                      </a:rPr>
                                      <m:t>𝑖</m:t>
                                    </m:r>
                                    <m:r>
                                      <a:rPr lang="de-DE" sz="1300" b="0" i="1" smtClean="0">
                                        <a:solidFill>
                                          <a:schemeClr val="bg1"/>
                                        </a:solidFill>
                                        <a:latin typeface="Cambria Math"/>
                                      </a:rPr>
                                      <m:t>,</m:t>
                                    </m:r>
                                    <m:r>
                                      <a:rPr lang="de-DE" sz="1300" b="0" i="1" smtClean="0">
                                        <a:solidFill>
                                          <a:schemeClr val="bg1"/>
                                        </a:solidFill>
                                        <a:latin typeface="Cambria Math"/>
                                      </a:rPr>
                                      <m:t>𝑗</m:t>
                                    </m:r>
                                  </m:sub>
                                </m:sSub>
                              </m:oMath>
                            </m:oMathPara>
                          </a14:m>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bl>
              </a:graphicData>
            </a:graphic>
          </p:graphicFrame>
        </mc:Choice>
        <mc:Fallback xmlns="">
          <p:graphicFrame>
            <p:nvGraphicFramePr>
              <p:cNvPr id="14" name="Table 11"/>
              <p:cNvGraphicFramePr>
                <a:graphicFrameLocks noGrp="1"/>
              </p:cNvGraphicFramePr>
              <p:nvPr>
                <p:extLst>
                  <p:ext uri="{D42A27DB-BD31-4B8C-83A1-F6EECF244321}">
                    <p14:modId xmlns:p14="http://schemas.microsoft.com/office/powerpoint/2010/main" val="1758624484"/>
                  </p:ext>
                </p:extLst>
              </p:nvPr>
            </p:nvGraphicFramePr>
            <p:xfrm>
              <a:off x="3245919" y="3843112"/>
              <a:ext cx="1916505" cy="1916505"/>
            </p:xfrm>
            <a:graphic>
              <a:graphicData uri="http://schemas.openxmlformats.org/drawingml/2006/table">
                <a:tbl>
                  <a:tblPr firstRow="1" bandRow="1">
                    <a:tableStyleId>{5C22544A-7EE6-4342-B048-85BDC9FD1C3A}</a:tableStyleId>
                  </a:tblPr>
                  <a:tblGrid>
                    <a:gridCol w="383301"/>
                    <a:gridCol w="383301"/>
                    <a:gridCol w="383301"/>
                    <a:gridCol w="383301"/>
                    <a:gridCol w="383301"/>
                  </a:tblGrid>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87ED"/>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chemeClr val="accent6">
                            <a:lumMod val="7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20000"/>
                            <a:lumOff val="8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6">
                            <a:lumMod val="60000"/>
                            <a:lumOff val="40000"/>
                          </a:schemeClr>
                        </a:solidFill>
                      </a:tcPr>
                    </a:tc>
                  </a:tr>
                  <a:tr h="383301">
                    <a:tc>
                      <a:txBody>
                        <a:bodyPr/>
                        <a:lstStyle/>
                        <a:p>
                          <a:endParaRPr lang="en-US" sz="130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sz="1300" dirty="0"/>
                        </a:p>
                      </a:txBody>
                      <a:tcPr marL="69542" marR="69542" marT="34770" marB="34770">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solidFill>
                          <a:srgbClr val="FFFF00"/>
                        </a:solidFill>
                      </a:tcPr>
                    </a:tc>
                    <a:tc>
                      <a:txBody>
                        <a:bodyPr/>
                        <a:lstStyle/>
                        <a:p>
                          <a:endParaRPr lang="en-US" sz="1300" dirty="0"/>
                        </a:p>
                      </a:txBody>
                      <a:tcPr marL="69542" marR="69542" marT="34770" marB="34770">
                        <a:lnL w="57150"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endParaRPr lang="en-US"/>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8"/>
                          <a:stretch>
                            <a:fillRect l="-300000" t="-200000" r="-100000" b="-200000"/>
                          </a:stretch>
                        </a:blip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endParaRPr lang="en-US" sz="1300" dirty="0"/>
                        </a:p>
                      </a:txBody>
                      <a:tcPr marL="69542" marR="69542" marT="34770" marB="34770">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accent5"/>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tx1">
                            <a:lumMod val="65000"/>
                            <a:lumOff val="35000"/>
                          </a:schemeClr>
                        </a:solidFill>
                      </a:tcPr>
                    </a:tc>
                  </a:tr>
                  <a:tr h="383301">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endParaRPr lang="en-US" sz="1300" dirty="0"/>
                        </a:p>
                      </a:txBody>
                      <a:tcPr marL="69542" marR="69542" marT="34770" marB="347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r>
                </a:tbl>
              </a:graphicData>
            </a:graphic>
          </p:graphicFrame>
        </mc:Fallback>
      </mc:AlternateContent>
      <p:grpSp>
        <p:nvGrpSpPr>
          <p:cNvPr id="174" name="Group 173"/>
          <p:cNvGrpSpPr/>
          <p:nvPr/>
        </p:nvGrpSpPr>
        <p:grpSpPr>
          <a:xfrm>
            <a:off x="5628583" y="239144"/>
            <a:ext cx="6367176" cy="6086319"/>
            <a:chOff x="5542858" y="277244"/>
            <a:chExt cx="6367176" cy="6086319"/>
          </a:xfrm>
        </p:grpSpPr>
        <p:pic>
          <p:nvPicPr>
            <p:cNvPr id="16" name="Picture 34" descr="E:\Projects\ShapeAppearanceManifold\DataAlpha\boot\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3436" y="623986"/>
              <a:ext cx="720000" cy="720000"/>
            </a:xfrm>
            <a:prstGeom prst="rect">
              <a:avLst/>
            </a:prstGeom>
            <a:ln>
              <a:noFill/>
            </a:ln>
            <a:effectLst>
              <a:glow rad="101600">
                <a:srgbClr val="0260AE">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Picture 7" descr="E:\Projects\ShapeAppearanceManifold\DataAlpha\boot\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40321" y="3523510"/>
              <a:ext cx="720000" cy="720000"/>
            </a:xfrm>
            <a:prstGeom prst="rect">
              <a:avLst/>
            </a:prstGeom>
            <a:ln>
              <a:noFill/>
            </a:ln>
            <a:effectLst>
              <a:glow rad="101600">
                <a:srgbClr val="FFFF00">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3" descr="E:\Projects\ShapeAppearanceManifold\DataAlpha\boot\2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39495" y="522537"/>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4" descr="E:\Projects\ShapeAppearanceManifold\DataAlpha\boot\2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6684" y="5643563"/>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Picture 5" descr="E:\Projects\ShapeAppearanceManifold\DataAlpha\boot\25.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52126" y="4754435"/>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 name="Picture 6" descr="E:\Projects\ShapeAppearanceManifold\DataAlpha\boot\26.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52126" y="3014302"/>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3" name="Picture 8" descr="E:\Projects\ShapeAppearanceManifold\DataAlpha\boot\2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47662" y="170398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 name="Picture 9" descr="E:\Projects\ShapeAppearanceManifold\DataAlpha\boot\29.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62374" y="3252078"/>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5" name="Picture 10" descr="E:\Projects\ShapeAppearanceManifold\DataAlpha\boot\3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22972" y="2757959"/>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 name="Picture 12" descr="E:\Projects\ShapeAppearanceManifold\DataAlpha\boot\3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641642" y="5317155"/>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8" name="Picture 13" descr="E:\Projects\ShapeAppearanceManifold\DataAlpha\boot\34.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70034" y="5077719"/>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Picture 14" descr="E:\Projects\ShapeAppearanceManifold\DataAlpha\boot\35.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576252" y="504247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 name="Picture 15" descr="E:\Projects\ShapeAppearanceManifold\DataAlpha\boot\36.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62972" y="504247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1" name="Picture 16" descr="E:\Projects\ShapeAppearanceManifold\DataAlpha\boot\37.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734116" y="3305631"/>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2" name="Picture 17" descr="E:\Projects\ShapeAppearanceManifold\DataAlpha\boot\00.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050031" y="3586528"/>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3" name="Picture 18" descr="E:\Projects\ShapeAppearanceManifold\DataAlpha\boot\0.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43966" y="2193093"/>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4" name="Picture 19" descr="E:\Projects\ShapeAppearanceManifold\DataAlpha\boot\01.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875656" y="5419472"/>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20" descr="E:\Projects\ShapeAppearanceManifold\DataAlpha\boot\1.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593706" y="4034435"/>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6" name="Picture 21" descr="E:\Projects\ShapeAppearanceManifold\DataAlpha\boot\02.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383950" y="1683342"/>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8" name="Picture 23" descr="E:\Projects\ShapeAppearanceManifold\DataAlpha\boot\03.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228522" y="1171190"/>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9" name="Picture 24" descr="E:\Projects\ShapeAppearanceManifold\DataAlpha\boot\3.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281642" y="477307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 name="Picture 25" descr="E:\Projects\ShapeAppearanceManifold\DataAlpha\boot\04.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205698" y="960879"/>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 name="Picture 26" descr="E:\Projects\ShapeAppearanceManifold\DataAlpha\boot\4.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362519" y="884642"/>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2" name="Picture 27" descr="E:\Projects\ShapeAppearanceManifold\DataAlpha\boot\05.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901398" y="4444297"/>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3" name="Picture 29" descr="E:\Projects\ShapeAppearanceManifold\DataAlpha\boot\06.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170235" y="402332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4" name="Picture 30" descr="E:\Projects\ShapeAppearanceManifold\DataAlpha\boot\6.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902858" y="451190"/>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5" name="Picture 31" descr="E:\Projects\ShapeAppearanceManifold\DataAlpha\boot\07.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646383" y="2388808"/>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7" name="Picture 35" descr="E:\Projects\ShapeAppearanceManifold\DataAlpha\boot\09.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90034" y="468247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8" name="Picture 36" descr="E:\Projects\ShapeAppearanceManifold\DataAlpha\boot\9.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753675" y="384594"/>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0" name="Picture 38" descr="E:\Projects\ShapeAppearanceManifold\DataAlpha\boot\11.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0502374" y="2553093"/>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 name="Picture 39" descr="E:\Projects\ShapeAppearanceManifold\DataAlpha\boot\12.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593706" y="3378852"/>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2" name="Picture 40" descr="E:\Projects\ShapeAppearanceManifold\DataAlpha\boot\13.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789432" y="4086302"/>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3" name="Picture 41" descr="E:\Projects\ShapeAppearanceManifold\DataAlpha\boot\14.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542858" y="2155890"/>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4" name="Picture 42" descr="E:\Projects\ShapeAppearanceManifold\DataAlpha\boot\15.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995750" y="3972078"/>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5" name="Picture 43" descr="E:\Projects\ShapeAppearanceManifold\DataAlpha\boot\16.pn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334097" y="1343986"/>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6" name="Picture 44" descr="E:\Projects\ShapeAppearanceManifold\DataAlpha\boot\17.pn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699030" y="2559597"/>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7" name="Picture 46" descr="E:\Projects\ShapeAppearanceManifold\DataAlpha\boot\21.pn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9703789" y="277244"/>
              <a:ext cx="720000" cy="7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8" name="Picture 37" descr="E:\Projects\ShapeAppearanceManifold\DataAlpha\boot\10.pn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0589706" y="1668808"/>
              <a:ext cx="720000" cy="720000"/>
            </a:xfrm>
            <a:prstGeom prst="rect">
              <a:avLst/>
            </a:prstGeom>
            <a:ln>
              <a:noFill/>
            </a:ln>
            <a:effectLst>
              <a:glow rad="101600">
                <a:srgbClr val="00B050">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9" name="Picture 18" descr="E:\Projects\ShapeAppearanceManifold\DataAlpha\boot\0.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66383" y="1964642"/>
              <a:ext cx="720000" cy="720000"/>
            </a:xfrm>
            <a:prstGeom prst="rect">
              <a:avLst/>
            </a:prstGeom>
            <a:ln>
              <a:noFill/>
            </a:ln>
            <a:effectLst>
              <a:glow rad="101600">
                <a:srgbClr val="92D050">
                  <a:alpha val="60000"/>
                </a:srgbClr>
              </a:glow>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4" name="Slide Number Placeholder 3"/>
          <p:cNvSpPr>
            <a:spLocks noGrp="1"/>
          </p:cNvSpPr>
          <p:nvPr>
            <p:ph type="sldNum" sz="quarter" idx="10"/>
          </p:nvPr>
        </p:nvSpPr>
        <p:spPr/>
        <p:txBody>
          <a:bodyPr/>
          <a:lstStyle/>
          <a:p>
            <a:fld id="{D9579CB7-F235-4B9E-B274-7CC5FDBF1B9F}" type="slidenum">
              <a:rPr lang="en-US" smtClean="0"/>
              <a:t>11</a:t>
            </a:fld>
            <a:endParaRPr lang="en-US"/>
          </a:p>
        </p:txBody>
      </p:sp>
    </p:spTree>
    <p:extLst>
      <p:ext uri="{BB962C8B-B14F-4D97-AF65-F5344CB8AC3E}">
        <p14:creationId xmlns:p14="http://schemas.microsoft.com/office/powerpoint/2010/main" val="10514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Pairwise</a:t>
            </a:r>
            <a:r>
              <a:rPr lang="de-DE" dirty="0" smtClean="0"/>
              <a:t> </a:t>
            </a:r>
            <a:r>
              <a:rPr lang="de-DE" dirty="0" err="1" smtClean="0"/>
              <a:t>Alignment</a:t>
            </a:r>
            <a:r>
              <a:rPr lang="de-DE" dirty="0" smtClean="0"/>
              <a:t>: Initial Flow</a:t>
            </a:r>
            <a:endParaRPr lang="de-DE" dirty="0"/>
          </a:p>
        </p:txBody>
      </p:sp>
      <p:sp>
        <p:nvSpPr>
          <p:cNvPr id="3" name="Inhaltsplatzhalter 2"/>
          <p:cNvSpPr>
            <a:spLocks noGrp="1"/>
          </p:cNvSpPr>
          <p:nvPr>
            <p:ph idx="1"/>
          </p:nvPr>
        </p:nvSpPr>
        <p:spPr>
          <a:xfrm>
            <a:off x="476250" y="4015105"/>
            <a:ext cx="11239500" cy="1995169"/>
          </a:xfrm>
        </p:spPr>
        <p:txBody>
          <a:bodyPr/>
          <a:lstStyle/>
          <a:p>
            <a:r>
              <a:rPr lang="en-US" dirty="0"/>
              <a:t>Search for best match in neighborhood</a:t>
            </a:r>
          </a:p>
          <a:p>
            <a:r>
              <a:rPr lang="en-US" dirty="0"/>
              <a:t>Energy term</a:t>
            </a:r>
          </a:p>
          <a:p>
            <a:pPr lvl="1"/>
            <a:r>
              <a:rPr lang="en-US" dirty="0"/>
              <a:t>Gaussian weighted LAB difference over patch</a:t>
            </a:r>
          </a:p>
          <a:p>
            <a:pPr lvl="1"/>
            <a:r>
              <a:rPr lang="en-US" dirty="0"/>
              <a:t>Length of the resulting flow vector</a:t>
            </a:r>
          </a:p>
          <a:p>
            <a:endParaRPr lang="de-DE" dirty="0"/>
          </a:p>
        </p:txBody>
      </p:sp>
      <p:pic>
        <p:nvPicPr>
          <p:cNvPr id="4" name="Picture 4" descr="Z:\ShapeAppearanceManifold\VideoFrames\Alignment\0_sour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731" y="1616785"/>
            <a:ext cx="2132934" cy="21329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5" descr="Z:\ShapeAppearanceManifold\VideoFrames\Alignment\0_targ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44" y="1613006"/>
            <a:ext cx="2132934" cy="21329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ight Arrow 11"/>
          <p:cNvSpPr/>
          <p:nvPr/>
        </p:nvSpPr>
        <p:spPr>
          <a:xfrm>
            <a:off x="5534279" y="2229265"/>
            <a:ext cx="1162997" cy="847421"/>
          </a:xfrm>
          <a:prstGeom prst="rightArrow">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Align</a:t>
            </a:r>
            <a:endParaRPr lang="en-US" dirty="0">
              <a:solidFill>
                <a:schemeClr val="tx1"/>
              </a:solidFill>
            </a:endParaRPr>
          </a:p>
        </p:txBody>
      </p:sp>
      <p:sp>
        <p:nvSpPr>
          <p:cNvPr id="7" name="Rectangle 12"/>
          <p:cNvSpPr/>
          <p:nvPr/>
        </p:nvSpPr>
        <p:spPr>
          <a:xfrm>
            <a:off x="4814199" y="2477102"/>
            <a:ext cx="72008" cy="7200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5"/>
          <p:cNvSpPr/>
          <p:nvPr/>
        </p:nvSpPr>
        <p:spPr>
          <a:xfrm>
            <a:off x="8166763" y="2229266"/>
            <a:ext cx="567680" cy="567680"/>
          </a:xfrm>
          <a:prstGeom prst="rect">
            <a:avLst/>
          </a:prstGeom>
          <a:solidFill>
            <a:srgbClr val="FFFF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p:cNvSpPr/>
          <p:nvPr/>
        </p:nvSpPr>
        <p:spPr>
          <a:xfrm>
            <a:off x="8414599" y="2477102"/>
            <a:ext cx="72008" cy="7200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0"/>
          </p:nvPr>
        </p:nvSpPr>
        <p:spPr/>
        <p:txBody>
          <a:bodyPr/>
          <a:lstStyle/>
          <a:p>
            <a:fld id="{D9579CB7-F235-4B9E-B274-7CC5FDBF1B9F}" type="slidenum">
              <a:rPr lang="en-US" smtClean="0"/>
              <a:t>12</a:t>
            </a:fld>
            <a:endParaRPr lang="en-US"/>
          </a:p>
        </p:txBody>
      </p:sp>
    </p:spTree>
    <p:extLst>
      <p:ext uri="{BB962C8B-B14F-4D97-AF65-F5344CB8AC3E}">
        <p14:creationId xmlns:p14="http://schemas.microsoft.com/office/powerpoint/2010/main" val="24041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Pairwise Alignment: Refining the Flow</a:t>
            </a:r>
            <a:endParaRPr lang="de-DE" dirty="0"/>
          </a:p>
        </p:txBody>
      </p:sp>
      <p:pic>
        <p:nvPicPr>
          <p:cNvPr id="4" name="Picture 4" descr="Z:\ShapeAppearanceManifold\VideoFrames\Alignment\0_sour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11" y="1297045"/>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5" descr="Z:\ShapeAppearanceManifold\VideoFrames\Alignment\0_targe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3011"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6" descr="Z:\ShapeAppearanceManifold\VideoFrames\Alignment\0_SourceBlendTarge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011" y="4465918"/>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36"/>
              <p:cNvSpPr txBox="1">
                <a:spLocks noChangeArrowheads="1"/>
              </p:cNvSpPr>
              <p:nvPr/>
            </p:nvSpPr>
            <p:spPr bwMode="auto">
              <a:xfrm rot="16200000">
                <a:off x="350127" y="1777454"/>
                <a:ext cx="139522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Source </a:t>
                </a:r>
                <a14:m>
                  <m:oMath xmlns:m="http://schemas.openxmlformats.org/officeDocument/2006/math">
                    <m:r>
                      <a:rPr lang="de-DE" altLang="en-US" sz="2000" i="1">
                        <a:latin typeface="Cambria Math" panose="02040503050406030204" pitchFamily="18" charset="0"/>
                        <a:cs typeface="Helvetica" panose="020B0604020202020204" pitchFamily="34" charset="0"/>
                      </a:rPr>
                      <m:t>𝑎</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7" name="TextBox 36"/>
              <p:cNvSpPr txBox="1">
                <a:spLocks noRot="1" noChangeAspect="1" noMove="1" noResize="1" noEditPoints="1" noAdjustHandles="1" noChangeArrowheads="1" noChangeShapeType="1" noTextEdit="1"/>
              </p:cNvSpPr>
              <p:nvPr/>
            </p:nvSpPr>
            <p:spPr bwMode="auto">
              <a:xfrm rot="16200000">
                <a:off x="350127" y="1777454"/>
                <a:ext cx="1395225" cy="400110"/>
              </a:xfrm>
              <a:prstGeom prst="rect">
                <a:avLst/>
              </a:prstGeom>
              <a:blipFill rotWithShape="0">
                <a:blip r:embed="rId8"/>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sp>
        <p:nvSpPr>
          <p:cNvPr id="8" name="TextBox 37"/>
          <p:cNvSpPr txBox="1">
            <a:spLocks noChangeArrowheads="1"/>
          </p:cNvSpPr>
          <p:nvPr/>
        </p:nvSpPr>
        <p:spPr bwMode="auto">
          <a:xfrm rot="16200000">
            <a:off x="479390" y="4985863"/>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a:t>
            </a:r>
            <a:endParaRPr lang="en-US" altLang="en-US" sz="2000" i="1"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9" name="TextBox 37"/>
              <p:cNvSpPr txBox="1">
                <a:spLocks noChangeArrowheads="1"/>
              </p:cNvSpPr>
              <p:nvPr/>
            </p:nvSpPr>
            <p:spPr bwMode="auto">
              <a:xfrm rot="16200000">
                <a:off x="315712" y="3405919"/>
                <a:ext cx="14640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Target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𝑏</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9" name="TextBox 37"/>
              <p:cNvSpPr txBox="1">
                <a:spLocks noRot="1" noChangeAspect="1" noMove="1" noResize="1" noEditPoints="1" noAdjustHandles="1" noChangeArrowheads="1" noChangeShapeType="1" noTextEdit="1"/>
              </p:cNvSpPr>
              <p:nvPr/>
            </p:nvSpPr>
            <p:spPr bwMode="auto">
              <a:xfrm rot="16200000">
                <a:off x="315712" y="3405919"/>
                <a:ext cx="1464055" cy="400110"/>
              </a:xfrm>
              <a:prstGeom prst="rect">
                <a:avLst/>
              </a:prstGeom>
              <a:blipFill rotWithShape="0">
                <a:blip r:embed="rId9"/>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pic>
        <p:nvPicPr>
          <p:cNvPr id="10" name="Picture 7" descr="Z:\ShapeAppearanceManifold\VideoFrames\Alignment\1_InitialFlo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4800" y="1297045"/>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0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714800" y="4465918"/>
            <a:ext cx="1440000" cy="1440000"/>
          </a:xfrm>
          <a:prstGeom prst="rect">
            <a:avLst/>
          </a:prstGeom>
          <a:ln>
            <a:noFill/>
          </a:ln>
          <a:effectLst>
            <a:outerShdw blurRad="190500" algn="tl" rotWithShape="0">
              <a:srgbClr val="000000">
                <a:alpha val="70000"/>
              </a:srgbClr>
            </a:outerShdw>
          </a:effectLst>
        </p:spPr>
      </p:pic>
      <p:pic>
        <p:nvPicPr>
          <p:cNvPr id="12" name="Picture 8" descr="Z:\ShapeAppearanceManifold\VideoFrames\Alignment\1_InitialFlow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4800"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37"/>
              <p:cNvSpPr txBox="1">
                <a:spLocks noChangeArrowheads="1"/>
              </p:cNvSpPr>
              <p:nvPr/>
            </p:nvSpPr>
            <p:spPr bwMode="auto">
              <a:xfrm rot="16200000">
                <a:off x="2507560" y="4979760"/>
                <a:ext cx="180714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r>
                      <a:rPr lang="de-DE" altLang="en-US" sz="2000" b="0" i="1" smtClean="0">
                        <a:latin typeface="Cambria Math" panose="02040503050406030204" pitchFamily="18" charset="0"/>
                        <a:cs typeface="Helvetica" panose="020B0604020202020204" pitchFamily="34" charset="0"/>
                      </a:rPr>
                      <m:t>(</m:t>
                    </m:r>
                    <m:r>
                      <a:rPr lang="de-DE" altLang="en-US" sz="2000" b="0" i="1" smtClean="0">
                        <a:latin typeface="Cambria Math" panose="02040503050406030204" pitchFamily="18" charset="0"/>
                        <a:cs typeface="Helvetica" panose="020B0604020202020204" pitchFamily="34" charset="0"/>
                      </a:rPr>
                      <m:t>𝑎</m:t>
                    </m:r>
                    <m:r>
                      <a:rPr lang="de-DE" altLang="en-US" sz="2000" b="0" i="1" smtClean="0">
                        <a:latin typeface="Cambria Math" panose="02040503050406030204" pitchFamily="18" charset="0"/>
                        <a:cs typeface="Helvetica" panose="020B0604020202020204" pitchFamily="34" charset="0"/>
                      </a:rPr>
                      <m:t>)</m:t>
                    </m:r>
                  </m:oMath>
                </a14:m>
                <a:r>
                  <a:rPr lang="en-US" altLang="en-US" sz="2000" i="1" dirty="0" smtClean="0">
                    <a:latin typeface="Helvetica" panose="020B0604020202020204" pitchFamily="34" charset="0"/>
                    <a:cs typeface="Helvetica" panose="020B0604020202020204" pitchFamily="34" charset="0"/>
                  </a:rPr>
                  <a:t>,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𝑏</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19" name="TextBox 37"/>
              <p:cNvSpPr txBox="1">
                <a:spLocks noRot="1" noChangeAspect="1" noMove="1" noResize="1" noEditPoints="1" noAdjustHandles="1" noChangeArrowheads="1" noChangeShapeType="1" noTextEdit="1"/>
              </p:cNvSpPr>
              <p:nvPr/>
            </p:nvSpPr>
            <p:spPr bwMode="auto">
              <a:xfrm rot="16200000">
                <a:off x="2507560" y="4979760"/>
                <a:ext cx="1807141" cy="400110"/>
              </a:xfrm>
              <a:prstGeom prst="rect">
                <a:avLst/>
              </a:prstGeom>
              <a:blipFill rotWithShape="0">
                <a:blip r:embed="rId13"/>
                <a:stretch>
                  <a:fillRect l="-7692" r="-29231" b="-3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Box 37"/>
              <p:cNvSpPr txBox="1">
                <a:spLocks noChangeArrowheads="1"/>
              </p:cNvSpPr>
              <p:nvPr/>
            </p:nvSpPr>
            <p:spPr bwMode="auto">
              <a:xfrm rot="16200000">
                <a:off x="2670626" y="3385986"/>
                <a:ext cx="148302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Warp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r>
                      <a:rPr lang="de-DE" altLang="en-US" sz="2000" b="0" i="1" smtClean="0">
                        <a:latin typeface="Cambria Math" panose="02040503050406030204" pitchFamily="18" charset="0"/>
                        <a:cs typeface="Helvetica" panose="020B0604020202020204" pitchFamily="34" charset="0"/>
                      </a:rPr>
                      <m:t>(</m:t>
                    </m:r>
                    <m:r>
                      <a:rPr lang="de-DE" altLang="en-US" sz="2000" b="0" i="1" smtClean="0">
                        <a:latin typeface="Cambria Math" panose="02040503050406030204" pitchFamily="18" charset="0"/>
                        <a:cs typeface="Helvetica" panose="020B0604020202020204" pitchFamily="34" charset="0"/>
                      </a:rPr>
                      <m:t>𝑎</m:t>
                    </m:r>
                    <m:r>
                      <a:rPr lang="de-DE" altLang="en-US" sz="2000" b="0" i="1" smtClean="0">
                        <a:latin typeface="Cambria Math" panose="02040503050406030204" pitchFamily="18" charset="0"/>
                        <a:cs typeface="Helvetica" panose="020B0604020202020204" pitchFamily="34" charset="0"/>
                      </a:rPr>
                      <m:t>)</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26" name="TextBox 37"/>
              <p:cNvSpPr txBox="1">
                <a:spLocks noRot="1" noChangeAspect="1" noMove="1" noResize="1" noEditPoints="1" noAdjustHandles="1" noChangeArrowheads="1" noChangeShapeType="1" noTextEdit="1"/>
              </p:cNvSpPr>
              <p:nvPr/>
            </p:nvSpPr>
            <p:spPr bwMode="auto">
              <a:xfrm rot="16200000">
                <a:off x="2670626" y="3385986"/>
                <a:ext cx="1483025" cy="400110"/>
              </a:xfrm>
              <a:prstGeom prst="rect">
                <a:avLst/>
              </a:prstGeom>
              <a:blipFill rotWithShape="0">
                <a:blip r:embed="rId14"/>
                <a:stretch>
                  <a:fillRect l="-7576"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37"/>
              <p:cNvSpPr txBox="1">
                <a:spLocks noChangeArrowheads="1"/>
              </p:cNvSpPr>
              <p:nvPr/>
            </p:nvSpPr>
            <p:spPr bwMode="auto">
              <a:xfrm rot="16200000">
                <a:off x="2790239" y="1777453"/>
                <a:ext cx="124480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Flow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27" name="TextBox 37"/>
              <p:cNvSpPr txBox="1">
                <a:spLocks noRot="1" noChangeAspect="1" noMove="1" noResize="1" noEditPoints="1" noAdjustHandles="1" noChangeArrowheads="1" noChangeShapeType="1" noTextEdit="1"/>
              </p:cNvSpPr>
              <p:nvPr/>
            </p:nvSpPr>
            <p:spPr bwMode="auto">
              <a:xfrm rot="16200000">
                <a:off x="2790239" y="1777453"/>
                <a:ext cx="1244807" cy="400110"/>
              </a:xfrm>
              <a:prstGeom prst="rect">
                <a:avLst/>
              </a:prstGeom>
              <a:blipFill rotWithShape="0">
                <a:blip r:embed="rId15"/>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sp>
        <p:nvSpPr>
          <p:cNvPr id="3" name="Slide Number Placeholder 2"/>
          <p:cNvSpPr>
            <a:spLocks noGrp="1"/>
          </p:cNvSpPr>
          <p:nvPr>
            <p:ph type="sldNum" sz="quarter" idx="10"/>
          </p:nvPr>
        </p:nvSpPr>
        <p:spPr/>
        <p:txBody>
          <a:bodyPr/>
          <a:lstStyle/>
          <a:p>
            <a:fld id="{D9579CB7-F235-4B9E-B274-7CC5FDBF1B9F}" type="slidenum">
              <a:rPr lang="en-US" smtClean="0"/>
              <a:t>13</a:t>
            </a:fld>
            <a:endParaRPr lang="en-US"/>
          </a:p>
        </p:txBody>
      </p:sp>
    </p:spTree>
    <p:extLst>
      <p:ext uri="{BB962C8B-B14F-4D97-AF65-F5344CB8AC3E}">
        <p14:creationId xmlns:p14="http://schemas.microsoft.com/office/powerpoint/2010/main" val="3007897292"/>
      </p:ext>
    </p:extLst>
  </p:cSld>
  <p:clrMapOvr>
    <a:masterClrMapping/>
  </p:clrMapOvr>
  <p:timing>
    <p:tnLst>
      <p:par>
        <p:cTn id="1" dur="indefinite" restart="never" nodeType="tmRoot">
          <p:childTnLst>
            <p:video>
              <p:cMediaNode vol="80000">
                <p:cTn id="2" fill="remove"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Confidence </a:t>
            </a:r>
            <a:r>
              <a:rPr lang="en-US" dirty="0" smtClean="0"/>
              <a:t>Measure</a:t>
            </a:r>
            <a:endParaRPr lang="de-DE" i="1"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193" y="2494373"/>
            <a:ext cx="2160000"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851" y="2494373"/>
            <a:ext cx="2160000"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8510" y="2494373"/>
            <a:ext cx="2160000"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Z:\ShapeAppearanceManifold\VideoFrames\Alignment\1_InitialFlo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35" y="2494373"/>
            <a:ext cx="2160000"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77463" y="2552803"/>
            <a:ext cx="146925" cy="20588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9"/>
          <p:cNvSpPr txBox="1"/>
          <p:nvPr/>
        </p:nvSpPr>
        <p:spPr>
          <a:xfrm>
            <a:off x="11512497" y="2410293"/>
            <a:ext cx="340158" cy="461665"/>
          </a:xfrm>
          <a:prstGeom prst="rect">
            <a:avLst/>
          </a:prstGeom>
          <a:noFill/>
        </p:spPr>
        <p:txBody>
          <a:bodyPr wrap="none" rtlCol="0">
            <a:spAutoFit/>
          </a:bodyPr>
          <a:lstStyle/>
          <a:p>
            <a:r>
              <a:rPr lang="en-US" sz="2400" dirty="0" smtClean="0"/>
              <a:t>1</a:t>
            </a:r>
            <a:endParaRPr lang="en-US" sz="2400" dirty="0"/>
          </a:p>
        </p:txBody>
      </p:sp>
      <p:sp>
        <p:nvSpPr>
          <p:cNvPr id="14" name="TextBox 21"/>
          <p:cNvSpPr txBox="1"/>
          <p:nvPr/>
        </p:nvSpPr>
        <p:spPr>
          <a:xfrm>
            <a:off x="11512497" y="4287802"/>
            <a:ext cx="340158" cy="461665"/>
          </a:xfrm>
          <a:prstGeom prst="rect">
            <a:avLst/>
          </a:prstGeom>
          <a:noFill/>
        </p:spPr>
        <p:txBody>
          <a:bodyPr wrap="none" rtlCol="0">
            <a:spAutoFit/>
          </a:bodyPr>
          <a:lstStyle/>
          <a:p>
            <a:r>
              <a:rPr lang="en-US" sz="2400" dirty="0" smtClean="0"/>
              <a:t>0</a:t>
            </a:r>
            <a:endParaRPr lang="en-US" sz="2400" dirty="0"/>
          </a:p>
        </p:txBody>
      </p:sp>
      <p:sp>
        <p:nvSpPr>
          <p:cNvPr id="15" name="TextBox 37"/>
          <p:cNvSpPr txBox="1">
            <a:spLocks noChangeArrowheads="1"/>
          </p:cNvSpPr>
          <p:nvPr/>
        </p:nvSpPr>
        <p:spPr bwMode="auto">
          <a:xfrm>
            <a:off x="1118131" y="1806299"/>
            <a:ext cx="12448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smtClean="0">
                <a:latin typeface="Helvetica" panose="020B0604020202020204" pitchFamily="34" charset="0"/>
                <a:cs typeface="Helvetica" panose="020B0604020202020204" pitchFamily="34" charset="0"/>
              </a:rPr>
              <a:t>Flow</a:t>
            </a:r>
            <a:endParaRPr lang="en-US" altLang="en-US" sz="2200" i="1" dirty="0">
              <a:latin typeface="Helvetica" panose="020B0604020202020204" pitchFamily="34" charset="0"/>
              <a:cs typeface="Helvetica" panose="020B0604020202020204" pitchFamily="34" charset="0"/>
            </a:endParaRPr>
          </a:p>
        </p:txBody>
      </p:sp>
      <p:sp>
        <p:nvSpPr>
          <p:cNvPr id="16" name="TextBox 37"/>
          <p:cNvSpPr txBox="1">
            <a:spLocks noChangeArrowheads="1"/>
          </p:cNvSpPr>
          <p:nvPr/>
        </p:nvSpPr>
        <p:spPr bwMode="auto">
          <a:xfrm>
            <a:off x="3091211" y="1650724"/>
            <a:ext cx="27239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smtClean="0">
                <a:latin typeface="Helvetica" panose="020B0604020202020204" pitchFamily="34" charset="0"/>
                <a:cs typeface="Helvetica" panose="020B0604020202020204" pitchFamily="34" charset="0"/>
              </a:rPr>
              <a:t>Curvature</a:t>
            </a:r>
          </a:p>
          <a:p>
            <a:pPr algn="ctr"/>
            <a:r>
              <a:rPr lang="en-US" altLang="en-US" sz="2200" dirty="0" smtClean="0">
                <a:latin typeface="Helvetica" panose="020B0604020202020204" pitchFamily="34" charset="0"/>
                <a:cs typeface="Helvetica" panose="020B0604020202020204" pitchFamily="34" charset="0"/>
              </a:rPr>
              <a:t>of Energy Term</a:t>
            </a:r>
            <a:endParaRPr lang="en-US" altLang="en-US" sz="2200" dirty="0">
              <a:latin typeface="Helvetica" panose="020B0604020202020204" pitchFamily="34" charset="0"/>
              <a:cs typeface="Helvetica" panose="020B0604020202020204" pitchFamily="34" charset="0"/>
            </a:endParaRPr>
          </a:p>
        </p:txBody>
      </p:sp>
      <p:sp>
        <p:nvSpPr>
          <p:cNvPr id="17" name="TextBox 37"/>
          <p:cNvSpPr txBox="1">
            <a:spLocks noChangeArrowheads="1"/>
          </p:cNvSpPr>
          <p:nvPr/>
        </p:nvSpPr>
        <p:spPr bwMode="auto">
          <a:xfrm>
            <a:off x="5753636" y="1637681"/>
            <a:ext cx="28244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smtClean="0">
                <a:latin typeface="Helvetica" panose="020B0604020202020204" pitchFamily="34" charset="0"/>
                <a:cs typeface="Helvetica" panose="020B0604020202020204" pitchFamily="34" charset="0"/>
              </a:rPr>
              <a:t>Forward/Backward Flow Agreement</a:t>
            </a:r>
            <a:endParaRPr lang="en-US" altLang="en-US" sz="2200" i="1" dirty="0">
              <a:latin typeface="Helvetica" panose="020B0604020202020204" pitchFamily="34" charset="0"/>
              <a:cs typeface="Helvetica" panose="020B0604020202020204" pitchFamily="34" charset="0"/>
            </a:endParaRPr>
          </a:p>
        </p:txBody>
      </p:sp>
      <p:sp>
        <p:nvSpPr>
          <p:cNvPr id="18" name="TextBox 37"/>
          <p:cNvSpPr txBox="1">
            <a:spLocks noChangeArrowheads="1"/>
          </p:cNvSpPr>
          <p:nvPr/>
        </p:nvSpPr>
        <p:spPr bwMode="auto">
          <a:xfrm>
            <a:off x="8516528" y="1806300"/>
            <a:ext cx="27239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err="1" smtClean="0">
                <a:latin typeface="Helvetica" panose="020B0604020202020204" pitchFamily="34" charset="0"/>
                <a:cs typeface="Helvetica" panose="020B0604020202020204" pitchFamily="34" charset="0"/>
              </a:rPr>
              <a:t>Thresholding</a:t>
            </a:r>
            <a:endParaRPr lang="en-US" altLang="en-US" sz="2200" i="1" dirty="0">
              <a:latin typeface="Helvetica" panose="020B0604020202020204" pitchFamily="34" charset="0"/>
              <a:cs typeface="Helvetica" panose="020B0604020202020204"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14</a:t>
            </a:fld>
            <a:endParaRPr lang="en-US"/>
          </a:p>
        </p:txBody>
      </p:sp>
      <p:sp>
        <p:nvSpPr>
          <p:cNvPr id="8" name="TextBox 7"/>
          <p:cNvSpPr txBox="1"/>
          <p:nvPr/>
        </p:nvSpPr>
        <p:spPr>
          <a:xfrm>
            <a:off x="5496126" y="1668458"/>
            <a:ext cx="439544" cy="707886"/>
          </a:xfrm>
          <a:prstGeom prst="rect">
            <a:avLst/>
          </a:prstGeom>
          <a:noFill/>
        </p:spPr>
        <p:txBody>
          <a:bodyPr wrap="none" rtlCol="0">
            <a:spAutoFit/>
          </a:bodyPr>
          <a:lstStyle/>
          <a:p>
            <a:r>
              <a:rPr lang="en-US" sz="4000" dirty="0" smtClean="0"/>
              <a:t>+</a:t>
            </a:r>
            <a:endParaRPr lang="en-US" sz="4000" dirty="0"/>
          </a:p>
        </p:txBody>
      </p:sp>
      <p:sp>
        <p:nvSpPr>
          <p:cNvPr id="19" name="TextBox 18"/>
          <p:cNvSpPr txBox="1"/>
          <p:nvPr/>
        </p:nvSpPr>
        <p:spPr>
          <a:xfrm>
            <a:off x="8423702" y="1666868"/>
            <a:ext cx="439544" cy="707886"/>
          </a:xfrm>
          <a:prstGeom prst="rect">
            <a:avLst/>
          </a:prstGeom>
          <a:noFill/>
        </p:spPr>
        <p:txBody>
          <a:bodyPr wrap="none" rtlCol="0">
            <a:spAutoFit/>
          </a:bodyPr>
          <a:lstStyle/>
          <a:p>
            <a:r>
              <a:rPr lang="en-US" sz="4000" dirty="0" smtClean="0"/>
              <a:t>+</a:t>
            </a:r>
            <a:endParaRPr lang="en-US" sz="4000" dirty="0"/>
          </a:p>
        </p:txBody>
      </p:sp>
    </p:spTree>
    <p:extLst>
      <p:ext uri="{BB962C8B-B14F-4D97-AF65-F5344CB8AC3E}">
        <p14:creationId xmlns:p14="http://schemas.microsoft.com/office/powerpoint/2010/main" val="9308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P spid="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Pairwise Alignment: Refining the Flow</a:t>
            </a:r>
            <a:endParaRPr lang="de-DE" dirty="0"/>
          </a:p>
        </p:txBody>
      </p:sp>
      <p:pic>
        <p:nvPicPr>
          <p:cNvPr id="4" name="Picture 4" descr="Z:\ShapeAppearanceManifold\VideoFrames\Alignment\0_sourc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011" y="1297045"/>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5" descr="Z:\ShapeAppearanceManifold\VideoFrames\Alignment\0_targe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3011"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6" descr="Z:\ShapeAppearanceManifold\VideoFrames\Alignment\0_SourceBlendTarge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3011" y="4465918"/>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36"/>
              <p:cNvSpPr txBox="1">
                <a:spLocks noChangeArrowheads="1"/>
              </p:cNvSpPr>
              <p:nvPr/>
            </p:nvSpPr>
            <p:spPr bwMode="auto">
              <a:xfrm rot="16200000">
                <a:off x="350127" y="1777454"/>
                <a:ext cx="139522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Source </a:t>
                </a:r>
                <a14:m>
                  <m:oMath xmlns:m="http://schemas.openxmlformats.org/officeDocument/2006/math">
                    <m:r>
                      <a:rPr lang="de-DE" altLang="en-US" sz="2000" i="1">
                        <a:latin typeface="Cambria Math" panose="02040503050406030204" pitchFamily="18" charset="0"/>
                        <a:cs typeface="Helvetica" panose="020B0604020202020204" pitchFamily="34" charset="0"/>
                      </a:rPr>
                      <m:t>𝑎</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7" name="TextBox 36"/>
              <p:cNvSpPr txBox="1">
                <a:spLocks noRot="1" noChangeAspect="1" noMove="1" noResize="1" noEditPoints="1" noAdjustHandles="1" noChangeArrowheads="1" noChangeShapeType="1" noTextEdit="1"/>
              </p:cNvSpPr>
              <p:nvPr/>
            </p:nvSpPr>
            <p:spPr bwMode="auto">
              <a:xfrm rot="16200000">
                <a:off x="350127" y="1777454"/>
                <a:ext cx="1395225" cy="400110"/>
              </a:xfrm>
              <a:prstGeom prst="rect">
                <a:avLst/>
              </a:prstGeom>
              <a:blipFill rotWithShape="0">
                <a:blip r:embed="rId10"/>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sp>
        <p:nvSpPr>
          <p:cNvPr id="8" name="TextBox 37"/>
          <p:cNvSpPr txBox="1">
            <a:spLocks noChangeArrowheads="1"/>
          </p:cNvSpPr>
          <p:nvPr/>
        </p:nvSpPr>
        <p:spPr bwMode="auto">
          <a:xfrm rot="16200000">
            <a:off x="479390" y="4985863"/>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a:t>
            </a:r>
            <a:endParaRPr lang="en-US" altLang="en-US" sz="2000" i="1"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9" name="TextBox 37"/>
              <p:cNvSpPr txBox="1">
                <a:spLocks noChangeArrowheads="1"/>
              </p:cNvSpPr>
              <p:nvPr/>
            </p:nvSpPr>
            <p:spPr bwMode="auto">
              <a:xfrm rot="16200000">
                <a:off x="315712" y="3405919"/>
                <a:ext cx="14640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Target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𝑏</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9" name="TextBox 37"/>
              <p:cNvSpPr txBox="1">
                <a:spLocks noRot="1" noChangeAspect="1" noMove="1" noResize="1" noEditPoints="1" noAdjustHandles="1" noChangeArrowheads="1" noChangeShapeType="1" noTextEdit="1"/>
              </p:cNvSpPr>
              <p:nvPr/>
            </p:nvSpPr>
            <p:spPr bwMode="auto">
              <a:xfrm rot="16200000">
                <a:off x="315712" y="3405919"/>
                <a:ext cx="1464055" cy="400110"/>
              </a:xfrm>
              <a:prstGeom prst="rect">
                <a:avLst/>
              </a:prstGeom>
              <a:blipFill rotWithShape="0">
                <a:blip r:embed="rId11"/>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pic>
        <p:nvPicPr>
          <p:cNvPr id="10" name="Picture 7" descr="Z:\ShapeAppearanceManifold\VideoFrames\Alignment\1_InitialFlo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14800" y="1297045"/>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0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714800" y="4465918"/>
            <a:ext cx="1440000" cy="1440000"/>
          </a:xfrm>
          <a:prstGeom prst="rect">
            <a:avLst/>
          </a:prstGeom>
          <a:ln>
            <a:noFill/>
          </a:ln>
          <a:effectLst>
            <a:outerShdw blurRad="190500" algn="tl" rotWithShape="0">
              <a:srgbClr val="000000">
                <a:alpha val="70000"/>
              </a:srgbClr>
            </a:outerShdw>
          </a:effectLst>
        </p:spPr>
      </p:pic>
      <p:pic>
        <p:nvPicPr>
          <p:cNvPr id="12" name="Picture 8" descr="Z:\ShapeAppearanceManifold\VideoFrames\Alignment\1_InitialFlowImag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4800"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9" descr="Z:\ShapeAppearanceManifold\VideoFrames\Alignment\2_BlurFlo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2839" y="1297045"/>
            <a:ext cx="1440000" cy="1440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10" descr="Z:\ShapeAppearanceManifold\VideoFrames\Alignment\2_BlurImag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2839" y="2874910"/>
            <a:ext cx="1440000" cy="14222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00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6702839" y="4465918"/>
            <a:ext cx="1440000" cy="1440000"/>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19" name="TextBox 37"/>
              <p:cNvSpPr txBox="1">
                <a:spLocks noChangeArrowheads="1"/>
              </p:cNvSpPr>
              <p:nvPr/>
            </p:nvSpPr>
            <p:spPr bwMode="auto">
              <a:xfrm rot="16200000">
                <a:off x="2507560" y="4979760"/>
                <a:ext cx="180714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r>
                      <a:rPr lang="de-DE" altLang="en-US" sz="2000" b="0" i="1" smtClean="0">
                        <a:latin typeface="Cambria Math" panose="02040503050406030204" pitchFamily="18" charset="0"/>
                        <a:cs typeface="Helvetica" panose="020B0604020202020204" pitchFamily="34" charset="0"/>
                      </a:rPr>
                      <m:t>(</m:t>
                    </m:r>
                    <m:r>
                      <a:rPr lang="de-DE" altLang="en-US" sz="2000" b="0" i="1" smtClean="0">
                        <a:latin typeface="Cambria Math" panose="02040503050406030204" pitchFamily="18" charset="0"/>
                        <a:cs typeface="Helvetica" panose="020B0604020202020204" pitchFamily="34" charset="0"/>
                      </a:rPr>
                      <m:t>𝑎</m:t>
                    </m:r>
                    <m:r>
                      <a:rPr lang="de-DE" altLang="en-US" sz="2000" b="0" i="1" smtClean="0">
                        <a:latin typeface="Cambria Math" panose="02040503050406030204" pitchFamily="18" charset="0"/>
                        <a:cs typeface="Helvetica" panose="020B0604020202020204" pitchFamily="34" charset="0"/>
                      </a:rPr>
                      <m:t>)</m:t>
                    </m:r>
                  </m:oMath>
                </a14:m>
                <a:r>
                  <a:rPr lang="en-US" altLang="en-US" sz="2000" i="1" dirty="0" smtClean="0">
                    <a:latin typeface="Helvetica" panose="020B0604020202020204" pitchFamily="34" charset="0"/>
                    <a:cs typeface="Helvetica" panose="020B0604020202020204" pitchFamily="34" charset="0"/>
                  </a:rPr>
                  <a:t>,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𝑏</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19" name="TextBox 37"/>
              <p:cNvSpPr txBox="1">
                <a:spLocks noRot="1" noChangeAspect="1" noMove="1" noResize="1" noEditPoints="1" noAdjustHandles="1" noChangeArrowheads="1" noChangeShapeType="1" noTextEdit="1"/>
              </p:cNvSpPr>
              <p:nvPr/>
            </p:nvSpPr>
            <p:spPr bwMode="auto">
              <a:xfrm rot="16200000">
                <a:off x="2507560" y="4979760"/>
                <a:ext cx="1807141" cy="400110"/>
              </a:xfrm>
              <a:prstGeom prst="rect">
                <a:avLst/>
              </a:prstGeom>
              <a:blipFill rotWithShape="0">
                <a:blip r:embed="rId18"/>
                <a:stretch>
                  <a:fillRect l="-7692" r="-29231" b="-3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grpSp>
        <p:nvGrpSpPr>
          <p:cNvPr id="20" name="Gruppieren 19"/>
          <p:cNvGrpSpPr/>
          <p:nvPr/>
        </p:nvGrpSpPr>
        <p:grpSpPr>
          <a:xfrm>
            <a:off x="5400599" y="2423599"/>
            <a:ext cx="1091953" cy="2179407"/>
            <a:chOff x="5566298" y="2521257"/>
            <a:chExt cx="1091953" cy="2179407"/>
          </a:xfrm>
        </p:grpSpPr>
        <p:sp>
          <p:nvSpPr>
            <p:cNvPr id="21" name="Richtungspfeil 20"/>
            <p:cNvSpPr/>
            <p:nvPr/>
          </p:nvSpPr>
          <p:spPr>
            <a:xfrm>
              <a:off x="5566298" y="2521258"/>
              <a:ext cx="1091953" cy="2179406"/>
            </a:xfrm>
            <a:prstGeom prst="homePlate">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Box 36"/>
            <p:cNvSpPr txBox="1">
              <a:spLocks noChangeArrowheads="1"/>
            </p:cNvSpPr>
            <p:nvPr/>
          </p:nvSpPr>
          <p:spPr bwMode="auto">
            <a:xfrm rot="16200000">
              <a:off x="4854074" y="3257017"/>
              <a:ext cx="21794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Confidence-guided blur</a:t>
              </a:r>
              <a:endParaRPr lang="en-US" altLang="en-US" sz="2000" i="1" dirty="0">
                <a:latin typeface="Helvetica" panose="020B0604020202020204" pitchFamily="34" charset="0"/>
                <a:cs typeface="Helvetica" panose="020B0604020202020204" pitchFamily="34" charset="0"/>
              </a:endParaRPr>
            </a:p>
          </p:txBody>
        </p:sp>
      </p:grpSp>
      <mc:AlternateContent xmlns:mc="http://schemas.openxmlformats.org/markup-compatibility/2006" xmlns:a14="http://schemas.microsoft.com/office/drawing/2010/main">
        <mc:Choice Requires="a14">
          <p:sp>
            <p:nvSpPr>
              <p:cNvPr id="26" name="TextBox 37"/>
              <p:cNvSpPr txBox="1">
                <a:spLocks noChangeArrowheads="1"/>
              </p:cNvSpPr>
              <p:nvPr/>
            </p:nvSpPr>
            <p:spPr bwMode="auto">
              <a:xfrm rot="16200000">
                <a:off x="2670626" y="3385986"/>
                <a:ext cx="148302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Warp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r>
                      <a:rPr lang="de-DE" altLang="en-US" sz="2000" b="0" i="1" smtClean="0">
                        <a:latin typeface="Cambria Math" panose="02040503050406030204" pitchFamily="18" charset="0"/>
                        <a:cs typeface="Helvetica" panose="020B0604020202020204" pitchFamily="34" charset="0"/>
                      </a:rPr>
                      <m:t>(</m:t>
                    </m:r>
                    <m:r>
                      <a:rPr lang="de-DE" altLang="en-US" sz="2000" b="0" i="1" smtClean="0">
                        <a:latin typeface="Cambria Math" panose="02040503050406030204" pitchFamily="18" charset="0"/>
                        <a:cs typeface="Helvetica" panose="020B0604020202020204" pitchFamily="34" charset="0"/>
                      </a:rPr>
                      <m:t>𝑎</m:t>
                    </m:r>
                    <m:r>
                      <a:rPr lang="de-DE" altLang="en-US" sz="2000" b="0" i="1" smtClean="0">
                        <a:latin typeface="Cambria Math" panose="02040503050406030204" pitchFamily="18" charset="0"/>
                        <a:cs typeface="Helvetica" panose="020B0604020202020204" pitchFamily="34" charset="0"/>
                      </a:rPr>
                      <m:t>)</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26" name="TextBox 37"/>
              <p:cNvSpPr txBox="1">
                <a:spLocks noRot="1" noChangeAspect="1" noMove="1" noResize="1" noEditPoints="1" noAdjustHandles="1" noChangeArrowheads="1" noChangeShapeType="1" noTextEdit="1"/>
              </p:cNvSpPr>
              <p:nvPr/>
            </p:nvSpPr>
            <p:spPr bwMode="auto">
              <a:xfrm rot="16200000">
                <a:off x="2670626" y="3385986"/>
                <a:ext cx="1483025" cy="400110"/>
              </a:xfrm>
              <a:prstGeom prst="rect">
                <a:avLst/>
              </a:prstGeom>
              <a:blipFill rotWithShape="0">
                <a:blip r:embed="rId19"/>
                <a:stretch>
                  <a:fillRect l="-7576"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37"/>
              <p:cNvSpPr txBox="1">
                <a:spLocks noChangeArrowheads="1"/>
              </p:cNvSpPr>
              <p:nvPr/>
            </p:nvSpPr>
            <p:spPr bwMode="auto">
              <a:xfrm rot="16200000">
                <a:off x="2790239" y="1777453"/>
                <a:ext cx="124480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Flow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27" name="TextBox 37"/>
              <p:cNvSpPr txBox="1">
                <a:spLocks noRot="1" noChangeAspect="1" noMove="1" noResize="1" noEditPoints="1" noAdjustHandles="1" noChangeArrowheads="1" noChangeShapeType="1" noTextEdit="1"/>
              </p:cNvSpPr>
              <p:nvPr/>
            </p:nvSpPr>
            <p:spPr bwMode="auto">
              <a:xfrm rot="16200000">
                <a:off x="2790239" y="1777453"/>
                <a:ext cx="1244807" cy="400110"/>
              </a:xfrm>
              <a:prstGeom prst="rect">
                <a:avLst/>
              </a:prstGeom>
              <a:blipFill rotWithShape="0">
                <a:blip r:embed="rId20"/>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sp>
        <p:nvSpPr>
          <p:cNvPr id="3" name="Slide Number Placeholder 2"/>
          <p:cNvSpPr>
            <a:spLocks noGrp="1"/>
          </p:cNvSpPr>
          <p:nvPr>
            <p:ph type="sldNum" sz="quarter" idx="10"/>
          </p:nvPr>
        </p:nvSpPr>
        <p:spPr/>
        <p:txBody>
          <a:bodyPr/>
          <a:lstStyle/>
          <a:p>
            <a:fld id="{D9579CB7-F235-4B9E-B274-7CC5FDBF1B9F}" type="slidenum">
              <a:rPr lang="en-US" smtClean="0"/>
              <a:t>15</a:t>
            </a:fld>
            <a:endParaRPr lang="en-US"/>
          </a:p>
        </p:txBody>
      </p:sp>
    </p:spTree>
    <p:extLst>
      <p:ext uri="{BB962C8B-B14F-4D97-AF65-F5344CB8AC3E}">
        <p14:creationId xmlns:p14="http://schemas.microsoft.com/office/powerpoint/2010/main" val="3225839445"/>
      </p:ext>
    </p:extLst>
  </p:cSld>
  <p:clrMapOvr>
    <a:masterClrMapping/>
  </p:clrMapOvr>
  <p:timing>
    <p:tnLst>
      <p:par>
        <p:cTn id="1" dur="indefinite" restart="never" nodeType="tmRoot">
          <p:childTnLst>
            <p:video>
              <p:cMediaNode vol="80000">
                <p:cTn id="2" fill="remove" display="0">
                  <p:stCondLst>
                    <p:cond delay="indefinite"/>
                  </p:stCondLst>
                </p:cTn>
                <p:tgtEl>
                  <p:spTgt spid="11"/>
                </p:tgtEl>
              </p:cMediaNode>
            </p:video>
            <p:video>
              <p:cMediaNode vol="80000">
                <p:cTn id="3" fill="remove" display="0">
                  <p:stCondLst>
                    <p:cond delay="indefinite"/>
                  </p:stCondLst>
                </p:cTn>
                <p:tgtEl>
                  <p:spTgt spid="1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47518277"/>
              </p:ext>
            </p:extLst>
          </p:nvPr>
        </p:nvGraphicFramePr>
        <p:xfrm>
          <a:off x="6828603" y="1681691"/>
          <a:ext cx="3960000" cy="3960000"/>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96000"/>
                <a:gridCol w="396000"/>
                <a:gridCol w="396000"/>
                <a:gridCol w="396000"/>
                <a:gridCol w="396000"/>
                <a:gridCol w="396000"/>
                <a:gridCol w="396000"/>
                <a:gridCol w="396000"/>
                <a:gridCol w="396000"/>
                <a:gridCol w="396000"/>
              </a:tblGrid>
              <a:tr h="396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115" name="Group 114"/>
          <p:cNvGrpSpPr/>
          <p:nvPr/>
        </p:nvGrpSpPr>
        <p:grpSpPr>
          <a:xfrm>
            <a:off x="8021258" y="2084995"/>
            <a:ext cx="2681548" cy="2410982"/>
            <a:chOff x="7653780" y="2084995"/>
            <a:chExt cx="2681548" cy="2410982"/>
          </a:xfrm>
        </p:grpSpPr>
        <p:sp>
          <p:nvSpPr>
            <p:cNvPr id="89" name="Oval 88"/>
            <p:cNvSpPr/>
            <p:nvPr/>
          </p:nvSpPr>
          <p:spPr>
            <a:xfrm rot="19385526">
              <a:off x="7761273" y="3233260"/>
              <a:ext cx="360000" cy="3600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9385526">
              <a:off x="7939510" y="2715424"/>
              <a:ext cx="360000" cy="360000"/>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19385526">
              <a:off x="7653780" y="3534370"/>
              <a:ext cx="360000" cy="3600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9385526">
              <a:off x="8224284" y="2352128"/>
              <a:ext cx="360000" cy="360000"/>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19385526">
              <a:off x="8426313" y="2084995"/>
              <a:ext cx="360000" cy="360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9385526">
              <a:off x="8255195" y="2977749"/>
              <a:ext cx="360000" cy="360000"/>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385526">
              <a:off x="8435103" y="2624595"/>
              <a:ext cx="360000" cy="360000"/>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9385526">
              <a:off x="8009651" y="3381625"/>
              <a:ext cx="360000" cy="360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19385526">
              <a:off x="8673059" y="2463399"/>
              <a:ext cx="360000" cy="3600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9385526">
              <a:off x="8875087" y="2211376"/>
              <a:ext cx="360000" cy="360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19385526">
              <a:off x="8348179" y="3586487"/>
              <a:ext cx="360000" cy="360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19385526">
              <a:off x="8737124" y="3363723"/>
              <a:ext cx="360000" cy="360000"/>
            </a:xfrm>
            <a:prstGeom prst="ellipse">
              <a:avLst/>
            </a:prstGeom>
            <a:solidFill>
              <a:srgbClr val="FF9999"/>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9385526">
              <a:off x="7986266" y="3732260"/>
              <a:ext cx="360000" cy="360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19385526">
              <a:off x="9194792" y="3057856"/>
              <a:ext cx="360000" cy="360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9385526">
              <a:off x="9667085" y="2926800"/>
              <a:ext cx="360000" cy="360000"/>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19385526">
              <a:off x="8678337" y="3744442"/>
              <a:ext cx="360000" cy="360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19385526">
              <a:off x="9105773" y="3557604"/>
              <a:ext cx="360000" cy="360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rot="19385526">
              <a:off x="8076064" y="3935070"/>
              <a:ext cx="360000" cy="36000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19385526">
              <a:off x="9376465" y="3349092"/>
              <a:ext cx="360000" cy="360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9385526">
              <a:off x="9827938" y="3178824"/>
              <a:ext cx="360000" cy="36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19385526">
              <a:off x="8714262" y="4135977"/>
              <a:ext cx="360000" cy="360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19385526">
              <a:off x="9126106" y="4009818"/>
              <a:ext cx="360000" cy="360000"/>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9385526">
              <a:off x="8417582" y="3984284"/>
              <a:ext cx="360000" cy="36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9385526">
              <a:off x="9488990" y="3800459"/>
              <a:ext cx="360000" cy="36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19385526">
              <a:off x="9975328" y="3561904"/>
              <a:ext cx="360000" cy="36000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0" name="Table 119"/>
          <p:cNvGraphicFramePr>
            <a:graphicFrameLocks noGrp="1"/>
          </p:cNvGraphicFramePr>
          <p:nvPr>
            <p:extLst>
              <p:ext uri="{D42A27DB-BD31-4B8C-83A1-F6EECF244321}">
                <p14:modId xmlns:p14="http://schemas.microsoft.com/office/powerpoint/2010/main" val="4266651553"/>
              </p:ext>
            </p:extLst>
          </p:nvPr>
        </p:nvGraphicFramePr>
        <p:xfrm>
          <a:off x="6828603" y="1681691"/>
          <a:ext cx="3960000" cy="3960000"/>
        </p:xfrm>
        <a:graphic>
          <a:graphicData uri="http://schemas.openxmlformats.org/drawingml/2006/table">
            <a:tbl>
              <a:tblPr firstRow="1" bandRow="1">
                <a:effectLst/>
                <a:tableStyleId>{5C22544A-7EE6-4342-B048-85BDC9FD1C3A}</a:tableStyleId>
              </a:tblPr>
              <a:tblGrid>
                <a:gridCol w="396000"/>
                <a:gridCol w="396000"/>
                <a:gridCol w="396000"/>
                <a:gridCol w="396000"/>
                <a:gridCol w="396000"/>
                <a:gridCol w="396000"/>
                <a:gridCol w="396000"/>
                <a:gridCol w="396000"/>
                <a:gridCol w="396000"/>
                <a:gridCol w="396000"/>
              </a:tblGrid>
              <a:tr h="396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87" name="Group 86"/>
          <p:cNvGrpSpPr/>
          <p:nvPr/>
        </p:nvGrpSpPr>
        <p:grpSpPr>
          <a:xfrm rot="19385526">
            <a:off x="8263990" y="2412363"/>
            <a:ext cx="1941232" cy="1944960"/>
            <a:chOff x="3134012" y="3039538"/>
            <a:chExt cx="1941232" cy="1944960"/>
          </a:xfrm>
        </p:grpSpPr>
        <p:sp>
          <p:nvSpPr>
            <p:cNvPr id="62" name="Oval 61"/>
            <p:cNvSpPr/>
            <p:nvPr/>
          </p:nvSpPr>
          <p:spPr>
            <a:xfrm>
              <a:off x="3529320" y="3039538"/>
              <a:ext cx="360000" cy="3600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3924628" y="3039538"/>
              <a:ext cx="360000" cy="360000"/>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3134012" y="3039538"/>
              <a:ext cx="360000" cy="3600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319936" y="3039538"/>
              <a:ext cx="360000" cy="360000"/>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715244" y="3039538"/>
              <a:ext cx="360000" cy="360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529320" y="3435778"/>
              <a:ext cx="360000" cy="360000"/>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924628" y="3435778"/>
              <a:ext cx="360000" cy="360000"/>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134012" y="3435778"/>
              <a:ext cx="360000" cy="360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319936" y="3435778"/>
              <a:ext cx="360000" cy="3600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715244" y="3435778"/>
              <a:ext cx="360000" cy="360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529320" y="3832018"/>
              <a:ext cx="360000" cy="360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924628" y="3832018"/>
              <a:ext cx="360000" cy="360000"/>
            </a:xfrm>
            <a:prstGeom prst="ellipse">
              <a:avLst/>
            </a:prstGeom>
            <a:solidFill>
              <a:srgbClr val="FF9999"/>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134012" y="3832018"/>
              <a:ext cx="360000" cy="360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319936" y="3832018"/>
              <a:ext cx="360000" cy="360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715244" y="3832018"/>
              <a:ext cx="360000" cy="360000"/>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529320" y="4228258"/>
              <a:ext cx="360000" cy="360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924628" y="4228258"/>
              <a:ext cx="360000" cy="360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3134012" y="4228258"/>
              <a:ext cx="360000" cy="36000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319936" y="4228258"/>
              <a:ext cx="360000" cy="360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715244" y="4228258"/>
              <a:ext cx="360000" cy="36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529320" y="4624498"/>
              <a:ext cx="360000" cy="360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3924628" y="4624498"/>
              <a:ext cx="360000" cy="360000"/>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3134012" y="4624498"/>
              <a:ext cx="360000" cy="36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319936" y="4624498"/>
              <a:ext cx="360000" cy="36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715244" y="4624498"/>
              <a:ext cx="360000" cy="36000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Locally Rigid Flow</a:t>
            </a:r>
            <a:endParaRPr lang="en-US" dirty="0"/>
          </a:p>
        </p:txBody>
      </p:sp>
      <p:sp>
        <p:nvSpPr>
          <p:cNvPr id="4" name="Slide Number Placeholder 3"/>
          <p:cNvSpPr>
            <a:spLocks noGrp="1"/>
          </p:cNvSpPr>
          <p:nvPr>
            <p:ph type="sldNum" sz="quarter" idx="10"/>
          </p:nvPr>
        </p:nvSpPr>
        <p:spPr/>
        <p:txBody>
          <a:bodyPr/>
          <a:lstStyle/>
          <a:p>
            <a:fld id="{D9579CB7-F235-4B9E-B274-7CC5FDBF1B9F}" type="slidenum">
              <a:rPr lang="en-US" smtClean="0"/>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964609686"/>
              </p:ext>
            </p:extLst>
          </p:nvPr>
        </p:nvGraphicFramePr>
        <p:xfrm>
          <a:off x="1398801" y="1681691"/>
          <a:ext cx="3960000" cy="3960000"/>
        </p:xfrm>
        <a:graphic>
          <a:graphicData uri="http://schemas.openxmlformats.org/drawingml/2006/table">
            <a:tbl>
              <a:tblPr firstRow="1" bandRow="1">
                <a:effectLst>
                  <a:outerShdw blurRad="190500" algn="ctr" rotWithShape="0">
                    <a:prstClr val="black">
                      <a:alpha val="70000"/>
                    </a:prstClr>
                  </a:outerShdw>
                </a:effectLst>
                <a:tableStyleId>{5C22544A-7EE6-4342-B048-85BDC9FD1C3A}</a:tableStyleId>
              </a:tblPr>
              <a:tblGrid>
                <a:gridCol w="396000"/>
                <a:gridCol w="396000"/>
                <a:gridCol w="396000"/>
                <a:gridCol w="396000"/>
                <a:gridCol w="396000"/>
                <a:gridCol w="396000"/>
                <a:gridCol w="396000"/>
                <a:gridCol w="396000"/>
                <a:gridCol w="396000"/>
                <a:gridCol w="396000"/>
              </a:tblGrid>
              <a:tr h="3960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Oval 6"/>
          <p:cNvSpPr/>
          <p:nvPr/>
        </p:nvSpPr>
        <p:spPr>
          <a:xfrm>
            <a:off x="3000896" y="2887138"/>
            <a:ext cx="360000" cy="36000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96204" y="2887138"/>
            <a:ext cx="360000" cy="360000"/>
          </a:xfrm>
          <a:prstGeom prst="ellips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05588" y="2887138"/>
            <a:ext cx="360000" cy="36000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791512" y="2887138"/>
            <a:ext cx="360000" cy="360000"/>
          </a:xfrm>
          <a:prstGeom prst="ellipse">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86820" y="2887138"/>
            <a:ext cx="360000" cy="360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000896" y="3283378"/>
            <a:ext cx="360000" cy="360000"/>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396204" y="3283378"/>
            <a:ext cx="360000" cy="360000"/>
          </a:xfrm>
          <a:prstGeom prst="ellips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605588" y="3283378"/>
            <a:ext cx="360000" cy="360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791512" y="3283378"/>
            <a:ext cx="360000" cy="360000"/>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86820" y="3283378"/>
            <a:ext cx="360000" cy="360000"/>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00896" y="3679618"/>
            <a:ext cx="360000" cy="360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396204" y="3679618"/>
            <a:ext cx="360000" cy="360000"/>
          </a:xfrm>
          <a:prstGeom prst="ellipse">
            <a:avLst/>
          </a:prstGeom>
          <a:solidFill>
            <a:srgbClr val="FF9999"/>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605588" y="3679618"/>
            <a:ext cx="360000" cy="360000"/>
          </a:xfrm>
          <a:prstGeom prst="ellipse">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91512" y="3679618"/>
            <a:ext cx="360000" cy="360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186820" y="3679618"/>
            <a:ext cx="360000" cy="360000"/>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00896" y="4075858"/>
            <a:ext cx="360000" cy="360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396204" y="4075858"/>
            <a:ext cx="360000" cy="360000"/>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605588" y="4075858"/>
            <a:ext cx="360000" cy="36000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791512" y="4075858"/>
            <a:ext cx="360000" cy="360000"/>
          </a:xfrm>
          <a:prstGeom prst="ellipse">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186820" y="4075858"/>
            <a:ext cx="360000" cy="36000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000896" y="4472098"/>
            <a:ext cx="360000" cy="360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396204" y="4472098"/>
            <a:ext cx="360000" cy="360000"/>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605588" y="4472098"/>
            <a:ext cx="360000" cy="36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3791512" y="4472098"/>
            <a:ext cx="360000" cy="36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186820" y="4472098"/>
            <a:ext cx="360000" cy="36000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uppieren 19"/>
          <p:cNvGrpSpPr/>
          <p:nvPr/>
        </p:nvGrpSpPr>
        <p:grpSpPr>
          <a:xfrm>
            <a:off x="5571519" y="2423600"/>
            <a:ext cx="1091953" cy="2179406"/>
            <a:chOff x="5566298" y="2521258"/>
            <a:chExt cx="1091953" cy="2179406"/>
          </a:xfrm>
        </p:grpSpPr>
        <p:sp>
          <p:nvSpPr>
            <p:cNvPr id="117" name="Richtungspfeil 20"/>
            <p:cNvSpPr/>
            <p:nvPr/>
          </p:nvSpPr>
          <p:spPr>
            <a:xfrm>
              <a:off x="5566298" y="2521258"/>
              <a:ext cx="1091953" cy="2179406"/>
            </a:xfrm>
            <a:prstGeom prst="homePlate">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18" name="TextBox 36"/>
                <p:cNvSpPr txBox="1">
                  <a:spLocks noChangeArrowheads="1"/>
                </p:cNvSpPr>
                <p:nvPr/>
              </p:nvSpPr>
              <p:spPr bwMode="auto">
                <a:xfrm rot="16200000">
                  <a:off x="4854074" y="3318573"/>
                  <a:ext cx="217940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3200" dirty="0" smtClean="0">
                      <a:latin typeface="Helvetica" panose="020B0604020202020204" pitchFamily="34" charset="0"/>
                      <a:cs typeface="Helvetica" panose="020B0604020202020204" pitchFamily="34" charset="0"/>
                    </a:rPr>
                    <a:t>Flow </a:t>
                  </a:r>
                  <a14:m>
                    <m:oMath xmlns:m="http://schemas.openxmlformats.org/officeDocument/2006/math">
                      <m:r>
                        <a:rPr lang="de-DE" altLang="en-US" sz="3200" b="0" i="1" smtClean="0">
                          <a:latin typeface="Cambria Math"/>
                          <a:cs typeface="Helvetica" panose="020B0604020202020204" pitchFamily="34" charset="0"/>
                        </a:rPr>
                        <m:t>𝑓</m:t>
                      </m:r>
                    </m:oMath>
                  </a14:m>
                  <a:endParaRPr lang="en-US" altLang="en-US" sz="3200" i="1" dirty="0">
                    <a:latin typeface="Helvetica" panose="020B0604020202020204" pitchFamily="34" charset="0"/>
                    <a:cs typeface="Helvetica" panose="020B0604020202020204" pitchFamily="34" charset="0"/>
                  </a:endParaRPr>
                </a:p>
              </p:txBody>
            </p:sp>
          </mc:Choice>
          <mc:Fallback xmlns="">
            <p:sp>
              <p:nvSpPr>
                <p:cNvPr id="118" name="TextBox 36"/>
                <p:cNvSpPr txBox="1">
                  <a:spLocks noRot="1" noChangeAspect="1" noMove="1" noResize="1" noEditPoints="1" noAdjustHandles="1" noChangeArrowheads="1" noChangeShapeType="1" noTextEdit="1"/>
                </p:cNvSpPr>
                <p:nvPr/>
              </p:nvSpPr>
              <p:spPr bwMode="auto">
                <a:xfrm rot="16200000">
                  <a:off x="4854074" y="3318573"/>
                  <a:ext cx="2179406" cy="584775"/>
                </a:xfrm>
                <a:prstGeom prst="rect">
                  <a:avLst/>
                </a:prstGeom>
                <a:blipFill rotWithShape="1">
                  <a:blip r:embed="rId3"/>
                  <a:stretch>
                    <a:fillRect l="-12500" r="-343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122" name="Gruppieren 19"/>
          <p:cNvGrpSpPr/>
          <p:nvPr/>
        </p:nvGrpSpPr>
        <p:grpSpPr>
          <a:xfrm>
            <a:off x="5571519" y="2423600"/>
            <a:ext cx="1091953" cy="2179406"/>
            <a:chOff x="5566298" y="2521258"/>
            <a:chExt cx="1091953" cy="2179406"/>
          </a:xfrm>
          <a:effectLst/>
        </p:grpSpPr>
        <p:sp>
          <p:nvSpPr>
            <p:cNvPr id="123" name="Richtungspfeil 20"/>
            <p:cNvSpPr/>
            <p:nvPr/>
          </p:nvSpPr>
          <p:spPr>
            <a:xfrm>
              <a:off x="5566298" y="2521258"/>
              <a:ext cx="1091953" cy="2179406"/>
            </a:xfrm>
            <a:prstGeom prst="homePlate">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124" name="TextBox 36"/>
                <p:cNvSpPr txBox="1">
                  <a:spLocks noChangeArrowheads="1"/>
                </p:cNvSpPr>
                <p:nvPr/>
              </p:nvSpPr>
              <p:spPr bwMode="auto">
                <a:xfrm rot="16200000">
                  <a:off x="4854074" y="3318573"/>
                  <a:ext cx="217940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3200" dirty="0" smtClean="0">
                      <a:latin typeface="Helvetica" panose="020B0604020202020204" pitchFamily="34" charset="0"/>
                      <a:cs typeface="Helvetica" panose="020B0604020202020204" pitchFamily="34" charset="0"/>
                    </a:rPr>
                    <a:t>Rigid </a:t>
                  </a:r>
                  <a14:m>
                    <m:oMath xmlns:m="http://schemas.openxmlformats.org/officeDocument/2006/math">
                      <m:r>
                        <a:rPr lang="de-DE" altLang="en-US" sz="3200" b="0" i="1" smtClean="0">
                          <a:latin typeface="Cambria Math"/>
                          <a:cs typeface="Helvetica" panose="020B0604020202020204" pitchFamily="34" charset="0"/>
                        </a:rPr>
                        <m:t>𝑟</m:t>
                      </m:r>
                    </m:oMath>
                  </a14:m>
                  <a:endParaRPr lang="en-US" altLang="en-US" sz="3200" i="1" dirty="0">
                    <a:latin typeface="Helvetica" panose="020B0604020202020204" pitchFamily="34" charset="0"/>
                    <a:cs typeface="Helvetica" panose="020B0604020202020204" pitchFamily="34" charset="0"/>
                  </a:endParaRPr>
                </a:p>
              </p:txBody>
            </p:sp>
          </mc:Choice>
          <mc:Fallback xmlns="">
            <p:sp>
              <p:nvSpPr>
                <p:cNvPr id="124" name="TextBox 36"/>
                <p:cNvSpPr txBox="1">
                  <a:spLocks noRot="1" noChangeAspect="1" noMove="1" noResize="1" noEditPoints="1" noAdjustHandles="1" noChangeArrowheads="1" noChangeShapeType="1" noTextEdit="1"/>
                </p:cNvSpPr>
                <p:nvPr/>
              </p:nvSpPr>
              <p:spPr bwMode="auto">
                <a:xfrm rot="16200000">
                  <a:off x="4854074" y="3318573"/>
                  <a:ext cx="2179406" cy="584775"/>
                </a:xfrm>
                <a:prstGeom prst="rect">
                  <a:avLst/>
                </a:prstGeom>
                <a:blipFill rotWithShape="1">
                  <a:blip r:embed="rId4"/>
                  <a:stretch>
                    <a:fillRect l="-12500" r="-343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spTree>
    <p:extLst>
      <p:ext uri="{BB962C8B-B14F-4D97-AF65-F5344CB8AC3E}">
        <p14:creationId xmlns:p14="http://schemas.microsoft.com/office/powerpoint/2010/main" val="25091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fade">
                                      <p:cBhvr>
                                        <p:cTn id="13"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Pairwise Alignment: Refining the Flow</a:t>
            </a:r>
            <a:endParaRPr lang="de-DE" dirty="0"/>
          </a:p>
        </p:txBody>
      </p:sp>
      <p:pic>
        <p:nvPicPr>
          <p:cNvPr id="4" name="Picture 4" descr="Z:\ShapeAppearanceManifold\VideoFrames\Alignment\0_sourc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3011" y="1297045"/>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5" descr="Z:\ShapeAppearanceManifold\VideoFrames\Alignment\0_targe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3011"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6" descr="Z:\ShapeAppearanceManifold\VideoFrames\Alignment\0_SourceBlendTarget.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3011" y="4465918"/>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36"/>
              <p:cNvSpPr txBox="1">
                <a:spLocks noChangeArrowheads="1"/>
              </p:cNvSpPr>
              <p:nvPr/>
            </p:nvSpPr>
            <p:spPr bwMode="auto">
              <a:xfrm rot="16200000">
                <a:off x="350127" y="1777454"/>
                <a:ext cx="139522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Source </a:t>
                </a:r>
                <a14:m>
                  <m:oMath xmlns:m="http://schemas.openxmlformats.org/officeDocument/2006/math">
                    <m:r>
                      <a:rPr lang="de-DE" altLang="en-US" sz="2000" i="1">
                        <a:latin typeface="Cambria Math" panose="02040503050406030204" pitchFamily="18" charset="0"/>
                        <a:cs typeface="Helvetica" panose="020B0604020202020204" pitchFamily="34" charset="0"/>
                      </a:rPr>
                      <m:t>𝑎</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7" name="TextBox 36"/>
              <p:cNvSpPr txBox="1">
                <a:spLocks noRot="1" noChangeAspect="1" noMove="1" noResize="1" noEditPoints="1" noAdjustHandles="1" noChangeArrowheads="1" noChangeShapeType="1" noTextEdit="1"/>
              </p:cNvSpPr>
              <p:nvPr/>
            </p:nvSpPr>
            <p:spPr bwMode="auto">
              <a:xfrm rot="16200000">
                <a:off x="350127" y="1777454"/>
                <a:ext cx="1395225" cy="400110"/>
              </a:xfrm>
              <a:prstGeom prst="rect">
                <a:avLst/>
              </a:prstGeom>
              <a:blipFill rotWithShape="0">
                <a:blip r:embed="rId12"/>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sp>
        <p:nvSpPr>
          <p:cNvPr id="8" name="TextBox 37"/>
          <p:cNvSpPr txBox="1">
            <a:spLocks noChangeArrowheads="1"/>
          </p:cNvSpPr>
          <p:nvPr/>
        </p:nvSpPr>
        <p:spPr bwMode="auto">
          <a:xfrm rot="16200000">
            <a:off x="479390" y="4985863"/>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a:t>
            </a:r>
            <a:endParaRPr lang="en-US" altLang="en-US" sz="2000" i="1"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9" name="TextBox 37"/>
              <p:cNvSpPr txBox="1">
                <a:spLocks noChangeArrowheads="1"/>
              </p:cNvSpPr>
              <p:nvPr/>
            </p:nvSpPr>
            <p:spPr bwMode="auto">
              <a:xfrm rot="16200000">
                <a:off x="315712" y="3405919"/>
                <a:ext cx="14640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Target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𝑏</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9" name="TextBox 37"/>
              <p:cNvSpPr txBox="1">
                <a:spLocks noRot="1" noChangeAspect="1" noMove="1" noResize="1" noEditPoints="1" noAdjustHandles="1" noChangeArrowheads="1" noChangeShapeType="1" noTextEdit="1"/>
              </p:cNvSpPr>
              <p:nvPr/>
            </p:nvSpPr>
            <p:spPr bwMode="auto">
              <a:xfrm rot="16200000">
                <a:off x="315712" y="3405919"/>
                <a:ext cx="1464055" cy="400110"/>
              </a:xfrm>
              <a:prstGeom prst="rect">
                <a:avLst/>
              </a:prstGeom>
              <a:blipFill rotWithShape="0">
                <a:blip r:embed="rId13"/>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pic>
        <p:nvPicPr>
          <p:cNvPr id="10" name="Picture 7" descr="Z:\ShapeAppearanceManifold\VideoFrames\Alignment\1_InitialFlow.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4800" y="1297045"/>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00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3714800" y="4465918"/>
            <a:ext cx="1440000" cy="1440000"/>
          </a:xfrm>
          <a:prstGeom prst="rect">
            <a:avLst/>
          </a:prstGeom>
          <a:ln>
            <a:noFill/>
          </a:ln>
          <a:effectLst>
            <a:outerShdw blurRad="190500" algn="tl" rotWithShape="0">
              <a:srgbClr val="000000">
                <a:alpha val="70000"/>
              </a:srgbClr>
            </a:outerShdw>
          </a:effectLst>
        </p:spPr>
      </p:pic>
      <p:pic>
        <p:nvPicPr>
          <p:cNvPr id="13" name="Picture 8" descr="Z:\ShapeAppearanceManifold\VideoFrames\Alignment\1_InitialFlowImag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14800"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9" descr="Z:\ShapeAppearanceManifold\VideoFrames\Alignment\2_BlurFlow.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02839" y="1297045"/>
            <a:ext cx="1440000" cy="1440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0" descr="Z:\ShapeAppearanceManifold\VideoFrames\Alignment\2_BlurImag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2839" y="2874910"/>
            <a:ext cx="1440000" cy="14222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00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a:off x="6702839" y="4465918"/>
            <a:ext cx="1440000" cy="1440000"/>
          </a:xfrm>
          <a:prstGeom prst="rect">
            <a:avLst/>
          </a:prstGeom>
          <a:ln>
            <a:noFill/>
          </a:ln>
          <a:effectLst>
            <a:outerShdw blurRad="190500" algn="tl" rotWithShape="0">
              <a:srgbClr val="000000">
                <a:alpha val="70000"/>
              </a:srgbClr>
            </a:outerShdw>
          </a:effectLst>
        </p:spPr>
      </p:pic>
      <p:pic>
        <p:nvPicPr>
          <p:cNvPr id="18" name="Picture 11" descr="Z:\ShapeAppearanceManifold\VideoFrames\Alignment\3_MLSFlow.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90879" y="1297045"/>
            <a:ext cx="1440000" cy="1440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9" name="Picture 12" descr="Z:\ShapeAppearanceManifold\VideoFrames\Alignment\3_MLSImage.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90879" y="2874910"/>
            <a:ext cx="1440000" cy="144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002.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2"/>
          <a:stretch>
            <a:fillRect/>
          </a:stretch>
        </p:blipFill>
        <p:spPr>
          <a:xfrm>
            <a:off x="9708615" y="4465918"/>
            <a:ext cx="1422264" cy="1440000"/>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21" name="TextBox 37"/>
              <p:cNvSpPr txBox="1">
                <a:spLocks noChangeArrowheads="1"/>
              </p:cNvSpPr>
              <p:nvPr/>
            </p:nvSpPr>
            <p:spPr bwMode="auto">
              <a:xfrm rot="16200000">
                <a:off x="2507560" y="4979760"/>
                <a:ext cx="180714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r>
                      <a:rPr lang="de-DE" altLang="en-US" sz="2000" b="0" i="1" smtClean="0">
                        <a:latin typeface="Cambria Math" panose="02040503050406030204" pitchFamily="18" charset="0"/>
                        <a:cs typeface="Helvetica" panose="020B0604020202020204" pitchFamily="34" charset="0"/>
                      </a:rPr>
                      <m:t>(</m:t>
                    </m:r>
                    <m:r>
                      <a:rPr lang="de-DE" altLang="en-US" sz="2000" b="0" i="1" smtClean="0">
                        <a:latin typeface="Cambria Math" panose="02040503050406030204" pitchFamily="18" charset="0"/>
                        <a:cs typeface="Helvetica" panose="020B0604020202020204" pitchFamily="34" charset="0"/>
                      </a:rPr>
                      <m:t>𝑎</m:t>
                    </m:r>
                    <m:r>
                      <a:rPr lang="de-DE" altLang="en-US" sz="2000" b="0" i="1" smtClean="0">
                        <a:latin typeface="Cambria Math" panose="02040503050406030204" pitchFamily="18" charset="0"/>
                        <a:cs typeface="Helvetica" panose="020B0604020202020204" pitchFamily="34" charset="0"/>
                      </a:rPr>
                      <m:t>)</m:t>
                    </m:r>
                  </m:oMath>
                </a14:m>
                <a:r>
                  <a:rPr lang="en-US" altLang="en-US" sz="2000" i="1" dirty="0" smtClean="0">
                    <a:latin typeface="Helvetica" panose="020B0604020202020204" pitchFamily="34" charset="0"/>
                    <a:cs typeface="Helvetica" panose="020B0604020202020204" pitchFamily="34" charset="0"/>
                  </a:rPr>
                  <a:t>,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𝑏</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21" name="TextBox 37"/>
              <p:cNvSpPr txBox="1">
                <a:spLocks noRot="1" noChangeAspect="1" noMove="1" noResize="1" noEditPoints="1" noAdjustHandles="1" noChangeArrowheads="1" noChangeShapeType="1" noTextEdit="1"/>
              </p:cNvSpPr>
              <p:nvPr/>
            </p:nvSpPr>
            <p:spPr bwMode="auto">
              <a:xfrm rot="16200000">
                <a:off x="2507560" y="4979760"/>
                <a:ext cx="1807141" cy="400110"/>
              </a:xfrm>
              <a:prstGeom prst="rect">
                <a:avLst/>
              </a:prstGeom>
              <a:blipFill rotWithShape="0">
                <a:blip r:embed="rId23"/>
                <a:stretch>
                  <a:fillRect l="-7692" r="-29231" b="-3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grpSp>
        <p:nvGrpSpPr>
          <p:cNvPr id="28" name="Gruppieren 27"/>
          <p:cNvGrpSpPr/>
          <p:nvPr/>
        </p:nvGrpSpPr>
        <p:grpSpPr>
          <a:xfrm>
            <a:off x="5400599" y="2423599"/>
            <a:ext cx="1091953" cy="2179407"/>
            <a:chOff x="5566298" y="2521257"/>
            <a:chExt cx="1091953" cy="2179407"/>
          </a:xfrm>
        </p:grpSpPr>
        <p:sp>
          <p:nvSpPr>
            <p:cNvPr id="26" name="Richtungspfeil 25"/>
            <p:cNvSpPr/>
            <p:nvPr/>
          </p:nvSpPr>
          <p:spPr>
            <a:xfrm>
              <a:off x="5566298" y="2521258"/>
              <a:ext cx="1091953" cy="2179406"/>
            </a:xfrm>
            <a:prstGeom prst="homePlate">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extBox 36"/>
            <p:cNvSpPr txBox="1">
              <a:spLocks noChangeArrowheads="1"/>
            </p:cNvSpPr>
            <p:nvPr/>
          </p:nvSpPr>
          <p:spPr bwMode="auto">
            <a:xfrm rot="16200000">
              <a:off x="4854074" y="3257017"/>
              <a:ext cx="21794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Confidence-guided blur</a:t>
              </a:r>
              <a:endParaRPr lang="en-US" altLang="en-US" sz="2000" i="1" dirty="0">
                <a:latin typeface="Helvetica" panose="020B0604020202020204" pitchFamily="34" charset="0"/>
                <a:cs typeface="Helvetica" panose="020B0604020202020204" pitchFamily="34" charset="0"/>
              </a:endParaRPr>
            </a:p>
          </p:txBody>
        </p:sp>
      </p:grpSp>
      <p:grpSp>
        <p:nvGrpSpPr>
          <p:cNvPr id="29" name="Gruppieren 28"/>
          <p:cNvGrpSpPr/>
          <p:nvPr/>
        </p:nvGrpSpPr>
        <p:grpSpPr>
          <a:xfrm>
            <a:off x="8388638" y="2423597"/>
            <a:ext cx="1091953" cy="2179407"/>
            <a:chOff x="5566298" y="2521257"/>
            <a:chExt cx="1091953" cy="2179407"/>
          </a:xfrm>
        </p:grpSpPr>
        <p:sp>
          <p:nvSpPr>
            <p:cNvPr id="30" name="Richtungspfeil 29"/>
            <p:cNvSpPr/>
            <p:nvPr/>
          </p:nvSpPr>
          <p:spPr>
            <a:xfrm>
              <a:off x="5566298" y="2521258"/>
              <a:ext cx="1091953" cy="2179406"/>
            </a:xfrm>
            <a:prstGeom prst="homePlate">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Box 36"/>
            <p:cNvSpPr txBox="1">
              <a:spLocks noChangeArrowheads="1"/>
            </p:cNvSpPr>
            <p:nvPr/>
          </p:nvSpPr>
          <p:spPr bwMode="auto">
            <a:xfrm rot="16200000">
              <a:off x="4854074" y="3410905"/>
              <a:ext cx="2179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Locally rigid flow</a:t>
              </a:r>
              <a:endParaRPr lang="en-US" altLang="en-US" sz="2000" i="1" dirty="0">
                <a:latin typeface="Helvetica" panose="020B0604020202020204" pitchFamily="34" charset="0"/>
                <a:cs typeface="Helvetica" panose="020B0604020202020204" pitchFamily="34" charset="0"/>
              </a:endParaRPr>
            </a:p>
          </p:txBody>
        </p:sp>
      </p:grpSp>
      <mc:AlternateContent xmlns:mc="http://schemas.openxmlformats.org/markup-compatibility/2006" xmlns:a14="http://schemas.microsoft.com/office/drawing/2010/main">
        <mc:Choice Requires="a14">
          <p:sp>
            <p:nvSpPr>
              <p:cNvPr id="32" name="TextBox 37"/>
              <p:cNvSpPr txBox="1">
                <a:spLocks noChangeArrowheads="1"/>
              </p:cNvSpPr>
              <p:nvPr/>
            </p:nvSpPr>
            <p:spPr bwMode="auto">
              <a:xfrm rot="16200000">
                <a:off x="2670626" y="3385986"/>
                <a:ext cx="148302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Warp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r>
                      <a:rPr lang="de-DE" altLang="en-US" sz="2000" b="0" i="1" smtClean="0">
                        <a:latin typeface="Cambria Math" panose="02040503050406030204" pitchFamily="18" charset="0"/>
                        <a:cs typeface="Helvetica" panose="020B0604020202020204" pitchFamily="34" charset="0"/>
                      </a:rPr>
                      <m:t>(</m:t>
                    </m:r>
                    <m:r>
                      <a:rPr lang="de-DE" altLang="en-US" sz="2000" b="0" i="1" smtClean="0">
                        <a:latin typeface="Cambria Math" panose="02040503050406030204" pitchFamily="18" charset="0"/>
                        <a:cs typeface="Helvetica" panose="020B0604020202020204" pitchFamily="34" charset="0"/>
                      </a:rPr>
                      <m:t>𝑎</m:t>
                    </m:r>
                    <m:r>
                      <a:rPr lang="de-DE" altLang="en-US" sz="2000" b="0" i="1" smtClean="0">
                        <a:latin typeface="Cambria Math" panose="02040503050406030204" pitchFamily="18" charset="0"/>
                        <a:cs typeface="Helvetica" panose="020B0604020202020204" pitchFamily="34" charset="0"/>
                      </a:rPr>
                      <m:t>)</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32" name="TextBox 37"/>
              <p:cNvSpPr txBox="1">
                <a:spLocks noRot="1" noChangeAspect="1" noMove="1" noResize="1" noEditPoints="1" noAdjustHandles="1" noChangeArrowheads="1" noChangeShapeType="1" noTextEdit="1"/>
              </p:cNvSpPr>
              <p:nvPr/>
            </p:nvSpPr>
            <p:spPr bwMode="auto">
              <a:xfrm rot="16200000">
                <a:off x="2670626" y="3385986"/>
                <a:ext cx="1483025" cy="400110"/>
              </a:xfrm>
              <a:prstGeom prst="rect">
                <a:avLst/>
              </a:prstGeom>
              <a:blipFill rotWithShape="0">
                <a:blip r:embed="rId24"/>
                <a:stretch>
                  <a:fillRect l="-7576"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7"/>
              <p:cNvSpPr txBox="1">
                <a:spLocks noChangeArrowheads="1"/>
              </p:cNvSpPr>
              <p:nvPr/>
            </p:nvSpPr>
            <p:spPr bwMode="auto">
              <a:xfrm rot="16200000">
                <a:off x="2790239" y="1777453"/>
                <a:ext cx="124480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Flow </a:t>
                </a:r>
                <a14:m>
                  <m:oMath xmlns:m="http://schemas.openxmlformats.org/officeDocument/2006/math">
                    <m:r>
                      <a:rPr lang="de-DE" altLang="en-US" sz="2000" b="0" i="1" smtClean="0">
                        <a:latin typeface="Cambria Math" panose="02040503050406030204" pitchFamily="18" charset="0"/>
                        <a:cs typeface="Helvetica" panose="020B0604020202020204" pitchFamily="34" charset="0"/>
                      </a:rPr>
                      <m:t>𝑓</m:t>
                    </m:r>
                  </m:oMath>
                </a14:m>
                <a:endParaRPr lang="en-US" altLang="en-US" sz="2000" i="1" dirty="0">
                  <a:latin typeface="Helvetica" panose="020B0604020202020204" pitchFamily="34" charset="0"/>
                  <a:cs typeface="Helvetica" panose="020B0604020202020204" pitchFamily="34" charset="0"/>
                </a:endParaRPr>
              </a:p>
            </p:txBody>
          </p:sp>
        </mc:Choice>
        <mc:Fallback xmlns="">
          <p:sp>
            <p:nvSpPr>
              <p:cNvPr id="33" name="TextBox 37"/>
              <p:cNvSpPr txBox="1">
                <a:spLocks noRot="1" noChangeAspect="1" noMove="1" noResize="1" noEditPoints="1" noAdjustHandles="1" noChangeArrowheads="1" noChangeShapeType="1" noTextEdit="1"/>
              </p:cNvSpPr>
              <p:nvPr/>
            </p:nvSpPr>
            <p:spPr bwMode="auto">
              <a:xfrm rot="16200000">
                <a:off x="2790239" y="1777453"/>
                <a:ext cx="1244807" cy="400110"/>
              </a:xfrm>
              <a:prstGeom prst="rect">
                <a:avLst/>
              </a:prstGeom>
              <a:blipFill rotWithShape="0">
                <a:blip r:embed="rId25"/>
                <a:stretch>
                  <a:fillRect l="-6061" r="-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noFill/>
                  </a:rPr>
                  <a:t> </a:t>
                </a:r>
              </a:p>
            </p:txBody>
          </p:sp>
        </mc:Fallback>
      </mc:AlternateContent>
      <p:sp>
        <p:nvSpPr>
          <p:cNvPr id="3" name="Slide Number Placeholder 2"/>
          <p:cNvSpPr>
            <a:spLocks noGrp="1"/>
          </p:cNvSpPr>
          <p:nvPr>
            <p:ph type="sldNum" sz="quarter" idx="10"/>
          </p:nvPr>
        </p:nvSpPr>
        <p:spPr/>
        <p:txBody>
          <a:bodyPr/>
          <a:lstStyle/>
          <a:p>
            <a:fld id="{D9579CB7-F235-4B9E-B274-7CC5FDBF1B9F}" type="slidenum">
              <a:rPr lang="en-US" smtClean="0"/>
              <a:t>17</a:t>
            </a:fld>
            <a:endParaRPr lang="en-US"/>
          </a:p>
        </p:txBody>
      </p:sp>
    </p:spTree>
    <p:extLst>
      <p:ext uri="{BB962C8B-B14F-4D97-AF65-F5344CB8AC3E}">
        <p14:creationId xmlns:p14="http://schemas.microsoft.com/office/powerpoint/2010/main" val="3865274679"/>
      </p:ext>
    </p:extLst>
  </p:cSld>
  <p:clrMapOvr>
    <a:masterClrMapping/>
  </p:clrMapOvr>
  <p:timing>
    <p:tnLst>
      <p:par>
        <p:cTn id="1" dur="indefinite" restart="never" nodeType="tmRoot">
          <p:childTnLst>
            <p:video>
              <p:cMediaNode vol="80000">
                <p:cTn id="2" fill="remove" display="0">
                  <p:stCondLst>
                    <p:cond delay="indefinite"/>
                  </p:stCondLst>
                </p:cTn>
                <p:tgtEl>
                  <p:spTgt spid="11"/>
                </p:tgtEl>
              </p:cMediaNode>
            </p:video>
            <p:video>
              <p:cMediaNode vol="80000">
                <p:cTn id="3" fill="remove" display="0">
                  <p:stCondLst>
                    <p:cond delay="indefinite"/>
                  </p:stCondLst>
                </p:cTn>
                <p:tgtEl>
                  <p:spTgt spid="17"/>
                </p:tgtEl>
              </p:cMediaNode>
            </p:video>
            <p:video>
              <p:cMediaNode vol="80000">
                <p:cTn id="4" fill="remove" display="0">
                  <p:stCondLst>
                    <p:cond delay="indefinite"/>
                  </p:stCondLst>
                </p:cTn>
                <p:tgtEl>
                  <p:spTgt spid="2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Alignment</a:t>
            </a:r>
            <a:r>
              <a:rPr lang="de-DE" dirty="0" smtClean="0"/>
              <a:t> </a:t>
            </a:r>
            <a:r>
              <a:rPr lang="de-DE" dirty="0" err="1" smtClean="0"/>
              <a:t>Results</a:t>
            </a:r>
            <a:r>
              <a:rPr lang="de-DE" dirty="0" smtClean="0"/>
              <a:t>: Butterflies</a:t>
            </a:r>
            <a:endParaRPr lang="de-DE" dirty="0"/>
          </a:p>
        </p:txBody>
      </p:sp>
      <p:pic>
        <p:nvPicPr>
          <p:cNvPr id="4" name="alignment_butterflie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674" t="11642" b="12762"/>
          <a:stretch/>
        </p:blipFill>
        <p:spPr>
          <a:xfrm>
            <a:off x="1619250" y="2571750"/>
            <a:ext cx="8953500" cy="1714500"/>
          </a:xfrm>
          <a:prstGeom prst="rect">
            <a:avLst/>
          </a:prstGeom>
          <a:ln>
            <a:noFill/>
          </a:ln>
          <a:effectLst>
            <a:outerShdw blurRad="190500" algn="tl" rotWithShape="0">
              <a:srgbClr val="000000">
                <a:alpha val="70000"/>
              </a:srgbClr>
            </a:outerShdw>
          </a:effectLst>
        </p:spPr>
      </p:pic>
      <p:sp>
        <p:nvSpPr>
          <p:cNvPr id="5" name="TextBox 37"/>
          <p:cNvSpPr txBox="1">
            <a:spLocks noChangeArrowheads="1"/>
          </p:cNvSpPr>
          <p:nvPr/>
        </p:nvSpPr>
        <p:spPr bwMode="auto">
          <a:xfrm>
            <a:off x="1955765" y="4404838"/>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Source</a:t>
            </a:r>
            <a:endParaRPr lang="en-US" altLang="en-US" sz="2000" i="1" dirty="0">
              <a:latin typeface="Helvetica" panose="020B0604020202020204" pitchFamily="34" charset="0"/>
              <a:cs typeface="Helvetica" panose="020B0604020202020204" pitchFamily="34" charset="0"/>
            </a:endParaRPr>
          </a:p>
        </p:txBody>
      </p:sp>
      <p:sp>
        <p:nvSpPr>
          <p:cNvPr id="6" name="TextBox 37"/>
          <p:cNvSpPr txBox="1">
            <a:spLocks noChangeArrowheads="1"/>
          </p:cNvSpPr>
          <p:nvPr/>
        </p:nvSpPr>
        <p:spPr bwMode="auto">
          <a:xfrm>
            <a:off x="4317965" y="4404838"/>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Target</a:t>
            </a:r>
            <a:endParaRPr lang="en-US" altLang="en-US" sz="2000" i="1" dirty="0">
              <a:latin typeface="Helvetica" panose="020B0604020202020204" pitchFamily="34" charset="0"/>
              <a:cs typeface="Helvetica" panose="020B0604020202020204" pitchFamily="34" charset="0"/>
            </a:endParaRPr>
          </a:p>
        </p:txBody>
      </p:sp>
      <p:sp>
        <p:nvSpPr>
          <p:cNvPr id="7" name="TextBox 37"/>
          <p:cNvSpPr txBox="1">
            <a:spLocks noChangeArrowheads="1"/>
          </p:cNvSpPr>
          <p:nvPr/>
        </p:nvSpPr>
        <p:spPr bwMode="auto">
          <a:xfrm>
            <a:off x="6305550" y="4404838"/>
            <a:ext cx="17023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Deformation</a:t>
            </a:r>
            <a:endParaRPr lang="en-US" altLang="en-US" sz="2000" i="1" dirty="0">
              <a:latin typeface="Helvetica" panose="020B0604020202020204" pitchFamily="34" charset="0"/>
              <a:cs typeface="Helvetica" panose="020B0604020202020204" pitchFamily="34" charset="0"/>
            </a:endParaRPr>
          </a:p>
        </p:txBody>
      </p:sp>
      <p:sp>
        <p:nvSpPr>
          <p:cNvPr id="8" name="TextBox 37"/>
          <p:cNvSpPr txBox="1">
            <a:spLocks noChangeArrowheads="1"/>
          </p:cNvSpPr>
          <p:nvPr/>
        </p:nvSpPr>
        <p:spPr bwMode="auto">
          <a:xfrm>
            <a:off x="8870915" y="4404838"/>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a:t>
            </a:r>
            <a:endParaRPr lang="en-US" altLang="en-US" sz="2000" i="1" dirty="0">
              <a:latin typeface="Helvetica" panose="020B0604020202020204" pitchFamily="34" charset="0"/>
              <a:cs typeface="Helvetica" panose="020B0604020202020204"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18</a:t>
            </a:fld>
            <a:endParaRPr lang="en-US"/>
          </a:p>
        </p:txBody>
      </p:sp>
    </p:spTree>
    <p:extLst>
      <p:ext uri="{BB962C8B-B14F-4D97-AF65-F5344CB8AC3E}">
        <p14:creationId xmlns:p14="http://schemas.microsoft.com/office/powerpoint/2010/main" val="2140664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Alignment Results: Fish</a:t>
            </a:r>
            <a:endParaRPr lang="en-US" dirty="0"/>
          </a:p>
        </p:txBody>
      </p:sp>
      <p:pic>
        <p:nvPicPr>
          <p:cNvPr id="4" name="alignment_fis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2600" b="13841"/>
          <a:stretch/>
        </p:blipFill>
        <p:spPr>
          <a:xfrm>
            <a:off x="1409700" y="2567198"/>
            <a:ext cx="9372600" cy="1723605"/>
          </a:xfrm>
          <a:prstGeom prst="rect">
            <a:avLst/>
          </a:prstGeom>
          <a:ln>
            <a:noFill/>
          </a:ln>
          <a:effectLst>
            <a:outerShdw blurRad="190500" algn="tl" rotWithShape="0">
              <a:srgbClr val="000000">
                <a:alpha val="70000"/>
              </a:srgbClr>
            </a:outerShdw>
          </a:effectLst>
        </p:spPr>
      </p:pic>
      <p:sp>
        <p:nvSpPr>
          <p:cNvPr id="5" name="TextBox 37"/>
          <p:cNvSpPr txBox="1">
            <a:spLocks noChangeArrowheads="1"/>
          </p:cNvSpPr>
          <p:nvPr/>
        </p:nvSpPr>
        <p:spPr bwMode="auto">
          <a:xfrm>
            <a:off x="1955765" y="4404838"/>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Source</a:t>
            </a:r>
            <a:endParaRPr lang="en-US" altLang="en-US" sz="2000" i="1" dirty="0">
              <a:latin typeface="Helvetica" panose="020B0604020202020204" pitchFamily="34" charset="0"/>
              <a:cs typeface="Helvetica" panose="020B0604020202020204" pitchFamily="34" charset="0"/>
            </a:endParaRPr>
          </a:p>
        </p:txBody>
      </p:sp>
      <p:sp>
        <p:nvSpPr>
          <p:cNvPr id="6" name="TextBox 37"/>
          <p:cNvSpPr txBox="1">
            <a:spLocks noChangeArrowheads="1"/>
          </p:cNvSpPr>
          <p:nvPr/>
        </p:nvSpPr>
        <p:spPr bwMode="auto">
          <a:xfrm>
            <a:off x="4317965" y="4404838"/>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Target</a:t>
            </a:r>
            <a:endParaRPr lang="en-US" altLang="en-US" sz="2000" i="1" dirty="0">
              <a:latin typeface="Helvetica" panose="020B0604020202020204" pitchFamily="34" charset="0"/>
              <a:cs typeface="Helvetica" panose="020B0604020202020204" pitchFamily="34" charset="0"/>
            </a:endParaRPr>
          </a:p>
        </p:txBody>
      </p:sp>
      <p:sp>
        <p:nvSpPr>
          <p:cNvPr id="7" name="TextBox 37"/>
          <p:cNvSpPr txBox="1">
            <a:spLocks noChangeArrowheads="1"/>
          </p:cNvSpPr>
          <p:nvPr/>
        </p:nvSpPr>
        <p:spPr bwMode="auto">
          <a:xfrm>
            <a:off x="6305550" y="4404838"/>
            <a:ext cx="17023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Deformation</a:t>
            </a:r>
            <a:endParaRPr lang="en-US" altLang="en-US" sz="2000" i="1" dirty="0">
              <a:latin typeface="Helvetica" panose="020B0604020202020204" pitchFamily="34" charset="0"/>
              <a:cs typeface="Helvetica" panose="020B0604020202020204" pitchFamily="34" charset="0"/>
            </a:endParaRPr>
          </a:p>
        </p:txBody>
      </p:sp>
      <p:sp>
        <p:nvSpPr>
          <p:cNvPr id="8" name="TextBox 37"/>
          <p:cNvSpPr txBox="1">
            <a:spLocks noChangeArrowheads="1"/>
          </p:cNvSpPr>
          <p:nvPr/>
        </p:nvSpPr>
        <p:spPr bwMode="auto">
          <a:xfrm>
            <a:off x="8870915" y="4404838"/>
            <a:ext cx="1165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smtClean="0">
                <a:latin typeface="Helvetica" panose="020B0604020202020204" pitchFamily="34" charset="0"/>
                <a:cs typeface="Helvetica" panose="020B0604020202020204" pitchFamily="34" charset="0"/>
              </a:rPr>
              <a:t>Blend</a:t>
            </a:r>
            <a:endParaRPr lang="en-US" altLang="en-US" sz="2000" i="1" dirty="0">
              <a:latin typeface="Helvetica" panose="020B0604020202020204" pitchFamily="34" charset="0"/>
              <a:cs typeface="Helvetica" panose="020B0604020202020204"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19</a:t>
            </a:fld>
            <a:endParaRPr lang="en-US"/>
          </a:p>
        </p:txBody>
      </p:sp>
    </p:spTree>
    <p:extLst>
      <p:ext uri="{BB962C8B-B14F-4D97-AF65-F5344CB8AC3E}">
        <p14:creationId xmlns:p14="http://schemas.microsoft.com/office/powerpoint/2010/main" val="3292381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 Global Color Editing</a:t>
            </a:r>
            <a:endParaRPr lang="de-CH" dirty="0"/>
          </a:p>
        </p:txBody>
      </p:sp>
      <p:pic>
        <p:nvPicPr>
          <p:cNvPr id="4" name="Picture 2" descr="C:\Users\nguyen\Desktop\Untit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796" y="1559139"/>
            <a:ext cx="4185707" cy="3304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srcRect/>
          <a:stretch>
            <a:fillRect/>
          </a:stretch>
        </p:blipFill>
        <p:spPr bwMode="auto">
          <a:xfrm>
            <a:off x="6654232" y="1554658"/>
            <a:ext cx="4185707" cy="3308987"/>
          </a:xfrm>
          <a:prstGeom prst="rect">
            <a:avLst/>
          </a:prstGeom>
          <a:ln>
            <a:noFill/>
          </a:ln>
          <a:effectLst>
            <a:outerShdw blurRad="190500" algn="tl" rotWithShape="0">
              <a:srgbClr val="000000">
                <a:alpha val="70000"/>
              </a:srgbClr>
            </a:outerShdw>
          </a:effectLst>
        </p:spPr>
      </p:pic>
      <p:sp>
        <p:nvSpPr>
          <p:cNvPr id="6" name="TextBox 5"/>
          <p:cNvSpPr txBox="1"/>
          <p:nvPr/>
        </p:nvSpPr>
        <p:spPr>
          <a:xfrm>
            <a:off x="2547055" y="5064480"/>
            <a:ext cx="7096751" cy="800219"/>
          </a:xfrm>
          <a:prstGeom prst="rect">
            <a:avLst/>
          </a:prstGeom>
          <a:noFill/>
        </p:spPr>
        <p:txBody>
          <a:bodyPr wrap="none" rtlCol="0">
            <a:spAutoFit/>
          </a:bodyPr>
          <a:lstStyle/>
          <a:p>
            <a:pPr algn="ctr"/>
            <a:r>
              <a:rPr lang="en-US" sz="2800" dirty="0" smtClean="0">
                <a:latin typeface="Helvetica" pitchFamily="34" charset="0"/>
              </a:rPr>
              <a:t>Nguyen et al.: Data-driven Color Manifolds</a:t>
            </a:r>
          </a:p>
          <a:p>
            <a:pPr algn="ctr"/>
            <a:r>
              <a:rPr lang="en-US" i="1" dirty="0" smtClean="0">
                <a:latin typeface="Helvetica" pitchFamily="34" charset="0"/>
              </a:rPr>
              <a:t>ACM Transactions </a:t>
            </a:r>
            <a:r>
              <a:rPr lang="en-US" i="1" dirty="0">
                <a:latin typeface="Helvetica" pitchFamily="34" charset="0"/>
              </a:rPr>
              <a:t>on </a:t>
            </a:r>
            <a:r>
              <a:rPr lang="en-US" i="1" dirty="0" smtClean="0">
                <a:latin typeface="Helvetica" pitchFamily="34" charset="0"/>
              </a:rPr>
              <a:t>Graphics, Volume </a:t>
            </a:r>
            <a:r>
              <a:rPr lang="en-US" i="1" dirty="0">
                <a:latin typeface="Helvetica" pitchFamily="34" charset="0"/>
              </a:rPr>
              <a:t>34 Issue 2, February 2015 </a:t>
            </a:r>
          </a:p>
        </p:txBody>
      </p:sp>
      <p:sp>
        <p:nvSpPr>
          <p:cNvPr id="3" name="Slide Number Placeholder 2"/>
          <p:cNvSpPr>
            <a:spLocks noGrp="1"/>
          </p:cNvSpPr>
          <p:nvPr>
            <p:ph type="sldNum" sz="quarter" idx="10"/>
          </p:nvPr>
        </p:nvSpPr>
        <p:spPr/>
        <p:txBody>
          <a:bodyPr/>
          <a:lstStyle/>
          <a:p>
            <a:fld id="{D9579CB7-F235-4B9E-B274-7CC5FDBF1B9F}" type="slidenum">
              <a:rPr lang="en-US" smtClean="0"/>
              <a:t>2</a:t>
            </a:fld>
            <a:endParaRPr lang="en-US"/>
          </a:p>
        </p:txBody>
      </p:sp>
    </p:spTree>
    <p:extLst>
      <p:ext uri="{BB962C8B-B14F-4D97-AF65-F5344CB8AC3E}">
        <p14:creationId xmlns:p14="http://schemas.microsoft.com/office/powerpoint/2010/main" val="3169513121"/>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8670976"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3" name="Chevron 42"/>
          <p:cNvSpPr/>
          <p:nvPr/>
        </p:nvSpPr>
        <p:spPr>
          <a:xfrm>
            <a:off x="5798668" y="1657833"/>
            <a:ext cx="2945745" cy="3925060"/>
          </a:xfrm>
          <a:prstGeom prst="chevron">
            <a:avLst>
              <a:gd name="adj" fmla="val 17528"/>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4" name="Chevron 43"/>
          <p:cNvSpPr/>
          <p:nvPr/>
        </p:nvSpPr>
        <p:spPr>
          <a:xfrm>
            <a:off x="1057760"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5" name="Chevron 44"/>
          <p:cNvSpPr/>
          <p:nvPr/>
        </p:nvSpPr>
        <p:spPr>
          <a:xfrm>
            <a:off x="3428214"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2" name="Title 1"/>
          <p:cNvSpPr>
            <a:spLocks noGrp="1"/>
          </p:cNvSpPr>
          <p:nvPr>
            <p:ph type="title"/>
          </p:nvPr>
        </p:nvSpPr>
        <p:spPr/>
        <p:txBody>
          <a:bodyPr/>
          <a:lstStyle/>
          <a:p>
            <a:r>
              <a:rPr lang="en-US" dirty="0" smtClean="0"/>
              <a:t>Overview of the Method</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791" y="3470128"/>
            <a:ext cx="1484855" cy="54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250" y="1935221"/>
            <a:ext cx="1498354" cy="72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72" y="2738393"/>
            <a:ext cx="1484855" cy="66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425" y="4120192"/>
            <a:ext cx="1430861" cy="78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713" y="1952212"/>
            <a:ext cx="1498354" cy="72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846" y="2733091"/>
            <a:ext cx="1511853" cy="6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8506" y="3415170"/>
            <a:ext cx="1511853" cy="69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3426" y="4163620"/>
            <a:ext cx="1484855" cy="72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25391" y="5112881"/>
            <a:ext cx="1425390" cy="430887"/>
          </a:xfrm>
          <a:prstGeom prst="rect">
            <a:avLst/>
          </a:prstGeom>
          <a:noFill/>
        </p:spPr>
        <p:txBody>
          <a:bodyPr wrap="none" rtlCol="0">
            <a:spAutoFit/>
          </a:bodyPr>
          <a:lstStyle/>
          <a:p>
            <a:r>
              <a:rPr lang="en-US" sz="2200" dirty="0" smtClean="0">
                <a:latin typeface="Helvetica" pitchFamily="34" charset="0"/>
              </a:rPr>
              <a:t>Image set</a:t>
            </a:r>
            <a:endParaRPr lang="en-US" sz="2200" dirty="0">
              <a:latin typeface="Helvetica" pitchFamily="34" charset="0"/>
            </a:endParaRPr>
          </a:p>
        </p:txBody>
      </p:sp>
      <p:sp>
        <p:nvSpPr>
          <p:cNvPr id="19" name="TextBox 18"/>
          <p:cNvSpPr txBox="1"/>
          <p:nvPr/>
        </p:nvSpPr>
        <p:spPr>
          <a:xfrm>
            <a:off x="3674365" y="5112882"/>
            <a:ext cx="1580882" cy="430887"/>
          </a:xfrm>
          <a:prstGeom prst="rect">
            <a:avLst/>
          </a:prstGeom>
          <a:noFill/>
        </p:spPr>
        <p:txBody>
          <a:bodyPr wrap="none" rtlCol="0">
            <a:spAutoFit/>
          </a:bodyPr>
          <a:lstStyle/>
          <a:p>
            <a:r>
              <a:rPr lang="en-US" sz="2200" dirty="0" smtClean="0">
                <a:latin typeface="Helvetica" pitchFamily="34" charset="0"/>
              </a:rPr>
              <a:t>Aligned set</a:t>
            </a:r>
            <a:endParaRPr lang="en-US" sz="2200" dirty="0">
              <a:latin typeface="Helvetica" pitchFamily="34" charset="0"/>
            </a:endParaRPr>
          </a:p>
        </p:txBody>
      </p:sp>
      <p:pic>
        <p:nvPicPr>
          <p:cNvPr id="2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2875" y="1704163"/>
            <a:ext cx="1568197" cy="74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20950" y="3396974"/>
            <a:ext cx="1607572" cy="86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5438" y="2582232"/>
            <a:ext cx="1583132" cy="67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6207942" y="1729076"/>
            <a:ext cx="2068937" cy="1553837"/>
            <a:chOff x="4519287" y="1412776"/>
            <a:chExt cx="2068937" cy="1553837"/>
          </a:xfrm>
        </p:grpSpPr>
        <p:pic>
          <p:nvPicPr>
            <p:cNvPr id="2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9287" y="1484784"/>
              <a:ext cx="965311" cy="42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1378" y="1412776"/>
              <a:ext cx="911681" cy="53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553" y="1916832"/>
              <a:ext cx="929559" cy="55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7721" y="2027614"/>
              <a:ext cx="938495" cy="39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95748" y="2492896"/>
              <a:ext cx="956372" cy="4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76542" y="2492896"/>
              <a:ext cx="911682" cy="4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xtBox 29"/>
          <p:cNvSpPr txBox="1"/>
          <p:nvPr/>
        </p:nvSpPr>
        <p:spPr>
          <a:xfrm>
            <a:off x="5840549" y="5121704"/>
            <a:ext cx="2539478" cy="430887"/>
          </a:xfrm>
          <a:prstGeom prst="rect">
            <a:avLst/>
          </a:prstGeom>
          <a:noFill/>
        </p:spPr>
        <p:txBody>
          <a:bodyPr wrap="none" rtlCol="0">
            <a:spAutoFit/>
          </a:bodyPr>
          <a:lstStyle/>
          <a:p>
            <a:r>
              <a:rPr lang="en-US" sz="2200" dirty="0" smtClean="0">
                <a:latin typeface="Helvetica" pitchFamily="34" charset="0"/>
              </a:rPr>
              <a:t>Appearance space</a:t>
            </a:r>
            <a:endParaRPr lang="en-US" sz="2200" dirty="0">
              <a:latin typeface="Helvetica" pitchFamily="34" charset="0"/>
            </a:endParaRPr>
          </a:p>
        </p:txBody>
      </p:sp>
      <p:grpSp>
        <p:nvGrpSpPr>
          <p:cNvPr id="31" name="Group 30"/>
          <p:cNvGrpSpPr/>
          <p:nvPr/>
        </p:nvGrpSpPr>
        <p:grpSpPr>
          <a:xfrm>
            <a:off x="6220776" y="3570945"/>
            <a:ext cx="2123596" cy="1626579"/>
            <a:chOff x="4532123" y="3314589"/>
            <a:chExt cx="2123596" cy="1626579"/>
          </a:xfrm>
        </p:grpSpPr>
        <p:pic>
          <p:nvPicPr>
            <p:cNvPr id="32"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7889" y="3429000"/>
              <a:ext cx="98783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04952" y="3921723"/>
              <a:ext cx="979240" cy="51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32123" y="4391146"/>
              <a:ext cx="97924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37051" y="4417189"/>
              <a:ext cx="97924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30514" y="3853004"/>
              <a:ext cx="979240" cy="58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95748" y="3314589"/>
              <a:ext cx="996420" cy="61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TextBox 37"/>
          <p:cNvSpPr txBox="1">
            <a:spLocks noChangeArrowheads="1"/>
          </p:cNvSpPr>
          <p:nvPr/>
        </p:nvSpPr>
        <p:spPr bwMode="auto">
          <a:xfrm>
            <a:off x="1134232" y="1749338"/>
            <a:ext cx="903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dirty="0" smtClean="0">
                <a:latin typeface="Helvetica" pitchFamily="34" charset="0"/>
                <a:cs typeface="Arial" pitchFamily="34" charset="0"/>
              </a:rPr>
              <a:t>*</a:t>
            </a:r>
            <a:endParaRPr lang="en-US" altLang="en-US" sz="3200" i="1" dirty="0">
              <a:latin typeface="Helvetica" pitchFamily="34" charset="0"/>
              <a:cs typeface="Arial" pitchFamily="34" charset="0"/>
            </a:endParaRPr>
          </a:p>
        </p:txBody>
      </p:sp>
      <p:sp>
        <p:nvSpPr>
          <p:cNvPr id="39" name="TextBox 38"/>
          <p:cNvSpPr txBox="1"/>
          <p:nvPr/>
        </p:nvSpPr>
        <p:spPr>
          <a:xfrm>
            <a:off x="6583215" y="3199045"/>
            <a:ext cx="1832553" cy="430887"/>
          </a:xfrm>
          <a:prstGeom prst="rect">
            <a:avLst/>
          </a:prstGeom>
          <a:noFill/>
        </p:spPr>
        <p:txBody>
          <a:bodyPr wrap="none" rtlCol="0">
            <a:spAutoFit/>
          </a:bodyPr>
          <a:lstStyle/>
          <a:p>
            <a:r>
              <a:rPr lang="en-US" sz="2200" dirty="0" smtClean="0">
                <a:latin typeface="Helvetica" pitchFamily="34" charset="0"/>
              </a:rPr>
              <a:t>Shape space</a:t>
            </a:r>
            <a:endParaRPr lang="en-US" sz="2200" dirty="0">
              <a:latin typeface="Helvetica" pitchFamily="34" charset="0"/>
            </a:endParaRPr>
          </a:p>
        </p:txBody>
      </p:sp>
      <p:sp>
        <p:nvSpPr>
          <p:cNvPr id="40" name="TextBox 39"/>
          <p:cNvSpPr txBox="1"/>
          <p:nvPr/>
        </p:nvSpPr>
        <p:spPr>
          <a:xfrm>
            <a:off x="8876462" y="4435773"/>
            <a:ext cx="1786065" cy="1107996"/>
          </a:xfrm>
          <a:prstGeom prst="rect">
            <a:avLst/>
          </a:prstGeom>
          <a:noFill/>
        </p:spPr>
        <p:txBody>
          <a:bodyPr wrap="none" rtlCol="0">
            <a:spAutoFit/>
          </a:bodyPr>
          <a:lstStyle/>
          <a:p>
            <a:pPr algn="ctr"/>
            <a:r>
              <a:rPr lang="en-US" sz="2200" dirty="0" smtClean="0">
                <a:latin typeface="Helvetica" pitchFamily="34" charset="0"/>
              </a:rPr>
              <a:t>Shape and</a:t>
            </a:r>
          </a:p>
          <a:p>
            <a:pPr algn="ctr"/>
            <a:r>
              <a:rPr lang="en-US" sz="2200" dirty="0" smtClean="0">
                <a:latin typeface="Helvetica" pitchFamily="34" charset="0"/>
              </a:rPr>
              <a:t>appearance</a:t>
            </a:r>
          </a:p>
          <a:p>
            <a:pPr algn="ctr"/>
            <a:r>
              <a:rPr lang="en-US" sz="2200" dirty="0" smtClean="0">
                <a:latin typeface="Helvetica" pitchFamily="34" charset="0"/>
              </a:rPr>
              <a:t>manipulation</a:t>
            </a:r>
            <a:endParaRPr lang="en-US" sz="2200" dirty="0">
              <a:latin typeface="Helvetica"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20</a:t>
            </a:fld>
            <a:endParaRPr lang="en-US"/>
          </a:p>
        </p:txBody>
      </p:sp>
    </p:spTree>
    <p:extLst>
      <p:ext uri="{BB962C8B-B14F-4D97-AF65-F5344CB8AC3E}">
        <p14:creationId xmlns:p14="http://schemas.microsoft.com/office/powerpoint/2010/main" val="2699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 fill="hold"/>
                                        <p:tgtEl>
                                          <p:spTgt spid="4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Subspace Construction</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lstStyle/>
              <a:p>
                <a:r>
                  <a:rPr lang="en-US" dirty="0"/>
                  <a:t>Image with </a:t>
                </a:r>
                <a14:m>
                  <m:oMath xmlns:m="http://schemas.openxmlformats.org/officeDocument/2006/math">
                    <m:r>
                      <a:rPr lang="de-DE" i="1">
                        <a:latin typeface="Cambria Math"/>
                      </a:rPr>
                      <m:t>𝑛</m:t>
                    </m:r>
                  </m:oMath>
                </a14:m>
                <a:r>
                  <a:rPr lang="en-US" dirty="0"/>
                  <a:t> pixels as vector </a:t>
                </a:r>
                <a14:m>
                  <m:oMath xmlns:m="http://schemas.openxmlformats.org/officeDocument/2006/math">
                    <m:r>
                      <a:rPr lang="en-US" i="1">
                        <a:latin typeface="Cambria Math"/>
                        <a:ea typeface="Cambria Math"/>
                      </a:rPr>
                      <m:t>∈</m:t>
                    </m:r>
                    <m:sSup>
                      <m:sSupPr>
                        <m:ctrlPr>
                          <a:rPr lang="de-DE" i="1">
                            <a:latin typeface="Cambria Math" panose="02040503050406030204" pitchFamily="18" charset="0"/>
                            <a:ea typeface="Cambria Math"/>
                          </a:rPr>
                        </m:ctrlPr>
                      </m:sSupPr>
                      <m:e>
                        <m:r>
                          <a:rPr lang="de-DE" i="1">
                            <a:latin typeface="Cambria Math"/>
                            <a:ea typeface="Cambria Math"/>
                          </a:rPr>
                          <m:t>𝑅</m:t>
                        </m:r>
                      </m:e>
                      <m:sup>
                        <m:d>
                          <m:dPr>
                            <m:ctrlPr>
                              <a:rPr lang="de-DE" i="1">
                                <a:latin typeface="Cambria Math" panose="02040503050406030204" pitchFamily="18" charset="0"/>
                                <a:ea typeface="Cambria Math"/>
                              </a:rPr>
                            </m:ctrlPr>
                          </m:dPr>
                          <m:e>
                            <m:r>
                              <a:rPr lang="de-DE" i="1">
                                <a:latin typeface="Cambria Math" panose="02040503050406030204" pitchFamily="18" charset="0"/>
                                <a:ea typeface="Cambria Math"/>
                              </a:rPr>
                              <m:t>3+2</m:t>
                            </m:r>
                          </m:e>
                        </m:d>
                        <m:r>
                          <a:rPr lang="de-DE" i="1">
                            <a:latin typeface="Cambria Math"/>
                            <a:ea typeface="Cambria Math"/>
                          </a:rPr>
                          <m:t>𝑛</m:t>
                        </m:r>
                      </m:sup>
                    </m:sSup>
                  </m:oMath>
                </a14:m>
                <a:endParaRPr lang="de-DE" dirty="0">
                  <a:ea typeface="Cambria Math"/>
                </a:endParaRPr>
              </a:p>
              <a:p>
                <a:r>
                  <a:rPr lang="en-US" dirty="0"/>
                  <a:t>PCA on the set of image vectors</a:t>
                </a:r>
              </a:p>
              <a:p>
                <a:r>
                  <a:rPr lang="en-US" dirty="0"/>
                  <a:t>Down-sampled images</a:t>
                </a:r>
              </a:p>
              <a:p>
                <a:r>
                  <a:rPr lang="en-US" dirty="0"/>
                  <a:t>Transparent pixels are set to average</a:t>
                </a:r>
              </a:p>
              <a:p>
                <a:r>
                  <a:rPr lang="en-US" dirty="0"/>
                  <a:t>Scaling to weight importance of color / shape</a:t>
                </a:r>
              </a:p>
              <a:p>
                <a:endParaRPr lang="de-DE"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rotWithShape="0">
                <a:blip r:embed="rId3"/>
                <a:stretch>
                  <a:fillRect l="-163" t="-1892"/>
                </a:stretch>
              </a:blipFill>
            </p:spPr>
            <p:txBody>
              <a:bodyPr/>
              <a:lstStyle/>
              <a:p>
                <a:r>
                  <a:rPr lang="de-DE">
                    <a:noFill/>
                  </a:rPr>
                  <a:t> </a:t>
                </a:r>
              </a:p>
            </p:txBody>
          </p:sp>
        </mc:Fallback>
      </mc:AlternateContent>
      <p:sp>
        <p:nvSpPr>
          <p:cNvPr id="4" name="Slide Number Placeholder 3"/>
          <p:cNvSpPr>
            <a:spLocks noGrp="1"/>
          </p:cNvSpPr>
          <p:nvPr>
            <p:ph type="sldNum" sz="quarter" idx="10"/>
          </p:nvPr>
        </p:nvSpPr>
        <p:spPr/>
        <p:txBody>
          <a:bodyPr/>
          <a:lstStyle/>
          <a:p>
            <a:fld id="{D9579CB7-F235-4B9E-B274-7CC5FDBF1B9F}" type="slidenum">
              <a:rPr lang="en-US" smtClean="0"/>
              <a:t>21</a:t>
            </a:fld>
            <a:endParaRPr lang="en-US"/>
          </a:p>
        </p:txBody>
      </p:sp>
    </p:spTree>
    <p:extLst>
      <p:ext uri="{BB962C8B-B14F-4D97-AF65-F5344CB8AC3E}">
        <p14:creationId xmlns:p14="http://schemas.microsoft.com/office/powerpoint/2010/main" val="611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Resulting</a:t>
            </a:r>
            <a:r>
              <a:rPr lang="de-DE" dirty="0"/>
              <a:t> </a:t>
            </a:r>
            <a:r>
              <a:rPr lang="de-DE" dirty="0" err="1"/>
              <a:t>Subspaces</a:t>
            </a:r>
            <a:endParaRPr lang="de-DE" dirty="0"/>
          </a:p>
        </p:txBody>
      </p:sp>
      <p:sp>
        <p:nvSpPr>
          <p:cNvPr id="11" name="TextBox 41"/>
          <p:cNvSpPr txBox="1"/>
          <p:nvPr/>
        </p:nvSpPr>
        <p:spPr>
          <a:xfrm>
            <a:off x="2343072" y="5255965"/>
            <a:ext cx="2480166" cy="461665"/>
          </a:xfrm>
          <a:prstGeom prst="rect">
            <a:avLst/>
          </a:prstGeom>
          <a:noFill/>
        </p:spPr>
        <p:txBody>
          <a:bodyPr wrap="none" rtlCol="0">
            <a:spAutoFit/>
          </a:bodyPr>
          <a:lstStyle/>
          <a:p>
            <a:r>
              <a:rPr lang="en-US" sz="2400" dirty="0" smtClean="0">
                <a:latin typeface="Helvetica" pitchFamily="34" charset="0"/>
              </a:rPr>
              <a:t>Shape directions</a:t>
            </a:r>
            <a:endParaRPr lang="en-US" sz="2400" dirty="0">
              <a:latin typeface="Helvetica" pitchFamily="34" charset="0"/>
            </a:endParaRPr>
          </a:p>
        </p:txBody>
      </p:sp>
      <p:grpSp>
        <p:nvGrpSpPr>
          <p:cNvPr id="12" name="Gruppieren 11"/>
          <p:cNvGrpSpPr/>
          <p:nvPr/>
        </p:nvGrpSpPr>
        <p:grpSpPr>
          <a:xfrm>
            <a:off x="2398879" y="2637681"/>
            <a:ext cx="2393466" cy="585356"/>
            <a:chOff x="1587524" y="2132856"/>
            <a:chExt cx="2393466" cy="585356"/>
          </a:xfrm>
        </p:grpSpPr>
        <p:cxnSp>
          <p:nvCxnSpPr>
            <p:cNvPr id="23" name="Gerade Verbindung mit Pfeil 22"/>
            <p:cNvCxnSpPr/>
            <p:nvPr/>
          </p:nvCxnSpPr>
          <p:spPr>
            <a:xfrm>
              <a:off x="1677112" y="2348880"/>
              <a:ext cx="2174808"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2771800" y="2132856"/>
              <a:ext cx="0" cy="372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1587524" y="2348880"/>
              <a:ext cx="372218" cy="369332"/>
            </a:xfrm>
            <a:prstGeom prst="rect">
              <a:avLst/>
            </a:prstGeom>
            <a:noFill/>
          </p:spPr>
          <p:txBody>
            <a:bodyPr wrap="none" rtlCol="0">
              <a:spAutoFit/>
            </a:bodyPr>
            <a:lstStyle/>
            <a:p>
              <a:r>
                <a:rPr lang="de-DE" dirty="0" smtClean="0"/>
                <a:t>-1</a:t>
              </a:r>
              <a:endParaRPr lang="de-DE" dirty="0"/>
            </a:p>
          </p:txBody>
        </p:sp>
        <p:sp>
          <p:nvSpPr>
            <p:cNvPr id="26" name="Textfeld 25"/>
            <p:cNvSpPr txBox="1"/>
            <p:nvPr/>
          </p:nvSpPr>
          <p:spPr>
            <a:xfrm>
              <a:off x="3563888" y="2344829"/>
              <a:ext cx="417102" cy="369332"/>
            </a:xfrm>
            <a:prstGeom prst="rect">
              <a:avLst/>
            </a:prstGeom>
            <a:noFill/>
          </p:spPr>
          <p:txBody>
            <a:bodyPr wrap="none" rtlCol="0">
              <a:spAutoFit/>
            </a:bodyPr>
            <a:lstStyle/>
            <a:p>
              <a:r>
                <a:rPr lang="de-DE" dirty="0" smtClean="0"/>
                <a:t>+1</a:t>
              </a:r>
              <a:endParaRPr lang="de-DE" dirty="0"/>
            </a:p>
          </p:txBody>
        </p:sp>
      </p:grpSp>
      <p:grpSp>
        <p:nvGrpSpPr>
          <p:cNvPr id="14" name="Gruppieren 13"/>
          <p:cNvGrpSpPr/>
          <p:nvPr/>
        </p:nvGrpSpPr>
        <p:grpSpPr>
          <a:xfrm>
            <a:off x="2386422" y="4565502"/>
            <a:ext cx="2393466" cy="585356"/>
            <a:chOff x="1587524" y="2132856"/>
            <a:chExt cx="2393466" cy="585356"/>
          </a:xfrm>
        </p:grpSpPr>
        <p:cxnSp>
          <p:nvCxnSpPr>
            <p:cNvPr id="15" name="Gerade Verbindung mit Pfeil 14"/>
            <p:cNvCxnSpPr/>
            <p:nvPr/>
          </p:nvCxnSpPr>
          <p:spPr>
            <a:xfrm>
              <a:off x="1677112" y="2348880"/>
              <a:ext cx="2174808"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2771800" y="2132856"/>
              <a:ext cx="0" cy="372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1587524" y="2348880"/>
              <a:ext cx="372218" cy="369332"/>
            </a:xfrm>
            <a:prstGeom prst="rect">
              <a:avLst/>
            </a:prstGeom>
            <a:noFill/>
          </p:spPr>
          <p:txBody>
            <a:bodyPr wrap="none" rtlCol="0">
              <a:spAutoFit/>
            </a:bodyPr>
            <a:lstStyle/>
            <a:p>
              <a:r>
                <a:rPr lang="de-DE" dirty="0" smtClean="0"/>
                <a:t>-1</a:t>
              </a:r>
              <a:endParaRPr lang="de-DE" dirty="0"/>
            </a:p>
          </p:txBody>
        </p:sp>
        <p:sp>
          <p:nvSpPr>
            <p:cNvPr id="18" name="Textfeld 17"/>
            <p:cNvSpPr txBox="1"/>
            <p:nvPr/>
          </p:nvSpPr>
          <p:spPr>
            <a:xfrm>
              <a:off x="3563888" y="2344829"/>
              <a:ext cx="417102" cy="369332"/>
            </a:xfrm>
            <a:prstGeom prst="rect">
              <a:avLst/>
            </a:prstGeom>
            <a:noFill/>
          </p:spPr>
          <p:txBody>
            <a:bodyPr wrap="none" rtlCol="0">
              <a:spAutoFit/>
            </a:bodyPr>
            <a:lstStyle/>
            <a:p>
              <a:r>
                <a:rPr lang="de-DE" dirty="0" smtClean="0"/>
                <a:t>+1</a:t>
              </a:r>
              <a:endParaRPr lang="de-DE" dirty="0"/>
            </a:p>
          </p:txBody>
        </p:sp>
      </p:grpSp>
      <p:sp>
        <p:nvSpPr>
          <p:cNvPr id="34" name="TextBox 54"/>
          <p:cNvSpPr txBox="1"/>
          <p:nvPr/>
        </p:nvSpPr>
        <p:spPr>
          <a:xfrm>
            <a:off x="7450184" y="5255965"/>
            <a:ext cx="2326278" cy="461665"/>
          </a:xfrm>
          <a:prstGeom prst="rect">
            <a:avLst/>
          </a:prstGeom>
          <a:noFill/>
        </p:spPr>
        <p:txBody>
          <a:bodyPr wrap="none" rtlCol="0">
            <a:spAutoFit/>
          </a:bodyPr>
          <a:lstStyle/>
          <a:p>
            <a:r>
              <a:rPr lang="en-US" sz="2400" dirty="0" smtClean="0">
                <a:latin typeface="Helvetica" pitchFamily="34" charset="0"/>
              </a:rPr>
              <a:t>Color directions</a:t>
            </a:r>
            <a:endParaRPr lang="en-US" sz="2400" dirty="0">
              <a:latin typeface="Helvetica" pitchFamily="34" charset="0"/>
            </a:endParaRPr>
          </a:p>
        </p:txBody>
      </p:sp>
      <p:grpSp>
        <p:nvGrpSpPr>
          <p:cNvPr id="35" name="Gruppieren 34"/>
          <p:cNvGrpSpPr/>
          <p:nvPr/>
        </p:nvGrpSpPr>
        <p:grpSpPr>
          <a:xfrm>
            <a:off x="7429047" y="2647902"/>
            <a:ext cx="2393466" cy="585356"/>
            <a:chOff x="1587524" y="2132856"/>
            <a:chExt cx="2393466" cy="585356"/>
          </a:xfrm>
        </p:grpSpPr>
        <p:cxnSp>
          <p:nvCxnSpPr>
            <p:cNvPr id="46" name="Gerade Verbindung mit Pfeil 45"/>
            <p:cNvCxnSpPr/>
            <p:nvPr/>
          </p:nvCxnSpPr>
          <p:spPr>
            <a:xfrm>
              <a:off x="1677112" y="2348880"/>
              <a:ext cx="2174808"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2771800" y="2132856"/>
              <a:ext cx="0" cy="372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1587524" y="2348880"/>
              <a:ext cx="372218" cy="369332"/>
            </a:xfrm>
            <a:prstGeom prst="rect">
              <a:avLst/>
            </a:prstGeom>
            <a:noFill/>
          </p:spPr>
          <p:txBody>
            <a:bodyPr wrap="none" rtlCol="0">
              <a:spAutoFit/>
            </a:bodyPr>
            <a:lstStyle/>
            <a:p>
              <a:r>
                <a:rPr lang="de-DE" dirty="0" smtClean="0"/>
                <a:t>-1</a:t>
              </a:r>
              <a:endParaRPr lang="de-DE" dirty="0"/>
            </a:p>
          </p:txBody>
        </p:sp>
        <p:sp>
          <p:nvSpPr>
            <p:cNvPr id="49" name="Textfeld 48"/>
            <p:cNvSpPr txBox="1"/>
            <p:nvPr/>
          </p:nvSpPr>
          <p:spPr>
            <a:xfrm>
              <a:off x="3563888" y="2344829"/>
              <a:ext cx="417102" cy="369332"/>
            </a:xfrm>
            <a:prstGeom prst="rect">
              <a:avLst/>
            </a:prstGeom>
            <a:noFill/>
          </p:spPr>
          <p:txBody>
            <a:bodyPr wrap="none" rtlCol="0">
              <a:spAutoFit/>
            </a:bodyPr>
            <a:lstStyle/>
            <a:p>
              <a:r>
                <a:rPr lang="de-DE" dirty="0" smtClean="0"/>
                <a:t>+1</a:t>
              </a:r>
              <a:endParaRPr lang="de-DE" dirty="0"/>
            </a:p>
          </p:txBody>
        </p:sp>
      </p:grpSp>
      <p:grpSp>
        <p:nvGrpSpPr>
          <p:cNvPr id="37" name="Gruppieren 36"/>
          <p:cNvGrpSpPr/>
          <p:nvPr/>
        </p:nvGrpSpPr>
        <p:grpSpPr>
          <a:xfrm>
            <a:off x="7429047" y="4563166"/>
            <a:ext cx="2393466" cy="585356"/>
            <a:chOff x="1587524" y="2132856"/>
            <a:chExt cx="2393466" cy="585356"/>
          </a:xfrm>
        </p:grpSpPr>
        <p:cxnSp>
          <p:nvCxnSpPr>
            <p:cNvPr id="38" name="Gerade Verbindung mit Pfeil 37"/>
            <p:cNvCxnSpPr/>
            <p:nvPr/>
          </p:nvCxnSpPr>
          <p:spPr>
            <a:xfrm>
              <a:off x="1677112" y="2348880"/>
              <a:ext cx="2174808"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Gerader Verbinder 38"/>
            <p:cNvCxnSpPr/>
            <p:nvPr/>
          </p:nvCxnSpPr>
          <p:spPr>
            <a:xfrm>
              <a:off x="2771800" y="2132856"/>
              <a:ext cx="0" cy="372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1587524" y="2348880"/>
              <a:ext cx="372218" cy="369332"/>
            </a:xfrm>
            <a:prstGeom prst="rect">
              <a:avLst/>
            </a:prstGeom>
            <a:noFill/>
          </p:spPr>
          <p:txBody>
            <a:bodyPr wrap="none" rtlCol="0">
              <a:spAutoFit/>
            </a:bodyPr>
            <a:lstStyle/>
            <a:p>
              <a:r>
                <a:rPr lang="de-DE" dirty="0" smtClean="0"/>
                <a:t>-1</a:t>
              </a:r>
              <a:endParaRPr lang="de-DE" dirty="0"/>
            </a:p>
          </p:txBody>
        </p:sp>
        <p:sp>
          <p:nvSpPr>
            <p:cNvPr id="41" name="Textfeld 40"/>
            <p:cNvSpPr txBox="1"/>
            <p:nvPr/>
          </p:nvSpPr>
          <p:spPr>
            <a:xfrm>
              <a:off x="3563888" y="2344829"/>
              <a:ext cx="417102" cy="369332"/>
            </a:xfrm>
            <a:prstGeom prst="rect">
              <a:avLst/>
            </a:prstGeom>
            <a:noFill/>
          </p:spPr>
          <p:txBody>
            <a:bodyPr wrap="none" rtlCol="0">
              <a:spAutoFit/>
            </a:bodyPr>
            <a:lstStyle/>
            <a:p>
              <a:r>
                <a:rPr lang="de-DE" dirty="0" smtClean="0"/>
                <a:t>+1</a:t>
              </a:r>
              <a:endParaRPr lang="de-DE" dirty="0"/>
            </a:p>
          </p:txBody>
        </p:sp>
      </p:grpSp>
      <p:pic>
        <p:nvPicPr>
          <p:cNvPr id="2050" name="Picture 2" descr="C:\Users\onalbach.WKS-14-04\Desktop\Untitled-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374" y="1740527"/>
            <a:ext cx="1763027" cy="10346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onalbach.WKS-14-04\Desktop\Untitle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150" y="1902646"/>
            <a:ext cx="1870630" cy="8111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C:\Users\onalbach.WKS-14-04\Desktop\Untitled-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909" y="3531104"/>
            <a:ext cx="1978971" cy="11566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3" name="Picture 5" descr="C:\Users\onalbach.WKS-14-04\Desktop\Untitled-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971" y="3781532"/>
            <a:ext cx="2006081" cy="831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C:\Users\onalbach.WKS-14-04\Desktop\Untitled-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5721" y="1666872"/>
            <a:ext cx="2126652" cy="1098770"/>
          </a:xfrm>
          <a:prstGeom prst="rect">
            <a:avLst/>
          </a:prstGeom>
          <a:ln>
            <a:noFill/>
          </a:ln>
          <a:effectLst>
            <a:outerShdw blurRad="1905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2055" name="Picture 7" descr="C:\Users\onalbach.WKS-14-04\Desktop\Untitled-1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0663" y="3632033"/>
            <a:ext cx="2091207" cy="1116492"/>
          </a:xfrm>
          <a:prstGeom prst="rect">
            <a:avLst/>
          </a:prstGeom>
          <a:ln>
            <a:noFill/>
          </a:ln>
          <a:effectLst>
            <a:outerShdw blurRad="1905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2056" name="Picture 8" descr="C:\Users\onalbach.WKS-14-04\Desktop\Untitled-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0663" y="1723637"/>
            <a:ext cx="2126651" cy="1116492"/>
          </a:xfrm>
          <a:prstGeom prst="rect">
            <a:avLst/>
          </a:prstGeom>
          <a:ln>
            <a:noFill/>
          </a:ln>
          <a:effectLst>
            <a:outerShdw blurRad="1905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2058" name="Picture 10" descr="C:\Users\onalbach.WKS-14-04\Desktop\Untitled-1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6486" y="3640894"/>
            <a:ext cx="2091207" cy="1098770"/>
          </a:xfrm>
          <a:prstGeom prst="rect">
            <a:avLst/>
          </a:prstGeom>
          <a:ln>
            <a:noFill/>
          </a:ln>
          <a:effectLst>
            <a:outerShdw blurRad="190500" algn="tl"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D9579CB7-F235-4B9E-B274-7CC5FDBF1B9F}" type="slidenum">
              <a:rPr lang="en-US" smtClean="0"/>
              <a:t>22</a:t>
            </a:fld>
            <a:endParaRPr lang="en-US"/>
          </a:p>
        </p:txBody>
      </p:sp>
    </p:spTree>
    <p:extLst>
      <p:ext uri="{BB962C8B-B14F-4D97-AF65-F5344CB8AC3E}">
        <p14:creationId xmlns:p14="http://schemas.microsoft.com/office/powerpoint/2010/main" val="3309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par>
                                <p:cTn id="17" presetID="10" presetClass="entr" presetSubtype="0" fill="hold" nodeType="with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500"/>
                                        <p:tgtEl>
                                          <p:spTgt spid="2055"/>
                                        </p:tgtEl>
                                      </p:cBhvr>
                                    </p:animEffect>
                                  </p:childTnLst>
                                </p:cTn>
                              </p:par>
                              <p:par>
                                <p:cTn id="20" presetID="10" presetClass="entr" presetSubtype="0" fill="hold" nodeType="with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par>
                                <p:cTn id="23" presetID="10" presetClass="entr" presetSubtype="0"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animEffect transition="in" filter="fade">
                                      <p:cBhvr>
                                        <p:cTn id="2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8670976"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3" name="Chevron 42"/>
          <p:cNvSpPr/>
          <p:nvPr/>
        </p:nvSpPr>
        <p:spPr>
          <a:xfrm>
            <a:off x="5798668" y="1657833"/>
            <a:ext cx="2945745" cy="3925060"/>
          </a:xfrm>
          <a:prstGeom prst="chevron">
            <a:avLst>
              <a:gd name="adj" fmla="val 17528"/>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4" name="Chevron 43"/>
          <p:cNvSpPr/>
          <p:nvPr/>
        </p:nvSpPr>
        <p:spPr>
          <a:xfrm>
            <a:off x="1057760"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5" name="Chevron 44"/>
          <p:cNvSpPr/>
          <p:nvPr/>
        </p:nvSpPr>
        <p:spPr>
          <a:xfrm>
            <a:off x="3428214"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2" name="Title 1"/>
          <p:cNvSpPr>
            <a:spLocks noGrp="1"/>
          </p:cNvSpPr>
          <p:nvPr>
            <p:ph type="title"/>
          </p:nvPr>
        </p:nvSpPr>
        <p:spPr/>
        <p:txBody>
          <a:bodyPr/>
          <a:lstStyle/>
          <a:p>
            <a:r>
              <a:rPr lang="en-US" dirty="0" smtClean="0"/>
              <a:t>Overview of the Method</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791" y="3470128"/>
            <a:ext cx="1484855" cy="54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250" y="1935221"/>
            <a:ext cx="1498354" cy="72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72" y="2738393"/>
            <a:ext cx="1484855" cy="66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425" y="4120192"/>
            <a:ext cx="1430861" cy="78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713" y="1952212"/>
            <a:ext cx="1498354" cy="72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846" y="2733091"/>
            <a:ext cx="1511853" cy="6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8506" y="3415170"/>
            <a:ext cx="1511853" cy="69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3426" y="4163620"/>
            <a:ext cx="1484855" cy="72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25391" y="5112881"/>
            <a:ext cx="1425390" cy="430887"/>
          </a:xfrm>
          <a:prstGeom prst="rect">
            <a:avLst/>
          </a:prstGeom>
          <a:noFill/>
        </p:spPr>
        <p:txBody>
          <a:bodyPr wrap="none" rtlCol="0">
            <a:spAutoFit/>
          </a:bodyPr>
          <a:lstStyle/>
          <a:p>
            <a:r>
              <a:rPr lang="en-US" sz="2200" dirty="0" smtClean="0">
                <a:latin typeface="Helvetica" pitchFamily="34" charset="0"/>
              </a:rPr>
              <a:t>Image set</a:t>
            </a:r>
            <a:endParaRPr lang="en-US" sz="2200" dirty="0">
              <a:latin typeface="Helvetica" pitchFamily="34" charset="0"/>
            </a:endParaRPr>
          </a:p>
        </p:txBody>
      </p:sp>
      <p:sp>
        <p:nvSpPr>
          <p:cNvPr id="19" name="TextBox 18"/>
          <p:cNvSpPr txBox="1"/>
          <p:nvPr/>
        </p:nvSpPr>
        <p:spPr>
          <a:xfrm>
            <a:off x="3674365" y="5112882"/>
            <a:ext cx="1580882" cy="430887"/>
          </a:xfrm>
          <a:prstGeom prst="rect">
            <a:avLst/>
          </a:prstGeom>
          <a:noFill/>
        </p:spPr>
        <p:txBody>
          <a:bodyPr wrap="none" rtlCol="0">
            <a:spAutoFit/>
          </a:bodyPr>
          <a:lstStyle/>
          <a:p>
            <a:r>
              <a:rPr lang="en-US" sz="2200" dirty="0" smtClean="0">
                <a:latin typeface="Helvetica" pitchFamily="34" charset="0"/>
              </a:rPr>
              <a:t>Aligned set</a:t>
            </a:r>
            <a:endParaRPr lang="en-US" sz="2200" dirty="0">
              <a:latin typeface="Helvetica" pitchFamily="34" charset="0"/>
            </a:endParaRPr>
          </a:p>
        </p:txBody>
      </p:sp>
      <p:pic>
        <p:nvPicPr>
          <p:cNvPr id="2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2875" y="1704163"/>
            <a:ext cx="1568197" cy="74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20950" y="3396974"/>
            <a:ext cx="1607572" cy="86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5438" y="2582232"/>
            <a:ext cx="1583132" cy="67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6207942" y="1729076"/>
            <a:ext cx="2068937" cy="1553837"/>
            <a:chOff x="4519287" y="1412776"/>
            <a:chExt cx="2068937" cy="1553837"/>
          </a:xfrm>
        </p:grpSpPr>
        <p:pic>
          <p:nvPicPr>
            <p:cNvPr id="2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9287" y="1484784"/>
              <a:ext cx="965311" cy="42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1378" y="1412776"/>
              <a:ext cx="911681" cy="53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553" y="1916832"/>
              <a:ext cx="929559" cy="55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7721" y="2027614"/>
              <a:ext cx="938495" cy="39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95748" y="2492896"/>
              <a:ext cx="956372" cy="4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76542" y="2492896"/>
              <a:ext cx="911682" cy="4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xtBox 29"/>
          <p:cNvSpPr txBox="1"/>
          <p:nvPr/>
        </p:nvSpPr>
        <p:spPr>
          <a:xfrm>
            <a:off x="5840549" y="5121704"/>
            <a:ext cx="2539478" cy="430887"/>
          </a:xfrm>
          <a:prstGeom prst="rect">
            <a:avLst/>
          </a:prstGeom>
          <a:noFill/>
        </p:spPr>
        <p:txBody>
          <a:bodyPr wrap="none" rtlCol="0">
            <a:spAutoFit/>
          </a:bodyPr>
          <a:lstStyle/>
          <a:p>
            <a:r>
              <a:rPr lang="en-US" sz="2200" dirty="0" smtClean="0">
                <a:latin typeface="Helvetica" pitchFamily="34" charset="0"/>
              </a:rPr>
              <a:t>Appearance space</a:t>
            </a:r>
            <a:endParaRPr lang="en-US" sz="2200" dirty="0">
              <a:latin typeface="Helvetica" pitchFamily="34" charset="0"/>
            </a:endParaRPr>
          </a:p>
        </p:txBody>
      </p:sp>
      <p:grpSp>
        <p:nvGrpSpPr>
          <p:cNvPr id="31" name="Group 30"/>
          <p:cNvGrpSpPr/>
          <p:nvPr/>
        </p:nvGrpSpPr>
        <p:grpSpPr>
          <a:xfrm>
            <a:off x="6220776" y="3570945"/>
            <a:ext cx="2123596" cy="1626579"/>
            <a:chOff x="4532123" y="3314589"/>
            <a:chExt cx="2123596" cy="1626579"/>
          </a:xfrm>
        </p:grpSpPr>
        <p:pic>
          <p:nvPicPr>
            <p:cNvPr id="32"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7889" y="3429000"/>
              <a:ext cx="98783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04952" y="3921723"/>
              <a:ext cx="979240" cy="51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32123" y="4391146"/>
              <a:ext cx="97924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37051" y="4417189"/>
              <a:ext cx="97924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30514" y="3853004"/>
              <a:ext cx="979240" cy="58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95748" y="3314589"/>
              <a:ext cx="996420" cy="61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TextBox 37"/>
          <p:cNvSpPr txBox="1">
            <a:spLocks noChangeArrowheads="1"/>
          </p:cNvSpPr>
          <p:nvPr/>
        </p:nvSpPr>
        <p:spPr bwMode="auto">
          <a:xfrm>
            <a:off x="1134232" y="1749338"/>
            <a:ext cx="903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dirty="0" smtClean="0">
                <a:latin typeface="Helvetica" pitchFamily="34" charset="0"/>
                <a:cs typeface="Arial" pitchFamily="34" charset="0"/>
              </a:rPr>
              <a:t>*</a:t>
            </a:r>
            <a:endParaRPr lang="en-US" altLang="en-US" sz="3200" i="1" dirty="0">
              <a:latin typeface="Helvetica" pitchFamily="34" charset="0"/>
              <a:cs typeface="Arial" pitchFamily="34" charset="0"/>
            </a:endParaRPr>
          </a:p>
        </p:txBody>
      </p:sp>
      <p:sp>
        <p:nvSpPr>
          <p:cNvPr id="39" name="TextBox 38"/>
          <p:cNvSpPr txBox="1"/>
          <p:nvPr/>
        </p:nvSpPr>
        <p:spPr>
          <a:xfrm>
            <a:off x="6583215" y="3199045"/>
            <a:ext cx="1832553" cy="430887"/>
          </a:xfrm>
          <a:prstGeom prst="rect">
            <a:avLst/>
          </a:prstGeom>
          <a:noFill/>
        </p:spPr>
        <p:txBody>
          <a:bodyPr wrap="none" rtlCol="0">
            <a:spAutoFit/>
          </a:bodyPr>
          <a:lstStyle/>
          <a:p>
            <a:r>
              <a:rPr lang="en-US" sz="2200" dirty="0" smtClean="0">
                <a:latin typeface="Helvetica" pitchFamily="34" charset="0"/>
              </a:rPr>
              <a:t>Shape space</a:t>
            </a:r>
            <a:endParaRPr lang="en-US" sz="2200" dirty="0">
              <a:latin typeface="Helvetica" pitchFamily="34" charset="0"/>
            </a:endParaRPr>
          </a:p>
        </p:txBody>
      </p:sp>
      <p:sp>
        <p:nvSpPr>
          <p:cNvPr id="40" name="TextBox 39"/>
          <p:cNvSpPr txBox="1"/>
          <p:nvPr/>
        </p:nvSpPr>
        <p:spPr>
          <a:xfrm>
            <a:off x="8876462" y="4435773"/>
            <a:ext cx="1786065" cy="1107996"/>
          </a:xfrm>
          <a:prstGeom prst="rect">
            <a:avLst/>
          </a:prstGeom>
          <a:noFill/>
        </p:spPr>
        <p:txBody>
          <a:bodyPr wrap="none" rtlCol="0">
            <a:spAutoFit/>
          </a:bodyPr>
          <a:lstStyle/>
          <a:p>
            <a:pPr algn="ctr"/>
            <a:r>
              <a:rPr lang="en-US" sz="2200" dirty="0" smtClean="0">
                <a:latin typeface="Helvetica" pitchFamily="34" charset="0"/>
              </a:rPr>
              <a:t>Shape and</a:t>
            </a:r>
          </a:p>
          <a:p>
            <a:pPr algn="ctr"/>
            <a:r>
              <a:rPr lang="en-US" sz="2200" dirty="0" smtClean="0">
                <a:latin typeface="Helvetica" pitchFamily="34" charset="0"/>
              </a:rPr>
              <a:t>appearance</a:t>
            </a:r>
          </a:p>
          <a:p>
            <a:pPr algn="ctr"/>
            <a:r>
              <a:rPr lang="en-US" sz="2200" dirty="0" smtClean="0">
                <a:latin typeface="Helvetica" pitchFamily="34" charset="0"/>
              </a:rPr>
              <a:t>manipulation</a:t>
            </a:r>
            <a:endParaRPr lang="en-US" sz="2200" dirty="0">
              <a:latin typeface="Helvetica"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23</a:t>
            </a:fld>
            <a:endParaRPr lang="en-US"/>
          </a:p>
        </p:txBody>
      </p:sp>
    </p:spTree>
    <p:extLst>
      <p:ext uri="{BB962C8B-B14F-4D97-AF65-F5344CB8AC3E}">
        <p14:creationId xmlns:p14="http://schemas.microsoft.com/office/powerpoint/2010/main" val="40144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Subspace</a:t>
            </a:r>
            <a:r>
              <a:rPr lang="de-DE" dirty="0"/>
              <a:t>-aware </a:t>
            </a:r>
            <a:r>
              <a:rPr lang="de-DE" dirty="0" err="1"/>
              <a:t>Editing</a:t>
            </a:r>
            <a:endParaRPr lang="de-DE" dirty="0"/>
          </a:p>
        </p:txBody>
      </p:sp>
      <p:cxnSp>
        <p:nvCxnSpPr>
          <p:cNvPr id="7" name="Straight Arrow Connector 9"/>
          <p:cNvCxnSpPr/>
          <p:nvPr/>
        </p:nvCxnSpPr>
        <p:spPr>
          <a:xfrm flipV="1">
            <a:off x="2872284" y="1643330"/>
            <a:ext cx="0" cy="232808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11"/>
          <p:cNvCxnSpPr/>
          <p:nvPr/>
        </p:nvCxnSpPr>
        <p:spPr>
          <a:xfrm>
            <a:off x="2872286" y="3971413"/>
            <a:ext cx="2240569"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13"/>
          <p:cNvCxnSpPr/>
          <p:nvPr/>
        </p:nvCxnSpPr>
        <p:spPr>
          <a:xfrm flipH="1">
            <a:off x="1615535" y="3971416"/>
            <a:ext cx="1256751" cy="158449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23"/>
          <p:cNvCxnSpPr/>
          <p:nvPr/>
        </p:nvCxnSpPr>
        <p:spPr>
          <a:xfrm>
            <a:off x="2408186" y="2901390"/>
            <a:ext cx="2388" cy="163882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25"/>
          <p:cNvCxnSpPr/>
          <p:nvPr/>
        </p:nvCxnSpPr>
        <p:spPr>
          <a:xfrm flipH="1">
            <a:off x="2408746" y="2221540"/>
            <a:ext cx="463538" cy="67985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28"/>
          <p:cNvCxnSpPr/>
          <p:nvPr/>
        </p:nvCxnSpPr>
        <p:spPr>
          <a:xfrm flipH="1">
            <a:off x="3783826" y="3992584"/>
            <a:ext cx="343880" cy="52825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flipH="1">
            <a:off x="2408187" y="4520833"/>
            <a:ext cx="13756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24" name="Picture 3" descr="\\winfs-inf\HPS\PlexusData\archive00\Projects\ShapeAppearanceManifold\Paper Figures\SubspaceComparison\reeffish\Original.png"/>
          <p:cNvPicPr>
            <a:picLocks noChangeAspect="1" noChangeArrowheads="1"/>
          </p:cNvPicPr>
          <p:nvPr/>
        </p:nvPicPr>
        <p:blipFill rotWithShape="1">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26357" b="25954"/>
          <a:stretch/>
        </p:blipFill>
        <p:spPr bwMode="auto">
          <a:xfrm>
            <a:off x="8001429" y="1354222"/>
            <a:ext cx="2385122" cy="1137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5" descr="\\winfs-inf\HPS\PlexusData\archive00\Projects\ShapeAppearanceManifold\Paper Figures\SubspaceComparison\reeffish\Our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611" b="24667"/>
          <a:stretch/>
        </p:blipFill>
        <p:spPr bwMode="auto">
          <a:xfrm>
            <a:off x="8001429" y="4518921"/>
            <a:ext cx="2385122" cy="1185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7" name="TextBox 36"/>
          <p:cNvSpPr txBox="1">
            <a:spLocks noChangeArrowheads="1"/>
          </p:cNvSpPr>
          <p:nvPr/>
        </p:nvSpPr>
        <p:spPr bwMode="auto">
          <a:xfrm>
            <a:off x="7833220" y="2398958"/>
            <a:ext cx="27215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smtClean="0">
                <a:latin typeface="Helvetica" pitchFamily="34" charset="0"/>
              </a:rPr>
              <a:t>Original</a:t>
            </a:r>
            <a:endParaRPr lang="en-US" altLang="en-US" sz="2200" i="1" dirty="0">
              <a:latin typeface="Helvetica" pitchFamily="34" charset="0"/>
            </a:endParaRPr>
          </a:p>
        </p:txBody>
      </p:sp>
      <p:sp>
        <p:nvSpPr>
          <p:cNvPr id="28" name="TextBox 36"/>
          <p:cNvSpPr txBox="1">
            <a:spLocks noChangeArrowheads="1"/>
          </p:cNvSpPr>
          <p:nvPr/>
        </p:nvSpPr>
        <p:spPr bwMode="auto">
          <a:xfrm>
            <a:off x="7345686" y="4016051"/>
            <a:ext cx="36966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smtClean="0">
                <a:latin typeface="Helvetica" pitchFamily="34" charset="0"/>
              </a:rPr>
              <a:t>Subspace reconstruction</a:t>
            </a:r>
            <a:endParaRPr lang="en-US" altLang="en-US" sz="2200" b="1" i="1" dirty="0">
              <a:latin typeface="Helvetica" pitchFamily="34" charset="0"/>
            </a:endParaRPr>
          </a:p>
        </p:txBody>
      </p:sp>
      <p:sp>
        <p:nvSpPr>
          <p:cNvPr id="29" name="TextBox 36"/>
          <p:cNvSpPr txBox="1">
            <a:spLocks noChangeArrowheads="1"/>
          </p:cNvSpPr>
          <p:nvPr/>
        </p:nvSpPr>
        <p:spPr bwMode="auto">
          <a:xfrm>
            <a:off x="8086512" y="5602660"/>
            <a:ext cx="22149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smtClean="0">
                <a:latin typeface="Helvetica" pitchFamily="34" charset="0"/>
              </a:rPr>
              <a:t>Final Result</a:t>
            </a:r>
            <a:endParaRPr lang="en-US" altLang="en-US" sz="2200" i="1" dirty="0">
              <a:latin typeface="Helvetica" pitchFamily="34" charset="0"/>
            </a:endParaRPr>
          </a:p>
        </p:txBody>
      </p:sp>
      <p:sp>
        <p:nvSpPr>
          <p:cNvPr id="30" name="TextBox 38"/>
          <p:cNvSpPr txBox="1">
            <a:spLocks noChangeArrowheads="1"/>
          </p:cNvSpPr>
          <p:nvPr/>
        </p:nvSpPr>
        <p:spPr bwMode="auto">
          <a:xfrm>
            <a:off x="1950386" y="5550271"/>
            <a:ext cx="35445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200" dirty="0">
                <a:latin typeface="Helvetica" pitchFamily="34" charset="0"/>
                <a:cs typeface="Arial" pitchFamily="34" charset="0"/>
              </a:rPr>
              <a:t>Appearance subspace</a:t>
            </a:r>
            <a:endParaRPr lang="en-US" altLang="en-US" sz="2200" i="1" dirty="0">
              <a:latin typeface="Helvetica" pitchFamily="34" charset="0"/>
              <a:cs typeface="Arial" pitchFamily="34" charset="0"/>
            </a:endParaRPr>
          </a:p>
        </p:txBody>
      </p:sp>
      <p:cxnSp>
        <p:nvCxnSpPr>
          <p:cNvPr id="31" name="Straight Connector 23"/>
          <p:cNvCxnSpPr/>
          <p:nvPr/>
        </p:nvCxnSpPr>
        <p:spPr>
          <a:xfrm>
            <a:off x="3805079" y="2880093"/>
            <a:ext cx="2388" cy="163882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425770" y="2890284"/>
            <a:ext cx="13756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33" name="Picture 4" descr="\\winfs-inf\HPS\PlexusData\archive00\Projects\ShapeAppearanceManifold\Paper Figures\SubspaceComparison\reeffish\Subspace.pn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293" b="24819"/>
          <a:stretch/>
        </p:blipFill>
        <p:spPr bwMode="auto">
          <a:xfrm>
            <a:off x="3482972" y="2720117"/>
            <a:ext cx="774115" cy="3861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sers\onalbach.WKS-14-04\Desktop\Untitled-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917" y="4122028"/>
            <a:ext cx="1189860" cy="614761"/>
          </a:xfrm>
          <a:prstGeom prst="rect">
            <a:avLst/>
          </a:prstGeom>
          <a:ln>
            <a:noFill/>
          </a:ln>
          <a:effectLst>
            <a:outerShdw blurRad="127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5" name="Picture 7" descr="C:\Users\onalbach.WKS-14-04\Desktop\Untitled-1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9996" y="1503549"/>
            <a:ext cx="1170028" cy="624676"/>
          </a:xfrm>
          <a:prstGeom prst="rect">
            <a:avLst/>
          </a:prstGeom>
          <a:ln>
            <a:noFill/>
          </a:ln>
          <a:effectLst>
            <a:outerShdw blurRad="127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6" name="Picture 10" descr="C:\Users\onalbach.WKS-14-04\Desktop\Untitled-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751542">
            <a:off x="792230" y="4899250"/>
            <a:ext cx="1170029" cy="614761"/>
          </a:xfrm>
          <a:prstGeom prst="rect">
            <a:avLst/>
          </a:prstGeom>
          <a:ln>
            <a:noFill/>
          </a:ln>
          <a:effectLst>
            <a:outerShdw blurRad="127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4941803" y="3442609"/>
                <a:ext cx="55316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400" b="0" i="1" smtClean="0">
                              <a:latin typeface="Cambria Math" panose="02040503050406030204" pitchFamily="18" charset="0"/>
                            </a:rPr>
                          </m:ctrlPr>
                        </m:sSubPr>
                        <m:e>
                          <m:r>
                            <a:rPr lang="de-DE" sz="2400" b="0" i="1" smtClean="0">
                              <a:latin typeface="Cambria Math"/>
                            </a:rPr>
                            <m:t>𝑏</m:t>
                          </m:r>
                        </m:e>
                        <m:sub>
                          <m:r>
                            <a:rPr lang="de-DE" sz="2400" b="0" i="1" smtClean="0">
                              <a:latin typeface="Cambria Math"/>
                            </a:rPr>
                            <m:t>0</m:t>
                          </m:r>
                        </m:sub>
                      </m:sSub>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4941803" y="3442609"/>
                <a:ext cx="553165" cy="461665"/>
              </a:xfrm>
              <a:prstGeom prst="rect">
                <a:avLst/>
              </a:prstGeom>
              <a:blipFill rotWithShape="1">
                <a:blip r:embed="rId9"/>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926574" y="1354222"/>
                <a:ext cx="55316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400" b="0" i="1" smtClean="0">
                              <a:latin typeface="Cambria Math" panose="02040503050406030204" pitchFamily="18" charset="0"/>
                            </a:rPr>
                          </m:ctrlPr>
                        </m:sSubPr>
                        <m:e>
                          <m:r>
                            <a:rPr lang="de-DE" sz="2400" b="0" i="1" smtClean="0">
                              <a:latin typeface="Cambria Math"/>
                            </a:rPr>
                            <m:t>𝑏</m:t>
                          </m:r>
                        </m:e>
                        <m:sub>
                          <m:r>
                            <a:rPr lang="de-DE" sz="2400" b="0" i="1" smtClean="0">
                              <a:latin typeface="Cambria Math"/>
                            </a:rPr>
                            <m:t>1</m:t>
                          </m:r>
                        </m:sub>
                      </m:sSub>
                    </m:oMath>
                  </m:oMathPara>
                </a14:m>
                <a:endParaRPr lang="en-US"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2926574" y="1354222"/>
                <a:ext cx="553165"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872892" y="5140995"/>
                <a:ext cx="55316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400" b="0" i="1" smtClean="0">
                              <a:latin typeface="Cambria Math" panose="02040503050406030204" pitchFamily="18" charset="0"/>
                            </a:rPr>
                          </m:ctrlPr>
                        </m:sSubPr>
                        <m:e>
                          <m:r>
                            <a:rPr lang="de-DE" sz="2400" b="0" i="1" smtClean="0">
                              <a:latin typeface="Cambria Math"/>
                            </a:rPr>
                            <m:t>𝑏</m:t>
                          </m:r>
                        </m:e>
                        <m:sub>
                          <m:r>
                            <a:rPr lang="de-DE" sz="2400" b="0" i="1" smtClean="0">
                              <a:latin typeface="Cambria Math"/>
                            </a:rPr>
                            <m:t>2</m:t>
                          </m:r>
                        </m:sub>
                      </m:sSub>
                    </m:oMath>
                  </m:oMathPara>
                </a14:m>
                <a:endParaRPr lang="en-US"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1872892" y="5140995"/>
                <a:ext cx="553165" cy="46166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910046" y="2324822"/>
                <a:ext cx="22090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1" i="0" smtClean="0">
                          <a:latin typeface="Cambria Math"/>
                        </a:rPr>
                        <m:t>𝐱</m:t>
                      </m:r>
                      <m:r>
                        <a:rPr lang="de-DE" sz="2400" b="0" i="0" smtClean="0">
                          <a:latin typeface="Cambria Math"/>
                        </a:rPr>
                        <m:t>=(</m:t>
                      </m:r>
                      <m:sSub>
                        <m:sSubPr>
                          <m:ctrlPr>
                            <a:rPr lang="de-DE" sz="2400" b="0" i="1" smtClean="0">
                              <a:latin typeface="Cambria Math" panose="02040503050406030204" pitchFamily="18" charset="0"/>
                            </a:rPr>
                          </m:ctrlPr>
                        </m:sSubPr>
                        <m:e>
                          <m:r>
                            <a:rPr lang="de-DE" sz="2400" b="0" i="1" smtClean="0">
                              <a:latin typeface="Cambria Math"/>
                            </a:rPr>
                            <m:t>𝑥</m:t>
                          </m:r>
                        </m:e>
                        <m:sub>
                          <m:r>
                            <a:rPr lang="de-DE" sz="2400" b="0" i="1" smtClean="0">
                              <a:latin typeface="Cambria Math"/>
                            </a:rPr>
                            <m:t>0</m:t>
                          </m:r>
                        </m:sub>
                      </m:sSub>
                      <m:r>
                        <a:rPr lang="de-DE" sz="2400" b="0" i="1" smtClean="0">
                          <a:latin typeface="Cambria Math"/>
                        </a:rPr>
                        <m:t>,</m:t>
                      </m:r>
                      <m:sSub>
                        <m:sSubPr>
                          <m:ctrlPr>
                            <a:rPr lang="de-DE" sz="2400" i="1">
                              <a:latin typeface="Cambria Math" panose="02040503050406030204" pitchFamily="18" charset="0"/>
                            </a:rPr>
                          </m:ctrlPr>
                        </m:sSubPr>
                        <m:e>
                          <m:r>
                            <a:rPr lang="de-DE" sz="2400" i="1">
                              <a:latin typeface="Cambria Math"/>
                            </a:rPr>
                            <m:t>𝑥</m:t>
                          </m:r>
                        </m:e>
                        <m:sub>
                          <m:r>
                            <a:rPr lang="de-DE" sz="2400" b="0" i="1" smtClean="0">
                              <a:latin typeface="Cambria Math"/>
                            </a:rPr>
                            <m:t>1</m:t>
                          </m:r>
                        </m:sub>
                      </m:sSub>
                      <m:r>
                        <a:rPr lang="de-DE" sz="2400" b="0" i="0" smtClean="0">
                          <a:latin typeface="Cambria Math"/>
                        </a:rPr>
                        <m:t>,</m:t>
                      </m:r>
                      <m:sSub>
                        <m:sSubPr>
                          <m:ctrlPr>
                            <a:rPr lang="de-DE" sz="2400" i="1">
                              <a:latin typeface="Cambria Math" panose="02040503050406030204" pitchFamily="18" charset="0"/>
                            </a:rPr>
                          </m:ctrlPr>
                        </m:sSubPr>
                        <m:e>
                          <m:r>
                            <a:rPr lang="de-DE" sz="2400" i="1">
                              <a:latin typeface="Cambria Math"/>
                            </a:rPr>
                            <m:t>𝑥</m:t>
                          </m:r>
                        </m:e>
                        <m:sub>
                          <m:r>
                            <a:rPr lang="de-DE" sz="2400" b="0" i="1" smtClean="0">
                              <a:latin typeface="Cambria Math"/>
                            </a:rPr>
                            <m:t>2</m:t>
                          </m:r>
                        </m:sub>
                      </m:sSub>
                      <m:r>
                        <a:rPr lang="de-DE" sz="2400" b="0" i="0" smtClean="0">
                          <a:latin typeface="Cambria Math"/>
                        </a:rPr>
                        <m:t>)</m:t>
                      </m:r>
                    </m:oMath>
                  </m:oMathPara>
                </a14:m>
                <a:endParaRPr lang="en-US"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3910046" y="2324822"/>
                <a:ext cx="2209066" cy="461665"/>
              </a:xfrm>
              <a:prstGeom prst="rect">
                <a:avLst/>
              </a:prstGeom>
              <a:blipFill rotWithShape="1">
                <a:blip r:embed="rId12"/>
                <a:stretch>
                  <a:fillRect r="-275" b="-17105"/>
                </a:stretch>
              </a:blipFill>
            </p:spPr>
            <p:txBody>
              <a:bodyPr/>
              <a:lstStyle/>
              <a:p>
                <a:r>
                  <a:rPr lang="en-US">
                    <a:noFill/>
                  </a:rPr>
                  <a:t> </a:t>
                </a:r>
              </a:p>
            </p:txBody>
          </p:sp>
        </mc:Fallback>
      </mc:AlternateContent>
      <p:pic>
        <p:nvPicPr>
          <p:cNvPr id="40" name="Picture 6" descr="\\winfs-inf\HPS\PlexusData\archive00\Projects\ShapeAppearanceManifold\Paper Figures\SubspaceComparison\reeffish\StrokePS.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1982" y="781988"/>
            <a:ext cx="2244568" cy="224456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fld id="{D9579CB7-F235-4B9E-B274-7CC5FDBF1B9F}" type="slidenum">
              <a:rPr lang="en-US" smtClean="0"/>
              <a:t>24</a:t>
            </a:fld>
            <a:endParaRPr lang="en-US"/>
          </a:p>
        </p:txBody>
      </p:sp>
      <p:pic>
        <p:nvPicPr>
          <p:cNvPr id="2050" name="Picture 2" descr="C:\Users\onalbach.WKS-14-04\Desktop\Picture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6423" y="2912813"/>
            <a:ext cx="2391464" cy="11867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6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Locally</a:t>
            </a:r>
            <a:r>
              <a:rPr lang="de-DE" dirty="0" smtClean="0"/>
              <a:t> Rigid Color Transfer</a:t>
            </a:r>
            <a:endParaRPr lang="de-DE" dirty="0"/>
          </a:p>
        </p:txBody>
      </p:sp>
      <p:cxnSp>
        <p:nvCxnSpPr>
          <p:cNvPr id="4" name="Straight Arrow Connector 6"/>
          <p:cNvCxnSpPr/>
          <p:nvPr/>
        </p:nvCxnSpPr>
        <p:spPr>
          <a:xfrm>
            <a:off x="1044675" y="5668763"/>
            <a:ext cx="2808312"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11"/>
          <p:cNvCxnSpPr/>
          <p:nvPr/>
        </p:nvCxnSpPr>
        <p:spPr>
          <a:xfrm flipV="1">
            <a:off x="1044675" y="2788443"/>
            <a:ext cx="0" cy="28803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12"/>
          <p:cNvSpPr txBox="1"/>
          <p:nvPr/>
        </p:nvSpPr>
        <p:spPr>
          <a:xfrm>
            <a:off x="684635" y="2860451"/>
            <a:ext cx="309700" cy="369332"/>
          </a:xfrm>
          <a:prstGeom prst="rect">
            <a:avLst/>
          </a:prstGeom>
          <a:noFill/>
        </p:spPr>
        <p:txBody>
          <a:bodyPr wrap="none" rtlCol="0">
            <a:spAutoFit/>
          </a:bodyPr>
          <a:lstStyle/>
          <a:p>
            <a:r>
              <a:rPr lang="en-US" dirty="0" smtClean="0"/>
              <a:t>R</a:t>
            </a:r>
            <a:endParaRPr lang="en-US" dirty="0"/>
          </a:p>
        </p:txBody>
      </p:sp>
      <p:sp>
        <p:nvSpPr>
          <p:cNvPr id="7" name="TextBox 14"/>
          <p:cNvSpPr txBox="1"/>
          <p:nvPr/>
        </p:nvSpPr>
        <p:spPr>
          <a:xfrm>
            <a:off x="3475803" y="5668763"/>
            <a:ext cx="309700" cy="369332"/>
          </a:xfrm>
          <a:prstGeom prst="rect">
            <a:avLst/>
          </a:prstGeom>
          <a:noFill/>
        </p:spPr>
        <p:txBody>
          <a:bodyPr wrap="none" rtlCol="0">
            <a:spAutoFit/>
          </a:bodyPr>
          <a:lstStyle/>
          <a:p>
            <a:r>
              <a:rPr lang="en-US" dirty="0" smtClean="0"/>
              <a:t>B</a:t>
            </a:r>
            <a:endParaRPr lang="en-US" dirty="0"/>
          </a:p>
        </p:txBody>
      </p:sp>
      <p:graphicFrame>
        <p:nvGraphicFramePr>
          <p:cNvPr id="8" name="Table 20"/>
          <p:cNvGraphicFramePr>
            <a:graphicFrameLocks noGrp="1"/>
          </p:cNvGraphicFramePr>
          <p:nvPr>
            <p:extLst>
              <p:ext uri="{D42A27DB-BD31-4B8C-83A1-F6EECF244321}">
                <p14:modId xmlns:p14="http://schemas.microsoft.com/office/powerpoint/2010/main" val="2216426116"/>
              </p:ext>
            </p:extLst>
          </p:nvPr>
        </p:nvGraphicFramePr>
        <p:xfrm>
          <a:off x="1951073" y="1456027"/>
          <a:ext cx="1115616" cy="1115616"/>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71872"/>
                <a:gridCol w="371872"/>
                <a:gridCol w="371872"/>
              </a:tblGrid>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r>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14F6"/>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0035"/>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0035"/>
                    </a:solidFill>
                  </a:tcPr>
                </a:tc>
              </a:tr>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14F6"/>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r>
            </a:tbl>
          </a:graphicData>
        </a:graphic>
      </p:graphicFrame>
      <p:sp>
        <p:nvSpPr>
          <p:cNvPr id="9" name="Oval 21"/>
          <p:cNvSpPr/>
          <p:nvPr/>
        </p:nvSpPr>
        <p:spPr>
          <a:xfrm>
            <a:off x="1235648" y="2836617"/>
            <a:ext cx="36004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22"/>
          <p:cNvSpPr/>
          <p:nvPr/>
        </p:nvSpPr>
        <p:spPr>
          <a:xfrm>
            <a:off x="1335954" y="4228603"/>
            <a:ext cx="240766" cy="240766"/>
          </a:xfrm>
          <a:prstGeom prst="ellipse">
            <a:avLst/>
          </a:prstGeom>
          <a:solidFill>
            <a:srgbClr val="950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3"/>
          <p:cNvSpPr/>
          <p:nvPr/>
        </p:nvSpPr>
        <p:spPr>
          <a:xfrm>
            <a:off x="2799840" y="3436308"/>
            <a:ext cx="240766" cy="240766"/>
          </a:xfrm>
          <a:prstGeom prst="ellipse">
            <a:avLst/>
          </a:prstGeom>
          <a:solidFill>
            <a:srgbClr val="ED1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24"/>
          <p:cNvSpPr/>
          <p:nvPr/>
        </p:nvSpPr>
        <p:spPr>
          <a:xfrm>
            <a:off x="2208065" y="4389483"/>
            <a:ext cx="240766" cy="24076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26"/>
          <p:cNvCxnSpPr/>
          <p:nvPr/>
        </p:nvCxnSpPr>
        <p:spPr>
          <a:xfrm>
            <a:off x="4761651" y="5623026"/>
            <a:ext cx="2808312"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27"/>
          <p:cNvCxnSpPr/>
          <p:nvPr/>
        </p:nvCxnSpPr>
        <p:spPr>
          <a:xfrm flipV="1">
            <a:off x="4761651" y="2742706"/>
            <a:ext cx="0" cy="28803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28"/>
          <p:cNvSpPr txBox="1"/>
          <p:nvPr/>
        </p:nvSpPr>
        <p:spPr>
          <a:xfrm>
            <a:off x="4401611" y="2814714"/>
            <a:ext cx="309700" cy="369332"/>
          </a:xfrm>
          <a:prstGeom prst="rect">
            <a:avLst/>
          </a:prstGeom>
          <a:noFill/>
        </p:spPr>
        <p:txBody>
          <a:bodyPr wrap="none" rtlCol="0">
            <a:spAutoFit/>
          </a:bodyPr>
          <a:lstStyle/>
          <a:p>
            <a:r>
              <a:rPr lang="en-US" dirty="0" smtClean="0"/>
              <a:t>R</a:t>
            </a:r>
            <a:endParaRPr lang="en-US" dirty="0"/>
          </a:p>
        </p:txBody>
      </p:sp>
      <p:sp>
        <p:nvSpPr>
          <p:cNvPr id="16" name="TextBox 29"/>
          <p:cNvSpPr txBox="1"/>
          <p:nvPr/>
        </p:nvSpPr>
        <p:spPr>
          <a:xfrm>
            <a:off x="7137915" y="5623026"/>
            <a:ext cx="309700" cy="369332"/>
          </a:xfrm>
          <a:prstGeom prst="rect">
            <a:avLst/>
          </a:prstGeom>
          <a:noFill/>
        </p:spPr>
        <p:txBody>
          <a:bodyPr wrap="none" rtlCol="0">
            <a:spAutoFit/>
          </a:bodyPr>
          <a:lstStyle/>
          <a:p>
            <a:r>
              <a:rPr lang="en-US" dirty="0" smtClean="0"/>
              <a:t>B</a:t>
            </a:r>
            <a:endParaRPr lang="en-US" dirty="0"/>
          </a:p>
        </p:txBody>
      </p:sp>
      <p:sp>
        <p:nvSpPr>
          <p:cNvPr id="17" name="Oval 30"/>
          <p:cNvSpPr/>
          <p:nvPr/>
        </p:nvSpPr>
        <p:spPr>
          <a:xfrm>
            <a:off x="5289340" y="4768091"/>
            <a:ext cx="360040" cy="360040"/>
          </a:xfrm>
          <a:prstGeom prst="ellipse">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1"/>
          <p:cNvSpPr/>
          <p:nvPr/>
        </p:nvSpPr>
        <p:spPr>
          <a:xfrm>
            <a:off x="5052930" y="4182866"/>
            <a:ext cx="170041" cy="170041"/>
          </a:xfrm>
          <a:prstGeom prst="ellipse">
            <a:avLst/>
          </a:prstGeom>
          <a:solidFill>
            <a:srgbClr val="950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32"/>
          <p:cNvSpPr/>
          <p:nvPr/>
        </p:nvSpPr>
        <p:spPr>
          <a:xfrm>
            <a:off x="6878395" y="4705449"/>
            <a:ext cx="363553" cy="36355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33"/>
          <p:cNvSpPr/>
          <p:nvPr/>
        </p:nvSpPr>
        <p:spPr>
          <a:xfrm>
            <a:off x="6105061" y="4807343"/>
            <a:ext cx="240766" cy="240766"/>
          </a:xfrm>
          <a:prstGeom prst="ellipse">
            <a:avLst/>
          </a:prstGeom>
          <a:solidFill>
            <a:srgbClr val="32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34"/>
          <p:cNvGraphicFramePr>
            <a:graphicFrameLocks noGrp="1"/>
          </p:cNvGraphicFramePr>
          <p:nvPr>
            <p:extLst>
              <p:ext uri="{D42A27DB-BD31-4B8C-83A1-F6EECF244321}">
                <p14:modId xmlns:p14="http://schemas.microsoft.com/office/powerpoint/2010/main" val="3698242596"/>
              </p:ext>
            </p:extLst>
          </p:nvPr>
        </p:nvGraphicFramePr>
        <p:xfrm>
          <a:off x="5593651" y="1456027"/>
          <a:ext cx="1115616" cy="1115616"/>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71872"/>
                <a:gridCol w="371872"/>
                <a:gridCol w="371872"/>
              </a:tblGrid>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0064"/>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0064"/>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32"/>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32"/>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32"/>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0035"/>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bl>
          </a:graphicData>
        </a:graphic>
      </p:graphicFrame>
      <p:cxnSp>
        <p:nvCxnSpPr>
          <p:cNvPr id="22" name="Straight Arrow Connector 35"/>
          <p:cNvCxnSpPr/>
          <p:nvPr/>
        </p:nvCxnSpPr>
        <p:spPr>
          <a:xfrm>
            <a:off x="8318784" y="5604752"/>
            <a:ext cx="2808312"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36"/>
          <p:cNvCxnSpPr/>
          <p:nvPr/>
        </p:nvCxnSpPr>
        <p:spPr>
          <a:xfrm flipV="1">
            <a:off x="8318784" y="2724432"/>
            <a:ext cx="0" cy="288032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37"/>
          <p:cNvSpPr txBox="1"/>
          <p:nvPr/>
        </p:nvSpPr>
        <p:spPr>
          <a:xfrm>
            <a:off x="7958744" y="2796440"/>
            <a:ext cx="309700" cy="369332"/>
          </a:xfrm>
          <a:prstGeom prst="rect">
            <a:avLst/>
          </a:prstGeom>
          <a:noFill/>
        </p:spPr>
        <p:txBody>
          <a:bodyPr wrap="none" rtlCol="0">
            <a:spAutoFit/>
          </a:bodyPr>
          <a:lstStyle/>
          <a:p>
            <a:r>
              <a:rPr lang="en-US" dirty="0" smtClean="0"/>
              <a:t>R</a:t>
            </a:r>
            <a:endParaRPr lang="en-US" dirty="0"/>
          </a:p>
        </p:txBody>
      </p:sp>
      <p:sp>
        <p:nvSpPr>
          <p:cNvPr id="25" name="TextBox 38"/>
          <p:cNvSpPr txBox="1"/>
          <p:nvPr/>
        </p:nvSpPr>
        <p:spPr>
          <a:xfrm>
            <a:off x="10695048" y="5604752"/>
            <a:ext cx="309700" cy="369332"/>
          </a:xfrm>
          <a:prstGeom prst="rect">
            <a:avLst/>
          </a:prstGeom>
          <a:noFill/>
        </p:spPr>
        <p:txBody>
          <a:bodyPr wrap="none" rtlCol="0">
            <a:spAutoFit/>
          </a:bodyPr>
          <a:lstStyle/>
          <a:p>
            <a:r>
              <a:rPr lang="en-US" dirty="0" smtClean="0"/>
              <a:t>B</a:t>
            </a:r>
            <a:endParaRPr lang="en-US" dirty="0"/>
          </a:p>
        </p:txBody>
      </p:sp>
      <p:graphicFrame>
        <p:nvGraphicFramePr>
          <p:cNvPr id="26" name="Table 39"/>
          <p:cNvGraphicFramePr>
            <a:graphicFrameLocks noGrp="1"/>
          </p:cNvGraphicFramePr>
          <p:nvPr>
            <p:extLst>
              <p:ext uri="{D42A27DB-BD31-4B8C-83A1-F6EECF244321}">
                <p14:modId xmlns:p14="http://schemas.microsoft.com/office/powerpoint/2010/main" val="1692194841"/>
              </p:ext>
            </p:extLst>
          </p:nvPr>
        </p:nvGraphicFramePr>
        <p:xfrm>
          <a:off x="9227086" y="1456027"/>
          <a:ext cx="1115616" cy="1115616"/>
        </p:xfrm>
        <a:graphic>
          <a:graphicData uri="http://schemas.openxmlformats.org/drawingml/2006/table">
            <a:tbl>
              <a:tblPr firstRow="1" bandRow="1">
                <a:effectLst>
                  <a:outerShdw blurRad="190500" algn="ctr" rotWithShape="0">
                    <a:srgbClr val="000000">
                      <a:alpha val="70000"/>
                    </a:srgbClr>
                  </a:outerShdw>
                </a:effectLst>
                <a:tableStyleId>{5C22544A-7EE6-4342-B048-85BDC9FD1C3A}</a:tableStyleId>
              </a:tblPr>
              <a:tblGrid>
                <a:gridCol w="371872"/>
                <a:gridCol w="371872"/>
                <a:gridCol w="371872"/>
              </a:tblGrid>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0064"/>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0064"/>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0064"/>
                    </a:solidFill>
                  </a:tcPr>
                </a:tc>
              </a:tr>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800AA"/>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0035"/>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0035"/>
                    </a:solidFill>
                  </a:tcPr>
                </a:tc>
              </a:tr>
              <a:tr h="371872">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800AA"/>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32"/>
                    </a:solidFill>
                  </a:tcPr>
                </a:tc>
                <a:tc>
                  <a:txBody>
                    <a:bodyPr/>
                    <a:lstStyle/>
                    <a:p>
                      <a:endParaRPr lang="en-US" sz="1400" dirty="0"/>
                    </a:p>
                  </a:txBody>
                  <a:tcPr marL="70842" marR="70842" marT="35421" marB="354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32"/>
                    </a:solidFill>
                  </a:tcPr>
                </a:tc>
              </a:tr>
            </a:tbl>
          </a:graphicData>
        </a:graphic>
      </p:graphicFrame>
      <p:sp>
        <p:nvSpPr>
          <p:cNvPr id="27" name="Oval 40"/>
          <p:cNvSpPr/>
          <p:nvPr/>
        </p:nvSpPr>
        <p:spPr>
          <a:xfrm rot="2982893">
            <a:off x="9476858" y="3117798"/>
            <a:ext cx="360040" cy="360040"/>
          </a:xfrm>
          <a:prstGeom prst="ellipse">
            <a:avLst/>
          </a:prstGeom>
          <a:solidFill>
            <a:srgbClr val="C8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41"/>
          <p:cNvSpPr/>
          <p:nvPr/>
        </p:nvSpPr>
        <p:spPr>
          <a:xfrm rot="2982893">
            <a:off x="8546427" y="4069944"/>
            <a:ext cx="240766" cy="240766"/>
          </a:xfrm>
          <a:prstGeom prst="ellipse">
            <a:avLst/>
          </a:prstGeom>
          <a:solidFill>
            <a:srgbClr val="950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42"/>
          <p:cNvSpPr/>
          <p:nvPr/>
        </p:nvSpPr>
        <p:spPr>
          <a:xfrm rot="2982893">
            <a:off x="10097355" y="4674358"/>
            <a:ext cx="240766" cy="240766"/>
          </a:xfrm>
          <a:prstGeom prst="ellipse">
            <a:avLst/>
          </a:prstGeom>
          <a:solidFill>
            <a:srgbClr val="28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3"/>
          <p:cNvSpPr/>
          <p:nvPr/>
        </p:nvSpPr>
        <p:spPr>
          <a:xfrm rot="2982893">
            <a:off x="8987602" y="4839246"/>
            <a:ext cx="240766" cy="240766"/>
          </a:xfrm>
          <a:prstGeom prst="ellipse">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45"/>
          <p:cNvSpPr txBox="1"/>
          <p:nvPr/>
        </p:nvSpPr>
        <p:spPr>
          <a:xfrm>
            <a:off x="1916412" y="5668763"/>
            <a:ext cx="824072" cy="369332"/>
          </a:xfrm>
          <a:prstGeom prst="rect">
            <a:avLst/>
          </a:prstGeom>
          <a:noFill/>
        </p:spPr>
        <p:txBody>
          <a:bodyPr wrap="none" rtlCol="0">
            <a:spAutoFit/>
          </a:bodyPr>
          <a:lstStyle/>
          <a:p>
            <a:r>
              <a:rPr lang="en-US" dirty="0" smtClean="0"/>
              <a:t>Source</a:t>
            </a:r>
            <a:endParaRPr lang="en-US" dirty="0"/>
          </a:p>
        </p:txBody>
      </p:sp>
      <p:sp>
        <p:nvSpPr>
          <p:cNvPr id="32" name="TextBox 46"/>
          <p:cNvSpPr txBox="1"/>
          <p:nvPr/>
        </p:nvSpPr>
        <p:spPr>
          <a:xfrm>
            <a:off x="5722712" y="5626252"/>
            <a:ext cx="764697" cy="369332"/>
          </a:xfrm>
          <a:prstGeom prst="rect">
            <a:avLst/>
          </a:prstGeom>
          <a:noFill/>
        </p:spPr>
        <p:txBody>
          <a:bodyPr wrap="none" rtlCol="0">
            <a:spAutoFit/>
          </a:bodyPr>
          <a:lstStyle/>
          <a:p>
            <a:r>
              <a:rPr lang="en-US" dirty="0" smtClean="0"/>
              <a:t>Target</a:t>
            </a:r>
            <a:endParaRPr lang="en-US" dirty="0"/>
          </a:p>
        </p:txBody>
      </p:sp>
      <p:sp>
        <p:nvSpPr>
          <p:cNvPr id="33" name="TextBox 47"/>
          <p:cNvSpPr txBox="1"/>
          <p:nvPr/>
        </p:nvSpPr>
        <p:spPr>
          <a:xfrm>
            <a:off x="9275620" y="5618877"/>
            <a:ext cx="762516" cy="369332"/>
          </a:xfrm>
          <a:prstGeom prst="rect">
            <a:avLst/>
          </a:prstGeom>
          <a:noFill/>
        </p:spPr>
        <p:txBody>
          <a:bodyPr wrap="none" rtlCol="0">
            <a:spAutoFit/>
          </a:bodyPr>
          <a:lstStyle/>
          <a:p>
            <a:r>
              <a:rPr lang="en-US" dirty="0" smtClean="0"/>
              <a:t>Result</a:t>
            </a:r>
            <a:endParaRPr lang="en-US" dirty="0"/>
          </a:p>
        </p:txBody>
      </p:sp>
      <p:sp>
        <p:nvSpPr>
          <p:cNvPr id="3" name="Slide Number Placeholder 2"/>
          <p:cNvSpPr>
            <a:spLocks noGrp="1"/>
          </p:cNvSpPr>
          <p:nvPr>
            <p:ph type="sldNum" sz="quarter" idx="10"/>
          </p:nvPr>
        </p:nvSpPr>
        <p:spPr/>
        <p:txBody>
          <a:bodyPr/>
          <a:lstStyle/>
          <a:p>
            <a:fld id="{D9579CB7-F235-4B9E-B274-7CC5FDBF1B9F}" type="slidenum">
              <a:rPr lang="en-US" smtClean="0"/>
              <a:t>25</a:t>
            </a:fld>
            <a:endParaRPr lang="en-US"/>
          </a:p>
        </p:txBody>
      </p:sp>
    </p:spTree>
    <p:extLst>
      <p:ext uri="{BB962C8B-B14F-4D97-AF65-F5344CB8AC3E}">
        <p14:creationId xmlns:p14="http://schemas.microsoft.com/office/powerpoint/2010/main" val="140268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0" grpId="0" animBg="1"/>
      <p:bldP spid="11" grpId="0" animBg="1"/>
      <p:bldP spid="12" grpId="0" animBg="1"/>
      <p:bldP spid="15" grpId="0"/>
      <p:bldP spid="16" grpId="0"/>
      <p:bldP spid="17" grpId="0" animBg="1"/>
      <p:bldP spid="18" grpId="0" animBg="1"/>
      <p:bldP spid="19" grpId="0" animBg="1"/>
      <p:bldP spid="20" grpId="0" animBg="1"/>
      <p:bldP spid="24" grpId="0"/>
      <p:bldP spid="25" grpId="0"/>
      <p:bldP spid="27" grpId="0" animBg="1"/>
      <p:bldP spid="28" grpId="0" animBg="1"/>
      <p:bldP spid="29" grpId="0" animBg="1"/>
      <p:bldP spid="30" grpId="0" animBg="1"/>
      <p:bldP spid="31"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Application: Appearance Editing</a:t>
            </a:r>
            <a:endParaRPr lang="de-DE" dirty="0"/>
          </a:p>
        </p:txBody>
      </p:sp>
      <p:sp>
        <p:nvSpPr>
          <p:cNvPr id="5" name="TextBox 8"/>
          <p:cNvSpPr txBox="1"/>
          <p:nvPr/>
        </p:nvSpPr>
        <p:spPr>
          <a:xfrm>
            <a:off x="2906253" y="5230656"/>
            <a:ext cx="739305" cy="400110"/>
          </a:xfrm>
          <a:prstGeom prst="rect">
            <a:avLst/>
          </a:prstGeom>
          <a:noFill/>
        </p:spPr>
        <p:txBody>
          <a:bodyPr wrap="none" rtlCol="0">
            <a:spAutoFit/>
          </a:bodyPr>
          <a:lstStyle/>
          <a:p>
            <a:r>
              <a:rPr lang="en-US" sz="2000" dirty="0" smtClean="0"/>
              <a:t>Input</a:t>
            </a:r>
            <a:endParaRPr lang="en-US" sz="2000" dirty="0"/>
          </a:p>
        </p:txBody>
      </p:sp>
      <p:sp>
        <p:nvSpPr>
          <p:cNvPr id="6" name="TextBox 9"/>
          <p:cNvSpPr txBox="1"/>
          <p:nvPr/>
        </p:nvSpPr>
        <p:spPr>
          <a:xfrm>
            <a:off x="4956777" y="5076768"/>
            <a:ext cx="2278444" cy="615553"/>
          </a:xfrm>
          <a:prstGeom prst="rect">
            <a:avLst/>
          </a:prstGeom>
          <a:noFill/>
        </p:spPr>
        <p:txBody>
          <a:bodyPr wrap="none" rtlCol="0">
            <a:spAutoFit/>
          </a:bodyPr>
          <a:lstStyle/>
          <a:p>
            <a:pPr algn="ctr"/>
            <a:r>
              <a:rPr lang="en-US" sz="2000" dirty="0" smtClean="0"/>
              <a:t>Without Subspace</a:t>
            </a:r>
          </a:p>
          <a:p>
            <a:pPr algn="ctr"/>
            <a:r>
              <a:rPr lang="en-US" sz="1400" dirty="0" smtClean="0"/>
              <a:t>(Domain Transform Filtering)</a:t>
            </a:r>
            <a:endParaRPr lang="en-US" sz="1400" dirty="0"/>
          </a:p>
        </p:txBody>
      </p:sp>
      <p:sp>
        <p:nvSpPr>
          <p:cNvPr id="7" name="TextBox 10"/>
          <p:cNvSpPr txBox="1"/>
          <p:nvPr/>
        </p:nvSpPr>
        <p:spPr>
          <a:xfrm>
            <a:off x="8516346" y="5230656"/>
            <a:ext cx="675634" cy="400110"/>
          </a:xfrm>
          <a:prstGeom prst="rect">
            <a:avLst/>
          </a:prstGeom>
          <a:noFill/>
        </p:spPr>
        <p:txBody>
          <a:bodyPr wrap="none" rtlCol="0">
            <a:spAutoFit/>
          </a:bodyPr>
          <a:lstStyle/>
          <a:p>
            <a:r>
              <a:rPr lang="en-US" sz="2000" dirty="0" smtClean="0"/>
              <a:t>Ours</a:t>
            </a:r>
            <a:endParaRPr lang="en-US" sz="2000" dirty="0"/>
          </a:p>
        </p:txBody>
      </p:sp>
      <p:pic>
        <p:nvPicPr>
          <p:cNvPr id="3" name="pear_appearan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925" y="1935874"/>
            <a:ext cx="8532149" cy="2986252"/>
          </a:xfrm>
          <a:prstGeom prst="rect">
            <a:avLst/>
          </a:prstGeom>
          <a:ln>
            <a:noFill/>
          </a:ln>
          <a:effectLst>
            <a:outerShdw blurRad="190500" algn="tl" rotWithShape="0">
              <a:srgbClr val="000000">
                <a:alpha val="70000"/>
              </a:srgbClr>
            </a:outerShdw>
          </a:effectLst>
        </p:spPr>
      </p:pic>
      <p:sp>
        <p:nvSpPr>
          <p:cNvPr id="4" name="Slide Number Placeholder 3"/>
          <p:cNvSpPr>
            <a:spLocks noGrp="1"/>
          </p:cNvSpPr>
          <p:nvPr>
            <p:ph type="sldNum" sz="quarter" idx="10"/>
          </p:nvPr>
        </p:nvSpPr>
        <p:spPr/>
        <p:txBody>
          <a:bodyPr/>
          <a:lstStyle/>
          <a:p>
            <a:fld id="{D9579CB7-F235-4B9E-B274-7CC5FDBF1B9F}" type="slidenum">
              <a:rPr lang="en-US" smtClean="0"/>
              <a:t>26</a:t>
            </a:fld>
            <a:endParaRPr lang="en-US"/>
          </a:p>
        </p:txBody>
      </p:sp>
    </p:spTree>
    <p:extLst>
      <p:ext uri="{BB962C8B-B14F-4D97-AF65-F5344CB8AC3E}">
        <p14:creationId xmlns:p14="http://schemas.microsoft.com/office/powerpoint/2010/main" val="3777088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Application: </a:t>
            </a:r>
            <a:r>
              <a:rPr lang="en-US" dirty="0" smtClean="0"/>
              <a:t>Appearance </a:t>
            </a:r>
            <a:r>
              <a:rPr lang="en-US" dirty="0"/>
              <a:t>Editing</a:t>
            </a:r>
            <a:endParaRPr lang="de-DE" dirty="0"/>
          </a:p>
        </p:txBody>
      </p:sp>
      <p:pic>
        <p:nvPicPr>
          <p:cNvPr id="4" name="chicken_appearan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1000"/>
          </a:blip>
          <a:stretch>
            <a:fillRect/>
          </a:stretch>
        </p:blipFill>
        <p:spPr>
          <a:xfrm>
            <a:off x="1829925" y="1935874"/>
            <a:ext cx="8532149" cy="2986252"/>
          </a:xfrm>
          <a:prstGeom prst="rect">
            <a:avLst/>
          </a:prstGeom>
          <a:ln>
            <a:noFill/>
          </a:ln>
          <a:effectLst>
            <a:outerShdw blurRad="190500" algn="tl" rotWithShape="0">
              <a:srgbClr val="000000">
                <a:alpha val="70000"/>
              </a:srgbClr>
            </a:outerShdw>
          </a:effectLst>
        </p:spPr>
      </p:pic>
      <p:sp>
        <p:nvSpPr>
          <p:cNvPr id="5" name="TextBox 8"/>
          <p:cNvSpPr txBox="1"/>
          <p:nvPr/>
        </p:nvSpPr>
        <p:spPr>
          <a:xfrm>
            <a:off x="2906253" y="5230656"/>
            <a:ext cx="739305" cy="400110"/>
          </a:xfrm>
          <a:prstGeom prst="rect">
            <a:avLst/>
          </a:prstGeom>
          <a:noFill/>
        </p:spPr>
        <p:txBody>
          <a:bodyPr wrap="none" rtlCol="0">
            <a:spAutoFit/>
          </a:bodyPr>
          <a:lstStyle/>
          <a:p>
            <a:r>
              <a:rPr lang="en-US" sz="2000" dirty="0" smtClean="0"/>
              <a:t>Input</a:t>
            </a:r>
            <a:endParaRPr lang="en-US" sz="2000" dirty="0"/>
          </a:p>
        </p:txBody>
      </p:sp>
      <p:sp>
        <p:nvSpPr>
          <p:cNvPr id="7" name="TextBox 10"/>
          <p:cNvSpPr txBox="1"/>
          <p:nvPr/>
        </p:nvSpPr>
        <p:spPr>
          <a:xfrm>
            <a:off x="8516346" y="5230656"/>
            <a:ext cx="675634" cy="400110"/>
          </a:xfrm>
          <a:prstGeom prst="rect">
            <a:avLst/>
          </a:prstGeom>
          <a:noFill/>
        </p:spPr>
        <p:txBody>
          <a:bodyPr wrap="none" rtlCol="0">
            <a:spAutoFit/>
          </a:bodyPr>
          <a:lstStyle/>
          <a:p>
            <a:r>
              <a:rPr lang="en-US" sz="2000" dirty="0" smtClean="0"/>
              <a:t>Ours</a:t>
            </a:r>
            <a:endParaRPr lang="en-US" sz="2000" dirty="0"/>
          </a:p>
        </p:txBody>
      </p:sp>
      <p:sp>
        <p:nvSpPr>
          <p:cNvPr id="3" name="Slide Number Placeholder 2"/>
          <p:cNvSpPr>
            <a:spLocks noGrp="1"/>
          </p:cNvSpPr>
          <p:nvPr>
            <p:ph type="sldNum" sz="quarter" idx="10"/>
          </p:nvPr>
        </p:nvSpPr>
        <p:spPr/>
        <p:txBody>
          <a:bodyPr/>
          <a:lstStyle/>
          <a:p>
            <a:fld id="{D9579CB7-F235-4B9E-B274-7CC5FDBF1B9F}" type="slidenum">
              <a:rPr lang="en-US" smtClean="0"/>
              <a:t>27</a:t>
            </a:fld>
            <a:endParaRPr lang="en-US"/>
          </a:p>
        </p:txBody>
      </p:sp>
      <p:sp>
        <p:nvSpPr>
          <p:cNvPr id="8" name="TextBox 9"/>
          <p:cNvSpPr txBox="1"/>
          <p:nvPr/>
        </p:nvSpPr>
        <p:spPr>
          <a:xfrm>
            <a:off x="4956777" y="5076768"/>
            <a:ext cx="2278444" cy="615553"/>
          </a:xfrm>
          <a:prstGeom prst="rect">
            <a:avLst/>
          </a:prstGeom>
          <a:noFill/>
        </p:spPr>
        <p:txBody>
          <a:bodyPr wrap="none" rtlCol="0">
            <a:spAutoFit/>
          </a:bodyPr>
          <a:lstStyle/>
          <a:p>
            <a:pPr algn="ctr"/>
            <a:r>
              <a:rPr lang="en-US" sz="2000" dirty="0" smtClean="0"/>
              <a:t>Without Subspace</a:t>
            </a:r>
          </a:p>
          <a:p>
            <a:pPr algn="ctr"/>
            <a:r>
              <a:rPr lang="en-US" sz="1400" dirty="0" smtClean="0"/>
              <a:t>(Domain Transform Filtering)</a:t>
            </a:r>
            <a:endParaRPr lang="en-US" sz="1400" dirty="0"/>
          </a:p>
        </p:txBody>
      </p:sp>
    </p:spTree>
    <p:extLst>
      <p:ext uri="{BB962C8B-B14F-4D97-AF65-F5344CB8AC3E}">
        <p14:creationId xmlns:p14="http://schemas.microsoft.com/office/powerpoint/2010/main" val="3132667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Application: Shape Editing</a:t>
            </a:r>
            <a:endParaRPr lang="de-DE" dirty="0"/>
          </a:p>
        </p:txBody>
      </p:sp>
      <p:sp>
        <p:nvSpPr>
          <p:cNvPr id="6" name="TextBox 8"/>
          <p:cNvSpPr txBox="1"/>
          <p:nvPr/>
        </p:nvSpPr>
        <p:spPr>
          <a:xfrm>
            <a:off x="2906253" y="5230656"/>
            <a:ext cx="739305" cy="400110"/>
          </a:xfrm>
          <a:prstGeom prst="rect">
            <a:avLst/>
          </a:prstGeom>
          <a:noFill/>
        </p:spPr>
        <p:txBody>
          <a:bodyPr wrap="none" rtlCol="0">
            <a:spAutoFit/>
          </a:bodyPr>
          <a:lstStyle/>
          <a:p>
            <a:r>
              <a:rPr lang="en-US" sz="2000" dirty="0" smtClean="0"/>
              <a:t>Input</a:t>
            </a:r>
            <a:endParaRPr lang="en-US" sz="2000" dirty="0"/>
          </a:p>
        </p:txBody>
      </p:sp>
      <p:sp>
        <p:nvSpPr>
          <p:cNvPr id="7" name="TextBox 9"/>
          <p:cNvSpPr txBox="1"/>
          <p:nvPr/>
        </p:nvSpPr>
        <p:spPr>
          <a:xfrm>
            <a:off x="5051328" y="5076768"/>
            <a:ext cx="2089354" cy="830997"/>
          </a:xfrm>
          <a:prstGeom prst="rect">
            <a:avLst/>
          </a:prstGeom>
          <a:noFill/>
        </p:spPr>
        <p:txBody>
          <a:bodyPr wrap="none" rtlCol="0">
            <a:spAutoFit/>
          </a:bodyPr>
          <a:lstStyle/>
          <a:p>
            <a:pPr algn="ctr"/>
            <a:r>
              <a:rPr lang="en-US" sz="2000" dirty="0" smtClean="0"/>
              <a:t>Without Subspace</a:t>
            </a:r>
          </a:p>
          <a:p>
            <a:pPr algn="ctr"/>
            <a:r>
              <a:rPr lang="en-US" sz="1400" dirty="0"/>
              <a:t>(</a:t>
            </a:r>
            <a:r>
              <a:rPr lang="en-US" sz="1400" dirty="0" smtClean="0"/>
              <a:t>Moving Least Squares</a:t>
            </a:r>
          </a:p>
          <a:p>
            <a:pPr algn="ctr"/>
            <a:r>
              <a:rPr lang="en-US" sz="1400" dirty="0" smtClean="0"/>
              <a:t>Image Deformation)</a:t>
            </a:r>
            <a:endParaRPr lang="en-US" sz="1400" dirty="0"/>
          </a:p>
        </p:txBody>
      </p:sp>
      <p:sp>
        <p:nvSpPr>
          <p:cNvPr id="8" name="TextBox 10"/>
          <p:cNvSpPr txBox="1"/>
          <p:nvPr/>
        </p:nvSpPr>
        <p:spPr>
          <a:xfrm>
            <a:off x="8516346" y="5230656"/>
            <a:ext cx="675634" cy="400110"/>
          </a:xfrm>
          <a:prstGeom prst="rect">
            <a:avLst/>
          </a:prstGeom>
          <a:noFill/>
        </p:spPr>
        <p:txBody>
          <a:bodyPr wrap="none" rtlCol="0">
            <a:spAutoFit/>
          </a:bodyPr>
          <a:lstStyle/>
          <a:p>
            <a:r>
              <a:rPr lang="en-US" sz="2000" dirty="0" smtClean="0"/>
              <a:t>Ours</a:t>
            </a:r>
            <a:endParaRPr lang="en-US" sz="2000" dirty="0"/>
          </a:p>
        </p:txBody>
      </p:sp>
      <p:pic>
        <p:nvPicPr>
          <p:cNvPr id="9" name="butterfly_shap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926" y="1935874"/>
            <a:ext cx="8532149" cy="2986252"/>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0"/>
          </p:nvPr>
        </p:nvSpPr>
        <p:spPr/>
        <p:txBody>
          <a:bodyPr/>
          <a:lstStyle/>
          <a:p>
            <a:fld id="{D9579CB7-F235-4B9E-B274-7CC5FDBF1B9F}" type="slidenum">
              <a:rPr lang="en-US" smtClean="0"/>
              <a:t>28</a:t>
            </a:fld>
            <a:endParaRPr lang="en-US"/>
          </a:p>
        </p:txBody>
      </p:sp>
    </p:spTree>
    <p:extLst>
      <p:ext uri="{BB962C8B-B14F-4D97-AF65-F5344CB8AC3E}">
        <p14:creationId xmlns:p14="http://schemas.microsoft.com/office/powerpoint/2010/main" val="595141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repeatCount="indefinite"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Ending</a:t>
            </a:r>
            <a:r>
              <a:rPr lang="de-DE" dirty="0" smtClean="0"/>
              <a:t> </a:t>
            </a:r>
            <a:r>
              <a:rPr lang="de-DE" dirty="0" err="1" smtClean="0"/>
              <a:t>Credits</a:t>
            </a:r>
            <a:endParaRPr lang="de-DE" dirty="0"/>
          </a:p>
        </p:txBody>
      </p:sp>
      <p:sp>
        <p:nvSpPr>
          <p:cNvPr id="3" name="Inhaltsplatzhalter 2"/>
          <p:cNvSpPr>
            <a:spLocks noGrp="1"/>
          </p:cNvSpPr>
          <p:nvPr>
            <p:ph idx="1"/>
          </p:nvPr>
        </p:nvSpPr>
        <p:spPr>
          <a:xfrm>
            <a:off x="476250" y="1825625"/>
            <a:ext cx="6344964" cy="4184650"/>
          </a:xfrm>
        </p:spPr>
        <p:txBody>
          <a:bodyPr/>
          <a:lstStyle/>
          <a:p>
            <a:r>
              <a:rPr lang="en-US" dirty="0"/>
              <a:t>Visit the project homepage at:</a:t>
            </a:r>
            <a:br>
              <a:rPr lang="en-US" dirty="0"/>
            </a:br>
            <a:r>
              <a:rPr lang="en-US" dirty="0" smtClean="0">
                <a:solidFill>
                  <a:srgbClr val="00B0F0"/>
                </a:solidFill>
                <a:hlinkClick r:id="rId3"/>
              </a:rPr>
              <a:t>http://tinyurl.com/subspaces</a:t>
            </a:r>
            <a:endParaRPr lang="en-US" dirty="0" smtClean="0">
              <a:solidFill>
                <a:srgbClr val="00B0F0"/>
              </a:solidFill>
            </a:endParaRPr>
          </a:p>
          <a:p>
            <a:endParaRPr lang="en-US" b="1" dirty="0" smtClean="0">
              <a:solidFill>
                <a:srgbClr val="00B0F0"/>
              </a:solidFill>
            </a:endParaRPr>
          </a:p>
          <a:p>
            <a:r>
              <a:rPr lang="en-US" dirty="0" smtClean="0"/>
              <a:t>Paper</a:t>
            </a:r>
            <a:endParaRPr lang="en-US" dirty="0"/>
          </a:p>
          <a:p>
            <a:r>
              <a:rPr lang="en-US" dirty="0"/>
              <a:t>More Videos</a:t>
            </a:r>
          </a:p>
          <a:p>
            <a:r>
              <a:rPr lang="en-US" dirty="0"/>
              <a:t>Presentation Slides</a:t>
            </a:r>
          </a:p>
          <a:p>
            <a:r>
              <a:rPr lang="en-US" dirty="0"/>
              <a:t>Datasets</a:t>
            </a:r>
          </a:p>
          <a:p>
            <a:endParaRPr lang="de-DE" dirty="0"/>
          </a:p>
        </p:txBody>
      </p:sp>
      <p:pic>
        <p:nvPicPr>
          <p:cNvPr id="4" name="Picture 2" descr="C:\Users\onalbach.WKS-14-04\Desktop\Untitle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7258" y="1436605"/>
            <a:ext cx="3027985" cy="42417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fld id="{D9579CB7-F235-4B9E-B274-7CC5FDBF1B9F}" type="slidenum">
              <a:rPr lang="en-US" smtClean="0"/>
              <a:t>29</a:t>
            </a:fld>
            <a:endParaRPr lang="en-US"/>
          </a:p>
        </p:txBody>
      </p:sp>
    </p:spTree>
    <p:extLst>
      <p:ext uri="{BB962C8B-B14F-4D97-AF65-F5344CB8AC3E}">
        <p14:creationId xmlns:p14="http://schemas.microsoft.com/office/powerpoint/2010/main" val="2985579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Work: </a:t>
            </a:r>
            <a:r>
              <a:rPr lang="en-US" dirty="0" err="1" smtClean="0"/>
              <a:t>Morphable</a:t>
            </a:r>
            <a:r>
              <a:rPr lang="en-US" dirty="0" smtClean="0"/>
              <a:t> 3D Face Models</a:t>
            </a:r>
            <a:endParaRPr lang="en-US" dirty="0"/>
          </a:p>
        </p:txBody>
      </p:sp>
      <p:sp>
        <p:nvSpPr>
          <p:cNvPr id="4" name="Slide Number Placeholder 3"/>
          <p:cNvSpPr>
            <a:spLocks noGrp="1"/>
          </p:cNvSpPr>
          <p:nvPr>
            <p:ph type="sldNum" sz="quarter" idx="10"/>
          </p:nvPr>
        </p:nvSpPr>
        <p:spPr/>
        <p:txBody>
          <a:bodyPr/>
          <a:lstStyle/>
          <a:p>
            <a:fld id="{D9579CB7-F235-4B9E-B274-7CC5FDBF1B9F}" type="slidenum">
              <a:rPr lang="en-US" smtClean="0"/>
              <a:t>3</a:t>
            </a:fld>
            <a:endParaRPr lang="en-US"/>
          </a:p>
        </p:txBody>
      </p:sp>
      <p:pic>
        <p:nvPicPr>
          <p:cNvPr id="2051" name="Picture 3" descr="C:\Users\onalbach.WKS-14-04\Desktop\Untitl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004" y="1432960"/>
            <a:ext cx="6945993" cy="3472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2202" y="5064480"/>
            <a:ext cx="10946458" cy="800219"/>
          </a:xfrm>
          <a:prstGeom prst="rect">
            <a:avLst/>
          </a:prstGeom>
          <a:noFill/>
        </p:spPr>
        <p:txBody>
          <a:bodyPr wrap="none" rtlCol="0">
            <a:spAutoFit/>
          </a:bodyPr>
          <a:lstStyle/>
          <a:p>
            <a:pPr algn="ctr"/>
            <a:r>
              <a:rPr lang="en-US" sz="2800" dirty="0" err="1" smtClean="0">
                <a:latin typeface="Helvetica" pitchFamily="34" charset="0"/>
              </a:rPr>
              <a:t>Blanz</a:t>
            </a:r>
            <a:r>
              <a:rPr lang="en-US" sz="2800" dirty="0" smtClean="0">
                <a:latin typeface="Helvetica" pitchFamily="34" charset="0"/>
              </a:rPr>
              <a:t> &amp; Vetter</a:t>
            </a:r>
            <a:r>
              <a:rPr lang="en-US" sz="2800" dirty="0">
                <a:latin typeface="Helvetica" pitchFamily="34" charset="0"/>
              </a:rPr>
              <a:t>.: A </a:t>
            </a:r>
            <a:r>
              <a:rPr lang="en-US" sz="2800" dirty="0" err="1">
                <a:latin typeface="Helvetica" pitchFamily="34" charset="0"/>
              </a:rPr>
              <a:t>Morphable</a:t>
            </a:r>
            <a:r>
              <a:rPr lang="en-US" sz="2800" dirty="0">
                <a:latin typeface="Helvetica" pitchFamily="34" charset="0"/>
              </a:rPr>
              <a:t> Model </a:t>
            </a:r>
            <a:r>
              <a:rPr lang="en-US" sz="2800" dirty="0" smtClean="0">
                <a:latin typeface="Helvetica" pitchFamily="34" charset="0"/>
              </a:rPr>
              <a:t>for the </a:t>
            </a:r>
            <a:r>
              <a:rPr lang="en-US" sz="2800" dirty="0">
                <a:latin typeface="Helvetica" pitchFamily="34" charset="0"/>
              </a:rPr>
              <a:t>Synthesis </a:t>
            </a:r>
            <a:r>
              <a:rPr lang="en-US" sz="2800" dirty="0" smtClean="0">
                <a:latin typeface="Helvetica" pitchFamily="34" charset="0"/>
              </a:rPr>
              <a:t>of </a:t>
            </a:r>
            <a:r>
              <a:rPr lang="en-US" sz="2800" dirty="0">
                <a:latin typeface="Helvetica" pitchFamily="34" charset="0"/>
              </a:rPr>
              <a:t>3D </a:t>
            </a:r>
            <a:r>
              <a:rPr lang="en-US" sz="2800" dirty="0" smtClean="0">
                <a:latin typeface="Helvetica" pitchFamily="34" charset="0"/>
              </a:rPr>
              <a:t>Faces</a:t>
            </a:r>
          </a:p>
          <a:p>
            <a:pPr algn="ctr"/>
            <a:r>
              <a:rPr lang="en-US" i="1" dirty="0" smtClean="0">
                <a:latin typeface="Helvetica" pitchFamily="34" charset="0"/>
              </a:rPr>
              <a:t>ACM SIGGRAPH 1999</a:t>
            </a:r>
            <a:endParaRPr lang="en-US" i="1" dirty="0">
              <a:latin typeface="Helvetica" pitchFamily="34" charset="0"/>
            </a:endParaRPr>
          </a:p>
        </p:txBody>
      </p:sp>
    </p:spTree>
    <p:extLst>
      <p:ext uri="{BB962C8B-B14F-4D97-AF65-F5344CB8AC3E}">
        <p14:creationId xmlns:p14="http://schemas.microsoft.com/office/powerpoint/2010/main" val="230242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4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Boundary-based Alignment</a:t>
            </a:r>
            <a:endParaRPr lang="en-US" dirty="0"/>
          </a:p>
        </p:txBody>
      </p:sp>
      <p:sp>
        <p:nvSpPr>
          <p:cNvPr id="3" name="Content Placeholder 2"/>
          <p:cNvSpPr>
            <a:spLocks noGrp="1"/>
          </p:cNvSpPr>
          <p:nvPr>
            <p:ph idx="1"/>
          </p:nvPr>
        </p:nvSpPr>
        <p:spPr>
          <a:xfrm>
            <a:off x="476250" y="1825625"/>
            <a:ext cx="8499074" cy="4184650"/>
          </a:xfrm>
        </p:spPr>
        <p:txBody>
          <a:bodyPr/>
          <a:lstStyle/>
          <a:p>
            <a:r>
              <a:rPr lang="en-US" dirty="0" smtClean="0"/>
              <a:t>Shape </a:t>
            </a:r>
            <a:r>
              <a:rPr lang="en-US" dirty="0"/>
              <a:t>Context: A new descriptor for shape matching and object </a:t>
            </a:r>
            <a:r>
              <a:rPr lang="en-US" dirty="0" smtClean="0"/>
              <a:t>recognition</a:t>
            </a:r>
            <a:br>
              <a:rPr lang="en-US" dirty="0" smtClean="0"/>
            </a:br>
            <a:r>
              <a:rPr lang="nl-NL" sz="2200" dirty="0" smtClean="0"/>
              <a:t>S. Belongie, J. Malik, J. </a:t>
            </a:r>
            <a:r>
              <a:rPr lang="nl-NL" sz="2200" dirty="0"/>
              <a:t>Puzicha</a:t>
            </a:r>
            <a:endParaRPr lang="en-US" sz="2200" dirty="0" smtClean="0"/>
          </a:p>
          <a:p>
            <a:r>
              <a:rPr lang="en-US" dirty="0" smtClean="0"/>
              <a:t>Data-Driven Object Manipulation in Images</a:t>
            </a:r>
            <a:br>
              <a:rPr lang="en-US" dirty="0" smtClean="0"/>
            </a:br>
            <a:r>
              <a:rPr lang="de-DE" sz="2200" dirty="0" err="1"/>
              <a:t>C.Goldberg</a:t>
            </a:r>
            <a:r>
              <a:rPr lang="de-DE" sz="2200" dirty="0"/>
              <a:t>, T. Chen, F.-L. Zhang, A. </a:t>
            </a:r>
            <a:r>
              <a:rPr lang="de-DE" sz="2200" dirty="0" err="1"/>
              <a:t>Shamir</a:t>
            </a:r>
            <a:r>
              <a:rPr lang="de-DE" sz="2200" dirty="0"/>
              <a:t>, S.-M. Hu</a:t>
            </a:r>
            <a:endParaRPr lang="en-US" sz="2200" dirty="0"/>
          </a:p>
        </p:txBody>
      </p:sp>
      <p:pic>
        <p:nvPicPr>
          <p:cNvPr id="4104" name="Picture 8" descr="E:\Projects\ShapeAppearanceManifold\Paper Figures\Alignment\Results\BoundaryOnly\tar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3690" y="1249252"/>
            <a:ext cx="1666990" cy="166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5" name="Picture 9" descr="E:\Projects\ShapeAppearanceManifold\Paper Figures\Alignment\Results\BoundaryOnly\sour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919" y="1306903"/>
            <a:ext cx="1666990" cy="166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6" name="Picture 10" descr="E:\Projects\ShapeAppearanceManifold\Paper Figures\Alignment\Results\BoundaryOnly\BoundaryOnl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607" y="2987266"/>
            <a:ext cx="1666990" cy="166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7" name="Picture 11" descr="E:\Projects\ShapeAppearanceManifold\Paper Figures\Alignment\Results\BoundaryOnly\PerpPixelML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0936" y="2987266"/>
            <a:ext cx="1666990" cy="166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8" name="Picture 12" descr="E:\Projects\ShapeAppearanceManifold\Paper Figures\Alignment\Results\BoundaryOnly\BoundaryOnlyBlen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7607" y="4561842"/>
            <a:ext cx="1666990" cy="166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9" name="Picture 13" descr="E:\Projects\ShapeAppearanceManifold\Paper Figures\Alignment\Results\BoundaryOnly\PerPixelMLSBlen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0936" y="4561842"/>
            <a:ext cx="1666990" cy="166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285843" y="2594262"/>
            <a:ext cx="1079142" cy="430887"/>
          </a:xfrm>
          <a:prstGeom prst="rect">
            <a:avLst/>
          </a:prstGeom>
          <a:noFill/>
        </p:spPr>
        <p:txBody>
          <a:bodyPr wrap="none" rtlCol="0">
            <a:spAutoFit/>
          </a:bodyPr>
          <a:lstStyle/>
          <a:p>
            <a:pPr algn="ctr"/>
            <a:r>
              <a:rPr lang="en-US" sz="2200" dirty="0" smtClean="0">
                <a:latin typeface="Helvetica" pitchFamily="34" charset="0"/>
              </a:rPr>
              <a:t>Source</a:t>
            </a:r>
            <a:endParaRPr lang="en-US" sz="2200" dirty="0">
              <a:latin typeface="Helvetica" pitchFamily="34" charset="0"/>
            </a:endParaRPr>
          </a:p>
        </p:txBody>
      </p:sp>
      <p:sp>
        <p:nvSpPr>
          <p:cNvPr id="17" name="TextBox 16"/>
          <p:cNvSpPr txBox="1"/>
          <p:nvPr/>
        </p:nvSpPr>
        <p:spPr>
          <a:xfrm>
            <a:off x="10349488" y="2594262"/>
            <a:ext cx="970907" cy="430887"/>
          </a:xfrm>
          <a:prstGeom prst="rect">
            <a:avLst/>
          </a:prstGeom>
          <a:noFill/>
        </p:spPr>
        <p:txBody>
          <a:bodyPr wrap="none" rtlCol="0">
            <a:spAutoFit/>
          </a:bodyPr>
          <a:lstStyle/>
          <a:p>
            <a:pPr algn="ctr"/>
            <a:r>
              <a:rPr lang="en-US" sz="2200" dirty="0" smtClean="0">
                <a:latin typeface="Helvetica" pitchFamily="34" charset="0"/>
              </a:rPr>
              <a:t>Target</a:t>
            </a:r>
            <a:endParaRPr lang="en-US" sz="2200" dirty="0">
              <a:latin typeface="Helvetica" pitchFamily="34" charset="0"/>
            </a:endParaRPr>
          </a:p>
        </p:txBody>
      </p:sp>
      <p:sp>
        <p:nvSpPr>
          <p:cNvPr id="18" name="TextBox 17"/>
          <p:cNvSpPr txBox="1"/>
          <p:nvPr/>
        </p:nvSpPr>
        <p:spPr>
          <a:xfrm>
            <a:off x="7865022" y="4381910"/>
            <a:ext cx="2052165" cy="430887"/>
          </a:xfrm>
          <a:prstGeom prst="rect">
            <a:avLst/>
          </a:prstGeom>
          <a:noFill/>
        </p:spPr>
        <p:txBody>
          <a:bodyPr wrap="none" rtlCol="0">
            <a:spAutoFit/>
          </a:bodyPr>
          <a:lstStyle/>
          <a:p>
            <a:pPr algn="ctr"/>
            <a:r>
              <a:rPr lang="en-US" sz="2200" dirty="0" smtClean="0">
                <a:latin typeface="Helvetica" pitchFamily="34" charset="0"/>
              </a:rPr>
              <a:t>Shape Context</a:t>
            </a:r>
            <a:endParaRPr lang="en-US" sz="2200" dirty="0">
              <a:latin typeface="Helvetica" pitchFamily="34" charset="0"/>
            </a:endParaRPr>
          </a:p>
        </p:txBody>
      </p:sp>
      <p:sp>
        <p:nvSpPr>
          <p:cNvPr id="19" name="TextBox 18"/>
          <p:cNvSpPr txBox="1"/>
          <p:nvPr/>
        </p:nvSpPr>
        <p:spPr>
          <a:xfrm>
            <a:off x="10425924" y="4381910"/>
            <a:ext cx="797013" cy="430887"/>
          </a:xfrm>
          <a:prstGeom prst="rect">
            <a:avLst/>
          </a:prstGeom>
          <a:noFill/>
        </p:spPr>
        <p:txBody>
          <a:bodyPr wrap="none" rtlCol="0">
            <a:spAutoFit/>
          </a:bodyPr>
          <a:lstStyle/>
          <a:p>
            <a:pPr algn="ctr"/>
            <a:r>
              <a:rPr lang="en-US" sz="2200" dirty="0" smtClean="0">
                <a:latin typeface="Helvetica" pitchFamily="34" charset="0"/>
              </a:rPr>
              <a:t>Ours</a:t>
            </a:r>
            <a:endParaRPr lang="en-US" sz="2200" dirty="0">
              <a:latin typeface="Helvetica" pitchFamily="34" charset="0"/>
            </a:endParaRPr>
          </a:p>
        </p:txBody>
      </p:sp>
      <p:sp>
        <p:nvSpPr>
          <p:cNvPr id="4" name="Oval 3"/>
          <p:cNvSpPr/>
          <p:nvPr/>
        </p:nvSpPr>
        <p:spPr>
          <a:xfrm>
            <a:off x="8379458" y="4985990"/>
            <a:ext cx="518165" cy="518165"/>
          </a:xfrm>
          <a:prstGeom prst="ellipse">
            <a:avLst/>
          </a:prstGeom>
          <a:no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0288510" y="4985990"/>
            <a:ext cx="518165" cy="518165"/>
          </a:xfrm>
          <a:prstGeom prst="ellipse">
            <a:avLst/>
          </a:prstGeom>
          <a:no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p>
            <a:fld id="{D9579CB7-F235-4B9E-B274-7CC5FDBF1B9F}" type="slidenum">
              <a:rPr lang="en-US" smtClean="0"/>
              <a:t>31</a:t>
            </a:fld>
            <a:endParaRPr lang="en-US"/>
          </a:p>
        </p:txBody>
      </p:sp>
    </p:spTree>
    <p:extLst>
      <p:ext uri="{BB962C8B-B14F-4D97-AF65-F5344CB8AC3E}">
        <p14:creationId xmlns:p14="http://schemas.microsoft.com/office/powerpoint/2010/main" val="92682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fade">
                                      <p:cBhvr>
                                        <p:cTn id="7" dur="500"/>
                                        <p:tgtEl>
                                          <p:spTgt spid="4105"/>
                                        </p:tgtEl>
                                      </p:cBhvr>
                                    </p:animEffect>
                                  </p:childTnLst>
                                </p:cTn>
                              </p:par>
                              <p:par>
                                <p:cTn id="8" presetID="10" presetClass="entr" presetSubtype="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fade">
                                      <p:cBhvr>
                                        <p:cTn id="10" dur="500"/>
                                        <p:tgtEl>
                                          <p:spTgt spid="41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500"/>
                                        <p:tgtEl>
                                          <p:spTgt spid="4106"/>
                                        </p:tgtEl>
                                      </p:cBhvr>
                                    </p:animEffect>
                                  </p:childTnLst>
                                </p:cTn>
                              </p:par>
                              <p:par>
                                <p:cTn id="22" presetID="10" presetClass="entr" presetSubtype="0" fill="hold" nodeType="withEffect">
                                  <p:stCondLst>
                                    <p:cond delay="0"/>
                                  </p:stCondLst>
                                  <p:childTnLst>
                                    <p:set>
                                      <p:cBhvr>
                                        <p:cTn id="23" dur="1" fill="hold">
                                          <p:stCondLst>
                                            <p:cond delay="0"/>
                                          </p:stCondLst>
                                        </p:cTn>
                                        <p:tgtEl>
                                          <p:spTgt spid="4107"/>
                                        </p:tgtEl>
                                        <p:attrNameLst>
                                          <p:attrName>style.visibility</p:attrName>
                                        </p:attrNameLst>
                                      </p:cBhvr>
                                      <p:to>
                                        <p:strVal val="visible"/>
                                      </p:to>
                                    </p:set>
                                    <p:animEffect transition="in" filter="fade">
                                      <p:cBhvr>
                                        <p:cTn id="24" dur="500"/>
                                        <p:tgtEl>
                                          <p:spTgt spid="410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fade">
                                      <p:cBhvr>
                                        <p:cTn id="35" dur="500"/>
                                        <p:tgtEl>
                                          <p:spTgt spid="4108"/>
                                        </p:tgtEl>
                                      </p:cBhvr>
                                    </p:animEffect>
                                  </p:childTnLst>
                                </p:cTn>
                              </p:par>
                              <p:par>
                                <p:cTn id="36" presetID="10" presetClass="entr" presetSubtype="0" fill="hold" nodeType="withEffect">
                                  <p:stCondLst>
                                    <p:cond delay="0"/>
                                  </p:stCondLst>
                                  <p:childTnLst>
                                    <p:set>
                                      <p:cBhvr>
                                        <p:cTn id="37" dur="1" fill="hold">
                                          <p:stCondLst>
                                            <p:cond delay="0"/>
                                          </p:stCondLst>
                                        </p:cTn>
                                        <p:tgtEl>
                                          <p:spTgt spid="4109"/>
                                        </p:tgtEl>
                                        <p:attrNameLst>
                                          <p:attrName>style.visibility</p:attrName>
                                        </p:attrNameLst>
                                      </p:cBhvr>
                                      <p:to>
                                        <p:strVal val="visible"/>
                                      </p:to>
                                    </p:set>
                                    <p:animEffect transition="in" filter="fade">
                                      <p:cBhvr>
                                        <p:cTn id="38" dur="500"/>
                                        <p:tgtEl>
                                          <p:spTgt spid="410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4"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Shape-Appearance Spaces</a:t>
            </a:r>
            <a:endParaRPr lang="en-US" dirty="0"/>
          </a:p>
        </p:txBody>
      </p:sp>
      <p:sp>
        <p:nvSpPr>
          <p:cNvPr id="4" name="Slide Number Placeholder 3"/>
          <p:cNvSpPr>
            <a:spLocks noGrp="1"/>
          </p:cNvSpPr>
          <p:nvPr>
            <p:ph type="sldNum" sz="quarter" idx="10"/>
          </p:nvPr>
        </p:nvSpPr>
        <p:spPr/>
        <p:txBody>
          <a:bodyPr/>
          <a:lstStyle/>
          <a:p>
            <a:fld id="{D9579CB7-F235-4B9E-B274-7CC5FDBF1B9F}" type="slidenum">
              <a:rPr lang="en-US" smtClean="0"/>
              <a:t>32</a:t>
            </a:fld>
            <a:endParaRPr lang="en-US"/>
          </a:p>
        </p:txBody>
      </p:sp>
      <p:pic>
        <p:nvPicPr>
          <p:cNvPr id="6" name="shape_appearance_spa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91654" y="1965088"/>
            <a:ext cx="9008692" cy="29278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36480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Study</a:t>
            </a:r>
            <a:endParaRPr lang="en-US" dirty="0"/>
          </a:p>
        </p:txBody>
      </p:sp>
      <p:sp>
        <p:nvSpPr>
          <p:cNvPr id="4" name="Slide Number Placeholder 3"/>
          <p:cNvSpPr>
            <a:spLocks noGrp="1"/>
          </p:cNvSpPr>
          <p:nvPr>
            <p:ph type="sldNum" sz="quarter" idx="10"/>
          </p:nvPr>
        </p:nvSpPr>
        <p:spPr/>
        <p:txBody>
          <a:bodyPr/>
          <a:lstStyle/>
          <a:p>
            <a:fld id="{D9579CB7-F235-4B9E-B274-7CC5FDBF1B9F}" type="slidenum">
              <a:rPr lang="en-US" smtClean="0"/>
              <a:t>33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9259" y="1576321"/>
            <a:ext cx="6533483" cy="40813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389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Intuitive Appearance Editing</a:t>
            </a:r>
            <a:endParaRPr lang="en-US" dirty="0"/>
          </a:p>
        </p:txBody>
      </p:sp>
      <p:pic>
        <p:nvPicPr>
          <p:cNvPr id="1026" name="Picture 2" descr="E:\Projects\ShapeAppearanceManifold\Paper Figures\RealImageEditing\pear\pear-2\Green Pear-2-f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984" y="1659845"/>
            <a:ext cx="3960000" cy="39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1" name="Picture 7" descr="E:\Projects\ShapeAppearanceManifold\Paper Figures\RealImageEditing\pear\pear-2\editSuggestio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6563" y="1659845"/>
            <a:ext cx="180000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E:\Projects\ShapeAppearanceManifold\Paper Figures\RealImageEditing\pear\pear-2\editSuggestions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6563" y="3819845"/>
            <a:ext cx="180000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3" name="Picture 9" descr="E:\Projects\ShapeAppearanceManifold\Paper Figures\RealImageEditing\pear\pear-2\editSuggetion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6563" y="1659845"/>
            <a:ext cx="180000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E:\Projects\ShapeAppearanceManifold\Paper Figures\RealImageEditing\pear\pear-2\editSuggetions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6563" y="3819845"/>
            <a:ext cx="180000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E:\Projects\ShapeAppearanceManifold\Paper Figures\RealImageEditing\pear\pear-2\EditOutpu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984" y="1659845"/>
            <a:ext cx="3960000" cy="395999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onalbach.WKS-14-04\Desktop\MaskEdi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6984" y="1839845"/>
            <a:ext cx="3960000" cy="3960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D9579CB7-F235-4B9E-B274-7CC5FDBF1B9F}" type="slidenum">
              <a:rPr lang="en-US" smtClean="0"/>
              <a:t>4</a:t>
            </a:fld>
            <a:endParaRPr lang="en-US"/>
          </a:p>
        </p:txBody>
      </p:sp>
    </p:spTree>
    <p:extLst>
      <p:ext uri="{BB962C8B-B14F-4D97-AF65-F5344CB8AC3E}">
        <p14:creationId xmlns:p14="http://schemas.microsoft.com/office/powerpoint/2010/main" val="14158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6"/>
                                        </p:tgtEl>
                                        <p:attrNameLst>
                                          <p:attrName>style.visibility</p:attrName>
                                        </p:attrNameLst>
                                      </p:cBhvr>
                                      <p:to>
                                        <p:strVal val="visible"/>
                                      </p:to>
                                    </p:set>
                                    <p:animEffect transition="in" filter="fade">
                                      <p:cBhvr>
                                        <p:cTn id="11" dur="500"/>
                                        <p:tgtEl>
                                          <p:spTgt spid="10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
                                        <p:tgtEl>
                                          <p:spTgt spid="1033"/>
                                        </p:tgtEl>
                                      </p:cBhvr>
                                    </p:animEffect>
                                  </p:childTnLst>
                                </p:cTn>
                              </p:par>
                            </p:childTnLst>
                          </p:cTn>
                        </p:par>
                        <p:par>
                          <p:cTn id="17" fill="hold">
                            <p:stCondLst>
                              <p:cond delay="50"/>
                            </p:stCondLst>
                            <p:childTnLst>
                              <p:par>
                                <p:cTn id="18" presetID="10" presetClass="entr" presetSubtype="0" fill="hold" nodeType="afterEffect">
                                  <p:stCondLst>
                                    <p:cond delay="0"/>
                                  </p:stCondLst>
                                  <p:childTnLst>
                                    <p:set>
                                      <p:cBhvr>
                                        <p:cTn id="19" dur="1" fill="hold">
                                          <p:stCondLst>
                                            <p:cond delay="0"/>
                                          </p:stCondLst>
                                        </p:cTn>
                                        <p:tgtEl>
                                          <p:spTgt spid="1031"/>
                                        </p:tgtEl>
                                        <p:attrNameLst>
                                          <p:attrName>style.visibility</p:attrName>
                                        </p:attrNameLst>
                                      </p:cBhvr>
                                      <p:to>
                                        <p:strVal val="visible"/>
                                      </p:to>
                                    </p:set>
                                    <p:animEffect transition="in" filter="fade">
                                      <p:cBhvr>
                                        <p:cTn id="20" dur="50"/>
                                        <p:tgtEl>
                                          <p:spTgt spid="1031"/>
                                        </p:tgtEl>
                                      </p:cBhvr>
                                    </p:animEffect>
                                  </p:childTnLst>
                                </p:cTn>
                              </p:par>
                            </p:childTnLst>
                          </p:cTn>
                        </p:par>
                        <p:par>
                          <p:cTn id="21" fill="hold">
                            <p:stCondLst>
                              <p:cond delay="100"/>
                            </p:stCondLst>
                            <p:childTnLst>
                              <p:par>
                                <p:cTn id="22" presetID="10" presetClass="entr" presetSubtype="0" fill="hold" nodeType="after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50"/>
                                        <p:tgtEl>
                                          <p:spTgt spid="1032"/>
                                        </p:tgtEl>
                                      </p:cBhvr>
                                    </p:animEffect>
                                  </p:childTnLst>
                                </p:cTn>
                              </p:par>
                            </p:childTnLst>
                          </p:cTn>
                        </p:par>
                        <p:par>
                          <p:cTn id="25" fill="hold">
                            <p:stCondLst>
                              <p:cond delay="150"/>
                            </p:stCondLst>
                            <p:childTnLst>
                              <p:par>
                                <p:cTn id="26" presetID="10" presetClass="entr" presetSubtype="0" fill="hold" nodeType="after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3639" y="1479138"/>
            <a:ext cx="3422857" cy="43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descr="C:\Users\onalbach.WKS-14-04\Desktop\butterflies\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3637" y="1488609"/>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Users\onalbach.WKS-14-04\Desktop\butterflies\1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3638" y="1482062"/>
            <a:ext cx="3422857" cy="432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Motivation: Automatic Shape Suggestions</a:t>
            </a:r>
            <a:endParaRPr lang="en-US" dirty="0"/>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9676" y="1479138"/>
            <a:ext cx="3422857" cy="432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Users\onalbach.WKS-14-04\Desktop\butterflies\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5137" y="1463810"/>
            <a:ext cx="3422858"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onalbach.WKS-14-04\Desktop\butterflies\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8340" y="1468769"/>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onalbach.WKS-14-04\Desktop\butterflies\0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477" y="1477659"/>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onalbach.WKS-14-04\Desktop\butterflies\04.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38351" y="1477638"/>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onalbach.WKS-14-04\Desktop\butterflies\0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36260" y="1468781"/>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onalbach.WKS-14-04\Desktop\butterflies\0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38339" y="1477645"/>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onalbach.WKS-14-04\Desktop\butterflies\07.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0788" y="1477636"/>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onalbach.WKS-14-04\Desktop\butterflies\0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38351" y="1488609"/>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onalbach.WKS-14-04\Desktop\butterflies\09.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29482" y="1479731"/>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onalbach.WKS-14-04\Desktop\butterflies\1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0296" y="1470853"/>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onalbach.WKS-14-04\Desktop\butterflies\1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38347" y="1488609"/>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onalbach.WKS-14-04\Desktop\butterflies\1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29478" y="1497487"/>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onalbach.WKS-14-04\Desktop\butterflies\13.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29479" y="1486524"/>
            <a:ext cx="3422857"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76813" y="1405306"/>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82435" y="1405306"/>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82436" y="2418840"/>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76812" y="2403711"/>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29625" y="1863186"/>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35247" y="1863186"/>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35248" y="2876720"/>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29624" y="2861591"/>
            <a:ext cx="915760" cy="915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E:\Projects\ShapeAppearanceManifold\Paper Figures\RealImageEditing\butterfly\mask.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6016" y="2456072"/>
            <a:ext cx="1943856" cy="19438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D9579CB7-F235-4B9E-B274-7CC5FDBF1B9F}" type="slidenum">
              <a:rPr lang="en-US" smtClean="0"/>
              <a:t>5</a:t>
            </a:fld>
            <a:endParaRPr lang="en-US"/>
          </a:p>
        </p:txBody>
      </p:sp>
    </p:spTree>
    <p:extLst>
      <p:ext uri="{BB962C8B-B14F-4D97-AF65-F5344CB8AC3E}">
        <p14:creationId xmlns:p14="http://schemas.microsoft.com/office/powerpoint/2010/main" val="17482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fade">
                                      <p:cBhvr>
                                        <p:cTn id="33" dur="50"/>
                                        <p:tgtEl>
                                          <p:spTgt spid="2052"/>
                                        </p:tgtEl>
                                      </p:cBhvr>
                                    </p:animEffect>
                                  </p:childTnLst>
                                </p:cTn>
                              </p:par>
                            </p:childTnLst>
                          </p:cTn>
                        </p:par>
                        <p:par>
                          <p:cTn id="34" fill="hold">
                            <p:stCondLst>
                              <p:cond delay="50"/>
                            </p:stCondLst>
                            <p:childTnLst>
                              <p:par>
                                <p:cTn id="35" presetID="10" presetClass="entr" presetSubtype="0" fill="hold" nodeType="afterEffect">
                                  <p:stCondLst>
                                    <p:cond delay="0"/>
                                  </p:stCondLst>
                                  <p:childTnLst>
                                    <p:set>
                                      <p:cBhvr>
                                        <p:cTn id="36" dur="1" fill="hold">
                                          <p:stCondLst>
                                            <p:cond delay="0"/>
                                          </p:stCondLst>
                                        </p:cTn>
                                        <p:tgtEl>
                                          <p:spTgt spid="2053"/>
                                        </p:tgtEl>
                                        <p:attrNameLst>
                                          <p:attrName>style.visibility</p:attrName>
                                        </p:attrNameLst>
                                      </p:cBhvr>
                                      <p:to>
                                        <p:strVal val="visible"/>
                                      </p:to>
                                    </p:set>
                                    <p:animEffect transition="in" filter="fade">
                                      <p:cBhvr>
                                        <p:cTn id="37" dur="50"/>
                                        <p:tgtEl>
                                          <p:spTgt spid="2053"/>
                                        </p:tgtEl>
                                      </p:cBhvr>
                                    </p:animEffect>
                                  </p:childTnLst>
                                </p:cTn>
                              </p:par>
                            </p:childTnLst>
                          </p:cTn>
                        </p:par>
                        <p:par>
                          <p:cTn id="38" fill="hold">
                            <p:stCondLst>
                              <p:cond delay="100"/>
                            </p:stCondLst>
                            <p:childTnLst>
                              <p:par>
                                <p:cTn id="39" presetID="10" presetClass="entr" presetSubtype="0" fill="hold" nodeType="after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fade">
                                      <p:cBhvr>
                                        <p:cTn id="41" dur="50"/>
                                        <p:tgtEl>
                                          <p:spTgt spid="2054"/>
                                        </p:tgtEl>
                                      </p:cBhvr>
                                    </p:animEffect>
                                  </p:childTnLst>
                                </p:cTn>
                              </p:par>
                            </p:childTnLst>
                          </p:cTn>
                        </p:par>
                        <p:par>
                          <p:cTn id="42" fill="hold">
                            <p:stCondLst>
                              <p:cond delay="150"/>
                            </p:stCondLst>
                            <p:childTnLst>
                              <p:par>
                                <p:cTn id="43" presetID="10" presetClass="entr" presetSubtype="0" fill="hold" nodeType="afterEffect">
                                  <p:stCondLst>
                                    <p:cond delay="0"/>
                                  </p:stCondLst>
                                  <p:childTnLst>
                                    <p:set>
                                      <p:cBhvr>
                                        <p:cTn id="44" dur="1" fill="hold">
                                          <p:stCondLst>
                                            <p:cond delay="0"/>
                                          </p:stCondLst>
                                        </p:cTn>
                                        <p:tgtEl>
                                          <p:spTgt spid="2055"/>
                                        </p:tgtEl>
                                        <p:attrNameLst>
                                          <p:attrName>style.visibility</p:attrName>
                                        </p:attrNameLst>
                                      </p:cBhvr>
                                      <p:to>
                                        <p:strVal val="visible"/>
                                      </p:to>
                                    </p:set>
                                    <p:animEffect transition="in" filter="fade">
                                      <p:cBhvr>
                                        <p:cTn id="45" dur="50"/>
                                        <p:tgtEl>
                                          <p:spTgt spid="2055"/>
                                        </p:tgtEl>
                                      </p:cBhvr>
                                    </p:animEffect>
                                  </p:childTnLst>
                                </p:cTn>
                              </p:par>
                            </p:childTnLst>
                          </p:cTn>
                        </p:par>
                        <p:par>
                          <p:cTn id="46" fill="hold">
                            <p:stCondLst>
                              <p:cond delay="200"/>
                            </p:stCondLst>
                            <p:childTnLst>
                              <p:par>
                                <p:cTn id="47" presetID="10" presetClass="entr" presetSubtype="0" fill="hold" nodeType="after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fade">
                                      <p:cBhvr>
                                        <p:cTn id="49" dur="50"/>
                                        <p:tgtEl>
                                          <p:spTgt spid="2056"/>
                                        </p:tgtEl>
                                      </p:cBhvr>
                                    </p:animEffect>
                                  </p:childTnLst>
                                </p:cTn>
                              </p:par>
                            </p:childTnLst>
                          </p:cTn>
                        </p:par>
                        <p:par>
                          <p:cTn id="50" fill="hold">
                            <p:stCondLst>
                              <p:cond delay="250"/>
                            </p:stCondLst>
                            <p:childTnLst>
                              <p:par>
                                <p:cTn id="51" presetID="10" presetClass="entr" presetSubtype="0" fill="hold" nodeType="afterEffect">
                                  <p:stCondLst>
                                    <p:cond delay="0"/>
                                  </p:stCondLst>
                                  <p:childTnLst>
                                    <p:set>
                                      <p:cBhvr>
                                        <p:cTn id="52" dur="1" fill="hold">
                                          <p:stCondLst>
                                            <p:cond delay="0"/>
                                          </p:stCondLst>
                                        </p:cTn>
                                        <p:tgtEl>
                                          <p:spTgt spid="2057"/>
                                        </p:tgtEl>
                                        <p:attrNameLst>
                                          <p:attrName>style.visibility</p:attrName>
                                        </p:attrNameLst>
                                      </p:cBhvr>
                                      <p:to>
                                        <p:strVal val="visible"/>
                                      </p:to>
                                    </p:set>
                                    <p:animEffect transition="in" filter="fade">
                                      <p:cBhvr>
                                        <p:cTn id="53" dur="50"/>
                                        <p:tgtEl>
                                          <p:spTgt spid="2057"/>
                                        </p:tgtEl>
                                      </p:cBhvr>
                                    </p:animEffect>
                                  </p:childTnLst>
                                </p:cTn>
                              </p:par>
                            </p:childTnLst>
                          </p:cTn>
                        </p:par>
                        <p:par>
                          <p:cTn id="54" fill="hold">
                            <p:stCondLst>
                              <p:cond delay="300"/>
                            </p:stCondLst>
                            <p:childTnLst>
                              <p:par>
                                <p:cTn id="55" presetID="10" presetClass="entr" presetSubtype="0" fill="hold" nodeType="afterEffect">
                                  <p:stCondLst>
                                    <p:cond delay="0"/>
                                  </p:stCondLst>
                                  <p:childTnLst>
                                    <p:set>
                                      <p:cBhvr>
                                        <p:cTn id="56" dur="1" fill="hold">
                                          <p:stCondLst>
                                            <p:cond delay="0"/>
                                          </p:stCondLst>
                                        </p:cTn>
                                        <p:tgtEl>
                                          <p:spTgt spid="2058"/>
                                        </p:tgtEl>
                                        <p:attrNameLst>
                                          <p:attrName>style.visibility</p:attrName>
                                        </p:attrNameLst>
                                      </p:cBhvr>
                                      <p:to>
                                        <p:strVal val="visible"/>
                                      </p:to>
                                    </p:set>
                                    <p:animEffect transition="in" filter="fade">
                                      <p:cBhvr>
                                        <p:cTn id="57" dur="50"/>
                                        <p:tgtEl>
                                          <p:spTgt spid="2058"/>
                                        </p:tgtEl>
                                      </p:cBhvr>
                                    </p:animEffect>
                                  </p:childTnLst>
                                </p:cTn>
                              </p:par>
                            </p:childTnLst>
                          </p:cTn>
                        </p:par>
                        <p:par>
                          <p:cTn id="58" fill="hold">
                            <p:stCondLst>
                              <p:cond delay="350"/>
                            </p:stCondLst>
                            <p:childTnLst>
                              <p:par>
                                <p:cTn id="59" presetID="10" presetClass="entr" presetSubtype="0" fill="hold" nodeType="afterEffect">
                                  <p:stCondLst>
                                    <p:cond delay="0"/>
                                  </p:stCondLst>
                                  <p:childTnLst>
                                    <p:set>
                                      <p:cBhvr>
                                        <p:cTn id="60" dur="1" fill="hold">
                                          <p:stCondLst>
                                            <p:cond delay="0"/>
                                          </p:stCondLst>
                                        </p:cTn>
                                        <p:tgtEl>
                                          <p:spTgt spid="2059"/>
                                        </p:tgtEl>
                                        <p:attrNameLst>
                                          <p:attrName>style.visibility</p:attrName>
                                        </p:attrNameLst>
                                      </p:cBhvr>
                                      <p:to>
                                        <p:strVal val="visible"/>
                                      </p:to>
                                    </p:set>
                                    <p:animEffect transition="in" filter="fade">
                                      <p:cBhvr>
                                        <p:cTn id="61" dur="50"/>
                                        <p:tgtEl>
                                          <p:spTgt spid="2059"/>
                                        </p:tgtEl>
                                      </p:cBhvr>
                                    </p:animEffect>
                                  </p:childTnLst>
                                </p:cTn>
                              </p:par>
                            </p:childTnLst>
                          </p:cTn>
                        </p:par>
                        <p:par>
                          <p:cTn id="62" fill="hold">
                            <p:stCondLst>
                              <p:cond delay="400"/>
                            </p:stCondLst>
                            <p:childTnLst>
                              <p:par>
                                <p:cTn id="63" presetID="10" presetClass="entr" presetSubtype="0" fill="hold" nodeType="afterEffect">
                                  <p:stCondLst>
                                    <p:cond delay="0"/>
                                  </p:stCondLst>
                                  <p:childTnLst>
                                    <p:set>
                                      <p:cBhvr>
                                        <p:cTn id="64" dur="1" fill="hold">
                                          <p:stCondLst>
                                            <p:cond delay="0"/>
                                          </p:stCondLst>
                                        </p:cTn>
                                        <p:tgtEl>
                                          <p:spTgt spid="2060"/>
                                        </p:tgtEl>
                                        <p:attrNameLst>
                                          <p:attrName>style.visibility</p:attrName>
                                        </p:attrNameLst>
                                      </p:cBhvr>
                                      <p:to>
                                        <p:strVal val="visible"/>
                                      </p:to>
                                    </p:set>
                                    <p:animEffect transition="in" filter="fade">
                                      <p:cBhvr>
                                        <p:cTn id="65" dur="50"/>
                                        <p:tgtEl>
                                          <p:spTgt spid="2060"/>
                                        </p:tgtEl>
                                      </p:cBhvr>
                                    </p:animEffect>
                                  </p:childTnLst>
                                </p:cTn>
                              </p:par>
                            </p:childTnLst>
                          </p:cTn>
                        </p:par>
                        <p:par>
                          <p:cTn id="66" fill="hold">
                            <p:stCondLst>
                              <p:cond delay="450"/>
                            </p:stCondLst>
                            <p:childTnLst>
                              <p:par>
                                <p:cTn id="67" presetID="10" presetClass="entr" presetSubtype="0" fill="hold" nodeType="afterEffect">
                                  <p:stCondLst>
                                    <p:cond delay="0"/>
                                  </p:stCondLst>
                                  <p:childTnLst>
                                    <p:set>
                                      <p:cBhvr>
                                        <p:cTn id="68" dur="1" fill="hold">
                                          <p:stCondLst>
                                            <p:cond delay="0"/>
                                          </p:stCondLst>
                                        </p:cTn>
                                        <p:tgtEl>
                                          <p:spTgt spid="2061"/>
                                        </p:tgtEl>
                                        <p:attrNameLst>
                                          <p:attrName>style.visibility</p:attrName>
                                        </p:attrNameLst>
                                      </p:cBhvr>
                                      <p:to>
                                        <p:strVal val="visible"/>
                                      </p:to>
                                    </p:set>
                                    <p:animEffect transition="in" filter="fade">
                                      <p:cBhvr>
                                        <p:cTn id="69" dur="50"/>
                                        <p:tgtEl>
                                          <p:spTgt spid="206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2062"/>
                                        </p:tgtEl>
                                        <p:attrNameLst>
                                          <p:attrName>style.visibility</p:attrName>
                                        </p:attrNameLst>
                                      </p:cBhvr>
                                      <p:to>
                                        <p:strVal val="visible"/>
                                      </p:to>
                                    </p:set>
                                    <p:animEffect transition="in" filter="fade">
                                      <p:cBhvr>
                                        <p:cTn id="73" dur="50"/>
                                        <p:tgtEl>
                                          <p:spTgt spid="2062"/>
                                        </p:tgtEl>
                                      </p:cBhvr>
                                    </p:animEffect>
                                  </p:childTnLst>
                                </p:cTn>
                              </p:par>
                            </p:childTnLst>
                          </p:cTn>
                        </p:par>
                        <p:par>
                          <p:cTn id="74" fill="hold">
                            <p:stCondLst>
                              <p:cond delay="550"/>
                            </p:stCondLst>
                            <p:childTnLst>
                              <p:par>
                                <p:cTn id="75" presetID="10" presetClass="entr" presetSubtype="0" fill="hold" nodeType="afterEffect">
                                  <p:stCondLst>
                                    <p:cond delay="0"/>
                                  </p:stCondLst>
                                  <p:childTnLst>
                                    <p:set>
                                      <p:cBhvr>
                                        <p:cTn id="76" dur="1" fill="hold">
                                          <p:stCondLst>
                                            <p:cond delay="0"/>
                                          </p:stCondLst>
                                        </p:cTn>
                                        <p:tgtEl>
                                          <p:spTgt spid="2063"/>
                                        </p:tgtEl>
                                        <p:attrNameLst>
                                          <p:attrName>style.visibility</p:attrName>
                                        </p:attrNameLst>
                                      </p:cBhvr>
                                      <p:to>
                                        <p:strVal val="visible"/>
                                      </p:to>
                                    </p:set>
                                    <p:animEffect transition="in" filter="fade">
                                      <p:cBhvr>
                                        <p:cTn id="77" dur="50"/>
                                        <p:tgtEl>
                                          <p:spTgt spid="2063"/>
                                        </p:tgtEl>
                                      </p:cBhvr>
                                    </p:animEffect>
                                  </p:childTnLst>
                                </p:cTn>
                              </p:par>
                            </p:childTnLst>
                          </p:cTn>
                        </p:par>
                        <p:par>
                          <p:cTn id="78" fill="hold">
                            <p:stCondLst>
                              <p:cond delay="600"/>
                            </p:stCondLst>
                            <p:childTnLst>
                              <p:par>
                                <p:cTn id="79" presetID="10" presetClass="entr" presetSubtype="0" fill="hold" nodeType="afterEffect">
                                  <p:stCondLst>
                                    <p:cond delay="0"/>
                                  </p:stCondLst>
                                  <p:childTnLst>
                                    <p:set>
                                      <p:cBhvr>
                                        <p:cTn id="80" dur="1" fill="hold">
                                          <p:stCondLst>
                                            <p:cond delay="0"/>
                                          </p:stCondLst>
                                        </p:cTn>
                                        <p:tgtEl>
                                          <p:spTgt spid="2064"/>
                                        </p:tgtEl>
                                        <p:attrNameLst>
                                          <p:attrName>style.visibility</p:attrName>
                                        </p:attrNameLst>
                                      </p:cBhvr>
                                      <p:to>
                                        <p:strVal val="visible"/>
                                      </p:to>
                                    </p:set>
                                    <p:animEffect transition="in" filter="fade">
                                      <p:cBhvr>
                                        <p:cTn id="81" dur="50"/>
                                        <p:tgtEl>
                                          <p:spTgt spid="2064"/>
                                        </p:tgtEl>
                                      </p:cBhvr>
                                    </p:animEffect>
                                  </p:childTnLst>
                                </p:cTn>
                              </p:par>
                            </p:childTnLst>
                          </p:cTn>
                        </p:par>
                        <p:par>
                          <p:cTn id="82" fill="hold">
                            <p:stCondLst>
                              <p:cond delay="650"/>
                            </p:stCondLst>
                            <p:childTnLst>
                              <p:par>
                                <p:cTn id="83" presetID="10" presetClass="entr" presetSubtype="0" fill="hold" nodeType="afterEffect">
                                  <p:stCondLst>
                                    <p:cond delay="0"/>
                                  </p:stCondLst>
                                  <p:childTnLst>
                                    <p:set>
                                      <p:cBhvr>
                                        <p:cTn id="84" dur="1" fill="hold">
                                          <p:stCondLst>
                                            <p:cond delay="0"/>
                                          </p:stCondLst>
                                        </p:cTn>
                                        <p:tgtEl>
                                          <p:spTgt spid="2065"/>
                                        </p:tgtEl>
                                        <p:attrNameLst>
                                          <p:attrName>style.visibility</p:attrName>
                                        </p:attrNameLst>
                                      </p:cBhvr>
                                      <p:to>
                                        <p:strVal val="visible"/>
                                      </p:to>
                                    </p:set>
                                    <p:animEffect transition="in" filter="fade">
                                      <p:cBhvr>
                                        <p:cTn id="85" dur="50"/>
                                        <p:tgtEl>
                                          <p:spTgt spid="2065"/>
                                        </p:tgtEl>
                                      </p:cBhvr>
                                    </p:animEffect>
                                  </p:childTnLst>
                                </p:cTn>
                              </p:par>
                            </p:childTnLst>
                          </p:cTn>
                        </p:par>
                        <p:par>
                          <p:cTn id="86" fill="hold">
                            <p:stCondLst>
                              <p:cond delay="700"/>
                            </p:stCondLst>
                            <p:childTnLst>
                              <p:par>
                                <p:cTn id="87" presetID="10" presetClass="entr" presetSubtype="0" fill="hold" nodeType="afterEffect">
                                  <p:stCondLst>
                                    <p:cond delay="0"/>
                                  </p:stCondLst>
                                  <p:childTnLst>
                                    <p:set>
                                      <p:cBhvr>
                                        <p:cTn id="88" dur="1" fill="hold">
                                          <p:stCondLst>
                                            <p:cond delay="0"/>
                                          </p:stCondLst>
                                        </p:cTn>
                                        <p:tgtEl>
                                          <p:spTgt spid="2066"/>
                                        </p:tgtEl>
                                        <p:attrNameLst>
                                          <p:attrName>style.visibility</p:attrName>
                                        </p:attrNameLst>
                                      </p:cBhvr>
                                      <p:to>
                                        <p:strVal val="visible"/>
                                      </p:to>
                                    </p:set>
                                    <p:animEffect transition="in" filter="fade">
                                      <p:cBhvr>
                                        <p:cTn id="89" dur="5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Sets in the Wild</a:t>
            </a:r>
            <a:endParaRPr lang="en-US" dirty="0"/>
          </a:p>
        </p:txBody>
      </p:sp>
      <p:sp>
        <p:nvSpPr>
          <p:cNvPr id="4" name="Slide Number Placeholder 3"/>
          <p:cNvSpPr>
            <a:spLocks noGrp="1"/>
          </p:cNvSpPr>
          <p:nvPr>
            <p:ph type="sldNum" sz="quarter" idx="10"/>
          </p:nvPr>
        </p:nvSpPr>
        <p:spPr/>
        <p:txBody>
          <a:bodyPr/>
          <a:lstStyle/>
          <a:p>
            <a:fld id="{D9579CB7-F235-4B9E-B274-7CC5FDBF1B9F}" type="slidenum">
              <a:rPr lang="en-US" smtClean="0"/>
              <a:t>6</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239" y="1342754"/>
            <a:ext cx="8335523" cy="4439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145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8670976"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3" name="Chevron 42"/>
          <p:cNvSpPr/>
          <p:nvPr/>
        </p:nvSpPr>
        <p:spPr>
          <a:xfrm>
            <a:off x="5798668" y="1657833"/>
            <a:ext cx="2945745" cy="3925060"/>
          </a:xfrm>
          <a:prstGeom prst="chevron">
            <a:avLst>
              <a:gd name="adj" fmla="val 17528"/>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4" name="Chevron 43"/>
          <p:cNvSpPr/>
          <p:nvPr/>
        </p:nvSpPr>
        <p:spPr>
          <a:xfrm>
            <a:off x="1057760"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45" name="Chevron 44"/>
          <p:cNvSpPr/>
          <p:nvPr/>
        </p:nvSpPr>
        <p:spPr>
          <a:xfrm>
            <a:off x="3428214" y="1657833"/>
            <a:ext cx="2443891" cy="3925060"/>
          </a:xfrm>
          <a:prstGeom prst="chevron">
            <a:avLst>
              <a:gd name="adj" fmla="val 19939"/>
            </a:avLst>
          </a:prstGeom>
          <a:solidFill>
            <a:schemeClr val="bg1"/>
          </a:solidFill>
          <a:ln>
            <a:noFill/>
          </a:ln>
          <a:effectLst>
            <a:outerShdw blurRad="1905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63500" algn="ctr" rotWithShape="0">
                  <a:srgbClr val="000000">
                    <a:alpha val="70000"/>
                  </a:srgbClr>
                </a:outerShdw>
              </a:effectLst>
            </a:endParaRPr>
          </a:p>
        </p:txBody>
      </p:sp>
      <p:sp>
        <p:nvSpPr>
          <p:cNvPr id="2" name="Title 1"/>
          <p:cNvSpPr>
            <a:spLocks noGrp="1"/>
          </p:cNvSpPr>
          <p:nvPr>
            <p:ph type="title"/>
          </p:nvPr>
        </p:nvSpPr>
        <p:spPr/>
        <p:txBody>
          <a:bodyPr/>
          <a:lstStyle/>
          <a:p>
            <a:r>
              <a:rPr lang="en-US" dirty="0" smtClean="0"/>
              <a:t>Overview of the Method</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791" y="3470128"/>
            <a:ext cx="1484855" cy="54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250" y="1935221"/>
            <a:ext cx="1498354" cy="72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72" y="2738393"/>
            <a:ext cx="1484855" cy="668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6425" y="4120192"/>
            <a:ext cx="1430861" cy="78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713" y="1952212"/>
            <a:ext cx="1498354" cy="72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846" y="2733091"/>
            <a:ext cx="1511853" cy="6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8506" y="3415170"/>
            <a:ext cx="1511853" cy="69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3426" y="4163620"/>
            <a:ext cx="1484855" cy="72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325391" y="5112881"/>
            <a:ext cx="1425390" cy="430887"/>
          </a:xfrm>
          <a:prstGeom prst="rect">
            <a:avLst/>
          </a:prstGeom>
          <a:noFill/>
        </p:spPr>
        <p:txBody>
          <a:bodyPr wrap="none" rtlCol="0">
            <a:spAutoFit/>
          </a:bodyPr>
          <a:lstStyle/>
          <a:p>
            <a:r>
              <a:rPr lang="en-US" sz="2200" dirty="0" smtClean="0">
                <a:latin typeface="Helvetica" pitchFamily="34" charset="0"/>
              </a:rPr>
              <a:t>Image set</a:t>
            </a:r>
            <a:endParaRPr lang="en-US" sz="2200" dirty="0">
              <a:latin typeface="Helvetica" pitchFamily="34" charset="0"/>
            </a:endParaRPr>
          </a:p>
        </p:txBody>
      </p:sp>
      <p:sp>
        <p:nvSpPr>
          <p:cNvPr id="19" name="TextBox 18"/>
          <p:cNvSpPr txBox="1"/>
          <p:nvPr/>
        </p:nvSpPr>
        <p:spPr>
          <a:xfrm>
            <a:off x="3674365" y="5112882"/>
            <a:ext cx="1580882" cy="430887"/>
          </a:xfrm>
          <a:prstGeom prst="rect">
            <a:avLst/>
          </a:prstGeom>
          <a:noFill/>
        </p:spPr>
        <p:txBody>
          <a:bodyPr wrap="none" rtlCol="0">
            <a:spAutoFit/>
          </a:bodyPr>
          <a:lstStyle/>
          <a:p>
            <a:r>
              <a:rPr lang="en-US" sz="2200" dirty="0" smtClean="0">
                <a:latin typeface="Helvetica" pitchFamily="34" charset="0"/>
              </a:rPr>
              <a:t>Aligned set</a:t>
            </a:r>
            <a:endParaRPr lang="en-US" sz="2200" dirty="0">
              <a:latin typeface="Helvetica" pitchFamily="34" charset="0"/>
            </a:endParaRPr>
          </a:p>
        </p:txBody>
      </p:sp>
      <p:pic>
        <p:nvPicPr>
          <p:cNvPr id="2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22875" y="1704163"/>
            <a:ext cx="1568197" cy="74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20950" y="3396974"/>
            <a:ext cx="1607572" cy="86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5438" y="2582232"/>
            <a:ext cx="1583132" cy="67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6207942" y="1729076"/>
            <a:ext cx="2068937" cy="1553837"/>
            <a:chOff x="4519287" y="1412776"/>
            <a:chExt cx="2068937" cy="1553837"/>
          </a:xfrm>
        </p:grpSpPr>
        <p:pic>
          <p:nvPicPr>
            <p:cNvPr id="2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9287" y="1484784"/>
              <a:ext cx="965311" cy="42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1378" y="1412776"/>
              <a:ext cx="911681" cy="53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0553" y="1916832"/>
              <a:ext cx="929559" cy="55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7721" y="2027614"/>
              <a:ext cx="938495" cy="39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95748" y="2492896"/>
              <a:ext cx="956372" cy="4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76542" y="2492896"/>
              <a:ext cx="911682" cy="47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TextBox 29"/>
          <p:cNvSpPr txBox="1"/>
          <p:nvPr/>
        </p:nvSpPr>
        <p:spPr>
          <a:xfrm>
            <a:off x="5840549" y="5121704"/>
            <a:ext cx="2539478" cy="430887"/>
          </a:xfrm>
          <a:prstGeom prst="rect">
            <a:avLst/>
          </a:prstGeom>
          <a:noFill/>
        </p:spPr>
        <p:txBody>
          <a:bodyPr wrap="none" rtlCol="0">
            <a:spAutoFit/>
          </a:bodyPr>
          <a:lstStyle/>
          <a:p>
            <a:r>
              <a:rPr lang="en-US" sz="2200" dirty="0" smtClean="0">
                <a:latin typeface="Helvetica" pitchFamily="34" charset="0"/>
              </a:rPr>
              <a:t>Appearance space</a:t>
            </a:r>
            <a:endParaRPr lang="en-US" sz="2200" dirty="0">
              <a:latin typeface="Helvetica" pitchFamily="34" charset="0"/>
            </a:endParaRPr>
          </a:p>
        </p:txBody>
      </p:sp>
      <p:grpSp>
        <p:nvGrpSpPr>
          <p:cNvPr id="31" name="Group 30"/>
          <p:cNvGrpSpPr/>
          <p:nvPr/>
        </p:nvGrpSpPr>
        <p:grpSpPr>
          <a:xfrm>
            <a:off x="6220776" y="3570945"/>
            <a:ext cx="2123596" cy="1626579"/>
            <a:chOff x="4532123" y="3314589"/>
            <a:chExt cx="2123596" cy="1626579"/>
          </a:xfrm>
        </p:grpSpPr>
        <p:pic>
          <p:nvPicPr>
            <p:cNvPr id="32"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67889" y="3429000"/>
              <a:ext cx="98783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04952" y="3921723"/>
              <a:ext cx="979240" cy="51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32123" y="4391146"/>
              <a:ext cx="97924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37051" y="4417189"/>
              <a:ext cx="979240" cy="52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30514" y="3853004"/>
              <a:ext cx="979240" cy="58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95748" y="3314589"/>
              <a:ext cx="996420" cy="61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TextBox 37"/>
          <p:cNvSpPr txBox="1">
            <a:spLocks noChangeArrowheads="1"/>
          </p:cNvSpPr>
          <p:nvPr/>
        </p:nvSpPr>
        <p:spPr bwMode="auto">
          <a:xfrm>
            <a:off x="1134232" y="1749338"/>
            <a:ext cx="903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dirty="0" smtClean="0">
                <a:latin typeface="Helvetica" pitchFamily="34" charset="0"/>
                <a:cs typeface="Arial" pitchFamily="34" charset="0"/>
              </a:rPr>
              <a:t>*</a:t>
            </a:r>
            <a:endParaRPr lang="en-US" altLang="en-US" sz="3200" i="1" dirty="0">
              <a:latin typeface="Helvetica" pitchFamily="34" charset="0"/>
              <a:cs typeface="Arial" pitchFamily="34" charset="0"/>
            </a:endParaRPr>
          </a:p>
        </p:txBody>
      </p:sp>
      <p:sp>
        <p:nvSpPr>
          <p:cNvPr id="39" name="TextBox 38"/>
          <p:cNvSpPr txBox="1"/>
          <p:nvPr/>
        </p:nvSpPr>
        <p:spPr>
          <a:xfrm>
            <a:off x="6583215" y="3199045"/>
            <a:ext cx="1832553" cy="430887"/>
          </a:xfrm>
          <a:prstGeom prst="rect">
            <a:avLst/>
          </a:prstGeom>
          <a:noFill/>
        </p:spPr>
        <p:txBody>
          <a:bodyPr wrap="none" rtlCol="0">
            <a:spAutoFit/>
          </a:bodyPr>
          <a:lstStyle/>
          <a:p>
            <a:r>
              <a:rPr lang="en-US" sz="2200" dirty="0" smtClean="0">
                <a:latin typeface="Helvetica" pitchFamily="34" charset="0"/>
              </a:rPr>
              <a:t>Shape space</a:t>
            </a:r>
            <a:endParaRPr lang="en-US" sz="2200" dirty="0">
              <a:latin typeface="Helvetica" pitchFamily="34" charset="0"/>
            </a:endParaRPr>
          </a:p>
        </p:txBody>
      </p:sp>
      <p:sp>
        <p:nvSpPr>
          <p:cNvPr id="40" name="TextBox 39"/>
          <p:cNvSpPr txBox="1"/>
          <p:nvPr/>
        </p:nvSpPr>
        <p:spPr>
          <a:xfrm>
            <a:off x="8876462" y="4435773"/>
            <a:ext cx="1786065" cy="1107996"/>
          </a:xfrm>
          <a:prstGeom prst="rect">
            <a:avLst/>
          </a:prstGeom>
          <a:noFill/>
        </p:spPr>
        <p:txBody>
          <a:bodyPr wrap="none" rtlCol="0">
            <a:spAutoFit/>
          </a:bodyPr>
          <a:lstStyle/>
          <a:p>
            <a:pPr algn="ctr"/>
            <a:r>
              <a:rPr lang="en-US" sz="2200" dirty="0" smtClean="0">
                <a:latin typeface="Helvetica" pitchFamily="34" charset="0"/>
              </a:rPr>
              <a:t>Shape and</a:t>
            </a:r>
          </a:p>
          <a:p>
            <a:pPr algn="ctr"/>
            <a:r>
              <a:rPr lang="en-US" sz="2200" dirty="0" smtClean="0">
                <a:latin typeface="Helvetica" pitchFamily="34" charset="0"/>
              </a:rPr>
              <a:t>appearance</a:t>
            </a:r>
          </a:p>
          <a:p>
            <a:pPr algn="ctr"/>
            <a:r>
              <a:rPr lang="en-US" sz="2200" dirty="0" smtClean="0">
                <a:latin typeface="Helvetica" pitchFamily="34" charset="0"/>
              </a:rPr>
              <a:t>manipulation</a:t>
            </a:r>
            <a:endParaRPr lang="en-US" sz="2200" dirty="0">
              <a:latin typeface="Helvetica"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7</a:t>
            </a:fld>
            <a:endParaRPr lang="en-US"/>
          </a:p>
        </p:txBody>
      </p:sp>
    </p:spTree>
    <p:extLst>
      <p:ext uri="{BB962C8B-B14F-4D97-AF65-F5344CB8AC3E}">
        <p14:creationId xmlns:p14="http://schemas.microsoft.com/office/powerpoint/2010/main" val="142213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mph" presetSubtype="0" fill="hold" grpId="1" nodeType="clickEffect">
                                  <p:stCondLst>
                                    <p:cond delay="0"/>
                                  </p:stCondLst>
                                  <p:childTnLst>
                                    <p:animScale>
                                      <p:cBhvr>
                                        <p:cTn id="65" dur="100" fill="hold"/>
                                        <p:tgtEl>
                                          <p:spTgt spid="4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3" grpId="0" animBg="1"/>
      <p:bldP spid="45" grpId="0" animBg="1"/>
      <p:bldP spid="45" grpId="1" animBg="1"/>
      <p:bldP spid="19" grpId="0"/>
      <p:bldP spid="30" grpId="0"/>
      <p:bldP spid="38"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C:\Users\onalbach.WKS-14-04\Desktop\dsa\Untitled-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265" y="411334"/>
            <a:ext cx="2961274" cy="29612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Alignment Requirements</a:t>
            </a:r>
            <a:endParaRPr lang="en-US" dirty="0"/>
          </a:p>
        </p:txBody>
      </p:sp>
      <p:sp>
        <p:nvSpPr>
          <p:cNvPr id="8" name="Right Arrow 7"/>
          <p:cNvSpPr/>
          <p:nvPr/>
        </p:nvSpPr>
        <p:spPr>
          <a:xfrm>
            <a:off x="3813692" y="2974024"/>
            <a:ext cx="1512168" cy="807185"/>
          </a:xfrm>
          <a:prstGeom prst="rightArrow">
            <a:avLst/>
          </a:prstGeom>
          <a:solidFill>
            <a:schemeClr val="bg1"/>
          </a:solidFill>
          <a:ln>
            <a:noFill/>
          </a:ln>
          <a:effectLst>
            <a:outerShdw blurRad="1905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latin typeface="Helvetica" pitchFamily="34" charset="0"/>
              </a:rPr>
              <a:t>Align</a:t>
            </a:r>
            <a:endParaRPr lang="en-US" sz="2200" dirty="0">
              <a:solidFill>
                <a:schemeClr val="tx1"/>
              </a:solidFill>
              <a:latin typeface="Helvetica" pitchFamily="34" charset="0"/>
            </a:endParaRPr>
          </a:p>
        </p:txBody>
      </p:sp>
      <p:sp>
        <p:nvSpPr>
          <p:cNvPr id="9" name="TextBox 8"/>
          <p:cNvSpPr txBox="1"/>
          <p:nvPr/>
        </p:nvSpPr>
        <p:spPr>
          <a:xfrm>
            <a:off x="8228485" y="2733634"/>
            <a:ext cx="3166252" cy="430887"/>
          </a:xfrm>
          <a:prstGeom prst="rect">
            <a:avLst/>
          </a:prstGeom>
          <a:noFill/>
        </p:spPr>
        <p:txBody>
          <a:bodyPr wrap="none" rtlCol="0">
            <a:spAutoFit/>
          </a:bodyPr>
          <a:lstStyle/>
          <a:p>
            <a:pPr algn="ctr"/>
            <a:r>
              <a:rPr lang="en-US" sz="2200" dirty="0" smtClean="0">
                <a:latin typeface="Helvetica" pitchFamily="34" charset="0"/>
              </a:rPr>
              <a:t>Plausible aligned image</a:t>
            </a:r>
            <a:endParaRPr lang="en-US" sz="2200" dirty="0">
              <a:latin typeface="Helvetica" pitchFamily="34" charset="0"/>
            </a:endParaRPr>
          </a:p>
        </p:txBody>
      </p:sp>
      <p:sp>
        <p:nvSpPr>
          <p:cNvPr id="10" name="TextBox 9"/>
          <p:cNvSpPr txBox="1"/>
          <p:nvPr/>
        </p:nvSpPr>
        <p:spPr>
          <a:xfrm>
            <a:off x="8666266" y="5553334"/>
            <a:ext cx="2334293" cy="430887"/>
          </a:xfrm>
          <a:prstGeom prst="rect">
            <a:avLst/>
          </a:prstGeom>
          <a:noFill/>
        </p:spPr>
        <p:txBody>
          <a:bodyPr wrap="none" rtlCol="0">
            <a:spAutoFit/>
          </a:bodyPr>
          <a:lstStyle/>
          <a:p>
            <a:r>
              <a:rPr lang="en-US" sz="2200" dirty="0" smtClean="0">
                <a:latin typeface="Helvetica" pitchFamily="34" charset="0"/>
              </a:rPr>
              <a:t>Smooth flow field</a:t>
            </a:r>
            <a:endParaRPr lang="en-US" sz="2200" dirty="0">
              <a:latin typeface="Helvetica" pitchFamily="34" charset="0"/>
            </a:endParaRPr>
          </a:p>
        </p:txBody>
      </p:sp>
      <p:pic>
        <p:nvPicPr>
          <p:cNvPr id="3080" name="Picture 8" descr="C:\Users\onalbach.WKS-14-04\Desktop\dsa\Untitle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42" y="2016263"/>
            <a:ext cx="2877170" cy="28117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1" name="Picture 9" descr="C:\Users\onalbach.WKS-14-04\Desktop\dsa\dsad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256" y="2002053"/>
            <a:ext cx="2811780" cy="28117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984" y="3372608"/>
            <a:ext cx="2161254" cy="21612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fld id="{D9579CB7-F235-4B9E-B274-7CC5FDBF1B9F}" type="slidenum">
              <a:rPr lang="en-US" smtClean="0"/>
              <a:t>8</a:t>
            </a:fld>
            <a:endParaRPr lang="en-US"/>
          </a:p>
        </p:txBody>
      </p:sp>
    </p:spTree>
    <p:extLst>
      <p:ext uri="{BB962C8B-B14F-4D97-AF65-F5344CB8AC3E}">
        <p14:creationId xmlns:p14="http://schemas.microsoft.com/office/powerpoint/2010/main" val="415037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Effect transition="in" filter="fade">
                                      <p:cBhvr>
                                        <p:cTn id="10" dur="500"/>
                                        <p:tgtEl>
                                          <p:spTgt spid="30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Multitude of Alignment Methods</a:t>
            </a:r>
            <a:endParaRPr lang="en-US" dirty="0"/>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84" y="2112201"/>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84" y="4019487"/>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73" t="-2273" r="2273" b="2273"/>
          <a:stretch/>
        </p:blipFill>
        <p:spPr bwMode="auto">
          <a:xfrm>
            <a:off x="2786507" y="2093491"/>
            <a:ext cx="1584000" cy="1584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23" t="-4686"/>
          <a:stretch/>
        </p:blipFill>
        <p:spPr bwMode="auto">
          <a:xfrm>
            <a:off x="2711336" y="3908638"/>
            <a:ext cx="1669004" cy="16948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0900" y="2103323"/>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680900" y="3994956"/>
            <a:ext cx="1584000" cy="16085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5461" y="2103323"/>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5461" y="3994956"/>
            <a:ext cx="1584000" cy="16085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50022" y="2103323"/>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50022" y="4043644"/>
            <a:ext cx="1584000" cy="1559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34581" y="2103323"/>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6" name="Picture 1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34581" y="4019487"/>
            <a:ext cx="1584000" cy="158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711335" y="1501429"/>
            <a:ext cx="1754006" cy="430887"/>
          </a:xfrm>
          <a:prstGeom prst="rect">
            <a:avLst/>
          </a:prstGeom>
          <a:noFill/>
        </p:spPr>
        <p:txBody>
          <a:bodyPr wrap="none" rtlCol="0">
            <a:spAutoFit/>
          </a:bodyPr>
          <a:lstStyle/>
          <a:p>
            <a:r>
              <a:rPr lang="de-DE" sz="2200" dirty="0" smtClean="0">
                <a:latin typeface="Helvetica" pitchFamily="34" charset="0"/>
              </a:rPr>
              <a:t>Patch </a:t>
            </a:r>
            <a:r>
              <a:rPr lang="de-DE" sz="2200" dirty="0" err="1" smtClean="0">
                <a:latin typeface="Helvetica" pitchFamily="34" charset="0"/>
              </a:rPr>
              <a:t>match</a:t>
            </a:r>
            <a:endParaRPr lang="en-US" sz="2200" dirty="0">
              <a:latin typeface="Helvetica" pitchFamily="34" charset="0"/>
            </a:endParaRPr>
          </a:p>
        </p:txBody>
      </p:sp>
      <p:sp>
        <p:nvSpPr>
          <p:cNvPr id="20" name="TextBox 19"/>
          <p:cNvSpPr txBox="1"/>
          <p:nvPr/>
        </p:nvSpPr>
        <p:spPr>
          <a:xfrm>
            <a:off x="6362636" y="1520940"/>
            <a:ext cx="1989647" cy="430887"/>
          </a:xfrm>
          <a:prstGeom prst="rect">
            <a:avLst/>
          </a:prstGeom>
          <a:noFill/>
        </p:spPr>
        <p:txBody>
          <a:bodyPr wrap="none" rtlCol="0">
            <a:spAutoFit/>
          </a:bodyPr>
          <a:lstStyle/>
          <a:p>
            <a:r>
              <a:rPr lang="de-DE" sz="2200" dirty="0" smtClean="0">
                <a:latin typeface="Helvetica" pitchFamily="34" charset="0"/>
              </a:rPr>
              <a:t>Lucas </a:t>
            </a:r>
            <a:r>
              <a:rPr lang="de-DE" sz="2200" dirty="0" err="1" smtClean="0">
                <a:latin typeface="Helvetica" pitchFamily="34" charset="0"/>
              </a:rPr>
              <a:t>Kanade</a:t>
            </a:r>
            <a:endParaRPr lang="en-US" sz="2200" dirty="0">
              <a:latin typeface="Helvetica" pitchFamily="34" charset="0"/>
            </a:endParaRPr>
          </a:p>
        </p:txBody>
      </p:sp>
      <p:sp>
        <p:nvSpPr>
          <p:cNvPr id="21" name="TextBox 20"/>
          <p:cNvSpPr txBox="1"/>
          <p:nvPr/>
        </p:nvSpPr>
        <p:spPr>
          <a:xfrm>
            <a:off x="8508615" y="1520941"/>
            <a:ext cx="1466812" cy="430887"/>
          </a:xfrm>
          <a:prstGeom prst="rect">
            <a:avLst/>
          </a:prstGeom>
          <a:noFill/>
        </p:spPr>
        <p:txBody>
          <a:bodyPr wrap="none" rtlCol="0">
            <a:spAutoFit/>
          </a:bodyPr>
          <a:lstStyle/>
          <a:p>
            <a:r>
              <a:rPr lang="de-DE" sz="2200" dirty="0" smtClean="0">
                <a:latin typeface="Helvetica" pitchFamily="34" charset="0"/>
              </a:rPr>
              <a:t>SIFT Flow</a:t>
            </a:r>
          </a:p>
        </p:txBody>
      </p:sp>
      <p:sp>
        <p:nvSpPr>
          <p:cNvPr id="22" name="TextBox 21"/>
          <p:cNvSpPr txBox="1"/>
          <p:nvPr/>
        </p:nvSpPr>
        <p:spPr>
          <a:xfrm>
            <a:off x="10728074" y="1529578"/>
            <a:ext cx="797013" cy="430887"/>
          </a:xfrm>
          <a:prstGeom prst="rect">
            <a:avLst/>
          </a:prstGeom>
          <a:noFill/>
        </p:spPr>
        <p:txBody>
          <a:bodyPr wrap="none" rtlCol="0">
            <a:spAutoFit/>
          </a:bodyPr>
          <a:lstStyle/>
          <a:p>
            <a:r>
              <a:rPr lang="de-DE" sz="2200" dirty="0" err="1" smtClean="0">
                <a:latin typeface="Helvetica" pitchFamily="34" charset="0"/>
              </a:rPr>
              <a:t>Ours</a:t>
            </a:r>
            <a:endParaRPr lang="de-DE" sz="2200" dirty="0" smtClean="0">
              <a:latin typeface="Helvetica" pitchFamily="34" charset="0"/>
            </a:endParaRPr>
          </a:p>
        </p:txBody>
      </p:sp>
      <p:sp>
        <p:nvSpPr>
          <p:cNvPr id="23" name="TextBox 22"/>
          <p:cNvSpPr txBox="1"/>
          <p:nvPr/>
        </p:nvSpPr>
        <p:spPr>
          <a:xfrm rot="16200000">
            <a:off x="1682971" y="4596043"/>
            <a:ext cx="1377300" cy="430887"/>
          </a:xfrm>
          <a:prstGeom prst="rect">
            <a:avLst/>
          </a:prstGeom>
          <a:noFill/>
        </p:spPr>
        <p:txBody>
          <a:bodyPr wrap="none" rtlCol="0">
            <a:spAutoFit/>
          </a:bodyPr>
          <a:lstStyle/>
          <a:p>
            <a:r>
              <a:rPr lang="de-DE" sz="2200" dirty="0" smtClean="0">
                <a:latin typeface="Helvetica" pitchFamily="34" charset="0"/>
              </a:rPr>
              <a:t>Flow </a:t>
            </a:r>
            <a:r>
              <a:rPr lang="de-DE" sz="2200" dirty="0" err="1" smtClean="0">
                <a:latin typeface="Helvetica" pitchFamily="34" charset="0"/>
              </a:rPr>
              <a:t>field</a:t>
            </a:r>
            <a:endParaRPr lang="de-DE" sz="2200" dirty="0" smtClean="0">
              <a:latin typeface="Helvetica" pitchFamily="34" charset="0"/>
            </a:endParaRPr>
          </a:p>
        </p:txBody>
      </p:sp>
      <p:sp>
        <p:nvSpPr>
          <p:cNvPr id="24" name="TextBox 23"/>
          <p:cNvSpPr txBox="1"/>
          <p:nvPr/>
        </p:nvSpPr>
        <p:spPr>
          <a:xfrm rot="16200000">
            <a:off x="1384811" y="2688757"/>
            <a:ext cx="1973617" cy="430887"/>
          </a:xfrm>
          <a:prstGeom prst="rect">
            <a:avLst/>
          </a:prstGeom>
          <a:noFill/>
        </p:spPr>
        <p:txBody>
          <a:bodyPr wrap="none" rtlCol="0">
            <a:spAutoFit/>
          </a:bodyPr>
          <a:lstStyle/>
          <a:p>
            <a:r>
              <a:rPr lang="de-DE" sz="2200" dirty="0" err="1" smtClean="0">
                <a:latin typeface="Helvetica" pitchFamily="34" charset="0"/>
              </a:rPr>
              <a:t>Aligned</a:t>
            </a:r>
            <a:r>
              <a:rPr lang="de-DE" sz="2200" dirty="0" smtClean="0">
                <a:latin typeface="Helvetica" pitchFamily="34" charset="0"/>
              </a:rPr>
              <a:t> </a:t>
            </a:r>
            <a:r>
              <a:rPr lang="de-DE" sz="2200" dirty="0" err="1" smtClean="0">
                <a:latin typeface="Helvetica" pitchFamily="34" charset="0"/>
              </a:rPr>
              <a:t>image</a:t>
            </a:r>
            <a:endParaRPr lang="de-DE" sz="2200" dirty="0" smtClean="0">
              <a:latin typeface="Helvetica" pitchFamily="34" charset="0"/>
            </a:endParaRPr>
          </a:p>
        </p:txBody>
      </p:sp>
      <p:sp>
        <p:nvSpPr>
          <p:cNvPr id="31" name="TextBox 30"/>
          <p:cNvSpPr txBox="1"/>
          <p:nvPr/>
        </p:nvSpPr>
        <p:spPr>
          <a:xfrm>
            <a:off x="4973403" y="1520289"/>
            <a:ext cx="998991" cy="430887"/>
          </a:xfrm>
          <a:prstGeom prst="rect">
            <a:avLst/>
          </a:prstGeom>
          <a:noFill/>
        </p:spPr>
        <p:txBody>
          <a:bodyPr wrap="none" rtlCol="0">
            <a:spAutoFit/>
          </a:bodyPr>
          <a:lstStyle/>
          <a:p>
            <a:r>
              <a:rPr lang="de-DE" sz="2200" dirty="0" smtClean="0">
                <a:latin typeface="Helvetica" pitchFamily="34" charset="0"/>
              </a:rPr>
              <a:t>NRDC</a:t>
            </a:r>
            <a:endParaRPr lang="en-US" sz="2200" dirty="0">
              <a:latin typeface="Helvetica" pitchFamily="34" charset="0"/>
            </a:endParaRPr>
          </a:p>
        </p:txBody>
      </p:sp>
      <p:sp>
        <p:nvSpPr>
          <p:cNvPr id="3" name="Slide Number Placeholder 2"/>
          <p:cNvSpPr>
            <a:spLocks noGrp="1"/>
          </p:cNvSpPr>
          <p:nvPr>
            <p:ph type="sldNum" sz="quarter" idx="10"/>
          </p:nvPr>
        </p:nvSpPr>
        <p:spPr/>
        <p:txBody>
          <a:bodyPr/>
          <a:lstStyle/>
          <a:p>
            <a:fld id="{D9579CB7-F235-4B9E-B274-7CC5FDBF1B9F}" type="slidenum">
              <a:rPr lang="en-US" smtClean="0"/>
              <a:t>9</a:t>
            </a:fld>
            <a:endParaRPr lang="en-US"/>
          </a:p>
        </p:txBody>
      </p:sp>
    </p:spTree>
    <p:extLst>
      <p:ext uri="{BB962C8B-B14F-4D97-AF65-F5344CB8AC3E}">
        <p14:creationId xmlns:p14="http://schemas.microsoft.com/office/powerpoint/2010/main" val="340333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fade">
                                      <p:cBhvr>
                                        <p:cTn id="10" dur="500"/>
                                        <p:tgtEl>
                                          <p:spTgt spid="5126"/>
                                        </p:tgtEl>
                                      </p:cBhvr>
                                    </p:animEffect>
                                  </p:childTnLst>
                                </p:cTn>
                              </p:par>
                              <p:par>
                                <p:cTn id="11" presetID="10" presetClass="entr" presetSubtype="0" fill="hold" nodeType="withEffect">
                                  <p:stCondLst>
                                    <p:cond delay="0"/>
                                  </p:stCondLst>
                                  <p:childTnLst>
                                    <p:set>
                                      <p:cBhvr>
                                        <p:cTn id="12" dur="1" fill="hold">
                                          <p:stCondLst>
                                            <p:cond delay="0"/>
                                          </p:stCondLst>
                                        </p:cTn>
                                        <p:tgtEl>
                                          <p:spTgt spid="5127"/>
                                        </p:tgtEl>
                                        <p:attrNameLst>
                                          <p:attrName>style.visibility</p:attrName>
                                        </p:attrNameLst>
                                      </p:cBhvr>
                                      <p:to>
                                        <p:strVal val="visible"/>
                                      </p:to>
                                    </p:set>
                                    <p:animEffect transition="in" filter="fade">
                                      <p:cBhvr>
                                        <p:cTn id="13" dur="500"/>
                                        <p:tgtEl>
                                          <p:spTgt spid="51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fade">
                                      <p:cBhvr>
                                        <p:cTn id="27" dur="500"/>
                                        <p:tgtEl>
                                          <p:spTgt spid="5128"/>
                                        </p:tgtEl>
                                      </p:cBhvr>
                                    </p:animEffect>
                                  </p:childTnLst>
                                </p:cTn>
                              </p:par>
                              <p:par>
                                <p:cTn id="28" presetID="10" presetClass="entr" presetSubtype="0" fill="hold" nodeType="withEffect">
                                  <p:stCondLst>
                                    <p:cond delay="0"/>
                                  </p:stCondLst>
                                  <p:childTnLst>
                                    <p:set>
                                      <p:cBhvr>
                                        <p:cTn id="29" dur="1" fill="hold">
                                          <p:stCondLst>
                                            <p:cond delay="0"/>
                                          </p:stCondLst>
                                        </p:cTn>
                                        <p:tgtEl>
                                          <p:spTgt spid="5130"/>
                                        </p:tgtEl>
                                        <p:attrNameLst>
                                          <p:attrName>style.visibility</p:attrName>
                                        </p:attrNameLst>
                                      </p:cBhvr>
                                      <p:to>
                                        <p:strVal val="visible"/>
                                      </p:to>
                                    </p:set>
                                    <p:animEffect transition="in" filter="fade">
                                      <p:cBhvr>
                                        <p:cTn id="30" dur="500"/>
                                        <p:tgtEl>
                                          <p:spTgt spid="51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5131"/>
                                        </p:tgtEl>
                                        <p:attrNameLst>
                                          <p:attrName>style.visibility</p:attrName>
                                        </p:attrNameLst>
                                      </p:cBhvr>
                                      <p:to>
                                        <p:strVal val="visible"/>
                                      </p:to>
                                    </p:set>
                                    <p:animEffect transition="in" filter="fade">
                                      <p:cBhvr>
                                        <p:cTn id="38" dur="500"/>
                                        <p:tgtEl>
                                          <p:spTgt spid="5131"/>
                                        </p:tgtEl>
                                      </p:cBhvr>
                                    </p:animEffect>
                                  </p:childTnLst>
                                </p:cTn>
                              </p:par>
                              <p:par>
                                <p:cTn id="39" presetID="10" presetClass="entr" presetSubtype="0" fill="hold" nodeType="with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500"/>
                                        <p:tgtEl>
                                          <p:spTgt spid="51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5133"/>
                                        </p:tgtEl>
                                        <p:attrNameLst>
                                          <p:attrName>style.visibility</p:attrName>
                                        </p:attrNameLst>
                                      </p:cBhvr>
                                      <p:to>
                                        <p:strVal val="visible"/>
                                      </p:to>
                                    </p:set>
                                    <p:animEffect transition="in" filter="fade">
                                      <p:cBhvr>
                                        <p:cTn id="49" dur="500"/>
                                        <p:tgtEl>
                                          <p:spTgt spid="5133"/>
                                        </p:tgtEl>
                                      </p:cBhvr>
                                    </p:animEffect>
                                  </p:childTnLst>
                                </p:cTn>
                              </p:par>
                              <p:par>
                                <p:cTn id="50" presetID="10" presetClass="entr" presetSubtype="0" fill="hold" nodeType="withEffect">
                                  <p:stCondLst>
                                    <p:cond delay="0"/>
                                  </p:stCondLst>
                                  <p:childTnLst>
                                    <p:set>
                                      <p:cBhvr>
                                        <p:cTn id="51" dur="1" fill="hold">
                                          <p:stCondLst>
                                            <p:cond delay="0"/>
                                          </p:stCondLst>
                                        </p:cTn>
                                        <p:tgtEl>
                                          <p:spTgt spid="5134"/>
                                        </p:tgtEl>
                                        <p:attrNameLst>
                                          <p:attrName>style.visibility</p:attrName>
                                        </p:attrNameLst>
                                      </p:cBhvr>
                                      <p:to>
                                        <p:strVal val="visible"/>
                                      </p:to>
                                    </p:set>
                                    <p:animEffect transition="in" filter="fade">
                                      <p:cBhvr>
                                        <p:cTn id="52" dur="500"/>
                                        <p:tgtEl>
                                          <p:spTgt spid="51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5135"/>
                                        </p:tgtEl>
                                        <p:attrNameLst>
                                          <p:attrName>style.visibility</p:attrName>
                                        </p:attrNameLst>
                                      </p:cBhvr>
                                      <p:to>
                                        <p:strVal val="visible"/>
                                      </p:to>
                                    </p:set>
                                    <p:animEffect transition="in" filter="fade">
                                      <p:cBhvr>
                                        <p:cTn id="60" dur="500"/>
                                        <p:tgtEl>
                                          <p:spTgt spid="5135"/>
                                        </p:tgtEl>
                                      </p:cBhvr>
                                    </p:animEffect>
                                  </p:childTnLst>
                                </p:cTn>
                              </p:par>
                              <p:par>
                                <p:cTn id="61" presetID="10" presetClass="entr" presetSubtype="0" fill="hold" nodeType="withEffect">
                                  <p:stCondLst>
                                    <p:cond delay="0"/>
                                  </p:stCondLst>
                                  <p:childTnLst>
                                    <p:set>
                                      <p:cBhvr>
                                        <p:cTn id="62" dur="1" fill="hold">
                                          <p:stCondLst>
                                            <p:cond delay="0"/>
                                          </p:stCondLst>
                                        </p:cTn>
                                        <p:tgtEl>
                                          <p:spTgt spid="5136"/>
                                        </p:tgtEl>
                                        <p:attrNameLst>
                                          <p:attrName>style.visibility</p:attrName>
                                        </p:attrNameLst>
                                      </p:cBhvr>
                                      <p:to>
                                        <p:strVal val="visible"/>
                                      </p:to>
                                    </p:set>
                                    <p:animEffect transition="in" filter="fade">
                                      <p:cBhvr>
                                        <p:cTn id="63" dur="500"/>
                                        <p:tgtEl>
                                          <p:spTgt spid="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2597</Words>
  <Application>Microsoft Office PowerPoint</Application>
  <PresentationFormat>Widescreen</PresentationFormat>
  <Paragraphs>369</Paragraphs>
  <Slides>33</Slides>
  <Notes>28</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Cambria Math</vt:lpstr>
      <vt:lpstr>Helvetica</vt:lpstr>
      <vt:lpstr>Helvetica Light</vt:lpstr>
      <vt:lpstr>Tahoma</vt:lpstr>
      <vt:lpstr>Office Theme</vt:lpstr>
      <vt:lpstr>Guiding Image Manipulations Using Shape-appearance Subspaces from Co-alignment of Image Collections</vt:lpstr>
      <vt:lpstr>Previous Work: Global Color Editing</vt:lpstr>
      <vt:lpstr>Previous Work: Morphable 3D Face Models</vt:lpstr>
      <vt:lpstr>Motivation: Intuitive Appearance Editing</vt:lpstr>
      <vt:lpstr>Motivation: Automatic Shape Suggestions</vt:lpstr>
      <vt:lpstr>Image Sets in the Wild</vt:lpstr>
      <vt:lpstr>Overview of the Method</vt:lpstr>
      <vt:lpstr>Alignment Requirements</vt:lpstr>
      <vt:lpstr>Multitude of Alignment Methods</vt:lpstr>
      <vt:lpstr>Direct Alignment is Difficult</vt:lpstr>
      <vt:lpstr>Alignment Tree</vt:lpstr>
      <vt:lpstr>Pairwise Alignment: Initial Flow</vt:lpstr>
      <vt:lpstr>Pairwise Alignment: Refining the Flow</vt:lpstr>
      <vt:lpstr>Confidence Measure</vt:lpstr>
      <vt:lpstr>Pairwise Alignment: Refining the Flow</vt:lpstr>
      <vt:lpstr>Locally Rigid Flow</vt:lpstr>
      <vt:lpstr>Pairwise Alignment: Refining the Flow</vt:lpstr>
      <vt:lpstr>Alignment Results: Butterflies</vt:lpstr>
      <vt:lpstr>Alignment Results: Fish</vt:lpstr>
      <vt:lpstr>Overview of the Method</vt:lpstr>
      <vt:lpstr>Subspace Construction</vt:lpstr>
      <vt:lpstr>Resulting Subspaces</vt:lpstr>
      <vt:lpstr>Overview of the Method</vt:lpstr>
      <vt:lpstr>Subspace-aware Editing</vt:lpstr>
      <vt:lpstr>Locally Rigid Color Transfer</vt:lpstr>
      <vt:lpstr>Application: Appearance Editing</vt:lpstr>
      <vt:lpstr>Application: Appearance Editing</vt:lpstr>
      <vt:lpstr>Application: Shape Editing</vt:lpstr>
      <vt:lpstr>Ending Credits</vt:lpstr>
      <vt:lpstr>PowerPoint Presentation</vt:lpstr>
      <vt:lpstr>Boundary-based Alignment</vt:lpstr>
      <vt:lpstr>Joint Shape-Appearance Spaces</vt:lpstr>
      <vt:lpstr>User Study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2015-05-12T08:03:56Z</dcterms:created>
  <dcterms:modified xsi:type="dcterms:W3CDTF">2015-05-12T08:30:42Z</dcterms:modified>
</cp:coreProperties>
</file>