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256" r:id="rId2"/>
    <p:sldId id="315" r:id="rId3"/>
    <p:sldId id="276" r:id="rId4"/>
    <p:sldId id="313" r:id="rId5"/>
    <p:sldId id="307" r:id="rId6"/>
    <p:sldId id="327" r:id="rId7"/>
    <p:sldId id="328" r:id="rId8"/>
    <p:sldId id="336" r:id="rId9"/>
    <p:sldId id="329" r:id="rId10"/>
    <p:sldId id="340" r:id="rId11"/>
    <p:sldId id="310" r:id="rId12"/>
    <p:sldId id="337" r:id="rId13"/>
    <p:sldId id="304" r:id="rId14"/>
    <p:sldId id="333" r:id="rId15"/>
    <p:sldId id="330" r:id="rId16"/>
    <p:sldId id="269" r:id="rId17"/>
    <p:sldId id="332" r:id="rId18"/>
    <p:sldId id="270" r:id="rId19"/>
    <p:sldId id="335" r:id="rId20"/>
    <p:sldId id="342" r:id="rId21"/>
    <p:sldId id="272" r:id="rId22"/>
    <p:sldId id="305" r:id="rId23"/>
    <p:sldId id="280" r:id="rId24"/>
    <p:sldId id="341" r:id="rId25"/>
    <p:sldId id="288" r:id="rId26"/>
    <p:sldId id="291" r:id="rId27"/>
    <p:sldId id="302" r:id="rId28"/>
    <p:sldId id="292" r:id="rId29"/>
    <p:sldId id="301" r:id="rId30"/>
    <p:sldId id="303" r:id="rId31"/>
    <p:sldId id="283" r:id="rId32"/>
    <p:sldId id="289" r:id="rId33"/>
    <p:sldId id="339" r:id="rId34"/>
    <p:sldId id="325" r:id="rId35"/>
    <p:sldId id="326" r:id="rId36"/>
    <p:sldId id="298" r:id="rId37"/>
    <p:sldId id="285" r:id="rId38"/>
    <p:sldId id="299" r:id="rId39"/>
    <p:sldId id="286" r:id="rId40"/>
    <p:sldId id="331" r:id="rId41"/>
    <p:sldId id="322" r:id="rId42"/>
    <p:sldId id="323" r:id="rId43"/>
    <p:sldId id="324" r:id="rId44"/>
    <p:sldId id="338" r:id="rId45"/>
    <p:sldId id="317" r:id="rId46"/>
    <p:sldId id="318" r:id="rId47"/>
    <p:sldId id="319" r:id="rId48"/>
    <p:sldId id="320" r:id="rId49"/>
    <p:sldId id="321" r:id="rId5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7575"/>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46" autoAdjust="0"/>
  </p:normalViewPr>
  <p:slideViewPr>
    <p:cSldViewPr>
      <p:cViewPr>
        <p:scale>
          <a:sx n="66" d="100"/>
          <a:sy n="66" d="100"/>
        </p:scale>
        <p:origin x="-864" y="-72"/>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notesViewPr>
    <p:cSldViewPr>
      <p:cViewPr varScale="1">
        <p:scale>
          <a:sx n="86" d="100"/>
          <a:sy n="86" d="100"/>
        </p:scale>
        <p:origin x="-312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F38F67-F8DD-4783-8944-389380567AB0}" type="datetimeFigureOut">
              <a:rPr lang="pl-PL" smtClean="0"/>
              <a:t>2014-04-04</a:t>
            </a:fld>
            <a:endParaRPr lang="pl-P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2D0BE6-3243-42C8-B9B9-3907386F6E44}" type="slidenum">
              <a:rPr lang="pl-PL" smtClean="0"/>
              <a:t>‹#›</a:t>
            </a:fld>
            <a:endParaRPr lang="pl-PL"/>
          </a:p>
        </p:txBody>
      </p:sp>
    </p:spTree>
    <p:extLst>
      <p:ext uri="{BB962C8B-B14F-4D97-AF65-F5344CB8AC3E}">
        <p14:creationId xmlns:p14="http://schemas.microsoft.com/office/powerpoint/2010/main" val="720810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9E8A0-02B1-4961-9B8E-26286B6F67FF}" type="datetimeFigureOut">
              <a:rPr lang="pl-PL" smtClean="0"/>
              <a:t>2014-04-04</a:t>
            </a:fld>
            <a:endParaRPr lang="pl-P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2CAA7-647B-4E8D-8082-BCF3E1ADB4E4}" type="slidenum">
              <a:rPr lang="pl-PL" smtClean="0"/>
              <a:t>‹#›</a:t>
            </a:fld>
            <a:endParaRPr lang="pl-PL"/>
          </a:p>
        </p:txBody>
      </p:sp>
    </p:spTree>
    <p:extLst>
      <p:ext uri="{BB962C8B-B14F-4D97-AF65-F5344CB8AC3E}">
        <p14:creationId xmlns:p14="http://schemas.microsoft.com/office/powerpoint/2010/main" val="5477330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10"/>
          </p:nvPr>
        </p:nvSpPr>
        <p:spPr/>
        <p:txBody>
          <a:bodyPr/>
          <a:lstStyle/>
          <a:p>
            <a:fld id="{EE92CAA7-647B-4E8D-8082-BCF3E1ADB4E4}" type="slidenum">
              <a:rPr lang="pl-PL" smtClean="0"/>
              <a:t>1</a:t>
            </a:fld>
            <a:endParaRPr lang="pl-PL"/>
          </a:p>
        </p:txBody>
      </p:sp>
    </p:spTree>
    <p:extLst>
      <p:ext uri="{BB962C8B-B14F-4D97-AF65-F5344CB8AC3E}">
        <p14:creationId xmlns:p14="http://schemas.microsoft.com/office/powerpoint/2010/main" val="219085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11</a:t>
            </a:fld>
            <a:endParaRPr lang="pl-PL"/>
          </a:p>
        </p:txBody>
      </p:sp>
    </p:spTree>
    <p:extLst>
      <p:ext uri="{BB962C8B-B14F-4D97-AF65-F5344CB8AC3E}">
        <p14:creationId xmlns:p14="http://schemas.microsoft.com/office/powerpoint/2010/main" val="9312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arrows filled, the red thing as plane, legends</a:t>
            </a:r>
            <a:r>
              <a:rPr lang="en-US" baseline="0" dirty="0" smtClean="0"/>
              <a:t> as usual, no brackets needed here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12</a:t>
            </a:fld>
            <a:endParaRPr lang="pl-PL"/>
          </a:p>
        </p:txBody>
      </p:sp>
    </p:spTree>
    <p:extLst>
      <p:ext uri="{BB962C8B-B14F-4D97-AF65-F5344CB8AC3E}">
        <p14:creationId xmlns:p14="http://schemas.microsoft.com/office/powerpoint/2010/main" val="4183961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a:t>
            </a:r>
            <a:r>
              <a:rPr lang="en-US" baseline="0" dirty="0" smtClean="0"/>
              <a:t> the wiggling</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13</a:t>
            </a:fld>
            <a:endParaRPr lang="pl-PL"/>
          </a:p>
        </p:txBody>
      </p:sp>
    </p:spTree>
    <p:extLst>
      <p:ext uri="{BB962C8B-B14F-4D97-AF65-F5344CB8AC3E}">
        <p14:creationId xmlns:p14="http://schemas.microsoft.com/office/powerpoint/2010/main" val="314017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disparity axis arrow</a:t>
            </a:r>
            <a:r>
              <a:rPr lang="en-US" baseline="0" dirty="0" smtClean="0"/>
              <a:t> and label</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14</a:t>
            </a:fld>
            <a:endParaRPr lang="pl-PL"/>
          </a:p>
        </p:txBody>
      </p:sp>
    </p:spTree>
    <p:extLst>
      <p:ext uri="{BB962C8B-B14F-4D97-AF65-F5344CB8AC3E}">
        <p14:creationId xmlns:p14="http://schemas.microsoft.com/office/powerpoint/2010/main" val="276739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it goes from easy to hard</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16</a:t>
            </a:fld>
            <a:endParaRPr lang="pl-PL"/>
          </a:p>
        </p:txBody>
      </p:sp>
    </p:spTree>
    <p:extLst>
      <p:ext uri="{BB962C8B-B14F-4D97-AF65-F5344CB8AC3E}">
        <p14:creationId xmlns:p14="http://schemas.microsoft.com/office/powerpoint/2010/main" val="24365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17</a:t>
            </a:fld>
            <a:endParaRPr lang="pl-PL"/>
          </a:p>
        </p:txBody>
      </p:sp>
    </p:spTree>
    <p:extLst>
      <p:ext uri="{BB962C8B-B14F-4D97-AF65-F5344CB8AC3E}">
        <p14:creationId xmlns:p14="http://schemas.microsoft.com/office/powerpoint/2010/main" val="69511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18</a:t>
            </a:fld>
            <a:endParaRPr lang="pl-PL"/>
          </a:p>
        </p:txBody>
      </p:sp>
    </p:spTree>
    <p:extLst>
      <p:ext uri="{BB962C8B-B14F-4D97-AF65-F5344CB8AC3E}">
        <p14:creationId xmlns:p14="http://schemas.microsoft.com/office/powerpoint/2010/main" val="3713285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19</a:t>
            </a:fld>
            <a:endParaRPr lang="pl-PL"/>
          </a:p>
        </p:txBody>
      </p:sp>
    </p:spTree>
    <p:extLst>
      <p:ext uri="{BB962C8B-B14F-4D97-AF65-F5344CB8AC3E}">
        <p14:creationId xmlns:p14="http://schemas.microsoft.com/office/powerpoint/2010/main" val="4154584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Completely redo. Make multiple slides. First show colorful nodes and camera</a:t>
            </a:r>
            <a:r>
              <a:rPr lang="en-US" baseline="0" dirty="0" smtClean="0"/>
              <a:t> for each node with different color + maybe some inset of image (single layer render). Other slide will show per pixel, so there will be some plane with huge pixels (1D) and for some of them something,…. Make it aligned V or H, I do not know and make reflections correct</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20</a:t>
            </a:fld>
            <a:endParaRPr lang="pl-PL"/>
          </a:p>
        </p:txBody>
      </p:sp>
    </p:spTree>
    <p:extLst>
      <p:ext uri="{BB962C8B-B14F-4D97-AF65-F5344CB8AC3E}">
        <p14:creationId xmlns:p14="http://schemas.microsoft.com/office/powerpoint/2010/main" val="120821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Completely redo. Make multiple slides. First show colorful nodes and camera</a:t>
            </a:r>
            <a:r>
              <a:rPr lang="en-US" baseline="0" dirty="0" smtClean="0"/>
              <a:t> for each node with different color + maybe some inset of image (single layer render). Other slide will show per pixel, so there will be some plane with huge pixels (1D) and for some of them something,…. Make it aligned V or H, I do not know and make reflections correct</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21</a:t>
            </a:fld>
            <a:endParaRPr lang="pl-PL"/>
          </a:p>
        </p:txBody>
      </p:sp>
    </p:spTree>
    <p:extLst>
      <p:ext uri="{BB962C8B-B14F-4D97-AF65-F5344CB8AC3E}">
        <p14:creationId xmlns:p14="http://schemas.microsoft.com/office/powerpoint/2010/main" val="120821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Bracket is blue, legend under</a:t>
            </a:r>
            <a:r>
              <a:rPr lang="en-US" baseline="0" dirty="0" smtClean="0"/>
              <a:t> blue line =&gt; no legend, screen size = blue line size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3</a:t>
            </a:fld>
            <a:endParaRPr lang="pl-PL"/>
          </a:p>
        </p:txBody>
      </p:sp>
    </p:spTree>
    <p:extLst>
      <p:ext uri="{BB962C8B-B14F-4D97-AF65-F5344CB8AC3E}">
        <p14:creationId xmlns:p14="http://schemas.microsoft.com/office/powerpoint/2010/main" val="221587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say they are stupid</a:t>
            </a:r>
            <a:r>
              <a:rPr lang="pl-PL" dirty="0" smtClean="0"/>
              <a:t> XD</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22</a:t>
            </a:fld>
            <a:endParaRPr lang="pl-PL"/>
          </a:p>
        </p:txBody>
      </p:sp>
    </p:spTree>
    <p:extLst>
      <p:ext uri="{BB962C8B-B14F-4D97-AF65-F5344CB8AC3E}">
        <p14:creationId xmlns:p14="http://schemas.microsoft.com/office/powerpoint/2010/main" val="1370177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one slide with complete render, then replace by 3 node tree with those layer renders and then slowly replace them by disparities</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23</a:t>
            </a:fld>
            <a:endParaRPr lang="pl-PL"/>
          </a:p>
        </p:txBody>
      </p:sp>
    </p:spTree>
    <p:extLst>
      <p:ext uri="{BB962C8B-B14F-4D97-AF65-F5344CB8AC3E}">
        <p14:creationId xmlns:p14="http://schemas.microsoft.com/office/powerpoint/2010/main" val="2400949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one slide with complete render, then replace by 3 node tree with those layer renders and then slowly replace them by disparities</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24</a:t>
            </a:fld>
            <a:endParaRPr lang="pl-PL"/>
          </a:p>
        </p:txBody>
      </p:sp>
    </p:spTree>
    <p:extLst>
      <p:ext uri="{BB962C8B-B14F-4D97-AF65-F5344CB8AC3E}">
        <p14:creationId xmlns:p14="http://schemas.microsoft.com/office/powerpoint/2010/main" val="2400949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25</a:t>
            </a:fld>
            <a:endParaRPr lang="pl-PL"/>
          </a:p>
        </p:txBody>
      </p:sp>
    </p:spTree>
    <p:extLst>
      <p:ext uri="{BB962C8B-B14F-4D97-AF65-F5344CB8AC3E}">
        <p14:creationId xmlns:p14="http://schemas.microsoft.com/office/powerpoint/2010/main" val="1909174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26</a:t>
            </a:fld>
            <a:endParaRPr lang="pl-PL"/>
          </a:p>
        </p:txBody>
      </p:sp>
    </p:spTree>
    <p:extLst>
      <p:ext uri="{BB962C8B-B14F-4D97-AF65-F5344CB8AC3E}">
        <p14:creationId xmlns:p14="http://schemas.microsoft.com/office/powerpoint/2010/main" val="144494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shadows on the ground,</a:t>
            </a:r>
            <a:r>
              <a:rPr lang="en-US" baseline="0" dirty="0" smtClean="0"/>
              <a:t> make the screen look less bad (also put shadows), move it to the right but not completely to the screen edge! There should be some margin</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27</a:t>
            </a:fld>
            <a:endParaRPr lang="pl-PL"/>
          </a:p>
        </p:txBody>
      </p:sp>
    </p:spTree>
    <p:extLst>
      <p:ext uri="{BB962C8B-B14F-4D97-AF65-F5344CB8AC3E}">
        <p14:creationId xmlns:p14="http://schemas.microsoft.com/office/powerpoint/2010/main" val="1767896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three overlapping results</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38</a:t>
            </a:fld>
            <a:endParaRPr lang="pl-PL"/>
          </a:p>
        </p:txBody>
      </p:sp>
    </p:spTree>
    <p:extLst>
      <p:ext uri="{BB962C8B-B14F-4D97-AF65-F5344CB8AC3E}">
        <p14:creationId xmlns:p14="http://schemas.microsoft.com/office/powerpoint/2010/main" val="3826538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Kill</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40</a:t>
            </a:fld>
            <a:endParaRPr lang="pl-PL"/>
          </a:p>
        </p:txBody>
      </p:sp>
    </p:spTree>
    <p:extLst>
      <p:ext uri="{BB962C8B-B14F-4D97-AF65-F5344CB8AC3E}">
        <p14:creationId xmlns:p14="http://schemas.microsoft.com/office/powerpoint/2010/main" val="1492972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44</a:t>
            </a:fld>
            <a:endParaRPr lang="pl-PL"/>
          </a:p>
        </p:txBody>
      </p:sp>
    </p:spTree>
    <p:extLst>
      <p:ext uri="{BB962C8B-B14F-4D97-AF65-F5344CB8AC3E}">
        <p14:creationId xmlns:p14="http://schemas.microsoft.com/office/powerpoint/2010/main" val="93124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45</a:t>
            </a:fld>
            <a:endParaRPr lang="pl-PL"/>
          </a:p>
        </p:txBody>
      </p:sp>
    </p:spTree>
    <p:extLst>
      <p:ext uri="{BB962C8B-B14F-4D97-AF65-F5344CB8AC3E}">
        <p14:creationId xmlns:p14="http://schemas.microsoft.com/office/powerpoint/2010/main" val="127621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4</a:t>
            </a:fld>
            <a:endParaRPr lang="pl-PL"/>
          </a:p>
        </p:txBody>
      </p:sp>
    </p:spTree>
    <p:extLst>
      <p:ext uri="{BB962C8B-B14F-4D97-AF65-F5344CB8AC3E}">
        <p14:creationId xmlns:p14="http://schemas.microsoft.com/office/powerpoint/2010/main" val="4060362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Diffuse image before this slide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46</a:t>
            </a:fld>
            <a:endParaRPr lang="pl-PL"/>
          </a:p>
        </p:txBody>
      </p:sp>
    </p:spTree>
    <p:extLst>
      <p:ext uri="{BB962C8B-B14F-4D97-AF65-F5344CB8AC3E}">
        <p14:creationId xmlns:p14="http://schemas.microsoft.com/office/powerpoint/2010/main" val="243997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5</a:t>
            </a:fld>
            <a:endParaRPr lang="pl-PL"/>
          </a:p>
        </p:txBody>
      </p:sp>
    </p:spTree>
    <p:extLst>
      <p:ext uri="{BB962C8B-B14F-4D97-AF65-F5344CB8AC3E}">
        <p14:creationId xmlns:p14="http://schemas.microsoft.com/office/powerpoint/2010/main" val="9312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Bracket colors,</a:t>
            </a:r>
            <a:r>
              <a:rPr lang="en-US" baseline="0" dirty="0" smtClean="0"/>
              <a:t> legend</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6</a:t>
            </a:fld>
            <a:endParaRPr lang="pl-PL"/>
          </a:p>
        </p:txBody>
      </p:sp>
    </p:spTree>
    <p:extLst>
      <p:ext uri="{BB962C8B-B14F-4D97-AF65-F5344CB8AC3E}">
        <p14:creationId xmlns:p14="http://schemas.microsoft.com/office/powerpoint/2010/main" val="422517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there</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7</a:t>
            </a:fld>
            <a:endParaRPr lang="pl-PL"/>
          </a:p>
        </p:txBody>
      </p:sp>
    </p:spTree>
    <p:extLst>
      <p:ext uri="{BB962C8B-B14F-4D97-AF65-F5344CB8AC3E}">
        <p14:creationId xmlns:p14="http://schemas.microsoft.com/office/powerpoint/2010/main" val="9312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 thing as plane, ray start at one point on blue and one on red, </a:t>
            </a:r>
            <a:r>
              <a:rPr lang="en-US" baseline="0" dirty="0" smtClean="0"/>
              <a:t>show disparity brackets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8</a:t>
            </a:fld>
            <a:endParaRPr lang="pl-PL"/>
          </a:p>
        </p:txBody>
      </p:sp>
    </p:spTree>
    <p:extLst>
      <p:ext uri="{BB962C8B-B14F-4D97-AF65-F5344CB8AC3E}">
        <p14:creationId xmlns:p14="http://schemas.microsoft.com/office/powerpoint/2010/main" val="274743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before, plus blue</a:t>
            </a:r>
            <a:r>
              <a:rPr lang="en-US" baseline="0" dirty="0" smtClean="0"/>
              <a:t> thing split into two interfaces with light blue in the middle + make another slide/animation with the blue thing becoming curved</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9</a:t>
            </a:fld>
            <a:endParaRPr lang="pl-PL"/>
          </a:p>
        </p:txBody>
      </p:sp>
    </p:spTree>
    <p:extLst>
      <p:ext uri="{BB962C8B-B14F-4D97-AF65-F5344CB8AC3E}">
        <p14:creationId xmlns:p14="http://schemas.microsoft.com/office/powerpoint/2010/main" val="197255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before, plus blue</a:t>
            </a:r>
            <a:r>
              <a:rPr lang="en-US" baseline="0" dirty="0" smtClean="0"/>
              <a:t> thing split into two interfaces with light blue in the middle + make another slide/animation with the blue thing becoming curved</a:t>
            </a:r>
            <a:endParaRPr lang="en-US" dirty="0"/>
          </a:p>
        </p:txBody>
      </p:sp>
      <p:sp>
        <p:nvSpPr>
          <p:cNvPr id="4" name="Slide Number Placeholder 3"/>
          <p:cNvSpPr>
            <a:spLocks noGrp="1"/>
          </p:cNvSpPr>
          <p:nvPr>
            <p:ph type="sldNum" sz="quarter" idx="10"/>
          </p:nvPr>
        </p:nvSpPr>
        <p:spPr/>
        <p:txBody>
          <a:bodyPr/>
          <a:lstStyle/>
          <a:p>
            <a:fld id="{EE92CAA7-647B-4E8D-8082-BCF3E1ADB4E4}" type="slidenum">
              <a:rPr lang="pl-PL" smtClean="0"/>
              <a:t>10</a:t>
            </a:fld>
            <a:endParaRPr lang="pl-PL"/>
          </a:p>
        </p:txBody>
      </p:sp>
    </p:spTree>
    <p:extLst>
      <p:ext uri="{BB962C8B-B14F-4D97-AF65-F5344CB8AC3E}">
        <p14:creationId xmlns:p14="http://schemas.microsoft.com/office/powerpoint/2010/main" val="1972550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p>
            <a:fld id="{A12D7622-49A3-4087-9030-323591539B30}" type="datetime1">
              <a:rPr lang="pl-PL" smtClean="0"/>
              <a:t>2014-04-04</a:t>
            </a:fld>
            <a:endParaRPr lang="pl-PL"/>
          </a:p>
        </p:txBody>
      </p:sp>
      <p:sp>
        <p:nvSpPr>
          <p:cNvPr id="5" name="Footer Placeholder 4"/>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15692688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9BC7C0D5-ADA2-4BBC-B7EC-031192400793}" type="datetime1">
              <a:rPr lang="pl-PL" smtClean="0"/>
              <a:t>2014-04-04</a:t>
            </a:fld>
            <a:endParaRPr lang="pl-PL"/>
          </a:p>
        </p:txBody>
      </p:sp>
      <p:sp>
        <p:nvSpPr>
          <p:cNvPr id="5" name="Footer Placeholder 4"/>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337329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6C314D31-7037-4D7F-9530-F8B8337300A8}" type="datetime1">
              <a:rPr lang="pl-PL" smtClean="0"/>
              <a:t>2014-04-04</a:t>
            </a:fld>
            <a:endParaRPr lang="pl-PL"/>
          </a:p>
        </p:txBody>
      </p:sp>
      <p:sp>
        <p:nvSpPr>
          <p:cNvPr id="5" name="Footer Placeholder 4"/>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148230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p>
            <a:fld id="{DBBAC399-A76E-4208-814E-E00DF3764556}" type="datetime1">
              <a:rPr lang="pl-PL" smtClean="0"/>
              <a:t>2014-04-04</a:t>
            </a:fld>
            <a:endParaRPr lang="pl-PL"/>
          </a:p>
        </p:txBody>
      </p:sp>
      <p:sp>
        <p:nvSpPr>
          <p:cNvPr id="5" name="Footer Placeholder 4"/>
          <p:cNvSpPr>
            <a:spLocks noGrp="1"/>
          </p:cNvSpPr>
          <p:nvPr>
            <p:ph type="ftr" sz="quarter" idx="11"/>
          </p:nvPr>
        </p:nvSpPr>
        <p:spPr>
          <a:xfrm>
            <a:off x="467544" y="6356350"/>
            <a:ext cx="7272808" cy="365125"/>
          </a:xfrm>
        </p:spPr>
        <p:txBody>
          <a:bodyPr/>
          <a:lstStyle/>
          <a:p>
            <a:r>
              <a:rPr lang="pl-PL" dirty="0" smtClean="0"/>
              <a:t>Dąbała et al. Manipulating refractive and reflective binocular disparity, Eurographics 2014, Strasbourg / France</a:t>
            </a:r>
            <a:endParaRPr lang="pl-PL" dirty="0"/>
          </a:p>
        </p:txBody>
      </p:sp>
      <p:sp>
        <p:nvSpPr>
          <p:cNvPr id="6" name="Slide Number Placeholder 5"/>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40375853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F9155A-24D2-49AC-A6F7-1D039C3B5987}" type="datetime1">
              <a:rPr lang="pl-PL" smtClean="0"/>
              <a:t>2014-04-04</a:t>
            </a:fld>
            <a:endParaRPr lang="pl-PL"/>
          </a:p>
        </p:txBody>
      </p:sp>
      <p:sp>
        <p:nvSpPr>
          <p:cNvPr id="5" name="Footer Placeholder 4"/>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90234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4"/>
          <p:cNvSpPr>
            <a:spLocks noGrp="1"/>
          </p:cNvSpPr>
          <p:nvPr>
            <p:ph type="dt" sz="half" idx="10"/>
          </p:nvPr>
        </p:nvSpPr>
        <p:spPr/>
        <p:txBody>
          <a:bodyPr/>
          <a:lstStyle/>
          <a:p>
            <a:fld id="{B2E57174-3CFD-4348-83F5-9FE444800D46}" type="datetime1">
              <a:rPr lang="pl-PL" smtClean="0"/>
              <a:t>2014-04-04</a:t>
            </a:fld>
            <a:endParaRPr lang="pl-PL"/>
          </a:p>
        </p:txBody>
      </p:sp>
      <p:sp>
        <p:nvSpPr>
          <p:cNvPr id="6" name="Footer Placeholder 5"/>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7" name="Slide Number Placeholder 6"/>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364474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6"/>
          <p:cNvSpPr>
            <a:spLocks noGrp="1"/>
          </p:cNvSpPr>
          <p:nvPr>
            <p:ph type="dt" sz="half" idx="10"/>
          </p:nvPr>
        </p:nvSpPr>
        <p:spPr/>
        <p:txBody>
          <a:bodyPr/>
          <a:lstStyle/>
          <a:p>
            <a:fld id="{2EF79D8B-F040-4CB0-B35E-E7FD5F1E20F0}" type="datetime1">
              <a:rPr lang="pl-PL" smtClean="0"/>
              <a:t>2014-04-04</a:t>
            </a:fld>
            <a:endParaRPr lang="pl-PL"/>
          </a:p>
        </p:txBody>
      </p:sp>
      <p:sp>
        <p:nvSpPr>
          <p:cNvPr id="8" name="Footer Placeholder 7"/>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9" name="Slide Number Placeholder 8"/>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418011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2"/>
          <p:cNvSpPr>
            <a:spLocks noGrp="1"/>
          </p:cNvSpPr>
          <p:nvPr>
            <p:ph type="dt" sz="half" idx="10"/>
          </p:nvPr>
        </p:nvSpPr>
        <p:spPr/>
        <p:txBody>
          <a:bodyPr/>
          <a:lstStyle/>
          <a:p>
            <a:fld id="{92DE80C4-D3EF-4F89-B571-BC1B12D982B3}" type="datetime1">
              <a:rPr lang="pl-PL" smtClean="0"/>
              <a:t>2014-04-04</a:t>
            </a:fld>
            <a:endParaRPr lang="pl-PL"/>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 name="Slide Number Placeholder 4"/>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205771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694F4-AD07-4B96-9526-2E1EF7EAF223}" type="datetime1">
              <a:rPr lang="pl-PL" smtClean="0"/>
              <a:t>2014-04-04</a:t>
            </a:fld>
            <a:endParaRPr lang="pl-PL"/>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372748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A2AEB3-7CFD-41E4-95A1-2C4AB270BB6F}" type="datetime1">
              <a:rPr lang="pl-PL" smtClean="0"/>
              <a:t>2014-04-04</a:t>
            </a:fld>
            <a:endParaRPr lang="pl-PL"/>
          </a:p>
        </p:txBody>
      </p:sp>
      <p:sp>
        <p:nvSpPr>
          <p:cNvPr id="6" name="Footer Placeholder 5"/>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7" name="Slide Number Placeholder 6"/>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373881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49311-3073-46CA-835C-78143C23E2D3}" type="datetime1">
              <a:rPr lang="pl-PL" smtClean="0"/>
              <a:t>2014-04-04</a:t>
            </a:fld>
            <a:endParaRPr lang="pl-PL"/>
          </a:p>
        </p:txBody>
      </p:sp>
      <p:sp>
        <p:nvSpPr>
          <p:cNvPr id="6" name="Footer Placeholder 5"/>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7" name="Slide Number Placeholder 6"/>
          <p:cNvSpPr>
            <a:spLocks noGrp="1"/>
          </p:cNvSpPr>
          <p:nvPr>
            <p:ph type="sldNum" sz="quarter" idx="12"/>
          </p:nvPr>
        </p:nvSpPr>
        <p:spPr/>
        <p:txBody>
          <a:bodyPr/>
          <a:lstStyle/>
          <a:p>
            <a:fld id="{B5168B12-8941-4B12-B4BB-DEFB83B1D4BA}" type="slidenum">
              <a:rPr lang="pl-PL" smtClean="0"/>
              <a:t>‹#›</a:t>
            </a:fld>
            <a:endParaRPr lang="pl-PL"/>
          </a:p>
        </p:txBody>
      </p:sp>
    </p:spTree>
    <p:extLst>
      <p:ext uri="{BB962C8B-B14F-4D97-AF65-F5344CB8AC3E}">
        <p14:creationId xmlns:p14="http://schemas.microsoft.com/office/powerpoint/2010/main" val="249367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l-P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51DB9-F362-46B0-86E9-7E6E8A9E01D0}" type="datetime1">
              <a:rPr lang="pl-PL" smtClean="0"/>
              <a:t>2014-04-04</a:t>
            </a:fld>
            <a:endParaRPr lang="pl-PL"/>
          </a:p>
        </p:txBody>
      </p:sp>
      <p:sp>
        <p:nvSpPr>
          <p:cNvPr id="5" name="Footer Placeholder 4"/>
          <p:cNvSpPr>
            <a:spLocks noGrp="1"/>
          </p:cNvSpPr>
          <p:nvPr>
            <p:ph type="ftr" sz="quarter" idx="3"/>
          </p:nvPr>
        </p:nvSpPr>
        <p:spPr>
          <a:xfrm>
            <a:off x="467544" y="6356350"/>
            <a:ext cx="69847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8B12-8941-4B12-B4BB-DEFB83B1D4BA}" type="slidenum">
              <a:rPr lang="pl-PL" smtClean="0"/>
              <a:t>‹#›</a:t>
            </a:fld>
            <a:endParaRPr lang="pl-PL"/>
          </a:p>
        </p:txBody>
      </p:sp>
    </p:spTree>
    <p:extLst>
      <p:ext uri="{BB962C8B-B14F-4D97-AF65-F5344CB8AC3E}">
        <p14:creationId xmlns:p14="http://schemas.microsoft.com/office/powerpoint/2010/main" val="2240535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hyperlink" Target="http://resources.mpi-inf.mpg.de/StereoRefract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p:cNvSpPr>
            <a:spLocks noGrp="1"/>
          </p:cNvSpPr>
          <p:nvPr>
            <p:ph type="ctrTitle"/>
          </p:nvPr>
        </p:nvSpPr>
        <p:spPr>
          <a:xfrm>
            <a:off x="685800" y="662831"/>
            <a:ext cx="7772400" cy="1470025"/>
          </a:xfrm>
        </p:spPr>
        <p:txBody>
          <a:bodyPr>
            <a:normAutofit/>
          </a:bodyPr>
          <a:lstStyle/>
          <a:p>
            <a:r>
              <a:rPr lang="en-US" b="0" dirty="0"/>
              <a:t>Manipulating refractive and reflective binocular disparity</a:t>
            </a:r>
            <a:endParaRPr lang="en-US" dirty="0"/>
          </a:p>
        </p:txBody>
      </p:sp>
      <p:sp>
        <p:nvSpPr>
          <p:cNvPr id="14" name="Sous-titre 2"/>
          <p:cNvSpPr>
            <a:spLocks noGrp="1"/>
          </p:cNvSpPr>
          <p:nvPr>
            <p:ph type="subTitle" idx="1"/>
          </p:nvPr>
        </p:nvSpPr>
        <p:spPr>
          <a:xfrm>
            <a:off x="1205759" y="2676905"/>
            <a:ext cx="6858000" cy="1976231"/>
          </a:xfrm>
        </p:spPr>
        <p:txBody>
          <a:bodyPr>
            <a:normAutofit fontScale="62500" lnSpcReduction="20000"/>
          </a:bodyPr>
          <a:lstStyle/>
          <a:p>
            <a:pPr fontAlgn="t">
              <a:lnSpc>
                <a:spcPct val="160000"/>
              </a:lnSpc>
            </a:pPr>
            <a:r>
              <a:rPr lang="pl-PL" dirty="0">
                <a:solidFill>
                  <a:schemeClr val="tx1"/>
                </a:solidFill>
              </a:rPr>
              <a:t>Łukasz </a:t>
            </a:r>
            <a:r>
              <a:rPr lang="pl-PL" dirty="0" smtClean="0">
                <a:solidFill>
                  <a:schemeClr val="tx1"/>
                </a:solidFill>
              </a:rPr>
              <a:t>Dąbała</a:t>
            </a:r>
            <a:r>
              <a:rPr lang="en-US" baseline="30000" dirty="0" smtClean="0">
                <a:solidFill>
                  <a:schemeClr val="tx1"/>
                </a:solidFill>
              </a:rPr>
              <a:t>1,4</a:t>
            </a:r>
            <a:r>
              <a:rPr lang="en-US" dirty="0" smtClean="0">
                <a:solidFill>
                  <a:schemeClr val="tx1"/>
                </a:solidFill>
              </a:rPr>
              <a:t>, </a:t>
            </a:r>
            <a:r>
              <a:rPr lang="pl-PL" dirty="0" smtClean="0">
                <a:solidFill>
                  <a:schemeClr val="tx1"/>
                </a:solidFill>
              </a:rPr>
              <a:t>Petr Kellnhofer</a:t>
            </a:r>
            <a:r>
              <a:rPr lang="en-US" baseline="30000" dirty="0" smtClean="0">
                <a:solidFill>
                  <a:schemeClr val="tx1"/>
                </a:solidFill>
              </a:rPr>
              <a:t>1</a:t>
            </a:r>
            <a:r>
              <a:rPr lang="en-US" dirty="0" smtClean="0">
                <a:solidFill>
                  <a:schemeClr val="tx1"/>
                </a:solidFill>
              </a:rPr>
              <a:t>, </a:t>
            </a:r>
            <a:r>
              <a:rPr lang="pl-PL" dirty="0" smtClean="0">
                <a:solidFill>
                  <a:schemeClr val="tx1"/>
                </a:solidFill>
              </a:rPr>
              <a:t>Tobias Ritschel</a:t>
            </a:r>
            <a:r>
              <a:rPr lang="en-US" baseline="30000" dirty="0" smtClean="0">
                <a:solidFill>
                  <a:schemeClr val="tx1"/>
                </a:solidFill>
              </a:rPr>
              <a:t>1,3</a:t>
            </a:r>
            <a:r>
              <a:rPr lang="en-US" dirty="0" smtClean="0">
                <a:solidFill>
                  <a:schemeClr val="tx1"/>
                </a:solidFill>
              </a:rPr>
              <a:t>, </a:t>
            </a:r>
          </a:p>
          <a:p>
            <a:pPr fontAlgn="t">
              <a:lnSpc>
                <a:spcPct val="160000"/>
              </a:lnSpc>
            </a:pPr>
            <a:r>
              <a:rPr lang="pl-PL" dirty="0" smtClean="0">
                <a:solidFill>
                  <a:schemeClr val="tx1"/>
                </a:solidFill>
              </a:rPr>
              <a:t>Piotr Didyk</a:t>
            </a:r>
            <a:r>
              <a:rPr lang="en-US" baseline="30000" dirty="0" smtClean="0">
                <a:solidFill>
                  <a:schemeClr val="tx1"/>
                </a:solidFill>
              </a:rPr>
              <a:t>2</a:t>
            </a:r>
            <a:r>
              <a:rPr lang="en-US" dirty="0" smtClean="0">
                <a:solidFill>
                  <a:schemeClr val="tx1"/>
                </a:solidFill>
              </a:rPr>
              <a:t>, </a:t>
            </a:r>
            <a:r>
              <a:rPr lang="pl-PL" dirty="0" smtClean="0">
                <a:solidFill>
                  <a:schemeClr val="tx1"/>
                </a:solidFill>
              </a:rPr>
              <a:t>Krzysztof Templin</a:t>
            </a:r>
            <a:r>
              <a:rPr lang="en-US" baseline="30000" dirty="0" smtClean="0">
                <a:solidFill>
                  <a:schemeClr val="tx1"/>
                </a:solidFill>
              </a:rPr>
              <a:t>1,2</a:t>
            </a:r>
            <a:r>
              <a:rPr lang="en-US" dirty="0" smtClean="0">
                <a:solidFill>
                  <a:schemeClr val="tx1"/>
                </a:solidFill>
              </a:rPr>
              <a:t>, </a:t>
            </a:r>
            <a:r>
              <a:rPr lang="pl-PL" dirty="0" smtClean="0">
                <a:solidFill>
                  <a:schemeClr val="tx1"/>
                </a:solidFill>
              </a:rPr>
              <a:t>Karol Myszkowski</a:t>
            </a:r>
            <a:r>
              <a:rPr lang="en-US" baseline="30000" dirty="0" smtClean="0">
                <a:solidFill>
                  <a:schemeClr val="tx1"/>
                </a:solidFill>
              </a:rPr>
              <a:t>1</a:t>
            </a:r>
            <a:r>
              <a:rPr lang="en-US" dirty="0" smtClean="0">
                <a:solidFill>
                  <a:schemeClr val="tx1"/>
                </a:solidFill>
              </a:rPr>
              <a:t>, </a:t>
            </a:r>
            <a:r>
              <a:rPr lang="pl-PL" dirty="0" smtClean="0">
                <a:solidFill>
                  <a:schemeClr val="tx1"/>
                </a:solidFill>
              </a:rPr>
              <a:t>Przemysław Rokita</a:t>
            </a:r>
            <a:r>
              <a:rPr lang="en-US" baseline="30000" dirty="0">
                <a:solidFill>
                  <a:schemeClr val="tx1"/>
                </a:solidFill>
              </a:rPr>
              <a:t>4</a:t>
            </a:r>
            <a:r>
              <a:rPr lang="en-US" dirty="0" smtClean="0">
                <a:solidFill>
                  <a:schemeClr val="tx1"/>
                </a:solidFill>
              </a:rPr>
              <a:t>,</a:t>
            </a:r>
            <a:r>
              <a:rPr lang="pl-PL" dirty="0" smtClean="0">
                <a:solidFill>
                  <a:schemeClr val="tx1"/>
                </a:solidFill>
              </a:rPr>
              <a:t> Hans</a:t>
            </a:r>
            <a:r>
              <a:rPr lang="en-US" dirty="0" smtClean="0">
                <a:solidFill>
                  <a:schemeClr val="tx1"/>
                </a:solidFill>
              </a:rPr>
              <a:t>-</a:t>
            </a:r>
            <a:r>
              <a:rPr lang="pl-PL" dirty="0" smtClean="0">
                <a:solidFill>
                  <a:schemeClr val="tx1"/>
                </a:solidFill>
              </a:rPr>
              <a:t>Peter Seidel</a:t>
            </a:r>
            <a:r>
              <a:rPr lang="en-US" baseline="30000" dirty="0" smtClean="0">
                <a:solidFill>
                  <a:schemeClr val="tx1"/>
                </a:solidFill>
              </a:rPr>
              <a:t>1</a:t>
            </a:r>
          </a:p>
          <a:p>
            <a:pPr fontAlgn="t">
              <a:lnSpc>
                <a:spcPct val="160000"/>
              </a:lnSpc>
            </a:pPr>
            <a:r>
              <a:rPr lang="en-US" sz="2300" baseline="30000" dirty="0" smtClean="0">
                <a:solidFill>
                  <a:schemeClr val="tx1"/>
                </a:solidFill>
              </a:rPr>
              <a:t>1</a:t>
            </a:r>
            <a:r>
              <a:rPr lang="en-US" sz="2300" dirty="0" smtClean="0">
                <a:solidFill>
                  <a:schemeClr val="tx1"/>
                </a:solidFill>
              </a:rPr>
              <a:t>MPI </a:t>
            </a:r>
            <a:r>
              <a:rPr lang="en-US" sz="2300" dirty="0" err="1" smtClean="0">
                <a:solidFill>
                  <a:schemeClr val="tx1"/>
                </a:solidFill>
              </a:rPr>
              <a:t>Informatik</a:t>
            </a:r>
            <a:r>
              <a:rPr lang="en-US" sz="2300" dirty="0" smtClean="0">
                <a:solidFill>
                  <a:schemeClr val="tx1"/>
                </a:solidFill>
              </a:rPr>
              <a:t>  </a:t>
            </a:r>
            <a:r>
              <a:rPr lang="en-US" sz="2300" baseline="30000" dirty="0" smtClean="0">
                <a:solidFill>
                  <a:schemeClr val="tx1"/>
                </a:solidFill>
              </a:rPr>
              <a:t>2</a:t>
            </a:r>
            <a:r>
              <a:rPr lang="en-US" sz="2300" dirty="0" smtClean="0">
                <a:solidFill>
                  <a:schemeClr val="tx1"/>
                </a:solidFill>
              </a:rPr>
              <a:t>MIT CSAIL  </a:t>
            </a:r>
            <a:r>
              <a:rPr lang="en-US" sz="2300" baseline="30000" dirty="0" smtClean="0">
                <a:solidFill>
                  <a:schemeClr val="tx1"/>
                </a:solidFill>
              </a:rPr>
              <a:t>3</a:t>
            </a:r>
            <a:r>
              <a:rPr lang="en-US" sz="2300" dirty="0" smtClean="0">
                <a:solidFill>
                  <a:schemeClr val="tx1"/>
                </a:solidFill>
              </a:rPr>
              <a:t>Saarland University </a:t>
            </a:r>
            <a:r>
              <a:rPr lang="en-US" sz="2300" baseline="30000" dirty="0" smtClean="0">
                <a:solidFill>
                  <a:schemeClr val="tx1"/>
                </a:solidFill>
              </a:rPr>
              <a:t>4</a:t>
            </a:r>
            <a:r>
              <a:rPr lang="en-US" sz="2300" dirty="0" smtClean="0">
                <a:solidFill>
                  <a:schemeClr val="tx1"/>
                </a:solidFill>
              </a:rPr>
              <a:t>Warsaw </a:t>
            </a:r>
            <a:r>
              <a:rPr lang="en-US" sz="2300" dirty="0">
                <a:solidFill>
                  <a:schemeClr val="tx1"/>
                </a:solidFill>
              </a:rPr>
              <a:t>University of Technology</a:t>
            </a:r>
            <a:endParaRPr lang="en-US" sz="2300" dirty="0" smtClean="0">
              <a:solidFill>
                <a:schemeClr val="tx1"/>
              </a:solidFill>
            </a:endParaRPr>
          </a:p>
          <a:p>
            <a:endParaRPr lang="en-US" sz="1400" dirty="0"/>
          </a:p>
        </p:txBody>
      </p:sp>
    </p:spTree>
    <p:extLst>
      <p:ext uri="{BB962C8B-B14F-4D97-AF65-F5344CB8AC3E}">
        <p14:creationId xmlns:p14="http://schemas.microsoft.com/office/powerpoint/2010/main" val="559091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662391" y="2262032"/>
            <a:ext cx="1273296" cy="2957172"/>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Rectangle 31"/>
          <p:cNvSpPr/>
          <p:nvPr/>
        </p:nvSpPr>
        <p:spPr>
          <a:xfrm>
            <a:off x="3528451"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90" name="Straight Connector 89"/>
          <p:cNvCxnSpPr>
            <a:stCxn id="86" idx="2"/>
          </p:cNvCxnSpPr>
          <p:nvPr/>
        </p:nvCxnSpPr>
        <p:spPr>
          <a:xfrm flipH="1">
            <a:off x="2327176" y="3701054"/>
            <a:ext cx="3477468" cy="1096098"/>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pl-PL" dirty="0" smtClean="0"/>
              <a:t>Refractive case</a:t>
            </a:r>
            <a:endParaRPr lang="pl-PL" dirty="0"/>
          </a:p>
        </p:txBody>
      </p:sp>
      <p:grpSp>
        <p:nvGrpSpPr>
          <p:cNvPr id="10" name="Group 9"/>
          <p:cNvGrpSpPr/>
          <p:nvPr/>
        </p:nvGrpSpPr>
        <p:grpSpPr>
          <a:xfrm rot="21002819">
            <a:off x="1219914"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3306"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3200"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10</a:t>
            </a:fld>
            <a:endParaRPr lang="pl-PL"/>
          </a:p>
        </p:txBody>
      </p:sp>
      <p:cxnSp>
        <p:nvCxnSpPr>
          <p:cNvPr id="64" name="Straight Connector 63"/>
          <p:cNvCxnSpPr/>
          <p:nvPr/>
        </p:nvCxnSpPr>
        <p:spPr>
          <a:xfrm flipH="1">
            <a:off x="2327177" y="4092491"/>
            <a:ext cx="3197778" cy="344621"/>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2315735" y="2502668"/>
            <a:ext cx="3266481" cy="877844"/>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6" idx="2"/>
          </p:cNvCxnSpPr>
          <p:nvPr/>
        </p:nvCxnSpPr>
        <p:spPr>
          <a:xfrm flipH="1" flipV="1">
            <a:off x="2327177" y="2673455"/>
            <a:ext cx="3477467" cy="1027599"/>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04248" y="3084385"/>
            <a:ext cx="1440164" cy="349749"/>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7137358" y="2997643"/>
            <a:ext cx="1179020" cy="86742"/>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524953" y="5219204"/>
            <a:ext cx="1548172" cy="646331"/>
          </a:xfrm>
          <a:prstGeom prst="rect">
            <a:avLst/>
          </a:prstGeom>
          <a:noFill/>
        </p:spPr>
        <p:txBody>
          <a:bodyPr wrap="square" rtlCol="0">
            <a:spAutoFit/>
          </a:bodyPr>
          <a:lstStyle/>
          <a:p>
            <a:pPr algn="ctr"/>
            <a:r>
              <a:rPr lang="pl-PL" dirty="0" smtClean="0"/>
              <a:t>Refractive object</a:t>
            </a:r>
            <a:endParaRPr lang="pl-PL" dirty="0"/>
          </a:p>
        </p:txBody>
      </p:sp>
      <p:sp>
        <p:nvSpPr>
          <p:cNvPr id="54" name="TextBox 53"/>
          <p:cNvSpPr txBox="1"/>
          <p:nvPr/>
        </p:nvSpPr>
        <p:spPr>
          <a:xfrm>
            <a:off x="7472510" y="5251014"/>
            <a:ext cx="1687736" cy="369332"/>
          </a:xfrm>
          <a:prstGeom prst="rect">
            <a:avLst/>
          </a:prstGeom>
          <a:noFill/>
        </p:spPr>
        <p:txBody>
          <a:bodyPr wrap="square" rtlCol="0">
            <a:spAutoFit/>
          </a:bodyPr>
          <a:lstStyle/>
          <a:p>
            <a:pPr algn="ctr"/>
            <a:r>
              <a:rPr lang="pl-PL" dirty="0" smtClean="0"/>
              <a:t>Other object</a:t>
            </a:r>
            <a:endParaRPr lang="pl-PL" dirty="0"/>
          </a:p>
        </p:txBody>
      </p:sp>
      <p:cxnSp>
        <p:nvCxnSpPr>
          <p:cNvPr id="57" name="Straight Connector 56"/>
          <p:cNvCxnSpPr/>
          <p:nvPr/>
        </p:nvCxnSpPr>
        <p:spPr>
          <a:xfrm flipH="1">
            <a:off x="5662391" y="3434134"/>
            <a:ext cx="1141858" cy="681509"/>
          </a:xfrm>
          <a:prstGeom prst="line">
            <a:avLst/>
          </a:prstGeom>
          <a:ln w="38100">
            <a:solidFill>
              <a:srgbClr val="C00000">
                <a:alpha val="77000"/>
              </a:srgbClr>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2391" y="3031788"/>
            <a:ext cx="1474968" cy="348724"/>
          </a:xfrm>
          <a:prstGeom prst="line">
            <a:avLst/>
          </a:prstGeom>
          <a:ln w="38100">
            <a:solidFill>
              <a:srgbClr val="C00000">
                <a:alpha val="77000"/>
              </a:srgbClr>
            </a:solidFill>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8244408" y="2221824"/>
            <a:ext cx="143940" cy="295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Left Brace 92"/>
          <p:cNvSpPr/>
          <p:nvPr/>
        </p:nvSpPr>
        <p:spPr>
          <a:xfrm>
            <a:off x="3276025" y="3065914"/>
            <a:ext cx="189735" cy="1371198"/>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4" name="TextBox 93"/>
          <p:cNvSpPr txBox="1"/>
          <p:nvPr/>
        </p:nvSpPr>
        <p:spPr>
          <a:xfrm>
            <a:off x="683222" y="3783883"/>
            <a:ext cx="1816229" cy="369332"/>
          </a:xfrm>
          <a:prstGeom prst="rect">
            <a:avLst/>
          </a:prstGeom>
          <a:noFill/>
        </p:spPr>
        <p:txBody>
          <a:bodyPr wrap="square" rtlCol="0">
            <a:spAutoFit/>
          </a:bodyPr>
          <a:lstStyle/>
          <a:p>
            <a:r>
              <a:rPr lang="pl-PL" dirty="0" smtClean="0"/>
              <a:t>Diffuse disparity</a:t>
            </a:r>
            <a:endParaRPr lang="pl-PL" dirty="0"/>
          </a:p>
        </p:txBody>
      </p:sp>
      <p:sp>
        <p:nvSpPr>
          <p:cNvPr id="95" name="Left Brace 94"/>
          <p:cNvSpPr/>
          <p:nvPr/>
        </p:nvSpPr>
        <p:spPr>
          <a:xfrm>
            <a:off x="3136514" y="2816917"/>
            <a:ext cx="189735" cy="151200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6" name="TextBox 95"/>
          <p:cNvSpPr txBox="1"/>
          <p:nvPr/>
        </p:nvSpPr>
        <p:spPr>
          <a:xfrm>
            <a:off x="769359" y="3137552"/>
            <a:ext cx="1643954" cy="646331"/>
          </a:xfrm>
          <a:prstGeom prst="rect">
            <a:avLst/>
          </a:prstGeom>
          <a:noFill/>
        </p:spPr>
        <p:txBody>
          <a:bodyPr wrap="square" rtlCol="0">
            <a:spAutoFit/>
          </a:bodyPr>
          <a:lstStyle/>
          <a:p>
            <a:pPr algn="ctr"/>
            <a:r>
              <a:rPr lang="pl-PL" dirty="0" smtClean="0"/>
              <a:t>Refractive disparity</a:t>
            </a:r>
            <a:endParaRPr lang="pl-PL" dirty="0"/>
          </a:p>
        </p:txBody>
      </p:sp>
      <p:cxnSp>
        <p:nvCxnSpPr>
          <p:cNvPr id="97" name="Straight Arrow Connector 96"/>
          <p:cNvCxnSpPr>
            <a:stCxn id="95" idx="1"/>
            <a:endCxn id="96" idx="3"/>
          </p:cNvCxnSpPr>
          <p:nvPr/>
        </p:nvCxnSpPr>
        <p:spPr>
          <a:xfrm flipH="1" flipV="1">
            <a:off x="2413313" y="3460718"/>
            <a:ext cx="723201" cy="112199"/>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3" idx="1"/>
            <a:endCxn id="94" idx="3"/>
          </p:cNvCxnSpPr>
          <p:nvPr/>
        </p:nvCxnSpPr>
        <p:spPr>
          <a:xfrm flipH="1">
            <a:off x="2499451" y="3751513"/>
            <a:ext cx="776574" cy="217036"/>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6" name="Freeform 85"/>
          <p:cNvSpPr/>
          <p:nvPr/>
        </p:nvSpPr>
        <p:spPr>
          <a:xfrm flipH="1">
            <a:off x="5296289" y="2204864"/>
            <a:ext cx="571855" cy="2926757"/>
          </a:xfrm>
          <a:custGeom>
            <a:avLst/>
            <a:gdLst>
              <a:gd name="connsiteX0" fmla="*/ 127000 w 571855"/>
              <a:gd name="connsiteY0" fmla="*/ 0 h 2832100"/>
              <a:gd name="connsiteX1" fmla="*/ 571500 w 571855"/>
              <a:gd name="connsiteY1" fmla="*/ 558800 h 2832100"/>
              <a:gd name="connsiteX2" fmla="*/ 63500 w 571855"/>
              <a:gd name="connsiteY2" fmla="*/ 1447800 h 2832100"/>
              <a:gd name="connsiteX3" fmla="*/ 457200 w 571855"/>
              <a:gd name="connsiteY3" fmla="*/ 2171700 h 2832100"/>
              <a:gd name="connsiteX4" fmla="*/ 0 w 571855"/>
              <a:gd name="connsiteY4" fmla="*/ 2832100 h 28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55" h="2832100">
                <a:moveTo>
                  <a:pt x="127000" y="0"/>
                </a:moveTo>
                <a:cubicBezTo>
                  <a:pt x="354541" y="158750"/>
                  <a:pt x="582083" y="317500"/>
                  <a:pt x="571500" y="558800"/>
                </a:cubicBezTo>
                <a:cubicBezTo>
                  <a:pt x="560917" y="800100"/>
                  <a:pt x="82550" y="1178983"/>
                  <a:pt x="63500" y="1447800"/>
                </a:cubicBezTo>
                <a:cubicBezTo>
                  <a:pt x="44450" y="1716617"/>
                  <a:pt x="467783" y="1940983"/>
                  <a:pt x="457200" y="2171700"/>
                </a:cubicBezTo>
                <a:cubicBezTo>
                  <a:pt x="446617" y="2402417"/>
                  <a:pt x="223308" y="2617258"/>
                  <a:pt x="0" y="283210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9" name="Freeform 98"/>
          <p:cNvSpPr/>
          <p:nvPr/>
        </p:nvSpPr>
        <p:spPr>
          <a:xfrm>
            <a:off x="6649759" y="2200753"/>
            <a:ext cx="571855" cy="2926757"/>
          </a:xfrm>
          <a:custGeom>
            <a:avLst/>
            <a:gdLst>
              <a:gd name="connsiteX0" fmla="*/ 127000 w 571855"/>
              <a:gd name="connsiteY0" fmla="*/ 0 h 2832100"/>
              <a:gd name="connsiteX1" fmla="*/ 571500 w 571855"/>
              <a:gd name="connsiteY1" fmla="*/ 558800 h 2832100"/>
              <a:gd name="connsiteX2" fmla="*/ 63500 w 571855"/>
              <a:gd name="connsiteY2" fmla="*/ 1447800 h 2832100"/>
              <a:gd name="connsiteX3" fmla="*/ 457200 w 571855"/>
              <a:gd name="connsiteY3" fmla="*/ 2171700 h 2832100"/>
              <a:gd name="connsiteX4" fmla="*/ 0 w 571855"/>
              <a:gd name="connsiteY4" fmla="*/ 2832100 h 28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55" h="2832100">
                <a:moveTo>
                  <a:pt x="127000" y="0"/>
                </a:moveTo>
                <a:cubicBezTo>
                  <a:pt x="354541" y="158750"/>
                  <a:pt x="582083" y="317500"/>
                  <a:pt x="571500" y="558800"/>
                </a:cubicBezTo>
                <a:cubicBezTo>
                  <a:pt x="560917" y="800100"/>
                  <a:pt x="82550" y="1178983"/>
                  <a:pt x="63500" y="1447800"/>
                </a:cubicBezTo>
                <a:cubicBezTo>
                  <a:pt x="44450" y="1716617"/>
                  <a:pt x="467783" y="1940983"/>
                  <a:pt x="457200" y="2171700"/>
                </a:cubicBezTo>
                <a:cubicBezTo>
                  <a:pt x="446617" y="2402417"/>
                  <a:pt x="223308" y="2617258"/>
                  <a:pt x="0" y="283210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Tree>
    <p:extLst>
      <p:ext uri="{BB962C8B-B14F-4D97-AF65-F5344CB8AC3E}">
        <p14:creationId xmlns:p14="http://schemas.microsoft.com/office/powerpoint/2010/main" val="687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500"/>
                                        <p:tgtEl>
                                          <p:spTgt spid="29"/>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right)">
                                      <p:cBhvr>
                                        <p:cTn id="14" dur="500"/>
                                        <p:tgtEl>
                                          <p:spTgt spid="60"/>
                                        </p:tgtEl>
                                      </p:cBhvr>
                                    </p:animEffect>
                                  </p:childTnLst>
                                </p:cTn>
                              </p:par>
                              <p:par>
                                <p:cTn id="15" presetID="22" presetClass="entr" presetSubtype="2"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right)">
                                      <p:cBhvr>
                                        <p:cTn id="17" dur="500"/>
                                        <p:tgtEl>
                                          <p:spTgt spid="57"/>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right)">
                                      <p:cBhvr>
                                        <p:cTn id="21" dur="500"/>
                                        <p:tgtEl>
                                          <p:spTgt spid="64"/>
                                        </p:tgtEl>
                                      </p:cBhvr>
                                    </p:animEffect>
                                  </p:childTnLst>
                                </p:cTn>
                              </p:par>
                              <p:par>
                                <p:cTn id="22" presetID="22" presetClass="entr" presetSubtype="2"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right)">
                                      <p:cBhvr>
                                        <p:cTn id="24" dur="500"/>
                                        <p:tgtEl>
                                          <p:spTgt spid="7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wipe(right)">
                                      <p:cBhvr>
                                        <p:cTn id="32" dur="500"/>
                                        <p:tgtEl>
                                          <p:spTgt spid="9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right)">
                                      <p:cBhvr>
                                        <p:cTn id="44" dur="500"/>
                                        <p:tgtEl>
                                          <p:spTgt spid="97"/>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p:bldP spid="95" grpId="0" animBg="1"/>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Eikonal</a:t>
            </a:r>
            <a:r>
              <a:rPr lang="en-US" dirty="0" smtClean="0"/>
              <a:t> case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9018" y="1600200"/>
            <a:ext cx="4525963" cy="4525963"/>
          </a:xfrm>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11</a:t>
            </a:fld>
            <a:endParaRPr lang="pl-PL"/>
          </a:p>
        </p:txBody>
      </p:sp>
    </p:spTree>
    <p:extLst>
      <p:ext uri="{BB962C8B-B14F-4D97-AF65-F5344CB8AC3E}">
        <p14:creationId xmlns:p14="http://schemas.microsoft.com/office/powerpoint/2010/main" val="345026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528451"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lstStyle/>
          <a:p>
            <a:r>
              <a:rPr lang="pl-PL" dirty="0" smtClean="0"/>
              <a:t>Eikonal case</a:t>
            </a:r>
            <a:endParaRPr lang="pl-PL" dirty="0"/>
          </a:p>
        </p:txBody>
      </p:sp>
      <p:grpSp>
        <p:nvGrpSpPr>
          <p:cNvPr id="10" name="Group 9"/>
          <p:cNvGrpSpPr/>
          <p:nvPr/>
        </p:nvGrpSpPr>
        <p:grpSpPr>
          <a:xfrm rot="21002819">
            <a:off x="1219914"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3306"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3200"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12</a:t>
            </a:fld>
            <a:endParaRPr lang="pl-PL"/>
          </a:p>
        </p:txBody>
      </p:sp>
      <p:sp>
        <p:nvSpPr>
          <p:cNvPr id="40" name="Rectangle 39"/>
          <p:cNvSpPr/>
          <p:nvPr/>
        </p:nvSpPr>
        <p:spPr>
          <a:xfrm>
            <a:off x="4283967" y="1924650"/>
            <a:ext cx="1793515" cy="3448508"/>
          </a:xfrm>
          <a:prstGeom prst="rect">
            <a:avLst/>
          </a:prstGeom>
          <a:solidFill>
            <a:schemeClr val="accent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TextBox 51"/>
          <p:cNvSpPr txBox="1"/>
          <p:nvPr/>
        </p:nvSpPr>
        <p:spPr>
          <a:xfrm>
            <a:off x="4406639" y="5251014"/>
            <a:ext cx="1548172" cy="923330"/>
          </a:xfrm>
          <a:prstGeom prst="rect">
            <a:avLst/>
          </a:prstGeom>
          <a:noFill/>
        </p:spPr>
        <p:txBody>
          <a:bodyPr wrap="square" rtlCol="0">
            <a:spAutoFit/>
          </a:bodyPr>
          <a:lstStyle/>
          <a:p>
            <a:pPr algn="ctr"/>
            <a:r>
              <a:rPr lang="pl-PL" dirty="0" smtClean="0"/>
              <a:t>Medium with refractive properties</a:t>
            </a:r>
            <a:endParaRPr lang="pl-PL" dirty="0"/>
          </a:p>
        </p:txBody>
      </p:sp>
      <p:sp>
        <p:nvSpPr>
          <p:cNvPr id="54" name="TextBox 53"/>
          <p:cNvSpPr txBox="1"/>
          <p:nvPr/>
        </p:nvSpPr>
        <p:spPr>
          <a:xfrm>
            <a:off x="6016851" y="5251014"/>
            <a:ext cx="1687736" cy="369332"/>
          </a:xfrm>
          <a:prstGeom prst="rect">
            <a:avLst/>
          </a:prstGeom>
          <a:noFill/>
        </p:spPr>
        <p:txBody>
          <a:bodyPr wrap="square" rtlCol="0">
            <a:spAutoFit/>
          </a:bodyPr>
          <a:lstStyle/>
          <a:p>
            <a:pPr algn="ctr"/>
            <a:r>
              <a:rPr lang="pl-PL" dirty="0" smtClean="0"/>
              <a:t>Other object</a:t>
            </a:r>
            <a:endParaRPr lang="pl-PL" dirty="0"/>
          </a:p>
        </p:txBody>
      </p:sp>
      <p:sp>
        <p:nvSpPr>
          <p:cNvPr id="17" name="Freeform 16"/>
          <p:cNvSpPr/>
          <p:nvPr/>
        </p:nvSpPr>
        <p:spPr>
          <a:xfrm>
            <a:off x="2278743" y="2554514"/>
            <a:ext cx="4499428" cy="914400"/>
          </a:xfrm>
          <a:custGeom>
            <a:avLst/>
            <a:gdLst>
              <a:gd name="connsiteX0" fmla="*/ 0 w 4499428"/>
              <a:gd name="connsiteY0" fmla="*/ 0 h 914400"/>
              <a:gd name="connsiteX1" fmla="*/ 2278743 w 4499428"/>
              <a:gd name="connsiteY1" fmla="*/ 740229 h 914400"/>
              <a:gd name="connsiteX2" fmla="*/ 2902857 w 4499428"/>
              <a:gd name="connsiteY2" fmla="*/ 435429 h 914400"/>
              <a:gd name="connsiteX3" fmla="*/ 3280228 w 4499428"/>
              <a:gd name="connsiteY3" fmla="*/ 914400 h 914400"/>
              <a:gd name="connsiteX4" fmla="*/ 4499428 w 4499428"/>
              <a:gd name="connsiteY4" fmla="*/ 435429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428" h="914400">
                <a:moveTo>
                  <a:pt x="0" y="0"/>
                </a:moveTo>
                <a:cubicBezTo>
                  <a:pt x="897467" y="333829"/>
                  <a:pt x="1794934" y="667658"/>
                  <a:pt x="2278743" y="740229"/>
                </a:cubicBezTo>
                <a:cubicBezTo>
                  <a:pt x="2762552" y="812800"/>
                  <a:pt x="2735943" y="406401"/>
                  <a:pt x="2902857" y="435429"/>
                </a:cubicBezTo>
                <a:cubicBezTo>
                  <a:pt x="3069771" y="464457"/>
                  <a:pt x="3014133" y="914400"/>
                  <a:pt x="3280228" y="914400"/>
                </a:cubicBezTo>
                <a:cubicBezTo>
                  <a:pt x="3546323" y="914400"/>
                  <a:pt x="4022875" y="674914"/>
                  <a:pt x="4499428" y="435429"/>
                </a:cubicBezTo>
              </a:path>
            </a:pathLst>
          </a:custGeom>
          <a:ln w="38100">
            <a:solidFill>
              <a:srgbClr val="C0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Freeform 34"/>
          <p:cNvSpPr/>
          <p:nvPr/>
        </p:nvSpPr>
        <p:spPr>
          <a:xfrm rot="19985300">
            <a:off x="2348761" y="3639941"/>
            <a:ext cx="4716156" cy="914400"/>
          </a:xfrm>
          <a:custGeom>
            <a:avLst/>
            <a:gdLst>
              <a:gd name="connsiteX0" fmla="*/ 0 w 4499428"/>
              <a:gd name="connsiteY0" fmla="*/ 0 h 914400"/>
              <a:gd name="connsiteX1" fmla="*/ 2278743 w 4499428"/>
              <a:gd name="connsiteY1" fmla="*/ 740229 h 914400"/>
              <a:gd name="connsiteX2" fmla="*/ 2902857 w 4499428"/>
              <a:gd name="connsiteY2" fmla="*/ 435429 h 914400"/>
              <a:gd name="connsiteX3" fmla="*/ 3280228 w 4499428"/>
              <a:gd name="connsiteY3" fmla="*/ 914400 h 914400"/>
              <a:gd name="connsiteX4" fmla="*/ 4499428 w 4499428"/>
              <a:gd name="connsiteY4" fmla="*/ 435429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9428" h="914400">
                <a:moveTo>
                  <a:pt x="0" y="0"/>
                </a:moveTo>
                <a:cubicBezTo>
                  <a:pt x="897467" y="333829"/>
                  <a:pt x="1794934" y="667658"/>
                  <a:pt x="2278743" y="740229"/>
                </a:cubicBezTo>
                <a:cubicBezTo>
                  <a:pt x="2762552" y="812800"/>
                  <a:pt x="2735943" y="406401"/>
                  <a:pt x="2902857" y="435429"/>
                </a:cubicBezTo>
                <a:cubicBezTo>
                  <a:pt x="3069771" y="464457"/>
                  <a:pt x="3014133" y="914400"/>
                  <a:pt x="3280228" y="914400"/>
                </a:cubicBezTo>
                <a:cubicBezTo>
                  <a:pt x="3546323" y="914400"/>
                  <a:pt x="4022875" y="674914"/>
                  <a:pt x="4499428" y="435429"/>
                </a:cubicBezTo>
              </a:path>
            </a:pathLst>
          </a:custGeom>
          <a:ln w="38100">
            <a:solidFill>
              <a:srgbClr val="C00000"/>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7" name="Rectangle 26"/>
          <p:cNvSpPr/>
          <p:nvPr/>
        </p:nvSpPr>
        <p:spPr>
          <a:xfrm>
            <a:off x="6788749" y="2200754"/>
            <a:ext cx="143940" cy="295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391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1: </a:t>
            </a:r>
            <a:r>
              <a:rPr lang="pl-PL" dirty="0" smtClean="0"/>
              <a:t>Rivalr</a:t>
            </a:r>
            <a:r>
              <a:rPr lang="en-US" dirty="0" smtClean="0"/>
              <a:t>y</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13</a:t>
            </a:fld>
            <a:endParaRPr lang="pl-PL"/>
          </a:p>
        </p:txBody>
      </p:sp>
      <p:sp>
        <p:nvSpPr>
          <p:cNvPr id="8" name="Rectangle 7"/>
          <p:cNvSpPr/>
          <p:nvPr/>
        </p:nvSpPr>
        <p:spPr>
          <a:xfrm>
            <a:off x="827584" y="1268760"/>
            <a:ext cx="1800000" cy="18002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ectangle 8"/>
          <p:cNvSpPr/>
          <p:nvPr/>
        </p:nvSpPr>
        <p:spPr>
          <a:xfrm>
            <a:off x="3472787" y="1269178"/>
            <a:ext cx="1800000" cy="1799781"/>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lus 10"/>
          <p:cNvSpPr/>
          <p:nvPr/>
        </p:nvSpPr>
        <p:spPr>
          <a:xfrm>
            <a:off x="2811771" y="1952836"/>
            <a:ext cx="432048" cy="432048"/>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2" name="Equal 11"/>
          <p:cNvSpPr/>
          <p:nvPr/>
        </p:nvSpPr>
        <p:spPr>
          <a:xfrm>
            <a:off x="5436096" y="1952836"/>
            <a:ext cx="936104" cy="432048"/>
          </a:xfrm>
          <a:prstGeom prst="mathEqual">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schemeClr val="tx1"/>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1" y="3861048"/>
            <a:ext cx="2290800" cy="2159896"/>
          </a:xfrm>
          <a:prstGeom prst="rect">
            <a:avLst/>
          </a:prstGeom>
        </p:spPr>
      </p:pic>
      <p:sp>
        <p:nvSpPr>
          <p:cNvPr id="14" name="Plus 13"/>
          <p:cNvSpPr/>
          <p:nvPr/>
        </p:nvSpPr>
        <p:spPr>
          <a:xfrm>
            <a:off x="2811771" y="4724972"/>
            <a:ext cx="432048" cy="432048"/>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3366" y="3861048"/>
            <a:ext cx="2290912" cy="2160000"/>
          </a:xfrm>
          <a:prstGeom prst="rect">
            <a:avLst/>
          </a:prstGeom>
        </p:spPr>
      </p:pic>
      <p:sp>
        <p:nvSpPr>
          <p:cNvPr id="16" name="Equal 15"/>
          <p:cNvSpPr/>
          <p:nvPr/>
        </p:nvSpPr>
        <p:spPr>
          <a:xfrm>
            <a:off x="5436096" y="4725024"/>
            <a:ext cx="936104" cy="432048"/>
          </a:xfrm>
          <a:prstGeom prst="mathEqual">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schemeClr val="tx1"/>
              </a:solidFill>
            </a:endParaRPr>
          </a:p>
        </p:txBody>
      </p:sp>
      <p:sp>
        <p:nvSpPr>
          <p:cNvPr id="18" name="Rectangle 17"/>
          <p:cNvSpPr/>
          <p:nvPr/>
        </p:nvSpPr>
        <p:spPr>
          <a:xfrm>
            <a:off x="3508739" y="4364992"/>
            <a:ext cx="1224136" cy="71996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
        <p:nvSpPr>
          <p:cNvPr id="19" name="Rectangle 18"/>
          <p:cNvSpPr/>
          <p:nvPr/>
        </p:nvSpPr>
        <p:spPr>
          <a:xfrm>
            <a:off x="808896" y="4364992"/>
            <a:ext cx="1224136" cy="719960"/>
          </a:xfrm>
          <a:prstGeom prst="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3350" y="3133101"/>
            <a:ext cx="1444590" cy="750255"/>
          </a:xfrm>
          <a:prstGeom prst="rect">
            <a:avLst/>
          </a:prstGeom>
        </p:spPr>
      </p:pic>
      <p:sp>
        <p:nvSpPr>
          <p:cNvPr id="22" name="Rectangle 21"/>
          <p:cNvSpPr/>
          <p:nvPr/>
        </p:nvSpPr>
        <p:spPr>
          <a:xfrm>
            <a:off x="1449569" y="3256696"/>
            <a:ext cx="503959" cy="50306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23" name="Rectangle 22"/>
          <p:cNvSpPr/>
          <p:nvPr/>
        </p:nvSpPr>
        <p:spPr>
          <a:xfrm>
            <a:off x="4120807" y="3256696"/>
            <a:ext cx="503959" cy="50306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pic>
        <p:nvPicPr>
          <p:cNvPr id="6" name="0000-005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718057" y="1268760"/>
            <a:ext cx="1800000" cy="1800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6990" y="3995996"/>
            <a:ext cx="2131067" cy="1890000"/>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8956" y="3996048"/>
            <a:ext cx="2129101" cy="1890000"/>
          </a:xfrm>
          <a:prstGeom prst="rect">
            <a:avLst/>
          </a:prstGeom>
        </p:spPr>
      </p:pic>
    </p:spTree>
    <p:extLst>
      <p:ext uri="{BB962C8B-B14F-4D97-AF65-F5344CB8AC3E}">
        <p14:creationId xmlns:p14="http://schemas.microsoft.com/office/powerpoint/2010/main" val="179156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1500"/>
                            </p:stCondLst>
                            <p:childTnLst>
                              <p:par>
                                <p:cTn id="32" presetID="1" presetClass="mediacall" presetSubtype="0" fill="hold" nodeType="afterEffect">
                                  <p:stCondLst>
                                    <p:cond delay="0"/>
                                  </p:stCondLst>
                                  <p:childTnLst>
                                    <p:cmd type="call" cmd="playFrom(0.0)">
                                      <p:cBhvr>
                                        <p:cTn id="33" dur="2374" fill="hold"/>
                                        <p:tgtEl>
                                          <p:spTgt spid="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1500"/>
                            </p:stCondLst>
                            <p:childTnLst>
                              <p:par>
                                <p:cTn id="57" presetID="35" presetClass="emph" presetSubtype="0" repeatCount="indefinite" fill="hold" nodeType="afterEffect">
                                  <p:stCondLst>
                                    <p:cond delay="0"/>
                                  </p:stCondLst>
                                  <p:childTnLst>
                                    <p:anim calcmode="discrete" valueType="str">
                                      <p:cBhvr>
                                        <p:cTn id="58" dur="25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remove" display="0">
                  <p:stCondLst>
                    <p:cond delay="indefinite"/>
                  </p:stCondLst>
                </p:cTn>
                <p:tgtEl>
                  <p:spTgt spid="6"/>
                </p:tgtEl>
              </p:cMediaNode>
            </p:video>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animBg="1"/>
      <p:bldP spid="9" grpId="0" animBg="1"/>
      <p:bldP spid="11" grpId="0" animBg="1"/>
      <p:bldP spid="12" grpId="0" animBg="1"/>
      <p:bldP spid="14" grpId="0" animBg="1"/>
      <p:bldP spid="16" grpId="0" animBg="1"/>
      <p:bldP spid="18" grpId="0" animBg="1"/>
      <p:bldP spid="19"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5979276" y="2435217"/>
            <a:ext cx="2409148" cy="3073368"/>
          </a:xfrm>
          <a:prstGeom prst="rect">
            <a:avLst/>
          </a:prstGeom>
          <a:solidFill>
            <a:schemeClr val="accent6">
              <a:lumMod val="75000"/>
              <a:alpha val="30000"/>
            </a:schemeClr>
          </a:solidFill>
          <a:ln>
            <a:noFill/>
          </a:ln>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32" name="Rectangle 31"/>
          <p:cNvSpPr/>
          <p:nvPr/>
        </p:nvSpPr>
        <p:spPr>
          <a:xfrm>
            <a:off x="7124985" y="2489490"/>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normAutofit fontScale="90000"/>
          </a:bodyPr>
          <a:lstStyle/>
          <a:p>
            <a:r>
              <a:rPr lang="en-US" dirty="0" smtClean="0"/>
              <a:t>Problem 2: </a:t>
            </a:r>
            <a:r>
              <a:rPr lang="pl-PL" dirty="0" smtClean="0"/>
              <a:t>Accommodation and vergence conflict</a:t>
            </a:r>
            <a:endParaRPr lang="pl-PL" dirty="0"/>
          </a:p>
        </p:txBody>
      </p:sp>
      <p:grpSp>
        <p:nvGrpSpPr>
          <p:cNvPr id="10" name="Group 9"/>
          <p:cNvGrpSpPr/>
          <p:nvPr/>
        </p:nvGrpSpPr>
        <p:grpSpPr>
          <a:xfrm rot="21002819">
            <a:off x="1216048" y="2266995"/>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49440" y="4724624"/>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14</a:t>
            </a:fld>
            <a:endParaRPr lang="pl-PL"/>
          </a:p>
        </p:txBody>
      </p:sp>
      <p:sp>
        <p:nvSpPr>
          <p:cNvPr id="25" name="Rectangle 24"/>
          <p:cNvSpPr/>
          <p:nvPr/>
        </p:nvSpPr>
        <p:spPr>
          <a:xfrm>
            <a:off x="5935960" y="3335367"/>
            <a:ext cx="141524" cy="578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7" name="Straight Connector 26"/>
          <p:cNvCxnSpPr/>
          <p:nvPr/>
        </p:nvCxnSpPr>
        <p:spPr>
          <a:xfrm flipH="1" flipV="1">
            <a:off x="2327176" y="2925649"/>
            <a:ext cx="4797809" cy="864095"/>
          </a:xfrm>
          <a:prstGeom prst="line">
            <a:avLst/>
          </a:prstGeom>
          <a:ln w="38100">
            <a:solidFill>
              <a:schemeClr val="accent1">
                <a:alpha val="74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327176" y="3141192"/>
            <a:ext cx="4797809" cy="1872688"/>
          </a:xfrm>
          <a:prstGeom prst="line">
            <a:avLst/>
          </a:prstGeom>
          <a:ln w="38100">
            <a:solidFill>
              <a:schemeClr val="accent1">
                <a:alpha val="74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Pie 37"/>
          <p:cNvSpPr/>
          <p:nvPr/>
        </p:nvSpPr>
        <p:spPr>
          <a:xfrm rot="18537178">
            <a:off x="4196357" y="1943486"/>
            <a:ext cx="3185308" cy="3361935"/>
          </a:xfrm>
          <a:prstGeom prst="pie">
            <a:avLst>
              <a:gd name="adj1" fmla="val 12675758"/>
              <a:gd name="adj2" fmla="val 14520508"/>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9" name="TextBox 38"/>
          <p:cNvSpPr txBox="1"/>
          <p:nvPr/>
        </p:nvSpPr>
        <p:spPr>
          <a:xfrm>
            <a:off x="4148325" y="3498149"/>
            <a:ext cx="1155510" cy="369332"/>
          </a:xfrm>
          <a:prstGeom prst="rect">
            <a:avLst/>
          </a:prstGeom>
          <a:noFill/>
        </p:spPr>
        <p:txBody>
          <a:bodyPr wrap="square" rtlCol="0">
            <a:spAutoFit/>
          </a:bodyPr>
          <a:lstStyle/>
          <a:p>
            <a:r>
              <a:rPr lang="pl-PL" dirty="0" smtClean="0"/>
              <a:t>Vergence</a:t>
            </a:r>
            <a:endParaRPr lang="pl-PL" dirty="0"/>
          </a:p>
        </p:txBody>
      </p:sp>
      <p:cxnSp>
        <p:nvCxnSpPr>
          <p:cNvPr id="42" name="Straight Arrow Connector 41"/>
          <p:cNvCxnSpPr>
            <a:endCxn id="25" idx="0"/>
          </p:cNvCxnSpPr>
          <p:nvPr/>
        </p:nvCxnSpPr>
        <p:spPr>
          <a:xfrm>
            <a:off x="6006722" y="2078732"/>
            <a:ext cx="0" cy="1256635"/>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7174594" y="2137094"/>
            <a:ext cx="9256" cy="375659"/>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286642" y="1513995"/>
            <a:ext cx="1440160" cy="646331"/>
          </a:xfrm>
          <a:prstGeom prst="rect">
            <a:avLst/>
          </a:prstGeom>
          <a:noFill/>
        </p:spPr>
        <p:txBody>
          <a:bodyPr wrap="square" rtlCol="0">
            <a:spAutoFit/>
          </a:bodyPr>
          <a:lstStyle/>
          <a:p>
            <a:pPr algn="ctr"/>
            <a:r>
              <a:rPr lang="pl-PL" dirty="0" smtClean="0"/>
              <a:t>Perceived object</a:t>
            </a:r>
          </a:p>
        </p:txBody>
      </p:sp>
      <p:sp>
        <p:nvSpPr>
          <p:cNvPr id="48" name="TextBox 47"/>
          <p:cNvSpPr txBox="1"/>
          <p:nvPr/>
        </p:nvSpPr>
        <p:spPr>
          <a:xfrm>
            <a:off x="6393392" y="1513994"/>
            <a:ext cx="1789313" cy="646331"/>
          </a:xfrm>
          <a:prstGeom prst="rect">
            <a:avLst/>
          </a:prstGeom>
          <a:noFill/>
        </p:spPr>
        <p:txBody>
          <a:bodyPr wrap="square" rtlCol="0">
            <a:spAutoFit/>
          </a:bodyPr>
          <a:lstStyle/>
          <a:p>
            <a:pPr algn="ctr"/>
            <a:r>
              <a:rPr lang="pl-PL" dirty="0" smtClean="0"/>
              <a:t>Accommodation plane (screen)</a:t>
            </a:r>
            <a:endParaRPr lang="pl-PL" dirty="0"/>
          </a:p>
        </p:txBody>
      </p:sp>
      <p:cxnSp>
        <p:nvCxnSpPr>
          <p:cNvPr id="50" name="Straight Arrow Connector 49"/>
          <p:cNvCxnSpPr/>
          <p:nvPr/>
        </p:nvCxnSpPr>
        <p:spPr>
          <a:xfrm flipH="1" flipV="1">
            <a:off x="7452320" y="4687928"/>
            <a:ext cx="152501" cy="1074846"/>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876256" y="5794087"/>
            <a:ext cx="1512168" cy="369332"/>
          </a:xfrm>
          <a:prstGeom prst="rect">
            <a:avLst/>
          </a:prstGeom>
          <a:noFill/>
        </p:spPr>
        <p:txBody>
          <a:bodyPr wrap="square" rtlCol="0">
            <a:spAutoFit/>
          </a:bodyPr>
          <a:lstStyle/>
          <a:p>
            <a:pPr algn="ctr"/>
            <a:r>
              <a:rPr lang="pl-PL" dirty="0" smtClean="0"/>
              <a:t>Comfort zone</a:t>
            </a:r>
            <a:endParaRPr lang="pl-PL" dirty="0"/>
          </a:p>
        </p:txBody>
      </p:sp>
      <p:sp>
        <p:nvSpPr>
          <p:cNvPr id="61" name="Rectangle 60"/>
          <p:cNvSpPr/>
          <p:nvPr/>
        </p:nvSpPr>
        <p:spPr>
          <a:xfrm>
            <a:off x="5718249" y="4282324"/>
            <a:ext cx="141524" cy="578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Rectangle 61"/>
          <p:cNvSpPr/>
          <p:nvPr/>
        </p:nvSpPr>
        <p:spPr>
          <a:xfrm>
            <a:off x="7812360" y="2636563"/>
            <a:ext cx="141524" cy="578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Rectangle 62"/>
          <p:cNvSpPr/>
          <p:nvPr/>
        </p:nvSpPr>
        <p:spPr>
          <a:xfrm>
            <a:off x="7560854" y="4097033"/>
            <a:ext cx="141524" cy="578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Rectangle 63"/>
          <p:cNvSpPr/>
          <p:nvPr/>
        </p:nvSpPr>
        <p:spPr>
          <a:xfrm>
            <a:off x="8422517" y="3402925"/>
            <a:ext cx="141524" cy="578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Right Arrow 15"/>
          <p:cNvSpPr/>
          <p:nvPr/>
        </p:nvSpPr>
        <p:spPr>
          <a:xfrm>
            <a:off x="1664604" y="6163419"/>
            <a:ext cx="7011852" cy="14590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TextBox 16"/>
          <p:cNvSpPr txBox="1"/>
          <p:nvPr/>
        </p:nvSpPr>
        <p:spPr>
          <a:xfrm>
            <a:off x="4350187" y="5803572"/>
            <a:ext cx="1640686" cy="369332"/>
          </a:xfrm>
          <a:prstGeom prst="rect">
            <a:avLst/>
          </a:prstGeom>
          <a:noFill/>
        </p:spPr>
        <p:txBody>
          <a:bodyPr wrap="square" rtlCol="0">
            <a:spAutoFit/>
          </a:bodyPr>
          <a:lstStyle/>
          <a:p>
            <a:pPr algn="ctr"/>
            <a:r>
              <a:rPr lang="pl-PL" dirty="0" smtClean="0"/>
              <a:t>Disparity</a:t>
            </a:r>
            <a:endParaRPr lang="pl-PL" dirty="0"/>
          </a:p>
        </p:txBody>
      </p:sp>
    </p:spTree>
    <p:extLst>
      <p:ext uri="{BB962C8B-B14F-4D97-AF65-F5344CB8AC3E}">
        <p14:creationId xmlns:p14="http://schemas.microsoft.com/office/powerpoint/2010/main" val="28715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42"/>
                                        </p:tgtEl>
                                      </p:cBhvr>
                                    </p:animEffect>
                                    <p:set>
                                      <p:cBhvr>
                                        <p:cTn id="56" dur="1" fill="hold">
                                          <p:stCondLst>
                                            <p:cond delay="499"/>
                                          </p:stCondLst>
                                        </p:cTn>
                                        <p:tgtEl>
                                          <p:spTgt spid="4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9"/>
                                        </p:tgtEl>
                                      </p:cBhvr>
                                    </p:animEffect>
                                    <p:set>
                                      <p:cBhvr>
                                        <p:cTn id="59" dur="1" fill="hold">
                                          <p:stCondLst>
                                            <p:cond delay="499"/>
                                          </p:stCondLst>
                                        </p:cTn>
                                        <p:tgtEl>
                                          <p:spTgt spid="3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5"/>
                                        </p:tgtEl>
                                      </p:cBhvr>
                                    </p:animEffect>
                                    <p:set>
                                      <p:cBhvr>
                                        <p:cTn id="65" dur="1" fill="hold">
                                          <p:stCondLst>
                                            <p:cond delay="499"/>
                                          </p:stCondLst>
                                        </p:cTn>
                                        <p:tgtEl>
                                          <p:spTgt spid="4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8"/>
                                        </p:tgtEl>
                                      </p:cBhvr>
                                    </p:animEffect>
                                    <p:set>
                                      <p:cBhvr>
                                        <p:cTn id="68" dur="1" fill="hold">
                                          <p:stCondLst>
                                            <p:cond delay="499"/>
                                          </p:stCondLst>
                                        </p:cTn>
                                        <p:tgtEl>
                                          <p:spTgt spid="48"/>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0"/>
                                        <p:tgtEl>
                                          <p:spTgt spid="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500"/>
                                        <p:tgtEl>
                                          <p:spTgt spid="6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6"/>
                                        </p:tgtEl>
                                        <p:attrNameLst>
                                          <p:attrName>style.visibility</p:attrName>
                                        </p:attrNameLst>
                                      </p:cBhvr>
                                      <p:to>
                                        <p:strVal val="visible"/>
                                      </p:to>
                                    </p:set>
                                    <p:animEffect transition="in" filter="fade">
                                      <p:cBhvr>
                                        <p:cTn id="85" dur="500"/>
                                        <p:tgtEl>
                                          <p:spTgt spid="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52"/>
                                        </p:tgtEl>
                                      </p:cBhvr>
                                    </p:animEffect>
                                    <p:set>
                                      <p:cBhvr>
                                        <p:cTn id="96" dur="1" fill="hold">
                                          <p:stCondLst>
                                            <p:cond delay="499"/>
                                          </p:stCondLst>
                                        </p:cTn>
                                        <p:tgtEl>
                                          <p:spTgt spid="5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par>
                                <p:cTn id="100" presetID="42" presetClass="path" presetSubtype="0" accel="50000" decel="50000" fill="hold" grpId="1" nodeType="withEffect">
                                  <p:stCondLst>
                                    <p:cond delay="0"/>
                                  </p:stCondLst>
                                  <p:childTnLst>
                                    <p:animMotion origin="layout" path="M -8.33333E-7 -1.27168E-6 L 0.07951 0.00301 " pathEditMode="relative" rAng="0" ptsTypes="AA">
                                      <p:cBhvr>
                                        <p:cTn id="101" dur="750" fill="hold"/>
                                        <p:tgtEl>
                                          <p:spTgt spid="25"/>
                                        </p:tgtEl>
                                        <p:attrNameLst>
                                          <p:attrName>ppt_x</p:attrName>
                                          <p:attrName>ppt_y</p:attrName>
                                        </p:attrNameLst>
                                      </p:cBhvr>
                                      <p:rCtr x="3976" y="139"/>
                                    </p:animMotion>
                                  </p:childTnLst>
                                </p:cTn>
                              </p:par>
                              <p:par>
                                <p:cTn id="102" presetID="42" presetClass="path" presetSubtype="0" accel="50000" decel="50000" fill="hold" grpId="1" nodeType="withEffect">
                                  <p:stCondLst>
                                    <p:cond delay="0"/>
                                  </p:stCondLst>
                                  <p:childTnLst>
                                    <p:animMotion origin="layout" path="M 3.88889E-6 4.04624E-6 L 0.09531 0.00138 " pathEditMode="relative" rAng="0" ptsTypes="AA">
                                      <p:cBhvr>
                                        <p:cTn id="103" dur="750" fill="hold"/>
                                        <p:tgtEl>
                                          <p:spTgt spid="61"/>
                                        </p:tgtEl>
                                        <p:attrNameLst>
                                          <p:attrName>ppt_x</p:attrName>
                                          <p:attrName>ppt_y</p:attrName>
                                        </p:attrNameLst>
                                      </p:cBhvr>
                                      <p:rCtr x="4757" y="69"/>
                                    </p:animMotion>
                                  </p:childTnLst>
                                </p:cTn>
                              </p:par>
                              <p:par>
                                <p:cTn id="104" presetID="42" presetClass="path" presetSubtype="0" accel="50000" decel="50000" fill="hold" grpId="1" nodeType="withEffect">
                                  <p:stCondLst>
                                    <p:cond delay="0"/>
                                  </p:stCondLst>
                                  <p:childTnLst>
                                    <p:animMotion origin="layout" path="M 8.33333E-7 4.04624E-6 L -0.03906 0.05225 " pathEditMode="relative" rAng="0" ptsTypes="AA">
                                      <p:cBhvr>
                                        <p:cTn id="105" dur="750" fill="hold"/>
                                        <p:tgtEl>
                                          <p:spTgt spid="62"/>
                                        </p:tgtEl>
                                        <p:attrNameLst>
                                          <p:attrName>ppt_x</p:attrName>
                                          <p:attrName>ppt_y</p:attrName>
                                        </p:attrNameLst>
                                      </p:cBhvr>
                                      <p:rCtr x="-1962" y="2613"/>
                                    </p:animMotion>
                                  </p:childTnLst>
                                </p:cTn>
                              </p:par>
                              <p:par>
                                <p:cTn id="106" presetID="42" presetClass="path" presetSubtype="0" accel="50000" decel="50000" fill="hold" grpId="1" nodeType="withEffect">
                                  <p:stCondLst>
                                    <p:cond delay="0"/>
                                  </p:stCondLst>
                                  <p:childTnLst>
                                    <p:animMotion origin="layout" path="M 1.38889E-6 -3.93064E-6 L -0.04323 -0.003 " pathEditMode="relative" rAng="0" ptsTypes="AA">
                                      <p:cBhvr>
                                        <p:cTn id="107" dur="750" fill="hold"/>
                                        <p:tgtEl>
                                          <p:spTgt spid="63"/>
                                        </p:tgtEl>
                                        <p:attrNameLst>
                                          <p:attrName>ppt_x</p:attrName>
                                          <p:attrName>ppt_y</p:attrName>
                                        </p:attrNameLst>
                                      </p:cBhvr>
                                      <p:rCtr x="-2170" y="-162"/>
                                    </p:animMotion>
                                  </p:childTnLst>
                                </p:cTn>
                              </p:par>
                              <p:par>
                                <p:cTn id="108" presetID="42" presetClass="path" presetSubtype="0" accel="50000" decel="50000" fill="hold" grpId="1" nodeType="withEffect">
                                  <p:stCondLst>
                                    <p:cond delay="0"/>
                                  </p:stCondLst>
                                  <p:childTnLst>
                                    <p:animMotion origin="layout" path="M 5.55556E-7 -3.46821E-6 L -0.08229 0.00347 " pathEditMode="relative" rAng="0" ptsTypes="AA">
                                      <p:cBhvr>
                                        <p:cTn id="109" dur="750" fill="hold"/>
                                        <p:tgtEl>
                                          <p:spTgt spid="64"/>
                                        </p:tgtEl>
                                        <p:attrNameLst>
                                          <p:attrName>ppt_x</p:attrName>
                                          <p:attrName>ppt_y</p:attrName>
                                        </p:attrNameLst>
                                      </p:cBhvr>
                                      <p:rCtr x="-4115"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25" grpId="0" animBg="1"/>
      <p:bldP spid="25" grpId="1" animBg="1"/>
      <p:bldP spid="38" grpId="0" animBg="1"/>
      <p:bldP spid="38" grpId="1" animBg="1"/>
      <p:bldP spid="39" grpId="0"/>
      <p:bldP spid="39" grpId="1"/>
      <p:bldP spid="47" grpId="0"/>
      <p:bldP spid="47" grpId="1"/>
      <p:bldP spid="48" grpId="0"/>
      <p:bldP spid="48" grpId="1"/>
      <p:bldP spid="52" grpId="0"/>
      <p:bldP spid="52" grpId="1"/>
      <p:bldP spid="61" grpId="0" animBg="1"/>
      <p:bldP spid="61" grpId="1" animBg="1"/>
      <p:bldP spid="62" grpId="0" animBg="1"/>
      <p:bldP spid="62" grpId="1" animBg="1"/>
      <p:bldP spid="63" grpId="0" animBg="1"/>
      <p:bldP spid="63" grpId="1" animBg="1"/>
      <p:bldP spid="64" grpId="0" animBg="1"/>
      <p:bldP spid="64" grpId="1" animBg="1"/>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want</a:t>
            </a:r>
            <a:r>
              <a:rPr lang="pl-PL" dirty="0" smtClean="0"/>
              <a:t> to achieve</a:t>
            </a:r>
            <a:endParaRPr lang="pl-PL" dirty="0"/>
          </a:p>
        </p:txBody>
      </p:sp>
      <p:sp>
        <p:nvSpPr>
          <p:cNvPr id="3" name="Content Placeholder 2"/>
          <p:cNvSpPr>
            <a:spLocks noGrp="1"/>
          </p:cNvSpPr>
          <p:nvPr>
            <p:ph idx="1"/>
          </p:nvPr>
        </p:nvSpPr>
        <p:spPr/>
        <p:txBody>
          <a:bodyPr>
            <a:normAutofit/>
          </a:bodyPr>
          <a:lstStyle/>
          <a:p>
            <a:pPr>
              <a:lnSpc>
                <a:spcPct val="160000"/>
              </a:lnSpc>
            </a:pPr>
            <a:r>
              <a:rPr lang="en-US" dirty="0" smtClean="0"/>
              <a:t>Realistically looking optical effects</a:t>
            </a:r>
          </a:p>
          <a:p>
            <a:pPr>
              <a:lnSpc>
                <a:spcPct val="160000"/>
              </a:lnSpc>
            </a:pPr>
            <a:r>
              <a:rPr lang="en-US" dirty="0" smtClean="0"/>
              <a:t>Comfortable depth reproduction</a:t>
            </a:r>
          </a:p>
          <a:p>
            <a:pPr>
              <a:lnSpc>
                <a:spcPct val="160000"/>
              </a:lnSpc>
            </a:pPr>
            <a:r>
              <a:rPr lang="en-US" dirty="0"/>
              <a:t>Limited vertical </a:t>
            </a:r>
            <a:r>
              <a:rPr lang="en-US" dirty="0" smtClean="0"/>
              <a:t>disparity</a:t>
            </a:r>
            <a:endParaRPr lang="pl-PL" dirty="0" smtClean="0"/>
          </a:p>
          <a:p>
            <a:pPr>
              <a:lnSpc>
                <a:spcPct val="160000"/>
              </a:lnSpc>
            </a:pPr>
            <a:r>
              <a:rPr lang="en-US" dirty="0" smtClean="0"/>
              <a:t>Limited rivalry</a:t>
            </a:r>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15</a:t>
            </a:fld>
            <a:endParaRPr lang="pl-PL"/>
          </a:p>
        </p:txBody>
      </p:sp>
    </p:spTree>
    <p:extLst>
      <p:ext uri="{BB962C8B-B14F-4D97-AF65-F5344CB8AC3E}">
        <p14:creationId xmlns:p14="http://schemas.microsoft.com/office/powerpoint/2010/main" val="10232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solutions</a:t>
            </a:r>
            <a:endParaRPr lang="pl-P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1412776"/>
            <a:ext cx="2412923" cy="13681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245" y="1412776"/>
            <a:ext cx="2412923" cy="1368152"/>
          </a:xfrm>
          <a:prstGeom prst="rect">
            <a:avLst/>
          </a:prstGeom>
        </p:spPr>
      </p:pic>
      <p:cxnSp>
        <p:nvCxnSpPr>
          <p:cNvPr id="8" name="Straight Arrow Connector 7"/>
          <p:cNvCxnSpPr>
            <a:stCxn id="5" idx="3"/>
            <a:endCxn id="6" idx="1"/>
          </p:cNvCxnSpPr>
          <p:nvPr/>
        </p:nvCxnSpPr>
        <p:spPr>
          <a:xfrm>
            <a:off x="2520428" y="2096852"/>
            <a:ext cx="115081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56176" y="1412776"/>
            <a:ext cx="2736304" cy="1661993"/>
          </a:xfrm>
          <a:prstGeom prst="rect">
            <a:avLst/>
          </a:prstGeom>
          <a:noFill/>
        </p:spPr>
        <p:txBody>
          <a:bodyPr wrap="square" rtlCol="0">
            <a:spAutoFit/>
          </a:bodyPr>
          <a:lstStyle/>
          <a:p>
            <a:r>
              <a:rPr lang="en-US" sz="1400" i="1" dirty="0"/>
              <a:t>OSCAM - Optimized Stereoscopic Camera Control for Interactive 3D.</a:t>
            </a:r>
          </a:p>
          <a:p>
            <a:endParaRPr lang="pl-PL" sz="1400" dirty="0" smtClean="0"/>
          </a:p>
          <a:p>
            <a:endParaRPr lang="en-US" sz="1400" dirty="0"/>
          </a:p>
          <a:p>
            <a:r>
              <a:rPr lang="en-US" sz="1400" dirty="0" err="1"/>
              <a:t>Oskam</a:t>
            </a:r>
            <a:r>
              <a:rPr lang="en-US" sz="1400" dirty="0"/>
              <a:t> et al.</a:t>
            </a:r>
          </a:p>
          <a:p>
            <a:r>
              <a:rPr lang="en-US" sz="1400" dirty="0"/>
              <a:t>SIGGRAPH Asia 2011</a:t>
            </a:r>
          </a:p>
          <a:p>
            <a:endParaRPr lang="pl-PL" dirty="0"/>
          </a:p>
        </p:txBody>
      </p:sp>
      <p:sp>
        <p:nvSpPr>
          <p:cNvPr id="18" name="TextBox 17"/>
          <p:cNvSpPr txBox="1"/>
          <p:nvPr/>
        </p:nvSpPr>
        <p:spPr>
          <a:xfrm>
            <a:off x="6156176" y="2955425"/>
            <a:ext cx="2808312" cy="1384995"/>
          </a:xfrm>
          <a:prstGeom prst="rect">
            <a:avLst/>
          </a:prstGeom>
          <a:noFill/>
        </p:spPr>
        <p:txBody>
          <a:bodyPr wrap="square" rtlCol="0">
            <a:spAutoFit/>
          </a:bodyPr>
          <a:lstStyle/>
          <a:p>
            <a:r>
              <a:rPr lang="en-US" sz="1400" i="1" dirty="0"/>
              <a:t>Nonlinear Disparity Mapping for Stereoscopic 3D.</a:t>
            </a:r>
          </a:p>
          <a:p>
            <a:endParaRPr lang="pl-PL" sz="1400" dirty="0" smtClean="0"/>
          </a:p>
          <a:p>
            <a:endParaRPr lang="en-US" sz="1400" dirty="0"/>
          </a:p>
          <a:p>
            <a:r>
              <a:rPr lang="en-US" sz="1400" dirty="0"/>
              <a:t>Lang et al.</a:t>
            </a:r>
          </a:p>
          <a:p>
            <a:r>
              <a:rPr lang="en-US" sz="1400" dirty="0"/>
              <a:t>SIGGRAPH 2010</a:t>
            </a:r>
          </a:p>
        </p:txBody>
      </p:sp>
      <p:sp>
        <p:nvSpPr>
          <p:cNvPr id="21" name="TextBox 20"/>
          <p:cNvSpPr txBox="1"/>
          <p:nvPr/>
        </p:nvSpPr>
        <p:spPr>
          <a:xfrm>
            <a:off x="6156176" y="4556444"/>
            <a:ext cx="2808312" cy="1384995"/>
          </a:xfrm>
          <a:prstGeom prst="rect">
            <a:avLst/>
          </a:prstGeom>
          <a:noFill/>
        </p:spPr>
        <p:txBody>
          <a:bodyPr wrap="square" rtlCol="0">
            <a:spAutoFit/>
          </a:bodyPr>
          <a:lstStyle/>
          <a:p>
            <a:r>
              <a:rPr lang="pl-PL" sz="1400" i="1" dirty="0" smtClean="0"/>
              <a:t>Multi-perspective stereoscopy from light fields</a:t>
            </a:r>
            <a:endParaRPr lang="en-US" sz="1400" i="1" dirty="0"/>
          </a:p>
          <a:p>
            <a:endParaRPr lang="en-US" sz="1400" i="1" dirty="0"/>
          </a:p>
          <a:p>
            <a:r>
              <a:rPr lang="en-US" sz="1400" i="1" dirty="0"/>
              <a:t/>
            </a:r>
            <a:br>
              <a:rPr lang="en-US" sz="1400" i="1" dirty="0"/>
            </a:br>
            <a:r>
              <a:rPr lang="pl-PL" sz="1400" dirty="0" smtClean="0"/>
              <a:t>Kim</a:t>
            </a:r>
            <a:r>
              <a:rPr lang="en-US" sz="1400" dirty="0" smtClean="0"/>
              <a:t> </a:t>
            </a:r>
            <a:r>
              <a:rPr lang="en-US" sz="1400" dirty="0"/>
              <a:t>et al.</a:t>
            </a:r>
          </a:p>
          <a:p>
            <a:r>
              <a:rPr lang="pl-PL" sz="1400" dirty="0" smtClean="0"/>
              <a:t>Proc. SIGGRAPH Asia 2011</a:t>
            </a:r>
            <a:endParaRPr lang="en-US" sz="1400"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3010811"/>
            <a:ext cx="2412923" cy="131709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245" y="3003265"/>
            <a:ext cx="2412923" cy="1332190"/>
          </a:xfrm>
          <a:prstGeom prst="rect">
            <a:avLst/>
          </a:prstGeom>
        </p:spPr>
      </p:pic>
      <p:cxnSp>
        <p:nvCxnSpPr>
          <p:cNvPr id="25" name="Straight Arrow Connector 24"/>
          <p:cNvCxnSpPr>
            <a:stCxn id="23" idx="3"/>
            <a:endCxn id="24" idx="1"/>
          </p:cNvCxnSpPr>
          <p:nvPr/>
        </p:nvCxnSpPr>
        <p:spPr>
          <a:xfrm>
            <a:off x="2520427" y="3669360"/>
            <a:ext cx="115081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5" y="4498380"/>
            <a:ext cx="1370447" cy="1235333"/>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7952" y="5303193"/>
            <a:ext cx="1511330" cy="1125459"/>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282" y="4390369"/>
            <a:ext cx="1343617" cy="103604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3776" y="5332447"/>
            <a:ext cx="1390844" cy="1066949"/>
          </a:xfrm>
          <a:prstGeom prst="rect">
            <a:avLst/>
          </a:prstGeom>
        </p:spPr>
      </p:pic>
      <p:cxnSp>
        <p:nvCxnSpPr>
          <p:cNvPr id="1025" name="Straight Arrow Connector 1024"/>
          <p:cNvCxnSpPr>
            <a:stCxn id="22" idx="2"/>
            <a:endCxn id="26" idx="1"/>
          </p:cNvCxnSpPr>
          <p:nvPr/>
        </p:nvCxnSpPr>
        <p:spPr>
          <a:xfrm>
            <a:off x="792729" y="5733713"/>
            <a:ext cx="685223" cy="1322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1" name="Straight Arrow Connector 1030"/>
          <p:cNvCxnSpPr>
            <a:stCxn id="26" idx="3"/>
            <a:endCxn id="30" idx="2"/>
          </p:cNvCxnSpPr>
          <p:nvPr/>
        </p:nvCxnSpPr>
        <p:spPr>
          <a:xfrm flipV="1">
            <a:off x="2989282" y="5426411"/>
            <a:ext cx="671809" cy="439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3" name="Straight Arrow Connector 1032"/>
          <p:cNvCxnSpPr>
            <a:stCxn id="30" idx="3"/>
            <a:endCxn id="31" idx="0"/>
          </p:cNvCxnSpPr>
          <p:nvPr/>
        </p:nvCxnSpPr>
        <p:spPr>
          <a:xfrm>
            <a:off x="4332899" y="4908390"/>
            <a:ext cx="696299" cy="4240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16</a:t>
            </a:fld>
            <a:endParaRPr lang="pl-PL"/>
          </a:p>
        </p:txBody>
      </p:sp>
    </p:spTree>
    <p:extLst>
      <p:ext uri="{BB962C8B-B14F-4D97-AF65-F5344CB8AC3E}">
        <p14:creationId xmlns:p14="http://schemas.microsoft.com/office/powerpoint/2010/main" val="278182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1025"/>
                                        </p:tgtEl>
                                        <p:attrNameLst>
                                          <p:attrName>style.visibility</p:attrName>
                                        </p:attrNameLst>
                                      </p:cBhvr>
                                      <p:to>
                                        <p:strVal val="visible"/>
                                      </p:to>
                                    </p:set>
                                    <p:animEffect transition="in" filter="fade">
                                      <p:cBhvr>
                                        <p:cTn id="47" dur="500"/>
                                        <p:tgtEl>
                                          <p:spTgt spid="1025"/>
                                        </p:tgtEl>
                                      </p:cBhvr>
                                    </p:animEffect>
                                  </p:childTnLst>
                                </p:cTn>
                              </p:par>
                              <p:par>
                                <p:cTn id="48" presetID="10" presetClass="entr" presetSubtype="0" fill="hold"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500"/>
                                        <p:tgtEl>
                                          <p:spTgt spid="1031"/>
                                        </p:tgtEl>
                                      </p:cBhvr>
                                    </p:animEffect>
                                  </p:childTnLst>
                                </p:cTn>
                              </p:par>
                              <p:par>
                                <p:cTn id="51" presetID="10" presetClass="entr" presetSubtype="0" fill="hold" nodeType="withEffect">
                                  <p:stCondLst>
                                    <p:cond delay="0"/>
                                  </p:stCondLst>
                                  <p:childTnLst>
                                    <p:set>
                                      <p:cBhvr>
                                        <p:cTn id="52" dur="1" fill="hold">
                                          <p:stCondLst>
                                            <p:cond delay="0"/>
                                          </p:stCondLst>
                                        </p:cTn>
                                        <p:tgtEl>
                                          <p:spTgt spid="1033"/>
                                        </p:tgtEl>
                                        <p:attrNameLst>
                                          <p:attrName>style.visibility</p:attrName>
                                        </p:attrNameLst>
                                      </p:cBhvr>
                                      <p:to>
                                        <p:strVal val="visible"/>
                                      </p:to>
                                    </p:set>
                                    <p:animEffect transition="in" filter="fade">
                                      <p:cBhvr>
                                        <p:cTn id="53" dur="500"/>
                                        <p:tgtEl>
                                          <p:spTgt spid="1033"/>
                                        </p:tgtEl>
                                      </p:cBhvr>
                                    </p:animEffect>
                                  </p:childTnLst>
                                </p:cTn>
                              </p:par>
                              <p:par>
                                <p:cTn id="54" presetID="10"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What about many layers?</a:t>
            </a:r>
            <a:endParaRPr lang="en-US"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17</a:t>
            </a:fld>
            <a:endParaRPr lang="pl-PL"/>
          </a:p>
        </p:txBody>
      </p:sp>
      <p:sp>
        <p:nvSpPr>
          <p:cNvPr id="7" name="Content Placeholder 6"/>
          <p:cNvSpPr>
            <a:spLocks noGrp="1"/>
          </p:cNvSpPr>
          <p:nvPr>
            <p:ph idx="1"/>
          </p:nvPr>
        </p:nvSpPr>
        <p:spPr/>
        <p:txBody>
          <a:bodyPr/>
          <a:lstStyle/>
          <a:p>
            <a:r>
              <a:rPr lang="pl-PL" dirty="0" smtClean="0"/>
              <a:t>Moving into comfort zone results in flat reflection</a:t>
            </a:r>
            <a:endParaRPr lang="en-US" dirty="0" smtClean="0"/>
          </a:p>
        </p:txBody>
      </p:sp>
      <p:pic>
        <p:nvPicPr>
          <p:cNvPr id="1026" name="Picture 2" descr="C:\pkellnho\OurPapers\GlassRefraction\Results\Stereo Images\Mirror\LeftPhysic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924944"/>
            <a:ext cx="2736304" cy="273630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1026" idx="3"/>
            <a:endCxn id="3" idx="1"/>
          </p:cNvCxnSpPr>
          <p:nvPr/>
        </p:nvCxnSpPr>
        <p:spPr>
          <a:xfrm>
            <a:off x="3635896" y="4293096"/>
            <a:ext cx="1872208" cy="1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508104" y="2925248"/>
            <a:ext cx="2736304" cy="2736000"/>
          </a:xfrm>
          <a:prstGeom prst="rect">
            <a:avLst/>
          </a:prstGeom>
        </p:spPr>
      </p:pic>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08104" y="2925248"/>
            <a:ext cx="2736000" cy="2736000"/>
          </a:xfrm>
          <a:prstGeom prst="rect">
            <a:avLst/>
          </a:prstGeom>
        </p:spPr>
      </p:pic>
    </p:spTree>
    <p:extLst>
      <p:ext uri="{BB962C8B-B14F-4D97-AF65-F5344CB8AC3E}">
        <p14:creationId xmlns:p14="http://schemas.microsoft.com/office/powerpoint/2010/main" val="1654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500"/>
                            </p:stCondLst>
                            <p:childTnLst>
                              <p:par>
                                <p:cTn id="24" presetID="35" presetClass="emph" presetSubtype="0" repeatCount="indefinite" fill="hold" nodeType="afterEffect">
                                  <p:stCondLst>
                                    <p:cond delay="0"/>
                                  </p:stCondLst>
                                  <p:childTnLst>
                                    <p:anim calcmode="discrete" valueType="str">
                                      <p:cBhvr>
                                        <p:cTn id="25" dur="25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for specular</a:t>
            </a:r>
            <a:endParaRPr lang="pl-P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7174" y="2764904"/>
            <a:ext cx="2505075"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79912" y="2764904"/>
            <a:ext cx="2505075"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endCxn id="2051" idx="1"/>
          </p:cNvCxnSpPr>
          <p:nvPr/>
        </p:nvCxnSpPr>
        <p:spPr>
          <a:xfrm>
            <a:off x="3232249" y="3565003"/>
            <a:ext cx="54766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88224" y="2872506"/>
            <a:ext cx="2376264" cy="1384995"/>
          </a:xfrm>
          <a:prstGeom prst="rect">
            <a:avLst/>
          </a:prstGeom>
          <a:noFill/>
        </p:spPr>
        <p:txBody>
          <a:bodyPr wrap="square" rtlCol="0">
            <a:spAutoFit/>
          </a:bodyPr>
          <a:lstStyle/>
          <a:p>
            <a:r>
              <a:rPr lang="pl-PL" sz="1400" dirty="0" smtClean="0"/>
              <a:t>Highlight microdisparity for improved gloss depiction</a:t>
            </a:r>
          </a:p>
          <a:p>
            <a:endParaRPr lang="pl-PL" sz="1400" dirty="0" smtClean="0"/>
          </a:p>
          <a:p>
            <a:endParaRPr lang="pl-PL" sz="1400" dirty="0" smtClean="0"/>
          </a:p>
          <a:p>
            <a:r>
              <a:rPr lang="pl-PL" sz="1400" dirty="0" smtClean="0"/>
              <a:t>Templin et </a:t>
            </a:r>
            <a:r>
              <a:rPr lang="pl-PL" sz="1400" dirty="0"/>
              <a:t>a</a:t>
            </a:r>
            <a:r>
              <a:rPr lang="pl-PL" sz="1400" dirty="0" smtClean="0"/>
              <a:t>l.</a:t>
            </a:r>
            <a:endParaRPr lang="pl-PL" sz="1400" dirty="0"/>
          </a:p>
          <a:p>
            <a:r>
              <a:rPr lang="pl-PL" sz="1400" dirty="0" smtClean="0"/>
              <a:t>SIGGRAPH 2012</a:t>
            </a:r>
            <a:endParaRPr lang="pl-PL" sz="1400"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18</a:t>
            </a:fld>
            <a:endParaRPr lang="pl-PL"/>
          </a:p>
        </p:txBody>
      </p:sp>
    </p:spTree>
    <p:extLst>
      <p:ext uri="{BB962C8B-B14F-4D97-AF65-F5344CB8AC3E}">
        <p14:creationId xmlns:p14="http://schemas.microsoft.com/office/powerpoint/2010/main" val="23795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 for reflections</a:t>
            </a:r>
            <a:endParaRPr lang="en-US" dirty="0"/>
          </a:p>
        </p:txBody>
      </p:sp>
      <p:sp>
        <p:nvSpPr>
          <p:cNvPr id="3" name="Content Placeholder 2"/>
          <p:cNvSpPr>
            <a:spLocks noGrp="1"/>
          </p:cNvSpPr>
          <p:nvPr>
            <p:ph idx="1"/>
          </p:nvPr>
        </p:nvSpPr>
        <p:spPr>
          <a:xfrm>
            <a:off x="457200" y="1600200"/>
            <a:ext cx="8229600" cy="4709120"/>
          </a:xfrm>
        </p:spPr>
        <p:txBody>
          <a:bodyPr>
            <a:normAutofit/>
          </a:bodyPr>
          <a:lstStyle/>
          <a:p>
            <a:r>
              <a:rPr lang="pl-PL" dirty="0" smtClean="0"/>
              <a:t>Decompose image</a:t>
            </a:r>
          </a:p>
          <a:p>
            <a:r>
              <a:rPr lang="pl-PL" dirty="0" smtClean="0"/>
              <a:t>Rig for every layer</a:t>
            </a:r>
          </a:p>
          <a:p>
            <a:endParaRPr lang="pl-PL" dirty="0"/>
          </a:p>
          <a:p>
            <a:endParaRPr lang="pl-PL" dirty="0" smtClean="0"/>
          </a:p>
          <a:p>
            <a:endParaRPr lang="pl-PL" dirty="0"/>
          </a:p>
          <a:p>
            <a:endParaRPr lang="pl-PL" dirty="0" smtClean="0"/>
          </a:p>
          <a:p>
            <a:endParaRPr lang="pl-PL" dirty="0"/>
          </a:p>
          <a:p>
            <a:r>
              <a:rPr lang="pl-PL" dirty="0" smtClean="0"/>
              <a:t>Generalize even further</a:t>
            </a:r>
            <a:endParaRPr lang="en-US" dirty="0" smtClean="0"/>
          </a:p>
          <a:p>
            <a:endParaRPr lang="en-US"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19</a:t>
            </a:fld>
            <a:endParaRPr lang="pl-PL"/>
          </a:p>
        </p:txBody>
      </p:sp>
      <p:pic>
        <p:nvPicPr>
          <p:cNvPr id="6" name="Picture 3" descr="C:\pkellnho\OurPapers\GlassRefraction\Results\Stereo Images\Mirror\Raytree\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76" y="26369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pkellnho\OurPapers\GlassRefraction\Results\Stereo Images\Mirror\Raytre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76" y="443691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pkellnho\OurPapers\GlassRefraction\Results\Stereo Images\Mirror\LeftPhysic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908" y="2996952"/>
            <a:ext cx="2520000" cy="252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stCxn id="8" idx="3"/>
            <a:endCxn id="6" idx="1"/>
          </p:cNvCxnSpPr>
          <p:nvPr/>
        </p:nvCxnSpPr>
        <p:spPr>
          <a:xfrm flipV="1">
            <a:off x="3497908" y="3536912"/>
            <a:ext cx="2658468" cy="72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1"/>
          </p:cNvCxnSpPr>
          <p:nvPr/>
        </p:nvCxnSpPr>
        <p:spPr>
          <a:xfrm>
            <a:off x="3497908" y="4256952"/>
            <a:ext cx="2658468" cy="10799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4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Callout 7"/>
          <p:cNvSpPr/>
          <p:nvPr/>
        </p:nvSpPr>
        <p:spPr>
          <a:xfrm>
            <a:off x="539552" y="1268760"/>
            <a:ext cx="3361262" cy="4536504"/>
          </a:xfrm>
          <a:prstGeom prst="rightArrow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2" name="Title 1"/>
          <p:cNvSpPr>
            <a:spLocks noGrp="1"/>
          </p:cNvSpPr>
          <p:nvPr>
            <p:ph type="title"/>
          </p:nvPr>
        </p:nvSpPr>
        <p:spPr/>
        <p:txBody>
          <a:bodyPr/>
          <a:lstStyle/>
          <a:p>
            <a:r>
              <a:rPr lang="pl-PL" dirty="0" smtClean="0"/>
              <a:t>Stereoscopy nowadays</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2</a:t>
            </a:fld>
            <a:endParaRPr lang="pl-PL"/>
          </a:p>
        </p:txBody>
      </p:sp>
      <p:pic>
        <p:nvPicPr>
          <p:cNvPr id="6" name="Picture 4" descr="C:\Users\Administrator\Dropbox\shutterglass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32462" y="4181307"/>
            <a:ext cx="1654399" cy="79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462" y="1918001"/>
            <a:ext cx="1732919" cy="900000"/>
          </a:xfrm>
          <a:prstGeom prst="rect">
            <a:avLst/>
          </a:prstGeom>
        </p:spPr>
      </p:pic>
      <p:grpSp>
        <p:nvGrpSpPr>
          <p:cNvPr id="9" name="Group 8"/>
          <p:cNvGrpSpPr/>
          <p:nvPr/>
        </p:nvGrpSpPr>
        <p:grpSpPr>
          <a:xfrm>
            <a:off x="5009653" y="1268760"/>
            <a:ext cx="1602260" cy="2017337"/>
            <a:chOff x="5283038" y="928934"/>
            <a:chExt cx="1602260" cy="201733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038" y="928934"/>
              <a:ext cx="1252364" cy="173404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86" y="1212229"/>
              <a:ext cx="1170212" cy="1734042"/>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6261" y="2656640"/>
            <a:ext cx="1719150" cy="176074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2671" y="4417383"/>
            <a:ext cx="2448272" cy="1836204"/>
          </a:xfrm>
          <a:prstGeom prst="rect">
            <a:avLst/>
          </a:prstGeom>
        </p:spPr>
      </p:pic>
    </p:spTree>
    <p:extLst>
      <p:ext uri="{BB962C8B-B14F-4D97-AF65-F5344CB8AC3E}">
        <p14:creationId xmlns:p14="http://schemas.microsoft.com/office/powerpoint/2010/main" val="42785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a:off x="2443796" y="1285705"/>
            <a:ext cx="1007262" cy="1447983"/>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6113343" y="2349160"/>
            <a:ext cx="2520000" cy="25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lstStyle/>
          <a:p>
            <a:r>
              <a:rPr lang="en-US" dirty="0" smtClean="0"/>
              <a:t>What </a:t>
            </a:r>
            <a:r>
              <a:rPr lang="pl-PL" dirty="0" smtClean="0"/>
              <a:t>do </a:t>
            </a:r>
            <a:r>
              <a:rPr lang="en-US" dirty="0" smtClean="0"/>
              <a:t>we optimize</a:t>
            </a:r>
            <a:r>
              <a:rPr lang="pl-PL" dirty="0" smtClean="0"/>
              <a:t>?</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 name="Slide Number Placeholder 4"/>
          <p:cNvSpPr>
            <a:spLocks noGrp="1"/>
          </p:cNvSpPr>
          <p:nvPr>
            <p:ph type="sldNum" sz="quarter" idx="12"/>
          </p:nvPr>
        </p:nvSpPr>
        <p:spPr/>
        <p:txBody>
          <a:bodyPr/>
          <a:lstStyle/>
          <a:p>
            <a:fld id="{B5168B12-8941-4B12-B4BB-DEFB83B1D4BA}" type="slidenum">
              <a:rPr lang="pl-PL" smtClean="0"/>
              <a:t>20</a:t>
            </a:fld>
            <a:endParaRPr lang="pl-PL"/>
          </a:p>
        </p:txBody>
      </p:sp>
      <p:sp>
        <p:nvSpPr>
          <p:cNvPr id="7" name="Oval 6"/>
          <p:cNvSpPr/>
          <p:nvPr/>
        </p:nvSpPr>
        <p:spPr>
          <a:xfrm>
            <a:off x="448013" y="2733688"/>
            <a:ext cx="1872208" cy="1872208"/>
          </a:xfrm>
          <a:prstGeom prst="ellipse">
            <a:avLst/>
          </a:prstGeom>
          <a:gradFill flip="none" rotWithShape="1">
            <a:gsLst>
              <a:gs pos="0">
                <a:schemeClr val="tx2">
                  <a:lumMod val="50000"/>
                  <a:tint val="66000"/>
                  <a:satMod val="160000"/>
                </a:schemeClr>
              </a:gs>
              <a:gs pos="50000">
                <a:schemeClr val="tx2">
                  <a:lumMod val="50000"/>
                  <a:tint val="44500"/>
                  <a:satMod val="160000"/>
                </a:schemeClr>
              </a:gs>
              <a:gs pos="100000">
                <a:schemeClr val="tx2">
                  <a:lumMod val="50000"/>
                  <a:tint val="23500"/>
                  <a:satMod val="160000"/>
                </a:schemeClr>
              </a:gs>
            </a:gsLst>
            <a:lin ang="189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val 10"/>
          <p:cNvSpPr/>
          <p:nvPr/>
        </p:nvSpPr>
        <p:spPr>
          <a:xfrm>
            <a:off x="3976405" y="2733688"/>
            <a:ext cx="1872208" cy="1872208"/>
          </a:xfrm>
          <a:prstGeom prst="ellipse">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89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oup 11"/>
          <p:cNvGrpSpPr/>
          <p:nvPr/>
        </p:nvGrpSpPr>
        <p:grpSpPr>
          <a:xfrm rot="1559105">
            <a:off x="2864321" y="1569428"/>
            <a:ext cx="497792" cy="482878"/>
            <a:chOff x="307430" y="1871058"/>
            <a:chExt cx="1006421" cy="975551"/>
          </a:xfrm>
        </p:grpSpPr>
        <p:grpSp>
          <p:nvGrpSpPr>
            <p:cNvPr id="13" name="Group 12"/>
            <p:cNvGrpSpPr/>
            <p:nvPr/>
          </p:nvGrpSpPr>
          <p:grpSpPr>
            <a:xfrm>
              <a:off x="307430" y="1871058"/>
              <a:ext cx="1006421" cy="975551"/>
              <a:chOff x="307430" y="1871058"/>
              <a:chExt cx="1006421" cy="975551"/>
            </a:xfrm>
          </p:grpSpPr>
          <p:sp>
            <p:nvSpPr>
              <p:cNvPr id="16" name="Oval 15"/>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a:stCxn id="17" idx="6"/>
            <a:endCxn id="6" idx="1"/>
          </p:cNvCxnSpPr>
          <p:nvPr/>
        </p:nvCxnSpPr>
        <p:spPr>
          <a:xfrm>
            <a:off x="3292806" y="1994104"/>
            <a:ext cx="980802" cy="7954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2"/>
            <a:endCxn id="35" idx="6"/>
          </p:cNvCxnSpPr>
          <p:nvPr/>
        </p:nvCxnSpPr>
        <p:spPr>
          <a:xfrm flipH="1">
            <a:off x="2510921" y="2924388"/>
            <a:ext cx="1706832" cy="7201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5" idx="5"/>
            <a:endCxn id="43" idx="1"/>
          </p:cNvCxnSpPr>
          <p:nvPr/>
        </p:nvCxnSpPr>
        <p:spPr>
          <a:xfrm>
            <a:off x="2455066" y="3779418"/>
            <a:ext cx="891609" cy="8823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5" idx="3"/>
            <a:endCxn id="42" idx="6"/>
          </p:cNvCxnSpPr>
          <p:nvPr/>
        </p:nvCxnSpPr>
        <p:spPr>
          <a:xfrm flipH="1">
            <a:off x="704928" y="3779418"/>
            <a:ext cx="1480448" cy="264076"/>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6" idx="5"/>
            <a:endCxn id="49" idx="1"/>
          </p:cNvCxnSpPr>
          <p:nvPr/>
        </p:nvCxnSpPr>
        <p:spPr>
          <a:xfrm>
            <a:off x="4543298" y="3059233"/>
            <a:ext cx="825204" cy="124119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9" idx="5"/>
            <a:endCxn id="52" idx="7"/>
          </p:cNvCxnSpPr>
          <p:nvPr/>
        </p:nvCxnSpPr>
        <p:spPr>
          <a:xfrm flipH="1">
            <a:off x="5195917" y="4570113"/>
            <a:ext cx="442275" cy="896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9" idx="2"/>
            <a:endCxn id="45" idx="6"/>
          </p:cNvCxnSpPr>
          <p:nvPr/>
        </p:nvCxnSpPr>
        <p:spPr>
          <a:xfrm flipH="1" flipV="1">
            <a:off x="4217753" y="3860492"/>
            <a:ext cx="1094894" cy="574776"/>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217753" y="2733688"/>
            <a:ext cx="381400" cy="381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Oval 34"/>
          <p:cNvSpPr/>
          <p:nvPr/>
        </p:nvSpPr>
        <p:spPr>
          <a:xfrm>
            <a:off x="2129521" y="3453873"/>
            <a:ext cx="381400" cy="381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Oval 41"/>
          <p:cNvSpPr/>
          <p:nvPr/>
        </p:nvSpPr>
        <p:spPr>
          <a:xfrm>
            <a:off x="323528" y="3852794"/>
            <a:ext cx="381400" cy="3814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Oval 42"/>
          <p:cNvSpPr/>
          <p:nvPr/>
        </p:nvSpPr>
        <p:spPr>
          <a:xfrm>
            <a:off x="3290820" y="4605896"/>
            <a:ext cx="381400" cy="381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Oval 44"/>
          <p:cNvSpPr/>
          <p:nvPr/>
        </p:nvSpPr>
        <p:spPr>
          <a:xfrm>
            <a:off x="3836353" y="3669792"/>
            <a:ext cx="381400" cy="3814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Oval 48"/>
          <p:cNvSpPr/>
          <p:nvPr/>
        </p:nvSpPr>
        <p:spPr>
          <a:xfrm>
            <a:off x="5312647" y="4244568"/>
            <a:ext cx="381400" cy="3814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Oval 51"/>
          <p:cNvSpPr/>
          <p:nvPr/>
        </p:nvSpPr>
        <p:spPr>
          <a:xfrm>
            <a:off x="4870372" y="5411005"/>
            <a:ext cx="381400" cy="381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43" y="2439160"/>
            <a:ext cx="2340000" cy="2340000"/>
          </a:xfrm>
          <a:prstGeom prst="rect">
            <a:avLst/>
          </a:prstGeom>
        </p:spPr>
      </p:pic>
      <p:pic>
        <p:nvPicPr>
          <p:cNvPr id="86" name="Picture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343" y="2439160"/>
            <a:ext cx="2340000" cy="2340000"/>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587" y="2445052"/>
            <a:ext cx="2340000" cy="2340000"/>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587" y="2439160"/>
            <a:ext cx="2340000" cy="2340000"/>
          </a:xfrm>
          <a:prstGeom prst="rect">
            <a:avLst/>
          </a:prstGeom>
        </p:spPr>
      </p:pic>
      <p:grpSp>
        <p:nvGrpSpPr>
          <p:cNvPr id="90" name="Group 89"/>
          <p:cNvGrpSpPr/>
          <p:nvPr/>
        </p:nvGrpSpPr>
        <p:grpSpPr>
          <a:xfrm rot="1559105">
            <a:off x="2856910" y="1569261"/>
            <a:ext cx="497792" cy="482878"/>
            <a:chOff x="307430" y="1871058"/>
            <a:chExt cx="1006421" cy="975551"/>
          </a:xfrm>
          <a:solidFill>
            <a:schemeClr val="tx2">
              <a:lumMod val="60000"/>
              <a:lumOff val="40000"/>
            </a:schemeClr>
          </a:solidFill>
        </p:grpSpPr>
        <p:grpSp>
          <p:nvGrpSpPr>
            <p:cNvPr id="91" name="Group 90"/>
            <p:cNvGrpSpPr/>
            <p:nvPr/>
          </p:nvGrpSpPr>
          <p:grpSpPr>
            <a:xfrm>
              <a:off x="307430" y="1871058"/>
              <a:ext cx="1006421" cy="975551"/>
              <a:chOff x="307430" y="1871058"/>
              <a:chExt cx="1006421" cy="975551"/>
            </a:xfrm>
            <a:grpFill/>
          </p:grpSpPr>
          <p:sp>
            <p:nvSpPr>
              <p:cNvPr id="94" name="Oval 93"/>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rot="934332">
            <a:off x="2675919" y="1826998"/>
            <a:ext cx="497792" cy="482878"/>
            <a:chOff x="307430" y="1871058"/>
            <a:chExt cx="1006421" cy="975551"/>
          </a:xfrm>
          <a:solidFill>
            <a:srgbClr val="92D050"/>
          </a:solidFill>
        </p:grpSpPr>
        <p:grpSp>
          <p:nvGrpSpPr>
            <p:cNvPr id="97" name="Group 96"/>
            <p:cNvGrpSpPr/>
            <p:nvPr/>
          </p:nvGrpSpPr>
          <p:grpSpPr>
            <a:xfrm>
              <a:off x="307430" y="1871058"/>
              <a:ext cx="1006421" cy="975551"/>
              <a:chOff x="307430" y="1871058"/>
              <a:chExt cx="1006421" cy="975551"/>
            </a:xfrm>
            <a:grpFill/>
          </p:grpSpPr>
          <p:sp>
            <p:nvSpPr>
              <p:cNvPr id="100" name="Oval 99"/>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Oval 97"/>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Arrow Connector 101"/>
          <p:cNvCxnSpPr>
            <a:stCxn id="101" idx="6"/>
            <a:endCxn id="6" idx="2"/>
          </p:cNvCxnSpPr>
          <p:nvPr/>
        </p:nvCxnSpPr>
        <p:spPr>
          <a:xfrm>
            <a:off x="3134564" y="2216197"/>
            <a:ext cx="1083189" cy="7081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rot="298178">
            <a:off x="2519980" y="2084763"/>
            <a:ext cx="497792" cy="482878"/>
            <a:chOff x="307430" y="1871058"/>
            <a:chExt cx="1006421" cy="975551"/>
          </a:xfrm>
          <a:solidFill>
            <a:schemeClr val="accent4">
              <a:lumMod val="75000"/>
            </a:schemeClr>
          </a:solidFill>
        </p:grpSpPr>
        <p:grpSp>
          <p:nvGrpSpPr>
            <p:cNvPr id="106" name="Group 105"/>
            <p:cNvGrpSpPr/>
            <p:nvPr/>
          </p:nvGrpSpPr>
          <p:grpSpPr>
            <a:xfrm>
              <a:off x="307430" y="1871058"/>
              <a:ext cx="1006421" cy="975551"/>
              <a:chOff x="307430" y="1871058"/>
              <a:chExt cx="1006421" cy="975551"/>
            </a:xfrm>
            <a:grpFill/>
          </p:grpSpPr>
          <p:sp>
            <p:nvSpPr>
              <p:cNvPr id="109" name="Oval 108"/>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Arrow Connector 110"/>
          <p:cNvCxnSpPr>
            <a:stCxn id="110" idx="6"/>
            <a:endCxn id="6" idx="2"/>
          </p:cNvCxnSpPr>
          <p:nvPr/>
        </p:nvCxnSpPr>
        <p:spPr>
          <a:xfrm>
            <a:off x="3002231" y="2432846"/>
            <a:ext cx="1215522" cy="4915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rot="1719316">
            <a:off x="2990941" y="1385193"/>
            <a:ext cx="497792" cy="482878"/>
            <a:chOff x="307430" y="1871058"/>
            <a:chExt cx="1006421" cy="975551"/>
          </a:xfrm>
          <a:solidFill>
            <a:srgbClr val="C00000"/>
          </a:solidFill>
        </p:grpSpPr>
        <p:grpSp>
          <p:nvGrpSpPr>
            <p:cNvPr id="115" name="Group 114"/>
            <p:cNvGrpSpPr/>
            <p:nvPr/>
          </p:nvGrpSpPr>
          <p:grpSpPr>
            <a:xfrm>
              <a:off x="307430" y="1871058"/>
              <a:ext cx="1006421" cy="975551"/>
              <a:chOff x="307430" y="1871058"/>
              <a:chExt cx="1006421" cy="975551"/>
            </a:xfrm>
            <a:grpFill/>
          </p:grpSpPr>
          <p:sp>
            <p:nvSpPr>
              <p:cNvPr id="118" name="Oval 117"/>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Oval 115"/>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0" name="Straight Arrow Connector 119"/>
          <p:cNvCxnSpPr>
            <a:stCxn id="119" idx="6"/>
            <a:endCxn id="6" idx="1"/>
          </p:cNvCxnSpPr>
          <p:nvPr/>
        </p:nvCxnSpPr>
        <p:spPr>
          <a:xfrm>
            <a:off x="3410694" y="1818036"/>
            <a:ext cx="862914" cy="9715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43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childTnLst>
                                </p:cTn>
                              </p:par>
                              <p:par>
                                <p:cTn id="36" presetID="10" presetClass="entr" presetSubtype="0" fill="hold"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wipe(left)">
                                      <p:cBhvr>
                                        <p:cTn id="53" dur="500"/>
                                        <p:tgtEl>
                                          <p:spTgt spid="102"/>
                                        </p:tgtEl>
                                      </p:cBhvr>
                                    </p:animEffect>
                                  </p:childTnLst>
                                </p:cTn>
                              </p:par>
                            </p:childTnLst>
                          </p:cTn>
                        </p:par>
                        <p:par>
                          <p:cTn id="54" fill="hold">
                            <p:stCondLst>
                              <p:cond delay="1000"/>
                            </p:stCondLst>
                            <p:childTnLst>
                              <p:par>
                                <p:cTn id="55" presetID="10" presetClass="exit" presetSubtype="0" fill="hold" nodeType="afterEffect">
                                  <p:stCondLst>
                                    <p:cond delay="0"/>
                                  </p:stCondLst>
                                  <p:childTnLst>
                                    <p:animEffect transition="out" filter="fade">
                                      <p:cBhvr>
                                        <p:cTn id="56" dur="500"/>
                                        <p:tgtEl>
                                          <p:spTgt spid="85"/>
                                        </p:tgtEl>
                                      </p:cBhvr>
                                    </p:animEffect>
                                    <p:set>
                                      <p:cBhvr>
                                        <p:cTn id="57" dur="1" fill="hold">
                                          <p:stCondLst>
                                            <p:cond delay="499"/>
                                          </p:stCondLst>
                                        </p:cTn>
                                        <p:tgtEl>
                                          <p:spTgt spid="85"/>
                                        </p:tgtEl>
                                        <p:attrNameLst>
                                          <p:attrName>style.visibility</p:attrName>
                                        </p:attrNameLst>
                                      </p:cBhvr>
                                      <p:to>
                                        <p:strVal val="hidden"/>
                                      </p:to>
                                    </p:set>
                                  </p:childTnLst>
                                </p:cTn>
                              </p:par>
                              <p:par>
                                <p:cTn id="58" presetID="22" presetClass="entr" presetSubtype="1"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500"/>
                                        <p:tgtEl>
                                          <p:spTgt spid="21"/>
                                        </p:tgtEl>
                                      </p:cBhvr>
                                    </p:animEffect>
                                  </p:childTnLst>
                                </p:cTn>
                              </p:par>
                              <p:par>
                                <p:cTn id="61" presetID="22" presetClass="entr" presetSubtype="1"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up)">
                                      <p:cBhvr>
                                        <p:cTn id="63" dur="500"/>
                                        <p:tgtEl>
                                          <p:spTgt spid="3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0"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500"/>
                                        <p:tgtEl>
                                          <p:spTgt spid="8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6"/>
                                        </p:tgtEl>
                                      </p:cBhvr>
                                    </p:animEffect>
                                    <p:set>
                                      <p:cBhvr>
                                        <p:cTn id="78" dur="1" fill="hold">
                                          <p:stCondLst>
                                            <p:cond delay="499"/>
                                          </p:stCondLst>
                                        </p:cTn>
                                        <p:tgtEl>
                                          <p:spTgt spid="9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02"/>
                                        </p:tgtEl>
                                      </p:cBhvr>
                                    </p:animEffect>
                                    <p:set>
                                      <p:cBhvr>
                                        <p:cTn id="81" dur="1" fill="hold">
                                          <p:stCondLst>
                                            <p:cond delay="499"/>
                                          </p:stCondLst>
                                        </p:cTn>
                                        <p:tgtEl>
                                          <p:spTgt spid="10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05"/>
                                        </p:tgtEl>
                                        <p:attrNameLst>
                                          <p:attrName>style.visibility</p:attrName>
                                        </p:attrNameLst>
                                      </p:cBhvr>
                                      <p:to>
                                        <p:strVal val="visible"/>
                                      </p:to>
                                    </p:set>
                                    <p:animEffect transition="in" filter="fade">
                                      <p:cBhvr>
                                        <p:cTn id="90" dur="500"/>
                                        <p:tgtEl>
                                          <p:spTgt spid="105"/>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111"/>
                                        </p:tgtEl>
                                        <p:attrNameLst>
                                          <p:attrName>style.visibility</p:attrName>
                                        </p:attrNameLst>
                                      </p:cBhvr>
                                      <p:to>
                                        <p:strVal val="visible"/>
                                      </p:to>
                                    </p:set>
                                    <p:animEffect transition="in" filter="wipe(left)">
                                      <p:cBhvr>
                                        <p:cTn id="94" dur="500"/>
                                        <p:tgtEl>
                                          <p:spTgt spid="111"/>
                                        </p:tgtEl>
                                      </p:cBhvr>
                                    </p:animEffect>
                                  </p:childTnLst>
                                </p:cTn>
                              </p:par>
                            </p:childTnLst>
                          </p:cTn>
                        </p:par>
                        <p:par>
                          <p:cTn id="95" fill="hold">
                            <p:stCondLst>
                              <p:cond delay="1000"/>
                            </p:stCondLst>
                            <p:childTnLst>
                              <p:par>
                                <p:cTn id="96" presetID="10" presetClass="exit" presetSubtype="0" fill="hold" nodeType="afterEffect">
                                  <p:stCondLst>
                                    <p:cond delay="0"/>
                                  </p:stCondLst>
                                  <p:childTnLst>
                                    <p:animEffect transition="out" filter="fade">
                                      <p:cBhvr>
                                        <p:cTn id="97" dur="500"/>
                                        <p:tgtEl>
                                          <p:spTgt spid="86"/>
                                        </p:tgtEl>
                                      </p:cBhvr>
                                    </p:animEffect>
                                    <p:set>
                                      <p:cBhvr>
                                        <p:cTn id="98" dur="1" fill="hold">
                                          <p:stCondLst>
                                            <p:cond delay="499"/>
                                          </p:stCondLst>
                                        </p:cTn>
                                        <p:tgtEl>
                                          <p:spTgt spid="86"/>
                                        </p:tgtEl>
                                        <p:attrNameLst>
                                          <p:attrName>style.visibility</p:attrName>
                                        </p:attrNameLst>
                                      </p:cBhvr>
                                      <p:to>
                                        <p:strVal val="hidden"/>
                                      </p:to>
                                    </p:set>
                                  </p:childTnLst>
                                </p:cTn>
                              </p:par>
                              <p:par>
                                <p:cTn id="99" presetID="22" presetClass="entr" presetSubtype="2"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right)">
                                      <p:cBhvr>
                                        <p:cTn id="101" dur="500"/>
                                        <p:tgtEl>
                                          <p:spTgt spid="21"/>
                                        </p:tgtEl>
                                      </p:cBhvr>
                                    </p:animEffect>
                                  </p:childTnLst>
                                </p:cTn>
                              </p:par>
                              <p:par>
                                <p:cTn id="102" presetID="22" presetClass="entr" presetSubtype="8"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left)">
                                      <p:cBhvr>
                                        <p:cTn id="104" dur="500"/>
                                        <p:tgtEl>
                                          <p:spTgt spid="34"/>
                                        </p:tgtEl>
                                      </p:cBhvr>
                                    </p:animEffect>
                                  </p:childTnLst>
                                </p:cTn>
                              </p:par>
                            </p:childTnLst>
                          </p:cTn>
                        </p:par>
                        <p:par>
                          <p:cTn id="105" fill="hold">
                            <p:stCondLst>
                              <p:cond delay="1500"/>
                            </p:stCondLst>
                            <p:childTnLst>
                              <p:par>
                                <p:cTn id="106" presetID="22" presetClass="entr" presetSubtype="1" fill="hold"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wipe(up)">
                                      <p:cBhvr>
                                        <p:cTn id="108" dur="500"/>
                                        <p:tgtEl>
                                          <p:spTgt spid="25"/>
                                        </p:tgtEl>
                                      </p:cBhvr>
                                    </p:animEffect>
                                  </p:childTnLst>
                                </p:cTn>
                              </p:par>
                              <p:par>
                                <p:cTn id="109" presetID="22" presetClass="entr" presetSubtype="1"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up)">
                                      <p:cBhvr>
                                        <p:cTn id="111" dur="500"/>
                                        <p:tgtEl>
                                          <p:spTgt spid="28"/>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nodeType="with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fade">
                                      <p:cBhvr>
                                        <p:cTn id="121" dur="500"/>
                                        <p:tgtEl>
                                          <p:spTgt spid="8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34"/>
                                        </p:tgtEl>
                                      </p:cBhvr>
                                    </p:animEffect>
                                    <p:set>
                                      <p:cBhvr>
                                        <p:cTn id="129" dur="1" fill="hold">
                                          <p:stCondLst>
                                            <p:cond delay="499"/>
                                          </p:stCondLst>
                                        </p:cTn>
                                        <p:tgtEl>
                                          <p:spTgt spid="34"/>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05"/>
                                        </p:tgtEl>
                                      </p:cBhvr>
                                    </p:animEffect>
                                    <p:set>
                                      <p:cBhvr>
                                        <p:cTn id="132" dur="1" fill="hold">
                                          <p:stCondLst>
                                            <p:cond delay="499"/>
                                          </p:stCondLst>
                                        </p:cTn>
                                        <p:tgtEl>
                                          <p:spTgt spid="10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11"/>
                                        </p:tgtEl>
                                      </p:cBhvr>
                                    </p:animEffect>
                                    <p:set>
                                      <p:cBhvr>
                                        <p:cTn id="135" dur="1" fill="hold">
                                          <p:stCondLst>
                                            <p:cond delay="499"/>
                                          </p:stCondLst>
                                        </p:cTn>
                                        <p:tgtEl>
                                          <p:spTgt spid="111"/>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28"/>
                                        </p:tgtEl>
                                      </p:cBhvr>
                                    </p:animEffect>
                                    <p:set>
                                      <p:cBhvr>
                                        <p:cTn id="141" dur="1" fill="hold">
                                          <p:stCondLst>
                                            <p:cond delay="499"/>
                                          </p:stCondLst>
                                        </p:cTn>
                                        <p:tgtEl>
                                          <p:spTgt spid="28"/>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114"/>
                                        </p:tgtEl>
                                        <p:attrNameLst>
                                          <p:attrName>style.visibility</p:attrName>
                                        </p:attrNameLst>
                                      </p:cBhvr>
                                      <p:to>
                                        <p:strVal val="visible"/>
                                      </p:to>
                                    </p:set>
                                    <p:animEffect transition="in" filter="fade">
                                      <p:cBhvr>
                                        <p:cTn id="144" dur="500"/>
                                        <p:tgtEl>
                                          <p:spTgt spid="114"/>
                                        </p:tgtEl>
                                      </p:cBhvr>
                                    </p:animEffect>
                                  </p:childTnLst>
                                </p:cTn>
                              </p:par>
                            </p:childTnLst>
                          </p:cTn>
                        </p:par>
                        <p:par>
                          <p:cTn id="145" fill="hold">
                            <p:stCondLst>
                              <p:cond delay="500"/>
                            </p:stCondLst>
                            <p:childTnLst>
                              <p:par>
                                <p:cTn id="146" presetID="22" presetClass="entr" presetSubtype="8" fill="hold" nodeType="afterEffect">
                                  <p:stCondLst>
                                    <p:cond delay="0"/>
                                  </p:stCondLst>
                                  <p:childTnLst>
                                    <p:set>
                                      <p:cBhvr>
                                        <p:cTn id="147" dur="1" fill="hold">
                                          <p:stCondLst>
                                            <p:cond delay="0"/>
                                          </p:stCondLst>
                                        </p:cTn>
                                        <p:tgtEl>
                                          <p:spTgt spid="120"/>
                                        </p:tgtEl>
                                        <p:attrNameLst>
                                          <p:attrName>style.visibility</p:attrName>
                                        </p:attrNameLst>
                                      </p:cBhvr>
                                      <p:to>
                                        <p:strVal val="visible"/>
                                      </p:to>
                                    </p:set>
                                    <p:animEffect transition="in" filter="wipe(left)">
                                      <p:cBhvr>
                                        <p:cTn id="148" dur="500"/>
                                        <p:tgtEl>
                                          <p:spTgt spid="120"/>
                                        </p:tgtEl>
                                      </p:cBhvr>
                                    </p:animEffect>
                                  </p:childTnLst>
                                </p:cTn>
                              </p:par>
                            </p:childTnLst>
                          </p:cTn>
                        </p:par>
                        <p:par>
                          <p:cTn id="149" fill="hold">
                            <p:stCondLst>
                              <p:cond delay="1000"/>
                            </p:stCondLst>
                            <p:childTnLst>
                              <p:par>
                                <p:cTn id="150" presetID="22" presetClass="entr" presetSubtype="1" fill="hold" nodeType="afterEffect">
                                  <p:stCondLst>
                                    <p:cond delay="0"/>
                                  </p:stCondLst>
                                  <p:childTnLst>
                                    <p:set>
                                      <p:cBhvr>
                                        <p:cTn id="151" dur="1" fill="hold">
                                          <p:stCondLst>
                                            <p:cond delay="0"/>
                                          </p:stCondLst>
                                        </p:cTn>
                                        <p:tgtEl>
                                          <p:spTgt spid="21"/>
                                        </p:tgtEl>
                                        <p:attrNameLst>
                                          <p:attrName>style.visibility</p:attrName>
                                        </p:attrNameLst>
                                      </p:cBhvr>
                                      <p:to>
                                        <p:strVal val="visible"/>
                                      </p:to>
                                    </p:set>
                                    <p:animEffect transition="in" filter="wipe(up)">
                                      <p:cBhvr>
                                        <p:cTn id="152" dur="500"/>
                                        <p:tgtEl>
                                          <p:spTgt spid="21"/>
                                        </p:tgtEl>
                                      </p:cBhvr>
                                    </p:animEffect>
                                  </p:childTnLst>
                                </p:cTn>
                              </p:par>
                              <p:par>
                                <p:cTn id="153" presetID="22" presetClass="entr" presetSubtype="1" fill="hold" nodeType="with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up)">
                                      <p:cBhvr>
                                        <p:cTn id="155" dur="500"/>
                                        <p:tgtEl>
                                          <p:spTgt spid="34"/>
                                        </p:tgtEl>
                                      </p:cBhvr>
                                    </p:animEffect>
                                  </p:childTnLst>
                                </p:cTn>
                              </p:par>
                            </p:childTnLst>
                          </p:cTn>
                        </p:par>
                        <p:par>
                          <p:cTn id="156" fill="hold">
                            <p:stCondLst>
                              <p:cond delay="1500"/>
                            </p:stCondLst>
                            <p:childTnLst>
                              <p:par>
                                <p:cTn id="157" presetID="22" presetClass="entr" presetSubtype="1" fill="hold" nodeType="after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wipe(up)">
                                      <p:cBhvr>
                                        <p:cTn id="159" dur="500"/>
                                        <p:tgtEl>
                                          <p:spTgt spid="25"/>
                                        </p:tgtEl>
                                      </p:cBhvr>
                                    </p:animEffect>
                                  </p:childTnLst>
                                </p:cTn>
                              </p:par>
                              <p:par>
                                <p:cTn id="160" presetID="22" presetClass="entr" presetSubtype="1" fill="hold" nodeType="withEffect">
                                  <p:stCondLst>
                                    <p:cond delay="0"/>
                                  </p:stCondLst>
                                  <p:childTnLst>
                                    <p:set>
                                      <p:cBhvr>
                                        <p:cTn id="161" dur="1" fill="hold">
                                          <p:stCondLst>
                                            <p:cond delay="0"/>
                                          </p:stCondLst>
                                        </p:cTn>
                                        <p:tgtEl>
                                          <p:spTgt spid="28"/>
                                        </p:tgtEl>
                                        <p:attrNameLst>
                                          <p:attrName>style.visibility</p:attrName>
                                        </p:attrNameLst>
                                      </p:cBhvr>
                                      <p:to>
                                        <p:strVal val="visible"/>
                                      </p:to>
                                    </p:set>
                                    <p:animEffect transition="in" filter="wipe(up)">
                                      <p:cBhvr>
                                        <p:cTn id="162" dur="500"/>
                                        <p:tgtEl>
                                          <p:spTgt spid="28"/>
                                        </p:tgtEl>
                                      </p:cBhvr>
                                    </p:animEffect>
                                  </p:childTnLst>
                                </p:cTn>
                              </p:par>
                            </p:childTnLst>
                          </p:cTn>
                        </p:par>
                        <p:par>
                          <p:cTn id="163" fill="hold">
                            <p:stCondLst>
                              <p:cond delay="2000"/>
                            </p:stCondLst>
                            <p:childTnLst>
                              <p:par>
                                <p:cTn id="164" presetID="10" presetClass="exit" presetSubtype="0" fill="hold" nodeType="afterEffect">
                                  <p:stCondLst>
                                    <p:cond delay="0"/>
                                  </p:stCondLst>
                                  <p:childTnLst>
                                    <p:animEffect transition="out" filter="fade">
                                      <p:cBhvr>
                                        <p:cTn id="165" dur="500"/>
                                        <p:tgtEl>
                                          <p:spTgt spid="87"/>
                                        </p:tgtEl>
                                      </p:cBhvr>
                                    </p:animEffect>
                                    <p:set>
                                      <p:cBhvr>
                                        <p:cTn id="166" dur="1" fill="hold">
                                          <p:stCondLst>
                                            <p:cond delay="499"/>
                                          </p:stCondLst>
                                        </p:cTn>
                                        <p:tgtEl>
                                          <p:spTgt spid="87"/>
                                        </p:tgtEl>
                                        <p:attrNameLst>
                                          <p:attrName>style.visibility</p:attrName>
                                        </p:attrNameLst>
                                      </p:cBhvr>
                                      <p:to>
                                        <p:strVal val="hidden"/>
                                      </p:to>
                                    </p:set>
                                  </p:childTnLst>
                                </p:cTn>
                              </p:par>
                              <p:par>
                                <p:cTn id="167" presetID="22" presetClass="entr" presetSubtype="2" fill="hold" nodeType="withEffect">
                                  <p:stCondLst>
                                    <p:cond delay="0"/>
                                  </p:stCondLst>
                                  <p:childTnLst>
                                    <p:set>
                                      <p:cBhvr>
                                        <p:cTn id="168" dur="1" fill="hold">
                                          <p:stCondLst>
                                            <p:cond delay="0"/>
                                          </p:stCondLst>
                                        </p:cTn>
                                        <p:tgtEl>
                                          <p:spTgt spid="44"/>
                                        </p:tgtEl>
                                        <p:attrNameLst>
                                          <p:attrName>style.visibility</p:attrName>
                                        </p:attrNameLst>
                                      </p:cBhvr>
                                      <p:to>
                                        <p:strVal val="visible"/>
                                      </p:to>
                                    </p:set>
                                    <p:animEffect transition="in" filter="wipe(right)">
                                      <p:cBhvr>
                                        <p:cTn id="169" dur="500"/>
                                        <p:tgtEl>
                                          <p:spTgt spid="44"/>
                                        </p:tgtEl>
                                      </p:cBhvr>
                                    </p:animEffect>
                                  </p:childTnLst>
                                </p:cTn>
                              </p:par>
                              <p:par>
                                <p:cTn id="170" presetID="22" presetClass="entr" presetSubtype="1" fill="hold" nodeType="with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wipe(up)">
                                      <p:cBhvr>
                                        <p:cTn id="172" dur="500"/>
                                        <p:tgtEl>
                                          <p:spTgt spid="41"/>
                                        </p:tgtEl>
                                      </p:cBhvr>
                                    </p:animEffect>
                                  </p:childTnLst>
                                </p:cTn>
                              </p:par>
                            </p:childTnLst>
                          </p:cTn>
                        </p:par>
                        <p:par>
                          <p:cTn id="173" fill="hold">
                            <p:stCondLst>
                              <p:cond delay="2500"/>
                            </p:stCondLst>
                            <p:childTnLst>
                              <p:par>
                                <p:cTn id="174" presetID="10" presetClass="entr" presetSubtype="0" fill="hold" grpId="0" nodeType="afterEffect">
                                  <p:stCondLst>
                                    <p:cond delay="0"/>
                                  </p:stCondLst>
                                  <p:childTnLst>
                                    <p:set>
                                      <p:cBhvr>
                                        <p:cTn id="175" dur="1" fill="hold">
                                          <p:stCondLst>
                                            <p:cond delay="0"/>
                                          </p:stCondLst>
                                        </p:cTn>
                                        <p:tgtEl>
                                          <p:spTgt spid="45"/>
                                        </p:tgtEl>
                                        <p:attrNameLst>
                                          <p:attrName>style.visibility</p:attrName>
                                        </p:attrNameLst>
                                      </p:cBhvr>
                                      <p:to>
                                        <p:strVal val="visible"/>
                                      </p:to>
                                    </p:set>
                                    <p:animEffect transition="in" filter="fade">
                                      <p:cBhvr>
                                        <p:cTn id="176" dur="500"/>
                                        <p:tgtEl>
                                          <p:spTgt spid="4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2"/>
                                        </p:tgtEl>
                                        <p:attrNameLst>
                                          <p:attrName>style.visibility</p:attrName>
                                        </p:attrNameLst>
                                      </p:cBhvr>
                                      <p:to>
                                        <p:strVal val="visible"/>
                                      </p:to>
                                    </p:set>
                                    <p:animEffect transition="in" filter="fade">
                                      <p:cBhvr>
                                        <p:cTn id="179" dur="500"/>
                                        <p:tgtEl>
                                          <p:spTgt spid="52"/>
                                        </p:tgtEl>
                                      </p:cBhvr>
                                    </p:animEffect>
                                  </p:childTnLst>
                                </p:cTn>
                              </p:par>
                              <p:par>
                                <p:cTn id="180" presetID="10" presetClass="entr" presetSubtype="0" fill="hold" nodeType="withEffect">
                                  <p:stCondLst>
                                    <p:cond delay="0"/>
                                  </p:stCondLst>
                                  <p:childTnLst>
                                    <p:set>
                                      <p:cBhvr>
                                        <p:cTn id="181" dur="1" fill="hold">
                                          <p:stCondLst>
                                            <p:cond delay="0"/>
                                          </p:stCondLst>
                                        </p:cTn>
                                        <p:tgtEl>
                                          <p:spTgt spid="88"/>
                                        </p:tgtEl>
                                        <p:attrNameLst>
                                          <p:attrName>style.visibility</p:attrName>
                                        </p:attrNameLst>
                                      </p:cBhvr>
                                      <p:to>
                                        <p:strVal val="visible"/>
                                      </p:to>
                                    </p:set>
                                    <p:animEffect transition="in" filter="fade">
                                      <p:cBhvr>
                                        <p:cTn id="18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7" grpId="0" animBg="1"/>
      <p:bldP spid="11" grpId="0" animBg="1"/>
      <p:bldP spid="6" grpId="0" animBg="1"/>
      <p:bldP spid="35" grpId="0" animBg="1"/>
      <p:bldP spid="42" grpId="0" animBg="1"/>
      <p:bldP spid="43" grpId="0" animBg="1"/>
      <p:bldP spid="45" grpId="0" animBg="1"/>
      <p:bldP spid="49"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pl-PL" dirty="0" smtClean="0"/>
              <a:t>do </a:t>
            </a:r>
            <a:r>
              <a:rPr lang="en-US" dirty="0" smtClean="0"/>
              <a:t>we optimize</a:t>
            </a:r>
            <a:r>
              <a:rPr lang="pl-PL" dirty="0" smtClean="0"/>
              <a:t>?</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 name="Slide Number Placeholder 4"/>
          <p:cNvSpPr>
            <a:spLocks noGrp="1"/>
          </p:cNvSpPr>
          <p:nvPr>
            <p:ph type="sldNum" sz="quarter" idx="12"/>
          </p:nvPr>
        </p:nvSpPr>
        <p:spPr/>
        <p:txBody>
          <a:bodyPr/>
          <a:lstStyle/>
          <a:p>
            <a:fld id="{B5168B12-8941-4B12-B4BB-DEFB83B1D4BA}" type="slidenum">
              <a:rPr lang="pl-PL" smtClean="0"/>
              <a:t>21</a:t>
            </a:fld>
            <a:endParaRPr lang="pl-PL"/>
          </a:p>
        </p:txBody>
      </p:sp>
      <p:sp>
        <p:nvSpPr>
          <p:cNvPr id="3" name="Rectangle 2"/>
          <p:cNvSpPr/>
          <p:nvPr/>
        </p:nvSpPr>
        <p:spPr>
          <a:xfrm>
            <a:off x="2354266" y="1965069"/>
            <a:ext cx="720080" cy="720080"/>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Rectangle 29"/>
          <p:cNvSpPr/>
          <p:nvPr/>
        </p:nvSpPr>
        <p:spPr>
          <a:xfrm>
            <a:off x="3073420" y="1965069"/>
            <a:ext cx="720080" cy="7200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Rectangle 30"/>
          <p:cNvSpPr/>
          <p:nvPr/>
        </p:nvSpPr>
        <p:spPr>
          <a:xfrm>
            <a:off x="3780903" y="1965069"/>
            <a:ext cx="720080" cy="7200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Rectangle 31"/>
          <p:cNvSpPr/>
          <p:nvPr/>
        </p:nvSpPr>
        <p:spPr>
          <a:xfrm>
            <a:off x="4500983" y="1965069"/>
            <a:ext cx="72008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extBox 5"/>
          <p:cNvSpPr txBox="1"/>
          <p:nvPr/>
        </p:nvSpPr>
        <p:spPr>
          <a:xfrm>
            <a:off x="253437" y="2140443"/>
            <a:ext cx="1944216" cy="369332"/>
          </a:xfrm>
          <a:prstGeom prst="rect">
            <a:avLst/>
          </a:prstGeom>
          <a:noFill/>
        </p:spPr>
        <p:txBody>
          <a:bodyPr wrap="square" rtlCol="0">
            <a:spAutoFit/>
          </a:bodyPr>
          <a:lstStyle/>
          <a:p>
            <a:pPr algn="ctr"/>
            <a:r>
              <a:rPr lang="pl-PL" dirty="0" smtClean="0"/>
              <a:t>Pixels in layer 3</a:t>
            </a:r>
            <a:endParaRPr lang="pl-PL" dirty="0"/>
          </a:p>
        </p:txBody>
      </p:sp>
      <p:cxnSp>
        <p:nvCxnSpPr>
          <p:cNvPr id="9" name="Straight Connector 8"/>
          <p:cNvCxnSpPr/>
          <p:nvPr/>
        </p:nvCxnSpPr>
        <p:spPr>
          <a:xfrm>
            <a:off x="2353340" y="5468996"/>
            <a:ext cx="2867723"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53437" y="5284330"/>
            <a:ext cx="1944216" cy="369332"/>
          </a:xfrm>
          <a:prstGeom prst="rect">
            <a:avLst/>
          </a:prstGeom>
          <a:noFill/>
        </p:spPr>
        <p:txBody>
          <a:bodyPr wrap="square" rtlCol="0">
            <a:spAutoFit/>
          </a:bodyPr>
          <a:lstStyle/>
          <a:p>
            <a:pPr algn="ctr"/>
            <a:r>
              <a:rPr lang="pl-PL" dirty="0" smtClean="0"/>
              <a:t>Camera baseline</a:t>
            </a:r>
            <a:endParaRPr lang="pl-PL" dirty="0"/>
          </a:p>
        </p:txBody>
      </p:sp>
      <p:grpSp>
        <p:nvGrpSpPr>
          <p:cNvPr id="43" name="Group 42"/>
          <p:cNvGrpSpPr/>
          <p:nvPr/>
        </p:nvGrpSpPr>
        <p:grpSpPr>
          <a:xfrm rot="15109170">
            <a:off x="2695340" y="5227557"/>
            <a:ext cx="497792" cy="482878"/>
            <a:chOff x="307430" y="1871058"/>
            <a:chExt cx="1006421" cy="975551"/>
          </a:xfrm>
          <a:solidFill>
            <a:schemeClr val="bg1">
              <a:lumMod val="65000"/>
            </a:schemeClr>
          </a:solidFill>
        </p:grpSpPr>
        <p:grpSp>
          <p:nvGrpSpPr>
            <p:cNvPr id="45" name="Group 44"/>
            <p:cNvGrpSpPr/>
            <p:nvPr/>
          </p:nvGrpSpPr>
          <p:grpSpPr>
            <a:xfrm>
              <a:off x="307430" y="1871058"/>
              <a:ext cx="1006421" cy="975551"/>
              <a:chOff x="307430" y="1871058"/>
              <a:chExt cx="1006421" cy="975551"/>
            </a:xfrm>
            <a:grpFill/>
          </p:grpSpPr>
          <p:sp>
            <p:nvSpPr>
              <p:cNvPr id="48" name="Oval 47"/>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a:stCxn id="49" idx="6"/>
            <a:endCxn id="3" idx="2"/>
          </p:cNvCxnSpPr>
          <p:nvPr/>
        </p:nvCxnSpPr>
        <p:spPr>
          <a:xfrm flipH="1" flipV="1">
            <a:off x="2714306" y="2685149"/>
            <a:ext cx="236246" cy="25273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rot="15109170">
            <a:off x="3910719" y="5227556"/>
            <a:ext cx="497792" cy="482878"/>
            <a:chOff x="307430" y="1871058"/>
            <a:chExt cx="1006421" cy="975551"/>
          </a:xfrm>
          <a:solidFill>
            <a:schemeClr val="bg1">
              <a:lumMod val="65000"/>
            </a:schemeClr>
          </a:solidFill>
        </p:grpSpPr>
        <p:grpSp>
          <p:nvGrpSpPr>
            <p:cNvPr id="53" name="Group 52"/>
            <p:cNvGrpSpPr/>
            <p:nvPr/>
          </p:nvGrpSpPr>
          <p:grpSpPr>
            <a:xfrm>
              <a:off x="307430" y="1871058"/>
              <a:ext cx="1006421" cy="975551"/>
              <a:chOff x="307430" y="1871058"/>
              <a:chExt cx="1006421" cy="975551"/>
            </a:xfrm>
            <a:grpFill/>
          </p:grpSpPr>
          <p:sp>
            <p:nvSpPr>
              <p:cNvPr id="57" name="Oval 56"/>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Arrow Connector 58"/>
          <p:cNvCxnSpPr>
            <a:stCxn id="58" idx="6"/>
            <a:endCxn id="31" idx="2"/>
          </p:cNvCxnSpPr>
          <p:nvPr/>
        </p:nvCxnSpPr>
        <p:spPr>
          <a:xfrm flipH="1" flipV="1">
            <a:off x="4140943" y="2685149"/>
            <a:ext cx="24988" cy="25273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9" idx="6"/>
            <a:endCxn id="30" idx="2"/>
          </p:cNvCxnSpPr>
          <p:nvPr/>
        </p:nvCxnSpPr>
        <p:spPr>
          <a:xfrm flipV="1">
            <a:off x="2950552" y="2685149"/>
            <a:ext cx="482908" cy="25273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84" idx="6"/>
            <a:endCxn id="32" idx="2"/>
          </p:cNvCxnSpPr>
          <p:nvPr/>
        </p:nvCxnSpPr>
        <p:spPr>
          <a:xfrm flipV="1">
            <a:off x="4857351" y="2685149"/>
            <a:ext cx="3672" cy="25273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rot="15109170">
            <a:off x="4602139" y="5227556"/>
            <a:ext cx="497792" cy="482878"/>
            <a:chOff x="307430" y="1871058"/>
            <a:chExt cx="1006421" cy="975551"/>
          </a:xfrm>
          <a:solidFill>
            <a:schemeClr val="bg1">
              <a:lumMod val="65000"/>
            </a:schemeClr>
          </a:solidFill>
        </p:grpSpPr>
        <p:grpSp>
          <p:nvGrpSpPr>
            <p:cNvPr id="80" name="Group 79"/>
            <p:cNvGrpSpPr/>
            <p:nvPr/>
          </p:nvGrpSpPr>
          <p:grpSpPr>
            <a:xfrm>
              <a:off x="307430" y="1871058"/>
              <a:ext cx="1006421" cy="975551"/>
              <a:chOff x="307430" y="1871058"/>
              <a:chExt cx="1006421" cy="975551"/>
            </a:xfrm>
            <a:grpFill/>
          </p:grpSpPr>
          <p:sp>
            <p:nvSpPr>
              <p:cNvPr id="83" name="Oval 82"/>
              <p:cNvSpPr/>
              <p:nvPr/>
            </p:nvSpPr>
            <p:spPr>
              <a:xfrm rot="1078097">
                <a:off x="307430" y="1871058"/>
                <a:ext cx="911551" cy="975551"/>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078097">
                <a:off x="718584" y="2118234"/>
                <a:ext cx="595267" cy="645304"/>
              </a:xfrm>
              <a:prstGeom prst="ellipse">
                <a:avLst/>
              </a:prstGeom>
              <a:grp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Oval 80"/>
            <p:cNvSpPr/>
            <p:nvPr/>
          </p:nvSpPr>
          <p:spPr>
            <a:xfrm rot="1078097">
              <a:off x="317239" y="1902339"/>
              <a:ext cx="896112" cy="914400"/>
            </a:xfrm>
            <a:prstGeom prst="ellipse">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078097">
              <a:off x="1073110" y="2171366"/>
              <a:ext cx="45720" cy="573680"/>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4" name="Straight Connector 133"/>
          <p:cNvCxnSpPr/>
          <p:nvPr/>
        </p:nvCxnSpPr>
        <p:spPr>
          <a:xfrm flipH="1">
            <a:off x="6672352" y="2325110"/>
            <a:ext cx="635488" cy="91078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5413200" y="3235892"/>
            <a:ext cx="1181189" cy="1177620"/>
          </a:xfrm>
          <a:prstGeom prst="ellipse">
            <a:avLst/>
          </a:prstGeom>
          <a:gradFill flip="none" rotWithShape="1">
            <a:gsLst>
              <a:gs pos="0">
                <a:schemeClr val="tx2">
                  <a:lumMod val="50000"/>
                  <a:tint val="66000"/>
                  <a:satMod val="160000"/>
                </a:schemeClr>
              </a:gs>
              <a:gs pos="50000">
                <a:schemeClr val="tx2">
                  <a:lumMod val="50000"/>
                  <a:tint val="44500"/>
                  <a:satMod val="160000"/>
                </a:schemeClr>
              </a:gs>
              <a:gs pos="100000">
                <a:schemeClr val="tx2">
                  <a:lumMod val="50000"/>
                  <a:tint val="23500"/>
                  <a:satMod val="160000"/>
                </a:schemeClr>
              </a:gs>
            </a:gsLst>
            <a:lin ang="189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6" name="Oval 135"/>
          <p:cNvSpPr/>
          <p:nvPr/>
        </p:nvSpPr>
        <p:spPr>
          <a:xfrm>
            <a:off x="7639283" y="3235892"/>
            <a:ext cx="1181189" cy="1177620"/>
          </a:xfrm>
          <a:prstGeom prst="ellipse">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89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37" name="Group 136"/>
          <p:cNvGrpSpPr/>
          <p:nvPr/>
        </p:nvGrpSpPr>
        <p:grpSpPr>
          <a:xfrm rot="1559105">
            <a:off x="6937664" y="2503572"/>
            <a:ext cx="314060" cy="303731"/>
            <a:chOff x="307430" y="1871058"/>
            <a:chExt cx="1006421" cy="975551"/>
          </a:xfrm>
        </p:grpSpPr>
        <p:grpSp>
          <p:nvGrpSpPr>
            <p:cNvPr id="179" name="Group 178"/>
            <p:cNvGrpSpPr/>
            <p:nvPr/>
          </p:nvGrpSpPr>
          <p:grpSpPr>
            <a:xfrm>
              <a:off x="307430" y="1871058"/>
              <a:ext cx="1006421" cy="975551"/>
              <a:chOff x="307430" y="1871058"/>
              <a:chExt cx="1006421" cy="975551"/>
            </a:xfrm>
          </p:grpSpPr>
          <p:sp>
            <p:nvSpPr>
              <p:cNvPr id="182" name="Oval 181"/>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Oval 179"/>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Arrow Connector 137"/>
          <p:cNvCxnSpPr>
            <a:stCxn id="183" idx="6"/>
            <a:endCxn id="145" idx="1"/>
          </p:cNvCxnSpPr>
          <p:nvPr/>
        </p:nvCxnSpPr>
        <p:spPr>
          <a:xfrm>
            <a:off x="7207997" y="2770694"/>
            <a:ext cx="618794" cy="500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45" idx="2"/>
            <a:endCxn id="146" idx="6"/>
          </p:cNvCxnSpPr>
          <p:nvPr/>
        </p:nvCxnSpPr>
        <p:spPr>
          <a:xfrm flipH="1">
            <a:off x="6714701" y="3355843"/>
            <a:ext cx="1076851" cy="452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46" idx="5"/>
            <a:endCxn id="148" idx="1"/>
          </p:cNvCxnSpPr>
          <p:nvPr/>
        </p:nvCxnSpPr>
        <p:spPr>
          <a:xfrm>
            <a:off x="6679463" y="3893658"/>
            <a:ext cx="562522" cy="5549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7791552" y="3235892"/>
            <a:ext cx="240628" cy="239901"/>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6" name="Oval 145"/>
          <p:cNvSpPr/>
          <p:nvPr/>
        </p:nvSpPr>
        <p:spPr>
          <a:xfrm>
            <a:off x="6474073" y="3688890"/>
            <a:ext cx="240628" cy="2399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8" name="Oval 147"/>
          <p:cNvSpPr/>
          <p:nvPr/>
        </p:nvSpPr>
        <p:spPr>
          <a:xfrm>
            <a:off x="7206745" y="4413513"/>
            <a:ext cx="240628" cy="23990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84" name="Straight Arrow Connector 183"/>
          <p:cNvCxnSpPr>
            <a:stCxn id="183" idx="6"/>
            <a:endCxn id="145" idx="2"/>
          </p:cNvCxnSpPr>
          <p:nvPr/>
        </p:nvCxnSpPr>
        <p:spPr>
          <a:xfrm>
            <a:off x="7208031" y="2770973"/>
            <a:ext cx="583521" cy="584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45" idx="2"/>
          </p:cNvCxnSpPr>
          <p:nvPr/>
        </p:nvCxnSpPr>
        <p:spPr>
          <a:xfrm>
            <a:off x="7139146" y="2856998"/>
            <a:ext cx="652406" cy="4988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45" idx="2"/>
          </p:cNvCxnSpPr>
          <p:nvPr/>
        </p:nvCxnSpPr>
        <p:spPr>
          <a:xfrm>
            <a:off x="7004580" y="3063408"/>
            <a:ext cx="786972" cy="2924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369409" y="1965070"/>
            <a:ext cx="720080"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Rectangle 59"/>
          <p:cNvSpPr/>
          <p:nvPr/>
        </p:nvSpPr>
        <p:spPr>
          <a:xfrm>
            <a:off x="3059832" y="1959812"/>
            <a:ext cx="720080"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Rectangle 61"/>
          <p:cNvSpPr/>
          <p:nvPr/>
        </p:nvSpPr>
        <p:spPr>
          <a:xfrm>
            <a:off x="3779912" y="1960374"/>
            <a:ext cx="720080"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Rectangle 62"/>
          <p:cNvSpPr/>
          <p:nvPr/>
        </p:nvSpPr>
        <p:spPr>
          <a:xfrm>
            <a:off x="4499992" y="1959812"/>
            <a:ext cx="720080" cy="7200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41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5"/>
                                        </p:tgtEl>
                                        <p:attrNameLst>
                                          <p:attrName>style.visibility</p:attrName>
                                        </p:attrNameLst>
                                      </p:cBhvr>
                                      <p:to>
                                        <p:strVal val="visible"/>
                                      </p:to>
                                    </p:set>
                                    <p:animEffect transition="in" filter="fade">
                                      <p:cBhvr>
                                        <p:cTn id="32" dur="500"/>
                                        <p:tgtEl>
                                          <p:spTgt spid="1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10" presetClass="entr" presetSubtype="0" fill="hold" nodeType="with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fade">
                                      <p:cBhvr>
                                        <p:cTn id="38" dur="500"/>
                                        <p:tgtEl>
                                          <p:spTgt spid="134"/>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250" autoRev="1" fill="remove"/>
                                        <p:tgtEl>
                                          <p:spTgt spid="3"/>
                                        </p:tgtEl>
                                        <p:attrNameLst>
                                          <p:attrName>style.color</p:attrName>
                                        </p:attrNameLst>
                                      </p:cBhvr>
                                      <p:to>
                                        <a:schemeClr val="bg1"/>
                                      </p:to>
                                    </p:animClr>
                                    <p:animClr clrSpc="rgb" dir="cw">
                                      <p:cBhvr>
                                        <p:cTn id="46" dur="250" autoRev="1" fill="remove"/>
                                        <p:tgtEl>
                                          <p:spTgt spid="3"/>
                                        </p:tgtEl>
                                        <p:attrNameLst>
                                          <p:attrName>fillcolor</p:attrName>
                                        </p:attrNameLst>
                                      </p:cBhvr>
                                      <p:to>
                                        <a:schemeClr val="bg1"/>
                                      </p:to>
                                    </p:animClr>
                                    <p:set>
                                      <p:cBhvr>
                                        <p:cTn id="47" dur="250" autoRev="1" fill="remove"/>
                                        <p:tgtEl>
                                          <p:spTgt spid="3"/>
                                        </p:tgtEl>
                                        <p:attrNameLst>
                                          <p:attrName>fill.type</p:attrName>
                                        </p:attrNameLst>
                                      </p:cBhvr>
                                      <p:to>
                                        <p:strVal val="solid"/>
                                      </p:to>
                                    </p:set>
                                    <p:set>
                                      <p:cBhvr>
                                        <p:cTn id="48" dur="250" autoRev="1" fill="remove"/>
                                        <p:tgtEl>
                                          <p:spTgt spid="3"/>
                                        </p:tgtEl>
                                        <p:attrNameLst>
                                          <p:attrName>fill.on</p:attrName>
                                        </p:attrNameLst>
                                      </p:cBhvr>
                                      <p:to>
                                        <p:strVal val="true"/>
                                      </p:to>
                                    </p:se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22" presetClass="entr" presetSubtype="1" fill="hold" nodeType="withEffect">
                                  <p:stCondLst>
                                    <p:cond delay="0"/>
                                  </p:stCondLst>
                                  <p:childTnLst>
                                    <p:set>
                                      <p:cBhvr>
                                        <p:cTn id="53" dur="1" fill="hold">
                                          <p:stCondLst>
                                            <p:cond delay="0"/>
                                          </p:stCondLst>
                                        </p:cTn>
                                        <p:tgtEl>
                                          <p:spTgt spid="138"/>
                                        </p:tgtEl>
                                        <p:attrNameLst>
                                          <p:attrName>style.visibility</p:attrName>
                                        </p:attrNameLst>
                                      </p:cBhvr>
                                      <p:to>
                                        <p:strVal val="visible"/>
                                      </p:to>
                                    </p:set>
                                    <p:animEffect transition="in" filter="wipe(up)">
                                      <p:cBhvr>
                                        <p:cTn id="54" dur="500"/>
                                        <p:tgtEl>
                                          <p:spTgt spid="138"/>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fade">
                                      <p:cBhvr>
                                        <p:cTn id="58" dur="500"/>
                                        <p:tgtEl>
                                          <p:spTgt spid="145"/>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139"/>
                                        </p:tgtEl>
                                        <p:attrNameLst>
                                          <p:attrName>style.visibility</p:attrName>
                                        </p:attrNameLst>
                                      </p:cBhvr>
                                      <p:to>
                                        <p:strVal val="visible"/>
                                      </p:to>
                                    </p:set>
                                    <p:animEffect transition="in" filter="wipe(up)">
                                      <p:cBhvr>
                                        <p:cTn id="62" dur="500"/>
                                        <p:tgtEl>
                                          <p:spTgt spid="139"/>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fade">
                                      <p:cBhvr>
                                        <p:cTn id="66" dur="500"/>
                                        <p:tgtEl>
                                          <p:spTgt spid="146"/>
                                        </p:tgtEl>
                                      </p:cBhvr>
                                    </p:animEffect>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wipe(up)">
                                      <p:cBhvr>
                                        <p:cTn id="70" dur="500"/>
                                        <p:tgtEl>
                                          <p:spTgt spid="140"/>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148"/>
                                        </p:tgtEl>
                                        <p:attrNameLst>
                                          <p:attrName>style.visibility</p:attrName>
                                        </p:attrNameLst>
                                      </p:cBhvr>
                                      <p:to>
                                        <p:strVal val="visible"/>
                                      </p:to>
                                    </p:set>
                                    <p:animEffect transition="in" filter="fade">
                                      <p:cBhvr>
                                        <p:cTn id="74" dur="500"/>
                                        <p:tgtEl>
                                          <p:spTgt spid="148"/>
                                        </p:tgtEl>
                                      </p:cBhvr>
                                    </p:animEffect>
                                  </p:childTnLst>
                                </p:cTn>
                              </p:par>
                            </p:childTnLst>
                          </p:cTn>
                        </p:par>
                        <p:par>
                          <p:cTn id="75" fill="hold">
                            <p:stCondLst>
                              <p:cond delay="3000"/>
                            </p:stCondLst>
                            <p:childTnLst>
                              <p:par>
                                <p:cTn id="76" presetID="10" presetClass="entr" presetSubtype="0"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par>
                          <p:cTn id="79" fill="hold">
                            <p:stCondLst>
                              <p:cond delay="3500"/>
                            </p:stCondLst>
                            <p:childTnLst>
                              <p:par>
                                <p:cTn id="80" presetID="22" presetClass="entr" presetSubtype="4"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down)">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38"/>
                                        </p:tgtEl>
                                      </p:cBhvr>
                                    </p:animEffect>
                                    <p:set>
                                      <p:cBhvr>
                                        <p:cTn id="87" dur="1" fill="hold">
                                          <p:stCondLst>
                                            <p:cond delay="499"/>
                                          </p:stCondLst>
                                        </p:cTn>
                                        <p:tgtEl>
                                          <p:spTgt spid="13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9"/>
                                        </p:tgtEl>
                                      </p:cBhvr>
                                    </p:animEffect>
                                    <p:set>
                                      <p:cBhvr>
                                        <p:cTn id="90" dur="1" fill="hold">
                                          <p:stCondLst>
                                            <p:cond delay="499"/>
                                          </p:stCondLst>
                                        </p:cTn>
                                        <p:tgtEl>
                                          <p:spTgt spid="13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40"/>
                                        </p:tgtEl>
                                      </p:cBhvr>
                                    </p:animEffect>
                                    <p:set>
                                      <p:cBhvr>
                                        <p:cTn id="93" dur="1" fill="hold">
                                          <p:stCondLst>
                                            <p:cond delay="499"/>
                                          </p:stCondLst>
                                        </p:cTn>
                                        <p:tgtEl>
                                          <p:spTgt spid="14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5"/>
                                        </p:tgtEl>
                                      </p:cBhvr>
                                    </p:animEffect>
                                    <p:set>
                                      <p:cBhvr>
                                        <p:cTn id="96" dur="1" fill="hold">
                                          <p:stCondLst>
                                            <p:cond delay="499"/>
                                          </p:stCondLst>
                                        </p:cTn>
                                        <p:tgtEl>
                                          <p:spTgt spid="55"/>
                                        </p:tgtEl>
                                        <p:attrNameLst>
                                          <p:attrName>style.visibility</p:attrName>
                                        </p:attrNameLst>
                                      </p:cBhvr>
                                      <p:to>
                                        <p:strVal val="hidden"/>
                                      </p:to>
                                    </p:set>
                                  </p:childTnLst>
                                </p:cTn>
                              </p:par>
                              <p:par>
                                <p:cTn id="97" presetID="27" presetClass="emph" presetSubtype="0" fill="remove" grpId="1" nodeType="withEffect">
                                  <p:stCondLst>
                                    <p:cond delay="0"/>
                                  </p:stCondLst>
                                  <p:childTnLst>
                                    <p:animClr clrSpc="rgb" dir="cw">
                                      <p:cBhvr override="childStyle">
                                        <p:cTn id="98" dur="250" autoRev="1" fill="remove"/>
                                        <p:tgtEl>
                                          <p:spTgt spid="30"/>
                                        </p:tgtEl>
                                        <p:attrNameLst>
                                          <p:attrName>style.color</p:attrName>
                                        </p:attrNameLst>
                                      </p:cBhvr>
                                      <p:to>
                                        <a:schemeClr val="bg1"/>
                                      </p:to>
                                    </p:animClr>
                                    <p:animClr clrSpc="rgb" dir="cw">
                                      <p:cBhvr>
                                        <p:cTn id="99" dur="250" autoRev="1" fill="remove"/>
                                        <p:tgtEl>
                                          <p:spTgt spid="30"/>
                                        </p:tgtEl>
                                        <p:attrNameLst>
                                          <p:attrName>fillcolor</p:attrName>
                                        </p:attrNameLst>
                                      </p:cBhvr>
                                      <p:to>
                                        <a:schemeClr val="bg1"/>
                                      </p:to>
                                    </p:animClr>
                                    <p:set>
                                      <p:cBhvr>
                                        <p:cTn id="100" dur="250" autoRev="1" fill="remove"/>
                                        <p:tgtEl>
                                          <p:spTgt spid="30"/>
                                        </p:tgtEl>
                                        <p:attrNameLst>
                                          <p:attrName>fill.type</p:attrName>
                                        </p:attrNameLst>
                                      </p:cBhvr>
                                      <p:to>
                                        <p:strVal val="solid"/>
                                      </p:to>
                                    </p:set>
                                    <p:set>
                                      <p:cBhvr>
                                        <p:cTn id="101" dur="250" autoRev="1" fill="remove"/>
                                        <p:tgtEl>
                                          <p:spTgt spid="30"/>
                                        </p:tgtEl>
                                        <p:attrNameLst>
                                          <p:attrName>fill.on</p:attrName>
                                        </p:attrNameLst>
                                      </p:cBhvr>
                                      <p:to>
                                        <p:strVal val="true"/>
                                      </p:to>
                                    </p:set>
                                  </p:childTnLst>
                                </p:cTn>
                              </p:par>
                              <p:par>
                                <p:cTn id="102" presetID="10" presetClass="entr" presetSubtype="0"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par>
                                <p:cTn id="105" presetID="22" presetClass="entr" presetSubtype="1" fill="hold" nodeType="withEffect">
                                  <p:stCondLst>
                                    <p:cond delay="0"/>
                                  </p:stCondLst>
                                  <p:childTnLst>
                                    <p:set>
                                      <p:cBhvr>
                                        <p:cTn id="106" dur="1" fill="hold">
                                          <p:stCondLst>
                                            <p:cond delay="0"/>
                                          </p:stCondLst>
                                        </p:cTn>
                                        <p:tgtEl>
                                          <p:spTgt spid="184"/>
                                        </p:tgtEl>
                                        <p:attrNameLst>
                                          <p:attrName>style.visibility</p:attrName>
                                        </p:attrNameLst>
                                      </p:cBhvr>
                                      <p:to>
                                        <p:strVal val="visible"/>
                                      </p:to>
                                    </p:set>
                                    <p:animEffect transition="in" filter="wipe(up)">
                                      <p:cBhvr>
                                        <p:cTn id="107" dur="500"/>
                                        <p:tgtEl>
                                          <p:spTgt spid="184"/>
                                        </p:tgtEl>
                                      </p:cBhvr>
                                    </p:animEffect>
                                  </p:childTnLst>
                                </p:cTn>
                              </p:par>
                            </p:childTnLst>
                          </p:cTn>
                        </p:par>
                        <p:par>
                          <p:cTn id="108" fill="hold">
                            <p:stCondLst>
                              <p:cond delay="500"/>
                            </p:stCondLst>
                            <p:childTnLst>
                              <p:par>
                                <p:cTn id="109" presetID="22" presetClass="entr" presetSubtype="1" fill="hold" nodeType="afterEffect">
                                  <p:stCondLst>
                                    <p:cond delay="0"/>
                                  </p:stCondLst>
                                  <p:childTnLst>
                                    <p:set>
                                      <p:cBhvr>
                                        <p:cTn id="110" dur="1" fill="hold">
                                          <p:stCondLst>
                                            <p:cond delay="0"/>
                                          </p:stCondLst>
                                        </p:cTn>
                                        <p:tgtEl>
                                          <p:spTgt spid="139"/>
                                        </p:tgtEl>
                                        <p:attrNameLst>
                                          <p:attrName>style.visibility</p:attrName>
                                        </p:attrNameLst>
                                      </p:cBhvr>
                                      <p:to>
                                        <p:strVal val="visible"/>
                                      </p:to>
                                    </p:set>
                                    <p:animEffect transition="in" filter="wipe(up)">
                                      <p:cBhvr>
                                        <p:cTn id="111" dur="500"/>
                                        <p:tgtEl>
                                          <p:spTgt spid="139"/>
                                        </p:tgtEl>
                                      </p:cBhvr>
                                    </p:animEffect>
                                  </p:childTnLst>
                                </p:cTn>
                              </p:par>
                            </p:childTnLst>
                          </p:cTn>
                        </p:par>
                        <p:par>
                          <p:cTn id="112" fill="hold">
                            <p:stCondLst>
                              <p:cond delay="1000"/>
                            </p:stCondLst>
                            <p:childTnLst>
                              <p:par>
                                <p:cTn id="113" presetID="22" presetClass="entr" presetSubtype="1" fill="hold" nodeType="afterEffect">
                                  <p:stCondLst>
                                    <p:cond delay="0"/>
                                  </p:stCondLst>
                                  <p:childTnLst>
                                    <p:set>
                                      <p:cBhvr>
                                        <p:cTn id="114" dur="1" fill="hold">
                                          <p:stCondLst>
                                            <p:cond delay="0"/>
                                          </p:stCondLst>
                                        </p:cTn>
                                        <p:tgtEl>
                                          <p:spTgt spid="140"/>
                                        </p:tgtEl>
                                        <p:attrNameLst>
                                          <p:attrName>style.visibility</p:attrName>
                                        </p:attrNameLst>
                                      </p:cBhvr>
                                      <p:to>
                                        <p:strVal val="visible"/>
                                      </p:to>
                                    </p:set>
                                    <p:animEffect transition="in" filter="wipe(up)">
                                      <p:cBhvr>
                                        <p:cTn id="115" dur="500"/>
                                        <p:tgtEl>
                                          <p:spTgt spid="140"/>
                                        </p:tgtEl>
                                      </p:cBhvr>
                                    </p:animEffect>
                                  </p:childTnLst>
                                </p:cTn>
                              </p:par>
                            </p:childTnLst>
                          </p:cTn>
                        </p:par>
                        <p:par>
                          <p:cTn id="116" fill="hold">
                            <p:stCondLst>
                              <p:cond delay="1500"/>
                            </p:stCondLst>
                            <p:childTnLst>
                              <p:par>
                                <p:cTn id="117" presetID="22" presetClass="entr" presetSubtype="4" fill="hold"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wipe(down)">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184"/>
                                        </p:tgtEl>
                                      </p:cBhvr>
                                    </p:animEffect>
                                    <p:set>
                                      <p:cBhvr>
                                        <p:cTn id="124" dur="1" fill="hold">
                                          <p:stCondLst>
                                            <p:cond delay="499"/>
                                          </p:stCondLst>
                                        </p:cTn>
                                        <p:tgtEl>
                                          <p:spTgt spid="18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139"/>
                                        </p:tgtEl>
                                      </p:cBhvr>
                                    </p:animEffect>
                                    <p:set>
                                      <p:cBhvr>
                                        <p:cTn id="127" dur="1" fill="hold">
                                          <p:stCondLst>
                                            <p:cond delay="499"/>
                                          </p:stCondLst>
                                        </p:cTn>
                                        <p:tgtEl>
                                          <p:spTgt spid="139"/>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40"/>
                                        </p:tgtEl>
                                      </p:cBhvr>
                                    </p:animEffect>
                                    <p:set>
                                      <p:cBhvr>
                                        <p:cTn id="130" dur="1" fill="hold">
                                          <p:stCondLst>
                                            <p:cond delay="499"/>
                                          </p:stCondLst>
                                        </p:cTn>
                                        <p:tgtEl>
                                          <p:spTgt spid="14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42" presetClass="path" presetSubtype="0" accel="50000" decel="50000" fill="hold" nodeType="withEffect">
                                  <p:stCondLst>
                                    <p:cond delay="0"/>
                                  </p:stCondLst>
                                  <p:childTnLst>
                                    <p:animMotion origin="layout" path="M 1.94444E-6 -7.40741E-7 L -0.00816 0.01852 " pathEditMode="relative" rAng="0" ptsTypes="AA">
                                      <p:cBhvr>
                                        <p:cTn id="135" dur="500" fill="hold"/>
                                        <p:tgtEl>
                                          <p:spTgt spid="137"/>
                                        </p:tgtEl>
                                        <p:attrNameLst>
                                          <p:attrName>ppt_x</p:attrName>
                                          <p:attrName>ppt_y</p:attrName>
                                        </p:attrNameLst>
                                      </p:cBhvr>
                                      <p:rCtr x="-417" y="926"/>
                                    </p:animMotion>
                                  </p:childTnLst>
                                </p:cTn>
                              </p:par>
                              <p:par>
                                <p:cTn id="136" presetID="27" presetClass="emph" presetSubtype="0" fill="remove" grpId="1" nodeType="withEffect">
                                  <p:stCondLst>
                                    <p:cond delay="0"/>
                                  </p:stCondLst>
                                  <p:childTnLst>
                                    <p:animClr clrSpc="rgb" dir="cw">
                                      <p:cBhvr override="childStyle">
                                        <p:cTn id="137" dur="250" autoRev="1" fill="remove"/>
                                        <p:tgtEl>
                                          <p:spTgt spid="31"/>
                                        </p:tgtEl>
                                        <p:attrNameLst>
                                          <p:attrName>style.color</p:attrName>
                                        </p:attrNameLst>
                                      </p:cBhvr>
                                      <p:to>
                                        <a:schemeClr val="bg1"/>
                                      </p:to>
                                    </p:animClr>
                                    <p:animClr clrSpc="rgb" dir="cw">
                                      <p:cBhvr>
                                        <p:cTn id="138" dur="250" autoRev="1" fill="remove"/>
                                        <p:tgtEl>
                                          <p:spTgt spid="31"/>
                                        </p:tgtEl>
                                        <p:attrNameLst>
                                          <p:attrName>fillcolor</p:attrName>
                                        </p:attrNameLst>
                                      </p:cBhvr>
                                      <p:to>
                                        <a:schemeClr val="bg1"/>
                                      </p:to>
                                    </p:animClr>
                                    <p:set>
                                      <p:cBhvr>
                                        <p:cTn id="139" dur="250" autoRev="1" fill="remove"/>
                                        <p:tgtEl>
                                          <p:spTgt spid="31"/>
                                        </p:tgtEl>
                                        <p:attrNameLst>
                                          <p:attrName>fill.type</p:attrName>
                                        </p:attrNameLst>
                                      </p:cBhvr>
                                      <p:to>
                                        <p:strVal val="solid"/>
                                      </p:to>
                                    </p:set>
                                    <p:set>
                                      <p:cBhvr>
                                        <p:cTn id="140" dur="250" autoRev="1" fill="remove"/>
                                        <p:tgtEl>
                                          <p:spTgt spid="31"/>
                                        </p:tgtEl>
                                        <p:attrNameLst>
                                          <p:attrName>fill.on</p:attrName>
                                        </p:attrNameLst>
                                      </p:cBhvr>
                                      <p:to>
                                        <p:strVal val="true"/>
                                      </p:to>
                                    </p:set>
                                  </p:childTnLst>
                                </p:cTn>
                              </p:par>
                              <p:par>
                                <p:cTn id="141" presetID="10" presetClass="entr" presetSubtype="0"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fade">
                                      <p:cBhvr>
                                        <p:cTn id="143" dur="500"/>
                                        <p:tgtEl>
                                          <p:spTgt spid="62"/>
                                        </p:tgtEl>
                                      </p:cBhvr>
                                    </p:animEffect>
                                  </p:childTnLst>
                                </p:cTn>
                              </p:par>
                            </p:childTnLst>
                          </p:cTn>
                        </p:par>
                        <p:par>
                          <p:cTn id="144" fill="hold">
                            <p:stCondLst>
                              <p:cond delay="500"/>
                            </p:stCondLst>
                            <p:childTnLst>
                              <p:par>
                                <p:cTn id="145" presetID="22" presetClass="entr" presetSubtype="1" fill="hold" nodeType="afterEffect">
                                  <p:stCondLst>
                                    <p:cond delay="0"/>
                                  </p:stCondLst>
                                  <p:childTnLst>
                                    <p:set>
                                      <p:cBhvr>
                                        <p:cTn id="146" dur="1" fill="hold">
                                          <p:stCondLst>
                                            <p:cond delay="0"/>
                                          </p:stCondLst>
                                        </p:cTn>
                                        <p:tgtEl>
                                          <p:spTgt spid="185"/>
                                        </p:tgtEl>
                                        <p:attrNameLst>
                                          <p:attrName>style.visibility</p:attrName>
                                        </p:attrNameLst>
                                      </p:cBhvr>
                                      <p:to>
                                        <p:strVal val="visible"/>
                                      </p:to>
                                    </p:set>
                                    <p:animEffect transition="in" filter="wipe(up)">
                                      <p:cBhvr>
                                        <p:cTn id="147" dur="500"/>
                                        <p:tgtEl>
                                          <p:spTgt spid="185"/>
                                        </p:tgtEl>
                                      </p:cBhvr>
                                    </p:animEffect>
                                  </p:childTnLst>
                                </p:cTn>
                              </p:par>
                            </p:childTnLst>
                          </p:cTn>
                        </p:par>
                        <p:par>
                          <p:cTn id="148" fill="hold">
                            <p:stCondLst>
                              <p:cond delay="1000"/>
                            </p:stCondLst>
                            <p:childTnLst>
                              <p:par>
                                <p:cTn id="149" presetID="22" presetClass="entr" presetSubtype="1" fill="hold" nodeType="afterEffect">
                                  <p:stCondLst>
                                    <p:cond delay="0"/>
                                  </p:stCondLst>
                                  <p:childTnLst>
                                    <p:set>
                                      <p:cBhvr>
                                        <p:cTn id="150" dur="1" fill="hold">
                                          <p:stCondLst>
                                            <p:cond delay="0"/>
                                          </p:stCondLst>
                                        </p:cTn>
                                        <p:tgtEl>
                                          <p:spTgt spid="139"/>
                                        </p:tgtEl>
                                        <p:attrNameLst>
                                          <p:attrName>style.visibility</p:attrName>
                                        </p:attrNameLst>
                                      </p:cBhvr>
                                      <p:to>
                                        <p:strVal val="visible"/>
                                      </p:to>
                                    </p:set>
                                    <p:animEffect transition="in" filter="wipe(up)">
                                      <p:cBhvr>
                                        <p:cTn id="151" dur="500"/>
                                        <p:tgtEl>
                                          <p:spTgt spid="139"/>
                                        </p:tgtEl>
                                      </p:cBhvr>
                                    </p:animEffect>
                                  </p:childTnLst>
                                </p:cTn>
                              </p:par>
                            </p:childTnLst>
                          </p:cTn>
                        </p:par>
                        <p:par>
                          <p:cTn id="152" fill="hold">
                            <p:stCondLst>
                              <p:cond delay="1500"/>
                            </p:stCondLst>
                            <p:childTnLst>
                              <p:par>
                                <p:cTn id="153" presetID="22" presetClass="entr" presetSubtype="1" fill="hold" nodeType="afterEffect">
                                  <p:stCondLst>
                                    <p:cond delay="0"/>
                                  </p:stCondLst>
                                  <p:childTnLst>
                                    <p:set>
                                      <p:cBhvr>
                                        <p:cTn id="154" dur="1" fill="hold">
                                          <p:stCondLst>
                                            <p:cond delay="0"/>
                                          </p:stCondLst>
                                        </p:cTn>
                                        <p:tgtEl>
                                          <p:spTgt spid="140"/>
                                        </p:tgtEl>
                                        <p:attrNameLst>
                                          <p:attrName>style.visibility</p:attrName>
                                        </p:attrNameLst>
                                      </p:cBhvr>
                                      <p:to>
                                        <p:strVal val="visible"/>
                                      </p:to>
                                    </p:set>
                                    <p:animEffect transition="in" filter="wipe(up)">
                                      <p:cBhvr>
                                        <p:cTn id="155" dur="500"/>
                                        <p:tgtEl>
                                          <p:spTgt spid="140"/>
                                        </p:tgtEl>
                                      </p:cBhvr>
                                    </p:animEffect>
                                  </p:childTnLst>
                                </p:cTn>
                              </p:par>
                            </p:childTnLst>
                          </p:cTn>
                        </p:par>
                        <p:par>
                          <p:cTn id="156" fill="hold">
                            <p:stCondLst>
                              <p:cond delay="2000"/>
                            </p:stCondLst>
                            <p:childTnLst>
                              <p:par>
                                <p:cTn id="157" presetID="10" presetClass="entr" presetSubtype="0" fill="hold" nodeType="after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fade">
                                      <p:cBhvr>
                                        <p:cTn id="159" dur="500"/>
                                        <p:tgtEl>
                                          <p:spTgt spid="52"/>
                                        </p:tgtEl>
                                      </p:cBhvr>
                                    </p:animEffect>
                                  </p:childTnLst>
                                </p:cTn>
                              </p:par>
                            </p:childTnLst>
                          </p:cTn>
                        </p:par>
                        <p:par>
                          <p:cTn id="160" fill="hold">
                            <p:stCondLst>
                              <p:cond delay="2500"/>
                            </p:stCondLst>
                            <p:childTnLst>
                              <p:par>
                                <p:cTn id="161" presetID="22" presetClass="entr" presetSubtype="4" fill="hold" nodeType="afterEffect">
                                  <p:stCondLst>
                                    <p:cond delay="0"/>
                                  </p:stCondLst>
                                  <p:childTnLst>
                                    <p:set>
                                      <p:cBhvr>
                                        <p:cTn id="162" dur="1" fill="hold">
                                          <p:stCondLst>
                                            <p:cond delay="0"/>
                                          </p:stCondLst>
                                        </p:cTn>
                                        <p:tgtEl>
                                          <p:spTgt spid="59"/>
                                        </p:tgtEl>
                                        <p:attrNameLst>
                                          <p:attrName>style.visibility</p:attrName>
                                        </p:attrNameLst>
                                      </p:cBhvr>
                                      <p:to>
                                        <p:strVal val="visible"/>
                                      </p:to>
                                    </p:set>
                                    <p:animEffect transition="in" filter="wipe(down)">
                                      <p:cBhvr>
                                        <p:cTn id="163" dur="500"/>
                                        <p:tgtEl>
                                          <p:spTgt spid="59"/>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185"/>
                                        </p:tgtEl>
                                      </p:cBhvr>
                                    </p:animEffect>
                                    <p:set>
                                      <p:cBhvr>
                                        <p:cTn id="168" dur="1" fill="hold">
                                          <p:stCondLst>
                                            <p:cond delay="499"/>
                                          </p:stCondLst>
                                        </p:cTn>
                                        <p:tgtEl>
                                          <p:spTgt spid="18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39"/>
                                        </p:tgtEl>
                                      </p:cBhvr>
                                    </p:animEffect>
                                    <p:set>
                                      <p:cBhvr>
                                        <p:cTn id="171" dur="1" fill="hold">
                                          <p:stCondLst>
                                            <p:cond delay="499"/>
                                          </p:stCondLst>
                                        </p:cTn>
                                        <p:tgtEl>
                                          <p:spTgt spid="139"/>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40"/>
                                        </p:tgtEl>
                                      </p:cBhvr>
                                    </p:animEffect>
                                    <p:set>
                                      <p:cBhvr>
                                        <p:cTn id="174" dur="1" fill="hold">
                                          <p:stCondLst>
                                            <p:cond delay="499"/>
                                          </p:stCondLst>
                                        </p:cTn>
                                        <p:tgtEl>
                                          <p:spTgt spid="14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62"/>
                                        </p:tgtEl>
                                      </p:cBhvr>
                                    </p:animEffect>
                                    <p:set>
                                      <p:cBhvr>
                                        <p:cTn id="177" dur="1" fill="hold">
                                          <p:stCondLst>
                                            <p:cond delay="499"/>
                                          </p:stCondLst>
                                        </p:cTn>
                                        <p:tgtEl>
                                          <p:spTgt spid="62"/>
                                        </p:tgtEl>
                                        <p:attrNameLst>
                                          <p:attrName>style.visibility</p:attrName>
                                        </p:attrNameLst>
                                      </p:cBhvr>
                                      <p:to>
                                        <p:strVal val="hidden"/>
                                      </p:to>
                                    </p:set>
                                  </p:childTnLst>
                                </p:cTn>
                              </p:par>
                              <p:par>
                                <p:cTn id="178" presetID="42" presetClass="path" presetSubtype="0" accel="50000" decel="50000" fill="hold" nodeType="withEffect">
                                  <p:stCondLst>
                                    <p:cond delay="0"/>
                                  </p:stCondLst>
                                  <p:childTnLst>
                                    <p:animMotion origin="layout" path="M 1.66667E-6 4.44444E-6 L -0.02361 0.04189 " pathEditMode="relative" rAng="0" ptsTypes="AA">
                                      <p:cBhvr>
                                        <p:cTn id="179" dur="500" fill="hold"/>
                                        <p:tgtEl>
                                          <p:spTgt spid="137"/>
                                        </p:tgtEl>
                                        <p:attrNameLst>
                                          <p:attrName>ppt_x</p:attrName>
                                          <p:attrName>ppt_y</p:attrName>
                                        </p:attrNameLst>
                                      </p:cBhvr>
                                      <p:rCtr x="-1181" y="2083"/>
                                    </p:animMotion>
                                  </p:childTnLst>
                                </p:cTn>
                              </p:par>
                              <p:par>
                                <p:cTn id="180" presetID="27" presetClass="emph" presetSubtype="0" fill="remove" grpId="1" nodeType="withEffect">
                                  <p:stCondLst>
                                    <p:cond delay="0"/>
                                  </p:stCondLst>
                                  <p:childTnLst>
                                    <p:animClr clrSpc="rgb" dir="cw">
                                      <p:cBhvr override="childStyle">
                                        <p:cTn id="181" dur="250" autoRev="1" fill="remove"/>
                                        <p:tgtEl>
                                          <p:spTgt spid="32"/>
                                        </p:tgtEl>
                                        <p:attrNameLst>
                                          <p:attrName>style.color</p:attrName>
                                        </p:attrNameLst>
                                      </p:cBhvr>
                                      <p:to>
                                        <a:schemeClr val="bg1"/>
                                      </p:to>
                                    </p:animClr>
                                    <p:animClr clrSpc="rgb" dir="cw">
                                      <p:cBhvr>
                                        <p:cTn id="182" dur="250" autoRev="1" fill="remove"/>
                                        <p:tgtEl>
                                          <p:spTgt spid="32"/>
                                        </p:tgtEl>
                                        <p:attrNameLst>
                                          <p:attrName>fillcolor</p:attrName>
                                        </p:attrNameLst>
                                      </p:cBhvr>
                                      <p:to>
                                        <a:schemeClr val="bg1"/>
                                      </p:to>
                                    </p:animClr>
                                    <p:set>
                                      <p:cBhvr>
                                        <p:cTn id="183" dur="250" autoRev="1" fill="remove"/>
                                        <p:tgtEl>
                                          <p:spTgt spid="32"/>
                                        </p:tgtEl>
                                        <p:attrNameLst>
                                          <p:attrName>fill.type</p:attrName>
                                        </p:attrNameLst>
                                      </p:cBhvr>
                                      <p:to>
                                        <p:strVal val="solid"/>
                                      </p:to>
                                    </p:set>
                                    <p:set>
                                      <p:cBhvr>
                                        <p:cTn id="184" dur="250" autoRev="1" fill="remove"/>
                                        <p:tgtEl>
                                          <p:spTgt spid="32"/>
                                        </p:tgtEl>
                                        <p:attrNameLst>
                                          <p:attrName>fill.on</p:attrName>
                                        </p:attrNameLst>
                                      </p:cBhvr>
                                      <p:to>
                                        <p:strVal val="true"/>
                                      </p:to>
                                    </p:set>
                                  </p:childTnLst>
                                </p:cTn>
                              </p:par>
                              <p:par>
                                <p:cTn id="185" presetID="10" presetClass="entr" presetSubtype="0" fill="hold" grpId="0" nodeType="withEffect">
                                  <p:stCondLst>
                                    <p:cond delay="0"/>
                                  </p:stCondLst>
                                  <p:childTnLst>
                                    <p:set>
                                      <p:cBhvr>
                                        <p:cTn id="186" dur="1" fill="hold">
                                          <p:stCondLst>
                                            <p:cond delay="0"/>
                                          </p:stCondLst>
                                        </p:cTn>
                                        <p:tgtEl>
                                          <p:spTgt spid="63"/>
                                        </p:tgtEl>
                                        <p:attrNameLst>
                                          <p:attrName>style.visibility</p:attrName>
                                        </p:attrNameLst>
                                      </p:cBhvr>
                                      <p:to>
                                        <p:strVal val="visible"/>
                                      </p:to>
                                    </p:set>
                                    <p:animEffect transition="in" filter="fade">
                                      <p:cBhvr>
                                        <p:cTn id="187" dur="500"/>
                                        <p:tgtEl>
                                          <p:spTgt spid="63"/>
                                        </p:tgtEl>
                                      </p:cBhvr>
                                    </p:animEffect>
                                  </p:childTnLst>
                                </p:cTn>
                              </p:par>
                            </p:childTnLst>
                          </p:cTn>
                        </p:par>
                        <p:par>
                          <p:cTn id="188" fill="hold">
                            <p:stCondLst>
                              <p:cond delay="500"/>
                            </p:stCondLst>
                            <p:childTnLst>
                              <p:par>
                                <p:cTn id="189" presetID="22" presetClass="entr" presetSubtype="1" fill="hold" nodeType="afterEffect">
                                  <p:stCondLst>
                                    <p:cond delay="0"/>
                                  </p:stCondLst>
                                  <p:childTnLst>
                                    <p:set>
                                      <p:cBhvr>
                                        <p:cTn id="190" dur="1" fill="hold">
                                          <p:stCondLst>
                                            <p:cond delay="0"/>
                                          </p:stCondLst>
                                        </p:cTn>
                                        <p:tgtEl>
                                          <p:spTgt spid="186"/>
                                        </p:tgtEl>
                                        <p:attrNameLst>
                                          <p:attrName>style.visibility</p:attrName>
                                        </p:attrNameLst>
                                      </p:cBhvr>
                                      <p:to>
                                        <p:strVal val="visible"/>
                                      </p:to>
                                    </p:set>
                                    <p:animEffect transition="in" filter="wipe(up)">
                                      <p:cBhvr>
                                        <p:cTn id="191" dur="500"/>
                                        <p:tgtEl>
                                          <p:spTgt spid="186"/>
                                        </p:tgtEl>
                                      </p:cBhvr>
                                    </p:animEffect>
                                  </p:childTnLst>
                                </p:cTn>
                              </p:par>
                            </p:childTnLst>
                          </p:cTn>
                        </p:par>
                        <p:par>
                          <p:cTn id="192" fill="hold">
                            <p:stCondLst>
                              <p:cond delay="1000"/>
                            </p:stCondLst>
                            <p:childTnLst>
                              <p:par>
                                <p:cTn id="193" presetID="22" presetClass="entr" presetSubtype="1" fill="hold" nodeType="afterEffect">
                                  <p:stCondLst>
                                    <p:cond delay="0"/>
                                  </p:stCondLst>
                                  <p:childTnLst>
                                    <p:set>
                                      <p:cBhvr>
                                        <p:cTn id="194" dur="1" fill="hold">
                                          <p:stCondLst>
                                            <p:cond delay="0"/>
                                          </p:stCondLst>
                                        </p:cTn>
                                        <p:tgtEl>
                                          <p:spTgt spid="139"/>
                                        </p:tgtEl>
                                        <p:attrNameLst>
                                          <p:attrName>style.visibility</p:attrName>
                                        </p:attrNameLst>
                                      </p:cBhvr>
                                      <p:to>
                                        <p:strVal val="visible"/>
                                      </p:to>
                                    </p:set>
                                    <p:animEffect transition="in" filter="wipe(up)">
                                      <p:cBhvr>
                                        <p:cTn id="195" dur="500"/>
                                        <p:tgtEl>
                                          <p:spTgt spid="139"/>
                                        </p:tgtEl>
                                      </p:cBhvr>
                                    </p:animEffect>
                                  </p:childTnLst>
                                </p:cTn>
                              </p:par>
                            </p:childTnLst>
                          </p:cTn>
                        </p:par>
                        <p:par>
                          <p:cTn id="196" fill="hold">
                            <p:stCondLst>
                              <p:cond delay="1500"/>
                            </p:stCondLst>
                            <p:childTnLst>
                              <p:par>
                                <p:cTn id="197" presetID="22" presetClass="entr" presetSubtype="1" fill="hold" nodeType="afterEffect">
                                  <p:stCondLst>
                                    <p:cond delay="0"/>
                                  </p:stCondLst>
                                  <p:childTnLst>
                                    <p:set>
                                      <p:cBhvr>
                                        <p:cTn id="198" dur="1" fill="hold">
                                          <p:stCondLst>
                                            <p:cond delay="0"/>
                                          </p:stCondLst>
                                        </p:cTn>
                                        <p:tgtEl>
                                          <p:spTgt spid="140"/>
                                        </p:tgtEl>
                                        <p:attrNameLst>
                                          <p:attrName>style.visibility</p:attrName>
                                        </p:attrNameLst>
                                      </p:cBhvr>
                                      <p:to>
                                        <p:strVal val="visible"/>
                                      </p:to>
                                    </p:set>
                                    <p:animEffect transition="in" filter="wipe(up)">
                                      <p:cBhvr>
                                        <p:cTn id="199" dur="500"/>
                                        <p:tgtEl>
                                          <p:spTgt spid="140"/>
                                        </p:tgtEl>
                                      </p:cBhvr>
                                    </p:animEffect>
                                  </p:childTnLst>
                                </p:cTn>
                              </p:par>
                            </p:childTnLst>
                          </p:cTn>
                        </p:par>
                        <p:par>
                          <p:cTn id="200" fill="hold">
                            <p:stCondLst>
                              <p:cond delay="2000"/>
                            </p:stCondLst>
                            <p:childTnLst>
                              <p:par>
                                <p:cTn id="201" presetID="10" presetClass="entr" presetSubtype="0" fill="hold" nodeType="afterEffect">
                                  <p:stCondLst>
                                    <p:cond delay="0"/>
                                  </p:stCondLst>
                                  <p:childTnLst>
                                    <p:set>
                                      <p:cBhvr>
                                        <p:cTn id="202" dur="1" fill="hold">
                                          <p:stCondLst>
                                            <p:cond delay="0"/>
                                          </p:stCondLst>
                                        </p:cTn>
                                        <p:tgtEl>
                                          <p:spTgt spid="79"/>
                                        </p:tgtEl>
                                        <p:attrNameLst>
                                          <p:attrName>style.visibility</p:attrName>
                                        </p:attrNameLst>
                                      </p:cBhvr>
                                      <p:to>
                                        <p:strVal val="visible"/>
                                      </p:to>
                                    </p:set>
                                    <p:animEffect transition="in" filter="fade">
                                      <p:cBhvr>
                                        <p:cTn id="203" dur="500"/>
                                        <p:tgtEl>
                                          <p:spTgt spid="79"/>
                                        </p:tgtEl>
                                      </p:cBhvr>
                                    </p:animEffect>
                                  </p:childTnLst>
                                </p:cTn>
                              </p:par>
                            </p:childTnLst>
                          </p:cTn>
                        </p:par>
                        <p:par>
                          <p:cTn id="204" fill="hold">
                            <p:stCondLst>
                              <p:cond delay="2500"/>
                            </p:stCondLst>
                            <p:childTnLst>
                              <p:par>
                                <p:cTn id="205" presetID="22" presetClass="entr" presetSubtype="4" fill="hold" nodeType="afterEffect">
                                  <p:stCondLst>
                                    <p:cond delay="0"/>
                                  </p:stCondLst>
                                  <p:childTnLst>
                                    <p:set>
                                      <p:cBhvr>
                                        <p:cTn id="206" dur="1" fill="hold">
                                          <p:stCondLst>
                                            <p:cond delay="0"/>
                                          </p:stCondLst>
                                        </p:cTn>
                                        <p:tgtEl>
                                          <p:spTgt spid="69"/>
                                        </p:tgtEl>
                                        <p:attrNameLst>
                                          <p:attrName>style.visibility</p:attrName>
                                        </p:attrNameLst>
                                      </p:cBhvr>
                                      <p:to>
                                        <p:strVal val="visible"/>
                                      </p:to>
                                    </p:set>
                                    <p:animEffect transition="in" filter="wipe(down)">
                                      <p:cBhvr>
                                        <p:cTn id="20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0" grpId="0" animBg="1"/>
      <p:bldP spid="30" grpId="1" animBg="1"/>
      <p:bldP spid="31" grpId="0" animBg="1"/>
      <p:bldP spid="31" grpId="1" animBg="1"/>
      <p:bldP spid="32" grpId="0" animBg="1"/>
      <p:bldP spid="32" grpId="1" animBg="1"/>
      <p:bldP spid="6" grpId="0"/>
      <p:bldP spid="42" grpId="0"/>
      <p:bldP spid="135" grpId="0" animBg="1"/>
      <p:bldP spid="136" grpId="0" animBg="1"/>
      <p:bldP spid="145" grpId="0" animBg="1"/>
      <p:bldP spid="146" grpId="0" animBg="1"/>
      <p:bldP spid="148" grpId="0" animBg="1"/>
      <p:bldP spid="55" grpId="0" animBg="1"/>
      <p:bldP spid="55" grpId="1" animBg="1"/>
      <p:bldP spid="60" grpId="0" animBg="1"/>
      <p:bldP spid="60" grpId="1" animBg="1"/>
      <p:bldP spid="62" grpId="0" animBg="1"/>
      <p:bldP spid="62" grpId="1" animBg="1"/>
      <p:bldP spid="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get disparity?</a:t>
            </a:r>
            <a:endParaRPr lang="pl-PL" dirty="0"/>
          </a:p>
        </p:txBody>
      </p:sp>
      <p:sp>
        <p:nvSpPr>
          <p:cNvPr id="3" name="Content Placeholder 2"/>
          <p:cNvSpPr>
            <a:spLocks noGrp="1"/>
          </p:cNvSpPr>
          <p:nvPr>
            <p:ph idx="1"/>
          </p:nvPr>
        </p:nvSpPr>
        <p:spPr>
          <a:xfrm>
            <a:off x="457200" y="1484784"/>
            <a:ext cx="8229600" cy="4536503"/>
          </a:xfrm>
        </p:spPr>
        <p:txBody>
          <a:bodyPr>
            <a:normAutofit/>
          </a:bodyPr>
          <a:lstStyle/>
          <a:p>
            <a:r>
              <a:rPr lang="en-US" dirty="0" smtClean="0"/>
              <a:t>Difficult with real images</a:t>
            </a:r>
            <a:endParaRPr lang="pl-PL" dirty="0" smtClean="0"/>
          </a:p>
        </p:txBody>
      </p:sp>
      <p:sp>
        <p:nvSpPr>
          <p:cNvPr id="6" name="Footer Placeholder 5"/>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8" name="Slide Number Placeholder 7"/>
          <p:cNvSpPr>
            <a:spLocks noGrp="1"/>
          </p:cNvSpPr>
          <p:nvPr>
            <p:ph type="sldNum" sz="quarter" idx="12"/>
          </p:nvPr>
        </p:nvSpPr>
        <p:spPr/>
        <p:txBody>
          <a:bodyPr/>
          <a:lstStyle/>
          <a:p>
            <a:fld id="{B5168B12-8941-4B12-B4BB-DEFB83B1D4BA}" type="slidenum">
              <a:rPr lang="pl-PL" smtClean="0"/>
              <a:t>22</a:t>
            </a:fld>
            <a:endParaRPr lang="pl-PL"/>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250" y="2457329"/>
            <a:ext cx="1895180" cy="106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4307177"/>
            <a:ext cx="1895180" cy="106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515" y="4297633"/>
            <a:ext cx="1895181" cy="106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a:endCxn id="9" idx="0"/>
          </p:cNvCxnSpPr>
          <p:nvPr/>
        </p:nvCxnSpPr>
        <p:spPr>
          <a:xfrm flipH="1">
            <a:off x="2639270" y="3554087"/>
            <a:ext cx="1345180" cy="7530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0" idx="0"/>
          </p:cNvCxnSpPr>
          <p:nvPr/>
        </p:nvCxnSpPr>
        <p:spPr>
          <a:xfrm>
            <a:off x="3984450" y="3554087"/>
            <a:ext cx="1338656" cy="7435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00192" y="2405572"/>
            <a:ext cx="2160240" cy="1169551"/>
          </a:xfrm>
          <a:prstGeom prst="rect">
            <a:avLst/>
          </a:prstGeom>
          <a:noFill/>
        </p:spPr>
        <p:txBody>
          <a:bodyPr wrap="square" rtlCol="0">
            <a:spAutoFit/>
          </a:bodyPr>
          <a:lstStyle/>
          <a:p>
            <a:r>
              <a:rPr lang="pl-PL" sz="1400" i="1" dirty="0" smtClean="0"/>
              <a:t>Image-based rendering for scenes with reflections</a:t>
            </a:r>
          </a:p>
          <a:p>
            <a:endParaRPr lang="pl-PL" sz="1400" dirty="0"/>
          </a:p>
          <a:p>
            <a:r>
              <a:rPr lang="pl-PL" sz="1400" dirty="0" smtClean="0"/>
              <a:t>Sinha et al.</a:t>
            </a:r>
          </a:p>
          <a:p>
            <a:r>
              <a:rPr lang="pl-PL" sz="1400" dirty="0" smtClean="0"/>
              <a:t>SIGGRAPH 2012</a:t>
            </a:r>
            <a:endParaRPr lang="pl-PL" sz="1400" dirty="0"/>
          </a:p>
        </p:txBody>
      </p:sp>
    </p:spTree>
    <p:extLst>
      <p:ext uri="{BB962C8B-B14F-4D97-AF65-F5344CB8AC3E}">
        <p14:creationId xmlns:p14="http://schemas.microsoft.com/office/powerpoint/2010/main" val="118093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Limitation to CG</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23</a:t>
            </a:fld>
            <a:endParaRPr lang="pl-PL"/>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882" y="1240543"/>
            <a:ext cx="4928390" cy="4928390"/>
          </a:xfrm>
          <a:prstGeom prst="rect">
            <a:avLst/>
          </a:prstGeom>
        </p:spPr>
      </p:pic>
    </p:spTree>
    <p:extLst>
      <p:ext uri="{BB962C8B-B14F-4D97-AF65-F5344CB8AC3E}">
        <p14:creationId xmlns:p14="http://schemas.microsoft.com/office/powerpoint/2010/main" val="26803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Limitation to CG</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24</a:t>
            </a:fld>
            <a:endParaRPr lang="pl-PL"/>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608" y="1288773"/>
            <a:ext cx="2340000" cy="234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70" y="3991187"/>
            <a:ext cx="2340000" cy="2340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323" y="3991187"/>
            <a:ext cx="2340000" cy="234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4323" y="3991187"/>
            <a:ext cx="2340000" cy="2340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870" y="3991187"/>
            <a:ext cx="2340000" cy="234000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3608" y="1288773"/>
            <a:ext cx="2340000" cy="2340000"/>
          </a:xfrm>
          <a:prstGeom prst="rect">
            <a:avLst/>
          </a:prstGeom>
        </p:spPr>
      </p:pic>
      <p:sp>
        <p:nvSpPr>
          <p:cNvPr id="8" name="Oval 7"/>
          <p:cNvSpPr/>
          <p:nvPr/>
        </p:nvSpPr>
        <p:spPr>
          <a:xfrm>
            <a:off x="3869532" y="1700808"/>
            <a:ext cx="1368152" cy="13681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21" name="Oval 20"/>
          <p:cNvSpPr/>
          <p:nvPr/>
        </p:nvSpPr>
        <p:spPr>
          <a:xfrm>
            <a:off x="1529532" y="4542414"/>
            <a:ext cx="1368152" cy="13681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p>
        </p:txBody>
      </p:sp>
      <p:sp>
        <p:nvSpPr>
          <p:cNvPr id="22" name="Oval 21"/>
          <p:cNvSpPr/>
          <p:nvPr/>
        </p:nvSpPr>
        <p:spPr>
          <a:xfrm>
            <a:off x="6209532" y="4547800"/>
            <a:ext cx="1368152" cy="13681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cxnSp>
        <p:nvCxnSpPr>
          <p:cNvPr id="11" name="Straight Arrow Connector 10"/>
          <p:cNvCxnSpPr>
            <a:stCxn id="8" idx="3"/>
            <a:endCxn id="21" idx="7"/>
          </p:cNvCxnSpPr>
          <p:nvPr/>
        </p:nvCxnSpPr>
        <p:spPr>
          <a:xfrm flipH="1">
            <a:off x="2697323" y="2868599"/>
            <a:ext cx="1372570" cy="18741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5"/>
            <a:endCxn id="22" idx="1"/>
          </p:cNvCxnSpPr>
          <p:nvPr/>
        </p:nvCxnSpPr>
        <p:spPr>
          <a:xfrm>
            <a:off x="5037323" y="2868599"/>
            <a:ext cx="1372570" cy="18795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06590" y="3251689"/>
            <a:ext cx="1494036" cy="369332"/>
          </a:xfrm>
          <a:prstGeom prst="rect">
            <a:avLst/>
          </a:prstGeom>
          <a:noFill/>
        </p:spPr>
        <p:txBody>
          <a:bodyPr wrap="square" rtlCol="0">
            <a:spAutoFit/>
          </a:bodyPr>
          <a:lstStyle/>
          <a:p>
            <a:pPr algn="ctr"/>
            <a:r>
              <a:rPr lang="pl-PL" dirty="0" smtClean="0"/>
              <a:t>Diffuse layer</a:t>
            </a:r>
            <a:endParaRPr lang="pl-PL" dirty="0"/>
          </a:p>
        </p:txBody>
      </p:sp>
      <p:sp>
        <p:nvSpPr>
          <p:cNvPr id="24" name="TextBox 23"/>
          <p:cNvSpPr txBox="1"/>
          <p:nvPr/>
        </p:nvSpPr>
        <p:spPr>
          <a:xfrm>
            <a:off x="1466590" y="5961855"/>
            <a:ext cx="1494036" cy="369332"/>
          </a:xfrm>
          <a:prstGeom prst="rect">
            <a:avLst/>
          </a:prstGeom>
          <a:noFill/>
        </p:spPr>
        <p:txBody>
          <a:bodyPr wrap="square" rtlCol="0">
            <a:spAutoFit/>
          </a:bodyPr>
          <a:lstStyle/>
          <a:p>
            <a:pPr algn="ctr"/>
            <a:r>
              <a:rPr lang="pl-PL" dirty="0" smtClean="0"/>
              <a:t>Specular layer</a:t>
            </a:r>
            <a:endParaRPr lang="pl-PL" dirty="0"/>
          </a:p>
        </p:txBody>
      </p:sp>
      <p:sp>
        <p:nvSpPr>
          <p:cNvPr id="25" name="TextBox 24"/>
          <p:cNvSpPr txBox="1"/>
          <p:nvPr/>
        </p:nvSpPr>
        <p:spPr>
          <a:xfrm>
            <a:off x="6042851" y="5961855"/>
            <a:ext cx="1701514" cy="369332"/>
          </a:xfrm>
          <a:prstGeom prst="rect">
            <a:avLst/>
          </a:prstGeom>
          <a:noFill/>
        </p:spPr>
        <p:txBody>
          <a:bodyPr wrap="square" rtlCol="0">
            <a:spAutoFit/>
          </a:bodyPr>
          <a:lstStyle/>
          <a:p>
            <a:pPr algn="ctr"/>
            <a:r>
              <a:rPr lang="pl-PL" dirty="0" smtClean="0"/>
              <a:t>Refractive layer</a:t>
            </a:r>
            <a:endParaRPr lang="pl-PL" dirty="0"/>
          </a:p>
        </p:txBody>
      </p:sp>
      <p:cxnSp>
        <p:nvCxnSpPr>
          <p:cNvPr id="28" name="Straight Arrow Connector 27"/>
          <p:cNvCxnSpPr>
            <a:stCxn id="6" idx="2"/>
            <a:endCxn id="12" idx="0"/>
          </p:cNvCxnSpPr>
          <p:nvPr/>
        </p:nvCxnSpPr>
        <p:spPr>
          <a:xfrm>
            <a:off x="4553608" y="3628773"/>
            <a:ext cx="2330715" cy="3624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a:endCxn id="17" idx="0"/>
          </p:cNvCxnSpPr>
          <p:nvPr/>
        </p:nvCxnSpPr>
        <p:spPr>
          <a:xfrm flipH="1">
            <a:off x="2276870" y="3621021"/>
            <a:ext cx="2276738" cy="3701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72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par>
                                <p:cTn id="59" presetID="22" presetClass="entr" presetSubtype="1"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up)">
                                      <p:cBhvr>
                                        <p:cTn id="61" dur="500"/>
                                        <p:tgtEl>
                                          <p:spTgt spid="31"/>
                                        </p:tgtEl>
                                      </p:cBhvr>
                                    </p:animEffect>
                                  </p:childTnLst>
                                </p:cTn>
                              </p:par>
                              <p:par>
                                <p:cTn id="62" presetID="10" presetClass="exit" presetSubtype="0" fill="hold" grpId="1"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par>
                                <p:cTn id="90" presetID="10" presetClass="entr" presetSubtype="0"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par>
                                <p:cTn id="93" presetID="10" presetClass="entr" presetSubtype="0" fill="hold"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animBg="1"/>
      <p:bldP spid="21" grpId="1" animBg="1"/>
      <p:bldP spid="22" grpId="0" animBg="1"/>
      <p:bldP spid="22" grpId="1" animBg="1"/>
      <p:bldP spid="15" grpId="0"/>
      <p:bldP spid="15" grpId="1"/>
      <p:bldP spid="24" grpId="0"/>
      <p:bldP spid="24" grpId="1"/>
      <p:bldP spid="25" grpId="0"/>
      <p:bldP spid="2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how to measure rivalry?</a:t>
            </a:r>
            <a:endParaRPr lang="pl-PL"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11710" y="3068960"/>
            <a:ext cx="3321338" cy="2492896"/>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943" y="3451312"/>
            <a:ext cx="1728000" cy="1728000"/>
          </a:xfrm>
          <a:prstGeom prst="rect">
            <a:avLst/>
          </a:prstGeom>
        </p:spPr>
      </p:pic>
      <p:cxnSp>
        <p:nvCxnSpPr>
          <p:cNvPr id="7" name="Straight Arrow Connector 6"/>
          <p:cNvCxnSpPr>
            <a:stCxn id="4" idx="3"/>
            <a:endCxn id="5" idx="1"/>
          </p:cNvCxnSpPr>
          <p:nvPr/>
        </p:nvCxnSpPr>
        <p:spPr>
          <a:xfrm>
            <a:off x="3685943" y="4315312"/>
            <a:ext cx="1425767" cy="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9552" y="1340768"/>
            <a:ext cx="7992888" cy="1077218"/>
          </a:xfrm>
          <a:prstGeom prst="rect">
            <a:avLst/>
          </a:prstGeom>
          <a:noFill/>
        </p:spPr>
        <p:txBody>
          <a:bodyPr wrap="square" rtlCol="0">
            <a:spAutoFit/>
          </a:bodyPr>
          <a:lstStyle/>
          <a:p>
            <a:pPr marL="285750" indent="-285750">
              <a:buFont typeface="Arial" pitchFamily="34" charset="0"/>
              <a:buChar char="•"/>
            </a:pPr>
            <a:r>
              <a:rPr lang="en-US" sz="3200" dirty="0" smtClean="0"/>
              <a:t>How compatible are both views?</a:t>
            </a:r>
            <a:endParaRPr lang="pl-PL" sz="3200" dirty="0" smtClean="0"/>
          </a:p>
          <a:p>
            <a:pPr marL="285750" indent="-285750">
              <a:buFont typeface="Arial" pitchFamily="34" charset="0"/>
              <a:buChar char="•"/>
            </a:pPr>
            <a:r>
              <a:rPr lang="en-US" sz="3200" dirty="0" smtClean="0"/>
              <a:t>Difference of locally aligned images</a:t>
            </a:r>
            <a:endParaRPr lang="pl-PL" sz="3200" dirty="0"/>
          </a:p>
        </p:txBody>
      </p:sp>
      <p:sp>
        <p:nvSpPr>
          <p:cNvPr id="11" name="TextBox 10"/>
          <p:cNvSpPr txBox="1"/>
          <p:nvPr/>
        </p:nvSpPr>
        <p:spPr>
          <a:xfrm>
            <a:off x="3498726" y="3945980"/>
            <a:ext cx="1800200" cy="369332"/>
          </a:xfrm>
          <a:prstGeom prst="rect">
            <a:avLst/>
          </a:prstGeom>
          <a:noFill/>
        </p:spPr>
        <p:txBody>
          <a:bodyPr wrap="square" rtlCol="0">
            <a:spAutoFit/>
          </a:bodyPr>
          <a:lstStyle/>
          <a:p>
            <a:pPr algn="ctr"/>
            <a:r>
              <a:rPr lang="pl-PL" dirty="0" smtClean="0"/>
              <a:t>Disparity value</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25</a:t>
            </a:fld>
            <a:endParaRPr lang="pl-PL"/>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451312"/>
            <a:ext cx="1728000" cy="1728000"/>
          </a:xfrm>
          <a:prstGeom prst="rect">
            <a:avLst/>
          </a:prstGeom>
        </p:spPr>
      </p:pic>
    </p:spTree>
    <p:extLst>
      <p:ext uri="{BB962C8B-B14F-4D97-AF65-F5344CB8AC3E}">
        <p14:creationId xmlns:p14="http://schemas.microsoft.com/office/powerpoint/2010/main" val="23200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optimize?</a:t>
            </a:r>
            <a:endParaRPr lang="pl-PL" dirty="0"/>
          </a:p>
        </p:txBody>
      </p:sp>
      <p:sp>
        <p:nvSpPr>
          <p:cNvPr id="3" name="Content Placeholder 2"/>
          <p:cNvSpPr>
            <a:spLocks noGrp="1"/>
          </p:cNvSpPr>
          <p:nvPr>
            <p:ph idx="1"/>
          </p:nvPr>
        </p:nvSpPr>
        <p:spPr>
          <a:xfrm>
            <a:off x="457200" y="1577306"/>
            <a:ext cx="8229600" cy="4083941"/>
          </a:xfrm>
        </p:spPr>
        <p:txBody>
          <a:bodyPr>
            <a:normAutofit/>
          </a:bodyPr>
          <a:lstStyle/>
          <a:p>
            <a:r>
              <a:rPr lang="en-US" dirty="0" smtClean="0"/>
              <a:t>Sample all cameras for </a:t>
            </a:r>
            <a:br>
              <a:rPr lang="en-US" dirty="0" smtClean="0"/>
            </a:br>
            <a:r>
              <a:rPr lang="en-US" dirty="0" smtClean="0"/>
              <a:t>each layer and pixel</a:t>
            </a:r>
            <a:br>
              <a:rPr lang="en-US" dirty="0" smtClean="0"/>
            </a:br>
            <a:endParaRPr lang="en-US" sz="2800" dirty="0" smtClean="0"/>
          </a:p>
          <a:p>
            <a:r>
              <a:rPr lang="en-US" dirty="0" smtClean="0"/>
              <a:t>Evaluate disparity </a:t>
            </a:r>
            <a:br>
              <a:rPr lang="en-US" dirty="0" smtClean="0"/>
            </a:br>
            <a:r>
              <a:rPr lang="en-US" dirty="0" smtClean="0"/>
              <a:t>and </a:t>
            </a:r>
            <a:r>
              <a:rPr lang="en-US" dirty="0" err="1" smtClean="0"/>
              <a:t>rivalr</a:t>
            </a:r>
            <a:r>
              <a:rPr lang="pl-PL" dirty="0" smtClean="0"/>
              <a:t>y</a:t>
            </a:r>
            <a:r>
              <a:rPr lang="en-US" sz="1600" dirty="0" smtClean="0"/>
              <a:t/>
            </a:r>
            <a:br>
              <a:rPr lang="en-US" sz="1600" dirty="0" smtClean="0"/>
            </a:br>
            <a:endParaRPr lang="en-US" sz="2800" dirty="0" smtClean="0"/>
          </a:p>
          <a:p>
            <a:r>
              <a:rPr lang="en-US" dirty="0" smtClean="0"/>
              <a:t>Choose the one with</a:t>
            </a:r>
            <a:br>
              <a:rPr lang="en-US" dirty="0" smtClean="0"/>
            </a:br>
            <a:r>
              <a:rPr lang="en-US" dirty="0" smtClean="0"/>
              <a:t>minimal error energy</a:t>
            </a:r>
          </a:p>
        </p:txBody>
      </p:sp>
      <p:sp>
        <p:nvSpPr>
          <p:cNvPr id="4" name="Footer Placeholder 3"/>
          <p:cNvSpPr>
            <a:spLocks noGrp="1"/>
          </p:cNvSpPr>
          <p:nvPr>
            <p:ph type="ftr" sz="quarter" idx="11"/>
          </p:nvPr>
        </p:nvSpPr>
        <p:spPr/>
        <p:txBody>
          <a:bodyPr/>
          <a:lstStyle/>
          <a:p>
            <a:r>
              <a:rPr lang="pl-PL" dirty="0"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26</a:t>
            </a:fld>
            <a:endParaRPr lang="pl-PL"/>
          </a:p>
        </p:txBody>
      </p:sp>
      <p:sp>
        <p:nvSpPr>
          <p:cNvPr id="20" name="Freeform 19"/>
          <p:cNvSpPr/>
          <p:nvPr/>
        </p:nvSpPr>
        <p:spPr>
          <a:xfrm>
            <a:off x="5535536" y="5143895"/>
            <a:ext cx="2924021" cy="595366"/>
          </a:xfrm>
          <a:custGeom>
            <a:avLst/>
            <a:gdLst>
              <a:gd name="connsiteX0" fmla="*/ 0 w 5029200"/>
              <a:gd name="connsiteY0" fmla="*/ 148856 h 1662984"/>
              <a:gd name="connsiteX1" fmla="*/ 1031358 w 5029200"/>
              <a:gd name="connsiteY1" fmla="*/ 276447 h 1662984"/>
              <a:gd name="connsiteX2" fmla="*/ 1711842 w 5029200"/>
              <a:gd name="connsiteY2" fmla="*/ 946298 h 1662984"/>
              <a:gd name="connsiteX3" fmla="*/ 2254102 w 5029200"/>
              <a:gd name="connsiteY3" fmla="*/ 1052624 h 1662984"/>
              <a:gd name="connsiteX4" fmla="*/ 2775098 w 5029200"/>
              <a:gd name="connsiteY4" fmla="*/ 1531089 h 1662984"/>
              <a:gd name="connsiteX5" fmla="*/ 3211033 w 5029200"/>
              <a:gd name="connsiteY5" fmla="*/ 1637414 h 1662984"/>
              <a:gd name="connsiteX6" fmla="*/ 3838354 w 5029200"/>
              <a:gd name="connsiteY6" fmla="*/ 1127051 h 1662984"/>
              <a:gd name="connsiteX7" fmla="*/ 4306186 w 5029200"/>
              <a:gd name="connsiteY7" fmla="*/ 988828 h 1662984"/>
              <a:gd name="connsiteX8" fmla="*/ 5029200 w 5029200"/>
              <a:gd name="connsiteY8" fmla="*/ 0 h 16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200" h="1662984">
                <a:moveTo>
                  <a:pt x="0" y="148856"/>
                </a:moveTo>
                <a:cubicBezTo>
                  <a:pt x="373025" y="146198"/>
                  <a:pt x="746051" y="143540"/>
                  <a:pt x="1031358" y="276447"/>
                </a:cubicBezTo>
                <a:cubicBezTo>
                  <a:pt x="1316665" y="409354"/>
                  <a:pt x="1508051" y="816935"/>
                  <a:pt x="1711842" y="946298"/>
                </a:cubicBezTo>
                <a:cubicBezTo>
                  <a:pt x="1915633" y="1075661"/>
                  <a:pt x="2076893" y="955159"/>
                  <a:pt x="2254102" y="1052624"/>
                </a:cubicBezTo>
                <a:cubicBezTo>
                  <a:pt x="2431311" y="1150089"/>
                  <a:pt x="2615610" y="1433624"/>
                  <a:pt x="2775098" y="1531089"/>
                </a:cubicBezTo>
                <a:cubicBezTo>
                  <a:pt x="2934586" y="1628554"/>
                  <a:pt x="3033824" y="1704754"/>
                  <a:pt x="3211033" y="1637414"/>
                </a:cubicBezTo>
                <a:cubicBezTo>
                  <a:pt x="3388242" y="1570074"/>
                  <a:pt x="3655829" y="1235149"/>
                  <a:pt x="3838354" y="1127051"/>
                </a:cubicBezTo>
                <a:cubicBezTo>
                  <a:pt x="4020879" y="1018953"/>
                  <a:pt x="4107712" y="1176670"/>
                  <a:pt x="4306186" y="988828"/>
                </a:cubicBezTo>
                <a:cubicBezTo>
                  <a:pt x="4504660" y="800986"/>
                  <a:pt x="4766930" y="400493"/>
                  <a:pt x="5029200" y="0"/>
                </a:cubicBezTo>
              </a:path>
            </a:pathLst>
          </a:cu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423906" y="4597061"/>
            <a:ext cx="3252550" cy="1556716"/>
            <a:chOff x="2000463" y="3250833"/>
            <a:chExt cx="5741922" cy="3736799"/>
          </a:xfrm>
        </p:grpSpPr>
        <p:sp>
          <p:nvSpPr>
            <p:cNvPr id="22" name="TextBox 21"/>
            <p:cNvSpPr txBox="1"/>
            <p:nvPr/>
          </p:nvSpPr>
          <p:spPr>
            <a:xfrm>
              <a:off x="4668459" y="6101074"/>
              <a:ext cx="3073926" cy="886558"/>
            </a:xfrm>
            <a:prstGeom prst="rect">
              <a:avLst/>
            </a:prstGeom>
            <a:noFill/>
          </p:spPr>
          <p:txBody>
            <a:bodyPr wrap="none" rtlCol="0">
              <a:spAutoFit/>
            </a:bodyPr>
            <a:lstStyle/>
            <a:p>
              <a:r>
                <a:rPr lang="en-US" dirty="0" smtClean="0"/>
                <a:t>Camera Baseline</a:t>
              </a:r>
              <a:endParaRPr lang="en-US" dirty="0"/>
            </a:p>
          </p:txBody>
        </p:sp>
        <p:grpSp>
          <p:nvGrpSpPr>
            <p:cNvPr id="23" name="Group 22"/>
            <p:cNvGrpSpPr/>
            <p:nvPr/>
          </p:nvGrpSpPr>
          <p:grpSpPr>
            <a:xfrm>
              <a:off x="2000463" y="3501008"/>
              <a:ext cx="5487680" cy="2600066"/>
              <a:chOff x="2000463" y="3501008"/>
              <a:chExt cx="5487680" cy="2600066"/>
            </a:xfrm>
          </p:grpSpPr>
          <p:cxnSp>
            <p:nvCxnSpPr>
              <p:cNvPr id="25" name="Straight Arrow Connector 24"/>
              <p:cNvCxnSpPr/>
              <p:nvPr/>
            </p:nvCxnSpPr>
            <p:spPr>
              <a:xfrm flipV="1">
                <a:off x="2000463" y="3501008"/>
                <a:ext cx="0" cy="2600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00463" y="6101072"/>
                <a:ext cx="5487680" cy="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2061966" y="3250833"/>
              <a:ext cx="1455236" cy="886558"/>
            </a:xfrm>
            <a:prstGeom prst="rect">
              <a:avLst/>
            </a:prstGeom>
            <a:noFill/>
          </p:spPr>
          <p:txBody>
            <a:bodyPr wrap="none" rtlCol="0">
              <a:spAutoFit/>
            </a:bodyPr>
            <a:lstStyle/>
            <a:p>
              <a:r>
                <a:rPr lang="en-US" dirty="0" smtClean="0"/>
                <a:t>Energy</a:t>
              </a:r>
              <a:endParaRPr lang="en-US" dirty="0"/>
            </a:p>
          </p:txBody>
        </p:sp>
      </p:grpSp>
      <p:sp>
        <p:nvSpPr>
          <p:cNvPr id="27" name="Oval 26"/>
          <p:cNvSpPr/>
          <p:nvPr/>
        </p:nvSpPr>
        <p:spPr>
          <a:xfrm>
            <a:off x="5427523" y="5101117"/>
            <a:ext cx="216024" cy="216024"/>
          </a:xfrm>
          <a:prstGeom prst="ellipse">
            <a:avLst/>
          </a:prstGeom>
          <a:solidFill>
            <a:schemeClr val="tx1">
              <a:lumMod val="85000"/>
              <a:lumOff val="1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5508104" y="1721323"/>
            <a:ext cx="726985" cy="7269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cxnSp>
        <p:nvCxnSpPr>
          <p:cNvPr id="31" name="Straight Arrow Connector 30"/>
          <p:cNvCxnSpPr>
            <a:endCxn id="29" idx="6"/>
          </p:cNvCxnSpPr>
          <p:nvPr/>
        </p:nvCxnSpPr>
        <p:spPr>
          <a:xfrm flipH="1">
            <a:off x="6235089" y="1844824"/>
            <a:ext cx="1782590" cy="23999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9" idx="6"/>
          </p:cNvCxnSpPr>
          <p:nvPr/>
        </p:nvCxnSpPr>
        <p:spPr>
          <a:xfrm flipH="1">
            <a:off x="6235089" y="2084815"/>
            <a:ext cx="178259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29" idx="6"/>
          </p:cNvCxnSpPr>
          <p:nvPr/>
        </p:nvCxnSpPr>
        <p:spPr>
          <a:xfrm flipH="1" flipV="1">
            <a:off x="6235089" y="2084816"/>
            <a:ext cx="1782590" cy="204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29" idx="6"/>
          </p:cNvCxnSpPr>
          <p:nvPr/>
        </p:nvCxnSpPr>
        <p:spPr>
          <a:xfrm flipH="1" flipV="1">
            <a:off x="6235089" y="2084816"/>
            <a:ext cx="1782590" cy="408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5508104" y="3068960"/>
            <a:ext cx="1152716" cy="1168061"/>
            <a:chOff x="6086105" y="2410122"/>
            <a:chExt cx="2750032" cy="2786640"/>
          </a:xfrm>
        </p:grpSpPr>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105" y="2410122"/>
              <a:ext cx="2029952" cy="2029952"/>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6002" y="2762711"/>
              <a:ext cx="2024040" cy="2024040"/>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097" y="3172722"/>
              <a:ext cx="2024040" cy="2024040"/>
            </a:xfrm>
            <a:prstGeom prst="rect">
              <a:avLst/>
            </a:prstGeom>
          </p:spPr>
        </p:pic>
      </p:grpSp>
      <p:pic>
        <p:nvPicPr>
          <p:cNvPr id="59"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4607" y="3068960"/>
            <a:ext cx="1556232" cy="1168061"/>
          </a:xfrm>
          <a:prstGeom prst="rect">
            <a:avLst/>
          </a:prstGeom>
        </p:spPr>
      </p:pic>
    </p:spTree>
    <p:extLst>
      <p:ext uri="{BB962C8B-B14F-4D97-AF65-F5344CB8AC3E}">
        <p14:creationId xmlns:p14="http://schemas.microsoft.com/office/powerpoint/2010/main" val="61637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22" presetClass="entr" presetSubtype="2"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right)">
                                      <p:cBhvr>
                                        <p:cTn id="22" dur="500"/>
                                        <p:tgtEl>
                                          <p:spTgt spid="46"/>
                                        </p:tgtEl>
                                      </p:cBhvr>
                                    </p:animEffect>
                                  </p:childTnLst>
                                </p:cTn>
                              </p:par>
                            </p:childTnLst>
                          </p:cTn>
                        </p:par>
                        <p:par>
                          <p:cTn id="23" fill="hold">
                            <p:stCondLst>
                              <p:cond delay="1000"/>
                            </p:stCondLst>
                            <p:childTnLst>
                              <p:par>
                                <p:cTn id="24" presetID="10" presetClass="exit" presetSubtype="0" fill="hold" nodeType="afterEffect">
                                  <p:stCondLst>
                                    <p:cond delay="0"/>
                                  </p:stCondLst>
                                  <p:childTnLst>
                                    <p:animEffect transition="out" filter="fade">
                                      <p:cBhvr>
                                        <p:cTn id="25" dur="500"/>
                                        <p:tgtEl>
                                          <p:spTgt spid="46"/>
                                        </p:tgtEl>
                                      </p:cBhvr>
                                    </p:animEffect>
                                    <p:set>
                                      <p:cBhvr>
                                        <p:cTn id="26" dur="1" fill="hold">
                                          <p:stCondLst>
                                            <p:cond delay="499"/>
                                          </p:stCondLst>
                                        </p:cTn>
                                        <p:tgtEl>
                                          <p:spTgt spid="46"/>
                                        </p:tgtEl>
                                        <p:attrNameLst>
                                          <p:attrName>style.visibility</p:attrName>
                                        </p:attrNameLst>
                                      </p:cBhvr>
                                      <p:to>
                                        <p:strVal val="hidden"/>
                                      </p:to>
                                    </p:set>
                                  </p:childTnLst>
                                </p:cTn>
                              </p:par>
                              <p:par>
                                <p:cTn id="27" presetID="22" presetClass="entr" presetSubtype="2"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right)">
                                      <p:cBhvr>
                                        <p:cTn id="29" dur="500"/>
                                        <p:tgtEl>
                                          <p:spTgt spid="47"/>
                                        </p:tgtEl>
                                      </p:cBhvr>
                                    </p:animEffect>
                                  </p:childTnLst>
                                </p:cTn>
                              </p:par>
                            </p:childTnLst>
                          </p:cTn>
                        </p:par>
                        <p:par>
                          <p:cTn id="30" fill="hold">
                            <p:stCondLst>
                              <p:cond delay="1500"/>
                            </p:stCondLst>
                            <p:childTnLst>
                              <p:par>
                                <p:cTn id="31" presetID="10" presetClass="exit" presetSubtype="0" fill="hold" nodeType="afterEffect">
                                  <p:stCondLst>
                                    <p:cond delay="0"/>
                                  </p:stCondLst>
                                  <p:childTnLst>
                                    <p:animEffect transition="out" filter="fade">
                                      <p:cBhvr>
                                        <p:cTn id="32" dur="500"/>
                                        <p:tgtEl>
                                          <p:spTgt spid="47"/>
                                        </p:tgtEl>
                                      </p:cBhvr>
                                    </p:animEffect>
                                    <p:set>
                                      <p:cBhvr>
                                        <p:cTn id="33" dur="1" fill="hold">
                                          <p:stCondLst>
                                            <p:cond delay="499"/>
                                          </p:stCondLst>
                                        </p:cTn>
                                        <p:tgtEl>
                                          <p:spTgt spid="47"/>
                                        </p:tgtEl>
                                        <p:attrNameLst>
                                          <p:attrName>style.visibility</p:attrName>
                                        </p:attrNameLst>
                                      </p:cBhvr>
                                      <p:to>
                                        <p:strVal val="hidden"/>
                                      </p:to>
                                    </p:set>
                                  </p:childTnLst>
                                </p:cTn>
                              </p:par>
                              <p:par>
                                <p:cTn id="34" presetID="22" presetClass="entr" presetSubtype="2"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righ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par>
                          <p:cTn id="57" fill="hold">
                            <p:stCondLst>
                              <p:cond delay="0"/>
                            </p:stCondLst>
                            <p:childTnLst>
                              <p:par>
                                <p:cTn id="58" presetID="2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par>
                          <p:cTn id="61" fill="hold">
                            <p:stCondLst>
                              <p:cond delay="500"/>
                            </p:stCondLst>
                            <p:childTnLst>
                              <p:par>
                                <p:cTn id="62" presetID="10" presetClass="entr" presetSubtype="0" fill="hold" grpId="2"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par>
                          <p:cTn id="65" fill="hold">
                            <p:stCondLst>
                              <p:cond delay="1000"/>
                            </p:stCondLst>
                            <p:childTnLst>
                              <p:par>
                                <p:cTn id="66" presetID="0" presetClass="path" presetSubtype="0" accel="25000" decel="50000" fill="hold" grpId="0" nodeType="afterEffect">
                                  <p:stCondLst>
                                    <p:cond delay="0"/>
                                  </p:stCondLst>
                                  <p:childTnLst>
                                    <p:animMotion origin="layout" path="M -0.00035 -0.00208 C -0.00035 -0.00185 0.01892 -0.00208 0.03837 -0.00162 C 0.05902 0.00486 0.07968 0.01158 0.07968 0.01181 C 0.10625 0.02593 0.13264 0.04028 0.13316 0.04051 C 0.1493 0.04931 0.16562 0.05764 0.16562 0.05787 C 0.1658 0.05834 0.19496 0.05857 0.22482 0.05903 C 0.20052 0.0632 0.17639 0.06736 0.17639 0.0676 C 0.17639 0.06783 0.1875 0.07014 0.19878 0.07338 " pathEditMode="relative" rAng="323760" ptsTypes="afffffaf">
                                      <p:cBhvr>
                                        <p:cTn id="67" dur="2000" fill="hold"/>
                                        <p:tgtEl>
                                          <p:spTgt spid="27"/>
                                        </p:tgtEl>
                                        <p:attrNameLst>
                                          <p:attrName>ppt_x</p:attrName>
                                          <p:attrName>ppt_y</p:attrName>
                                        </p:attrNameLst>
                                      </p:cBhvr>
                                      <p:rCtr x="11215"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7" grpId="0" animBg="1"/>
      <p:bldP spid="27" grpId="2"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15816" y="1938908"/>
            <a:ext cx="4968552" cy="3672408"/>
          </a:xfrm>
          <a:prstGeom prst="roundRect">
            <a:avLst/>
          </a:prstGeom>
          <a:effectLst>
            <a:outerShdw blurRad="76200" dir="18900000" sy="23000" kx="-1200000" algn="bl" rotWithShape="0">
              <a:prstClr val="black">
                <a:alpha val="20000"/>
              </a:prstClr>
            </a:outerShdw>
          </a:effectLst>
          <a:scene3d>
            <a:camera prst="perspectiveContrastingLeftFacing"/>
            <a:lightRig rig="threePt" dir="t"/>
          </a:scene3d>
          <a:sp3d>
            <a:bevelT w="139700" h="139700" prst="divot"/>
          </a:sp3d>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cxnSp>
        <p:nvCxnSpPr>
          <p:cNvPr id="11" name="Straight Connector 10"/>
          <p:cNvCxnSpPr>
            <a:stCxn id="9" idx="2"/>
          </p:cNvCxnSpPr>
          <p:nvPr/>
        </p:nvCxnSpPr>
        <p:spPr>
          <a:xfrm flipV="1">
            <a:off x="3563888" y="3685102"/>
            <a:ext cx="2232248" cy="4564"/>
          </a:xfrm>
          <a:prstGeom prst="line">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1. </a:t>
            </a:r>
            <a:r>
              <a:rPr lang="pl-PL" dirty="0" smtClean="0"/>
              <a:t>Data term</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27</a:t>
            </a:fld>
            <a:endParaRPr lang="pl-PL"/>
          </a:p>
        </p:txBody>
      </p:sp>
      <p:sp>
        <p:nvSpPr>
          <p:cNvPr id="8" name="Oval 7"/>
          <p:cNvSpPr/>
          <p:nvPr/>
        </p:nvSpPr>
        <p:spPr>
          <a:xfrm>
            <a:off x="1547664" y="3073034"/>
            <a:ext cx="1224136" cy="1224136"/>
          </a:xfrm>
          <a:prstGeom prst="ellipse">
            <a:avLst/>
          </a:prstGeom>
          <a:ln>
            <a:solidFill>
              <a:schemeClr val="accent1">
                <a:lumMod val="60000"/>
                <a:lumOff val="40000"/>
              </a:schemeClr>
            </a:solidFill>
            <a:prstDash val="dash"/>
          </a:ln>
          <a:effectLst>
            <a:outerShdw blurRad="152400" dist="1651000" dir="5400000" sx="90000" sy="-19000" rotWithShape="0">
              <a:prstClr val="black">
                <a:alpha val="15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 name="Oval 8"/>
          <p:cNvSpPr/>
          <p:nvPr/>
        </p:nvSpPr>
        <p:spPr>
          <a:xfrm>
            <a:off x="3563888" y="3077598"/>
            <a:ext cx="1224136" cy="1224136"/>
          </a:xfrm>
          <a:prstGeom prst="ellipse">
            <a:avLst/>
          </a:prstGeom>
          <a:effectLst>
            <a:outerShdw blurRad="152400" dist="1651000" dir="5400000" sx="90000" sy="-19000" rotWithShape="0">
              <a:prstClr val="black">
                <a:alpha val="1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cxnSp>
        <p:nvCxnSpPr>
          <p:cNvPr id="10" name="Straight Arrow Connector 9"/>
          <p:cNvCxnSpPr>
            <a:endCxn id="9" idx="2"/>
          </p:cNvCxnSpPr>
          <p:nvPr/>
        </p:nvCxnSpPr>
        <p:spPr>
          <a:xfrm>
            <a:off x="2123728" y="3689666"/>
            <a:ext cx="144016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07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2.96296E-6 L -0.22084 -0.00023 " pathEditMode="relative" rAng="0" ptsTypes="AA">
                                      <p:cBhvr>
                                        <p:cTn id="11" dur="1000" fill="hold"/>
                                        <p:tgtEl>
                                          <p:spTgt spid="9"/>
                                        </p:tgtEl>
                                        <p:attrNameLst>
                                          <p:attrName>ppt_x</p:attrName>
                                          <p:attrName>ppt_y</p:attrName>
                                        </p:attrNameLst>
                                      </p:cBhvr>
                                      <p:rCtr x="-1104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pl-PL" dirty="0" smtClean="0"/>
              <a:t>Absolute disparity</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28</a:t>
            </a:fld>
            <a:endParaRPr lang="pl-PL"/>
          </a:p>
        </p:txBody>
      </p:sp>
      <p:sp>
        <p:nvSpPr>
          <p:cNvPr id="7" name="Rounded Rectangle 6"/>
          <p:cNvSpPr/>
          <p:nvPr/>
        </p:nvSpPr>
        <p:spPr>
          <a:xfrm>
            <a:off x="2915816" y="1942232"/>
            <a:ext cx="4968552" cy="3672408"/>
          </a:xfrm>
          <a:prstGeom prst="roundRect">
            <a:avLst/>
          </a:prstGeom>
          <a:effectLst>
            <a:outerShdw blurRad="76200" dir="18900000" sy="23000" kx="-1200000" algn="bl" rotWithShape="0">
              <a:prstClr val="black">
                <a:alpha val="20000"/>
              </a:prstClr>
            </a:outerShdw>
          </a:effectLst>
          <a:scene3d>
            <a:camera prst="perspectiveContrastingLeftFacing"/>
            <a:lightRig rig="threePt" dir="t"/>
          </a:scene3d>
          <a:sp3d>
            <a:bevelT w="139700" h="139700" prst="divot"/>
          </a:sp3d>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6" name="Oval 15"/>
          <p:cNvSpPr/>
          <p:nvPr/>
        </p:nvSpPr>
        <p:spPr>
          <a:xfrm>
            <a:off x="2123728" y="3094360"/>
            <a:ext cx="1224136" cy="1224136"/>
          </a:xfrm>
          <a:prstGeom prst="ellipse">
            <a:avLst/>
          </a:prstGeom>
          <a:effectLst>
            <a:outerShdw blurRad="152400" dist="1651000" dir="5400000" sx="90000" sy="-19000" rotWithShape="0">
              <a:prstClr val="black">
                <a:alpha val="1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cxnSp>
        <p:nvCxnSpPr>
          <p:cNvPr id="18" name="Straight Arrow Connector 17"/>
          <p:cNvCxnSpPr/>
          <p:nvPr/>
        </p:nvCxnSpPr>
        <p:spPr>
          <a:xfrm>
            <a:off x="3347864" y="3706428"/>
            <a:ext cx="1872208"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5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44444E-6 -4.07407E-6 L 0.27188 -0.00509 " pathEditMode="relative" rAng="0" ptsTypes="AA">
                                      <p:cBhvr>
                                        <p:cTn id="11" dur="1000" fill="hold"/>
                                        <p:tgtEl>
                                          <p:spTgt spid="16"/>
                                        </p:tgtEl>
                                        <p:attrNameLst>
                                          <p:attrName>ppt_x</p:attrName>
                                          <p:attrName>ppt_y</p:attrName>
                                        </p:attrNameLst>
                                      </p:cBhvr>
                                      <p:rCtr x="13594"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15816" y="1942232"/>
            <a:ext cx="4968552" cy="3672408"/>
          </a:xfrm>
          <a:prstGeom prst="roundRect">
            <a:avLst/>
          </a:prstGeom>
          <a:effectLst>
            <a:outerShdw blurRad="76200" dir="18900000" sy="23000" kx="-1200000" algn="bl" rotWithShape="0">
              <a:prstClr val="black">
                <a:alpha val="20000"/>
              </a:prstClr>
            </a:outerShdw>
          </a:effectLst>
          <a:scene3d>
            <a:camera prst="perspectiveContrastingLeftFacing"/>
            <a:lightRig rig="threePt" dir="t"/>
          </a:scene3d>
          <a:sp3d>
            <a:bevelT w="139700" h="139700" prst="divot"/>
          </a:sp3d>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cxnSp>
        <p:nvCxnSpPr>
          <p:cNvPr id="12" name="Straight Connector 11"/>
          <p:cNvCxnSpPr/>
          <p:nvPr/>
        </p:nvCxnSpPr>
        <p:spPr>
          <a:xfrm>
            <a:off x="3347864" y="3706428"/>
            <a:ext cx="2232248" cy="0"/>
          </a:xfrm>
          <a:prstGeom prst="line">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3. </a:t>
            </a:r>
            <a:r>
              <a:rPr lang="pl-PL" dirty="0" smtClean="0"/>
              <a:t>Relative disparity</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29</a:t>
            </a:fld>
            <a:endParaRPr lang="pl-PL"/>
          </a:p>
        </p:txBody>
      </p:sp>
      <p:sp>
        <p:nvSpPr>
          <p:cNvPr id="8" name="Oval 7"/>
          <p:cNvSpPr/>
          <p:nvPr/>
        </p:nvSpPr>
        <p:spPr>
          <a:xfrm>
            <a:off x="2399910" y="3094360"/>
            <a:ext cx="1224136" cy="1224136"/>
          </a:xfrm>
          <a:prstGeom prst="ellipse">
            <a:avLst/>
          </a:prstGeom>
          <a:effectLst>
            <a:outerShdw blurRad="152400" dist="1651000" dir="5400000" sx="90000" sy="-19000" rotWithShape="0">
              <a:prstClr val="black">
                <a:alpha val="1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9" name="Oval 8"/>
          <p:cNvSpPr/>
          <p:nvPr/>
        </p:nvSpPr>
        <p:spPr>
          <a:xfrm>
            <a:off x="2555776" y="3094360"/>
            <a:ext cx="1224136" cy="1224136"/>
          </a:xfrm>
          <a:prstGeom prst="ellipse">
            <a:avLst/>
          </a:prstGeom>
          <a:effectLst>
            <a:outerShdw blurRad="152400" dist="1651000" dir="5400000" sx="90000" sy="-19000" rotWithShape="0">
              <a:prstClr val="black">
                <a:alpha val="15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cxnSp>
        <p:nvCxnSpPr>
          <p:cNvPr id="10" name="Straight Arrow Connector 9"/>
          <p:cNvCxnSpPr/>
          <p:nvPr/>
        </p:nvCxnSpPr>
        <p:spPr>
          <a:xfrm>
            <a:off x="2303748" y="3706428"/>
            <a:ext cx="1584176"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23910" y="5165650"/>
            <a:ext cx="855619" cy="738664"/>
          </a:xfrm>
          <a:prstGeom prst="rect">
            <a:avLst/>
          </a:prstGeom>
          <a:noFill/>
        </p:spPr>
        <p:txBody>
          <a:bodyPr wrap="none" rtlCol="0">
            <a:spAutoFit/>
          </a:bodyPr>
          <a:lstStyle/>
          <a:p>
            <a:r>
              <a:rPr lang="en-US" dirty="0" smtClean="0"/>
              <a:t>Layer 2</a:t>
            </a:r>
            <a:br>
              <a:rPr lang="en-US" dirty="0" smtClean="0"/>
            </a:br>
            <a:r>
              <a:rPr lang="en-US" sz="500" dirty="0" smtClean="0"/>
              <a:t/>
            </a:r>
            <a:br>
              <a:rPr lang="en-US" sz="500" dirty="0" smtClean="0"/>
            </a:br>
            <a:r>
              <a:rPr lang="en-US" dirty="0" smtClean="0"/>
              <a:t>Layer 5</a:t>
            </a:r>
            <a:endParaRPr lang="en-US" dirty="0"/>
          </a:p>
        </p:txBody>
      </p:sp>
      <p:sp>
        <p:nvSpPr>
          <p:cNvPr id="14" name="Rectangle 13"/>
          <p:cNvSpPr/>
          <p:nvPr/>
        </p:nvSpPr>
        <p:spPr>
          <a:xfrm>
            <a:off x="1331640" y="5235854"/>
            <a:ext cx="288032" cy="2489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14"/>
          <p:cNvSpPr/>
          <p:nvPr/>
        </p:nvSpPr>
        <p:spPr>
          <a:xfrm>
            <a:off x="1335878" y="5597698"/>
            <a:ext cx="288032" cy="2489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0796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72222E-6 -4.07407E-6 L 0.07796 0.00024 " pathEditMode="relative" rAng="0" ptsTypes="AA">
                                      <p:cBhvr>
                                        <p:cTn id="11" dur="1000" fill="hold"/>
                                        <p:tgtEl>
                                          <p:spTgt spid="9"/>
                                        </p:tgtEl>
                                        <p:attrNameLst>
                                          <p:attrName>ppt_x</p:attrName>
                                          <p:attrName>ppt_y</p:attrName>
                                        </p:attrNameLst>
                                      </p:cBhvr>
                                      <p:rCtr x="3889" y="0"/>
                                    </p:animMotion>
                                  </p:childTnLst>
                                </p:cTn>
                              </p:par>
                              <p:par>
                                <p:cTn id="12" presetID="42" presetClass="path" presetSubtype="0" accel="50000" decel="50000" fill="hold" grpId="0" nodeType="withEffect">
                                  <p:stCondLst>
                                    <p:cond delay="0"/>
                                  </p:stCondLst>
                                  <p:childTnLst>
                                    <p:animMotion origin="layout" path="M -8.33333E-7 -4.07407E-6 L -0.07639 -0.00046 " pathEditMode="relative" rAng="0" ptsTypes="AA">
                                      <p:cBhvr>
                                        <p:cTn id="13" dur="1000" fill="hold"/>
                                        <p:tgtEl>
                                          <p:spTgt spid="8"/>
                                        </p:tgtEl>
                                        <p:attrNameLst>
                                          <p:attrName>ppt_x</p:attrName>
                                          <p:attrName>ppt_y</p:attrName>
                                        </p:attrNameLst>
                                      </p:cBhvr>
                                      <p:rCtr x="-381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535136"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lstStyle/>
          <a:p>
            <a:r>
              <a:rPr lang="en-US" dirty="0" smtClean="0"/>
              <a:t>Diffuse </a:t>
            </a:r>
            <a:r>
              <a:rPr lang="pl-PL" dirty="0" smtClean="0"/>
              <a:t>case</a:t>
            </a:r>
            <a:endParaRPr lang="pl-PL" dirty="0"/>
          </a:p>
        </p:txBody>
      </p:sp>
      <p:grpSp>
        <p:nvGrpSpPr>
          <p:cNvPr id="10" name="Group 9"/>
          <p:cNvGrpSpPr/>
          <p:nvPr/>
        </p:nvGrpSpPr>
        <p:grpSpPr>
          <a:xfrm rot="21002819">
            <a:off x="1226599"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9991"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9885"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3</a:t>
            </a:fld>
            <a:endParaRPr lang="pl-PL"/>
          </a:p>
        </p:txBody>
      </p:sp>
      <p:sp>
        <p:nvSpPr>
          <p:cNvPr id="40" name="Rectangle 39"/>
          <p:cNvSpPr/>
          <p:nvPr/>
        </p:nvSpPr>
        <p:spPr>
          <a:xfrm>
            <a:off x="5942645" y="2170298"/>
            <a:ext cx="141524" cy="2957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TextBox 16"/>
          <p:cNvSpPr txBox="1"/>
          <p:nvPr/>
        </p:nvSpPr>
        <p:spPr>
          <a:xfrm>
            <a:off x="5239321" y="5223661"/>
            <a:ext cx="1548172" cy="369332"/>
          </a:xfrm>
          <a:prstGeom prst="rect">
            <a:avLst/>
          </a:prstGeom>
          <a:noFill/>
        </p:spPr>
        <p:txBody>
          <a:bodyPr wrap="square" rtlCol="0">
            <a:spAutoFit/>
          </a:bodyPr>
          <a:lstStyle/>
          <a:p>
            <a:r>
              <a:rPr lang="pl-PL" dirty="0" smtClean="0"/>
              <a:t>Diffuse object</a:t>
            </a:r>
            <a:endParaRPr lang="pl-PL" dirty="0"/>
          </a:p>
        </p:txBody>
      </p:sp>
      <p:sp>
        <p:nvSpPr>
          <p:cNvPr id="21" name="Left Brace 20"/>
          <p:cNvSpPr/>
          <p:nvPr/>
        </p:nvSpPr>
        <p:spPr>
          <a:xfrm>
            <a:off x="3334485" y="2838422"/>
            <a:ext cx="189735" cy="1371198"/>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2" name="TextBox 21"/>
          <p:cNvSpPr txBox="1"/>
          <p:nvPr/>
        </p:nvSpPr>
        <p:spPr>
          <a:xfrm>
            <a:off x="2307687" y="3341788"/>
            <a:ext cx="1026798" cy="369332"/>
          </a:xfrm>
          <a:prstGeom prst="rect">
            <a:avLst/>
          </a:prstGeom>
          <a:noFill/>
        </p:spPr>
        <p:txBody>
          <a:bodyPr wrap="square" rtlCol="0">
            <a:spAutoFit/>
          </a:bodyPr>
          <a:lstStyle/>
          <a:p>
            <a:r>
              <a:rPr lang="pl-PL" dirty="0" smtClean="0"/>
              <a:t>Disparity</a:t>
            </a:r>
            <a:endParaRPr lang="pl-PL" dirty="0"/>
          </a:p>
        </p:txBody>
      </p:sp>
      <p:cxnSp>
        <p:nvCxnSpPr>
          <p:cNvPr id="35" name="Straight Connector 34"/>
          <p:cNvCxnSpPr/>
          <p:nvPr/>
        </p:nvCxnSpPr>
        <p:spPr>
          <a:xfrm flipH="1">
            <a:off x="2333861" y="3095804"/>
            <a:ext cx="3640526" cy="1701348"/>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322420" y="2636912"/>
            <a:ext cx="3656148" cy="458892"/>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pl-PL" dirty="0" smtClean="0"/>
              <a:t>Rivalry</a:t>
            </a:r>
            <a:endParaRPr lang="pl-PL" dirty="0"/>
          </a:p>
        </p:txBody>
      </p:sp>
      <p:sp>
        <p:nvSpPr>
          <p:cNvPr id="4" name="Footer Placeholder 3"/>
          <p:cNvSpPr>
            <a:spLocks noGrp="1"/>
          </p:cNvSpPr>
          <p:nvPr>
            <p:ph type="ftr" sz="quarter" idx="11"/>
          </p:nvPr>
        </p:nvSpPr>
        <p:spPr/>
        <p:txBody>
          <a:bodyPr/>
          <a:lstStyle/>
          <a:p>
            <a:r>
              <a:rPr lang="pl-PL" dirty="0"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30</a:t>
            </a:fld>
            <a:endParaRPr lang="pl-PL"/>
          </a:p>
        </p:txBody>
      </p:sp>
      <p:sp>
        <p:nvSpPr>
          <p:cNvPr id="7" name="Rounded Rectangle 6"/>
          <p:cNvSpPr/>
          <p:nvPr/>
        </p:nvSpPr>
        <p:spPr>
          <a:xfrm>
            <a:off x="2915816" y="1942232"/>
            <a:ext cx="4968552" cy="3672408"/>
          </a:xfrm>
          <a:prstGeom prst="roundRect">
            <a:avLst/>
          </a:prstGeom>
          <a:effectLst>
            <a:outerShdw blurRad="76200" dir="18900000" sy="23000" kx="-1200000" algn="bl" rotWithShape="0">
              <a:prstClr val="black">
                <a:alpha val="20000"/>
              </a:prstClr>
            </a:outerShdw>
          </a:effectLst>
          <a:scene3d>
            <a:camera prst="perspectiveContrastingLeftFacing"/>
            <a:lightRig rig="threePt" dir="t"/>
          </a:scene3d>
          <a:sp3d>
            <a:bevelT w="139700" h="139700" prst="divot"/>
          </a:sp3d>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8" name="Oval 7"/>
          <p:cNvSpPr/>
          <p:nvPr/>
        </p:nvSpPr>
        <p:spPr>
          <a:xfrm>
            <a:off x="4175956" y="3022352"/>
            <a:ext cx="1224136" cy="1224136"/>
          </a:xfrm>
          <a:prstGeom prst="ellipse">
            <a:avLst/>
          </a:prstGeom>
          <a:effectLst>
            <a:outerShdw blurRad="152400" dist="1651000" dir="5400000" sx="90000" sy="-19000" rotWithShape="0">
              <a:prstClr val="black">
                <a:alpha val="1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9" name="Oval 8"/>
          <p:cNvSpPr/>
          <p:nvPr/>
        </p:nvSpPr>
        <p:spPr>
          <a:xfrm>
            <a:off x="5580112" y="3418396"/>
            <a:ext cx="1224136" cy="1224136"/>
          </a:xfrm>
          <a:prstGeom prst="ellipse">
            <a:avLst/>
          </a:prstGeom>
          <a:effectLst>
            <a:outerShdw blurRad="152400" dist="1651000" dir="5400000" sx="90000" sy="-19000" rotWithShape="0">
              <a:prstClr val="black">
                <a:alpha val="15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a:p>
        </p:txBody>
      </p:sp>
      <p:sp>
        <p:nvSpPr>
          <p:cNvPr id="3" name="Rounded Rectangle 2"/>
          <p:cNvSpPr/>
          <p:nvPr/>
        </p:nvSpPr>
        <p:spPr>
          <a:xfrm>
            <a:off x="5580112" y="3418396"/>
            <a:ext cx="1224136" cy="1224136"/>
          </a:xfrm>
          <a:prstGeom prst="roundRect">
            <a:avLst/>
          </a:prstGeom>
          <a:effectLst>
            <a:outerShdw blurRad="152400" dist="1651000" dir="5400000" sx="90000" sy="-19000" rotWithShape="0">
              <a:prstClr val="black">
                <a:alpha val="15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a:p>
        </p:txBody>
      </p:sp>
      <p:cxnSp>
        <p:nvCxnSpPr>
          <p:cNvPr id="10" name="Straight Arrow Connector 9"/>
          <p:cNvCxnSpPr/>
          <p:nvPr/>
        </p:nvCxnSpPr>
        <p:spPr>
          <a:xfrm>
            <a:off x="4788024" y="3634420"/>
            <a:ext cx="1404156" cy="396044"/>
          </a:xfrm>
          <a:prstGeom prst="straightConnector1">
            <a:avLst/>
          </a:prstGeom>
          <a:ln w="57150">
            <a:solidFill>
              <a:schemeClr val="tx1"/>
            </a:solidFill>
            <a:prstDash val="sysDot"/>
            <a:headEnd type="arrow" w="med" len="med"/>
            <a:tailEnd type="arrow" w="med" len="med"/>
          </a:ln>
          <a:effectLst>
            <a:outerShdw blurRad="152400" dist="16510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23910" y="5165650"/>
            <a:ext cx="668260" cy="723275"/>
          </a:xfrm>
          <a:prstGeom prst="rect">
            <a:avLst/>
          </a:prstGeom>
          <a:noFill/>
        </p:spPr>
        <p:txBody>
          <a:bodyPr wrap="none" rtlCol="0">
            <a:spAutoFit/>
          </a:bodyPr>
          <a:lstStyle/>
          <a:p>
            <a:r>
              <a:rPr lang="en-US" dirty="0" smtClean="0"/>
              <a:t>Left</a:t>
            </a:r>
            <a:br>
              <a:rPr lang="en-US" dirty="0" smtClean="0"/>
            </a:br>
            <a:r>
              <a:rPr lang="en-US" sz="500" dirty="0" smtClean="0"/>
              <a:t/>
            </a:r>
            <a:br>
              <a:rPr lang="en-US" sz="500" dirty="0" smtClean="0"/>
            </a:br>
            <a:r>
              <a:rPr lang="en-US" dirty="0" smtClean="0"/>
              <a:t>Right</a:t>
            </a:r>
            <a:endParaRPr lang="en-US" dirty="0"/>
          </a:p>
        </p:txBody>
      </p:sp>
      <p:sp>
        <p:nvSpPr>
          <p:cNvPr id="12" name="Rectangle 11"/>
          <p:cNvSpPr/>
          <p:nvPr/>
        </p:nvSpPr>
        <p:spPr>
          <a:xfrm>
            <a:off x="1331640" y="5235854"/>
            <a:ext cx="288032" cy="2489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p:cNvSpPr/>
          <p:nvPr/>
        </p:nvSpPr>
        <p:spPr>
          <a:xfrm>
            <a:off x="1335878" y="5597698"/>
            <a:ext cx="288032" cy="2489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626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Optimization</a:t>
            </a:r>
            <a:endParaRPr lang="pl-PL"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2780928"/>
                <a:ext cx="8229600" cy="3345235"/>
              </a:xfrm>
            </p:spPr>
            <p:txBody>
              <a:bodyPr/>
              <a:lstStyle/>
              <a:p>
                <a14:m>
                  <m:oMath xmlns:m="http://schemas.openxmlformats.org/officeDocument/2006/math">
                    <m:sSub>
                      <m:sSubPr>
                        <m:ctrlPr>
                          <a:rPr lang="pl-PL" sz="2400" i="1" smtClean="0">
                            <a:latin typeface="Cambria Math"/>
                            <a:ea typeface="Cambria Math"/>
                          </a:rPr>
                        </m:ctrlPr>
                      </m:sSubPr>
                      <m:e>
                        <m:r>
                          <a:rPr lang="pl-PL" sz="2400" i="1">
                            <a:latin typeface="Cambria Math"/>
                            <a:ea typeface="Cambria Math"/>
                          </a:rPr>
                          <m:t>𝛼</m:t>
                        </m:r>
                      </m:e>
                      <m:sub>
                        <m:r>
                          <a:rPr lang="pl-PL" sz="2400" i="1">
                            <a:latin typeface="Cambria Math"/>
                            <a:ea typeface="Cambria Math"/>
                          </a:rPr>
                          <m:t>𝑑</m:t>
                        </m:r>
                      </m:sub>
                    </m:sSub>
                    <m:sSub>
                      <m:sSubPr>
                        <m:ctrlPr>
                          <a:rPr lang="pl-PL" sz="2400" i="1">
                            <a:latin typeface="Cambria Math"/>
                            <a:ea typeface="Cambria Math"/>
                          </a:rPr>
                        </m:ctrlPr>
                      </m:sSubPr>
                      <m:e>
                        <m:r>
                          <a:rPr lang="pl-PL" sz="2400" i="1">
                            <a:latin typeface="Cambria Math"/>
                            <a:ea typeface="Cambria Math"/>
                          </a:rPr>
                          <m:t>𝑓</m:t>
                        </m:r>
                      </m:e>
                      <m:sub>
                        <m:r>
                          <a:rPr lang="pl-PL" sz="2400" i="1">
                            <a:latin typeface="Cambria Math"/>
                            <a:ea typeface="Cambria Math"/>
                          </a:rPr>
                          <m:t>𝑑</m:t>
                        </m:r>
                      </m:sub>
                    </m:sSub>
                    <m:d>
                      <m:dPr>
                        <m:ctrlPr>
                          <a:rPr lang="pl-PL" sz="2400" i="1">
                            <a:latin typeface="Cambria Math"/>
                            <a:ea typeface="Cambria Math"/>
                          </a:rPr>
                        </m:ctrlPr>
                      </m:dPr>
                      <m:e>
                        <m:r>
                          <a:rPr lang="pl-PL" sz="2400" i="1">
                            <a:latin typeface="Cambria Math"/>
                            <a:ea typeface="Cambria Math"/>
                          </a:rPr>
                          <m:t>𝑑</m:t>
                        </m:r>
                        <m:r>
                          <a:rPr lang="pl-PL" sz="2400" i="1">
                            <a:latin typeface="Cambria Math"/>
                            <a:ea typeface="Cambria Math"/>
                          </a:rPr>
                          <m:t>,</m:t>
                        </m:r>
                        <m:r>
                          <a:rPr lang="pl-PL" sz="2400" i="1">
                            <a:latin typeface="Cambria Math"/>
                            <a:ea typeface="Cambria Math"/>
                          </a:rPr>
                          <m:t>𝑤</m:t>
                        </m:r>
                      </m:e>
                    </m:d>
                    <m:r>
                      <a:rPr lang="pl-PL" sz="2400" b="0" i="1" smtClean="0">
                        <a:latin typeface="Cambria Math"/>
                        <a:ea typeface="Cambria Math"/>
                      </a:rPr>
                      <m:t>−</m:t>
                    </m:r>
                    <m:r>
                      <a:rPr lang="pl-PL" sz="2400" b="0" i="1" smtClean="0">
                        <a:latin typeface="Cambria Math"/>
                        <a:ea typeface="Cambria Math"/>
                      </a:rPr>
                      <m:t>𝐷𝑎𝑡𝑎</m:t>
                    </m:r>
                    <m:r>
                      <a:rPr lang="pl-PL" sz="2400" b="0" i="1" smtClean="0">
                        <a:latin typeface="Cambria Math"/>
                        <a:ea typeface="Cambria Math"/>
                      </a:rPr>
                      <m:t> </m:t>
                    </m:r>
                    <m:r>
                      <a:rPr lang="pl-PL" sz="2400" b="0" i="1" smtClean="0">
                        <a:latin typeface="Cambria Math"/>
                        <a:ea typeface="Cambria Math"/>
                      </a:rPr>
                      <m:t>𝑡𝑒𝑟𝑚</m:t>
                    </m:r>
                  </m:oMath>
                </a14:m>
                <a:endParaRPr lang="pl-PL" sz="2400" b="0" dirty="0" smtClean="0">
                  <a:ea typeface="Cambria Math"/>
                </a:endParaRPr>
              </a:p>
              <a:p>
                <a14:m>
                  <m:oMath xmlns:m="http://schemas.openxmlformats.org/officeDocument/2006/math">
                    <m:sSub>
                      <m:sSubPr>
                        <m:ctrlPr>
                          <a:rPr lang="pl-PL" sz="2400" i="1" smtClean="0">
                            <a:latin typeface="Cambria Math"/>
                            <a:ea typeface="Cambria Math"/>
                          </a:rPr>
                        </m:ctrlPr>
                      </m:sSubPr>
                      <m:e>
                        <m:r>
                          <a:rPr lang="pl-PL" sz="2400" i="1">
                            <a:latin typeface="Cambria Math"/>
                            <a:ea typeface="Cambria Math"/>
                          </a:rPr>
                          <m:t>𝛼</m:t>
                        </m:r>
                      </m:e>
                      <m:sub>
                        <m:r>
                          <a:rPr lang="pl-PL" sz="2400" i="1">
                            <a:latin typeface="Cambria Math"/>
                            <a:ea typeface="Cambria Math"/>
                          </a:rPr>
                          <m:t>𝑎</m:t>
                        </m:r>
                      </m:sub>
                    </m:sSub>
                    <m:sSub>
                      <m:sSubPr>
                        <m:ctrlPr>
                          <a:rPr lang="pl-PL" sz="2400" i="1">
                            <a:latin typeface="Cambria Math"/>
                            <a:ea typeface="Cambria Math"/>
                          </a:rPr>
                        </m:ctrlPr>
                      </m:sSubPr>
                      <m:e>
                        <m:r>
                          <a:rPr lang="pl-PL" sz="2400" i="1">
                            <a:latin typeface="Cambria Math"/>
                            <a:ea typeface="Cambria Math"/>
                          </a:rPr>
                          <m:t>𝑓</m:t>
                        </m:r>
                      </m:e>
                      <m:sub>
                        <m:r>
                          <a:rPr lang="pl-PL" sz="2400" i="1">
                            <a:latin typeface="Cambria Math"/>
                            <a:ea typeface="Cambria Math"/>
                          </a:rPr>
                          <m:t>𝑎</m:t>
                        </m:r>
                      </m:sub>
                    </m:sSub>
                    <m:d>
                      <m:dPr>
                        <m:ctrlPr>
                          <a:rPr lang="pl-PL" sz="2400" i="1">
                            <a:latin typeface="Cambria Math"/>
                            <a:ea typeface="Cambria Math"/>
                          </a:rPr>
                        </m:ctrlPr>
                      </m:dPr>
                      <m:e>
                        <m:r>
                          <a:rPr lang="pl-PL" sz="2400" i="1">
                            <a:latin typeface="Cambria Math"/>
                            <a:ea typeface="Cambria Math"/>
                          </a:rPr>
                          <m:t>𝑑</m:t>
                        </m:r>
                        <m:r>
                          <a:rPr lang="pl-PL" sz="2400" i="1">
                            <a:latin typeface="Cambria Math"/>
                            <a:ea typeface="Cambria Math"/>
                          </a:rPr>
                          <m:t>,</m:t>
                        </m:r>
                        <m:r>
                          <a:rPr lang="pl-PL" sz="2400" i="1">
                            <a:latin typeface="Cambria Math"/>
                            <a:ea typeface="Cambria Math"/>
                          </a:rPr>
                          <m:t>𝑤</m:t>
                        </m:r>
                      </m:e>
                    </m:d>
                    <m:r>
                      <a:rPr lang="pl-PL" sz="2400" b="0" i="1" smtClean="0">
                        <a:latin typeface="Cambria Math"/>
                        <a:ea typeface="Cambria Math"/>
                      </a:rPr>
                      <m:t> −</m:t>
                    </m:r>
                    <m:r>
                      <a:rPr lang="pl-PL" sz="2400" b="0" i="1" smtClean="0">
                        <a:latin typeface="Cambria Math"/>
                        <a:ea typeface="Cambria Math"/>
                      </a:rPr>
                      <m:t>𝐴𝑏𝑠𝑜𝑢𝑙𝑡𝑒</m:t>
                    </m:r>
                    <m:r>
                      <a:rPr lang="pl-PL" sz="2400" b="0" i="1" smtClean="0">
                        <a:latin typeface="Cambria Math"/>
                        <a:ea typeface="Cambria Math"/>
                      </a:rPr>
                      <m:t> </m:t>
                    </m:r>
                    <m:r>
                      <a:rPr lang="pl-PL" sz="2400" b="0" i="1" smtClean="0">
                        <a:latin typeface="Cambria Math"/>
                        <a:ea typeface="Cambria Math"/>
                      </a:rPr>
                      <m:t>𝑑𝑖𝑠𝑝𝑎𝑟𝑖𝑡𝑦</m:t>
                    </m:r>
                  </m:oMath>
                </a14:m>
                <a:endParaRPr lang="pl-PL" sz="2400" i="1" dirty="0" smtClean="0"/>
              </a:p>
              <a:p>
                <a14:m>
                  <m:oMath xmlns:m="http://schemas.openxmlformats.org/officeDocument/2006/math">
                    <m:sSub>
                      <m:sSubPr>
                        <m:ctrlPr>
                          <a:rPr lang="pl-PL" sz="2400" i="1">
                            <a:latin typeface="Cambria Math"/>
                            <a:ea typeface="Cambria Math"/>
                          </a:rPr>
                        </m:ctrlPr>
                      </m:sSubPr>
                      <m:e>
                        <m:r>
                          <a:rPr lang="pl-PL" sz="2400" i="1">
                            <a:latin typeface="Cambria Math"/>
                            <a:ea typeface="Cambria Math"/>
                          </a:rPr>
                          <m:t>𝛼</m:t>
                        </m:r>
                      </m:e>
                      <m:sub>
                        <m:r>
                          <a:rPr lang="pl-PL" sz="2400" i="1">
                            <a:latin typeface="Cambria Math"/>
                            <a:ea typeface="Cambria Math"/>
                          </a:rPr>
                          <m:t>𝑝</m:t>
                        </m:r>
                      </m:sub>
                    </m:sSub>
                    <m:sSub>
                      <m:sSubPr>
                        <m:ctrlPr>
                          <a:rPr lang="pl-PL" sz="2400" i="1">
                            <a:latin typeface="Cambria Math"/>
                            <a:ea typeface="Cambria Math"/>
                          </a:rPr>
                        </m:ctrlPr>
                      </m:sSubPr>
                      <m:e>
                        <m:r>
                          <a:rPr lang="pl-PL" sz="2400" i="1">
                            <a:latin typeface="Cambria Math"/>
                            <a:ea typeface="Cambria Math"/>
                          </a:rPr>
                          <m:t>𝑓</m:t>
                        </m:r>
                      </m:e>
                      <m:sub>
                        <m:r>
                          <a:rPr lang="pl-PL" sz="2400" i="1">
                            <a:latin typeface="Cambria Math"/>
                            <a:ea typeface="Cambria Math"/>
                          </a:rPr>
                          <m:t>𝑝</m:t>
                        </m:r>
                      </m:sub>
                    </m:sSub>
                    <m:d>
                      <m:dPr>
                        <m:ctrlPr>
                          <a:rPr lang="pl-PL" sz="2400" i="1">
                            <a:latin typeface="Cambria Math"/>
                            <a:ea typeface="Cambria Math"/>
                          </a:rPr>
                        </m:ctrlPr>
                      </m:dPr>
                      <m:e>
                        <m:r>
                          <a:rPr lang="pl-PL" sz="2400" i="1">
                            <a:latin typeface="Cambria Math"/>
                            <a:ea typeface="Cambria Math"/>
                          </a:rPr>
                          <m:t>𝑑</m:t>
                        </m:r>
                        <m:r>
                          <a:rPr lang="pl-PL" sz="2400" i="1">
                            <a:latin typeface="Cambria Math"/>
                            <a:ea typeface="Cambria Math"/>
                          </a:rPr>
                          <m:t>,</m:t>
                        </m:r>
                        <m:r>
                          <a:rPr lang="pl-PL" sz="2400" i="1">
                            <a:latin typeface="Cambria Math"/>
                            <a:ea typeface="Cambria Math"/>
                          </a:rPr>
                          <m:t>𝑤</m:t>
                        </m:r>
                      </m:e>
                    </m:d>
                    <m:r>
                      <a:rPr lang="pl-PL" sz="2400" b="0" i="1" smtClean="0">
                        <a:latin typeface="Cambria Math"/>
                        <a:ea typeface="Cambria Math"/>
                      </a:rPr>
                      <m:t> −</m:t>
                    </m:r>
                    <m:r>
                      <a:rPr lang="pl-PL" sz="2400" b="0" i="1" smtClean="0">
                        <a:latin typeface="Cambria Math"/>
                        <a:ea typeface="Cambria Math"/>
                      </a:rPr>
                      <m:t>𝑅𝑒𝑙𝑎𝑡𝑖𝑣𝑒</m:t>
                    </m:r>
                    <m:r>
                      <a:rPr lang="pl-PL" sz="2400" b="0" i="1" smtClean="0">
                        <a:latin typeface="Cambria Math"/>
                        <a:ea typeface="Cambria Math"/>
                      </a:rPr>
                      <m:t> </m:t>
                    </m:r>
                    <m:r>
                      <a:rPr lang="pl-PL" sz="2400" b="0" i="1" smtClean="0">
                        <a:latin typeface="Cambria Math"/>
                        <a:ea typeface="Cambria Math"/>
                      </a:rPr>
                      <m:t>𝑑𝑖𝑠𝑝𝑎𝑟𝑖𝑡𝑦</m:t>
                    </m:r>
                  </m:oMath>
                </a14:m>
                <a:endParaRPr lang="pl-PL" sz="2400" dirty="0" smtClean="0"/>
              </a:p>
              <a:p>
                <a14:m>
                  <m:oMath xmlns:m="http://schemas.openxmlformats.org/officeDocument/2006/math">
                    <m:sSub>
                      <m:sSubPr>
                        <m:ctrlPr>
                          <a:rPr lang="pl-PL" sz="2400" i="1">
                            <a:latin typeface="Cambria Math"/>
                            <a:ea typeface="Cambria Math"/>
                          </a:rPr>
                        </m:ctrlPr>
                      </m:sSubPr>
                      <m:e>
                        <m:r>
                          <a:rPr lang="pl-PL" sz="2400" i="1">
                            <a:latin typeface="Cambria Math"/>
                            <a:ea typeface="Cambria Math"/>
                          </a:rPr>
                          <m:t>𝛼</m:t>
                        </m:r>
                      </m:e>
                      <m:sub>
                        <m:r>
                          <a:rPr lang="pl-PL" sz="2400" i="1">
                            <a:latin typeface="Cambria Math"/>
                            <a:ea typeface="Cambria Math"/>
                          </a:rPr>
                          <m:t>𝑟</m:t>
                        </m:r>
                      </m:sub>
                    </m:sSub>
                    <m:sSub>
                      <m:sSubPr>
                        <m:ctrlPr>
                          <a:rPr lang="pl-PL" sz="2400" i="1">
                            <a:latin typeface="Cambria Math"/>
                            <a:ea typeface="Cambria Math"/>
                          </a:rPr>
                        </m:ctrlPr>
                      </m:sSubPr>
                      <m:e>
                        <m:r>
                          <a:rPr lang="pl-PL" sz="2400" i="1">
                            <a:latin typeface="Cambria Math"/>
                            <a:ea typeface="Cambria Math"/>
                          </a:rPr>
                          <m:t>𝑓</m:t>
                        </m:r>
                      </m:e>
                      <m:sub>
                        <m:r>
                          <a:rPr lang="pl-PL" sz="2400" i="1">
                            <a:latin typeface="Cambria Math"/>
                            <a:ea typeface="Cambria Math"/>
                          </a:rPr>
                          <m:t>𝑟</m:t>
                        </m:r>
                      </m:sub>
                    </m:sSub>
                    <m:d>
                      <m:dPr>
                        <m:ctrlPr>
                          <a:rPr lang="pl-PL" sz="2400" i="1">
                            <a:latin typeface="Cambria Math"/>
                            <a:ea typeface="Cambria Math"/>
                          </a:rPr>
                        </m:ctrlPr>
                      </m:dPr>
                      <m:e>
                        <m:r>
                          <a:rPr lang="pl-PL" sz="2400" i="1">
                            <a:latin typeface="Cambria Math"/>
                            <a:ea typeface="Cambria Math"/>
                          </a:rPr>
                          <m:t>𝑟</m:t>
                        </m:r>
                        <m:r>
                          <a:rPr lang="pl-PL" sz="2400" i="1">
                            <a:latin typeface="Cambria Math"/>
                            <a:ea typeface="Cambria Math"/>
                          </a:rPr>
                          <m:t>,</m:t>
                        </m:r>
                        <m:r>
                          <a:rPr lang="pl-PL" sz="2400" i="1">
                            <a:latin typeface="Cambria Math"/>
                            <a:ea typeface="Cambria Math"/>
                          </a:rPr>
                          <m:t>𝑤</m:t>
                        </m:r>
                      </m:e>
                    </m:d>
                    <m:r>
                      <a:rPr lang="pl-PL" sz="2400" b="0" i="1" smtClean="0">
                        <a:latin typeface="Cambria Math"/>
                        <a:ea typeface="Cambria Math"/>
                      </a:rPr>
                      <m:t> −</m:t>
                    </m:r>
                    <m:r>
                      <a:rPr lang="pl-PL" sz="2400" b="0" i="1" smtClean="0">
                        <a:latin typeface="Cambria Math"/>
                        <a:ea typeface="Cambria Math"/>
                      </a:rPr>
                      <m:t>𝑅𝑖𝑣𝑎𝑙𝑟𝑦</m:t>
                    </m:r>
                    <m:r>
                      <a:rPr lang="pl-PL" sz="2400" b="0" i="1" smtClean="0">
                        <a:latin typeface="Cambria Math"/>
                        <a:ea typeface="Cambria Math"/>
                      </a:rPr>
                      <m:t> </m:t>
                    </m:r>
                  </m:oMath>
                </a14:m>
                <a:endParaRPr lang="pl-PL" sz="2400" dirty="0" smtClean="0"/>
              </a:p>
              <a:p>
                <a:r>
                  <a:rPr lang="en-US" sz="2400" dirty="0" smtClean="0">
                    <a:ea typeface="Cambria Math"/>
                  </a:rPr>
                  <a:t>Minimization </a:t>
                </a:r>
                <a:r>
                  <a:rPr lang="pl-PL" sz="2400" dirty="0" smtClean="0">
                    <a:ea typeface="Cambria Math"/>
                  </a:rPr>
                  <a:t>using multiple starts of gradient de</a:t>
                </a:r>
                <a:r>
                  <a:rPr lang="en-US" sz="2400" dirty="0" smtClean="0">
                    <a:ea typeface="Cambria Math"/>
                  </a:rPr>
                  <a:t>s</a:t>
                </a:r>
                <a:r>
                  <a:rPr lang="pl-PL" sz="2400" dirty="0" smtClean="0">
                    <a:ea typeface="Cambria Math"/>
                  </a:rPr>
                  <a:t>cent</a:t>
                </a:r>
                <a:endParaRPr lang="pl-PL" sz="2400" b="0" dirty="0" smtClean="0">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2780928"/>
                <a:ext cx="8229600" cy="3345235"/>
              </a:xfrm>
              <a:blipFill rotWithShape="1">
                <a:blip r:embed="rId2"/>
                <a:stretch>
                  <a:fillRect l="-963" t="-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11560" y="1844824"/>
                <a:ext cx="7776864" cy="4569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l-PL" sz="2200" b="0" i="1" smtClean="0">
                          <a:latin typeface="Cambria Math"/>
                        </a:rPr>
                        <m:t>𝑓</m:t>
                      </m:r>
                      <m:d>
                        <m:dPr>
                          <m:ctrlPr>
                            <a:rPr lang="pl-PL" sz="2200" b="0" i="1" smtClean="0">
                              <a:latin typeface="Cambria Math"/>
                            </a:rPr>
                          </m:ctrlPr>
                        </m:dPr>
                        <m:e>
                          <m:r>
                            <a:rPr lang="pl-PL" sz="2200" b="0" i="1" smtClean="0">
                              <a:latin typeface="Cambria Math"/>
                            </a:rPr>
                            <m:t>𝑑</m:t>
                          </m:r>
                          <m:r>
                            <a:rPr lang="pl-PL" sz="2200" b="0" i="1" smtClean="0">
                              <a:latin typeface="Cambria Math"/>
                            </a:rPr>
                            <m:t>, </m:t>
                          </m:r>
                          <m:r>
                            <a:rPr lang="pl-PL" sz="2200" b="0" i="1" smtClean="0">
                              <a:latin typeface="Cambria Math"/>
                            </a:rPr>
                            <m:t>𝑟</m:t>
                          </m:r>
                          <m:r>
                            <a:rPr lang="pl-PL" sz="2200" b="0" i="1" smtClean="0">
                              <a:latin typeface="Cambria Math"/>
                            </a:rPr>
                            <m:t>, </m:t>
                          </m:r>
                          <m:r>
                            <a:rPr lang="pl-PL" sz="2200" b="0" i="1" smtClean="0">
                              <a:latin typeface="Cambria Math"/>
                            </a:rPr>
                            <m:t>𝑤</m:t>
                          </m:r>
                        </m:e>
                      </m:d>
                      <m:r>
                        <a:rPr lang="pl-PL" sz="2200" b="0" i="1" smtClean="0">
                          <a:latin typeface="Cambria Math"/>
                        </a:rPr>
                        <m:t>=</m:t>
                      </m:r>
                      <m:sSub>
                        <m:sSubPr>
                          <m:ctrlPr>
                            <a:rPr lang="pl-PL" sz="2200" i="1">
                              <a:latin typeface="Cambria Math"/>
                              <a:ea typeface="Cambria Math"/>
                            </a:rPr>
                          </m:ctrlPr>
                        </m:sSubPr>
                        <m:e>
                          <m:r>
                            <a:rPr lang="pl-PL" sz="2200" i="1">
                              <a:latin typeface="Cambria Math"/>
                              <a:ea typeface="Cambria Math"/>
                            </a:rPr>
                            <m:t>𝛼</m:t>
                          </m:r>
                        </m:e>
                        <m:sub>
                          <m:r>
                            <a:rPr lang="pl-PL" sz="2200" i="1">
                              <a:latin typeface="Cambria Math"/>
                              <a:ea typeface="Cambria Math"/>
                            </a:rPr>
                            <m:t>𝑑</m:t>
                          </m:r>
                        </m:sub>
                      </m:sSub>
                      <m:sSub>
                        <m:sSubPr>
                          <m:ctrlPr>
                            <a:rPr lang="pl-PL" sz="2200" i="1">
                              <a:latin typeface="Cambria Math"/>
                              <a:ea typeface="Cambria Math"/>
                            </a:rPr>
                          </m:ctrlPr>
                        </m:sSubPr>
                        <m:e>
                          <m:r>
                            <a:rPr lang="pl-PL" sz="2200" i="1">
                              <a:latin typeface="Cambria Math"/>
                              <a:ea typeface="Cambria Math"/>
                            </a:rPr>
                            <m:t>𝑓</m:t>
                          </m:r>
                        </m:e>
                        <m:sub>
                          <m:r>
                            <a:rPr lang="pl-PL" sz="2200" i="1">
                              <a:latin typeface="Cambria Math"/>
                              <a:ea typeface="Cambria Math"/>
                            </a:rPr>
                            <m:t>𝑑</m:t>
                          </m:r>
                        </m:sub>
                      </m:sSub>
                      <m:d>
                        <m:dPr>
                          <m:ctrlPr>
                            <a:rPr lang="pl-PL" sz="2200" i="1">
                              <a:latin typeface="Cambria Math"/>
                              <a:ea typeface="Cambria Math"/>
                            </a:rPr>
                          </m:ctrlPr>
                        </m:dPr>
                        <m:e>
                          <m:r>
                            <a:rPr lang="pl-PL" sz="2200" i="1">
                              <a:latin typeface="Cambria Math"/>
                              <a:ea typeface="Cambria Math"/>
                            </a:rPr>
                            <m:t>𝑑</m:t>
                          </m:r>
                          <m:r>
                            <a:rPr lang="pl-PL" sz="2200" i="1">
                              <a:latin typeface="Cambria Math"/>
                              <a:ea typeface="Cambria Math"/>
                            </a:rPr>
                            <m:t>,</m:t>
                          </m:r>
                          <m:r>
                            <a:rPr lang="pl-PL" sz="2200" i="1">
                              <a:latin typeface="Cambria Math"/>
                              <a:ea typeface="Cambria Math"/>
                            </a:rPr>
                            <m:t>𝑤</m:t>
                          </m:r>
                        </m:e>
                      </m:d>
                      <m:r>
                        <a:rPr lang="en-US" sz="2200" b="0" i="1" smtClean="0">
                          <a:latin typeface="Cambria Math"/>
                          <a:ea typeface="Cambria Math"/>
                        </a:rPr>
                        <m:t>+</m:t>
                      </m:r>
                      <m:sSub>
                        <m:sSubPr>
                          <m:ctrlPr>
                            <a:rPr lang="pl-PL" sz="2200" b="0" i="1" smtClean="0">
                              <a:latin typeface="Cambria Math"/>
                              <a:ea typeface="Cambria Math"/>
                            </a:rPr>
                          </m:ctrlPr>
                        </m:sSubPr>
                        <m:e>
                          <m:r>
                            <a:rPr lang="pl-PL" sz="2200" b="0" i="1" smtClean="0">
                              <a:latin typeface="Cambria Math"/>
                              <a:ea typeface="Cambria Math"/>
                            </a:rPr>
                            <m:t>𝛼</m:t>
                          </m:r>
                        </m:e>
                        <m:sub>
                          <m:r>
                            <a:rPr lang="pl-PL" sz="2200" b="0" i="1" smtClean="0">
                              <a:latin typeface="Cambria Math"/>
                              <a:ea typeface="Cambria Math"/>
                            </a:rPr>
                            <m:t>𝑎</m:t>
                          </m:r>
                        </m:sub>
                      </m:sSub>
                      <m:sSub>
                        <m:sSubPr>
                          <m:ctrlPr>
                            <a:rPr lang="pl-PL" sz="2200" b="0" i="1" smtClean="0">
                              <a:latin typeface="Cambria Math"/>
                              <a:ea typeface="Cambria Math"/>
                            </a:rPr>
                          </m:ctrlPr>
                        </m:sSubPr>
                        <m:e>
                          <m:r>
                            <a:rPr lang="pl-PL" sz="2200" b="0" i="1" smtClean="0">
                              <a:latin typeface="Cambria Math"/>
                              <a:ea typeface="Cambria Math"/>
                            </a:rPr>
                            <m:t>𝑓</m:t>
                          </m:r>
                        </m:e>
                        <m:sub>
                          <m:r>
                            <a:rPr lang="pl-PL" sz="2200" b="0" i="1" smtClean="0">
                              <a:latin typeface="Cambria Math"/>
                              <a:ea typeface="Cambria Math"/>
                            </a:rPr>
                            <m:t>𝑎</m:t>
                          </m:r>
                        </m:sub>
                      </m:sSub>
                      <m:d>
                        <m:dPr>
                          <m:ctrlPr>
                            <a:rPr lang="pl-PL" sz="2200" b="0" i="1" smtClean="0">
                              <a:latin typeface="Cambria Math"/>
                              <a:ea typeface="Cambria Math"/>
                            </a:rPr>
                          </m:ctrlPr>
                        </m:dPr>
                        <m:e>
                          <m:r>
                            <a:rPr lang="pl-PL" sz="2200" b="0" i="1" smtClean="0">
                              <a:latin typeface="Cambria Math"/>
                              <a:ea typeface="Cambria Math"/>
                            </a:rPr>
                            <m:t>𝑑</m:t>
                          </m:r>
                          <m:r>
                            <a:rPr lang="pl-PL" sz="2200" b="0" i="1" smtClean="0">
                              <a:latin typeface="Cambria Math"/>
                              <a:ea typeface="Cambria Math"/>
                            </a:rPr>
                            <m:t>,</m:t>
                          </m:r>
                          <m:r>
                            <a:rPr lang="pl-PL" sz="2200" b="0" i="1" smtClean="0">
                              <a:latin typeface="Cambria Math"/>
                              <a:ea typeface="Cambria Math"/>
                            </a:rPr>
                            <m:t>𝑤</m:t>
                          </m:r>
                        </m:e>
                      </m:d>
                      <m:r>
                        <a:rPr lang="pl-PL" sz="2200" b="0" i="1" smtClean="0">
                          <a:latin typeface="Cambria Math"/>
                          <a:ea typeface="Cambria Math"/>
                        </a:rPr>
                        <m:t>+</m:t>
                      </m:r>
                      <m:sSub>
                        <m:sSubPr>
                          <m:ctrlPr>
                            <a:rPr lang="pl-PL" sz="2200" b="0" i="1" smtClean="0">
                              <a:latin typeface="Cambria Math"/>
                              <a:ea typeface="Cambria Math"/>
                            </a:rPr>
                          </m:ctrlPr>
                        </m:sSubPr>
                        <m:e>
                          <m:r>
                            <a:rPr lang="pl-PL" sz="2200" b="0" i="1" smtClean="0">
                              <a:latin typeface="Cambria Math"/>
                              <a:ea typeface="Cambria Math"/>
                            </a:rPr>
                            <m:t>𝛼</m:t>
                          </m:r>
                        </m:e>
                        <m:sub>
                          <m:r>
                            <a:rPr lang="pl-PL" sz="2200" b="0" i="1" smtClean="0">
                              <a:latin typeface="Cambria Math"/>
                              <a:ea typeface="Cambria Math"/>
                            </a:rPr>
                            <m:t>𝑝</m:t>
                          </m:r>
                        </m:sub>
                      </m:sSub>
                      <m:sSub>
                        <m:sSubPr>
                          <m:ctrlPr>
                            <a:rPr lang="pl-PL" sz="2200" b="0" i="1" smtClean="0">
                              <a:latin typeface="Cambria Math"/>
                              <a:ea typeface="Cambria Math"/>
                            </a:rPr>
                          </m:ctrlPr>
                        </m:sSubPr>
                        <m:e>
                          <m:r>
                            <a:rPr lang="pl-PL" sz="2200" b="0" i="1" smtClean="0">
                              <a:latin typeface="Cambria Math"/>
                              <a:ea typeface="Cambria Math"/>
                            </a:rPr>
                            <m:t>𝑓</m:t>
                          </m:r>
                        </m:e>
                        <m:sub>
                          <m:r>
                            <a:rPr lang="pl-PL" sz="2200" b="0" i="1" smtClean="0">
                              <a:latin typeface="Cambria Math"/>
                              <a:ea typeface="Cambria Math"/>
                            </a:rPr>
                            <m:t>𝑝</m:t>
                          </m:r>
                        </m:sub>
                      </m:sSub>
                      <m:d>
                        <m:dPr>
                          <m:ctrlPr>
                            <a:rPr lang="pl-PL" sz="2200" b="0" i="1" smtClean="0">
                              <a:latin typeface="Cambria Math"/>
                              <a:ea typeface="Cambria Math"/>
                            </a:rPr>
                          </m:ctrlPr>
                        </m:dPr>
                        <m:e>
                          <m:r>
                            <a:rPr lang="pl-PL" sz="2200" b="0" i="1" smtClean="0">
                              <a:latin typeface="Cambria Math"/>
                              <a:ea typeface="Cambria Math"/>
                            </a:rPr>
                            <m:t>𝑑</m:t>
                          </m:r>
                          <m:r>
                            <a:rPr lang="pl-PL" sz="2200" b="0" i="1" smtClean="0">
                              <a:latin typeface="Cambria Math"/>
                              <a:ea typeface="Cambria Math"/>
                            </a:rPr>
                            <m:t>,</m:t>
                          </m:r>
                          <m:r>
                            <a:rPr lang="pl-PL" sz="2200" b="0" i="1" smtClean="0">
                              <a:latin typeface="Cambria Math"/>
                              <a:ea typeface="Cambria Math"/>
                            </a:rPr>
                            <m:t>𝑤</m:t>
                          </m:r>
                        </m:e>
                      </m:d>
                      <m:r>
                        <a:rPr lang="pl-PL" sz="2200" b="0" i="1" smtClean="0">
                          <a:latin typeface="Cambria Math"/>
                          <a:ea typeface="Cambria Math"/>
                        </a:rPr>
                        <m:t>+</m:t>
                      </m:r>
                      <m:sSub>
                        <m:sSubPr>
                          <m:ctrlPr>
                            <a:rPr lang="pl-PL" sz="2200" b="0" i="1" smtClean="0">
                              <a:latin typeface="Cambria Math"/>
                              <a:ea typeface="Cambria Math"/>
                            </a:rPr>
                          </m:ctrlPr>
                        </m:sSubPr>
                        <m:e>
                          <m:r>
                            <a:rPr lang="pl-PL" sz="2200" b="0" i="1" smtClean="0">
                              <a:latin typeface="Cambria Math"/>
                              <a:ea typeface="Cambria Math"/>
                            </a:rPr>
                            <m:t>𝛼</m:t>
                          </m:r>
                        </m:e>
                        <m:sub>
                          <m:r>
                            <a:rPr lang="pl-PL" sz="2200" b="0" i="1" smtClean="0">
                              <a:latin typeface="Cambria Math"/>
                              <a:ea typeface="Cambria Math"/>
                            </a:rPr>
                            <m:t>𝑟</m:t>
                          </m:r>
                        </m:sub>
                      </m:sSub>
                      <m:sSub>
                        <m:sSubPr>
                          <m:ctrlPr>
                            <a:rPr lang="pl-PL" sz="2200" b="0" i="1" smtClean="0">
                              <a:latin typeface="Cambria Math"/>
                              <a:ea typeface="Cambria Math"/>
                            </a:rPr>
                          </m:ctrlPr>
                        </m:sSubPr>
                        <m:e>
                          <m:r>
                            <a:rPr lang="pl-PL" sz="2200" b="0" i="1" smtClean="0">
                              <a:latin typeface="Cambria Math"/>
                              <a:ea typeface="Cambria Math"/>
                            </a:rPr>
                            <m:t>𝑓</m:t>
                          </m:r>
                        </m:e>
                        <m:sub>
                          <m:r>
                            <a:rPr lang="pl-PL" sz="2200" b="0" i="1" smtClean="0">
                              <a:latin typeface="Cambria Math"/>
                              <a:ea typeface="Cambria Math"/>
                            </a:rPr>
                            <m:t>𝑟</m:t>
                          </m:r>
                        </m:sub>
                      </m:sSub>
                      <m:d>
                        <m:dPr>
                          <m:ctrlPr>
                            <a:rPr lang="pl-PL" sz="2200" b="0" i="1" smtClean="0">
                              <a:latin typeface="Cambria Math"/>
                              <a:ea typeface="Cambria Math"/>
                            </a:rPr>
                          </m:ctrlPr>
                        </m:dPr>
                        <m:e>
                          <m:r>
                            <a:rPr lang="pl-PL" sz="2200" b="0" i="1" smtClean="0">
                              <a:latin typeface="Cambria Math"/>
                              <a:ea typeface="Cambria Math"/>
                            </a:rPr>
                            <m:t>𝑟</m:t>
                          </m:r>
                          <m:r>
                            <a:rPr lang="pl-PL" sz="2200" b="0" i="1" smtClean="0">
                              <a:latin typeface="Cambria Math"/>
                              <a:ea typeface="Cambria Math"/>
                            </a:rPr>
                            <m:t>,</m:t>
                          </m:r>
                          <m:r>
                            <a:rPr lang="pl-PL" sz="2200" b="0" i="1" smtClean="0">
                              <a:latin typeface="Cambria Math"/>
                              <a:ea typeface="Cambria Math"/>
                            </a:rPr>
                            <m:t>𝑤</m:t>
                          </m:r>
                        </m:e>
                      </m:d>
                    </m:oMath>
                  </m:oMathPara>
                </a14:m>
                <a:endParaRPr lang="pl-PL"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611560" y="1844824"/>
                <a:ext cx="7776864" cy="456985"/>
              </a:xfrm>
              <a:prstGeom prst="rect">
                <a:avLst/>
              </a:prstGeom>
              <a:blipFill rotWithShape="1">
                <a:blip r:embed="rId3"/>
                <a:stretch>
                  <a:fillRect l="-157" b="-10667"/>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31</a:t>
            </a:fld>
            <a:endParaRPr lang="pl-PL"/>
          </a:p>
        </p:txBody>
      </p:sp>
    </p:spTree>
    <p:extLst>
      <p:ext uri="{BB962C8B-B14F-4D97-AF65-F5344CB8AC3E}">
        <p14:creationId xmlns:p14="http://schemas.microsoft.com/office/powerpoint/2010/main" val="2677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3528" y="1903340"/>
            <a:ext cx="3600000" cy="3600000"/>
          </a:xfrm>
          <a:prstGeom prst="rect">
            <a:avLst/>
          </a:prstGeom>
        </p:spPr>
      </p:pic>
      <p:sp>
        <p:nvSpPr>
          <p:cNvPr id="2" name="Title 1"/>
          <p:cNvSpPr>
            <a:spLocks noGrp="1"/>
          </p:cNvSpPr>
          <p:nvPr>
            <p:ph type="title"/>
          </p:nvPr>
        </p:nvSpPr>
        <p:spPr/>
        <p:txBody>
          <a:bodyPr/>
          <a:lstStyle/>
          <a:p>
            <a:r>
              <a:rPr lang="pl-PL" dirty="0" smtClean="0"/>
              <a:t>Results</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32</a:t>
            </a:fld>
            <a:endParaRPr lang="pl-PL"/>
          </a:p>
        </p:txBody>
      </p:sp>
      <p:sp>
        <p:nvSpPr>
          <p:cNvPr id="8" name="Right Arrow 7"/>
          <p:cNvSpPr/>
          <p:nvPr/>
        </p:nvSpPr>
        <p:spPr>
          <a:xfrm>
            <a:off x="4016404" y="3530166"/>
            <a:ext cx="1152128" cy="34634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0" name="TextBox 9"/>
          <p:cNvSpPr txBox="1"/>
          <p:nvPr/>
        </p:nvSpPr>
        <p:spPr>
          <a:xfrm>
            <a:off x="409028" y="5522551"/>
            <a:ext cx="3429000" cy="369332"/>
          </a:xfrm>
          <a:prstGeom prst="rect">
            <a:avLst/>
          </a:prstGeom>
          <a:noFill/>
        </p:spPr>
        <p:txBody>
          <a:bodyPr wrap="square" rtlCol="0">
            <a:spAutoFit/>
          </a:bodyPr>
          <a:lstStyle/>
          <a:p>
            <a:pPr algn="ctr"/>
            <a:r>
              <a:rPr lang="pl-PL" dirty="0" smtClean="0"/>
              <a:t>Physical</a:t>
            </a:r>
            <a:endParaRPr lang="pl-PL" dirty="0"/>
          </a:p>
        </p:txBody>
      </p:sp>
      <p:sp>
        <p:nvSpPr>
          <p:cNvPr id="11" name="TextBox 10"/>
          <p:cNvSpPr txBox="1"/>
          <p:nvPr/>
        </p:nvSpPr>
        <p:spPr>
          <a:xfrm>
            <a:off x="5377580" y="5522551"/>
            <a:ext cx="3429000" cy="369332"/>
          </a:xfrm>
          <a:prstGeom prst="rect">
            <a:avLst/>
          </a:prstGeom>
          <a:noFill/>
        </p:spPr>
        <p:txBody>
          <a:bodyPr wrap="square" rtlCol="0">
            <a:spAutoFit/>
          </a:bodyPr>
          <a:lstStyle/>
          <a:p>
            <a:pPr algn="ctr"/>
            <a:r>
              <a:rPr lang="pl-PL" dirty="0" smtClean="0"/>
              <a:t>Ours</a:t>
            </a:r>
            <a:endParaRPr lang="pl-PL" dirty="0"/>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23528" y="1903340"/>
            <a:ext cx="3600000" cy="3600000"/>
          </a:xfrm>
          <a:prstGeom prst="rect">
            <a:avLst/>
          </a:prstGeom>
        </p:spPr>
      </p:pic>
      <p:pic>
        <p:nvPicPr>
          <p:cNvPr id="12" name="Picture 1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292080" y="1880954"/>
            <a:ext cx="3600000" cy="3600000"/>
          </a:xfrm>
          <a:prstGeom prst="rect">
            <a:avLst/>
          </a:prstGeom>
        </p:spPr>
      </p:pic>
      <p:pic>
        <p:nvPicPr>
          <p:cNvPr id="13" name="Picture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292080" y="1880954"/>
            <a:ext cx="3600000" cy="3600000"/>
          </a:xfrm>
          <a:prstGeom prst="rect">
            <a:avLst/>
          </a:prstGeom>
        </p:spPr>
      </p:pic>
      <p:sp>
        <p:nvSpPr>
          <p:cNvPr id="6" name="Rectangle 5"/>
          <p:cNvSpPr/>
          <p:nvPr/>
        </p:nvSpPr>
        <p:spPr>
          <a:xfrm>
            <a:off x="1403648" y="2745346"/>
            <a:ext cx="2016224"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3"/>
          <p:cNvSpPr/>
          <p:nvPr/>
        </p:nvSpPr>
        <p:spPr>
          <a:xfrm>
            <a:off x="6386152" y="2732978"/>
            <a:ext cx="2016224"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735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childTnLst>
                          </p:cTn>
                        </p:par>
                        <p:par>
                          <p:cTn id="17" fill="hold">
                            <p:stCondLst>
                              <p:cond delay="75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250"/>
                            </p:stCondLst>
                            <p:childTnLst>
                              <p:par>
                                <p:cTn id="27" presetID="35" presetClass="emph" presetSubtype="0" repeatCount="indefinite" fill="hold" nodeType="afterEffect">
                                  <p:stCondLst>
                                    <p:cond delay="0"/>
                                  </p:stCondLst>
                                  <p:childTnLst>
                                    <p:anim calcmode="discrete" valueType="str">
                                      <p:cBhvr>
                                        <p:cTn id="28" dur="250" fill="hold"/>
                                        <p:tgtEl>
                                          <p:spTgt spid="3"/>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25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6"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33</a:t>
            </a:fld>
            <a:endParaRPr lang="pl-PL"/>
          </a:p>
        </p:txBody>
      </p:sp>
      <p:sp>
        <p:nvSpPr>
          <p:cNvPr id="8" name="Right Arrow 7"/>
          <p:cNvSpPr/>
          <p:nvPr/>
        </p:nvSpPr>
        <p:spPr>
          <a:xfrm>
            <a:off x="4016404" y="3530166"/>
            <a:ext cx="1152128" cy="34634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0" name="TextBox 9"/>
          <p:cNvSpPr txBox="1"/>
          <p:nvPr/>
        </p:nvSpPr>
        <p:spPr>
          <a:xfrm>
            <a:off x="409028" y="5522551"/>
            <a:ext cx="3429000" cy="369332"/>
          </a:xfrm>
          <a:prstGeom prst="rect">
            <a:avLst/>
          </a:prstGeom>
          <a:noFill/>
        </p:spPr>
        <p:txBody>
          <a:bodyPr wrap="square" rtlCol="0">
            <a:spAutoFit/>
          </a:bodyPr>
          <a:lstStyle/>
          <a:p>
            <a:pPr algn="ctr"/>
            <a:r>
              <a:rPr lang="pl-PL" dirty="0" smtClean="0"/>
              <a:t>Physical</a:t>
            </a:r>
            <a:endParaRPr lang="pl-PL" dirty="0"/>
          </a:p>
        </p:txBody>
      </p:sp>
      <p:sp>
        <p:nvSpPr>
          <p:cNvPr id="11" name="TextBox 10"/>
          <p:cNvSpPr txBox="1"/>
          <p:nvPr/>
        </p:nvSpPr>
        <p:spPr>
          <a:xfrm>
            <a:off x="5377580" y="5522551"/>
            <a:ext cx="3429000" cy="369332"/>
          </a:xfrm>
          <a:prstGeom prst="rect">
            <a:avLst/>
          </a:prstGeom>
          <a:noFill/>
        </p:spPr>
        <p:txBody>
          <a:bodyPr wrap="square" rtlCol="0">
            <a:spAutoFit/>
          </a:bodyPr>
          <a:lstStyle/>
          <a:p>
            <a:pPr algn="ctr"/>
            <a:r>
              <a:rPr lang="pl-PL" dirty="0" smtClean="0"/>
              <a:t>Ours</a:t>
            </a:r>
            <a:endParaRPr lang="pl-PL" dirty="0"/>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3528" y="1904149"/>
            <a:ext cx="3600000" cy="3600000"/>
          </a:xfrm>
          <a:prstGeom prst="rect">
            <a:avLst/>
          </a:prstGeom>
        </p:spPr>
      </p:pic>
      <p:pic>
        <p:nvPicPr>
          <p:cNvPr id="12" name="Picture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23528" y="1904149"/>
            <a:ext cx="3600000" cy="3600000"/>
          </a:xfrm>
          <a:prstGeom prst="rect">
            <a:avLst/>
          </a:prstGeom>
        </p:spPr>
      </p:pic>
      <p:pic>
        <p:nvPicPr>
          <p:cNvPr id="13" name="Picture 1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292080" y="1903340"/>
            <a:ext cx="3600000" cy="3600000"/>
          </a:xfrm>
          <a:prstGeom prst="rect">
            <a:avLst/>
          </a:prstGeom>
        </p:spPr>
      </p:pic>
      <p:pic>
        <p:nvPicPr>
          <p:cNvPr id="14" name="Picture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292080" y="1904149"/>
            <a:ext cx="3600000" cy="3600000"/>
          </a:xfrm>
          <a:prstGeom prst="rect">
            <a:avLst/>
          </a:prstGeom>
        </p:spPr>
      </p:pic>
      <p:sp>
        <p:nvSpPr>
          <p:cNvPr id="15" name="Rectangle 14"/>
          <p:cNvSpPr/>
          <p:nvPr/>
        </p:nvSpPr>
        <p:spPr>
          <a:xfrm>
            <a:off x="2123528" y="2708920"/>
            <a:ext cx="1224336" cy="804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Rectangle 15"/>
          <p:cNvSpPr/>
          <p:nvPr/>
        </p:nvSpPr>
        <p:spPr>
          <a:xfrm>
            <a:off x="7106032" y="2696552"/>
            <a:ext cx="1224336" cy="804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970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childTnLst>
                          </p:cTn>
                        </p:par>
                        <p:par>
                          <p:cTn id="17" fill="hold">
                            <p:stCondLst>
                              <p:cond delay="75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250"/>
                            </p:stCondLst>
                            <p:childTnLst>
                              <p:par>
                                <p:cTn id="27" presetID="35" presetClass="emph" presetSubtype="0" repeatCount="indefinite" fill="hold" nodeType="afterEffect">
                                  <p:stCondLst>
                                    <p:cond delay="0"/>
                                  </p:stCondLst>
                                  <p:childTnLst>
                                    <p:anim calcmode="discrete" valueType="str">
                                      <p:cBhvr>
                                        <p:cTn id="28" dur="250" fill="hold"/>
                                        <p:tgtEl>
                                          <p:spTgt spid="12"/>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34</a:t>
            </a:fld>
            <a:endParaRPr lang="pl-PL"/>
          </a:p>
        </p:txBody>
      </p:sp>
      <p:sp>
        <p:nvSpPr>
          <p:cNvPr id="8" name="Right Arrow 7"/>
          <p:cNvSpPr/>
          <p:nvPr/>
        </p:nvSpPr>
        <p:spPr>
          <a:xfrm>
            <a:off x="4016404" y="3530166"/>
            <a:ext cx="1152128" cy="34634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0" name="TextBox 9"/>
          <p:cNvSpPr txBox="1"/>
          <p:nvPr/>
        </p:nvSpPr>
        <p:spPr>
          <a:xfrm>
            <a:off x="409028" y="5520802"/>
            <a:ext cx="3429000" cy="369332"/>
          </a:xfrm>
          <a:prstGeom prst="rect">
            <a:avLst/>
          </a:prstGeom>
          <a:noFill/>
        </p:spPr>
        <p:txBody>
          <a:bodyPr wrap="square" rtlCol="0">
            <a:spAutoFit/>
          </a:bodyPr>
          <a:lstStyle/>
          <a:p>
            <a:pPr algn="ctr"/>
            <a:r>
              <a:rPr lang="pl-PL" dirty="0" smtClean="0"/>
              <a:t>Physical</a:t>
            </a:r>
            <a:endParaRPr lang="pl-PL" dirty="0"/>
          </a:p>
        </p:txBody>
      </p:sp>
      <p:sp>
        <p:nvSpPr>
          <p:cNvPr id="11" name="TextBox 10"/>
          <p:cNvSpPr txBox="1"/>
          <p:nvPr/>
        </p:nvSpPr>
        <p:spPr>
          <a:xfrm>
            <a:off x="5377580" y="5520802"/>
            <a:ext cx="3429000" cy="369332"/>
          </a:xfrm>
          <a:prstGeom prst="rect">
            <a:avLst/>
          </a:prstGeom>
          <a:noFill/>
        </p:spPr>
        <p:txBody>
          <a:bodyPr wrap="square" rtlCol="0">
            <a:spAutoFit/>
          </a:bodyPr>
          <a:lstStyle/>
          <a:p>
            <a:pPr algn="ctr"/>
            <a:r>
              <a:rPr lang="pl-PL" dirty="0" smtClean="0"/>
              <a:t>Ours</a:t>
            </a:r>
            <a:endParaRPr lang="pl-PL" dirty="0"/>
          </a:p>
        </p:txBody>
      </p:sp>
      <p:pic>
        <p:nvPicPr>
          <p:cNvPr id="9" name="Picture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3528" y="1903340"/>
            <a:ext cx="3600000" cy="3600000"/>
          </a:xfrm>
          <a:prstGeom prst="rect">
            <a:avLst/>
          </a:prstGeom>
        </p:spPr>
      </p:pic>
      <p:pic>
        <p:nvPicPr>
          <p:cNvPr id="12" name="Picture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23528" y="1903340"/>
            <a:ext cx="3600000" cy="3600000"/>
          </a:xfrm>
          <a:prstGeom prst="rect">
            <a:avLst/>
          </a:prstGeom>
        </p:spPr>
      </p:pic>
      <p:pic>
        <p:nvPicPr>
          <p:cNvPr id="13" name="Picture 1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292080" y="1903340"/>
            <a:ext cx="3600000" cy="3600000"/>
          </a:xfrm>
          <a:prstGeom prst="rect">
            <a:avLst/>
          </a:prstGeom>
        </p:spPr>
      </p:pic>
      <p:pic>
        <p:nvPicPr>
          <p:cNvPr id="14" name="Picture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292080" y="1903340"/>
            <a:ext cx="3600000" cy="3600000"/>
          </a:xfrm>
          <a:prstGeom prst="rect">
            <a:avLst/>
          </a:prstGeom>
        </p:spPr>
      </p:pic>
      <p:sp>
        <p:nvSpPr>
          <p:cNvPr id="15" name="Rectangle 14"/>
          <p:cNvSpPr/>
          <p:nvPr/>
        </p:nvSpPr>
        <p:spPr>
          <a:xfrm>
            <a:off x="683568" y="3009320"/>
            <a:ext cx="1800200" cy="1872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Rectangle 15"/>
          <p:cNvSpPr/>
          <p:nvPr/>
        </p:nvSpPr>
        <p:spPr>
          <a:xfrm>
            <a:off x="5666072" y="2996952"/>
            <a:ext cx="1800200" cy="1872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020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50"/>
                                        <p:tgtEl>
                                          <p:spTgt spid="8"/>
                                        </p:tgtEl>
                                      </p:cBhvr>
                                    </p:animEffect>
                                  </p:childTnLst>
                                </p:cTn>
                              </p:par>
                            </p:childTnLst>
                          </p:cTn>
                        </p:par>
                        <p:par>
                          <p:cTn id="17" fill="hold">
                            <p:stCondLst>
                              <p:cond delay="75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250"/>
                            </p:stCondLst>
                            <p:childTnLst>
                              <p:par>
                                <p:cTn id="27" presetID="35" presetClass="emph" presetSubtype="0" repeatCount="indefinite" fill="hold" nodeType="afterEffect">
                                  <p:stCondLst>
                                    <p:cond delay="0"/>
                                  </p:stCondLst>
                                  <p:childTnLst>
                                    <p:anim calcmode="discrete" valueType="str">
                                      <p:cBhvr>
                                        <p:cTn id="28" dur="250" fill="hold"/>
                                        <p:tgtEl>
                                          <p:spTgt spid="12"/>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25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6" name="video.wmv">
            <a:hlinkClick r:id="" action="ppaction://media"/>
          </p:cNvPr>
          <p:cNvPicPr>
            <a:picLocks noGrp="1" noChangeAspect="1"/>
          </p:cNvPicPr>
          <p:nvPr>
            <p:ph idx="1"/>
            <a:videoFile r:link="rId1"/>
            <p:extLst>
              <p:ext uri="{DAA4B4D4-6D71-4841-9C94-3DE7FCFB9230}">
                <p14:media xmlns:p14="http://schemas.microsoft.com/office/powerpoint/2010/main" r:embed="rId2">
                  <p14:trim st="4125.4224" end="36399.7632"/>
                </p14:media>
              </p:ext>
            </p:extLst>
          </p:nvPr>
        </p:nvPicPr>
        <p:blipFill>
          <a:blip r:embed="rId4"/>
          <a:stretch>
            <a:fillRect/>
          </a:stretch>
        </p:blipFill>
        <p:spPr>
          <a:xfrm>
            <a:off x="800100" y="1600200"/>
            <a:ext cx="7543800" cy="4525963"/>
          </a:xfrm>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35</a:t>
            </a:fld>
            <a:endParaRPr lang="pl-PL"/>
          </a:p>
        </p:txBody>
      </p:sp>
    </p:spTree>
    <p:extLst>
      <p:ext uri="{BB962C8B-B14F-4D97-AF65-F5344CB8AC3E}">
        <p14:creationId xmlns:p14="http://schemas.microsoft.com/office/powerpoint/2010/main" val="34871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Comparison with other methods</a:t>
            </a:r>
            <a:endParaRPr lang="pl-PL" dirty="0"/>
          </a:p>
        </p:txBody>
      </p:sp>
      <p:sp>
        <p:nvSpPr>
          <p:cNvPr id="6" name="TextBox 5"/>
          <p:cNvSpPr txBox="1"/>
          <p:nvPr/>
        </p:nvSpPr>
        <p:spPr>
          <a:xfrm>
            <a:off x="-108520" y="2389127"/>
            <a:ext cx="2276872" cy="369332"/>
          </a:xfrm>
          <a:prstGeom prst="rect">
            <a:avLst/>
          </a:prstGeom>
          <a:noFill/>
        </p:spPr>
        <p:txBody>
          <a:bodyPr wrap="square" rtlCol="0">
            <a:spAutoFit/>
          </a:bodyPr>
          <a:lstStyle/>
          <a:p>
            <a:pPr algn="ctr"/>
            <a:r>
              <a:rPr lang="pl-PL" dirty="0" smtClean="0"/>
              <a:t>Physical</a:t>
            </a:r>
            <a:endParaRPr lang="pl-PL" dirty="0"/>
          </a:p>
        </p:txBody>
      </p:sp>
      <p:sp>
        <p:nvSpPr>
          <p:cNvPr id="7" name="TextBox 6"/>
          <p:cNvSpPr txBox="1"/>
          <p:nvPr/>
        </p:nvSpPr>
        <p:spPr>
          <a:xfrm>
            <a:off x="6916415" y="2402819"/>
            <a:ext cx="2276872" cy="369332"/>
          </a:xfrm>
          <a:prstGeom prst="rect">
            <a:avLst/>
          </a:prstGeom>
          <a:noFill/>
        </p:spPr>
        <p:txBody>
          <a:bodyPr wrap="square" rtlCol="0">
            <a:spAutoFit/>
          </a:bodyPr>
          <a:lstStyle/>
          <a:p>
            <a:pPr algn="ctr"/>
            <a:r>
              <a:rPr lang="pl-PL" dirty="0" smtClean="0"/>
              <a:t>On surface</a:t>
            </a:r>
            <a:endParaRPr lang="pl-PL" dirty="0"/>
          </a:p>
        </p:txBody>
      </p:sp>
      <p:sp>
        <p:nvSpPr>
          <p:cNvPr id="10" name="TextBox 9"/>
          <p:cNvSpPr txBox="1"/>
          <p:nvPr/>
        </p:nvSpPr>
        <p:spPr>
          <a:xfrm>
            <a:off x="-108520" y="4828510"/>
            <a:ext cx="2276872" cy="369332"/>
          </a:xfrm>
          <a:prstGeom prst="rect">
            <a:avLst/>
          </a:prstGeom>
          <a:noFill/>
        </p:spPr>
        <p:txBody>
          <a:bodyPr wrap="square" rtlCol="0">
            <a:spAutoFit/>
          </a:bodyPr>
          <a:lstStyle/>
          <a:p>
            <a:pPr algn="ctr"/>
            <a:r>
              <a:rPr lang="pl-PL" dirty="0" smtClean="0"/>
              <a:t>Near-surface</a:t>
            </a:r>
            <a:endParaRPr lang="pl-PL" dirty="0"/>
          </a:p>
        </p:txBody>
      </p:sp>
      <p:sp>
        <p:nvSpPr>
          <p:cNvPr id="12" name="TextBox 11"/>
          <p:cNvSpPr txBox="1"/>
          <p:nvPr/>
        </p:nvSpPr>
        <p:spPr>
          <a:xfrm>
            <a:off x="6916415" y="4821664"/>
            <a:ext cx="2276872" cy="369332"/>
          </a:xfrm>
          <a:prstGeom prst="rect">
            <a:avLst/>
          </a:prstGeom>
          <a:noFill/>
        </p:spPr>
        <p:txBody>
          <a:bodyPr wrap="square" rtlCol="0">
            <a:spAutoFit/>
          </a:bodyPr>
          <a:lstStyle/>
          <a:p>
            <a:pPr algn="ctr"/>
            <a:r>
              <a:rPr lang="pl-PL" dirty="0" smtClean="0"/>
              <a:t>Ours</a:t>
            </a:r>
            <a:endParaRPr lang="pl-PL" dirty="0"/>
          </a:p>
        </p:txBody>
      </p:sp>
      <p:sp>
        <p:nvSpPr>
          <p:cNvPr id="8" name="Footer Placeholder 7"/>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3" name="Slide Number Placeholder 12"/>
          <p:cNvSpPr>
            <a:spLocks noGrp="1"/>
          </p:cNvSpPr>
          <p:nvPr>
            <p:ph type="sldNum" sz="quarter" idx="12"/>
          </p:nvPr>
        </p:nvSpPr>
        <p:spPr/>
        <p:txBody>
          <a:bodyPr/>
          <a:lstStyle/>
          <a:p>
            <a:fld id="{B5168B12-8941-4B12-B4BB-DEFB83B1D4BA}" type="slidenum">
              <a:rPr lang="pl-PL" smtClean="0"/>
              <a:t>36</a:t>
            </a:fld>
            <a:endParaRPr lang="pl-PL"/>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907704" y="1435485"/>
            <a:ext cx="2304000" cy="2304000"/>
          </a:xfrm>
          <a:prstGeom prst="rect">
            <a:avLst/>
          </a:prstGeom>
        </p:spPr>
      </p:pic>
      <p:pic>
        <p:nvPicPr>
          <p:cNvPr id="17" name="Picture 1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860032" y="1421793"/>
            <a:ext cx="2304000" cy="2304000"/>
          </a:xfrm>
          <a:prstGeom prst="rect">
            <a:avLst/>
          </a:prstGeom>
        </p:spPr>
      </p:pic>
      <p:pic>
        <p:nvPicPr>
          <p:cNvPr id="18" name="Picture 1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860032" y="3874740"/>
            <a:ext cx="2304000" cy="2304000"/>
          </a:xfrm>
          <a:prstGeom prst="rect">
            <a:avLst/>
          </a:prstGeom>
        </p:spPr>
      </p:pic>
      <p:pic>
        <p:nvPicPr>
          <p:cNvPr id="19" name="Picture 1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907704" y="3874740"/>
            <a:ext cx="2304000" cy="2304000"/>
          </a:xfrm>
          <a:prstGeom prst="rect">
            <a:avLst/>
          </a:prstGeom>
        </p:spPr>
      </p:pic>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07704" y="1435485"/>
            <a:ext cx="2304000" cy="2304000"/>
          </a:xfrm>
          <a:prstGeom prst="rect">
            <a:avLst/>
          </a:prstGeom>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60032" y="1421793"/>
            <a:ext cx="2304000" cy="2304000"/>
          </a:xfrm>
          <a:prstGeom prst="rect">
            <a:avLst/>
          </a:prstGeom>
        </p:spPr>
      </p:pic>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907704" y="3874740"/>
            <a:ext cx="2304000" cy="2304000"/>
          </a:xfrm>
          <a:prstGeom prst="rect">
            <a:avLst/>
          </a:prstGeom>
        </p:spPr>
      </p:pic>
      <p:pic>
        <p:nvPicPr>
          <p:cNvPr id="20" name="Picture 1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860032" y="3874740"/>
            <a:ext cx="2304000" cy="2304000"/>
          </a:xfrm>
          <a:prstGeom prst="rect">
            <a:avLst/>
          </a:prstGeom>
        </p:spPr>
      </p:pic>
    </p:spTree>
    <p:extLst>
      <p:ext uri="{BB962C8B-B14F-4D97-AF65-F5344CB8AC3E}">
        <p14:creationId xmlns:p14="http://schemas.microsoft.com/office/powerpoint/2010/main" val="25503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2000"/>
                            </p:stCondLst>
                            <p:childTnLst>
                              <p:par>
                                <p:cTn id="45" presetID="35" presetClass="emph" presetSubtype="0" repeatCount="indefinite" fill="hold" nodeType="afterEffect">
                                  <p:stCondLst>
                                    <p:cond delay="0"/>
                                  </p:stCondLst>
                                  <p:childTnLst>
                                    <p:anim calcmode="discrete" valueType="str">
                                      <p:cBhvr>
                                        <p:cTn id="46" dur="250" fill="hold"/>
                                        <p:tgtEl>
                                          <p:spTgt spid="5"/>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nodeType="withEffect">
                                  <p:stCondLst>
                                    <p:cond delay="0"/>
                                  </p:stCondLst>
                                  <p:childTnLst>
                                    <p:anim calcmode="discrete" valueType="str">
                                      <p:cBhvr>
                                        <p:cTn id="48" dur="250" fill="hold"/>
                                        <p:tgtEl>
                                          <p:spTgt spid="9"/>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nodeType="withEffect">
                                  <p:stCondLst>
                                    <p:cond delay="0"/>
                                  </p:stCondLst>
                                  <p:childTnLst>
                                    <p:anim calcmode="discrete" valueType="str">
                                      <p:cBhvr>
                                        <p:cTn id="50" dur="250" fill="hold"/>
                                        <p:tgtEl>
                                          <p:spTgt spid="11"/>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nodeType="withEffect">
                                  <p:stCondLst>
                                    <p:cond delay="0"/>
                                  </p:stCondLst>
                                  <p:childTnLst>
                                    <p:anim calcmode="discrete" valueType="str">
                                      <p:cBhvr>
                                        <p:cTn id="52" dur="25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Tests</a:t>
            </a:r>
            <a:endParaRPr lang="pl-PL" dirty="0"/>
          </a:p>
        </p:txBody>
      </p:sp>
      <p:sp>
        <p:nvSpPr>
          <p:cNvPr id="3" name="Content Placeholder 2"/>
          <p:cNvSpPr>
            <a:spLocks noGrp="1"/>
          </p:cNvSpPr>
          <p:nvPr>
            <p:ph idx="1"/>
          </p:nvPr>
        </p:nvSpPr>
        <p:spPr>
          <a:xfrm>
            <a:off x="457200" y="1268760"/>
            <a:ext cx="8229600" cy="2520281"/>
          </a:xfrm>
        </p:spPr>
        <p:txBody>
          <a:bodyPr>
            <a:normAutofit/>
          </a:bodyPr>
          <a:lstStyle/>
          <a:p>
            <a:r>
              <a:rPr lang="pl-PL" dirty="0" smtClean="0"/>
              <a:t>Ranking of methods (on-surface, near-surface, physical and ours)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996952"/>
            <a:ext cx="6316209" cy="242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 name="Slide Number Placeholder 4"/>
          <p:cNvSpPr>
            <a:spLocks noGrp="1"/>
          </p:cNvSpPr>
          <p:nvPr>
            <p:ph type="sldNum" sz="quarter" idx="12"/>
          </p:nvPr>
        </p:nvSpPr>
        <p:spPr/>
        <p:txBody>
          <a:bodyPr/>
          <a:lstStyle/>
          <a:p>
            <a:fld id="{B5168B12-8941-4B12-B4BB-DEFB83B1D4BA}" type="slidenum">
              <a:rPr lang="pl-PL" smtClean="0"/>
              <a:t>37</a:t>
            </a:fld>
            <a:endParaRPr lang="pl-PL"/>
          </a:p>
        </p:txBody>
      </p:sp>
      <p:sp>
        <p:nvSpPr>
          <p:cNvPr id="6" name="Rectangle 5"/>
          <p:cNvSpPr/>
          <p:nvPr/>
        </p:nvSpPr>
        <p:spPr>
          <a:xfrm>
            <a:off x="3419872" y="3023220"/>
            <a:ext cx="1512168" cy="257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32040" y="2996952"/>
            <a:ext cx="1440160" cy="257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51720" y="3023220"/>
            <a:ext cx="1440160" cy="257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Conclusion</a:t>
            </a:r>
            <a:endParaRPr lang="pl-PL" dirty="0"/>
          </a:p>
        </p:txBody>
      </p:sp>
      <p:sp>
        <p:nvSpPr>
          <p:cNvPr id="3" name="Content Placeholder 2"/>
          <p:cNvSpPr>
            <a:spLocks noGrp="1"/>
          </p:cNvSpPr>
          <p:nvPr>
            <p:ph idx="1"/>
          </p:nvPr>
        </p:nvSpPr>
        <p:spPr/>
        <p:txBody>
          <a:bodyPr>
            <a:normAutofit/>
          </a:bodyPr>
          <a:lstStyle/>
          <a:p>
            <a:r>
              <a:rPr lang="en-US" dirty="0" smtClean="0"/>
              <a:t>Explained issues of 3D </a:t>
            </a:r>
            <a:r>
              <a:rPr lang="pl-PL" dirty="0" smtClean="0"/>
              <a:t>in presence of </a:t>
            </a:r>
            <a:r>
              <a:rPr lang="en-US" dirty="0" smtClean="0"/>
              <a:t>reflections</a:t>
            </a:r>
            <a:r>
              <a:rPr lang="pl-PL" dirty="0" smtClean="0"/>
              <a:t> and </a:t>
            </a:r>
            <a:r>
              <a:rPr lang="en-US" dirty="0" smtClean="0"/>
              <a:t>refractions</a:t>
            </a:r>
            <a:r>
              <a:rPr lang="pl-PL" dirty="0" smtClean="0"/>
              <a:t> </a:t>
            </a:r>
          </a:p>
          <a:p>
            <a:endParaRPr lang="pl-PL" dirty="0" smtClean="0"/>
          </a:p>
          <a:p>
            <a:r>
              <a:rPr lang="en-US" dirty="0" smtClean="0"/>
              <a:t>Presented remedy</a:t>
            </a:r>
            <a:endParaRPr lang="pl-PL" dirty="0" smtClean="0"/>
          </a:p>
          <a:p>
            <a:endParaRPr lang="pl-PL" dirty="0"/>
          </a:p>
          <a:p>
            <a:r>
              <a:rPr lang="en-US" dirty="0" smtClean="0"/>
              <a:t>Validated results in </a:t>
            </a:r>
            <a:br>
              <a:rPr lang="en-US" dirty="0" smtClean="0"/>
            </a:br>
            <a:r>
              <a:rPr lang="en-US" dirty="0" smtClean="0"/>
              <a:t>a user study</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38</a:t>
            </a:fld>
            <a:endParaRPr lang="pl-PL"/>
          </a:p>
        </p:txBody>
      </p:sp>
      <p:pic>
        <p:nvPicPr>
          <p:cNvPr id="1026" name="Picture 2" descr="C:\pkellnho\OurPapers\GlassRefraction\Results\Stereo Images\Fisheye\LeftPhysic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924944"/>
            <a:ext cx="244827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08104" y="3284984"/>
            <a:ext cx="244827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84168" y="3645024"/>
            <a:ext cx="244827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5576" y="908720"/>
            <a:ext cx="7920880" cy="1600438"/>
          </a:xfrm>
          <a:prstGeom prst="rect">
            <a:avLst/>
          </a:prstGeom>
          <a:noFill/>
        </p:spPr>
        <p:txBody>
          <a:bodyPr wrap="square" rtlCol="0">
            <a:spAutoFit/>
          </a:bodyPr>
          <a:lstStyle/>
          <a:p>
            <a:r>
              <a:rPr lang="pl-PL" dirty="0" smtClean="0"/>
              <a:t>Manipulating refractive and reflecting binocular disparity</a:t>
            </a:r>
            <a:endParaRPr lang="en-US" dirty="0" smtClean="0"/>
          </a:p>
          <a:p>
            <a:endParaRPr lang="en-US" sz="1600" dirty="0" smtClean="0">
              <a:solidFill>
                <a:schemeClr val="bg1">
                  <a:lumMod val="50000"/>
                </a:schemeClr>
              </a:solidFill>
            </a:endParaRPr>
          </a:p>
          <a:p>
            <a:r>
              <a:rPr lang="en-US" sz="1600" dirty="0" smtClean="0">
                <a:solidFill>
                  <a:schemeClr val="bg1">
                    <a:lumMod val="50000"/>
                  </a:schemeClr>
                </a:solidFill>
              </a:rPr>
              <a:t>Project page: </a:t>
            </a:r>
            <a:r>
              <a:rPr lang="en-US" sz="1600" dirty="0">
                <a:solidFill>
                  <a:schemeClr val="bg1">
                    <a:lumMod val="50000"/>
                  </a:schemeClr>
                </a:solidFill>
                <a:hlinkClick r:id="rId2"/>
              </a:rPr>
              <a:t>http://resources.mpi-inf.mpg.de/StereoRefraction/</a:t>
            </a:r>
            <a:endParaRPr lang="en-US" sz="1600" dirty="0" smtClean="0">
              <a:solidFill>
                <a:schemeClr val="bg1">
                  <a:lumMod val="50000"/>
                </a:schemeClr>
              </a:solidFill>
            </a:endParaRPr>
          </a:p>
          <a:p>
            <a:r>
              <a:rPr lang="en-US" sz="1600" dirty="0" smtClean="0">
                <a:solidFill>
                  <a:schemeClr val="bg1">
                    <a:lumMod val="50000"/>
                  </a:schemeClr>
                </a:solidFill>
              </a:rPr>
              <a:t>Contact:</a:t>
            </a:r>
            <a:r>
              <a:rPr lang="pl-PL" sz="1600" dirty="0" smtClean="0">
                <a:solidFill>
                  <a:schemeClr val="bg1">
                    <a:lumMod val="50000"/>
                  </a:schemeClr>
                </a:solidFill>
              </a:rPr>
              <a:t>	lukasz.dabala(at)gmail.com</a:t>
            </a:r>
            <a:endParaRPr lang="en-US" sz="1600" dirty="0" smtClean="0">
              <a:solidFill>
                <a:schemeClr val="bg1">
                  <a:lumMod val="50000"/>
                </a:schemeClr>
              </a:solidFill>
            </a:endParaRPr>
          </a:p>
          <a:p>
            <a:r>
              <a:rPr lang="pl-PL" sz="1600" dirty="0" smtClean="0">
                <a:solidFill>
                  <a:schemeClr val="bg1">
                    <a:lumMod val="50000"/>
                  </a:schemeClr>
                </a:solidFill>
              </a:rPr>
              <a:t>	pkellnho(at)mpi-inf.mpg.de</a:t>
            </a:r>
          </a:p>
          <a:p>
            <a:endParaRPr lang="en-US" sz="1600" dirty="0" smtClean="0">
              <a:solidFill>
                <a:schemeClr val="bg1">
                  <a:lumMod val="50000"/>
                </a:schemeClr>
              </a:solidFill>
            </a:endParaRPr>
          </a:p>
        </p:txBody>
      </p:sp>
      <p:sp>
        <p:nvSpPr>
          <p:cNvPr id="8" name="Title 3"/>
          <p:cNvSpPr txBox="1">
            <a:spLocks/>
          </p:cNvSpPr>
          <p:nvPr/>
        </p:nvSpPr>
        <p:spPr>
          <a:xfrm>
            <a:off x="685800" y="3417019"/>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THANK YOU</a:t>
            </a:r>
            <a:endParaRPr lang="en-US" b="1" dirty="0"/>
          </a:p>
        </p:txBody>
      </p:sp>
    </p:spTree>
    <p:extLst>
      <p:ext uri="{BB962C8B-B14F-4D97-AF65-F5344CB8AC3E}">
        <p14:creationId xmlns:p14="http://schemas.microsoft.com/office/powerpoint/2010/main" val="72226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Stereo for diffuse case</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4</a:t>
            </a:fld>
            <a:endParaRPr lang="pl-PL"/>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84783"/>
            <a:ext cx="3584002" cy="20160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78" y="3788760"/>
            <a:ext cx="3584002" cy="20160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2564904"/>
            <a:ext cx="3584002" cy="2016000"/>
          </a:xfrm>
          <a:prstGeom prst="rect">
            <a:avLst/>
          </a:prstGeom>
        </p:spPr>
      </p:pic>
      <p:cxnSp>
        <p:nvCxnSpPr>
          <p:cNvPr id="8" name="Straight Arrow Connector 7"/>
          <p:cNvCxnSpPr>
            <a:stCxn id="20" idx="3"/>
            <a:endCxn id="24" idx="1"/>
          </p:cNvCxnSpPr>
          <p:nvPr/>
        </p:nvCxnSpPr>
        <p:spPr>
          <a:xfrm>
            <a:off x="4051546" y="2492783"/>
            <a:ext cx="1312542" cy="10801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2" idx="3"/>
            <a:endCxn id="24" idx="1"/>
          </p:cNvCxnSpPr>
          <p:nvPr/>
        </p:nvCxnSpPr>
        <p:spPr>
          <a:xfrm flipV="1">
            <a:off x="4041980" y="3572904"/>
            <a:ext cx="1322108" cy="12238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7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 rig</a:t>
            </a:r>
            <a:endParaRPr lang="en-US"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40</a:t>
            </a:fld>
            <a:endParaRPr lang="pl-PL"/>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32673"/>
            <a:ext cx="3334216" cy="19243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952953"/>
            <a:ext cx="3343742" cy="19243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2470468"/>
            <a:ext cx="3343742" cy="1924319"/>
          </a:xfrm>
          <a:prstGeom prst="rect">
            <a:avLst/>
          </a:prstGeom>
        </p:spPr>
      </p:pic>
      <p:cxnSp>
        <p:nvCxnSpPr>
          <p:cNvPr id="10" name="Straight Arrow Connector 9"/>
          <p:cNvCxnSpPr>
            <a:stCxn id="6" idx="3"/>
            <a:endCxn id="8" idx="1"/>
          </p:cNvCxnSpPr>
          <p:nvPr/>
        </p:nvCxnSpPr>
        <p:spPr>
          <a:xfrm>
            <a:off x="3585736" y="2394833"/>
            <a:ext cx="1922368" cy="10377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a:endCxn id="8" idx="1"/>
          </p:cNvCxnSpPr>
          <p:nvPr/>
        </p:nvCxnSpPr>
        <p:spPr>
          <a:xfrm flipV="1">
            <a:off x="3595262" y="3432628"/>
            <a:ext cx="1912842" cy="14824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11823" y="4581128"/>
            <a:ext cx="2736304" cy="1600438"/>
          </a:xfrm>
          <a:prstGeom prst="rect">
            <a:avLst/>
          </a:prstGeom>
          <a:noFill/>
        </p:spPr>
        <p:txBody>
          <a:bodyPr wrap="square" rtlCol="0">
            <a:spAutoFit/>
          </a:bodyPr>
          <a:lstStyle/>
          <a:p>
            <a:r>
              <a:rPr lang="pl-PL" sz="1400" i="1" dirty="0" smtClean="0"/>
              <a:t>Stereo compositing Accelerated by Quadtree Structures in Piecewise Linear and Curvilinear Spaces</a:t>
            </a:r>
            <a:r>
              <a:rPr lang="en-US" sz="1400" i="1" dirty="0" smtClean="0"/>
              <a:t>.</a:t>
            </a:r>
            <a:endParaRPr lang="en-US" sz="1400" i="1" dirty="0"/>
          </a:p>
          <a:p>
            <a:endParaRPr lang="en-US" sz="1400" dirty="0"/>
          </a:p>
          <a:p>
            <a:r>
              <a:rPr lang="pl-PL" sz="1400" dirty="0" smtClean="0"/>
              <a:t>Pinskiy </a:t>
            </a:r>
            <a:r>
              <a:rPr lang="en-US" sz="1400" dirty="0" smtClean="0"/>
              <a:t>et </a:t>
            </a:r>
            <a:r>
              <a:rPr lang="en-US" sz="1400" dirty="0"/>
              <a:t>al.</a:t>
            </a:r>
          </a:p>
          <a:p>
            <a:r>
              <a:rPr lang="pl-PL" sz="1400" dirty="0" smtClean="0"/>
              <a:t>DigiPro ’13 </a:t>
            </a:r>
            <a:r>
              <a:rPr lang="en-US" sz="1400" dirty="0" smtClean="0"/>
              <a:t>Proceedings </a:t>
            </a:r>
            <a:r>
              <a:rPr lang="en-US" sz="1400" dirty="0"/>
              <a:t>of the Symposium on Digital Production </a:t>
            </a:r>
            <a:endParaRPr lang="pl-PL" dirty="0"/>
          </a:p>
        </p:txBody>
      </p:sp>
    </p:spTree>
    <p:extLst>
      <p:ext uri="{BB962C8B-B14F-4D97-AF65-F5344CB8AC3E}">
        <p14:creationId xmlns:p14="http://schemas.microsoft.com/office/powerpoint/2010/main" val="12958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Human limitations</a:t>
            </a:r>
            <a:endParaRPr lang="pl-PL" dirty="0"/>
          </a:p>
        </p:txBody>
      </p:sp>
      <p:sp>
        <p:nvSpPr>
          <p:cNvPr id="9" name="Content Placeholder 8"/>
          <p:cNvSpPr>
            <a:spLocks noGrp="1"/>
          </p:cNvSpPr>
          <p:nvPr>
            <p:ph idx="1"/>
          </p:nvPr>
        </p:nvSpPr>
        <p:spPr/>
        <p:txBody>
          <a:bodyPr/>
          <a:lstStyle/>
          <a:p>
            <a:r>
              <a:rPr lang="pl-PL" dirty="0" smtClean="0"/>
              <a:t>Disocclusions</a:t>
            </a:r>
          </a:p>
          <a:p>
            <a:endParaRPr lang="pl-PL" dirty="0"/>
          </a:p>
          <a:p>
            <a:endParaRPr lang="pl-PL" dirty="0" smtClean="0"/>
          </a:p>
          <a:p>
            <a:r>
              <a:rPr lang="pl-PL" dirty="0" smtClean="0"/>
              <a:t>Luminance structure</a:t>
            </a:r>
          </a:p>
          <a:p>
            <a:endParaRPr lang="pl-PL" dirty="0"/>
          </a:p>
          <a:p>
            <a:endParaRPr lang="pl-PL" dirty="0" smtClean="0"/>
          </a:p>
          <a:p>
            <a:r>
              <a:rPr lang="en-US" dirty="0" smtClean="0"/>
              <a:t>Luminance contrast</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6" name="Slide Number Placeholder 5"/>
          <p:cNvSpPr>
            <a:spLocks noGrp="1"/>
          </p:cNvSpPr>
          <p:nvPr>
            <p:ph type="sldNum" sz="quarter" idx="12"/>
          </p:nvPr>
        </p:nvSpPr>
        <p:spPr/>
        <p:txBody>
          <a:bodyPr/>
          <a:lstStyle/>
          <a:p>
            <a:fld id="{B5168B12-8941-4B12-B4BB-DEFB83B1D4BA}" type="slidenum">
              <a:rPr lang="pl-PL" smtClean="0"/>
              <a:t>41</a:t>
            </a:fld>
            <a:endParaRPr lang="pl-PL"/>
          </a:p>
        </p:txBody>
      </p:sp>
      <p:grpSp>
        <p:nvGrpSpPr>
          <p:cNvPr id="22" name="Group 21"/>
          <p:cNvGrpSpPr/>
          <p:nvPr/>
        </p:nvGrpSpPr>
        <p:grpSpPr>
          <a:xfrm>
            <a:off x="4932040" y="1483838"/>
            <a:ext cx="1370988" cy="1421888"/>
            <a:chOff x="4727026" y="4446855"/>
            <a:chExt cx="1370988" cy="1421888"/>
          </a:xfrm>
        </p:grpSpPr>
        <p:sp>
          <p:nvSpPr>
            <p:cNvPr id="23" name="Cloud 22"/>
            <p:cNvSpPr/>
            <p:nvPr/>
          </p:nvSpPr>
          <p:spPr>
            <a:xfrm>
              <a:off x="4727026" y="4446855"/>
              <a:ext cx="886723" cy="640603"/>
            </a:xfrm>
            <a:prstGeom prst="cloud">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038831" y="4486216"/>
              <a:ext cx="1059183" cy="1382527"/>
              <a:chOff x="5551591" y="2636050"/>
              <a:chExt cx="1005285" cy="1457663"/>
            </a:xfrm>
          </p:grpSpPr>
          <p:sp>
            <p:nvSpPr>
              <p:cNvPr id="26" name="Rectangle 25"/>
              <p:cNvSpPr/>
              <p:nvPr/>
            </p:nvSpPr>
            <p:spPr>
              <a:xfrm>
                <a:off x="5652120" y="3289485"/>
                <a:ext cx="804228" cy="804228"/>
              </a:xfrm>
              <a:prstGeom prst="rect">
                <a:avLst/>
              </a:prstGeom>
              <a:solidFill>
                <a:schemeClr val="bg2"/>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5551591" y="2636050"/>
                <a:ext cx="1005285" cy="653435"/>
              </a:xfrm>
              <a:prstGeom prst="triangle">
                <a:avLst/>
              </a:prstGeom>
              <a:solidFill>
                <a:schemeClr val="accent2">
                  <a:lumMod val="75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757808" y="3472293"/>
                <a:ext cx="219306" cy="219306"/>
              </a:xfrm>
              <a:prstGeom prst="rect">
                <a:avLst/>
              </a:prstGeom>
              <a:solidFill>
                <a:schemeClr val="accent1">
                  <a:lumMod val="40000"/>
                  <a:lumOff val="60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77018" y="3472293"/>
                <a:ext cx="278384" cy="621420"/>
              </a:xfrm>
              <a:prstGeom prst="rect">
                <a:avLst/>
              </a:prstGeom>
              <a:solidFill>
                <a:schemeClr val="bg2">
                  <a:lumMod val="25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a:off x="6374488" y="1540493"/>
            <a:ext cx="2535899" cy="1467107"/>
            <a:chOff x="6169474" y="4503510"/>
            <a:chExt cx="2535899" cy="1467107"/>
          </a:xfrm>
        </p:grpSpPr>
        <p:sp>
          <p:nvSpPr>
            <p:cNvPr id="31" name="Cloud 30"/>
            <p:cNvSpPr/>
            <p:nvPr/>
          </p:nvSpPr>
          <p:spPr>
            <a:xfrm>
              <a:off x="6724442" y="4503510"/>
              <a:ext cx="886723" cy="640603"/>
            </a:xfrm>
            <a:prstGeom prst="cloud">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6169474" y="5197472"/>
              <a:ext cx="603226" cy="367509"/>
            </a:xfrm>
            <a:prstGeom prst="rightArrow">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Isosceles Triangle 32"/>
            <p:cNvSpPr/>
            <p:nvPr/>
          </p:nvSpPr>
          <p:spPr>
            <a:xfrm>
              <a:off x="7136748" y="4590431"/>
              <a:ext cx="899281" cy="619753"/>
            </a:xfrm>
            <a:prstGeom prst="triangle">
              <a:avLst/>
            </a:prstGeom>
            <a:pattFill prst="wdDnDiag">
              <a:fgClr>
                <a:schemeClr val="accent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646190" y="4588090"/>
              <a:ext cx="1059183" cy="1382527"/>
              <a:chOff x="5551591" y="2636050"/>
              <a:chExt cx="1005285" cy="1457663"/>
            </a:xfrm>
          </p:grpSpPr>
          <p:sp>
            <p:nvSpPr>
              <p:cNvPr id="37" name="Rectangle 36"/>
              <p:cNvSpPr/>
              <p:nvPr/>
            </p:nvSpPr>
            <p:spPr>
              <a:xfrm>
                <a:off x="5652120" y="3289485"/>
                <a:ext cx="804228" cy="804228"/>
              </a:xfrm>
              <a:prstGeom prst="rect">
                <a:avLst/>
              </a:prstGeom>
              <a:solidFill>
                <a:schemeClr val="bg2"/>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5551591" y="2636050"/>
                <a:ext cx="1005285" cy="653435"/>
              </a:xfrm>
              <a:prstGeom prst="triangle">
                <a:avLst/>
              </a:prstGeom>
              <a:solidFill>
                <a:schemeClr val="accent2">
                  <a:lumMod val="75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57808" y="3472293"/>
                <a:ext cx="219306" cy="219306"/>
              </a:xfrm>
              <a:prstGeom prst="rect">
                <a:avLst/>
              </a:prstGeom>
              <a:solidFill>
                <a:schemeClr val="accent1">
                  <a:lumMod val="40000"/>
                  <a:lumOff val="60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77018" y="3472293"/>
                <a:ext cx="278384" cy="621420"/>
              </a:xfrm>
              <a:prstGeom prst="rect">
                <a:avLst/>
              </a:prstGeom>
              <a:solidFill>
                <a:schemeClr val="bg2">
                  <a:lumMod val="25000"/>
                </a:schemeClr>
              </a:solidFill>
              <a:ln w="3175">
                <a:noFill/>
              </a:ln>
              <a:effectLst/>
              <a:scene3d>
                <a:camera prst="orthographicFront">
                  <a:rot lat="0" lon="1800000" rev="0"/>
                </a:camera>
                <a:lightRig rig="chilly" dir="t"/>
              </a:scene3d>
              <a:sp3d contourW="6350" prstMaterial="matte">
                <a:bevelB w="165100" prst="coolSlant"/>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7309865" y="5210184"/>
              <a:ext cx="482979" cy="760433"/>
            </a:xfrm>
            <a:prstGeom prst="rect">
              <a:avLst/>
            </a:prstGeom>
            <a:pattFill prst="wdDnDiag">
              <a:fgClr>
                <a:schemeClr val="accent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rgbClr val="C00000"/>
                </a:solidFill>
              </a:endParaRPr>
            </a:p>
          </p:txBody>
        </p:sp>
        <p:sp>
          <p:nvSpPr>
            <p:cNvPr id="36" name="TextBox 35"/>
            <p:cNvSpPr txBox="1"/>
            <p:nvPr/>
          </p:nvSpPr>
          <p:spPr>
            <a:xfrm>
              <a:off x="7317951" y="4998634"/>
              <a:ext cx="445956" cy="769441"/>
            </a:xfrm>
            <a:prstGeom prst="rect">
              <a:avLst/>
            </a:prstGeom>
            <a:noFill/>
          </p:spPr>
          <p:txBody>
            <a:bodyPr wrap="none" rtlCol="0">
              <a:spAutoFit/>
            </a:bodyPr>
            <a:lstStyle/>
            <a:p>
              <a:r>
                <a:rPr lang="en-US" sz="4400" b="1" dirty="0" smtClean="0">
                  <a:solidFill>
                    <a:srgbClr val="C00000"/>
                  </a:solidFill>
                </a:rPr>
                <a:t>?</a:t>
              </a:r>
              <a:endParaRPr lang="en-US" b="1" dirty="0">
                <a:solidFill>
                  <a:srgbClr val="C00000"/>
                </a:solidFill>
              </a:endParaRPr>
            </a:p>
          </p:txBody>
        </p:sp>
      </p:grpSp>
      <p:sp>
        <p:nvSpPr>
          <p:cNvPr id="46" name="Freeform 45"/>
          <p:cNvSpPr/>
          <p:nvPr/>
        </p:nvSpPr>
        <p:spPr>
          <a:xfrm>
            <a:off x="5221426" y="3356993"/>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7" name="Freeform 46"/>
          <p:cNvSpPr/>
          <p:nvPr/>
        </p:nvSpPr>
        <p:spPr>
          <a:xfrm>
            <a:off x="4521174" y="4501758"/>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8" name="Freeform 47"/>
          <p:cNvSpPr/>
          <p:nvPr/>
        </p:nvSpPr>
        <p:spPr>
          <a:xfrm>
            <a:off x="4521174" y="4357742"/>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Freeform 48"/>
          <p:cNvSpPr/>
          <p:nvPr/>
        </p:nvSpPr>
        <p:spPr>
          <a:xfrm>
            <a:off x="7663162" y="4357742"/>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0" name="Freeform 49"/>
          <p:cNvSpPr/>
          <p:nvPr/>
        </p:nvSpPr>
        <p:spPr>
          <a:xfrm>
            <a:off x="7082196" y="4506135"/>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1" name="Freeform 50"/>
          <p:cNvSpPr/>
          <p:nvPr/>
        </p:nvSpPr>
        <p:spPr>
          <a:xfrm>
            <a:off x="6895234" y="3348694"/>
            <a:ext cx="1445342" cy="496694"/>
          </a:xfrm>
          <a:custGeom>
            <a:avLst/>
            <a:gdLst>
              <a:gd name="connsiteX0" fmla="*/ 0 w 1445342"/>
              <a:gd name="connsiteY0" fmla="*/ 693186 h 707935"/>
              <a:gd name="connsiteX1" fmla="*/ 309716 w 1445342"/>
              <a:gd name="connsiteY1" fmla="*/ 12 h 707935"/>
              <a:gd name="connsiteX2" fmla="*/ 575187 w 1445342"/>
              <a:gd name="connsiteY2" fmla="*/ 707935 h 707935"/>
              <a:gd name="connsiteX3" fmla="*/ 870154 w 1445342"/>
              <a:gd name="connsiteY3" fmla="*/ 12 h 707935"/>
              <a:gd name="connsiteX4" fmla="*/ 1135625 w 1445342"/>
              <a:gd name="connsiteY4" fmla="*/ 693186 h 707935"/>
              <a:gd name="connsiteX5" fmla="*/ 1445342 w 1445342"/>
              <a:gd name="connsiteY5" fmla="*/ 14761 h 7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5342" h="707935">
                <a:moveTo>
                  <a:pt x="0" y="693186"/>
                </a:moveTo>
                <a:cubicBezTo>
                  <a:pt x="106926" y="345370"/>
                  <a:pt x="213852" y="-2446"/>
                  <a:pt x="309716" y="12"/>
                </a:cubicBezTo>
                <a:cubicBezTo>
                  <a:pt x="405580" y="2470"/>
                  <a:pt x="481781" y="707935"/>
                  <a:pt x="575187" y="707935"/>
                </a:cubicBezTo>
                <a:cubicBezTo>
                  <a:pt x="668593" y="707935"/>
                  <a:pt x="776748" y="2470"/>
                  <a:pt x="870154" y="12"/>
                </a:cubicBezTo>
                <a:cubicBezTo>
                  <a:pt x="963560" y="-2446"/>
                  <a:pt x="1039760" y="690728"/>
                  <a:pt x="1135625" y="693186"/>
                </a:cubicBezTo>
                <a:cubicBezTo>
                  <a:pt x="1231490" y="695644"/>
                  <a:pt x="1338416" y="355202"/>
                  <a:pt x="1445342" y="14761"/>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52" name="TextBox 51"/>
          <p:cNvSpPr txBox="1"/>
          <p:nvPr/>
        </p:nvSpPr>
        <p:spPr>
          <a:xfrm>
            <a:off x="6453124" y="3955244"/>
            <a:ext cx="445956" cy="769441"/>
          </a:xfrm>
          <a:prstGeom prst="rect">
            <a:avLst/>
          </a:prstGeom>
          <a:noFill/>
        </p:spPr>
        <p:txBody>
          <a:bodyPr wrap="none" rtlCol="0">
            <a:spAutoFit/>
          </a:bodyPr>
          <a:lstStyle/>
          <a:p>
            <a:r>
              <a:rPr lang="en-US" sz="4400" b="1" dirty="0" smtClean="0">
                <a:solidFill>
                  <a:srgbClr val="C00000"/>
                </a:solidFill>
              </a:rPr>
              <a:t>?</a:t>
            </a:r>
            <a:endParaRPr lang="en-US" b="1" dirty="0">
              <a:solidFill>
                <a:srgbClr val="C00000"/>
              </a:solidFill>
            </a:endParaRPr>
          </a:p>
        </p:txBody>
      </p:sp>
      <p:sp>
        <p:nvSpPr>
          <p:cNvPr id="53" name="Rectangle 52"/>
          <p:cNvSpPr/>
          <p:nvPr/>
        </p:nvSpPr>
        <p:spPr>
          <a:xfrm>
            <a:off x="5461118" y="5163262"/>
            <a:ext cx="1911699" cy="1146058"/>
          </a:xfrm>
          <a:prstGeom prst="rect">
            <a:avLst/>
          </a:prstGeom>
          <a:solidFill>
            <a:srgbClr val="757575"/>
          </a:solid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54" name="Rectangle 53"/>
          <p:cNvSpPr/>
          <p:nvPr/>
        </p:nvSpPr>
        <p:spPr>
          <a:xfrm>
            <a:off x="6116821" y="5484263"/>
            <a:ext cx="600291" cy="50405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TextBox 54"/>
          <p:cNvSpPr txBox="1"/>
          <p:nvPr/>
        </p:nvSpPr>
        <p:spPr>
          <a:xfrm>
            <a:off x="6217972" y="5373216"/>
            <a:ext cx="445956" cy="769441"/>
          </a:xfrm>
          <a:prstGeom prst="rect">
            <a:avLst/>
          </a:prstGeom>
          <a:noFill/>
        </p:spPr>
        <p:txBody>
          <a:bodyPr wrap="none" rtlCol="0">
            <a:spAutoFit/>
          </a:bodyPr>
          <a:lstStyle/>
          <a:p>
            <a:r>
              <a:rPr lang="en-US" sz="4400" b="1" dirty="0" smtClean="0">
                <a:solidFill>
                  <a:srgbClr val="C00000"/>
                </a:solidFill>
              </a:rPr>
              <a:t>?</a:t>
            </a:r>
            <a:endParaRPr lang="en-US" b="1" dirty="0">
              <a:solidFill>
                <a:srgbClr val="C00000"/>
              </a:solidFill>
            </a:endParaRPr>
          </a:p>
        </p:txBody>
      </p:sp>
      <p:cxnSp>
        <p:nvCxnSpPr>
          <p:cNvPr id="41" name="Straight Arrow Connector 40"/>
          <p:cNvCxnSpPr/>
          <p:nvPr/>
        </p:nvCxnSpPr>
        <p:spPr>
          <a:xfrm flipH="1">
            <a:off x="5966516" y="3839252"/>
            <a:ext cx="700252" cy="500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676102" y="3853687"/>
            <a:ext cx="629072" cy="4862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94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22" presetClass="entr" presetSubtype="8"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p:bldP spid="53" grpId="0" animBg="1"/>
      <p:bldP spid="54" grpId="0" animBg="1"/>
      <p:bldP spid="55"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Weights influence</a:t>
            </a:r>
            <a:endParaRPr lang="pl-PL"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435357"/>
            <a:ext cx="2276872" cy="22768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356" y="1435357"/>
            <a:ext cx="2304256" cy="2304256"/>
          </a:xfrm>
          <a:prstGeom prst="rect">
            <a:avLst/>
          </a:prstGeom>
        </p:spPr>
      </p:pic>
      <p:sp>
        <p:nvSpPr>
          <p:cNvPr id="6" name="TextBox 5"/>
          <p:cNvSpPr txBox="1"/>
          <p:nvPr/>
        </p:nvSpPr>
        <p:spPr>
          <a:xfrm>
            <a:off x="-252536" y="2389127"/>
            <a:ext cx="2276872" cy="369332"/>
          </a:xfrm>
          <a:prstGeom prst="rect">
            <a:avLst/>
          </a:prstGeom>
          <a:noFill/>
        </p:spPr>
        <p:txBody>
          <a:bodyPr wrap="square" rtlCol="0">
            <a:spAutoFit/>
          </a:bodyPr>
          <a:lstStyle/>
          <a:p>
            <a:pPr algn="ctr"/>
            <a:r>
              <a:rPr lang="pl-PL" dirty="0" smtClean="0"/>
              <a:t>All costs</a:t>
            </a:r>
            <a:endParaRPr lang="pl-PL" dirty="0"/>
          </a:p>
        </p:txBody>
      </p:sp>
      <p:sp>
        <p:nvSpPr>
          <p:cNvPr id="7" name="TextBox 6"/>
          <p:cNvSpPr txBox="1"/>
          <p:nvPr/>
        </p:nvSpPr>
        <p:spPr>
          <a:xfrm>
            <a:off x="7046739" y="2402819"/>
            <a:ext cx="2276872" cy="369332"/>
          </a:xfrm>
          <a:prstGeom prst="rect">
            <a:avLst/>
          </a:prstGeom>
          <a:noFill/>
        </p:spPr>
        <p:txBody>
          <a:bodyPr wrap="square" rtlCol="0">
            <a:spAutoFit/>
          </a:bodyPr>
          <a:lstStyle/>
          <a:p>
            <a:pPr algn="ctr"/>
            <a:r>
              <a:rPr lang="pl-PL" dirty="0" smtClean="0"/>
              <a:t>Rivalry term only</a:t>
            </a:r>
            <a:endParaRPr lang="pl-PL"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3861048"/>
            <a:ext cx="2304256" cy="2304256"/>
          </a:xfrm>
          <a:prstGeom prst="rect">
            <a:avLst/>
          </a:prstGeom>
        </p:spPr>
      </p:pic>
      <p:sp>
        <p:nvSpPr>
          <p:cNvPr id="10" name="TextBox 9"/>
          <p:cNvSpPr txBox="1"/>
          <p:nvPr/>
        </p:nvSpPr>
        <p:spPr>
          <a:xfrm>
            <a:off x="-252536" y="4828510"/>
            <a:ext cx="2276872" cy="369332"/>
          </a:xfrm>
          <a:prstGeom prst="rect">
            <a:avLst/>
          </a:prstGeom>
          <a:noFill/>
        </p:spPr>
        <p:txBody>
          <a:bodyPr wrap="square" rtlCol="0">
            <a:spAutoFit/>
          </a:bodyPr>
          <a:lstStyle/>
          <a:p>
            <a:pPr algn="ctr"/>
            <a:r>
              <a:rPr lang="pl-PL" dirty="0" smtClean="0"/>
              <a:t>Data term only</a:t>
            </a:r>
            <a:endParaRPr lang="pl-PL"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3861048"/>
            <a:ext cx="2290564" cy="2290564"/>
          </a:xfrm>
          <a:prstGeom prst="rect">
            <a:avLst/>
          </a:prstGeom>
        </p:spPr>
      </p:pic>
      <p:sp>
        <p:nvSpPr>
          <p:cNvPr id="12" name="TextBox 11"/>
          <p:cNvSpPr txBox="1"/>
          <p:nvPr/>
        </p:nvSpPr>
        <p:spPr>
          <a:xfrm>
            <a:off x="7046739" y="4821664"/>
            <a:ext cx="2276872" cy="646331"/>
          </a:xfrm>
          <a:prstGeom prst="rect">
            <a:avLst/>
          </a:prstGeom>
          <a:noFill/>
        </p:spPr>
        <p:txBody>
          <a:bodyPr wrap="square" rtlCol="0">
            <a:spAutoFit/>
          </a:bodyPr>
          <a:lstStyle/>
          <a:p>
            <a:pPr algn="ctr"/>
            <a:r>
              <a:rPr lang="pl-PL" dirty="0" smtClean="0"/>
              <a:t>Layer separation</a:t>
            </a:r>
            <a:br>
              <a:rPr lang="pl-PL" dirty="0" smtClean="0"/>
            </a:br>
            <a:r>
              <a:rPr lang="pl-PL" dirty="0" smtClean="0"/>
              <a:t>term only</a:t>
            </a:r>
            <a:endParaRPr lang="pl-PL" dirty="0"/>
          </a:p>
        </p:txBody>
      </p:sp>
      <p:sp>
        <p:nvSpPr>
          <p:cNvPr id="8" name="Footer Placeholder 7"/>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3" name="Slide Number Placeholder 12"/>
          <p:cNvSpPr>
            <a:spLocks noGrp="1"/>
          </p:cNvSpPr>
          <p:nvPr>
            <p:ph type="sldNum" sz="quarter" idx="12"/>
          </p:nvPr>
        </p:nvSpPr>
        <p:spPr/>
        <p:txBody>
          <a:bodyPr/>
          <a:lstStyle/>
          <a:p>
            <a:fld id="{B5168B12-8941-4B12-B4BB-DEFB83B1D4BA}" type="slidenum">
              <a:rPr lang="pl-PL" smtClean="0"/>
              <a:t>42</a:t>
            </a:fld>
            <a:endParaRPr lang="pl-PL"/>
          </a:p>
        </p:txBody>
      </p:sp>
    </p:spTree>
    <p:extLst>
      <p:ext uri="{BB962C8B-B14F-4D97-AF65-F5344CB8AC3E}">
        <p14:creationId xmlns:p14="http://schemas.microsoft.com/office/powerpoint/2010/main" val="38900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a:t>
            </a:r>
            <a:endParaRPr lang="pl-PL" dirty="0"/>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43</a:t>
            </a:fld>
            <a:endParaRPr lang="pl-PL"/>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04" y="1988840"/>
            <a:ext cx="3429000" cy="3429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32" y="1988840"/>
            <a:ext cx="3429000" cy="3429000"/>
          </a:xfrm>
          <a:prstGeom prst="rect">
            <a:avLst/>
          </a:prstGeom>
        </p:spPr>
      </p:pic>
      <p:sp>
        <p:nvSpPr>
          <p:cNvPr id="8" name="Right Arrow 7"/>
          <p:cNvSpPr/>
          <p:nvPr/>
        </p:nvSpPr>
        <p:spPr>
          <a:xfrm>
            <a:off x="4016404" y="3530166"/>
            <a:ext cx="1152128" cy="34634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10" name="TextBox 9"/>
          <p:cNvSpPr txBox="1"/>
          <p:nvPr/>
        </p:nvSpPr>
        <p:spPr>
          <a:xfrm>
            <a:off x="587404" y="5476582"/>
            <a:ext cx="3429000" cy="369332"/>
          </a:xfrm>
          <a:prstGeom prst="rect">
            <a:avLst/>
          </a:prstGeom>
          <a:noFill/>
        </p:spPr>
        <p:txBody>
          <a:bodyPr wrap="square" rtlCol="0">
            <a:spAutoFit/>
          </a:bodyPr>
          <a:lstStyle/>
          <a:p>
            <a:pPr algn="ctr"/>
            <a:r>
              <a:rPr lang="pl-PL" dirty="0" smtClean="0"/>
              <a:t>Physical</a:t>
            </a:r>
            <a:endParaRPr lang="pl-PL" dirty="0"/>
          </a:p>
        </p:txBody>
      </p:sp>
      <p:sp>
        <p:nvSpPr>
          <p:cNvPr id="11" name="TextBox 10"/>
          <p:cNvSpPr txBox="1"/>
          <p:nvPr/>
        </p:nvSpPr>
        <p:spPr>
          <a:xfrm>
            <a:off x="5175448" y="5476582"/>
            <a:ext cx="3429000" cy="369332"/>
          </a:xfrm>
          <a:prstGeom prst="rect">
            <a:avLst/>
          </a:prstGeom>
          <a:noFill/>
        </p:spPr>
        <p:txBody>
          <a:bodyPr wrap="square" rtlCol="0">
            <a:spAutoFit/>
          </a:bodyPr>
          <a:lstStyle/>
          <a:p>
            <a:pPr algn="ctr"/>
            <a:r>
              <a:rPr lang="pl-PL" dirty="0" smtClean="0"/>
              <a:t>Ours</a:t>
            </a:r>
            <a:endParaRPr lang="pl-PL" dirty="0"/>
          </a:p>
        </p:txBody>
      </p:sp>
    </p:spTree>
    <p:extLst>
      <p:ext uri="{BB962C8B-B14F-4D97-AF65-F5344CB8AC3E}">
        <p14:creationId xmlns:p14="http://schemas.microsoft.com/office/powerpoint/2010/main" val="1149707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50"/>
                                        <p:tgtEl>
                                          <p:spTgt spid="8"/>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Diffuse case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469149"/>
            <a:ext cx="8220706" cy="4624147"/>
          </a:xfrm>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44</a:t>
            </a:fld>
            <a:endParaRPr lang="pl-PL"/>
          </a:p>
        </p:txBody>
      </p:sp>
    </p:spTree>
    <p:extLst>
      <p:ext uri="{BB962C8B-B14F-4D97-AF65-F5344CB8AC3E}">
        <p14:creationId xmlns:p14="http://schemas.microsoft.com/office/powerpoint/2010/main" val="1523542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Why stereo content?</a:t>
            </a:r>
            <a:endParaRPr lang="pl-PL" dirty="0"/>
          </a:p>
        </p:txBody>
      </p:sp>
      <p:sp>
        <p:nvSpPr>
          <p:cNvPr id="3" name="Content Placeholder 2"/>
          <p:cNvSpPr>
            <a:spLocks noGrp="1"/>
          </p:cNvSpPr>
          <p:nvPr>
            <p:ph idx="1"/>
          </p:nvPr>
        </p:nvSpPr>
        <p:spPr/>
        <p:txBody>
          <a:bodyPr/>
          <a:lstStyle/>
          <a:p>
            <a:r>
              <a:rPr lang="pl-PL" dirty="0" smtClean="0"/>
              <a:t>Benefits:</a:t>
            </a:r>
          </a:p>
          <a:p>
            <a:pPr lvl="1"/>
            <a:r>
              <a:rPr lang="pl-PL" dirty="0" smtClean="0"/>
              <a:t>More realism</a:t>
            </a:r>
          </a:p>
          <a:p>
            <a:pPr lvl="1"/>
            <a:r>
              <a:rPr lang="pl-PL" dirty="0" smtClean="0"/>
              <a:t>Excitement from unusual experience</a:t>
            </a:r>
          </a:p>
          <a:p>
            <a:pPr lvl="1"/>
            <a:r>
              <a:rPr lang="pl-PL" dirty="0" smtClean="0"/>
              <a:t>Possibility to see more details</a:t>
            </a:r>
          </a:p>
          <a:p>
            <a:r>
              <a:rPr lang="pl-PL" dirty="0" smtClean="0"/>
              <a:t>Defects:</a:t>
            </a:r>
          </a:p>
          <a:p>
            <a:pPr lvl="1"/>
            <a:r>
              <a:rPr lang="pl-PL" dirty="0" smtClean="0"/>
              <a:t>Need for special equipment</a:t>
            </a:r>
          </a:p>
          <a:p>
            <a:pPr lvl="1"/>
            <a:r>
              <a:rPr lang="pl-PL" dirty="0" smtClean="0"/>
              <a:t>Much harder content production</a:t>
            </a:r>
          </a:p>
          <a:p>
            <a:pPr lvl="1"/>
            <a:r>
              <a:rPr lang="pl-PL" dirty="0" smtClean="0"/>
              <a:t>Some people do not see it</a:t>
            </a:r>
          </a:p>
        </p:txBody>
      </p:sp>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 name="Slide Number Placeholder 4"/>
          <p:cNvSpPr>
            <a:spLocks noGrp="1"/>
          </p:cNvSpPr>
          <p:nvPr>
            <p:ph type="sldNum" sz="quarter" idx="12"/>
          </p:nvPr>
        </p:nvSpPr>
        <p:spPr/>
        <p:txBody>
          <a:bodyPr/>
          <a:lstStyle/>
          <a:p>
            <a:fld id="{B5168B12-8941-4B12-B4BB-DEFB83B1D4BA}" type="slidenum">
              <a:rPr lang="pl-PL" smtClean="0"/>
              <a:t>45</a:t>
            </a:fld>
            <a:endParaRPr lang="pl-PL"/>
          </a:p>
        </p:txBody>
      </p:sp>
    </p:spTree>
    <p:extLst>
      <p:ext uri="{BB962C8B-B14F-4D97-AF65-F5344CB8AC3E}">
        <p14:creationId xmlns:p14="http://schemas.microsoft.com/office/powerpoint/2010/main" val="43518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Binocular disparity</a:t>
            </a:r>
            <a:endParaRPr lang="pl-PL" dirty="0"/>
          </a:p>
        </p:txBody>
      </p:sp>
      <p:grpSp>
        <p:nvGrpSpPr>
          <p:cNvPr id="4" name="Group 3"/>
          <p:cNvGrpSpPr/>
          <p:nvPr/>
        </p:nvGrpSpPr>
        <p:grpSpPr>
          <a:xfrm>
            <a:off x="5275693" y="2053448"/>
            <a:ext cx="2210443" cy="2971945"/>
            <a:chOff x="5257800" y="987055"/>
            <a:chExt cx="2260278" cy="3039488"/>
          </a:xfrm>
        </p:grpSpPr>
        <p:pic>
          <p:nvPicPr>
            <p:cNvPr id="5" name="Picture 2" descr="C:\Users\Administrator\Desktop\Siggraph 2011\images\discomfo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987055"/>
              <a:ext cx="2260278" cy="3032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73132" y="3711771"/>
              <a:ext cx="1214606" cy="314772"/>
            </a:xfrm>
            <a:prstGeom prst="rect">
              <a:avLst/>
            </a:prstGeom>
            <a:noFill/>
          </p:spPr>
          <p:txBody>
            <a:bodyPr wrap="none" rtlCol="0">
              <a:spAutoFit/>
            </a:bodyPr>
            <a:lstStyle/>
            <a:p>
              <a:r>
                <a:rPr lang="en-US" sz="1400" b="1" dirty="0">
                  <a:solidFill>
                    <a:srgbClr val="BE4A0A"/>
                  </a:solidFill>
                </a:rPr>
                <a:t>Comfort zone</a:t>
              </a:r>
            </a:p>
          </p:txBody>
        </p:sp>
      </p:grpSp>
      <p:cxnSp>
        <p:nvCxnSpPr>
          <p:cNvPr id="7" name="Straight Connector 6"/>
          <p:cNvCxnSpPr/>
          <p:nvPr/>
        </p:nvCxnSpPr>
        <p:spPr>
          <a:xfrm flipH="1" flipV="1">
            <a:off x="4955257" y="1549264"/>
            <a:ext cx="4397" cy="3815299"/>
          </a:xfrm>
          <a:prstGeom prst="line">
            <a:avLst/>
          </a:prstGeom>
          <a:ln w="22225">
            <a:solidFill>
              <a:schemeClr val="tx2">
                <a:lumMod val="60000"/>
                <a:lumOff val="40000"/>
              </a:schemeClr>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rot="19607574">
            <a:off x="1134426" y="3941686"/>
            <a:ext cx="984231" cy="953873"/>
            <a:chOff x="307430" y="1871058"/>
            <a:chExt cx="1006421" cy="975551"/>
          </a:xfrm>
        </p:grpSpPr>
        <p:grpSp>
          <p:nvGrpSpPr>
            <p:cNvPr id="9" name="Group 8"/>
            <p:cNvGrpSpPr/>
            <p:nvPr/>
          </p:nvGrpSpPr>
          <p:grpSpPr>
            <a:xfrm>
              <a:off x="307430" y="1871058"/>
              <a:ext cx="1006421" cy="975551"/>
              <a:chOff x="307430" y="1871058"/>
              <a:chExt cx="1006421" cy="975551"/>
            </a:xfrm>
          </p:grpSpPr>
          <p:sp>
            <p:nvSpPr>
              <p:cNvPr id="12" name="Oval 11"/>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140768" y="2124392"/>
            <a:ext cx="984231" cy="953873"/>
            <a:chOff x="307430" y="1871058"/>
            <a:chExt cx="1006421" cy="975551"/>
          </a:xfrm>
        </p:grpSpPr>
        <p:grpSp>
          <p:nvGrpSpPr>
            <p:cNvPr id="15" name="Group 14"/>
            <p:cNvGrpSpPr/>
            <p:nvPr/>
          </p:nvGrpSpPr>
          <p:grpSpPr>
            <a:xfrm>
              <a:off x="307430" y="1871058"/>
              <a:ext cx="1006421" cy="975551"/>
              <a:chOff x="307430" y="1871058"/>
              <a:chExt cx="1006421" cy="975551"/>
            </a:xfrm>
          </p:grpSpPr>
          <p:sp>
            <p:nvSpPr>
              <p:cNvPr id="18" name="Oval 1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p:nvPr/>
        </p:nvCxnSpPr>
        <p:spPr>
          <a:xfrm flipV="1">
            <a:off x="6385256" y="1549264"/>
            <a:ext cx="0" cy="3815299"/>
          </a:xfrm>
          <a:prstGeom prst="line">
            <a:avLst/>
          </a:prstGeom>
          <a:ln w="22225">
            <a:solidFill>
              <a:schemeClr val="accent3">
                <a:lumMod val="75000"/>
              </a:schemeClr>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30506" y="2491624"/>
            <a:ext cx="107310" cy="2167311"/>
          </a:xfrm>
          <a:prstGeom prst="rect">
            <a:avLst/>
          </a:prstGeom>
          <a:ln>
            <a:noFill/>
          </a:ln>
          <a:scene3d>
            <a:camera prst="orthographicFront"/>
            <a:lightRig rig="threePt" dir="t"/>
          </a:scene3d>
          <a:sp3d>
            <a:bevelT w="44450" h="63500"/>
          </a:sp3d>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sp>
        <p:nvSpPr>
          <p:cNvPr id="22" name="Oval 21"/>
          <p:cNvSpPr/>
          <p:nvPr/>
        </p:nvSpPr>
        <p:spPr>
          <a:xfrm>
            <a:off x="6330655" y="3942476"/>
            <a:ext cx="89424" cy="89408"/>
          </a:xfrm>
          <a:prstGeom prst="ellipse">
            <a:avLst/>
          </a:prstGeom>
          <a:solidFill>
            <a:srgbClr val="C00000"/>
          </a:solidFill>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3" name="Oval 22"/>
          <p:cNvSpPr/>
          <p:nvPr/>
        </p:nvSpPr>
        <p:spPr>
          <a:xfrm>
            <a:off x="6334490" y="3163356"/>
            <a:ext cx="89424" cy="89408"/>
          </a:xfrm>
          <a:prstGeom prst="ellipse">
            <a:avLst/>
          </a:prstGeom>
          <a:solidFill>
            <a:srgbClr val="C00000"/>
          </a:solidFill>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cxnSp>
        <p:nvCxnSpPr>
          <p:cNvPr id="24" name="Straight Arrow Connector 23"/>
          <p:cNvCxnSpPr>
            <a:stCxn id="16" idx="2"/>
            <a:endCxn id="22" idx="1"/>
          </p:cNvCxnSpPr>
          <p:nvPr/>
        </p:nvCxnSpPr>
        <p:spPr>
          <a:xfrm>
            <a:off x="1171727" y="2466865"/>
            <a:ext cx="5172025" cy="1488705"/>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0" idx="2"/>
            <a:endCxn id="23" idx="2"/>
          </p:cNvCxnSpPr>
          <p:nvPr/>
        </p:nvCxnSpPr>
        <p:spPr>
          <a:xfrm flipV="1">
            <a:off x="1167042" y="3208062"/>
            <a:ext cx="5167451" cy="1350567"/>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4826615" y="3424543"/>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7" name="TextBox 26"/>
          <p:cNvSpPr txBox="1"/>
          <p:nvPr/>
        </p:nvSpPr>
        <p:spPr>
          <a:xfrm>
            <a:off x="3815724" y="1680236"/>
            <a:ext cx="689865" cy="310344"/>
          </a:xfrm>
          <a:prstGeom prst="rect">
            <a:avLst/>
          </a:prstGeom>
          <a:noFill/>
        </p:spPr>
        <p:txBody>
          <a:bodyPr wrap="none" lIns="89392" tIns="44697" rIns="89392" bIns="44697" rtlCol="0">
            <a:spAutoFit/>
          </a:bodyPr>
          <a:lstStyle/>
          <a:p>
            <a:r>
              <a:rPr lang="en-US" sz="1400" b="1" dirty="0"/>
              <a:t>Screen</a:t>
            </a:r>
          </a:p>
        </p:txBody>
      </p:sp>
      <p:sp>
        <p:nvSpPr>
          <p:cNvPr id="28" name="TextBox 27"/>
          <p:cNvSpPr txBox="1"/>
          <p:nvPr/>
        </p:nvSpPr>
        <p:spPr>
          <a:xfrm>
            <a:off x="6759027" y="4633641"/>
            <a:ext cx="1446710" cy="305711"/>
          </a:xfrm>
          <a:prstGeom prst="rect">
            <a:avLst/>
          </a:prstGeom>
          <a:noFill/>
        </p:spPr>
        <p:txBody>
          <a:bodyPr wrap="none" lIns="89392" tIns="44697" rIns="89392" bIns="44697" rtlCol="0">
            <a:spAutoFit/>
          </a:bodyPr>
          <a:lstStyle/>
          <a:p>
            <a:pPr algn="ctr"/>
            <a:r>
              <a:rPr lang="en-US" sz="1400" b="1" dirty="0"/>
              <a:t>Object in left eye</a:t>
            </a:r>
          </a:p>
        </p:txBody>
      </p:sp>
      <p:sp>
        <p:nvSpPr>
          <p:cNvPr id="29" name="TextBox 28"/>
          <p:cNvSpPr txBox="1"/>
          <p:nvPr/>
        </p:nvSpPr>
        <p:spPr>
          <a:xfrm>
            <a:off x="6709496" y="2101161"/>
            <a:ext cx="1545775" cy="305711"/>
          </a:xfrm>
          <a:prstGeom prst="rect">
            <a:avLst/>
          </a:prstGeom>
          <a:noFill/>
        </p:spPr>
        <p:txBody>
          <a:bodyPr wrap="none" lIns="89392" tIns="44697" rIns="89392" bIns="44697" rtlCol="0">
            <a:spAutoFit/>
          </a:bodyPr>
          <a:lstStyle/>
          <a:p>
            <a:pPr algn="ctr"/>
            <a:r>
              <a:rPr lang="en-US" sz="1400" b="1" dirty="0"/>
              <a:t>Object in right eye</a:t>
            </a:r>
          </a:p>
        </p:txBody>
      </p:sp>
      <p:sp>
        <p:nvSpPr>
          <p:cNvPr id="30" name="TextBox 29"/>
          <p:cNvSpPr txBox="1"/>
          <p:nvPr/>
        </p:nvSpPr>
        <p:spPr>
          <a:xfrm>
            <a:off x="2999476" y="4878039"/>
            <a:ext cx="1865863" cy="305711"/>
          </a:xfrm>
          <a:prstGeom prst="rect">
            <a:avLst/>
          </a:prstGeom>
          <a:noFill/>
        </p:spPr>
        <p:txBody>
          <a:bodyPr wrap="none" lIns="89392" tIns="44697" rIns="89392" bIns="44697" rtlCol="0">
            <a:spAutoFit/>
          </a:bodyPr>
          <a:lstStyle/>
          <a:p>
            <a:r>
              <a:rPr lang="en-US" sz="1400" b="1" dirty="0"/>
              <a:t>Object perceived in 3D</a:t>
            </a:r>
          </a:p>
        </p:txBody>
      </p:sp>
      <p:cxnSp>
        <p:nvCxnSpPr>
          <p:cNvPr id="31" name="Straight Arrow Connector 30"/>
          <p:cNvCxnSpPr>
            <a:stCxn id="30" idx="0"/>
            <a:endCxn id="26" idx="4"/>
          </p:cNvCxnSpPr>
          <p:nvPr/>
        </p:nvCxnSpPr>
        <p:spPr>
          <a:xfrm flipV="1">
            <a:off x="3932408" y="3692767"/>
            <a:ext cx="1028343" cy="1185272"/>
          </a:xfrm>
          <a:prstGeom prst="straightConnector1">
            <a:avLst/>
          </a:prstGeom>
          <a:ln w="15875">
            <a:solidFill>
              <a:schemeClr val="tx1">
                <a:lumMod val="65000"/>
                <a:lumOff val="35000"/>
              </a:schemeClr>
            </a:solidFill>
            <a:prstDash val="lg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7" idx="2"/>
            <a:endCxn id="21" idx="1"/>
          </p:cNvCxnSpPr>
          <p:nvPr/>
        </p:nvCxnSpPr>
        <p:spPr>
          <a:xfrm>
            <a:off x="4160656" y="1990579"/>
            <a:ext cx="2169850" cy="1584700"/>
          </a:xfrm>
          <a:prstGeom prst="straightConnector1">
            <a:avLst/>
          </a:prstGeom>
          <a:ln w="15875">
            <a:solidFill>
              <a:schemeClr val="tx1">
                <a:lumMod val="65000"/>
                <a:lumOff val="35000"/>
              </a:schemeClr>
            </a:solidFill>
            <a:prstDash val="lg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2"/>
            <a:endCxn id="23" idx="6"/>
          </p:cNvCxnSpPr>
          <p:nvPr/>
        </p:nvCxnSpPr>
        <p:spPr>
          <a:xfrm flipH="1">
            <a:off x="6423914" y="2406872"/>
            <a:ext cx="1058470" cy="801188"/>
          </a:xfrm>
          <a:prstGeom prst="straightConnector1">
            <a:avLst/>
          </a:prstGeom>
          <a:ln w="15875">
            <a:solidFill>
              <a:schemeClr val="tx1">
                <a:lumMod val="65000"/>
                <a:lumOff val="35000"/>
              </a:schemeClr>
            </a:solidFill>
            <a:prstDash val="lg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0"/>
            <a:endCxn id="22" idx="6"/>
          </p:cNvCxnSpPr>
          <p:nvPr/>
        </p:nvCxnSpPr>
        <p:spPr>
          <a:xfrm flipH="1" flipV="1">
            <a:off x="6420079" y="3987180"/>
            <a:ext cx="1062303" cy="646461"/>
          </a:xfrm>
          <a:prstGeom prst="straightConnector1">
            <a:avLst/>
          </a:prstGeom>
          <a:ln w="15875">
            <a:solidFill>
              <a:schemeClr val="tx1">
                <a:lumMod val="65000"/>
                <a:lumOff val="35000"/>
              </a:schemeClr>
            </a:solidFill>
            <a:prstDash val="lg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84275" y="3446349"/>
            <a:ext cx="1250021" cy="310344"/>
          </a:xfrm>
          <a:prstGeom prst="rect">
            <a:avLst/>
          </a:prstGeom>
          <a:noFill/>
        </p:spPr>
        <p:txBody>
          <a:bodyPr wrap="none" lIns="89392" tIns="44697" rIns="89392" bIns="44697" rtlCol="0">
            <a:spAutoFit/>
          </a:bodyPr>
          <a:lstStyle/>
          <a:p>
            <a:pPr algn="ctr"/>
            <a:r>
              <a:rPr lang="en-US" sz="1400" b="1" dirty="0">
                <a:solidFill>
                  <a:srgbClr val="C00000"/>
                </a:solidFill>
              </a:rPr>
              <a:t>Pixel disparity</a:t>
            </a:r>
          </a:p>
        </p:txBody>
      </p:sp>
      <p:grpSp>
        <p:nvGrpSpPr>
          <p:cNvPr id="36" name="Group 35"/>
          <p:cNvGrpSpPr/>
          <p:nvPr/>
        </p:nvGrpSpPr>
        <p:grpSpPr>
          <a:xfrm>
            <a:off x="3162020" y="2174787"/>
            <a:ext cx="2797429" cy="2767742"/>
            <a:chOff x="3233252" y="1111150"/>
            <a:chExt cx="2860498" cy="2830646"/>
          </a:xfrm>
        </p:grpSpPr>
        <p:sp>
          <p:nvSpPr>
            <p:cNvPr id="37" name="Pie 36"/>
            <p:cNvSpPr/>
            <p:nvPr/>
          </p:nvSpPr>
          <p:spPr>
            <a:xfrm rot="18900000">
              <a:off x="3233252" y="1111150"/>
              <a:ext cx="2860498" cy="2830646"/>
            </a:xfrm>
            <a:prstGeom prst="pie">
              <a:avLst>
                <a:gd name="adj1" fmla="val 12462832"/>
                <a:gd name="adj2" fmla="val 14545678"/>
              </a:avLst>
            </a:prstGeom>
            <a:gradFill flip="none" rotWithShape="1">
              <a:gsLst>
                <a:gs pos="0">
                  <a:schemeClr val="tx2">
                    <a:lumMod val="60000"/>
                    <a:lumOff val="40000"/>
                  </a:schemeClr>
                </a:gs>
                <a:gs pos="7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p:cNvSpPr txBox="1"/>
            <p:nvPr/>
          </p:nvSpPr>
          <p:spPr>
            <a:xfrm>
              <a:off x="3260977" y="2372576"/>
              <a:ext cx="886646" cy="314772"/>
            </a:xfrm>
            <a:prstGeom prst="rect">
              <a:avLst/>
            </a:prstGeom>
            <a:noFill/>
          </p:spPr>
          <p:txBody>
            <a:bodyPr wrap="none" rtlCol="0">
              <a:spAutoFit/>
            </a:bodyPr>
            <a:lstStyle/>
            <a:p>
              <a:r>
                <a:rPr lang="en-US" sz="1400" b="1" dirty="0" err="1">
                  <a:solidFill>
                    <a:schemeClr val="tx2">
                      <a:lumMod val="75000"/>
                    </a:schemeClr>
                  </a:solidFill>
                </a:rPr>
                <a:t>Vergence</a:t>
              </a:r>
              <a:endParaRPr lang="en-US" sz="1400" b="1" dirty="0">
                <a:solidFill>
                  <a:schemeClr val="tx2">
                    <a:lumMod val="75000"/>
                  </a:schemeClr>
                </a:solidFill>
              </a:endParaRPr>
            </a:p>
          </p:txBody>
        </p:sp>
      </p:grpSp>
      <p:sp>
        <p:nvSpPr>
          <p:cNvPr id="39" name="Oval 38"/>
          <p:cNvSpPr/>
          <p:nvPr/>
        </p:nvSpPr>
        <p:spPr>
          <a:xfrm rot="1078097">
            <a:off x="1894014" y="2411499"/>
            <a:ext cx="44712" cy="560932"/>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sp>
        <p:nvSpPr>
          <p:cNvPr id="40" name="Oval 39"/>
          <p:cNvSpPr/>
          <p:nvPr/>
        </p:nvSpPr>
        <p:spPr>
          <a:xfrm rot="20700000">
            <a:off x="1893719" y="4076476"/>
            <a:ext cx="44712" cy="560932"/>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grpSp>
        <p:nvGrpSpPr>
          <p:cNvPr id="41" name="Group 40"/>
          <p:cNvGrpSpPr/>
          <p:nvPr/>
        </p:nvGrpSpPr>
        <p:grpSpPr>
          <a:xfrm>
            <a:off x="6420077" y="3207349"/>
            <a:ext cx="486786" cy="794579"/>
            <a:chOff x="6131637" y="2167179"/>
            <a:chExt cx="497763" cy="812636"/>
          </a:xfrm>
        </p:grpSpPr>
        <p:sp>
          <p:nvSpPr>
            <p:cNvPr id="42" name="Right Brace 41"/>
            <p:cNvSpPr/>
            <p:nvPr/>
          </p:nvSpPr>
          <p:spPr>
            <a:xfrm>
              <a:off x="6415845" y="2167179"/>
              <a:ext cx="213555" cy="798475"/>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a:stCxn id="42" idx="0"/>
              <a:endCxn id="23" idx="6"/>
            </p:cNvCxnSpPr>
            <p:nvPr/>
          </p:nvCxnSpPr>
          <p:spPr>
            <a:xfrm flipH="1">
              <a:off x="6135561" y="2167179"/>
              <a:ext cx="280284" cy="1581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2"/>
              <a:endCxn id="22" idx="6"/>
            </p:cNvCxnSpPr>
            <p:nvPr/>
          </p:nvCxnSpPr>
          <p:spPr>
            <a:xfrm flipH="1">
              <a:off x="6131637" y="2965654"/>
              <a:ext cx="284207" cy="14161"/>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p:nvPr/>
        </p:nvCxnSpPr>
        <p:spPr>
          <a:xfrm>
            <a:off x="395536" y="5391084"/>
            <a:ext cx="834622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07743" y="5090152"/>
            <a:ext cx="648886" cy="310344"/>
          </a:xfrm>
          <a:prstGeom prst="rect">
            <a:avLst/>
          </a:prstGeom>
          <a:noFill/>
        </p:spPr>
        <p:txBody>
          <a:bodyPr wrap="none" lIns="89392" tIns="44697" rIns="89392" bIns="44697" rtlCol="0">
            <a:spAutoFit/>
          </a:bodyPr>
          <a:lstStyle/>
          <a:p>
            <a:r>
              <a:rPr lang="en-US" sz="1400" b="1" dirty="0"/>
              <a:t>Depth</a:t>
            </a:r>
          </a:p>
        </p:txBody>
      </p:sp>
      <p:grpSp>
        <p:nvGrpSpPr>
          <p:cNvPr id="47" name="Group 46"/>
          <p:cNvGrpSpPr/>
          <p:nvPr/>
        </p:nvGrpSpPr>
        <p:grpSpPr>
          <a:xfrm>
            <a:off x="4977615" y="1516743"/>
            <a:ext cx="1357269" cy="3815299"/>
            <a:chOff x="4975863" y="490518"/>
            <a:chExt cx="1387869" cy="3902011"/>
          </a:xfrm>
        </p:grpSpPr>
        <p:sp>
          <p:nvSpPr>
            <p:cNvPr id="48" name="Rectangle 47"/>
            <p:cNvSpPr/>
            <p:nvPr/>
          </p:nvSpPr>
          <p:spPr>
            <a:xfrm>
              <a:off x="4975863" y="490518"/>
              <a:ext cx="1387869" cy="3902011"/>
            </a:xfrm>
            <a:prstGeom prst="rect">
              <a:avLst/>
            </a:prstGeom>
            <a:gradFill>
              <a:gsLst>
                <a:gs pos="99583">
                  <a:schemeClr val="bg1">
                    <a:alpha val="0"/>
                  </a:schemeClr>
                </a:gs>
                <a:gs pos="0">
                  <a:schemeClr val="bg1">
                    <a:alpha val="0"/>
                  </a:schemeClr>
                </a:gs>
                <a:gs pos="50000">
                  <a:srgbClr val="FFFF00">
                    <a:lumMod val="100000"/>
                    <a:alpha val="59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rot="16200000">
              <a:off x="4309559" y="2175575"/>
              <a:ext cx="2720480" cy="472073"/>
            </a:xfrm>
            <a:prstGeom prst="rect">
              <a:avLst/>
            </a:prstGeom>
            <a:noFill/>
          </p:spPr>
          <p:txBody>
            <a:bodyPr wrap="none" rtlCol="0">
              <a:spAutoFit/>
            </a:bodyPr>
            <a:lstStyle/>
            <a:p>
              <a:r>
                <a:rPr lang="en-US" sz="2400" b="1" dirty="0"/>
                <a:t>Viewing discomfort</a:t>
              </a:r>
            </a:p>
          </p:txBody>
        </p:sp>
      </p:grpSp>
      <p:sp>
        <p:nvSpPr>
          <p:cNvPr id="50" name="TextBox 49"/>
          <p:cNvSpPr txBox="1"/>
          <p:nvPr/>
        </p:nvSpPr>
        <p:spPr>
          <a:xfrm>
            <a:off x="5022850" y="1514280"/>
            <a:ext cx="1436929" cy="479621"/>
          </a:xfrm>
          <a:prstGeom prst="rect">
            <a:avLst/>
          </a:prstGeom>
          <a:noFill/>
        </p:spPr>
        <p:txBody>
          <a:bodyPr wrap="none" lIns="89392" tIns="44697" rIns="89392" bIns="44697" rtlCol="0">
            <a:spAutoFit/>
          </a:bodyPr>
          <a:lstStyle/>
          <a:p>
            <a:pPr algn="r"/>
            <a:r>
              <a:rPr lang="en-US" sz="1400" b="1" dirty="0">
                <a:solidFill>
                  <a:schemeClr val="accent3">
                    <a:lumMod val="50000"/>
                  </a:schemeClr>
                </a:solidFill>
              </a:rPr>
              <a:t>Accommodation</a:t>
            </a:r>
          </a:p>
          <a:p>
            <a:pPr algn="r"/>
            <a:r>
              <a:rPr lang="en-US" sz="1100" b="1" dirty="0">
                <a:solidFill>
                  <a:schemeClr val="accent3">
                    <a:lumMod val="50000"/>
                  </a:schemeClr>
                </a:solidFill>
              </a:rPr>
              <a:t>(focal plane)</a:t>
            </a:r>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51" name="Slide Number Placeholder 50"/>
          <p:cNvSpPr>
            <a:spLocks noGrp="1"/>
          </p:cNvSpPr>
          <p:nvPr>
            <p:ph type="sldNum" sz="quarter" idx="12"/>
          </p:nvPr>
        </p:nvSpPr>
        <p:spPr/>
        <p:txBody>
          <a:bodyPr/>
          <a:lstStyle/>
          <a:p>
            <a:fld id="{B5168B12-8941-4B12-B4BB-DEFB83B1D4BA}" type="slidenum">
              <a:rPr lang="pl-PL" smtClean="0"/>
              <a:t>46</a:t>
            </a:fld>
            <a:endParaRPr lang="pl-PL"/>
          </a:p>
        </p:txBody>
      </p:sp>
    </p:spTree>
    <p:extLst>
      <p:ext uri="{BB962C8B-B14F-4D97-AF65-F5344CB8AC3E}">
        <p14:creationId xmlns:p14="http://schemas.microsoft.com/office/powerpoint/2010/main" val="158466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22" presetClass="entr" presetSubtype="2"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right)">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22" presetClass="entr" presetSubtype="4"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47" presetClass="exit" presetSubtype="0" fill="hold" grpId="1" nodeType="clickEffect">
                                  <p:stCondLst>
                                    <p:cond delay="0"/>
                                  </p:stCondLst>
                                  <p:childTnLst>
                                    <p:animEffect transition="out" filter="fade">
                                      <p:cBhvr>
                                        <p:cTn id="72" dur="500"/>
                                        <p:tgtEl>
                                          <p:spTgt spid="27"/>
                                        </p:tgtEl>
                                      </p:cBhvr>
                                    </p:animEffect>
                                    <p:anim calcmode="lin" valueType="num">
                                      <p:cBhvr>
                                        <p:cTn id="73" dur="500"/>
                                        <p:tgtEl>
                                          <p:spTgt spid="27"/>
                                        </p:tgtEl>
                                        <p:attrNameLst>
                                          <p:attrName>ppt_x</p:attrName>
                                        </p:attrNameLst>
                                      </p:cBhvr>
                                      <p:tavLst>
                                        <p:tav tm="0">
                                          <p:val>
                                            <p:strVal val="ppt_x"/>
                                          </p:val>
                                        </p:tav>
                                        <p:tav tm="100000">
                                          <p:val>
                                            <p:strVal val="ppt_x"/>
                                          </p:val>
                                        </p:tav>
                                      </p:tavLst>
                                    </p:anim>
                                    <p:anim calcmode="lin" valueType="num">
                                      <p:cBhvr>
                                        <p:cTn id="74" dur="500"/>
                                        <p:tgtEl>
                                          <p:spTgt spid="27"/>
                                        </p:tgtEl>
                                        <p:attrNameLst>
                                          <p:attrName>ppt_y</p:attrName>
                                        </p:attrNameLst>
                                      </p:cBhvr>
                                      <p:tavLst>
                                        <p:tav tm="0">
                                          <p:val>
                                            <p:strVal val="ppt_y"/>
                                          </p:val>
                                        </p:tav>
                                        <p:tav tm="100000">
                                          <p:val>
                                            <p:strVal val="ppt_y-.1"/>
                                          </p:val>
                                        </p:tav>
                                      </p:tavLst>
                                    </p:anim>
                                    <p:set>
                                      <p:cBhvr>
                                        <p:cTn id="75" dur="1" fill="hold">
                                          <p:stCondLst>
                                            <p:cond delay="499"/>
                                          </p:stCondLst>
                                        </p:cTn>
                                        <p:tgtEl>
                                          <p:spTgt spid="27"/>
                                        </p:tgtEl>
                                        <p:attrNameLst>
                                          <p:attrName>style.visibility</p:attrName>
                                        </p:attrNameLst>
                                      </p:cBhvr>
                                      <p:to>
                                        <p:strVal val="hidden"/>
                                      </p:to>
                                    </p:set>
                                  </p:childTnLst>
                                </p:cTn>
                              </p:par>
                              <p:par>
                                <p:cTn id="76" presetID="47" presetClass="exit" presetSubtype="0" fill="hold" nodeType="withEffect">
                                  <p:stCondLst>
                                    <p:cond delay="0"/>
                                  </p:stCondLst>
                                  <p:childTnLst>
                                    <p:animEffect transition="out" filter="fade">
                                      <p:cBhvr>
                                        <p:cTn id="77" dur="500"/>
                                        <p:tgtEl>
                                          <p:spTgt spid="32"/>
                                        </p:tgtEl>
                                      </p:cBhvr>
                                    </p:animEffect>
                                    <p:anim calcmode="lin" valueType="num">
                                      <p:cBhvr>
                                        <p:cTn id="78" dur="500"/>
                                        <p:tgtEl>
                                          <p:spTgt spid="32"/>
                                        </p:tgtEl>
                                        <p:attrNameLst>
                                          <p:attrName>ppt_x</p:attrName>
                                        </p:attrNameLst>
                                      </p:cBhvr>
                                      <p:tavLst>
                                        <p:tav tm="0">
                                          <p:val>
                                            <p:strVal val="ppt_x"/>
                                          </p:val>
                                        </p:tav>
                                        <p:tav tm="100000">
                                          <p:val>
                                            <p:strVal val="ppt_x"/>
                                          </p:val>
                                        </p:tav>
                                      </p:tavLst>
                                    </p:anim>
                                    <p:anim calcmode="lin" valueType="num">
                                      <p:cBhvr>
                                        <p:cTn id="79" dur="500"/>
                                        <p:tgtEl>
                                          <p:spTgt spid="32"/>
                                        </p:tgtEl>
                                        <p:attrNameLst>
                                          <p:attrName>ppt_y</p:attrName>
                                        </p:attrNameLst>
                                      </p:cBhvr>
                                      <p:tavLst>
                                        <p:tav tm="0">
                                          <p:val>
                                            <p:strVal val="ppt_y"/>
                                          </p:val>
                                        </p:tav>
                                        <p:tav tm="100000">
                                          <p:val>
                                            <p:strVal val="ppt_y-.1"/>
                                          </p:val>
                                        </p:tav>
                                      </p:tavLst>
                                    </p:anim>
                                    <p:set>
                                      <p:cBhvr>
                                        <p:cTn id="80" dur="1" fill="hold">
                                          <p:stCondLst>
                                            <p:cond delay="499"/>
                                          </p:stCondLst>
                                        </p:cTn>
                                        <p:tgtEl>
                                          <p:spTgt spid="32"/>
                                        </p:tgtEl>
                                        <p:attrNameLst>
                                          <p:attrName>style.visibility</p:attrName>
                                        </p:attrNameLst>
                                      </p:cBhvr>
                                      <p:to>
                                        <p:strVal val="hidden"/>
                                      </p:to>
                                    </p:set>
                                  </p:childTnLst>
                                </p:cTn>
                              </p:par>
                              <p:par>
                                <p:cTn id="81" presetID="47" presetClass="exit" presetSubtype="0" fill="hold" grpId="1" nodeType="withEffect">
                                  <p:stCondLst>
                                    <p:cond delay="0"/>
                                  </p:stCondLst>
                                  <p:childTnLst>
                                    <p:animEffect transition="out" filter="fade">
                                      <p:cBhvr>
                                        <p:cTn id="82" dur="500"/>
                                        <p:tgtEl>
                                          <p:spTgt spid="29"/>
                                        </p:tgtEl>
                                      </p:cBhvr>
                                    </p:animEffect>
                                    <p:anim calcmode="lin" valueType="num">
                                      <p:cBhvr>
                                        <p:cTn id="83" dur="500"/>
                                        <p:tgtEl>
                                          <p:spTgt spid="29"/>
                                        </p:tgtEl>
                                        <p:attrNameLst>
                                          <p:attrName>ppt_x</p:attrName>
                                        </p:attrNameLst>
                                      </p:cBhvr>
                                      <p:tavLst>
                                        <p:tav tm="0">
                                          <p:val>
                                            <p:strVal val="ppt_x"/>
                                          </p:val>
                                        </p:tav>
                                        <p:tav tm="100000">
                                          <p:val>
                                            <p:strVal val="ppt_x"/>
                                          </p:val>
                                        </p:tav>
                                      </p:tavLst>
                                    </p:anim>
                                    <p:anim calcmode="lin" valueType="num">
                                      <p:cBhvr>
                                        <p:cTn id="84" dur="500"/>
                                        <p:tgtEl>
                                          <p:spTgt spid="29"/>
                                        </p:tgtEl>
                                        <p:attrNameLst>
                                          <p:attrName>ppt_y</p:attrName>
                                        </p:attrNameLst>
                                      </p:cBhvr>
                                      <p:tavLst>
                                        <p:tav tm="0">
                                          <p:val>
                                            <p:strVal val="ppt_y"/>
                                          </p:val>
                                        </p:tav>
                                        <p:tav tm="100000">
                                          <p:val>
                                            <p:strVal val="ppt_y-.1"/>
                                          </p:val>
                                        </p:tav>
                                      </p:tavLst>
                                    </p:anim>
                                    <p:set>
                                      <p:cBhvr>
                                        <p:cTn id="85" dur="1" fill="hold">
                                          <p:stCondLst>
                                            <p:cond delay="499"/>
                                          </p:stCondLst>
                                        </p:cTn>
                                        <p:tgtEl>
                                          <p:spTgt spid="29"/>
                                        </p:tgtEl>
                                        <p:attrNameLst>
                                          <p:attrName>style.visibility</p:attrName>
                                        </p:attrNameLst>
                                      </p:cBhvr>
                                      <p:to>
                                        <p:strVal val="hidden"/>
                                      </p:to>
                                    </p:set>
                                  </p:childTnLst>
                                </p:cTn>
                              </p:par>
                              <p:par>
                                <p:cTn id="86" presetID="47" presetClass="exit" presetSubtype="0" fill="hold" nodeType="withEffect">
                                  <p:stCondLst>
                                    <p:cond delay="0"/>
                                  </p:stCondLst>
                                  <p:childTnLst>
                                    <p:animEffect transition="out" filter="fade">
                                      <p:cBhvr>
                                        <p:cTn id="87" dur="500"/>
                                        <p:tgtEl>
                                          <p:spTgt spid="33"/>
                                        </p:tgtEl>
                                      </p:cBhvr>
                                    </p:animEffect>
                                    <p:anim calcmode="lin" valueType="num">
                                      <p:cBhvr>
                                        <p:cTn id="88" dur="500"/>
                                        <p:tgtEl>
                                          <p:spTgt spid="33"/>
                                        </p:tgtEl>
                                        <p:attrNameLst>
                                          <p:attrName>ppt_x</p:attrName>
                                        </p:attrNameLst>
                                      </p:cBhvr>
                                      <p:tavLst>
                                        <p:tav tm="0">
                                          <p:val>
                                            <p:strVal val="ppt_x"/>
                                          </p:val>
                                        </p:tav>
                                        <p:tav tm="100000">
                                          <p:val>
                                            <p:strVal val="ppt_x"/>
                                          </p:val>
                                        </p:tav>
                                      </p:tavLst>
                                    </p:anim>
                                    <p:anim calcmode="lin" valueType="num">
                                      <p:cBhvr>
                                        <p:cTn id="89" dur="500"/>
                                        <p:tgtEl>
                                          <p:spTgt spid="33"/>
                                        </p:tgtEl>
                                        <p:attrNameLst>
                                          <p:attrName>ppt_y</p:attrName>
                                        </p:attrNameLst>
                                      </p:cBhvr>
                                      <p:tavLst>
                                        <p:tav tm="0">
                                          <p:val>
                                            <p:strVal val="ppt_y"/>
                                          </p:val>
                                        </p:tav>
                                        <p:tav tm="100000">
                                          <p:val>
                                            <p:strVal val="ppt_y-.1"/>
                                          </p:val>
                                        </p:tav>
                                      </p:tavLst>
                                    </p:anim>
                                    <p:set>
                                      <p:cBhvr>
                                        <p:cTn id="90" dur="1" fill="hold">
                                          <p:stCondLst>
                                            <p:cond delay="499"/>
                                          </p:stCondLst>
                                        </p:cTn>
                                        <p:tgtEl>
                                          <p:spTgt spid="33"/>
                                        </p:tgtEl>
                                        <p:attrNameLst>
                                          <p:attrName>style.visibility</p:attrName>
                                        </p:attrNameLst>
                                      </p:cBhvr>
                                      <p:to>
                                        <p:strVal val="hidden"/>
                                      </p:to>
                                    </p:set>
                                  </p:childTnLst>
                                </p:cTn>
                              </p:par>
                              <p:par>
                                <p:cTn id="91" presetID="47" presetClass="exit" presetSubtype="0" fill="hold" grpId="1" nodeType="withEffect">
                                  <p:stCondLst>
                                    <p:cond delay="0"/>
                                  </p:stCondLst>
                                  <p:childTnLst>
                                    <p:animEffect transition="out" filter="fade">
                                      <p:cBhvr>
                                        <p:cTn id="92" dur="500"/>
                                        <p:tgtEl>
                                          <p:spTgt spid="28"/>
                                        </p:tgtEl>
                                      </p:cBhvr>
                                    </p:animEffect>
                                    <p:anim calcmode="lin" valueType="num">
                                      <p:cBhvr>
                                        <p:cTn id="93" dur="500"/>
                                        <p:tgtEl>
                                          <p:spTgt spid="28"/>
                                        </p:tgtEl>
                                        <p:attrNameLst>
                                          <p:attrName>ppt_x</p:attrName>
                                        </p:attrNameLst>
                                      </p:cBhvr>
                                      <p:tavLst>
                                        <p:tav tm="0">
                                          <p:val>
                                            <p:strVal val="ppt_x"/>
                                          </p:val>
                                        </p:tav>
                                        <p:tav tm="100000">
                                          <p:val>
                                            <p:strVal val="ppt_x"/>
                                          </p:val>
                                        </p:tav>
                                      </p:tavLst>
                                    </p:anim>
                                    <p:anim calcmode="lin" valueType="num">
                                      <p:cBhvr>
                                        <p:cTn id="94" dur="500"/>
                                        <p:tgtEl>
                                          <p:spTgt spid="28"/>
                                        </p:tgtEl>
                                        <p:attrNameLst>
                                          <p:attrName>ppt_y</p:attrName>
                                        </p:attrNameLst>
                                      </p:cBhvr>
                                      <p:tavLst>
                                        <p:tav tm="0">
                                          <p:val>
                                            <p:strVal val="ppt_y"/>
                                          </p:val>
                                        </p:tav>
                                        <p:tav tm="100000">
                                          <p:val>
                                            <p:strVal val="ppt_y-.1"/>
                                          </p:val>
                                        </p:tav>
                                      </p:tavLst>
                                    </p:anim>
                                    <p:set>
                                      <p:cBhvr>
                                        <p:cTn id="95" dur="1" fill="hold">
                                          <p:stCondLst>
                                            <p:cond delay="499"/>
                                          </p:stCondLst>
                                        </p:cTn>
                                        <p:tgtEl>
                                          <p:spTgt spid="28"/>
                                        </p:tgtEl>
                                        <p:attrNameLst>
                                          <p:attrName>style.visibility</p:attrName>
                                        </p:attrNameLst>
                                      </p:cBhvr>
                                      <p:to>
                                        <p:strVal val="hidden"/>
                                      </p:to>
                                    </p:set>
                                  </p:childTnLst>
                                </p:cTn>
                              </p:par>
                              <p:par>
                                <p:cTn id="96" presetID="47" presetClass="exit" presetSubtype="0" fill="hold" nodeType="withEffect">
                                  <p:stCondLst>
                                    <p:cond delay="0"/>
                                  </p:stCondLst>
                                  <p:childTnLst>
                                    <p:animEffect transition="out" filter="fade">
                                      <p:cBhvr>
                                        <p:cTn id="97" dur="500"/>
                                        <p:tgtEl>
                                          <p:spTgt spid="34"/>
                                        </p:tgtEl>
                                      </p:cBhvr>
                                    </p:animEffect>
                                    <p:anim calcmode="lin" valueType="num">
                                      <p:cBhvr>
                                        <p:cTn id="98" dur="500"/>
                                        <p:tgtEl>
                                          <p:spTgt spid="34"/>
                                        </p:tgtEl>
                                        <p:attrNameLst>
                                          <p:attrName>ppt_x</p:attrName>
                                        </p:attrNameLst>
                                      </p:cBhvr>
                                      <p:tavLst>
                                        <p:tav tm="0">
                                          <p:val>
                                            <p:strVal val="ppt_x"/>
                                          </p:val>
                                        </p:tav>
                                        <p:tav tm="100000">
                                          <p:val>
                                            <p:strVal val="ppt_x"/>
                                          </p:val>
                                        </p:tav>
                                      </p:tavLst>
                                    </p:anim>
                                    <p:anim calcmode="lin" valueType="num">
                                      <p:cBhvr>
                                        <p:cTn id="99" dur="500"/>
                                        <p:tgtEl>
                                          <p:spTgt spid="34"/>
                                        </p:tgtEl>
                                        <p:attrNameLst>
                                          <p:attrName>ppt_y</p:attrName>
                                        </p:attrNameLst>
                                      </p:cBhvr>
                                      <p:tavLst>
                                        <p:tav tm="0">
                                          <p:val>
                                            <p:strVal val="ppt_y"/>
                                          </p:val>
                                        </p:tav>
                                        <p:tav tm="100000">
                                          <p:val>
                                            <p:strVal val="ppt_y-.1"/>
                                          </p:val>
                                        </p:tav>
                                      </p:tavLst>
                                    </p:anim>
                                    <p:set>
                                      <p:cBhvr>
                                        <p:cTn id="100" dur="1" fill="hold">
                                          <p:stCondLst>
                                            <p:cond delay="499"/>
                                          </p:stCondLst>
                                        </p:cTn>
                                        <p:tgtEl>
                                          <p:spTgt spid="34"/>
                                        </p:tgtEl>
                                        <p:attrNameLst>
                                          <p:attrName>style.visibility</p:attrName>
                                        </p:attrNameLst>
                                      </p:cBhvr>
                                      <p:to>
                                        <p:strVal val="hidden"/>
                                      </p:to>
                                    </p:set>
                                  </p:childTnLst>
                                </p:cTn>
                              </p:par>
                              <p:par>
                                <p:cTn id="101" presetID="47" presetClass="exit" presetSubtype="0" fill="hold" nodeType="withEffect">
                                  <p:stCondLst>
                                    <p:cond delay="0"/>
                                  </p:stCondLst>
                                  <p:childTnLst>
                                    <p:animEffect transition="out" filter="fade">
                                      <p:cBhvr>
                                        <p:cTn id="102" dur="500"/>
                                        <p:tgtEl>
                                          <p:spTgt spid="41"/>
                                        </p:tgtEl>
                                      </p:cBhvr>
                                    </p:animEffect>
                                    <p:anim calcmode="lin" valueType="num">
                                      <p:cBhvr>
                                        <p:cTn id="103" dur="500"/>
                                        <p:tgtEl>
                                          <p:spTgt spid="41"/>
                                        </p:tgtEl>
                                        <p:attrNameLst>
                                          <p:attrName>ppt_x</p:attrName>
                                        </p:attrNameLst>
                                      </p:cBhvr>
                                      <p:tavLst>
                                        <p:tav tm="0">
                                          <p:val>
                                            <p:strVal val="ppt_x"/>
                                          </p:val>
                                        </p:tav>
                                        <p:tav tm="100000">
                                          <p:val>
                                            <p:strVal val="ppt_x"/>
                                          </p:val>
                                        </p:tav>
                                      </p:tavLst>
                                    </p:anim>
                                    <p:anim calcmode="lin" valueType="num">
                                      <p:cBhvr>
                                        <p:cTn id="104" dur="500"/>
                                        <p:tgtEl>
                                          <p:spTgt spid="41"/>
                                        </p:tgtEl>
                                        <p:attrNameLst>
                                          <p:attrName>ppt_y</p:attrName>
                                        </p:attrNameLst>
                                      </p:cBhvr>
                                      <p:tavLst>
                                        <p:tav tm="0">
                                          <p:val>
                                            <p:strVal val="ppt_y"/>
                                          </p:val>
                                        </p:tav>
                                        <p:tav tm="100000">
                                          <p:val>
                                            <p:strVal val="ppt_y-.1"/>
                                          </p:val>
                                        </p:tav>
                                      </p:tavLst>
                                    </p:anim>
                                    <p:set>
                                      <p:cBhvr>
                                        <p:cTn id="105" dur="1" fill="hold">
                                          <p:stCondLst>
                                            <p:cond delay="499"/>
                                          </p:stCondLst>
                                        </p:cTn>
                                        <p:tgtEl>
                                          <p:spTgt spid="41"/>
                                        </p:tgtEl>
                                        <p:attrNameLst>
                                          <p:attrName>style.visibility</p:attrName>
                                        </p:attrNameLst>
                                      </p:cBhvr>
                                      <p:to>
                                        <p:strVal val="hidden"/>
                                      </p:to>
                                    </p:set>
                                  </p:childTnLst>
                                </p:cTn>
                              </p:par>
                              <p:par>
                                <p:cTn id="106" presetID="47" presetClass="exit" presetSubtype="0" fill="hold" grpId="1" nodeType="withEffect">
                                  <p:stCondLst>
                                    <p:cond delay="0"/>
                                  </p:stCondLst>
                                  <p:childTnLst>
                                    <p:animEffect transition="out" filter="fade">
                                      <p:cBhvr>
                                        <p:cTn id="107" dur="500"/>
                                        <p:tgtEl>
                                          <p:spTgt spid="35"/>
                                        </p:tgtEl>
                                      </p:cBhvr>
                                    </p:animEffect>
                                    <p:anim calcmode="lin" valueType="num">
                                      <p:cBhvr>
                                        <p:cTn id="108" dur="500"/>
                                        <p:tgtEl>
                                          <p:spTgt spid="35"/>
                                        </p:tgtEl>
                                        <p:attrNameLst>
                                          <p:attrName>ppt_x</p:attrName>
                                        </p:attrNameLst>
                                      </p:cBhvr>
                                      <p:tavLst>
                                        <p:tav tm="0">
                                          <p:val>
                                            <p:strVal val="ppt_x"/>
                                          </p:val>
                                        </p:tav>
                                        <p:tav tm="100000">
                                          <p:val>
                                            <p:strVal val="ppt_x"/>
                                          </p:val>
                                        </p:tav>
                                      </p:tavLst>
                                    </p:anim>
                                    <p:anim calcmode="lin" valueType="num">
                                      <p:cBhvr>
                                        <p:cTn id="109" dur="500"/>
                                        <p:tgtEl>
                                          <p:spTgt spid="35"/>
                                        </p:tgtEl>
                                        <p:attrNameLst>
                                          <p:attrName>ppt_y</p:attrName>
                                        </p:attrNameLst>
                                      </p:cBhvr>
                                      <p:tavLst>
                                        <p:tav tm="0">
                                          <p:val>
                                            <p:strVal val="ppt_y"/>
                                          </p:val>
                                        </p:tav>
                                        <p:tav tm="100000">
                                          <p:val>
                                            <p:strVal val="ppt_y-.1"/>
                                          </p:val>
                                        </p:tav>
                                      </p:tavLst>
                                    </p:anim>
                                    <p:set>
                                      <p:cBhvr>
                                        <p:cTn id="110" dur="1" fill="hold">
                                          <p:stCondLst>
                                            <p:cond delay="499"/>
                                          </p:stCondLst>
                                        </p:cTn>
                                        <p:tgtEl>
                                          <p:spTgt spid="35"/>
                                        </p:tgtEl>
                                        <p:attrNameLst>
                                          <p:attrName>style.visibility</p:attrName>
                                        </p:attrNameLst>
                                      </p:cBhvr>
                                      <p:to>
                                        <p:strVal val="hidden"/>
                                      </p:to>
                                    </p:set>
                                  </p:childTnLst>
                                </p:cTn>
                              </p:par>
                              <p:par>
                                <p:cTn id="111" presetID="47" presetClass="exit" presetSubtype="0" fill="hold" grpId="1" nodeType="withEffect">
                                  <p:stCondLst>
                                    <p:cond delay="0"/>
                                  </p:stCondLst>
                                  <p:childTnLst>
                                    <p:animEffect transition="out" filter="fade">
                                      <p:cBhvr>
                                        <p:cTn id="112" dur="500"/>
                                        <p:tgtEl>
                                          <p:spTgt spid="30"/>
                                        </p:tgtEl>
                                      </p:cBhvr>
                                    </p:animEffect>
                                    <p:anim calcmode="lin" valueType="num">
                                      <p:cBhvr>
                                        <p:cTn id="113" dur="500"/>
                                        <p:tgtEl>
                                          <p:spTgt spid="30"/>
                                        </p:tgtEl>
                                        <p:attrNameLst>
                                          <p:attrName>ppt_x</p:attrName>
                                        </p:attrNameLst>
                                      </p:cBhvr>
                                      <p:tavLst>
                                        <p:tav tm="0">
                                          <p:val>
                                            <p:strVal val="ppt_x"/>
                                          </p:val>
                                        </p:tav>
                                        <p:tav tm="100000">
                                          <p:val>
                                            <p:strVal val="ppt_x"/>
                                          </p:val>
                                        </p:tav>
                                      </p:tavLst>
                                    </p:anim>
                                    <p:anim calcmode="lin" valueType="num">
                                      <p:cBhvr>
                                        <p:cTn id="114" dur="500"/>
                                        <p:tgtEl>
                                          <p:spTgt spid="30"/>
                                        </p:tgtEl>
                                        <p:attrNameLst>
                                          <p:attrName>ppt_y</p:attrName>
                                        </p:attrNameLst>
                                      </p:cBhvr>
                                      <p:tavLst>
                                        <p:tav tm="0">
                                          <p:val>
                                            <p:strVal val="ppt_y"/>
                                          </p:val>
                                        </p:tav>
                                        <p:tav tm="100000">
                                          <p:val>
                                            <p:strVal val="ppt_y-.1"/>
                                          </p:val>
                                        </p:tav>
                                      </p:tavLst>
                                    </p:anim>
                                    <p:set>
                                      <p:cBhvr>
                                        <p:cTn id="115" dur="1" fill="hold">
                                          <p:stCondLst>
                                            <p:cond delay="499"/>
                                          </p:stCondLst>
                                        </p:cTn>
                                        <p:tgtEl>
                                          <p:spTgt spid="30"/>
                                        </p:tgtEl>
                                        <p:attrNameLst>
                                          <p:attrName>style.visibility</p:attrName>
                                        </p:attrNameLst>
                                      </p:cBhvr>
                                      <p:to>
                                        <p:strVal val="hidden"/>
                                      </p:to>
                                    </p:set>
                                  </p:childTnLst>
                                </p:cTn>
                              </p:par>
                              <p:par>
                                <p:cTn id="116" presetID="47" presetClass="exit" presetSubtype="0" fill="hold" nodeType="withEffect">
                                  <p:stCondLst>
                                    <p:cond delay="0"/>
                                  </p:stCondLst>
                                  <p:childTnLst>
                                    <p:animEffect transition="out" filter="fade">
                                      <p:cBhvr>
                                        <p:cTn id="117" dur="500"/>
                                        <p:tgtEl>
                                          <p:spTgt spid="31"/>
                                        </p:tgtEl>
                                      </p:cBhvr>
                                    </p:animEffect>
                                    <p:anim calcmode="lin" valueType="num">
                                      <p:cBhvr>
                                        <p:cTn id="118" dur="500"/>
                                        <p:tgtEl>
                                          <p:spTgt spid="31"/>
                                        </p:tgtEl>
                                        <p:attrNameLst>
                                          <p:attrName>ppt_x</p:attrName>
                                        </p:attrNameLst>
                                      </p:cBhvr>
                                      <p:tavLst>
                                        <p:tav tm="0">
                                          <p:val>
                                            <p:strVal val="ppt_x"/>
                                          </p:val>
                                        </p:tav>
                                        <p:tav tm="100000">
                                          <p:val>
                                            <p:strVal val="ppt_x"/>
                                          </p:val>
                                        </p:tav>
                                      </p:tavLst>
                                    </p:anim>
                                    <p:anim calcmode="lin" valueType="num">
                                      <p:cBhvr>
                                        <p:cTn id="119" dur="500"/>
                                        <p:tgtEl>
                                          <p:spTgt spid="31"/>
                                        </p:tgtEl>
                                        <p:attrNameLst>
                                          <p:attrName>ppt_y</p:attrName>
                                        </p:attrNameLst>
                                      </p:cBhvr>
                                      <p:tavLst>
                                        <p:tav tm="0">
                                          <p:val>
                                            <p:strVal val="ppt_y"/>
                                          </p:val>
                                        </p:tav>
                                        <p:tav tm="100000">
                                          <p:val>
                                            <p:strVal val="ppt_y-.1"/>
                                          </p:val>
                                        </p:tav>
                                      </p:tavLst>
                                    </p:anim>
                                    <p:set>
                                      <p:cBhvr>
                                        <p:cTn id="120" dur="1" fill="hold">
                                          <p:stCondLst>
                                            <p:cond delay="499"/>
                                          </p:stCondLst>
                                        </p:cTn>
                                        <p:tgtEl>
                                          <p:spTgt spid="31"/>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8" fill="hold" nodeType="after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wipe(left)">
                                      <p:cBhvr>
                                        <p:cTn id="124" dur="500"/>
                                        <p:tgtEl>
                                          <p:spTgt spid="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childTnLst>
                                </p:cTn>
                              </p:par>
                            </p:childTnLst>
                          </p:cTn>
                        </p:par>
                        <p:par>
                          <p:cTn id="133" fill="hold">
                            <p:stCondLst>
                              <p:cond delay="500"/>
                            </p:stCondLst>
                            <p:childTnLst>
                              <p:par>
                                <p:cTn id="134" presetID="22" presetClass="entr" presetSubtype="1" fill="hold" nodeType="afterEffect">
                                  <p:stCondLst>
                                    <p:cond delay="0"/>
                                  </p:stCondLst>
                                  <p:childTnLst>
                                    <p:set>
                                      <p:cBhvr>
                                        <p:cTn id="135" dur="1" fill="hold">
                                          <p:stCondLst>
                                            <p:cond delay="0"/>
                                          </p:stCondLst>
                                        </p:cTn>
                                        <p:tgtEl>
                                          <p:spTgt spid="7"/>
                                        </p:tgtEl>
                                        <p:attrNameLst>
                                          <p:attrName>style.visibility</p:attrName>
                                        </p:attrNameLst>
                                      </p:cBhvr>
                                      <p:to>
                                        <p:strVal val="visible"/>
                                      </p:to>
                                    </p:set>
                                    <p:animEffect transition="in" filter="wipe(up)">
                                      <p:cBhvr>
                                        <p:cTn id="136" dur="500"/>
                                        <p:tgtEl>
                                          <p:spTgt spid="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fade">
                                      <p:cBhvr>
                                        <p:cTn id="141" dur="500"/>
                                        <p:tgtEl>
                                          <p:spTgt spid="50"/>
                                        </p:tgtEl>
                                      </p:cBhvr>
                                    </p:animEffect>
                                  </p:childTnLst>
                                </p:cTn>
                              </p:par>
                              <p:par>
                                <p:cTn id="142" presetID="22" presetClass="entr" presetSubtype="1" fill="hold" nodeType="with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wipe(up)">
                                      <p:cBhvr>
                                        <p:cTn id="144" dur="500"/>
                                        <p:tgtEl>
                                          <p:spTgt spid="2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fade">
                                      <p:cBhvr>
                                        <p:cTn id="147" dur="500"/>
                                        <p:tgtEl>
                                          <p:spTgt spid="3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fade">
                                      <p:cBhvr>
                                        <p:cTn id="150" dur="500"/>
                                        <p:tgtEl>
                                          <p:spTgt spid="40"/>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47"/>
                                        </p:tgtEl>
                                        <p:attrNameLst>
                                          <p:attrName>style.visibility</p:attrName>
                                        </p:attrNameLst>
                                      </p:cBhvr>
                                      <p:to>
                                        <p:strVal val="visible"/>
                                      </p:to>
                                    </p:set>
                                    <p:animEffect transition="in" filter="fade">
                                      <p:cBhvr>
                                        <p:cTn id="155" dur="500"/>
                                        <p:tgtEl>
                                          <p:spTgt spid="47"/>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47"/>
                                        </p:tgtEl>
                                      </p:cBhvr>
                                    </p:animEffect>
                                    <p:set>
                                      <p:cBhvr>
                                        <p:cTn id="160" dur="1" fill="hold">
                                          <p:stCondLst>
                                            <p:cond delay="499"/>
                                          </p:stCondLst>
                                        </p:cTn>
                                        <p:tgtEl>
                                          <p:spTgt spid="47"/>
                                        </p:tgtEl>
                                        <p:attrNameLst>
                                          <p:attrName>style.visibility</p:attrName>
                                        </p:attrNameLst>
                                      </p:cBhvr>
                                      <p:to>
                                        <p:strVal val="hidden"/>
                                      </p:to>
                                    </p:se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4"/>
                                        </p:tgtEl>
                                        <p:attrNameLst>
                                          <p:attrName>style.visibility</p:attrName>
                                        </p:attrNameLst>
                                      </p:cBhvr>
                                      <p:to>
                                        <p:strVal val="visible"/>
                                      </p:to>
                                    </p:set>
                                    <p:animEffect transition="in" filter="fade">
                                      <p:cBhvr>
                                        <p:cTn id="1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p:bldP spid="27" grpId="1"/>
      <p:bldP spid="28" grpId="0"/>
      <p:bldP spid="28" grpId="1"/>
      <p:bldP spid="29" grpId="0"/>
      <p:bldP spid="29" grpId="1"/>
      <p:bldP spid="30" grpId="0"/>
      <p:bldP spid="30" grpId="1"/>
      <p:bldP spid="35" grpId="0"/>
      <p:bldP spid="35" grpId="1"/>
      <p:bldP spid="39" grpId="0" animBg="1"/>
      <p:bldP spid="40" grpId="0" animBg="1"/>
      <p:bldP spid="46" grpId="0"/>
      <p:bldP spid="50"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Comfort in stereo 3D</a:t>
            </a:r>
            <a:endParaRPr lang="pl-PL" dirty="0"/>
          </a:p>
        </p:txBody>
      </p:sp>
      <p:grpSp>
        <p:nvGrpSpPr>
          <p:cNvPr id="4" name="Group 3"/>
          <p:cNvGrpSpPr/>
          <p:nvPr/>
        </p:nvGrpSpPr>
        <p:grpSpPr>
          <a:xfrm>
            <a:off x="5252593" y="2060848"/>
            <a:ext cx="2210443" cy="2971945"/>
            <a:chOff x="5257800" y="987055"/>
            <a:chExt cx="2260278" cy="3039488"/>
          </a:xfrm>
        </p:grpSpPr>
        <p:grpSp>
          <p:nvGrpSpPr>
            <p:cNvPr id="5" name="Group 4"/>
            <p:cNvGrpSpPr/>
            <p:nvPr/>
          </p:nvGrpSpPr>
          <p:grpSpPr>
            <a:xfrm>
              <a:off x="5257800" y="987055"/>
              <a:ext cx="2260278" cy="3039488"/>
              <a:chOff x="5257800" y="987055"/>
              <a:chExt cx="2260278" cy="3039488"/>
            </a:xfrm>
          </p:grpSpPr>
          <p:pic>
            <p:nvPicPr>
              <p:cNvPr id="7" name="Picture 2" descr="C:\Users\Administrator\Desktop\Siggraph 2011\images\discomfo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987055"/>
                <a:ext cx="2260278" cy="30324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73132" y="3711771"/>
                <a:ext cx="1214606" cy="314772"/>
              </a:xfrm>
              <a:prstGeom prst="rect">
                <a:avLst/>
              </a:prstGeom>
              <a:noFill/>
            </p:spPr>
            <p:txBody>
              <a:bodyPr wrap="none" rtlCol="0">
                <a:spAutoFit/>
              </a:bodyPr>
              <a:lstStyle/>
              <a:p>
                <a:r>
                  <a:rPr lang="en-US" sz="1400" b="1" dirty="0">
                    <a:solidFill>
                      <a:srgbClr val="BE4A0A"/>
                    </a:solidFill>
                  </a:rPr>
                  <a:t>Comfort zone</a:t>
                </a:r>
              </a:p>
            </p:txBody>
          </p:sp>
        </p:grpSp>
        <p:sp>
          <p:nvSpPr>
            <p:cNvPr id="6" name="Rectangle 5"/>
            <p:cNvSpPr/>
            <p:nvPr/>
          </p:nvSpPr>
          <p:spPr>
            <a:xfrm>
              <a:off x="6336394" y="1435189"/>
              <a:ext cx="109728" cy="2216568"/>
            </a:xfrm>
            <a:prstGeom prst="rect">
              <a:avLst/>
            </a:prstGeom>
            <a:ln>
              <a:noFill/>
            </a:ln>
            <a:scene3d>
              <a:camera prst="orthographicFront"/>
              <a:lightRig rig="threePt" dir="t"/>
            </a:scene3d>
            <a:sp3d>
              <a:bevelT w="4445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9607574">
            <a:off x="1111326" y="3949086"/>
            <a:ext cx="984231" cy="953873"/>
            <a:chOff x="307430" y="1871058"/>
            <a:chExt cx="1006421" cy="975551"/>
          </a:xfrm>
          <a:effectLst>
            <a:outerShdw blurRad="50800" dist="38100" dir="2700000" algn="tl" rotWithShape="0">
              <a:prstClr val="black">
                <a:alpha val="40000"/>
              </a:prstClr>
            </a:outerShdw>
          </a:effectLst>
        </p:grpSpPr>
        <p:grpSp>
          <p:nvGrpSpPr>
            <p:cNvPr id="10" name="Group 9"/>
            <p:cNvGrpSpPr/>
            <p:nvPr/>
          </p:nvGrpSpPr>
          <p:grpSpPr>
            <a:xfrm>
              <a:off x="307430" y="1871058"/>
              <a:ext cx="1006421" cy="975551"/>
              <a:chOff x="307430" y="1871058"/>
              <a:chExt cx="1006421" cy="975551"/>
            </a:xfrm>
          </p:grpSpPr>
          <p:sp>
            <p:nvSpPr>
              <p:cNvPr id="13" name="Oval 12"/>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117668" y="2131792"/>
            <a:ext cx="984231" cy="953873"/>
            <a:chOff x="307430" y="1871058"/>
            <a:chExt cx="1006421" cy="975551"/>
          </a:xfrm>
          <a:effectLst>
            <a:outerShdw blurRad="50800" dist="38100" dir="2700000" algn="tl" rotWithShape="0">
              <a:prstClr val="black">
                <a:alpha val="40000"/>
              </a:prstClr>
            </a:outerShdw>
          </a:effectLst>
        </p:grpSpPr>
        <p:grpSp>
          <p:nvGrpSpPr>
            <p:cNvPr id="16" name="Group 15"/>
            <p:cNvGrpSpPr/>
            <p:nvPr/>
          </p:nvGrpSpPr>
          <p:grpSpPr>
            <a:xfrm>
              <a:off x="307430" y="1871058"/>
              <a:ext cx="1006421" cy="975551"/>
              <a:chOff x="307430" y="1871058"/>
              <a:chExt cx="1006421" cy="975551"/>
            </a:xfrm>
          </p:grpSpPr>
          <p:sp>
            <p:nvSpPr>
              <p:cNvPr id="19" name="Oval 18"/>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4022491" y="2418218"/>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2" name="Oval 21"/>
          <p:cNvSpPr/>
          <p:nvPr/>
        </p:nvSpPr>
        <p:spPr>
          <a:xfrm>
            <a:off x="3419402" y="2793943"/>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3" name="Oval 22"/>
          <p:cNvSpPr/>
          <p:nvPr/>
        </p:nvSpPr>
        <p:spPr>
          <a:xfrm>
            <a:off x="3493922" y="3526451"/>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4" name="Oval 23"/>
          <p:cNvSpPr/>
          <p:nvPr/>
        </p:nvSpPr>
        <p:spPr>
          <a:xfrm>
            <a:off x="5406730" y="4248947"/>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5" name="Oval 24"/>
          <p:cNvSpPr/>
          <p:nvPr/>
        </p:nvSpPr>
        <p:spPr>
          <a:xfrm>
            <a:off x="7133746" y="3246254"/>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6" name="Oval 25"/>
          <p:cNvSpPr/>
          <p:nvPr/>
        </p:nvSpPr>
        <p:spPr>
          <a:xfrm>
            <a:off x="6995688" y="4195471"/>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7" name="Oval 26"/>
          <p:cNvSpPr/>
          <p:nvPr/>
        </p:nvSpPr>
        <p:spPr>
          <a:xfrm>
            <a:off x="4739590" y="3410755"/>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8" name="Oval 27"/>
          <p:cNvSpPr/>
          <p:nvPr/>
        </p:nvSpPr>
        <p:spPr>
          <a:xfrm>
            <a:off x="4101582" y="4235380"/>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9" name="Oval 28"/>
          <p:cNvSpPr/>
          <p:nvPr/>
        </p:nvSpPr>
        <p:spPr>
          <a:xfrm>
            <a:off x="5675002" y="2845461"/>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30" name="Oval 29"/>
          <p:cNvSpPr/>
          <p:nvPr/>
        </p:nvSpPr>
        <p:spPr>
          <a:xfrm>
            <a:off x="6735146" y="2565253"/>
            <a:ext cx="268272" cy="268224"/>
          </a:xfrm>
          <a:prstGeom prst="ellipse">
            <a:avLst/>
          </a:prstGeom>
          <a:gradFill>
            <a:gsLst>
              <a:gs pos="0">
                <a:srgbClr val="E2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31" name="TextBox 30"/>
          <p:cNvSpPr txBox="1"/>
          <p:nvPr/>
        </p:nvSpPr>
        <p:spPr>
          <a:xfrm>
            <a:off x="3110823" y="5249472"/>
            <a:ext cx="2965716" cy="505765"/>
          </a:xfrm>
          <a:prstGeom prst="rect">
            <a:avLst/>
          </a:prstGeom>
          <a:noFill/>
        </p:spPr>
        <p:txBody>
          <a:bodyPr wrap="none" lIns="89392" tIns="44697" rIns="89392" bIns="44697" rtlCol="0">
            <a:spAutoFit/>
          </a:bodyPr>
          <a:lstStyle/>
          <a:p>
            <a:pPr algn="ctr"/>
            <a:r>
              <a:rPr lang="en-US" sz="2700" b="1" dirty="0">
                <a:solidFill>
                  <a:srgbClr val="C00000"/>
                </a:solidFill>
              </a:rPr>
              <a:t>Viewing discomfort</a:t>
            </a:r>
          </a:p>
        </p:txBody>
      </p:sp>
      <p:sp>
        <p:nvSpPr>
          <p:cNvPr id="32" name="TextBox 31"/>
          <p:cNvSpPr txBox="1"/>
          <p:nvPr/>
        </p:nvSpPr>
        <p:spPr>
          <a:xfrm>
            <a:off x="6119506" y="5249472"/>
            <a:ext cx="2556950" cy="505765"/>
          </a:xfrm>
          <a:prstGeom prst="rect">
            <a:avLst/>
          </a:prstGeom>
          <a:noFill/>
        </p:spPr>
        <p:txBody>
          <a:bodyPr wrap="none" lIns="89392" tIns="44697" rIns="89392" bIns="44697" rtlCol="0">
            <a:spAutoFit/>
          </a:bodyPr>
          <a:lstStyle/>
          <a:p>
            <a:pPr algn="ctr"/>
            <a:r>
              <a:rPr lang="en-US" sz="2700" b="1" dirty="0"/>
              <a:t>Viewing comfort</a:t>
            </a:r>
          </a:p>
        </p:txBody>
      </p:sp>
      <p:cxnSp>
        <p:nvCxnSpPr>
          <p:cNvPr id="33" name="Straight Arrow Connector 32"/>
          <p:cNvCxnSpPr/>
          <p:nvPr/>
        </p:nvCxnSpPr>
        <p:spPr>
          <a:xfrm>
            <a:off x="3649052" y="5540737"/>
            <a:ext cx="234874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607802" y="5197615"/>
            <a:ext cx="2207211" cy="386518"/>
          </a:xfrm>
          <a:prstGeom prst="rect">
            <a:avLst/>
          </a:prstGeom>
          <a:noFill/>
        </p:spPr>
        <p:txBody>
          <a:bodyPr wrap="none" lIns="89392" tIns="44697" rIns="89392" bIns="44697" rtlCol="0">
            <a:spAutoFit/>
          </a:bodyPr>
          <a:lstStyle/>
          <a:p>
            <a:r>
              <a:rPr lang="en-US" b="1" dirty="0" smtClean="0"/>
              <a:t>Scene manipulation</a:t>
            </a:r>
            <a:endParaRPr lang="en-US" b="1"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35" name="Slide Number Placeholder 34"/>
          <p:cNvSpPr>
            <a:spLocks noGrp="1"/>
          </p:cNvSpPr>
          <p:nvPr>
            <p:ph type="sldNum" sz="quarter" idx="12"/>
          </p:nvPr>
        </p:nvSpPr>
        <p:spPr/>
        <p:txBody>
          <a:bodyPr/>
          <a:lstStyle/>
          <a:p>
            <a:fld id="{B5168B12-8941-4B12-B4BB-DEFB83B1D4BA}" type="slidenum">
              <a:rPr lang="pl-PL" smtClean="0"/>
              <a:t>47</a:t>
            </a:fld>
            <a:endParaRPr lang="pl-PL"/>
          </a:p>
        </p:txBody>
      </p:sp>
    </p:spTree>
    <p:extLst>
      <p:ext uri="{BB962C8B-B14F-4D97-AF65-F5344CB8AC3E}">
        <p14:creationId xmlns:p14="http://schemas.microsoft.com/office/powerpoint/2010/main" val="3868131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111E-6 1.33374E-6 L -0.13403 1.33374E-6 " pathEditMode="relative" rAng="0" ptsTypes="AA">
                                      <p:cBhvr>
                                        <p:cTn id="6" dur="900" fill="hold"/>
                                        <p:tgtEl>
                                          <p:spTgt spid="4"/>
                                        </p:tgtEl>
                                        <p:attrNameLst>
                                          <p:attrName>ppt_x</p:attrName>
                                          <p:attrName>ppt_y</p:attrName>
                                        </p:attrNameLst>
                                      </p:cBhvr>
                                      <p:rCtr x="-6701" y="0"/>
                                    </p:animMotion>
                                  </p:childTnLst>
                                </p:cTn>
                              </p:par>
                            </p:childTnLst>
                          </p:cTn>
                        </p:par>
                        <p:par>
                          <p:cTn id="7" fill="hold">
                            <p:stCondLst>
                              <p:cond delay="900"/>
                            </p:stCondLst>
                            <p:childTnLst>
                              <p:par>
                                <p:cTn id="8" presetID="10"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
                                        <p:tgtEl>
                                          <p:spTgt spid="2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
                                        <p:tgtEl>
                                          <p:spTgt spid="30"/>
                                        </p:tgtEl>
                                      </p:cBhvr>
                                    </p:animEffect>
                                  </p:childTnLst>
                                </p:cTn>
                              </p:par>
                            </p:childTnLst>
                          </p:cTn>
                        </p:par>
                        <p:par>
                          <p:cTn id="15" fill="hold">
                            <p:stCondLst>
                              <p:cond delay="11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
                                        <p:tgtEl>
                                          <p:spTgt spid="25"/>
                                        </p:tgtEl>
                                      </p:cBhvr>
                                    </p:animEffect>
                                  </p:childTnLst>
                                </p:cTn>
                              </p:par>
                            </p:childTnLst>
                          </p:cTn>
                        </p:par>
                        <p:par>
                          <p:cTn id="19" fill="hold">
                            <p:stCondLst>
                              <p:cond delay="12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
                                        <p:tgtEl>
                                          <p:spTgt spid="26"/>
                                        </p:tgtEl>
                                      </p:cBhvr>
                                    </p:animEffect>
                                  </p:childTnLst>
                                </p:cTn>
                              </p:par>
                            </p:childTnLst>
                          </p:cTn>
                        </p:par>
                        <p:par>
                          <p:cTn id="23" fill="hold">
                            <p:stCondLst>
                              <p:cond delay="13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
                                        <p:tgtEl>
                                          <p:spTgt spid="24"/>
                                        </p:tgtEl>
                                      </p:cBhvr>
                                    </p:animEffect>
                                  </p:childTnLst>
                                </p:cTn>
                              </p:par>
                            </p:childTnLst>
                          </p:cTn>
                        </p:par>
                        <p:par>
                          <p:cTn id="27" fill="hold">
                            <p:stCondLst>
                              <p:cond delay="14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
                                        <p:tgtEl>
                                          <p:spTgt spid="29"/>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
                                        <p:tgtEl>
                                          <p:spTgt spid="21"/>
                                        </p:tgtEl>
                                      </p:cBhvr>
                                    </p:animEffect>
                                  </p:childTnLst>
                                </p:cTn>
                              </p:par>
                            </p:childTnLst>
                          </p:cTn>
                        </p:par>
                        <p:par>
                          <p:cTn id="35" fill="hold">
                            <p:stCondLst>
                              <p:cond delay="16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
                                        <p:tgtEl>
                                          <p:spTgt spid="22"/>
                                        </p:tgtEl>
                                      </p:cBhvr>
                                    </p:animEffect>
                                  </p:childTnLst>
                                </p:cTn>
                              </p:par>
                            </p:childTnLst>
                          </p:cTn>
                        </p:par>
                        <p:par>
                          <p:cTn id="39" fill="hold">
                            <p:stCondLst>
                              <p:cond delay="17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
                                        <p:tgtEl>
                                          <p:spTgt spid="23"/>
                                        </p:tgtEl>
                                      </p:cBhvr>
                                    </p:animEffect>
                                  </p:childTnLst>
                                </p:cTn>
                              </p:par>
                            </p:childTnLst>
                          </p:cTn>
                        </p:par>
                        <p:par>
                          <p:cTn id="43" fill="hold">
                            <p:stCondLst>
                              <p:cond delay="18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
                                        <p:tgtEl>
                                          <p:spTgt spid="28"/>
                                        </p:tgtEl>
                                      </p:cBhvr>
                                    </p:animEffect>
                                  </p:childTnLst>
                                </p:cTn>
                              </p:par>
                            </p:childTnLst>
                          </p:cTn>
                        </p:par>
                        <p:par>
                          <p:cTn id="47" fill="hold">
                            <p:stCondLst>
                              <p:cond delay="1900"/>
                            </p:stCondLst>
                            <p:childTnLst>
                              <p:par>
                                <p:cTn id="48" presetID="10"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11111E-6 1.33374E-6 L 0.03403 0.02809 " pathEditMode="relative" rAng="0" ptsTypes="AA">
                                      <p:cBhvr>
                                        <p:cTn id="54" dur="2500" fill="hold"/>
                                        <p:tgtEl>
                                          <p:spTgt spid="27"/>
                                        </p:tgtEl>
                                        <p:attrNameLst>
                                          <p:attrName>ppt_x</p:attrName>
                                          <p:attrName>ppt_y</p:attrName>
                                        </p:attrNameLst>
                                      </p:cBhvr>
                                      <p:rCtr x="1701" y="1389"/>
                                    </p:animMotion>
                                  </p:childTnLst>
                                </p:cTn>
                              </p:par>
                              <p:par>
                                <p:cTn id="55" presetID="42" presetClass="path" presetSubtype="0" accel="50000" decel="50000" fill="hold" grpId="1" nodeType="withEffect">
                                  <p:stCondLst>
                                    <p:cond delay="0"/>
                                  </p:stCondLst>
                                  <p:childTnLst>
                                    <p:animMotion origin="layout" path="M 8.33333E-7 4.40568E-6 L -0.08906 0.07749 " pathEditMode="relative" rAng="0" ptsTypes="AA">
                                      <p:cBhvr>
                                        <p:cTn id="56" dur="2500" fill="hold"/>
                                        <p:tgtEl>
                                          <p:spTgt spid="30"/>
                                        </p:tgtEl>
                                        <p:attrNameLst>
                                          <p:attrName>ppt_x</p:attrName>
                                          <p:attrName>ppt_y</p:attrName>
                                        </p:attrNameLst>
                                      </p:cBhvr>
                                      <p:rCtr x="-4462" y="3859"/>
                                    </p:animMotion>
                                  </p:childTnLst>
                                </p:cTn>
                              </p:par>
                              <p:par>
                                <p:cTn id="57" presetID="42" presetClass="path" presetSubtype="0" accel="50000" decel="50000" fill="hold" grpId="1" nodeType="withEffect">
                                  <p:stCondLst>
                                    <p:cond delay="0"/>
                                  </p:stCondLst>
                                  <p:childTnLst>
                                    <p:animMotion origin="layout" path="M -3.61111E-6 8.64198E-7 L -0.13975 0.03272 " pathEditMode="relative" rAng="0" ptsTypes="AA">
                                      <p:cBhvr>
                                        <p:cTn id="58" dur="2500" fill="hold"/>
                                        <p:tgtEl>
                                          <p:spTgt spid="25"/>
                                        </p:tgtEl>
                                        <p:attrNameLst>
                                          <p:attrName>ppt_x</p:attrName>
                                          <p:attrName>ppt_y</p:attrName>
                                        </p:attrNameLst>
                                      </p:cBhvr>
                                      <p:rCtr x="-6997" y="1636"/>
                                    </p:animMotion>
                                  </p:childTnLst>
                                </p:cTn>
                              </p:par>
                              <p:par>
                                <p:cTn id="59" presetID="42" presetClass="path" presetSubtype="0" accel="50000" decel="50000" fill="hold" grpId="1" nodeType="withEffect">
                                  <p:stCondLst>
                                    <p:cond delay="0"/>
                                  </p:stCondLst>
                                  <p:childTnLst>
                                    <p:animMotion origin="layout" path="M 4.16667E-6 2.77864E-7 L -0.11823 -0.0284 " pathEditMode="relative" rAng="0" ptsTypes="AA">
                                      <p:cBhvr>
                                        <p:cTn id="60" dur="2500" fill="hold"/>
                                        <p:tgtEl>
                                          <p:spTgt spid="26"/>
                                        </p:tgtEl>
                                        <p:attrNameLst>
                                          <p:attrName>ppt_x</p:attrName>
                                          <p:attrName>ppt_y</p:attrName>
                                        </p:attrNameLst>
                                      </p:cBhvr>
                                      <p:rCtr x="-5920" y="-1420"/>
                                    </p:animMotion>
                                  </p:childTnLst>
                                </p:cTn>
                              </p:par>
                              <p:par>
                                <p:cTn id="61" presetID="42" presetClass="path" presetSubtype="0" accel="50000" decel="50000" fill="hold" grpId="1" nodeType="withEffect">
                                  <p:stCondLst>
                                    <p:cond delay="0"/>
                                  </p:stCondLst>
                                  <p:childTnLst>
                                    <p:animMotion origin="layout" path="M 1.94444E-6 3.21087E-6 L -0.03212 -0.03489 " pathEditMode="relative" rAng="0" ptsTypes="AA">
                                      <p:cBhvr>
                                        <p:cTn id="62" dur="2500" fill="hold"/>
                                        <p:tgtEl>
                                          <p:spTgt spid="24"/>
                                        </p:tgtEl>
                                        <p:attrNameLst>
                                          <p:attrName>ppt_x</p:attrName>
                                          <p:attrName>ppt_y</p:attrName>
                                        </p:attrNameLst>
                                      </p:cBhvr>
                                      <p:rCtr x="-1615" y="-1760"/>
                                    </p:animMotion>
                                  </p:childTnLst>
                                </p:cTn>
                              </p:par>
                              <p:par>
                                <p:cTn id="63" presetID="42" presetClass="path" presetSubtype="0" accel="50000" decel="50000" fill="hold" grpId="1" nodeType="withEffect">
                                  <p:stCondLst>
                                    <p:cond delay="0"/>
                                  </p:stCondLst>
                                  <p:childTnLst>
                                    <p:animMotion origin="layout" path="M -2.77778E-6 1.69805E-6 L -0.05382 0.03674 " pathEditMode="relative" rAng="0" ptsTypes="AA">
                                      <p:cBhvr>
                                        <p:cTn id="64" dur="2500" fill="hold"/>
                                        <p:tgtEl>
                                          <p:spTgt spid="29"/>
                                        </p:tgtEl>
                                        <p:attrNameLst>
                                          <p:attrName>ppt_x</p:attrName>
                                          <p:attrName>ppt_y</p:attrName>
                                        </p:attrNameLst>
                                      </p:cBhvr>
                                      <p:rCtr x="-2691" y="1822"/>
                                    </p:animMotion>
                                  </p:childTnLst>
                                </p:cTn>
                              </p:par>
                              <p:par>
                                <p:cTn id="65" presetID="42" presetClass="path" presetSubtype="0" accel="50000" decel="50000" fill="hold" grpId="1" nodeType="withEffect">
                                  <p:stCondLst>
                                    <p:cond delay="0"/>
                                  </p:stCondLst>
                                  <p:childTnLst>
                                    <p:animMotion origin="layout" path="M -5.55556E-7 -4.77925E-6 L 0.06424 0.0281 " pathEditMode="relative" rAng="0" ptsTypes="AA">
                                      <p:cBhvr>
                                        <p:cTn id="66" dur="2500" fill="hold"/>
                                        <p:tgtEl>
                                          <p:spTgt spid="21"/>
                                        </p:tgtEl>
                                        <p:attrNameLst>
                                          <p:attrName>ppt_x</p:attrName>
                                          <p:attrName>ppt_y</p:attrName>
                                        </p:attrNameLst>
                                      </p:cBhvr>
                                      <p:rCtr x="3212" y="1389"/>
                                    </p:animMotion>
                                  </p:childTnLst>
                                </p:cTn>
                              </p:par>
                              <p:par>
                                <p:cTn id="67" presetID="42" presetClass="path" presetSubtype="0" accel="50000" decel="50000" fill="hold" grpId="1" nodeType="withEffect">
                                  <p:stCondLst>
                                    <p:cond delay="0"/>
                                  </p:stCondLst>
                                  <p:childTnLst>
                                    <p:animMotion origin="layout" path="M 4.16667E-6 2.77864E-8 L 0.10347 0.06638 " pathEditMode="relative" rAng="0" ptsTypes="AA">
                                      <p:cBhvr>
                                        <p:cTn id="68" dur="2500" fill="hold"/>
                                        <p:tgtEl>
                                          <p:spTgt spid="22"/>
                                        </p:tgtEl>
                                        <p:attrNameLst>
                                          <p:attrName>ppt_x</p:attrName>
                                          <p:attrName>ppt_y</p:attrName>
                                        </p:attrNameLst>
                                      </p:cBhvr>
                                      <p:rCtr x="5174" y="3303"/>
                                    </p:animMotion>
                                  </p:childTnLst>
                                </p:cTn>
                              </p:par>
                              <p:par>
                                <p:cTn id="69" presetID="42" presetClass="path" presetSubtype="0" accel="50000" decel="50000" fill="hold" grpId="1" nodeType="withEffect">
                                  <p:stCondLst>
                                    <p:cond delay="0"/>
                                  </p:stCondLst>
                                  <p:childTnLst>
                                    <p:animMotion origin="layout" path="M 3.33333E-6 -3.75733E-6 L 0.11527 0.00494 " pathEditMode="relative" rAng="0" ptsTypes="AA">
                                      <p:cBhvr>
                                        <p:cTn id="70" dur="2500" fill="hold"/>
                                        <p:tgtEl>
                                          <p:spTgt spid="23"/>
                                        </p:tgtEl>
                                        <p:attrNameLst>
                                          <p:attrName>ppt_x</p:attrName>
                                          <p:attrName>ppt_y</p:attrName>
                                        </p:attrNameLst>
                                      </p:cBhvr>
                                      <p:rCtr x="5764" y="247"/>
                                    </p:animMotion>
                                  </p:childTnLst>
                                </p:cTn>
                              </p:par>
                              <p:par>
                                <p:cTn id="71" presetID="42" presetClass="path" presetSubtype="0" accel="50000" decel="50000" fill="hold" grpId="1" nodeType="withEffect">
                                  <p:stCondLst>
                                    <p:cond delay="0"/>
                                  </p:stCondLst>
                                  <p:childTnLst>
                                    <p:animMotion origin="layout" path="M -4.72222E-6 3.10898E-6 L 0.07205 -0.04724 " pathEditMode="relative" rAng="0" ptsTypes="AA">
                                      <p:cBhvr>
                                        <p:cTn id="72" dur="2500" fill="hold"/>
                                        <p:tgtEl>
                                          <p:spTgt spid="28"/>
                                        </p:tgtEl>
                                        <p:attrNameLst>
                                          <p:attrName>ppt_x</p:attrName>
                                          <p:attrName>ppt_y</p:attrName>
                                        </p:attrNameLst>
                                      </p:cBhvr>
                                      <p:rCtr x="3594" y="-2377"/>
                                    </p:animMotion>
                                  </p:childTnLst>
                                </p:cTn>
                              </p:par>
                              <p:par>
                                <p:cTn id="73" presetID="42" presetClass="path" presetSubtype="0" accel="50000" decel="50000" fill="hold" grpId="1" nodeType="withEffect">
                                  <p:stCondLst>
                                    <p:cond delay="0"/>
                                  </p:stCondLst>
                                  <p:childTnLst>
                                    <p:animMotion origin="layout" path="M 4.72222E-6 -2.56869E-6 L -0.28455 -0.00031 " pathEditMode="relative" rAng="0" ptsTypes="AA">
                                      <p:cBhvr>
                                        <p:cTn id="74" dur="1000" fill="hold"/>
                                        <p:tgtEl>
                                          <p:spTgt spid="31"/>
                                        </p:tgtEl>
                                        <p:attrNameLst>
                                          <p:attrName>ppt_x</p:attrName>
                                          <p:attrName>ppt_y</p:attrName>
                                        </p:attrNameLst>
                                      </p:cBhvr>
                                      <p:rCtr x="-14236" y="-31"/>
                                    </p:animMotion>
                                  </p:childTnLst>
                                </p:cTn>
                              </p:par>
                              <p:par>
                                <p:cTn id="75" presetID="22" presetClass="entr" presetSubtype="8" fill="hold" nodeType="withEffect">
                                  <p:stCondLst>
                                    <p:cond delay="100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par>
                                <p:cTn id="78" presetID="10" presetClass="entr" presetSubtype="0" fill="hold" grpId="0" nodeType="withEffect">
                                  <p:stCondLst>
                                    <p:cond delay="150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grpId="0" nodeType="withEffect">
                                  <p:stCondLst>
                                    <p:cond delay="200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P spid="31" grpId="1"/>
      <p:bldP spid="32"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1006728" y="4942908"/>
            <a:ext cx="7128792" cy="64633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lstStyle/>
          <a:p>
            <a:r>
              <a:rPr lang="pl-PL" dirty="0" smtClean="0"/>
              <a:t>Algorithm</a:t>
            </a:r>
            <a:endParaRPr lang="pl-PL" dirty="0"/>
          </a:p>
        </p:txBody>
      </p:sp>
      <p:sp>
        <p:nvSpPr>
          <p:cNvPr id="5" name="Down Arrow Callout 4"/>
          <p:cNvSpPr/>
          <p:nvPr/>
        </p:nvSpPr>
        <p:spPr>
          <a:xfrm>
            <a:off x="999364" y="1717306"/>
            <a:ext cx="7128792" cy="589080"/>
          </a:xfrm>
          <a:prstGeom prst="downArrow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p>
        </p:txBody>
      </p:sp>
      <p:sp>
        <p:nvSpPr>
          <p:cNvPr id="6" name="TextBox 5"/>
          <p:cNvSpPr txBox="1"/>
          <p:nvPr/>
        </p:nvSpPr>
        <p:spPr>
          <a:xfrm>
            <a:off x="1137320" y="1717306"/>
            <a:ext cx="6912768" cy="369332"/>
          </a:xfrm>
          <a:prstGeom prst="rect">
            <a:avLst/>
          </a:prstGeom>
          <a:noFill/>
        </p:spPr>
        <p:txBody>
          <a:bodyPr wrap="square" rtlCol="0">
            <a:spAutoFit/>
          </a:bodyPr>
          <a:lstStyle/>
          <a:p>
            <a:pPr algn="ctr"/>
            <a:r>
              <a:rPr lang="pl-PL" dirty="0" smtClean="0"/>
              <a:t>Image decomposition to set of layers</a:t>
            </a:r>
            <a:endParaRPr lang="pl-PL" dirty="0"/>
          </a:p>
        </p:txBody>
      </p:sp>
      <p:sp>
        <p:nvSpPr>
          <p:cNvPr id="11" name="Down Arrow Callout 10"/>
          <p:cNvSpPr/>
          <p:nvPr/>
        </p:nvSpPr>
        <p:spPr>
          <a:xfrm>
            <a:off x="1006728" y="3041205"/>
            <a:ext cx="7128792" cy="589080"/>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12" name="TextBox 11"/>
          <p:cNvSpPr txBox="1"/>
          <p:nvPr/>
        </p:nvSpPr>
        <p:spPr>
          <a:xfrm>
            <a:off x="1122163" y="3041205"/>
            <a:ext cx="6912768" cy="369332"/>
          </a:xfrm>
          <a:prstGeom prst="rect">
            <a:avLst/>
          </a:prstGeom>
          <a:noFill/>
        </p:spPr>
        <p:txBody>
          <a:bodyPr wrap="square" rtlCol="0">
            <a:spAutoFit/>
          </a:bodyPr>
          <a:lstStyle/>
          <a:p>
            <a:pPr algn="ctr"/>
            <a:r>
              <a:rPr lang="pl-PL" dirty="0" smtClean="0"/>
              <a:t>Stereo matching</a:t>
            </a:r>
            <a:endParaRPr lang="pl-PL" dirty="0"/>
          </a:p>
        </p:txBody>
      </p:sp>
      <p:sp>
        <p:nvSpPr>
          <p:cNvPr id="13" name="Down Arrow Callout 12"/>
          <p:cNvSpPr/>
          <p:nvPr/>
        </p:nvSpPr>
        <p:spPr>
          <a:xfrm>
            <a:off x="999364" y="3689277"/>
            <a:ext cx="7128792" cy="589080"/>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14" name="TextBox 13"/>
          <p:cNvSpPr txBox="1"/>
          <p:nvPr/>
        </p:nvSpPr>
        <p:spPr>
          <a:xfrm>
            <a:off x="1129956" y="3689277"/>
            <a:ext cx="6912768" cy="369332"/>
          </a:xfrm>
          <a:prstGeom prst="rect">
            <a:avLst/>
          </a:prstGeom>
          <a:noFill/>
        </p:spPr>
        <p:txBody>
          <a:bodyPr wrap="square" rtlCol="0">
            <a:spAutoFit/>
          </a:bodyPr>
          <a:lstStyle/>
          <a:p>
            <a:pPr algn="ctr"/>
            <a:r>
              <a:rPr lang="pl-PL" dirty="0" smtClean="0"/>
              <a:t>Take into consideration limitations of human visual system</a:t>
            </a:r>
            <a:endParaRPr lang="pl-PL" dirty="0"/>
          </a:p>
        </p:txBody>
      </p:sp>
      <p:sp>
        <p:nvSpPr>
          <p:cNvPr id="15" name="Down Arrow Callout 14"/>
          <p:cNvSpPr/>
          <p:nvPr/>
        </p:nvSpPr>
        <p:spPr>
          <a:xfrm>
            <a:off x="1006728" y="2393133"/>
            <a:ext cx="7128792" cy="589080"/>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16" name="TextBox 15"/>
          <p:cNvSpPr txBox="1"/>
          <p:nvPr/>
        </p:nvSpPr>
        <p:spPr>
          <a:xfrm>
            <a:off x="1122163" y="2393133"/>
            <a:ext cx="6912768" cy="369332"/>
          </a:xfrm>
          <a:prstGeom prst="rect">
            <a:avLst/>
          </a:prstGeom>
          <a:noFill/>
        </p:spPr>
        <p:txBody>
          <a:bodyPr wrap="square" rtlCol="0">
            <a:spAutoFit/>
          </a:bodyPr>
          <a:lstStyle/>
          <a:p>
            <a:pPr algn="ctr"/>
            <a:r>
              <a:rPr lang="pl-PL" dirty="0" smtClean="0"/>
              <a:t>Tone mapping</a:t>
            </a:r>
            <a:endParaRPr lang="pl-PL" dirty="0"/>
          </a:p>
        </p:txBody>
      </p:sp>
      <p:sp>
        <p:nvSpPr>
          <p:cNvPr id="17" name="Down Arrow Callout 16"/>
          <p:cNvSpPr/>
          <p:nvPr/>
        </p:nvSpPr>
        <p:spPr>
          <a:xfrm>
            <a:off x="1001096" y="4324333"/>
            <a:ext cx="7128792" cy="589080"/>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18" name="TextBox 17"/>
          <p:cNvSpPr txBox="1"/>
          <p:nvPr/>
        </p:nvSpPr>
        <p:spPr>
          <a:xfrm>
            <a:off x="1131688" y="4324333"/>
            <a:ext cx="6912768" cy="369332"/>
          </a:xfrm>
          <a:prstGeom prst="rect">
            <a:avLst/>
          </a:prstGeom>
          <a:noFill/>
        </p:spPr>
        <p:txBody>
          <a:bodyPr wrap="square" rtlCol="0">
            <a:spAutoFit/>
          </a:bodyPr>
          <a:lstStyle/>
          <a:p>
            <a:pPr algn="ctr"/>
            <a:r>
              <a:rPr lang="pl-PL" dirty="0" smtClean="0"/>
              <a:t>Find potential regions of rivalry</a:t>
            </a:r>
            <a:endParaRPr lang="pl-PL" dirty="0"/>
          </a:p>
        </p:txBody>
      </p:sp>
      <p:sp>
        <p:nvSpPr>
          <p:cNvPr id="20" name="TextBox 19"/>
          <p:cNvSpPr txBox="1"/>
          <p:nvPr/>
        </p:nvSpPr>
        <p:spPr>
          <a:xfrm>
            <a:off x="1134876" y="4942909"/>
            <a:ext cx="6912768" cy="646331"/>
          </a:xfrm>
          <a:prstGeom prst="rect">
            <a:avLst/>
          </a:prstGeom>
          <a:noFill/>
        </p:spPr>
        <p:txBody>
          <a:bodyPr wrap="square" rtlCol="0">
            <a:spAutoFit/>
          </a:bodyPr>
          <a:lstStyle/>
          <a:p>
            <a:pPr algn="ctr"/>
            <a:r>
              <a:rPr lang="pl-PL" dirty="0" smtClean="0"/>
              <a:t>Optimize for the final image using maps of disparity, rivalry and importance</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4" name="Slide Number Placeholder 3"/>
          <p:cNvSpPr>
            <a:spLocks noGrp="1"/>
          </p:cNvSpPr>
          <p:nvPr>
            <p:ph type="sldNum" sz="quarter" idx="12"/>
          </p:nvPr>
        </p:nvSpPr>
        <p:spPr/>
        <p:txBody>
          <a:bodyPr/>
          <a:lstStyle/>
          <a:p>
            <a:fld id="{B5168B12-8941-4B12-B4BB-DEFB83B1D4BA}" type="slidenum">
              <a:rPr lang="pl-PL" smtClean="0"/>
              <a:t>48</a:t>
            </a:fld>
            <a:endParaRPr lang="pl-PL"/>
          </a:p>
        </p:txBody>
      </p:sp>
    </p:spTree>
    <p:extLst>
      <p:ext uri="{BB962C8B-B14F-4D97-AF65-F5344CB8AC3E}">
        <p14:creationId xmlns:p14="http://schemas.microsoft.com/office/powerpoint/2010/main" val="59534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6" grpId="0"/>
      <p:bldP spid="11" grpId="0" animBg="1"/>
      <p:bldP spid="12" grpId="0"/>
      <p:bldP spid="13" grpId="0" animBg="1"/>
      <p:bldP spid="14" grpId="0"/>
      <p:bldP spid="15" grpId="0" animBg="1"/>
      <p:bldP spid="16" grpId="0"/>
      <p:bldP spid="17" grpId="0" animBg="1"/>
      <p:bldP spid="18"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Stereo matching</a:t>
            </a:r>
            <a:endParaRPr lang="pl-PL" dirty="0"/>
          </a:p>
        </p:txBody>
      </p:sp>
      <p:sp>
        <p:nvSpPr>
          <p:cNvPr id="3" name="Content Placeholder 2"/>
          <p:cNvSpPr>
            <a:spLocks noGrp="1"/>
          </p:cNvSpPr>
          <p:nvPr>
            <p:ph idx="1"/>
          </p:nvPr>
        </p:nvSpPr>
        <p:spPr>
          <a:xfrm>
            <a:off x="457200" y="1484784"/>
            <a:ext cx="8229600" cy="1584175"/>
          </a:xfrm>
        </p:spPr>
        <p:txBody>
          <a:bodyPr>
            <a:normAutofit lnSpcReduction="10000"/>
          </a:bodyPr>
          <a:lstStyle/>
          <a:p>
            <a:r>
              <a:rPr lang="pl-PL" dirty="0" smtClean="0"/>
              <a:t>Problem with finding corresponding points in real images</a:t>
            </a:r>
          </a:p>
          <a:p>
            <a:r>
              <a:rPr lang="pl-PL" dirty="0" smtClean="0"/>
              <a:t>Possibility to have multiple matches</a:t>
            </a:r>
          </a:p>
        </p:txBody>
      </p:sp>
      <p:sp>
        <p:nvSpPr>
          <p:cNvPr id="6" name="Footer Placeholder 5"/>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8" name="Slide Number Placeholder 7"/>
          <p:cNvSpPr>
            <a:spLocks noGrp="1"/>
          </p:cNvSpPr>
          <p:nvPr>
            <p:ph type="sldNum" sz="quarter" idx="12"/>
          </p:nvPr>
        </p:nvSpPr>
        <p:spPr/>
        <p:txBody>
          <a:bodyPr/>
          <a:lstStyle/>
          <a:p>
            <a:fld id="{B5168B12-8941-4B12-B4BB-DEFB83B1D4BA}" type="slidenum">
              <a:rPr lang="pl-PL" smtClean="0"/>
              <a:t>49</a:t>
            </a:fld>
            <a:endParaRPr lang="pl-PL"/>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335353"/>
            <a:ext cx="2799603" cy="279960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813" y="3335353"/>
            <a:ext cx="2799603" cy="2799603"/>
          </a:xfrm>
          <a:prstGeom prst="rect">
            <a:avLst/>
          </a:prstGeom>
        </p:spPr>
      </p:pic>
      <p:cxnSp>
        <p:nvCxnSpPr>
          <p:cNvPr id="18" name="Straight Arrow Connector 17"/>
          <p:cNvCxnSpPr>
            <a:endCxn id="21" idx="2"/>
          </p:cNvCxnSpPr>
          <p:nvPr/>
        </p:nvCxnSpPr>
        <p:spPr>
          <a:xfrm>
            <a:off x="1475656" y="4502121"/>
            <a:ext cx="49716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447296" y="4345270"/>
            <a:ext cx="349581" cy="3137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6847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Specular case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467296"/>
            <a:ext cx="8224001" cy="4626000"/>
          </a:xfrm>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5</a:t>
            </a:fld>
            <a:endParaRPr lang="pl-PL"/>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469149"/>
            <a:ext cx="8220706" cy="4624147"/>
          </a:xfrm>
          <a:prstGeom prst="rect">
            <a:avLst/>
          </a:prstGeom>
        </p:spPr>
      </p:pic>
    </p:spTree>
    <p:extLst>
      <p:ext uri="{BB962C8B-B14F-4D97-AF65-F5344CB8AC3E}">
        <p14:creationId xmlns:p14="http://schemas.microsoft.com/office/powerpoint/2010/main" val="345026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535136"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90" name="Straight Connector 89"/>
          <p:cNvCxnSpPr/>
          <p:nvPr/>
        </p:nvCxnSpPr>
        <p:spPr>
          <a:xfrm flipH="1">
            <a:off x="2333861" y="3095804"/>
            <a:ext cx="3640526" cy="1701348"/>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Specular </a:t>
            </a:r>
            <a:r>
              <a:rPr lang="pl-PL" dirty="0" smtClean="0"/>
              <a:t>case</a:t>
            </a:r>
            <a:endParaRPr lang="pl-PL" dirty="0"/>
          </a:p>
        </p:txBody>
      </p:sp>
      <p:grpSp>
        <p:nvGrpSpPr>
          <p:cNvPr id="10" name="Group 9"/>
          <p:cNvGrpSpPr/>
          <p:nvPr/>
        </p:nvGrpSpPr>
        <p:grpSpPr>
          <a:xfrm rot="21002819">
            <a:off x="1226599"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9991"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9885"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6</a:t>
            </a:fld>
            <a:endParaRPr lang="pl-PL"/>
          </a:p>
        </p:txBody>
      </p:sp>
      <p:cxnSp>
        <p:nvCxnSpPr>
          <p:cNvPr id="64" name="Straight Connector 63"/>
          <p:cNvCxnSpPr/>
          <p:nvPr/>
        </p:nvCxnSpPr>
        <p:spPr>
          <a:xfrm flipH="1">
            <a:off x="2302121" y="2331848"/>
            <a:ext cx="3663027" cy="206662"/>
          </a:xfrm>
          <a:prstGeom prst="line">
            <a:avLst/>
          </a:prstGeom>
          <a:ln w="38100">
            <a:solidFill>
              <a:srgbClr val="92D05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2302121" y="3047181"/>
            <a:ext cx="3640526" cy="1701348"/>
          </a:xfrm>
          <a:prstGeom prst="line">
            <a:avLst/>
          </a:prstGeom>
          <a:ln w="38100">
            <a:solidFill>
              <a:srgbClr val="92D05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4637555" y="1489921"/>
            <a:ext cx="434728" cy="4347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854919" y="1715384"/>
            <a:ext cx="1123647" cy="1294628"/>
          </a:xfrm>
          <a:prstGeom prst="line">
            <a:avLst/>
          </a:prstGeom>
          <a:ln w="38100">
            <a:solidFill>
              <a:srgbClr val="92D05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62690" y="1715384"/>
            <a:ext cx="1109167" cy="603769"/>
          </a:xfrm>
          <a:prstGeom prst="line">
            <a:avLst/>
          </a:prstGeom>
          <a:ln w="38100">
            <a:solidFill>
              <a:srgbClr val="92D05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942645" y="2170298"/>
            <a:ext cx="141524" cy="2957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1" name="Straight Connector 90"/>
          <p:cNvCxnSpPr/>
          <p:nvPr/>
        </p:nvCxnSpPr>
        <p:spPr>
          <a:xfrm flipH="1" flipV="1">
            <a:off x="2322420" y="2636912"/>
            <a:ext cx="3656148" cy="458892"/>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39321" y="5219204"/>
            <a:ext cx="1548172" cy="923330"/>
          </a:xfrm>
          <a:prstGeom prst="rect">
            <a:avLst/>
          </a:prstGeom>
          <a:noFill/>
        </p:spPr>
        <p:txBody>
          <a:bodyPr wrap="square" rtlCol="0">
            <a:spAutoFit/>
          </a:bodyPr>
          <a:lstStyle/>
          <a:p>
            <a:pPr algn="ctr"/>
            <a:r>
              <a:rPr lang="pl-PL" dirty="0" smtClean="0"/>
              <a:t>Object with specular properties</a:t>
            </a:r>
            <a:endParaRPr lang="pl-PL" dirty="0"/>
          </a:p>
        </p:txBody>
      </p:sp>
      <p:sp>
        <p:nvSpPr>
          <p:cNvPr id="30" name="TextBox 29"/>
          <p:cNvSpPr txBox="1"/>
          <p:nvPr/>
        </p:nvSpPr>
        <p:spPr>
          <a:xfrm>
            <a:off x="5121280" y="1278318"/>
            <a:ext cx="1687736" cy="646331"/>
          </a:xfrm>
          <a:prstGeom prst="rect">
            <a:avLst/>
          </a:prstGeom>
          <a:noFill/>
        </p:spPr>
        <p:txBody>
          <a:bodyPr wrap="square" rtlCol="0">
            <a:spAutoFit/>
          </a:bodyPr>
          <a:lstStyle/>
          <a:p>
            <a:pPr algn="ctr"/>
            <a:r>
              <a:rPr lang="pl-PL" dirty="0" smtClean="0"/>
              <a:t>Reflected object</a:t>
            </a:r>
            <a:endParaRPr lang="pl-PL" dirty="0"/>
          </a:p>
        </p:txBody>
      </p:sp>
      <p:sp>
        <p:nvSpPr>
          <p:cNvPr id="31" name="Left Brace 30"/>
          <p:cNvSpPr/>
          <p:nvPr/>
        </p:nvSpPr>
        <p:spPr>
          <a:xfrm>
            <a:off x="3358863" y="2814712"/>
            <a:ext cx="189735" cy="1371198"/>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3" name="TextBox 32"/>
          <p:cNvSpPr txBox="1"/>
          <p:nvPr/>
        </p:nvSpPr>
        <p:spPr>
          <a:xfrm>
            <a:off x="683222" y="3783883"/>
            <a:ext cx="1816229" cy="369332"/>
          </a:xfrm>
          <a:prstGeom prst="rect">
            <a:avLst/>
          </a:prstGeom>
          <a:noFill/>
        </p:spPr>
        <p:txBody>
          <a:bodyPr wrap="square" rtlCol="0">
            <a:spAutoFit/>
          </a:bodyPr>
          <a:lstStyle/>
          <a:p>
            <a:r>
              <a:rPr lang="pl-PL" dirty="0" smtClean="0"/>
              <a:t>Diffuse disparity</a:t>
            </a:r>
            <a:endParaRPr lang="pl-PL" dirty="0"/>
          </a:p>
        </p:txBody>
      </p:sp>
      <p:sp>
        <p:nvSpPr>
          <p:cNvPr id="34" name="Left Brace 33"/>
          <p:cNvSpPr/>
          <p:nvPr/>
        </p:nvSpPr>
        <p:spPr>
          <a:xfrm>
            <a:off x="3144750" y="2502668"/>
            <a:ext cx="189735" cy="1683242"/>
          </a:xfrm>
          <a:prstGeom prst="lef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5" name="TextBox 34"/>
          <p:cNvSpPr txBox="1"/>
          <p:nvPr/>
        </p:nvSpPr>
        <p:spPr>
          <a:xfrm>
            <a:off x="683222" y="3130979"/>
            <a:ext cx="1979601" cy="369332"/>
          </a:xfrm>
          <a:prstGeom prst="rect">
            <a:avLst/>
          </a:prstGeom>
          <a:noFill/>
        </p:spPr>
        <p:txBody>
          <a:bodyPr wrap="square" rtlCol="0">
            <a:spAutoFit/>
          </a:bodyPr>
          <a:lstStyle/>
          <a:p>
            <a:r>
              <a:rPr lang="pl-PL" dirty="0" smtClean="0"/>
              <a:t>Specular disparity</a:t>
            </a:r>
            <a:endParaRPr lang="pl-PL" dirty="0"/>
          </a:p>
        </p:txBody>
      </p:sp>
      <p:cxnSp>
        <p:nvCxnSpPr>
          <p:cNvPr id="17" name="Straight Arrow Connector 16"/>
          <p:cNvCxnSpPr>
            <a:stCxn id="34" idx="1"/>
            <a:endCxn id="35" idx="3"/>
          </p:cNvCxnSpPr>
          <p:nvPr/>
        </p:nvCxnSpPr>
        <p:spPr>
          <a:xfrm flipH="1" flipV="1">
            <a:off x="2662823" y="3315645"/>
            <a:ext cx="481927" cy="28644"/>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1"/>
            <a:endCxn id="33" idx="3"/>
          </p:cNvCxnSpPr>
          <p:nvPr/>
        </p:nvCxnSpPr>
        <p:spPr>
          <a:xfrm flipH="1">
            <a:off x="2499451" y="3500311"/>
            <a:ext cx="859412" cy="468238"/>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2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22" presetClass="entr" presetSubtype="8"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left)">
                                      <p:cBhvr>
                                        <p:cTn id="10" dur="500"/>
                                        <p:tgtEl>
                                          <p:spTgt spid="81"/>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right)">
                                      <p:cBhvr>
                                        <p:cTn id="14" dur="500"/>
                                        <p:tgtEl>
                                          <p:spTgt spid="64"/>
                                        </p:tgtEl>
                                      </p:cBhvr>
                                    </p:animEffect>
                                  </p:childTnLst>
                                </p:cTn>
                              </p:par>
                              <p:par>
                                <p:cTn id="15" presetID="22" presetClass="entr" presetSubtype="2"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70270"/>
            <a:ext cx="8223999" cy="4626000"/>
          </a:xfrm>
          <a:prstGeom prst="rect">
            <a:avLst/>
          </a:prstGeom>
        </p:spPr>
      </p:pic>
      <p:sp>
        <p:nvSpPr>
          <p:cNvPr id="2" name="Title 1"/>
          <p:cNvSpPr>
            <a:spLocks noGrp="1"/>
          </p:cNvSpPr>
          <p:nvPr>
            <p:ph type="title"/>
          </p:nvPr>
        </p:nvSpPr>
        <p:spPr/>
        <p:txBody>
          <a:bodyPr/>
          <a:lstStyle/>
          <a:p>
            <a:r>
              <a:rPr lang="en-US" dirty="0" smtClean="0"/>
              <a:t>Refractive case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7544" y="1467296"/>
            <a:ext cx="8224001" cy="4626000"/>
          </a:xfrm>
        </p:spPr>
      </p:pic>
      <p:sp>
        <p:nvSpPr>
          <p:cNvPr id="4" name="Footer Placeholder 3"/>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dirty="0"/>
          </a:p>
        </p:txBody>
      </p:sp>
      <p:sp>
        <p:nvSpPr>
          <p:cNvPr id="5" name="Slide Number Placeholder 4"/>
          <p:cNvSpPr>
            <a:spLocks noGrp="1"/>
          </p:cNvSpPr>
          <p:nvPr>
            <p:ph type="sldNum" sz="quarter" idx="12"/>
          </p:nvPr>
        </p:nvSpPr>
        <p:spPr/>
        <p:txBody>
          <a:bodyPr/>
          <a:lstStyle/>
          <a:p>
            <a:fld id="{B5168B12-8941-4B12-B4BB-DEFB83B1D4BA}" type="slidenum">
              <a:rPr lang="pl-PL" smtClean="0"/>
              <a:t>7</a:t>
            </a:fld>
            <a:endParaRPr lang="pl-PL"/>
          </a:p>
        </p:txBody>
      </p:sp>
    </p:spTree>
    <p:extLst>
      <p:ext uri="{BB962C8B-B14F-4D97-AF65-F5344CB8AC3E}">
        <p14:creationId xmlns:p14="http://schemas.microsoft.com/office/powerpoint/2010/main" val="35697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528451"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90" name="Straight Connector 89"/>
          <p:cNvCxnSpPr/>
          <p:nvPr/>
        </p:nvCxnSpPr>
        <p:spPr>
          <a:xfrm flipH="1">
            <a:off x="2327176" y="3095804"/>
            <a:ext cx="3640526" cy="1701348"/>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pl-PL" dirty="0" smtClean="0"/>
              <a:t>Screen-door transparency case</a:t>
            </a:r>
            <a:endParaRPr lang="pl-PL" dirty="0"/>
          </a:p>
        </p:txBody>
      </p:sp>
      <p:grpSp>
        <p:nvGrpSpPr>
          <p:cNvPr id="10" name="Group 9"/>
          <p:cNvGrpSpPr/>
          <p:nvPr/>
        </p:nvGrpSpPr>
        <p:grpSpPr>
          <a:xfrm rot="21002819">
            <a:off x="1219914"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3306"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3200"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8</a:t>
            </a:fld>
            <a:endParaRPr lang="pl-PL"/>
          </a:p>
        </p:txBody>
      </p:sp>
      <p:cxnSp>
        <p:nvCxnSpPr>
          <p:cNvPr id="64" name="Straight Connector 63"/>
          <p:cNvCxnSpPr/>
          <p:nvPr/>
        </p:nvCxnSpPr>
        <p:spPr>
          <a:xfrm flipH="1">
            <a:off x="2295438" y="2538511"/>
            <a:ext cx="3639314" cy="1"/>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2295436" y="3095804"/>
            <a:ext cx="3640524" cy="1652725"/>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934752" y="2170298"/>
            <a:ext cx="143940" cy="2957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1" name="Straight Connector 90"/>
          <p:cNvCxnSpPr/>
          <p:nvPr/>
        </p:nvCxnSpPr>
        <p:spPr>
          <a:xfrm flipH="1" flipV="1">
            <a:off x="2315735" y="2636912"/>
            <a:ext cx="3656148" cy="439066"/>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078692" y="2502668"/>
            <a:ext cx="1517682" cy="573310"/>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32636" y="5251014"/>
            <a:ext cx="1548172" cy="646331"/>
          </a:xfrm>
          <a:prstGeom prst="rect">
            <a:avLst/>
          </a:prstGeom>
          <a:noFill/>
        </p:spPr>
        <p:txBody>
          <a:bodyPr wrap="square" rtlCol="0">
            <a:spAutoFit/>
          </a:bodyPr>
          <a:lstStyle/>
          <a:p>
            <a:pPr algn="ctr"/>
            <a:r>
              <a:rPr lang="pl-PL" dirty="0" smtClean="0"/>
              <a:t>Transparent object</a:t>
            </a:r>
            <a:endParaRPr lang="pl-PL" dirty="0"/>
          </a:p>
        </p:txBody>
      </p:sp>
      <p:sp>
        <p:nvSpPr>
          <p:cNvPr id="54" name="TextBox 53"/>
          <p:cNvSpPr txBox="1"/>
          <p:nvPr/>
        </p:nvSpPr>
        <p:spPr>
          <a:xfrm>
            <a:off x="6752506" y="5251014"/>
            <a:ext cx="1687736" cy="369332"/>
          </a:xfrm>
          <a:prstGeom prst="rect">
            <a:avLst/>
          </a:prstGeom>
          <a:noFill/>
        </p:spPr>
        <p:txBody>
          <a:bodyPr wrap="square" rtlCol="0">
            <a:spAutoFit/>
          </a:bodyPr>
          <a:lstStyle/>
          <a:p>
            <a:pPr algn="ctr"/>
            <a:r>
              <a:rPr lang="pl-PL" dirty="0" smtClean="0"/>
              <a:t>Other object</a:t>
            </a:r>
            <a:endParaRPr lang="pl-PL" dirty="0"/>
          </a:p>
        </p:txBody>
      </p:sp>
      <p:sp>
        <p:nvSpPr>
          <p:cNvPr id="33" name="Rectangle 32"/>
          <p:cNvSpPr/>
          <p:nvPr/>
        </p:nvSpPr>
        <p:spPr>
          <a:xfrm>
            <a:off x="7524404" y="2170298"/>
            <a:ext cx="143940" cy="295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39" name="Straight Connector 38"/>
          <p:cNvCxnSpPr/>
          <p:nvPr/>
        </p:nvCxnSpPr>
        <p:spPr>
          <a:xfrm flipH="1">
            <a:off x="6078692" y="2538512"/>
            <a:ext cx="1445712" cy="0"/>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3358863" y="2814712"/>
            <a:ext cx="189735" cy="1371198"/>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3" name="TextBox 42"/>
          <p:cNvSpPr txBox="1"/>
          <p:nvPr/>
        </p:nvSpPr>
        <p:spPr>
          <a:xfrm>
            <a:off x="683222" y="3783883"/>
            <a:ext cx="1816229" cy="369332"/>
          </a:xfrm>
          <a:prstGeom prst="rect">
            <a:avLst/>
          </a:prstGeom>
          <a:noFill/>
        </p:spPr>
        <p:txBody>
          <a:bodyPr wrap="square" rtlCol="0">
            <a:spAutoFit/>
          </a:bodyPr>
          <a:lstStyle/>
          <a:p>
            <a:r>
              <a:rPr lang="pl-PL" dirty="0" smtClean="0"/>
              <a:t>Diffuse disparity</a:t>
            </a:r>
            <a:endParaRPr lang="pl-PL" dirty="0"/>
          </a:p>
        </p:txBody>
      </p:sp>
      <p:sp>
        <p:nvSpPr>
          <p:cNvPr id="44" name="Left Brace 43"/>
          <p:cNvSpPr/>
          <p:nvPr/>
        </p:nvSpPr>
        <p:spPr>
          <a:xfrm>
            <a:off x="3222257" y="2555468"/>
            <a:ext cx="189735" cy="1683242"/>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5" name="TextBox 44"/>
          <p:cNvSpPr txBox="1"/>
          <p:nvPr/>
        </p:nvSpPr>
        <p:spPr>
          <a:xfrm>
            <a:off x="769359" y="3137552"/>
            <a:ext cx="1643954" cy="646331"/>
          </a:xfrm>
          <a:prstGeom prst="rect">
            <a:avLst/>
          </a:prstGeom>
          <a:noFill/>
        </p:spPr>
        <p:txBody>
          <a:bodyPr wrap="square" rtlCol="0">
            <a:spAutoFit/>
          </a:bodyPr>
          <a:lstStyle/>
          <a:p>
            <a:pPr algn="ctr"/>
            <a:r>
              <a:rPr lang="pl-PL" dirty="0" smtClean="0"/>
              <a:t>„Transparent” disparity</a:t>
            </a:r>
            <a:endParaRPr lang="pl-PL" dirty="0"/>
          </a:p>
        </p:txBody>
      </p:sp>
      <p:cxnSp>
        <p:nvCxnSpPr>
          <p:cNvPr id="46" name="Straight Arrow Connector 45"/>
          <p:cNvCxnSpPr>
            <a:stCxn id="44" idx="1"/>
            <a:endCxn id="45" idx="3"/>
          </p:cNvCxnSpPr>
          <p:nvPr/>
        </p:nvCxnSpPr>
        <p:spPr>
          <a:xfrm flipH="1">
            <a:off x="2413313" y="3397089"/>
            <a:ext cx="808944" cy="63629"/>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1"/>
            <a:endCxn id="43" idx="3"/>
          </p:cNvCxnSpPr>
          <p:nvPr/>
        </p:nvCxnSpPr>
        <p:spPr>
          <a:xfrm flipH="1">
            <a:off x="2499451" y="3500311"/>
            <a:ext cx="859412" cy="468238"/>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0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500"/>
                                        <p:tgtEl>
                                          <p:spTgt spid="39"/>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right)">
                                      <p:cBhvr>
                                        <p:cTn id="14" dur="500"/>
                                        <p:tgtEl>
                                          <p:spTgt spid="64"/>
                                        </p:tgtEl>
                                      </p:cBhvr>
                                    </p:animEffect>
                                  </p:childTnLst>
                                </p:cTn>
                              </p:par>
                              <p:par>
                                <p:cTn id="15" presetID="22" presetClass="entr" presetSubtype="2"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right)">
                                      <p:cBhvr>
                                        <p:cTn id="25" dur="500"/>
                                        <p:tgtEl>
                                          <p:spTgt spid="4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right)">
                                      <p:cBhvr>
                                        <p:cTn id="37" dur="500"/>
                                        <p:tgtEl>
                                          <p:spTgt spid="4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580112" y="2221864"/>
            <a:ext cx="1060852" cy="2957172"/>
          </a:xfrm>
          <a:prstGeom prst="rect">
            <a:avLst/>
          </a:pr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Rectangle 31"/>
          <p:cNvSpPr/>
          <p:nvPr/>
        </p:nvSpPr>
        <p:spPr>
          <a:xfrm>
            <a:off x="3528451" y="2200754"/>
            <a:ext cx="99219" cy="2926756"/>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cxnSp>
        <p:nvCxnSpPr>
          <p:cNvPr id="90" name="Straight Connector 89"/>
          <p:cNvCxnSpPr/>
          <p:nvPr/>
        </p:nvCxnSpPr>
        <p:spPr>
          <a:xfrm flipH="1">
            <a:off x="2327176" y="3439696"/>
            <a:ext cx="3167440" cy="1357456"/>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pl-PL" dirty="0" smtClean="0"/>
              <a:t>Refractive case</a:t>
            </a:r>
            <a:endParaRPr lang="pl-PL" dirty="0"/>
          </a:p>
        </p:txBody>
      </p:sp>
      <p:grpSp>
        <p:nvGrpSpPr>
          <p:cNvPr id="10" name="Group 9"/>
          <p:cNvGrpSpPr/>
          <p:nvPr/>
        </p:nvGrpSpPr>
        <p:grpSpPr>
          <a:xfrm rot="21002819">
            <a:off x="1219914" y="1978259"/>
            <a:ext cx="984231" cy="953873"/>
            <a:chOff x="307430" y="1871058"/>
            <a:chExt cx="1006421" cy="975551"/>
          </a:xfrm>
        </p:grpSpPr>
        <p:grpSp>
          <p:nvGrpSpPr>
            <p:cNvPr id="11" name="Group 10"/>
            <p:cNvGrpSpPr/>
            <p:nvPr/>
          </p:nvGrpSpPr>
          <p:grpSpPr>
            <a:xfrm>
              <a:off x="307430" y="1871058"/>
              <a:ext cx="1006421" cy="975551"/>
              <a:chOff x="307430" y="1871058"/>
              <a:chExt cx="1006421" cy="975551"/>
            </a:xfrm>
          </p:grpSpPr>
          <p:sp>
            <p:nvSpPr>
              <p:cNvPr id="14" name="Oval 13"/>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rot="19707158">
            <a:off x="1253306" y="4435888"/>
            <a:ext cx="984231" cy="953873"/>
            <a:chOff x="307430" y="1871058"/>
            <a:chExt cx="1006421" cy="975551"/>
          </a:xfrm>
        </p:grpSpPr>
        <p:grpSp>
          <p:nvGrpSpPr>
            <p:cNvPr id="5" name="Group 4"/>
            <p:cNvGrpSpPr/>
            <p:nvPr/>
          </p:nvGrpSpPr>
          <p:grpSpPr>
            <a:xfrm>
              <a:off x="307430" y="1871058"/>
              <a:ext cx="1006421" cy="975551"/>
              <a:chOff x="307430" y="1871058"/>
              <a:chExt cx="1006421" cy="975551"/>
            </a:xfrm>
          </p:grpSpPr>
          <p:sp>
            <p:nvSpPr>
              <p:cNvPr id="8" name="Oval 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543200" y="5219204"/>
            <a:ext cx="2016224" cy="369332"/>
          </a:xfrm>
          <a:prstGeom prst="rect">
            <a:avLst/>
          </a:prstGeom>
          <a:noFill/>
        </p:spPr>
        <p:txBody>
          <a:bodyPr wrap="square" rtlCol="0">
            <a:spAutoFit/>
          </a:bodyPr>
          <a:lstStyle/>
          <a:p>
            <a:pPr algn="ctr"/>
            <a:r>
              <a:rPr lang="en-US" dirty="0" smtClean="0"/>
              <a:t>Screen</a:t>
            </a:r>
            <a:endParaRPr lang="pl-PL" dirty="0"/>
          </a:p>
        </p:txBody>
      </p:sp>
      <p:sp>
        <p:nvSpPr>
          <p:cNvPr id="3" name="Footer Placeholder 2"/>
          <p:cNvSpPr>
            <a:spLocks noGrp="1"/>
          </p:cNvSpPr>
          <p:nvPr>
            <p:ph type="ftr" sz="quarter" idx="11"/>
          </p:nvPr>
        </p:nvSpPr>
        <p:spPr/>
        <p:txBody>
          <a:bodyPr/>
          <a:lstStyle/>
          <a:p>
            <a:r>
              <a:rPr lang="pl-PL" smtClean="0"/>
              <a:t>Dąbała et al. Manipulating refractive and reflective binocular disparity, Eurographics 2014, Strasbourg / France</a:t>
            </a:r>
            <a:endParaRPr lang="pl-PL"/>
          </a:p>
        </p:txBody>
      </p:sp>
      <p:sp>
        <p:nvSpPr>
          <p:cNvPr id="19" name="Slide Number Placeholder 18"/>
          <p:cNvSpPr>
            <a:spLocks noGrp="1"/>
          </p:cNvSpPr>
          <p:nvPr>
            <p:ph type="sldNum" sz="quarter" idx="12"/>
          </p:nvPr>
        </p:nvSpPr>
        <p:spPr/>
        <p:txBody>
          <a:bodyPr/>
          <a:lstStyle/>
          <a:p>
            <a:fld id="{B5168B12-8941-4B12-B4BB-DEFB83B1D4BA}" type="slidenum">
              <a:rPr lang="pl-PL" smtClean="0"/>
              <a:t>9</a:t>
            </a:fld>
            <a:endParaRPr lang="pl-PL"/>
          </a:p>
        </p:txBody>
      </p:sp>
      <p:cxnSp>
        <p:nvCxnSpPr>
          <p:cNvPr id="64" name="Straight Connector 63"/>
          <p:cNvCxnSpPr/>
          <p:nvPr/>
        </p:nvCxnSpPr>
        <p:spPr>
          <a:xfrm flipH="1">
            <a:off x="2327176" y="4433325"/>
            <a:ext cx="3095471" cy="442684"/>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2327176" y="2636912"/>
            <a:ext cx="3088358" cy="360730"/>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2315735" y="2636912"/>
            <a:ext cx="3106911" cy="802784"/>
          </a:xfrm>
          <a:prstGeom prst="line">
            <a:avLst/>
          </a:prstGeom>
          <a:ln w="38100">
            <a:solidFill>
              <a:schemeClr val="accent1">
                <a:alpha val="74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4" idx="1"/>
          </p:cNvCxnSpPr>
          <p:nvPr/>
        </p:nvCxnSpPr>
        <p:spPr>
          <a:xfrm flipH="1">
            <a:off x="6784904" y="3700430"/>
            <a:ext cx="1459504" cy="268119"/>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4" idx="1"/>
          </p:cNvCxnSpPr>
          <p:nvPr/>
        </p:nvCxnSpPr>
        <p:spPr>
          <a:xfrm flipH="1" flipV="1">
            <a:off x="6784904" y="3495198"/>
            <a:ext cx="1459504" cy="205232"/>
          </a:xfrm>
          <a:prstGeom prst="line">
            <a:avLst/>
          </a:prstGeom>
          <a:ln w="38100">
            <a:solidFill>
              <a:srgbClr val="C00000">
                <a:alpha val="77000"/>
              </a:srgb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336452" y="5219204"/>
            <a:ext cx="1548172" cy="646331"/>
          </a:xfrm>
          <a:prstGeom prst="rect">
            <a:avLst/>
          </a:prstGeom>
          <a:noFill/>
        </p:spPr>
        <p:txBody>
          <a:bodyPr wrap="square" rtlCol="0">
            <a:spAutoFit/>
          </a:bodyPr>
          <a:lstStyle/>
          <a:p>
            <a:pPr algn="ctr"/>
            <a:r>
              <a:rPr lang="pl-PL" dirty="0" smtClean="0"/>
              <a:t>Refractive object</a:t>
            </a:r>
            <a:endParaRPr lang="pl-PL" dirty="0"/>
          </a:p>
        </p:txBody>
      </p:sp>
      <p:sp>
        <p:nvSpPr>
          <p:cNvPr id="54" name="TextBox 53"/>
          <p:cNvSpPr txBox="1"/>
          <p:nvPr/>
        </p:nvSpPr>
        <p:spPr>
          <a:xfrm>
            <a:off x="7472510" y="5251014"/>
            <a:ext cx="1687736" cy="369332"/>
          </a:xfrm>
          <a:prstGeom prst="rect">
            <a:avLst/>
          </a:prstGeom>
          <a:noFill/>
        </p:spPr>
        <p:txBody>
          <a:bodyPr wrap="square" rtlCol="0">
            <a:spAutoFit/>
          </a:bodyPr>
          <a:lstStyle/>
          <a:p>
            <a:pPr algn="ctr"/>
            <a:r>
              <a:rPr lang="pl-PL" dirty="0" smtClean="0"/>
              <a:t>Other object</a:t>
            </a:r>
            <a:endParaRPr lang="pl-PL" dirty="0"/>
          </a:p>
        </p:txBody>
      </p:sp>
      <p:cxnSp>
        <p:nvCxnSpPr>
          <p:cNvPr id="57" name="Straight Connector 56"/>
          <p:cNvCxnSpPr/>
          <p:nvPr/>
        </p:nvCxnSpPr>
        <p:spPr>
          <a:xfrm flipH="1" flipV="1">
            <a:off x="5566586" y="3038304"/>
            <a:ext cx="1036001" cy="401394"/>
          </a:xfrm>
          <a:prstGeom prst="line">
            <a:avLst/>
          </a:prstGeom>
          <a:ln w="38100">
            <a:solidFill>
              <a:srgbClr val="C00000">
                <a:alpha val="77000"/>
              </a:srgbClr>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580112" y="3968549"/>
            <a:ext cx="1022475" cy="430642"/>
          </a:xfrm>
          <a:prstGeom prst="line">
            <a:avLst/>
          </a:prstGeom>
          <a:ln w="38100">
            <a:solidFill>
              <a:srgbClr val="C00000">
                <a:alpha val="77000"/>
              </a:srgbClr>
            </a:solidFill>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22646" y="2221824"/>
            <a:ext cx="143940" cy="2957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Rectangle 33"/>
          <p:cNvSpPr/>
          <p:nvPr/>
        </p:nvSpPr>
        <p:spPr>
          <a:xfrm>
            <a:off x="8244408" y="2221824"/>
            <a:ext cx="143940" cy="29572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Rectangle 34"/>
          <p:cNvSpPr/>
          <p:nvPr/>
        </p:nvSpPr>
        <p:spPr>
          <a:xfrm>
            <a:off x="6640964" y="2221864"/>
            <a:ext cx="143940" cy="2957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Left Brace 92"/>
          <p:cNvSpPr/>
          <p:nvPr/>
        </p:nvSpPr>
        <p:spPr>
          <a:xfrm>
            <a:off x="3276025" y="2955053"/>
            <a:ext cx="189735" cy="1371198"/>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4" name="TextBox 93"/>
          <p:cNvSpPr txBox="1"/>
          <p:nvPr/>
        </p:nvSpPr>
        <p:spPr>
          <a:xfrm>
            <a:off x="675292" y="3135606"/>
            <a:ext cx="1816229" cy="369332"/>
          </a:xfrm>
          <a:prstGeom prst="rect">
            <a:avLst/>
          </a:prstGeom>
          <a:noFill/>
        </p:spPr>
        <p:txBody>
          <a:bodyPr wrap="square" rtlCol="0">
            <a:spAutoFit/>
          </a:bodyPr>
          <a:lstStyle/>
          <a:p>
            <a:r>
              <a:rPr lang="pl-PL" dirty="0" smtClean="0"/>
              <a:t>Diffuse disparity</a:t>
            </a:r>
            <a:endParaRPr lang="pl-PL" dirty="0"/>
          </a:p>
        </p:txBody>
      </p:sp>
      <p:sp>
        <p:nvSpPr>
          <p:cNvPr id="95" name="Left Brace 94"/>
          <p:cNvSpPr/>
          <p:nvPr/>
        </p:nvSpPr>
        <p:spPr>
          <a:xfrm>
            <a:off x="3131672" y="2780928"/>
            <a:ext cx="216192" cy="190800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6" name="TextBox 95"/>
          <p:cNvSpPr txBox="1"/>
          <p:nvPr/>
        </p:nvSpPr>
        <p:spPr>
          <a:xfrm>
            <a:off x="683222" y="3628469"/>
            <a:ext cx="1643954" cy="646331"/>
          </a:xfrm>
          <a:prstGeom prst="rect">
            <a:avLst/>
          </a:prstGeom>
          <a:noFill/>
        </p:spPr>
        <p:txBody>
          <a:bodyPr wrap="square" rtlCol="0">
            <a:spAutoFit/>
          </a:bodyPr>
          <a:lstStyle/>
          <a:p>
            <a:pPr algn="ctr"/>
            <a:r>
              <a:rPr lang="pl-PL" dirty="0" smtClean="0"/>
              <a:t>Refractive disparity</a:t>
            </a:r>
            <a:endParaRPr lang="pl-PL" dirty="0"/>
          </a:p>
        </p:txBody>
      </p:sp>
      <p:cxnSp>
        <p:nvCxnSpPr>
          <p:cNvPr id="97" name="Straight Arrow Connector 96"/>
          <p:cNvCxnSpPr>
            <a:stCxn id="95" idx="1"/>
            <a:endCxn id="96" idx="3"/>
          </p:cNvCxnSpPr>
          <p:nvPr/>
        </p:nvCxnSpPr>
        <p:spPr>
          <a:xfrm flipH="1">
            <a:off x="2327176" y="3734928"/>
            <a:ext cx="804496" cy="21670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3" idx="1"/>
            <a:endCxn id="94" idx="3"/>
          </p:cNvCxnSpPr>
          <p:nvPr/>
        </p:nvCxnSpPr>
        <p:spPr>
          <a:xfrm flipH="1" flipV="1">
            <a:off x="2491521" y="3320272"/>
            <a:ext cx="784504" cy="32038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29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500"/>
                                        <p:tgtEl>
                                          <p:spTgt spid="29"/>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right)">
                                      <p:cBhvr>
                                        <p:cTn id="14" dur="500"/>
                                        <p:tgtEl>
                                          <p:spTgt spid="60"/>
                                        </p:tgtEl>
                                      </p:cBhvr>
                                    </p:animEffect>
                                  </p:childTnLst>
                                </p:cTn>
                              </p:par>
                              <p:par>
                                <p:cTn id="15" presetID="22" presetClass="entr" presetSubtype="2"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right)">
                                      <p:cBhvr>
                                        <p:cTn id="17" dur="500"/>
                                        <p:tgtEl>
                                          <p:spTgt spid="57"/>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right)">
                                      <p:cBhvr>
                                        <p:cTn id="21" dur="500"/>
                                        <p:tgtEl>
                                          <p:spTgt spid="64"/>
                                        </p:tgtEl>
                                      </p:cBhvr>
                                    </p:animEffect>
                                  </p:childTnLst>
                                </p:cTn>
                              </p:par>
                              <p:par>
                                <p:cTn id="22" presetID="22" presetClass="entr" presetSubtype="2"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right)">
                                      <p:cBhvr>
                                        <p:cTn id="24" dur="500"/>
                                        <p:tgtEl>
                                          <p:spTgt spid="7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wipe(right)">
                                      <p:cBhvr>
                                        <p:cTn id="32" dur="500"/>
                                        <p:tgtEl>
                                          <p:spTgt spid="9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500"/>
                                        <p:tgtEl>
                                          <p:spTgt spid="94"/>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fade">
                                      <p:cBhvr>
                                        <p:cTn id="40" dur="500"/>
                                        <p:tgtEl>
                                          <p:spTgt spid="95"/>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right)">
                                      <p:cBhvr>
                                        <p:cTn id="44" dur="500"/>
                                        <p:tgtEl>
                                          <p:spTgt spid="97"/>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p:bldP spid="95" grpId="0" animBg="1"/>
      <p:bldP spid="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3216</TotalTime>
  <Words>1973</Words>
  <Application>Microsoft Office PowerPoint</Application>
  <PresentationFormat>On-screen Show (4:3)</PresentationFormat>
  <Paragraphs>359</Paragraphs>
  <Slides>49</Slides>
  <Notes>30</Notes>
  <HiddenSlides>10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Manipulating refractive and reflective binocular disparity</vt:lpstr>
      <vt:lpstr>Stereoscopy nowadays</vt:lpstr>
      <vt:lpstr>Diffuse case</vt:lpstr>
      <vt:lpstr>Stereo for diffuse case</vt:lpstr>
      <vt:lpstr>Specular case</vt:lpstr>
      <vt:lpstr>Specular case</vt:lpstr>
      <vt:lpstr>Refractive case</vt:lpstr>
      <vt:lpstr>Screen-door transparency case</vt:lpstr>
      <vt:lpstr>Refractive case</vt:lpstr>
      <vt:lpstr>Refractive case</vt:lpstr>
      <vt:lpstr>Eikonal case</vt:lpstr>
      <vt:lpstr>Eikonal case</vt:lpstr>
      <vt:lpstr>Problem 1: Rivalry</vt:lpstr>
      <vt:lpstr>Problem 2: Accommodation and vergence conflict</vt:lpstr>
      <vt:lpstr>What we want to achieve</vt:lpstr>
      <vt:lpstr>Previous solutions</vt:lpstr>
      <vt:lpstr>What about many layers?</vt:lpstr>
      <vt:lpstr>Extension for specular</vt:lpstr>
      <vt:lpstr>Rig for reflections</vt:lpstr>
      <vt:lpstr>What do we optimize?</vt:lpstr>
      <vt:lpstr>What do we optimize?</vt:lpstr>
      <vt:lpstr>How to get disparity?</vt:lpstr>
      <vt:lpstr>Limitation to CG</vt:lpstr>
      <vt:lpstr>Limitation to CG</vt:lpstr>
      <vt:lpstr>And how to measure rivalry?</vt:lpstr>
      <vt:lpstr>How do we optimize?</vt:lpstr>
      <vt:lpstr>1. Data term</vt:lpstr>
      <vt:lpstr>2. Absolute disparity</vt:lpstr>
      <vt:lpstr>3. Relative disparity</vt:lpstr>
      <vt:lpstr>4. Rivalry</vt:lpstr>
      <vt:lpstr>Optimization</vt:lpstr>
      <vt:lpstr>Results</vt:lpstr>
      <vt:lpstr>Results</vt:lpstr>
      <vt:lpstr>Results</vt:lpstr>
      <vt:lpstr>Results</vt:lpstr>
      <vt:lpstr>Comparison with other methods</vt:lpstr>
      <vt:lpstr>Tests</vt:lpstr>
      <vt:lpstr>Conclusion</vt:lpstr>
      <vt:lpstr>PowerPoint Presentation</vt:lpstr>
      <vt:lpstr>Stereo rig</vt:lpstr>
      <vt:lpstr>Human limitations</vt:lpstr>
      <vt:lpstr>Weights influence</vt:lpstr>
      <vt:lpstr>Results</vt:lpstr>
      <vt:lpstr>Diffuse case</vt:lpstr>
      <vt:lpstr>Why stereo content?</vt:lpstr>
      <vt:lpstr>Binocular disparity</vt:lpstr>
      <vt:lpstr>Comfort in stereo 3D</vt:lpstr>
      <vt:lpstr>Algorithm</vt:lpstr>
      <vt:lpstr>Stereo matching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Manipulating reflecting and refractive binocular disparity</dc:title>
  <dc:creator>Avaralith-Lap</dc:creator>
  <cp:lastModifiedBy>Avaralith-Lap</cp:lastModifiedBy>
  <cp:revision>259</cp:revision>
  <dcterms:created xsi:type="dcterms:W3CDTF">2014-03-16T11:26:26Z</dcterms:created>
  <dcterms:modified xsi:type="dcterms:W3CDTF">2014-04-04T16:00:19Z</dcterms:modified>
</cp:coreProperties>
</file>