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7"/>
  </p:notesMasterIdLst>
  <p:sldIdLst>
    <p:sldId id="256" r:id="rId2"/>
    <p:sldId id="257" r:id="rId3"/>
    <p:sldId id="277" r:id="rId4"/>
    <p:sldId id="278" r:id="rId5"/>
    <p:sldId id="276" r:id="rId6"/>
    <p:sldId id="279" r:id="rId7"/>
    <p:sldId id="274" r:id="rId8"/>
    <p:sldId id="260" r:id="rId9"/>
    <p:sldId id="261" r:id="rId10"/>
    <p:sldId id="296" r:id="rId11"/>
    <p:sldId id="262" r:id="rId12"/>
    <p:sldId id="283" r:id="rId13"/>
    <p:sldId id="270" r:id="rId14"/>
    <p:sldId id="284" r:id="rId15"/>
    <p:sldId id="268" r:id="rId16"/>
    <p:sldId id="282" r:id="rId17"/>
    <p:sldId id="290" r:id="rId18"/>
    <p:sldId id="285" r:id="rId19"/>
    <p:sldId id="280" r:id="rId20"/>
    <p:sldId id="281" r:id="rId21"/>
    <p:sldId id="288" r:id="rId22"/>
    <p:sldId id="289" r:id="rId23"/>
    <p:sldId id="264" r:id="rId24"/>
    <p:sldId id="292" r:id="rId25"/>
    <p:sldId id="293" r:id="rId26"/>
    <p:sldId id="294" r:id="rId27"/>
    <p:sldId id="297" r:id="rId28"/>
    <p:sldId id="295" r:id="rId29"/>
    <p:sldId id="291" r:id="rId30"/>
    <p:sldId id="272" r:id="rId31"/>
    <p:sldId id="273" r:id="rId32"/>
    <p:sldId id="265" r:id="rId33"/>
    <p:sldId id="267" r:id="rId34"/>
    <p:sldId id="269" r:id="rId35"/>
    <p:sldId id="26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C25"/>
    <a:srgbClr val="FF0000"/>
    <a:srgbClr val="00FFFF"/>
    <a:srgbClr val="E9E736"/>
    <a:srgbClr val="4F81BD"/>
    <a:srgbClr val="61B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47" autoAdjust="0"/>
  </p:normalViewPr>
  <p:slideViewPr>
    <p:cSldViewPr>
      <p:cViewPr varScale="1">
        <p:scale>
          <a:sx n="65" d="100"/>
          <a:sy n="65" d="100"/>
        </p:scale>
        <p:origin x="-10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0</c:v>
                </c:pt>
                <c:pt idx="1">
                  <c:v>0.69314718055994562</c:v>
                </c:pt>
                <c:pt idx="2">
                  <c:v>1.09861228866811</c:v>
                </c:pt>
                <c:pt idx="3">
                  <c:v>1.3862943611198906</c:v>
                </c:pt>
                <c:pt idx="4">
                  <c:v>1.6094379124340998</c:v>
                </c:pt>
                <c:pt idx="5">
                  <c:v>1.7917594692280563</c:v>
                </c:pt>
                <c:pt idx="6">
                  <c:v>1.9459101490553132</c:v>
                </c:pt>
                <c:pt idx="7">
                  <c:v>2.0794415416798357</c:v>
                </c:pt>
                <c:pt idx="8">
                  <c:v>2.1972245773362209</c:v>
                </c:pt>
                <c:pt idx="9">
                  <c:v>2.3025850929940446</c:v>
                </c:pt>
                <c:pt idx="10">
                  <c:v>2.3978952727983711</c:v>
                </c:pt>
                <c:pt idx="11">
                  <c:v>2.4849066497880004</c:v>
                </c:pt>
                <c:pt idx="12">
                  <c:v>2.5649493574615385</c:v>
                </c:pt>
                <c:pt idx="13">
                  <c:v>2.6390573296152571</c:v>
                </c:pt>
                <c:pt idx="14">
                  <c:v>2.7080502011022114</c:v>
                </c:pt>
                <c:pt idx="15">
                  <c:v>2.7725887222397807</c:v>
                </c:pt>
                <c:pt idx="16">
                  <c:v>2.8332133440562162</c:v>
                </c:pt>
                <c:pt idx="17">
                  <c:v>2.8903717578961658</c:v>
                </c:pt>
                <c:pt idx="18">
                  <c:v>2.9444389791664403</c:v>
                </c:pt>
                <c:pt idx="19">
                  <c:v>2.9957322735539909</c:v>
                </c:pt>
                <c:pt idx="20">
                  <c:v>3.044522437723423</c:v>
                </c:pt>
                <c:pt idx="21">
                  <c:v>3.0910424533583143</c:v>
                </c:pt>
                <c:pt idx="22">
                  <c:v>3.1354942159291497</c:v>
                </c:pt>
                <c:pt idx="23">
                  <c:v>3.1780538303479458</c:v>
                </c:pt>
                <c:pt idx="24">
                  <c:v>3.2188758248681983</c:v>
                </c:pt>
                <c:pt idx="25">
                  <c:v>3.2580965380214835</c:v>
                </c:pt>
                <c:pt idx="26">
                  <c:v>3.2958368660043291</c:v>
                </c:pt>
                <c:pt idx="27">
                  <c:v>3.3322045101752025</c:v>
                </c:pt>
                <c:pt idx="28">
                  <c:v>3.3672958299864741</c:v>
                </c:pt>
                <c:pt idx="29">
                  <c:v>3.4011973816621572</c:v>
                </c:pt>
                <c:pt idx="30">
                  <c:v>3.4339872044851472</c:v>
                </c:pt>
                <c:pt idx="31">
                  <c:v>3.4657359027997265</c:v>
                </c:pt>
                <c:pt idx="32">
                  <c:v>3.4965075614664802</c:v>
                </c:pt>
                <c:pt idx="33">
                  <c:v>3.5263605246161607</c:v>
                </c:pt>
                <c:pt idx="34">
                  <c:v>3.5553480614894135</c:v>
                </c:pt>
                <c:pt idx="35">
                  <c:v>3.5835189384561099</c:v>
                </c:pt>
                <c:pt idx="36">
                  <c:v>3.6109179126442243</c:v>
                </c:pt>
                <c:pt idx="37">
                  <c:v>3.637586159726387</c:v>
                </c:pt>
                <c:pt idx="38">
                  <c:v>3.6635616461296481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228992"/>
        <c:axId val="108230528"/>
      </c:scatterChart>
      <c:valAx>
        <c:axId val="108228992"/>
        <c:scaling>
          <c:orientation val="minMax"/>
          <c:max val="40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crossAx val="108230528"/>
        <c:crosses val="autoZero"/>
        <c:crossBetween val="midCat"/>
      </c:valAx>
      <c:valAx>
        <c:axId val="108230528"/>
        <c:scaling>
          <c:orientation val="minMax"/>
          <c:max val="4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crossAx val="10822899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596E7-ED2A-45C5-9E03-0B7B10BFF3F7}" type="doc">
      <dgm:prSet loTypeId="urn:microsoft.com/office/officeart/2005/8/layout/process4" loCatId="process" qsTypeId="urn:microsoft.com/office/officeart/2005/8/quickstyle/simple3" qsCatId="simple" csTypeId="urn:microsoft.com/office/officeart/2005/8/colors/accent1_2" csCatId="accent1" phldr="1"/>
      <dgm:spPr/>
    </dgm:pt>
    <dgm:pt modelId="{53AF5AA2-E940-4543-B81C-69A263935F81}">
      <dgm:prSet phldrT="[Text]" custT="1"/>
      <dgm:spPr/>
      <dgm:t>
        <a:bodyPr/>
        <a:lstStyle/>
        <a:p>
          <a:r>
            <a:rPr lang="en-US" sz="2000" dirty="0" smtClean="0"/>
            <a:t>Subsample in space and time</a:t>
          </a:r>
          <a:endParaRPr lang="en-US" sz="2000" dirty="0"/>
        </a:p>
      </dgm:t>
    </dgm:pt>
    <dgm:pt modelId="{338731C3-097D-4C95-A56A-E91DC5E00333}" type="parTrans" cxnId="{43CD3B10-8440-429A-B745-B200BA14B410}">
      <dgm:prSet/>
      <dgm:spPr/>
      <dgm:t>
        <a:bodyPr/>
        <a:lstStyle/>
        <a:p>
          <a:endParaRPr lang="en-US" sz="2000"/>
        </a:p>
      </dgm:t>
    </dgm:pt>
    <dgm:pt modelId="{367190D3-ACCE-42E7-B61E-F3AAE64DEE1C}" type="sibTrans" cxnId="{43CD3B10-8440-429A-B745-B200BA14B410}">
      <dgm:prSet custT="1"/>
      <dgm:spPr/>
      <dgm:t>
        <a:bodyPr/>
        <a:lstStyle/>
        <a:p>
          <a:endParaRPr lang="en-US" sz="2000"/>
        </a:p>
      </dgm:t>
    </dgm:pt>
    <dgm:pt modelId="{12896E46-8382-45AE-A7C6-35FD7D42552A}">
      <dgm:prSet phldrT="[Text]" custT="1"/>
      <dgm:spPr/>
      <dgm:t>
        <a:bodyPr/>
        <a:lstStyle/>
        <a:p>
          <a:r>
            <a:rPr lang="en-US" sz="2000" dirty="0" smtClean="0"/>
            <a:t>Minimize perceived motion error</a:t>
          </a:r>
          <a:endParaRPr lang="en-US" sz="2000" dirty="0"/>
        </a:p>
      </dgm:t>
    </dgm:pt>
    <dgm:pt modelId="{2055C871-6064-46B6-A335-5EB8C67A0B0F}" type="parTrans" cxnId="{65AFBF5B-484E-48B5-923B-760CB95A3004}">
      <dgm:prSet/>
      <dgm:spPr/>
      <dgm:t>
        <a:bodyPr/>
        <a:lstStyle/>
        <a:p>
          <a:endParaRPr lang="en-US" sz="2000"/>
        </a:p>
      </dgm:t>
    </dgm:pt>
    <dgm:pt modelId="{1DC93B4C-C0E5-47BC-B9ED-398C373295A7}" type="sibTrans" cxnId="{65AFBF5B-484E-48B5-923B-760CB95A3004}">
      <dgm:prSet custT="1"/>
      <dgm:spPr/>
      <dgm:t>
        <a:bodyPr/>
        <a:lstStyle/>
        <a:p>
          <a:endParaRPr lang="en-US" sz="2000"/>
        </a:p>
      </dgm:t>
    </dgm:pt>
    <dgm:pt modelId="{6747D920-77AD-49A6-9A59-2781A6DBD5F0}">
      <dgm:prSet phldrT="[Text]" custT="1"/>
      <dgm:spPr/>
      <dgm:t>
        <a:bodyPr/>
        <a:lstStyle/>
        <a:p>
          <a:r>
            <a:rPr lang="en-US" sz="2000" dirty="0" err="1" smtClean="0"/>
            <a:t>Upsample</a:t>
          </a:r>
          <a:r>
            <a:rPr lang="en-US" sz="2000" dirty="0" smtClean="0"/>
            <a:t> in space and time</a:t>
          </a:r>
          <a:endParaRPr lang="en-US" sz="2000" dirty="0"/>
        </a:p>
      </dgm:t>
    </dgm:pt>
    <dgm:pt modelId="{7934F764-0280-4769-86D1-A8D0FAA22B4E}" type="parTrans" cxnId="{1B2AFA3A-C090-447F-BFA5-227AB594332D}">
      <dgm:prSet/>
      <dgm:spPr/>
      <dgm:t>
        <a:bodyPr/>
        <a:lstStyle/>
        <a:p>
          <a:endParaRPr lang="en-US" sz="2000"/>
        </a:p>
      </dgm:t>
    </dgm:pt>
    <dgm:pt modelId="{BC4D936B-007A-4D0B-A858-57B27CF5D01B}" type="sibTrans" cxnId="{1B2AFA3A-C090-447F-BFA5-227AB594332D}">
      <dgm:prSet custT="1"/>
      <dgm:spPr/>
      <dgm:t>
        <a:bodyPr/>
        <a:lstStyle/>
        <a:p>
          <a:endParaRPr lang="en-US" sz="2000"/>
        </a:p>
      </dgm:t>
    </dgm:pt>
    <dgm:pt modelId="{6D6C7942-8AD6-4AC9-83F1-8986401FC875}">
      <dgm:prSet phldrT="[Text]" custT="1"/>
      <dgm:spPr/>
      <dgm:t>
        <a:bodyPr/>
        <a:lstStyle/>
        <a:p>
          <a:r>
            <a:rPr lang="en-US" sz="2000" dirty="0" smtClean="0"/>
            <a:t>Apply disparity to the image</a:t>
          </a:r>
          <a:endParaRPr lang="en-US" sz="2000" dirty="0"/>
        </a:p>
      </dgm:t>
    </dgm:pt>
    <dgm:pt modelId="{D38F1CC8-7AA0-4190-9D40-CCC67EE190AF}" type="parTrans" cxnId="{01ABEAD5-2C7A-4053-81B6-297546E4DA0C}">
      <dgm:prSet/>
      <dgm:spPr/>
      <dgm:t>
        <a:bodyPr/>
        <a:lstStyle/>
        <a:p>
          <a:endParaRPr lang="en-US" sz="2000"/>
        </a:p>
      </dgm:t>
    </dgm:pt>
    <dgm:pt modelId="{DC1792EA-13FC-4DE3-9E31-D99D84405EDE}" type="sibTrans" cxnId="{01ABEAD5-2C7A-4053-81B6-297546E4DA0C}">
      <dgm:prSet/>
      <dgm:spPr/>
      <dgm:t>
        <a:bodyPr/>
        <a:lstStyle/>
        <a:p>
          <a:endParaRPr lang="en-US" sz="2000"/>
        </a:p>
      </dgm:t>
    </dgm:pt>
    <dgm:pt modelId="{77F3A070-C5F0-4FE7-A23C-6E003B4B6A09}">
      <dgm:prSet phldrT="[Text]"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35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en-US" sz="2000" i="1" dirty="0" smtClean="0"/>
            <a:t>Input</a:t>
          </a:r>
          <a:r>
            <a:rPr lang="en-US" sz="2000" dirty="0" smtClean="0"/>
            <a:t>:  </a:t>
          </a:r>
          <a:r>
            <a:rPr lang="en-US" sz="2000" b="1" dirty="0" smtClean="0"/>
            <a:t>Original</a:t>
          </a:r>
          <a:r>
            <a:rPr lang="en-US" sz="2000" dirty="0" smtClean="0"/>
            <a:t> disparity </a:t>
          </a:r>
          <a:r>
            <a:rPr lang="en-US" sz="2000" i="1" dirty="0" smtClean="0">
              <a:latin typeface="Times New Roman" pitchFamily="18" charset="0"/>
              <a:cs typeface="Times New Roman" pitchFamily="18" charset="0"/>
            </a:rPr>
            <a:t>g</a:t>
          </a:r>
          <a:r>
            <a:rPr lang="en-US" sz="2000" i="1" dirty="0" smtClean="0"/>
            <a:t> </a:t>
          </a:r>
          <a:r>
            <a:rPr lang="en-US" sz="2000" i="0" dirty="0" smtClean="0"/>
            <a:t>and</a:t>
          </a:r>
          <a:r>
            <a:rPr lang="en-US" sz="2000" dirty="0" smtClean="0"/>
            <a:t/>
          </a:r>
          <a:br>
            <a:rPr lang="en-US" sz="2000" dirty="0" smtClean="0"/>
          </a:br>
          <a:r>
            <a:rPr lang="en-US" sz="2000" dirty="0" smtClean="0"/>
            <a:t>              </a:t>
          </a:r>
          <a:r>
            <a:rPr lang="en-US" sz="2000" b="1" dirty="0" smtClean="0"/>
            <a:t>Manipulated</a:t>
          </a:r>
          <a:r>
            <a:rPr lang="en-US" sz="2000" dirty="0" smtClean="0"/>
            <a:t> disparity </a:t>
          </a:r>
          <a:r>
            <a:rPr lang="en-US" sz="2000" i="1" dirty="0" smtClean="0">
              <a:latin typeface="Times New Roman" pitchFamily="18" charset="0"/>
              <a:cs typeface="Times New Roman" pitchFamily="18" charset="0"/>
            </a:rPr>
            <a:t>h</a:t>
          </a:r>
          <a:endParaRPr lang="en-US" sz="2000" i="1" dirty="0">
            <a:latin typeface="Times New Roman" pitchFamily="18" charset="0"/>
            <a:cs typeface="Times New Roman" pitchFamily="18" charset="0"/>
          </a:endParaRPr>
        </a:p>
      </dgm:t>
    </dgm:pt>
    <dgm:pt modelId="{B162E478-6000-4B0D-8532-402B58E642AD}" type="parTrans" cxnId="{032984CE-43E8-455C-BEE9-315A616F6B5D}">
      <dgm:prSet/>
      <dgm:spPr/>
      <dgm:t>
        <a:bodyPr/>
        <a:lstStyle/>
        <a:p>
          <a:endParaRPr lang="en-US" sz="1600"/>
        </a:p>
      </dgm:t>
    </dgm:pt>
    <dgm:pt modelId="{8962C2E7-0287-4848-9C63-D69A5E9F7F36}" type="sibTrans" cxnId="{032984CE-43E8-455C-BEE9-315A616F6B5D}">
      <dgm:prSet/>
      <dgm:spPr/>
      <dgm:t>
        <a:bodyPr/>
        <a:lstStyle/>
        <a:p>
          <a:endParaRPr lang="en-US" sz="1600"/>
        </a:p>
      </dgm:t>
    </dgm:pt>
    <dgm:pt modelId="{E8C87ADE-9EBE-4333-A8CC-34430218832F}">
      <dgm:prSet phldrT="[Text]"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35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en-US" sz="2000" i="1" dirty="0" smtClean="0"/>
            <a:t>Output</a:t>
          </a:r>
          <a:r>
            <a:rPr lang="en-US" sz="2000" dirty="0" smtClean="0"/>
            <a:t>: </a:t>
          </a:r>
          <a:r>
            <a:rPr lang="en-US" sz="2000" b="1" dirty="0" smtClean="0"/>
            <a:t>Optimized</a:t>
          </a:r>
          <a:r>
            <a:rPr lang="en-US" sz="2000" dirty="0" smtClean="0"/>
            <a:t> disparity </a:t>
          </a:r>
          <a:r>
            <a:rPr lang="en-US" sz="2000" i="1" dirty="0" smtClean="0">
              <a:latin typeface="Times New Roman" pitchFamily="18" charset="0"/>
              <a:cs typeface="Times New Roman" pitchFamily="18" charset="0"/>
            </a:rPr>
            <a:t>f</a:t>
          </a:r>
          <a:r>
            <a:rPr lang="en-US" sz="2000" dirty="0" smtClean="0"/>
            <a:t> and final sequence of stereo images</a:t>
          </a:r>
          <a:endParaRPr lang="en-US" sz="2000" dirty="0"/>
        </a:p>
      </dgm:t>
    </dgm:pt>
    <dgm:pt modelId="{FCB5EFC0-79E7-41FF-81D5-B9D6C1F94DBA}" type="parTrans" cxnId="{A8AFC414-E963-446E-AC3F-52F57B912ADA}">
      <dgm:prSet/>
      <dgm:spPr/>
      <dgm:t>
        <a:bodyPr/>
        <a:lstStyle/>
        <a:p>
          <a:endParaRPr lang="en-US" sz="1600"/>
        </a:p>
      </dgm:t>
    </dgm:pt>
    <dgm:pt modelId="{54EF3265-DB99-4581-8960-13EC4A39112A}" type="sibTrans" cxnId="{A8AFC414-E963-446E-AC3F-52F57B912ADA}">
      <dgm:prSet/>
      <dgm:spPr/>
      <dgm:t>
        <a:bodyPr/>
        <a:lstStyle/>
        <a:p>
          <a:endParaRPr lang="en-US" sz="1600"/>
        </a:p>
      </dgm:t>
    </dgm:pt>
    <dgm:pt modelId="{484A1164-FFBA-42F5-B0DB-D116493489E9}" type="pres">
      <dgm:prSet presAssocID="{B85596E7-ED2A-45C5-9E03-0B7B10BFF3F7}" presName="Name0" presStyleCnt="0">
        <dgm:presLayoutVars>
          <dgm:dir/>
          <dgm:animLvl val="lvl"/>
          <dgm:resizeHandles val="exact"/>
        </dgm:presLayoutVars>
      </dgm:prSet>
      <dgm:spPr/>
    </dgm:pt>
    <dgm:pt modelId="{AE62FD4C-6FE3-4E29-93BA-582595F57662}" type="pres">
      <dgm:prSet presAssocID="{E8C87ADE-9EBE-4333-A8CC-34430218832F}" presName="boxAndChildren" presStyleCnt="0"/>
      <dgm:spPr/>
    </dgm:pt>
    <dgm:pt modelId="{1B33A425-1C52-48E9-96EC-24CCA1303CD5}" type="pres">
      <dgm:prSet presAssocID="{E8C87ADE-9EBE-4333-A8CC-34430218832F}" presName="parentTextBox" presStyleLbl="node1" presStyleIdx="0" presStyleCnt="6" custScaleY="136008"/>
      <dgm:spPr/>
      <dgm:t>
        <a:bodyPr/>
        <a:lstStyle/>
        <a:p>
          <a:endParaRPr lang="en-US"/>
        </a:p>
      </dgm:t>
    </dgm:pt>
    <dgm:pt modelId="{A4020DEE-34D7-491C-898F-254BDB31E809}" type="pres">
      <dgm:prSet presAssocID="{DC1792EA-13FC-4DE3-9E31-D99D84405EDE}" presName="sp" presStyleCnt="0"/>
      <dgm:spPr/>
    </dgm:pt>
    <dgm:pt modelId="{C162FAC7-4E15-44EF-BB4C-A005AD7B15BB}" type="pres">
      <dgm:prSet presAssocID="{6D6C7942-8AD6-4AC9-83F1-8986401FC875}" presName="arrowAndChildren" presStyleCnt="0"/>
      <dgm:spPr/>
    </dgm:pt>
    <dgm:pt modelId="{9B48D07E-8E1E-489B-BC23-A6C87DC9EBCA}" type="pres">
      <dgm:prSet presAssocID="{6D6C7942-8AD6-4AC9-83F1-8986401FC875}" presName="parentTextArrow" presStyleLbl="node1" presStyleIdx="1" presStyleCnt="6"/>
      <dgm:spPr/>
      <dgm:t>
        <a:bodyPr/>
        <a:lstStyle/>
        <a:p>
          <a:endParaRPr lang="en-US"/>
        </a:p>
      </dgm:t>
    </dgm:pt>
    <dgm:pt modelId="{678A723C-B729-4FE8-B334-0BC3B88B0498}" type="pres">
      <dgm:prSet presAssocID="{BC4D936B-007A-4D0B-A858-57B27CF5D01B}" presName="sp" presStyleCnt="0"/>
      <dgm:spPr/>
    </dgm:pt>
    <dgm:pt modelId="{F76529D9-B206-41E0-91EE-3D32ABDCAB9A}" type="pres">
      <dgm:prSet presAssocID="{6747D920-77AD-49A6-9A59-2781A6DBD5F0}" presName="arrowAndChildren" presStyleCnt="0"/>
      <dgm:spPr/>
    </dgm:pt>
    <dgm:pt modelId="{21A40C95-EFB9-45AE-9DAD-DC48A6300368}" type="pres">
      <dgm:prSet presAssocID="{6747D920-77AD-49A6-9A59-2781A6DBD5F0}" presName="parentTextArrow" presStyleLbl="node1" presStyleIdx="2" presStyleCnt="6"/>
      <dgm:spPr/>
      <dgm:t>
        <a:bodyPr/>
        <a:lstStyle/>
        <a:p>
          <a:endParaRPr lang="en-US"/>
        </a:p>
      </dgm:t>
    </dgm:pt>
    <dgm:pt modelId="{94E01AD3-FC3D-4766-995A-035C5575E68B}" type="pres">
      <dgm:prSet presAssocID="{1DC93B4C-C0E5-47BC-B9ED-398C373295A7}" presName="sp" presStyleCnt="0"/>
      <dgm:spPr/>
    </dgm:pt>
    <dgm:pt modelId="{51D079B5-C378-4FE1-A19C-A203D0C3AC58}" type="pres">
      <dgm:prSet presAssocID="{12896E46-8382-45AE-A7C6-35FD7D42552A}" presName="arrowAndChildren" presStyleCnt="0"/>
      <dgm:spPr/>
    </dgm:pt>
    <dgm:pt modelId="{B00CC6AF-4C0D-4BAC-BD11-27448EAC2858}" type="pres">
      <dgm:prSet presAssocID="{12896E46-8382-45AE-A7C6-35FD7D42552A}" presName="parentTextArrow" presStyleLbl="node1" presStyleIdx="3" presStyleCnt="6"/>
      <dgm:spPr/>
      <dgm:t>
        <a:bodyPr/>
        <a:lstStyle/>
        <a:p>
          <a:endParaRPr lang="en-US"/>
        </a:p>
      </dgm:t>
    </dgm:pt>
    <dgm:pt modelId="{5E4FDF27-6701-45A8-8A2C-0729E50F7A92}" type="pres">
      <dgm:prSet presAssocID="{367190D3-ACCE-42E7-B61E-F3AAE64DEE1C}" presName="sp" presStyleCnt="0"/>
      <dgm:spPr/>
    </dgm:pt>
    <dgm:pt modelId="{1560A093-5814-468C-8A0B-3A4B1702CC52}" type="pres">
      <dgm:prSet presAssocID="{53AF5AA2-E940-4543-B81C-69A263935F81}" presName="arrowAndChildren" presStyleCnt="0"/>
      <dgm:spPr/>
    </dgm:pt>
    <dgm:pt modelId="{F0A43712-5F27-4441-BCC5-B9923323E97E}" type="pres">
      <dgm:prSet presAssocID="{53AF5AA2-E940-4543-B81C-69A263935F81}" presName="parentTextArrow" presStyleLbl="node1" presStyleIdx="4" presStyleCnt="6" custLinFactNeighborX="-15420" custLinFactNeighborY="935"/>
      <dgm:spPr/>
      <dgm:t>
        <a:bodyPr/>
        <a:lstStyle/>
        <a:p>
          <a:endParaRPr lang="en-US"/>
        </a:p>
      </dgm:t>
    </dgm:pt>
    <dgm:pt modelId="{BFDEC8C7-2EAA-403D-812D-7546893447EC}" type="pres">
      <dgm:prSet presAssocID="{8962C2E7-0287-4848-9C63-D69A5E9F7F36}" presName="sp" presStyleCnt="0"/>
      <dgm:spPr/>
    </dgm:pt>
    <dgm:pt modelId="{6E969773-1AC8-478D-8B6D-33126D0D93B4}" type="pres">
      <dgm:prSet presAssocID="{77F3A070-C5F0-4FE7-A23C-6E003B4B6A09}" presName="arrowAndChildren" presStyleCnt="0"/>
      <dgm:spPr/>
    </dgm:pt>
    <dgm:pt modelId="{67AAB9D6-C445-4803-9D64-24B20A4DBE7D}" type="pres">
      <dgm:prSet presAssocID="{77F3A070-C5F0-4FE7-A23C-6E003B4B6A09}" presName="parentTextArrow" presStyleLbl="node1" presStyleIdx="5" presStyleCnt="6" custScaleY="125068" custLinFactNeighborX="-11725" custLinFactNeighborY="-221"/>
      <dgm:spPr/>
      <dgm:t>
        <a:bodyPr/>
        <a:lstStyle/>
        <a:p>
          <a:endParaRPr lang="en-US"/>
        </a:p>
      </dgm:t>
    </dgm:pt>
  </dgm:ptLst>
  <dgm:cxnLst>
    <dgm:cxn modelId="{9A53EC53-03F5-4AFA-997A-80C72B48AA14}" type="presOf" srcId="{12896E46-8382-45AE-A7C6-35FD7D42552A}" destId="{B00CC6AF-4C0D-4BAC-BD11-27448EAC2858}" srcOrd="0" destOrd="0" presId="urn:microsoft.com/office/officeart/2005/8/layout/process4"/>
    <dgm:cxn modelId="{43CD3B10-8440-429A-B745-B200BA14B410}" srcId="{B85596E7-ED2A-45C5-9E03-0B7B10BFF3F7}" destId="{53AF5AA2-E940-4543-B81C-69A263935F81}" srcOrd="1" destOrd="0" parTransId="{338731C3-097D-4C95-A56A-E91DC5E00333}" sibTransId="{367190D3-ACCE-42E7-B61E-F3AAE64DEE1C}"/>
    <dgm:cxn modelId="{AC6573E2-140C-4EB0-A5DC-E7D0B1D7D981}" type="presOf" srcId="{E8C87ADE-9EBE-4333-A8CC-34430218832F}" destId="{1B33A425-1C52-48E9-96EC-24CCA1303CD5}" srcOrd="0" destOrd="0" presId="urn:microsoft.com/office/officeart/2005/8/layout/process4"/>
    <dgm:cxn modelId="{D55D6AE1-773C-4664-9F45-029FE5F512B0}" type="presOf" srcId="{B85596E7-ED2A-45C5-9E03-0B7B10BFF3F7}" destId="{484A1164-FFBA-42F5-B0DB-D116493489E9}" srcOrd="0" destOrd="0" presId="urn:microsoft.com/office/officeart/2005/8/layout/process4"/>
    <dgm:cxn modelId="{A8AFC414-E963-446E-AC3F-52F57B912ADA}" srcId="{B85596E7-ED2A-45C5-9E03-0B7B10BFF3F7}" destId="{E8C87ADE-9EBE-4333-A8CC-34430218832F}" srcOrd="5" destOrd="0" parTransId="{FCB5EFC0-79E7-41FF-81D5-B9D6C1F94DBA}" sibTransId="{54EF3265-DB99-4581-8960-13EC4A39112A}"/>
    <dgm:cxn modelId="{CAD4262D-708A-4259-ADD9-A8D49D21E687}" type="presOf" srcId="{6D6C7942-8AD6-4AC9-83F1-8986401FC875}" destId="{9B48D07E-8E1E-489B-BC23-A6C87DC9EBCA}" srcOrd="0" destOrd="0" presId="urn:microsoft.com/office/officeart/2005/8/layout/process4"/>
    <dgm:cxn modelId="{1B2AFA3A-C090-447F-BFA5-227AB594332D}" srcId="{B85596E7-ED2A-45C5-9E03-0B7B10BFF3F7}" destId="{6747D920-77AD-49A6-9A59-2781A6DBD5F0}" srcOrd="3" destOrd="0" parTransId="{7934F764-0280-4769-86D1-A8D0FAA22B4E}" sibTransId="{BC4D936B-007A-4D0B-A858-57B27CF5D01B}"/>
    <dgm:cxn modelId="{3A7B9C0D-E001-414C-95E2-385CEA715E96}" type="presOf" srcId="{77F3A070-C5F0-4FE7-A23C-6E003B4B6A09}" destId="{67AAB9D6-C445-4803-9D64-24B20A4DBE7D}" srcOrd="0" destOrd="0" presId="urn:microsoft.com/office/officeart/2005/8/layout/process4"/>
    <dgm:cxn modelId="{17D9C0CB-808F-4029-A280-5938598DBC84}" type="presOf" srcId="{53AF5AA2-E940-4543-B81C-69A263935F81}" destId="{F0A43712-5F27-4441-BCC5-B9923323E97E}" srcOrd="0" destOrd="0" presId="urn:microsoft.com/office/officeart/2005/8/layout/process4"/>
    <dgm:cxn modelId="{65AFBF5B-484E-48B5-923B-760CB95A3004}" srcId="{B85596E7-ED2A-45C5-9E03-0B7B10BFF3F7}" destId="{12896E46-8382-45AE-A7C6-35FD7D42552A}" srcOrd="2" destOrd="0" parTransId="{2055C871-6064-46B6-A335-5EB8C67A0B0F}" sibTransId="{1DC93B4C-C0E5-47BC-B9ED-398C373295A7}"/>
    <dgm:cxn modelId="{01ABEAD5-2C7A-4053-81B6-297546E4DA0C}" srcId="{B85596E7-ED2A-45C5-9E03-0B7B10BFF3F7}" destId="{6D6C7942-8AD6-4AC9-83F1-8986401FC875}" srcOrd="4" destOrd="0" parTransId="{D38F1CC8-7AA0-4190-9D40-CCC67EE190AF}" sibTransId="{DC1792EA-13FC-4DE3-9E31-D99D84405EDE}"/>
    <dgm:cxn modelId="{032984CE-43E8-455C-BEE9-315A616F6B5D}" srcId="{B85596E7-ED2A-45C5-9E03-0B7B10BFF3F7}" destId="{77F3A070-C5F0-4FE7-A23C-6E003B4B6A09}" srcOrd="0" destOrd="0" parTransId="{B162E478-6000-4B0D-8532-402B58E642AD}" sibTransId="{8962C2E7-0287-4848-9C63-D69A5E9F7F36}"/>
    <dgm:cxn modelId="{0435D39B-887F-4749-9C30-EFF7B154338F}" type="presOf" srcId="{6747D920-77AD-49A6-9A59-2781A6DBD5F0}" destId="{21A40C95-EFB9-45AE-9DAD-DC48A6300368}" srcOrd="0" destOrd="0" presId="urn:microsoft.com/office/officeart/2005/8/layout/process4"/>
    <dgm:cxn modelId="{EDB50342-7718-4280-9819-6D280CC9DD1E}" type="presParOf" srcId="{484A1164-FFBA-42F5-B0DB-D116493489E9}" destId="{AE62FD4C-6FE3-4E29-93BA-582595F57662}" srcOrd="0" destOrd="0" presId="urn:microsoft.com/office/officeart/2005/8/layout/process4"/>
    <dgm:cxn modelId="{C13C0446-DE06-43A4-BF18-7BCE09C3D488}" type="presParOf" srcId="{AE62FD4C-6FE3-4E29-93BA-582595F57662}" destId="{1B33A425-1C52-48E9-96EC-24CCA1303CD5}" srcOrd="0" destOrd="0" presId="urn:microsoft.com/office/officeart/2005/8/layout/process4"/>
    <dgm:cxn modelId="{D64E7970-A146-4DFC-BDB0-7A243157A6FB}" type="presParOf" srcId="{484A1164-FFBA-42F5-B0DB-D116493489E9}" destId="{A4020DEE-34D7-491C-898F-254BDB31E809}" srcOrd="1" destOrd="0" presId="urn:microsoft.com/office/officeart/2005/8/layout/process4"/>
    <dgm:cxn modelId="{C14FC99C-74C7-40D5-A23E-D0AC1717E950}" type="presParOf" srcId="{484A1164-FFBA-42F5-B0DB-D116493489E9}" destId="{C162FAC7-4E15-44EF-BB4C-A005AD7B15BB}" srcOrd="2" destOrd="0" presId="urn:microsoft.com/office/officeart/2005/8/layout/process4"/>
    <dgm:cxn modelId="{8174FCB0-F740-4A3C-809E-7AF6DE86FFFF}" type="presParOf" srcId="{C162FAC7-4E15-44EF-BB4C-A005AD7B15BB}" destId="{9B48D07E-8E1E-489B-BC23-A6C87DC9EBCA}" srcOrd="0" destOrd="0" presId="urn:microsoft.com/office/officeart/2005/8/layout/process4"/>
    <dgm:cxn modelId="{F5B9332B-0451-436C-B813-3061CF53C6E3}" type="presParOf" srcId="{484A1164-FFBA-42F5-B0DB-D116493489E9}" destId="{678A723C-B729-4FE8-B334-0BC3B88B0498}" srcOrd="3" destOrd="0" presId="urn:microsoft.com/office/officeart/2005/8/layout/process4"/>
    <dgm:cxn modelId="{C8DF4C5D-92AD-46A1-932A-004CB1E80434}" type="presParOf" srcId="{484A1164-FFBA-42F5-B0DB-D116493489E9}" destId="{F76529D9-B206-41E0-91EE-3D32ABDCAB9A}" srcOrd="4" destOrd="0" presId="urn:microsoft.com/office/officeart/2005/8/layout/process4"/>
    <dgm:cxn modelId="{A98AC64C-E3C5-43AC-8357-71F6797E70C7}" type="presParOf" srcId="{F76529D9-B206-41E0-91EE-3D32ABDCAB9A}" destId="{21A40C95-EFB9-45AE-9DAD-DC48A6300368}" srcOrd="0" destOrd="0" presId="urn:microsoft.com/office/officeart/2005/8/layout/process4"/>
    <dgm:cxn modelId="{603C1CE2-60E3-46F2-9A1C-148B3D3454BC}" type="presParOf" srcId="{484A1164-FFBA-42F5-B0DB-D116493489E9}" destId="{94E01AD3-FC3D-4766-995A-035C5575E68B}" srcOrd="5" destOrd="0" presId="urn:microsoft.com/office/officeart/2005/8/layout/process4"/>
    <dgm:cxn modelId="{77C67BF3-56D7-4C26-A95D-AA56EB593F3C}" type="presParOf" srcId="{484A1164-FFBA-42F5-B0DB-D116493489E9}" destId="{51D079B5-C378-4FE1-A19C-A203D0C3AC58}" srcOrd="6" destOrd="0" presId="urn:microsoft.com/office/officeart/2005/8/layout/process4"/>
    <dgm:cxn modelId="{17AD19AF-EC46-4DC5-8F6B-61CD3CA227C7}" type="presParOf" srcId="{51D079B5-C378-4FE1-A19C-A203D0C3AC58}" destId="{B00CC6AF-4C0D-4BAC-BD11-27448EAC2858}" srcOrd="0" destOrd="0" presId="urn:microsoft.com/office/officeart/2005/8/layout/process4"/>
    <dgm:cxn modelId="{4BD5AC7C-764C-4233-8A3F-D5E695F66246}" type="presParOf" srcId="{484A1164-FFBA-42F5-B0DB-D116493489E9}" destId="{5E4FDF27-6701-45A8-8A2C-0729E50F7A92}" srcOrd="7" destOrd="0" presId="urn:microsoft.com/office/officeart/2005/8/layout/process4"/>
    <dgm:cxn modelId="{A4D5BB03-865D-46F0-A6C8-ECA736C85BB3}" type="presParOf" srcId="{484A1164-FFBA-42F5-B0DB-D116493489E9}" destId="{1560A093-5814-468C-8A0B-3A4B1702CC52}" srcOrd="8" destOrd="0" presId="urn:microsoft.com/office/officeart/2005/8/layout/process4"/>
    <dgm:cxn modelId="{DEDD09B1-F879-45DA-85B8-C05B6DE50D1B}" type="presParOf" srcId="{1560A093-5814-468C-8A0B-3A4B1702CC52}" destId="{F0A43712-5F27-4441-BCC5-B9923323E97E}" srcOrd="0" destOrd="0" presId="urn:microsoft.com/office/officeart/2005/8/layout/process4"/>
    <dgm:cxn modelId="{1A331DD8-36D7-4A8A-BCAF-BCCF824862C3}" type="presParOf" srcId="{484A1164-FFBA-42F5-B0DB-D116493489E9}" destId="{BFDEC8C7-2EAA-403D-812D-7546893447EC}" srcOrd="9" destOrd="0" presId="urn:microsoft.com/office/officeart/2005/8/layout/process4"/>
    <dgm:cxn modelId="{DC52CA5C-043D-414F-B625-3B7580A2F807}" type="presParOf" srcId="{484A1164-FFBA-42F5-B0DB-D116493489E9}" destId="{6E969773-1AC8-478D-8B6D-33126D0D93B4}" srcOrd="10" destOrd="0" presId="urn:microsoft.com/office/officeart/2005/8/layout/process4"/>
    <dgm:cxn modelId="{1CBC18F9-766B-45EF-ABB6-0FF72C737DFA}" type="presParOf" srcId="{6E969773-1AC8-478D-8B6D-33126D0D93B4}" destId="{67AAB9D6-C445-4803-9D64-24B20A4DBE7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575CB7-3842-4A1E-ABE7-D1FE6E724C7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EE2D91-52E1-4824-9698-3ABDCF386FC9}">
      <dgm:prSet phldrT="[Text]" custT="1"/>
      <dgm:spPr>
        <a:solidFill>
          <a:srgbClr val="61BC48"/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pPr algn="ctr"/>
          <a:r>
            <a:rPr lang="en-GB" sz="1400" b="1" dirty="0" smtClean="0"/>
            <a:t>Direct fetching</a:t>
          </a:r>
          <a:endParaRPr lang="en-US" sz="1400" b="1" dirty="0"/>
        </a:p>
      </dgm:t>
    </dgm:pt>
    <dgm:pt modelId="{5E60642F-E0E8-48C7-8989-8BB93A08E38E}" type="parTrans" cxnId="{CCD6039A-709E-424F-BFA2-6F97AE53D2E6}">
      <dgm:prSet/>
      <dgm:spPr/>
      <dgm:t>
        <a:bodyPr/>
        <a:lstStyle/>
        <a:p>
          <a:endParaRPr lang="en-US"/>
        </a:p>
      </dgm:t>
    </dgm:pt>
    <dgm:pt modelId="{0FDCDE3E-5D64-4FDA-B76C-98457E316879}" type="sibTrans" cxnId="{CCD6039A-709E-424F-BFA2-6F97AE53D2E6}">
      <dgm:prSet/>
      <dgm:spPr/>
      <dgm:t>
        <a:bodyPr/>
        <a:lstStyle/>
        <a:p>
          <a:endParaRPr lang="en-US"/>
        </a:p>
      </dgm:t>
    </dgm:pt>
    <dgm:pt modelId="{568CB0D7-BBB9-43C4-ADFD-033C4071E553}">
      <dgm:prSet phldrT="[Text]"/>
      <dgm:spPr>
        <a:solidFill>
          <a:srgbClr val="EE1C25"/>
        </a:solidFill>
      </dgm:spPr>
      <dgm:t>
        <a:bodyPr/>
        <a:lstStyle/>
        <a:p>
          <a:r>
            <a:rPr lang="en-GB" dirty="0" smtClean="0"/>
            <a:t>Global curve reconstruction</a:t>
          </a:r>
          <a:endParaRPr lang="en-US" dirty="0"/>
        </a:p>
      </dgm:t>
    </dgm:pt>
    <dgm:pt modelId="{13455069-195B-4FC9-B913-75D67F81831E}" type="sibTrans" cxnId="{EF900AD1-AC7C-4DEF-9767-D062524ACEE9}">
      <dgm:prSet/>
      <dgm:spPr/>
      <dgm:t>
        <a:bodyPr/>
        <a:lstStyle/>
        <a:p>
          <a:endParaRPr lang="en-US"/>
        </a:p>
      </dgm:t>
    </dgm:pt>
    <dgm:pt modelId="{4B90674A-F62D-469E-A048-EF64212F7B49}" type="parTrans" cxnId="{EF900AD1-AC7C-4DEF-9767-D062524ACEE9}">
      <dgm:prSet/>
      <dgm:spPr/>
      <dgm:t>
        <a:bodyPr/>
        <a:lstStyle/>
        <a:p>
          <a:endParaRPr lang="en-US"/>
        </a:p>
      </dgm:t>
    </dgm:pt>
    <dgm:pt modelId="{DB1F32AD-AE04-475E-BC99-76C3AE2FDF19}">
      <dgm:prSet phldrT="[Text]"/>
      <dgm:spPr>
        <a:solidFill>
          <a:srgbClr val="E9E736"/>
        </a:solidFill>
      </dgm:spPr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Neighbourhood search</a:t>
          </a:r>
          <a:endParaRPr lang="en-US" dirty="0">
            <a:solidFill>
              <a:schemeClr val="tx1"/>
            </a:solidFill>
          </a:endParaRPr>
        </a:p>
      </dgm:t>
    </dgm:pt>
    <dgm:pt modelId="{6F63A564-14BC-42BB-9360-38C422C04519}" type="sibTrans" cxnId="{3DF4F3FF-9771-45F2-A7E3-A6D56B3269D5}">
      <dgm:prSet/>
      <dgm:spPr/>
      <dgm:t>
        <a:bodyPr/>
        <a:lstStyle/>
        <a:p>
          <a:endParaRPr lang="en-US"/>
        </a:p>
      </dgm:t>
    </dgm:pt>
    <dgm:pt modelId="{89D3FD47-4903-41A3-AF05-51B05D86A07C}" type="parTrans" cxnId="{3DF4F3FF-9771-45F2-A7E3-A6D56B3269D5}">
      <dgm:prSet/>
      <dgm:spPr/>
      <dgm:t>
        <a:bodyPr/>
        <a:lstStyle/>
        <a:p>
          <a:endParaRPr lang="en-US"/>
        </a:p>
      </dgm:t>
    </dgm:pt>
    <dgm:pt modelId="{9335DB69-4546-4572-AEF4-3CBCD4A715E3}" type="pres">
      <dgm:prSet presAssocID="{EC575CB7-3842-4A1E-ABE7-D1FE6E724C7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684838-1111-4F93-BDE8-E601B819546A}" type="pres">
      <dgm:prSet presAssocID="{EC575CB7-3842-4A1E-ABE7-D1FE6E724C7F}" presName="dummyMaxCanvas" presStyleCnt="0">
        <dgm:presLayoutVars/>
      </dgm:prSet>
      <dgm:spPr/>
    </dgm:pt>
    <dgm:pt modelId="{BFB08B21-4485-4C0A-AB3A-C82395D87D80}" type="pres">
      <dgm:prSet presAssocID="{EC575CB7-3842-4A1E-ABE7-D1FE6E724C7F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D8F1F0-54DC-412F-B74D-CBE8683E4290}" type="pres">
      <dgm:prSet presAssocID="{EC575CB7-3842-4A1E-ABE7-D1FE6E724C7F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3E0963-3709-488C-8828-D94E39010A98}" type="pres">
      <dgm:prSet presAssocID="{EC575CB7-3842-4A1E-ABE7-D1FE6E724C7F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64DEE-9F70-4DF0-A29E-C45ED50B76CC}" type="pres">
      <dgm:prSet presAssocID="{EC575CB7-3842-4A1E-ABE7-D1FE6E724C7F}" presName="ThreeConn_1-2" presStyleLbl="fgAccFollowNode1" presStyleIdx="0" presStyleCnt="2" custLinFactNeighborX="23113" custLinFactNeighborY="940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B2BE78-D6F5-462D-BD1A-531212921693}" type="pres">
      <dgm:prSet presAssocID="{EC575CB7-3842-4A1E-ABE7-D1FE6E724C7F}" presName="ThreeConn_2-3" presStyleLbl="fgAccFollowNode1" presStyleIdx="1" presStyleCnt="2" custLinFactNeighborX="-33323" custLinFactNeighborY="803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D085C-8E4E-444E-8C5E-F4CD078EC2ED}" type="pres">
      <dgm:prSet presAssocID="{EC575CB7-3842-4A1E-ABE7-D1FE6E724C7F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9ECDD9-2499-44BA-949C-0DFAFD702F79}" type="pres">
      <dgm:prSet presAssocID="{EC575CB7-3842-4A1E-ABE7-D1FE6E724C7F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6CCF87-31CE-404E-A450-CF1D2D2EEB61}" type="pres">
      <dgm:prSet presAssocID="{EC575CB7-3842-4A1E-ABE7-D1FE6E724C7F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48BC7C-593E-4841-9783-2A0E8821AE30}" type="presOf" srcId="{EC575CB7-3842-4A1E-ABE7-D1FE6E724C7F}" destId="{9335DB69-4546-4572-AEF4-3CBCD4A715E3}" srcOrd="0" destOrd="0" presId="urn:microsoft.com/office/officeart/2005/8/layout/vProcess5"/>
    <dgm:cxn modelId="{B6D211B8-7EF8-4618-9A65-62617B83279E}" type="presOf" srcId="{DB1F32AD-AE04-475E-BC99-76C3AE2FDF19}" destId="{6ED8F1F0-54DC-412F-B74D-CBE8683E4290}" srcOrd="0" destOrd="0" presId="urn:microsoft.com/office/officeart/2005/8/layout/vProcess5"/>
    <dgm:cxn modelId="{514033A1-75D8-4828-AAB8-1D7BEDC874BD}" type="presOf" srcId="{DB1F32AD-AE04-475E-BC99-76C3AE2FDF19}" destId="{829ECDD9-2499-44BA-949C-0DFAFD702F79}" srcOrd="1" destOrd="0" presId="urn:microsoft.com/office/officeart/2005/8/layout/vProcess5"/>
    <dgm:cxn modelId="{EF900AD1-AC7C-4DEF-9767-D062524ACEE9}" srcId="{EC575CB7-3842-4A1E-ABE7-D1FE6E724C7F}" destId="{568CB0D7-BBB9-43C4-ADFD-033C4071E553}" srcOrd="2" destOrd="0" parTransId="{4B90674A-F62D-469E-A048-EF64212F7B49}" sibTransId="{13455069-195B-4FC9-B913-75D67F81831E}"/>
    <dgm:cxn modelId="{43A761A5-C1B6-4182-8865-675266DDFDC7}" type="presOf" srcId="{568CB0D7-BBB9-43C4-ADFD-033C4071E553}" destId="{383E0963-3709-488C-8828-D94E39010A98}" srcOrd="0" destOrd="0" presId="urn:microsoft.com/office/officeart/2005/8/layout/vProcess5"/>
    <dgm:cxn modelId="{CCD6039A-709E-424F-BFA2-6F97AE53D2E6}" srcId="{EC575CB7-3842-4A1E-ABE7-D1FE6E724C7F}" destId="{DAEE2D91-52E1-4824-9698-3ABDCF386FC9}" srcOrd="0" destOrd="0" parTransId="{5E60642F-E0E8-48C7-8989-8BB93A08E38E}" sibTransId="{0FDCDE3E-5D64-4FDA-B76C-98457E316879}"/>
    <dgm:cxn modelId="{662ECDF4-8712-41FD-A256-84A07F45A8B1}" type="presOf" srcId="{DAEE2D91-52E1-4824-9698-3ABDCF386FC9}" destId="{302D085C-8E4E-444E-8C5E-F4CD078EC2ED}" srcOrd="1" destOrd="0" presId="urn:microsoft.com/office/officeart/2005/8/layout/vProcess5"/>
    <dgm:cxn modelId="{E795F600-6CCB-4D92-9CAD-C8FF3F597BCB}" type="presOf" srcId="{DAEE2D91-52E1-4824-9698-3ABDCF386FC9}" destId="{BFB08B21-4485-4C0A-AB3A-C82395D87D80}" srcOrd="0" destOrd="0" presId="urn:microsoft.com/office/officeart/2005/8/layout/vProcess5"/>
    <dgm:cxn modelId="{DE207A95-7ABF-4C0E-990F-F167C8336AB0}" type="presOf" srcId="{568CB0D7-BBB9-43C4-ADFD-033C4071E553}" destId="{7B6CCF87-31CE-404E-A450-CF1D2D2EEB61}" srcOrd="1" destOrd="0" presId="urn:microsoft.com/office/officeart/2005/8/layout/vProcess5"/>
    <dgm:cxn modelId="{1DEA3043-6781-405F-8639-A263D64A31E2}" type="presOf" srcId="{6F63A564-14BC-42BB-9360-38C422C04519}" destId="{11B2BE78-D6F5-462D-BD1A-531212921693}" srcOrd="0" destOrd="0" presId="urn:microsoft.com/office/officeart/2005/8/layout/vProcess5"/>
    <dgm:cxn modelId="{D9344642-8643-42C0-9B16-199A34F12430}" type="presOf" srcId="{0FDCDE3E-5D64-4FDA-B76C-98457E316879}" destId="{D0364DEE-9F70-4DF0-A29E-C45ED50B76CC}" srcOrd="0" destOrd="0" presId="urn:microsoft.com/office/officeart/2005/8/layout/vProcess5"/>
    <dgm:cxn modelId="{3DF4F3FF-9771-45F2-A7E3-A6D56B3269D5}" srcId="{EC575CB7-3842-4A1E-ABE7-D1FE6E724C7F}" destId="{DB1F32AD-AE04-475E-BC99-76C3AE2FDF19}" srcOrd="1" destOrd="0" parTransId="{89D3FD47-4903-41A3-AF05-51B05D86A07C}" sibTransId="{6F63A564-14BC-42BB-9360-38C422C04519}"/>
    <dgm:cxn modelId="{6B4FF5EA-0848-4C3E-82A0-2A3E67B38BCF}" type="presParOf" srcId="{9335DB69-4546-4572-AEF4-3CBCD4A715E3}" destId="{7C684838-1111-4F93-BDE8-E601B819546A}" srcOrd="0" destOrd="0" presId="urn:microsoft.com/office/officeart/2005/8/layout/vProcess5"/>
    <dgm:cxn modelId="{DEF4E672-96EE-4AEE-8AA0-47621E7E42FC}" type="presParOf" srcId="{9335DB69-4546-4572-AEF4-3CBCD4A715E3}" destId="{BFB08B21-4485-4C0A-AB3A-C82395D87D80}" srcOrd="1" destOrd="0" presId="urn:microsoft.com/office/officeart/2005/8/layout/vProcess5"/>
    <dgm:cxn modelId="{51D921BB-03C6-469B-A8EC-85905610C8E0}" type="presParOf" srcId="{9335DB69-4546-4572-AEF4-3CBCD4A715E3}" destId="{6ED8F1F0-54DC-412F-B74D-CBE8683E4290}" srcOrd="2" destOrd="0" presId="urn:microsoft.com/office/officeart/2005/8/layout/vProcess5"/>
    <dgm:cxn modelId="{9A51E7E8-1F2C-4A05-8018-371920AB03F6}" type="presParOf" srcId="{9335DB69-4546-4572-AEF4-3CBCD4A715E3}" destId="{383E0963-3709-488C-8828-D94E39010A98}" srcOrd="3" destOrd="0" presId="urn:microsoft.com/office/officeart/2005/8/layout/vProcess5"/>
    <dgm:cxn modelId="{584C3BDB-91FE-4AB3-918D-88D7FA489E1F}" type="presParOf" srcId="{9335DB69-4546-4572-AEF4-3CBCD4A715E3}" destId="{D0364DEE-9F70-4DF0-A29E-C45ED50B76CC}" srcOrd="4" destOrd="0" presId="urn:microsoft.com/office/officeart/2005/8/layout/vProcess5"/>
    <dgm:cxn modelId="{DBDCD027-03FD-4958-9AE7-6D1412A52900}" type="presParOf" srcId="{9335DB69-4546-4572-AEF4-3CBCD4A715E3}" destId="{11B2BE78-D6F5-462D-BD1A-531212921693}" srcOrd="5" destOrd="0" presId="urn:microsoft.com/office/officeart/2005/8/layout/vProcess5"/>
    <dgm:cxn modelId="{644F4D3B-7EE8-434D-87BA-6F0B625959FD}" type="presParOf" srcId="{9335DB69-4546-4572-AEF4-3CBCD4A715E3}" destId="{302D085C-8E4E-444E-8C5E-F4CD078EC2ED}" srcOrd="6" destOrd="0" presId="urn:microsoft.com/office/officeart/2005/8/layout/vProcess5"/>
    <dgm:cxn modelId="{35C38203-EB0A-48DC-831B-81FCC37FBD32}" type="presParOf" srcId="{9335DB69-4546-4572-AEF4-3CBCD4A715E3}" destId="{829ECDD9-2499-44BA-949C-0DFAFD702F79}" srcOrd="7" destOrd="0" presId="urn:microsoft.com/office/officeart/2005/8/layout/vProcess5"/>
    <dgm:cxn modelId="{F57EFEEA-AE86-4DBF-BDF0-AA97F9D108A8}" type="presParOf" srcId="{9335DB69-4546-4572-AEF4-3CBCD4A715E3}" destId="{7B6CCF87-31CE-404E-A450-CF1D2D2EEB6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575CB7-3842-4A1E-ABE7-D1FE6E724C7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EE2D91-52E1-4824-9698-3ABDCF386FC9}">
      <dgm:prSet phldrT="[Text]"/>
      <dgm:spPr>
        <a:solidFill>
          <a:srgbClr val="61BC48"/>
        </a:solidFill>
      </dgm:spPr>
      <dgm:t>
        <a:bodyPr/>
        <a:lstStyle/>
        <a:p>
          <a:pPr algn="ctr"/>
          <a:r>
            <a:rPr lang="en-GB" dirty="0" smtClean="0"/>
            <a:t>Direct fetching</a:t>
          </a:r>
          <a:endParaRPr lang="en-US" dirty="0"/>
        </a:p>
      </dgm:t>
    </dgm:pt>
    <dgm:pt modelId="{5E60642F-E0E8-48C7-8989-8BB93A08E38E}" type="parTrans" cxnId="{CCD6039A-709E-424F-BFA2-6F97AE53D2E6}">
      <dgm:prSet/>
      <dgm:spPr/>
      <dgm:t>
        <a:bodyPr/>
        <a:lstStyle/>
        <a:p>
          <a:endParaRPr lang="en-US"/>
        </a:p>
      </dgm:t>
    </dgm:pt>
    <dgm:pt modelId="{0FDCDE3E-5D64-4FDA-B76C-98457E316879}" type="sibTrans" cxnId="{CCD6039A-709E-424F-BFA2-6F97AE53D2E6}">
      <dgm:prSet/>
      <dgm:spPr>
        <a:solidFill>
          <a:schemeClr val="tx1">
            <a:lumMod val="85000"/>
            <a:lumOff val="15000"/>
          </a:schemeClr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DB1F32AD-AE04-475E-BC99-76C3AE2FDF19}">
      <dgm:prSet phldrT="[Text]"/>
      <dgm:spPr>
        <a:solidFill>
          <a:srgbClr val="E9E736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 smtClean="0">
              <a:solidFill>
                <a:schemeClr val="tx1"/>
              </a:solidFill>
            </a:rPr>
            <a:t>Neighbourhood search</a:t>
          </a:r>
          <a:endParaRPr lang="en-US" b="1" dirty="0">
            <a:solidFill>
              <a:schemeClr val="tx1"/>
            </a:solidFill>
          </a:endParaRPr>
        </a:p>
      </dgm:t>
    </dgm:pt>
    <dgm:pt modelId="{89D3FD47-4903-41A3-AF05-51B05D86A07C}" type="parTrans" cxnId="{3DF4F3FF-9771-45F2-A7E3-A6D56B3269D5}">
      <dgm:prSet/>
      <dgm:spPr/>
      <dgm:t>
        <a:bodyPr/>
        <a:lstStyle/>
        <a:p>
          <a:endParaRPr lang="en-US"/>
        </a:p>
      </dgm:t>
    </dgm:pt>
    <dgm:pt modelId="{6F63A564-14BC-42BB-9360-38C422C04519}" type="sibTrans" cxnId="{3DF4F3FF-9771-45F2-A7E3-A6D56B3269D5}">
      <dgm:prSet/>
      <dgm:spPr/>
      <dgm:t>
        <a:bodyPr/>
        <a:lstStyle/>
        <a:p>
          <a:endParaRPr lang="en-US"/>
        </a:p>
      </dgm:t>
    </dgm:pt>
    <dgm:pt modelId="{568CB0D7-BBB9-43C4-ADFD-033C4071E553}">
      <dgm:prSet phldrT="[Text]"/>
      <dgm:spPr>
        <a:solidFill>
          <a:srgbClr val="EE1C25"/>
        </a:solidFill>
      </dgm:spPr>
      <dgm:t>
        <a:bodyPr/>
        <a:lstStyle/>
        <a:p>
          <a:r>
            <a:rPr lang="en-GB" dirty="0" smtClean="0"/>
            <a:t>Global curve reconstruction</a:t>
          </a:r>
          <a:endParaRPr lang="en-US" dirty="0"/>
        </a:p>
      </dgm:t>
    </dgm:pt>
    <dgm:pt modelId="{4B90674A-F62D-469E-A048-EF64212F7B49}" type="parTrans" cxnId="{EF900AD1-AC7C-4DEF-9767-D062524ACEE9}">
      <dgm:prSet/>
      <dgm:spPr/>
      <dgm:t>
        <a:bodyPr/>
        <a:lstStyle/>
        <a:p>
          <a:endParaRPr lang="en-US"/>
        </a:p>
      </dgm:t>
    </dgm:pt>
    <dgm:pt modelId="{13455069-195B-4FC9-B913-75D67F81831E}" type="sibTrans" cxnId="{EF900AD1-AC7C-4DEF-9767-D062524ACEE9}">
      <dgm:prSet/>
      <dgm:spPr/>
      <dgm:t>
        <a:bodyPr/>
        <a:lstStyle/>
        <a:p>
          <a:endParaRPr lang="en-US"/>
        </a:p>
      </dgm:t>
    </dgm:pt>
    <dgm:pt modelId="{9335DB69-4546-4572-AEF4-3CBCD4A715E3}" type="pres">
      <dgm:prSet presAssocID="{EC575CB7-3842-4A1E-ABE7-D1FE6E724C7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684838-1111-4F93-BDE8-E601B819546A}" type="pres">
      <dgm:prSet presAssocID="{EC575CB7-3842-4A1E-ABE7-D1FE6E724C7F}" presName="dummyMaxCanvas" presStyleCnt="0">
        <dgm:presLayoutVars/>
      </dgm:prSet>
      <dgm:spPr/>
    </dgm:pt>
    <dgm:pt modelId="{BFB08B21-4485-4C0A-AB3A-C82395D87D80}" type="pres">
      <dgm:prSet presAssocID="{EC575CB7-3842-4A1E-ABE7-D1FE6E724C7F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D8F1F0-54DC-412F-B74D-CBE8683E4290}" type="pres">
      <dgm:prSet presAssocID="{EC575CB7-3842-4A1E-ABE7-D1FE6E724C7F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3E0963-3709-488C-8828-D94E39010A98}" type="pres">
      <dgm:prSet presAssocID="{EC575CB7-3842-4A1E-ABE7-D1FE6E724C7F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64DEE-9F70-4DF0-A29E-C45ED50B76CC}" type="pres">
      <dgm:prSet presAssocID="{EC575CB7-3842-4A1E-ABE7-D1FE6E724C7F}" presName="ThreeConn_1-2" presStyleLbl="fgAccFollowNode1" presStyleIdx="0" presStyleCnt="2" custLinFactNeighborX="-5277" custLinFactNeighborY="-87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B2BE78-D6F5-462D-BD1A-531212921693}" type="pres">
      <dgm:prSet presAssocID="{EC575CB7-3842-4A1E-ABE7-D1FE6E724C7F}" presName="ThreeConn_2-3" presStyleLbl="fgAccFollowNode1" presStyleIdx="1" presStyleCnt="2" custLinFactY="376" custLinFactNeighborX="10822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D085C-8E4E-444E-8C5E-F4CD078EC2ED}" type="pres">
      <dgm:prSet presAssocID="{EC575CB7-3842-4A1E-ABE7-D1FE6E724C7F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9ECDD9-2499-44BA-949C-0DFAFD702F79}" type="pres">
      <dgm:prSet presAssocID="{EC575CB7-3842-4A1E-ABE7-D1FE6E724C7F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6CCF87-31CE-404E-A450-CF1D2D2EEB61}" type="pres">
      <dgm:prSet presAssocID="{EC575CB7-3842-4A1E-ABE7-D1FE6E724C7F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712D87-8FE2-414D-8023-98096AAEBCF9}" type="presOf" srcId="{DAEE2D91-52E1-4824-9698-3ABDCF386FC9}" destId="{BFB08B21-4485-4C0A-AB3A-C82395D87D80}" srcOrd="0" destOrd="0" presId="urn:microsoft.com/office/officeart/2005/8/layout/vProcess5"/>
    <dgm:cxn modelId="{A84003C1-9836-44FB-BFDB-14712BFD4828}" type="presOf" srcId="{DAEE2D91-52E1-4824-9698-3ABDCF386FC9}" destId="{302D085C-8E4E-444E-8C5E-F4CD078EC2ED}" srcOrd="1" destOrd="0" presId="urn:microsoft.com/office/officeart/2005/8/layout/vProcess5"/>
    <dgm:cxn modelId="{2B54E9B8-6C39-419A-A980-67F971F29CF4}" type="presOf" srcId="{6F63A564-14BC-42BB-9360-38C422C04519}" destId="{11B2BE78-D6F5-462D-BD1A-531212921693}" srcOrd="0" destOrd="0" presId="urn:microsoft.com/office/officeart/2005/8/layout/vProcess5"/>
    <dgm:cxn modelId="{2312962E-6C59-408F-87A2-B34D1D43C851}" type="presOf" srcId="{DB1F32AD-AE04-475E-BC99-76C3AE2FDF19}" destId="{829ECDD9-2499-44BA-949C-0DFAFD702F79}" srcOrd="1" destOrd="0" presId="urn:microsoft.com/office/officeart/2005/8/layout/vProcess5"/>
    <dgm:cxn modelId="{EF900AD1-AC7C-4DEF-9767-D062524ACEE9}" srcId="{EC575CB7-3842-4A1E-ABE7-D1FE6E724C7F}" destId="{568CB0D7-BBB9-43C4-ADFD-033C4071E553}" srcOrd="2" destOrd="0" parTransId="{4B90674A-F62D-469E-A048-EF64212F7B49}" sibTransId="{13455069-195B-4FC9-B913-75D67F81831E}"/>
    <dgm:cxn modelId="{CCD6039A-709E-424F-BFA2-6F97AE53D2E6}" srcId="{EC575CB7-3842-4A1E-ABE7-D1FE6E724C7F}" destId="{DAEE2D91-52E1-4824-9698-3ABDCF386FC9}" srcOrd="0" destOrd="0" parTransId="{5E60642F-E0E8-48C7-8989-8BB93A08E38E}" sibTransId="{0FDCDE3E-5D64-4FDA-B76C-98457E316879}"/>
    <dgm:cxn modelId="{467AB56F-3B73-457F-BA48-9D5EEDBA2881}" type="presOf" srcId="{EC575CB7-3842-4A1E-ABE7-D1FE6E724C7F}" destId="{9335DB69-4546-4572-AEF4-3CBCD4A715E3}" srcOrd="0" destOrd="0" presId="urn:microsoft.com/office/officeart/2005/8/layout/vProcess5"/>
    <dgm:cxn modelId="{801D2CF6-8EBE-4110-9942-9D6708137EAA}" type="presOf" srcId="{DB1F32AD-AE04-475E-BC99-76C3AE2FDF19}" destId="{6ED8F1F0-54DC-412F-B74D-CBE8683E4290}" srcOrd="0" destOrd="0" presId="urn:microsoft.com/office/officeart/2005/8/layout/vProcess5"/>
    <dgm:cxn modelId="{AC21F6D9-0FC4-4C7C-AA55-FAD0A9656E7A}" type="presOf" srcId="{0FDCDE3E-5D64-4FDA-B76C-98457E316879}" destId="{D0364DEE-9F70-4DF0-A29E-C45ED50B76CC}" srcOrd="0" destOrd="0" presId="urn:microsoft.com/office/officeart/2005/8/layout/vProcess5"/>
    <dgm:cxn modelId="{D6D2AC55-DC8E-414F-93FF-2A6835321B6F}" type="presOf" srcId="{568CB0D7-BBB9-43C4-ADFD-033C4071E553}" destId="{383E0963-3709-488C-8828-D94E39010A98}" srcOrd="0" destOrd="0" presId="urn:microsoft.com/office/officeart/2005/8/layout/vProcess5"/>
    <dgm:cxn modelId="{F182EFCE-DC59-478E-ADF9-43893DCB40F2}" type="presOf" srcId="{568CB0D7-BBB9-43C4-ADFD-033C4071E553}" destId="{7B6CCF87-31CE-404E-A450-CF1D2D2EEB61}" srcOrd="1" destOrd="0" presId="urn:microsoft.com/office/officeart/2005/8/layout/vProcess5"/>
    <dgm:cxn modelId="{3DF4F3FF-9771-45F2-A7E3-A6D56B3269D5}" srcId="{EC575CB7-3842-4A1E-ABE7-D1FE6E724C7F}" destId="{DB1F32AD-AE04-475E-BC99-76C3AE2FDF19}" srcOrd="1" destOrd="0" parTransId="{89D3FD47-4903-41A3-AF05-51B05D86A07C}" sibTransId="{6F63A564-14BC-42BB-9360-38C422C04519}"/>
    <dgm:cxn modelId="{46A0689D-C127-40FB-800C-06E87E23B2E5}" type="presParOf" srcId="{9335DB69-4546-4572-AEF4-3CBCD4A715E3}" destId="{7C684838-1111-4F93-BDE8-E601B819546A}" srcOrd="0" destOrd="0" presId="urn:microsoft.com/office/officeart/2005/8/layout/vProcess5"/>
    <dgm:cxn modelId="{3A5EB8A8-A366-4B07-881F-C5F230523BE2}" type="presParOf" srcId="{9335DB69-4546-4572-AEF4-3CBCD4A715E3}" destId="{BFB08B21-4485-4C0A-AB3A-C82395D87D80}" srcOrd="1" destOrd="0" presId="urn:microsoft.com/office/officeart/2005/8/layout/vProcess5"/>
    <dgm:cxn modelId="{F3877B5F-0AD6-42EF-ACE1-05112F02021D}" type="presParOf" srcId="{9335DB69-4546-4572-AEF4-3CBCD4A715E3}" destId="{6ED8F1F0-54DC-412F-B74D-CBE8683E4290}" srcOrd="2" destOrd="0" presId="urn:microsoft.com/office/officeart/2005/8/layout/vProcess5"/>
    <dgm:cxn modelId="{AD0F1FC6-5730-4254-8269-1BA25EC21925}" type="presParOf" srcId="{9335DB69-4546-4572-AEF4-3CBCD4A715E3}" destId="{383E0963-3709-488C-8828-D94E39010A98}" srcOrd="3" destOrd="0" presId="urn:microsoft.com/office/officeart/2005/8/layout/vProcess5"/>
    <dgm:cxn modelId="{52460D5F-D832-4CE4-A3B0-C0943DFBCBEB}" type="presParOf" srcId="{9335DB69-4546-4572-AEF4-3CBCD4A715E3}" destId="{D0364DEE-9F70-4DF0-A29E-C45ED50B76CC}" srcOrd="4" destOrd="0" presId="urn:microsoft.com/office/officeart/2005/8/layout/vProcess5"/>
    <dgm:cxn modelId="{177BE9D1-D70E-4AF3-ADB6-E41E0D511E2B}" type="presParOf" srcId="{9335DB69-4546-4572-AEF4-3CBCD4A715E3}" destId="{11B2BE78-D6F5-462D-BD1A-531212921693}" srcOrd="5" destOrd="0" presId="urn:microsoft.com/office/officeart/2005/8/layout/vProcess5"/>
    <dgm:cxn modelId="{5B162EAC-3A89-4863-81E0-5EDEC4A01A87}" type="presParOf" srcId="{9335DB69-4546-4572-AEF4-3CBCD4A715E3}" destId="{302D085C-8E4E-444E-8C5E-F4CD078EC2ED}" srcOrd="6" destOrd="0" presId="urn:microsoft.com/office/officeart/2005/8/layout/vProcess5"/>
    <dgm:cxn modelId="{8FEE2188-3720-48F0-8B5F-FD1F43022F8D}" type="presParOf" srcId="{9335DB69-4546-4572-AEF4-3CBCD4A715E3}" destId="{829ECDD9-2499-44BA-949C-0DFAFD702F79}" srcOrd="7" destOrd="0" presId="urn:microsoft.com/office/officeart/2005/8/layout/vProcess5"/>
    <dgm:cxn modelId="{3859822E-1DF2-410C-823C-AD90EE05AF5C}" type="presParOf" srcId="{9335DB69-4546-4572-AEF4-3CBCD4A715E3}" destId="{7B6CCF87-31CE-404E-A450-CF1D2D2EEB6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75CB7-3842-4A1E-ABE7-D1FE6E724C7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EE2D91-52E1-4824-9698-3ABDCF386FC9}">
      <dgm:prSet phldrT="[Text]"/>
      <dgm:spPr>
        <a:solidFill>
          <a:srgbClr val="61BC48"/>
        </a:solidFill>
      </dgm:spPr>
      <dgm:t>
        <a:bodyPr/>
        <a:lstStyle/>
        <a:p>
          <a:pPr algn="ctr"/>
          <a:r>
            <a:rPr lang="en-GB" dirty="0" smtClean="0"/>
            <a:t>Direct fetching</a:t>
          </a:r>
          <a:endParaRPr lang="en-US" dirty="0"/>
        </a:p>
      </dgm:t>
    </dgm:pt>
    <dgm:pt modelId="{5E60642F-E0E8-48C7-8989-8BB93A08E38E}" type="parTrans" cxnId="{CCD6039A-709E-424F-BFA2-6F97AE53D2E6}">
      <dgm:prSet/>
      <dgm:spPr/>
      <dgm:t>
        <a:bodyPr/>
        <a:lstStyle/>
        <a:p>
          <a:endParaRPr lang="en-US"/>
        </a:p>
      </dgm:t>
    </dgm:pt>
    <dgm:pt modelId="{0FDCDE3E-5D64-4FDA-B76C-98457E316879}" type="sibTrans" cxnId="{CCD6039A-709E-424F-BFA2-6F97AE53D2E6}">
      <dgm:prSet/>
      <dgm:spPr>
        <a:solidFill>
          <a:schemeClr val="tx1">
            <a:lumMod val="85000"/>
            <a:lumOff val="15000"/>
          </a:schemeClr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DB1F32AD-AE04-475E-BC99-76C3AE2FDF19}">
      <dgm:prSet phldrT="[Text]"/>
      <dgm:spPr>
        <a:solidFill>
          <a:srgbClr val="E9E736"/>
        </a:solidFill>
      </dgm:spPr>
      <dgm:t>
        <a:bodyPr/>
        <a:lstStyle/>
        <a:p>
          <a:pPr algn="l"/>
          <a:r>
            <a:rPr lang="en-GB" dirty="0" smtClean="0">
              <a:solidFill>
                <a:schemeClr val="tx1"/>
              </a:solidFill>
            </a:rPr>
            <a:t>Neighbourhood search</a:t>
          </a:r>
          <a:endParaRPr lang="en-US" dirty="0">
            <a:solidFill>
              <a:schemeClr val="tx1"/>
            </a:solidFill>
          </a:endParaRPr>
        </a:p>
      </dgm:t>
    </dgm:pt>
    <dgm:pt modelId="{89D3FD47-4903-41A3-AF05-51B05D86A07C}" type="parTrans" cxnId="{3DF4F3FF-9771-45F2-A7E3-A6D56B3269D5}">
      <dgm:prSet/>
      <dgm:spPr/>
      <dgm:t>
        <a:bodyPr/>
        <a:lstStyle/>
        <a:p>
          <a:endParaRPr lang="en-US"/>
        </a:p>
      </dgm:t>
    </dgm:pt>
    <dgm:pt modelId="{6F63A564-14BC-42BB-9360-38C422C04519}" type="sibTrans" cxnId="{3DF4F3FF-9771-45F2-A7E3-A6D56B3269D5}">
      <dgm:prSet/>
      <dgm:spPr>
        <a:solidFill>
          <a:schemeClr val="tx1">
            <a:lumMod val="85000"/>
            <a:lumOff val="15000"/>
          </a:schemeClr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568CB0D7-BBB9-43C4-ADFD-033C4071E553}">
      <dgm:prSet phldrT="[Text]"/>
      <dgm:spPr>
        <a:solidFill>
          <a:srgbClr val="EE1C25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 smtClean="0"/>
            <a:t>Global curve reconstruction</a:t>
          </a:r>
          <a:endParaRPr lang="en-US" b="1" dirty="0"/>
        </a:p>
      </dgm:t>
    </dgm:pt>
    <dgm:pt modelId="{4B90674A-F62D-469E-A048-EF64212F7B49}" type="parTrans" cxnId="{EF900AD1-AC7C-4DEF-9767-D062524ACEE9}">
      <dgm:prSet/>
      <dgm:spPr/>
      <dgm:t>
        <a:bodyPr/>
        <a:lstStyle/>
        <a:p>
          <a:endParaRPr lang="en-US"/>
        </a:p>
      </dgm:t>
    </dgm:pt>
    <dgm:pt modelId="{13455069-195B-4FC9-B913-75D67F81831E}" type="sibTrans" cxnId="{EF900AD1-AC7C-4DEF-9767-D062524ACEE9}">
      <dgm:prSet/>
      <dgm:spPr/>
      <dgm:t>
        <a:bodyPr/>
        <a:lstStyle/>
        <a:p>
          <a:endParaRPr lang="en-US"/>
        </a:p>
      </dgm:t>
    </dgm:pt>
    <dgm:pt modelId="{9335DB69-4546-4572-AEF4-3CBCD4A715E3}" type="pres">
      <dgm:prSet presAssocID="{EC575CB7-3842-4A1E-ABE7-D1FE6E724C7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684838-1111-4F93-BDE8-E601B819546A}" type="pres">
      <dgm:prSet presAssocID="{EC575CB7-3842-4A1E-ABE7-D1FE6E724C7F}" presName="dummyMaxCanvas" presStyleCnt="0">
        <dgm:presLayoutVars/>
      </dgm:prSet>
      <dgm:spPr/>
    </dgm:pt>
    <dgm:pt modelId="{BFB08B21-4485-4C0A-AB3A-C82395D87D80}" type="pres">
      <dgm:prSet presAssocID="{EC575CB7-3842-4A1E-ABE7-D1FE6E724C7F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D8F1F0-54DC-412F-B74D-CBE8683E4290}" type="pres">
      <dgm:prSet presAssocID="{EC575CB7-3842-4A1E-ABE7-D1FE6E724C7F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3E0963-3709-488C-8828-D94E39010A98}" type="pres">
      <dgm:prSet presAssocID="{EC575CB7-3842-4A1E-ABE7-D1FE6E724C7F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64DEE-9F70-4DF0-A29E-C45ED50B76CC}" type="pres">
      <dgm:prSet presAssocID="{EC575CB7-3842-4A1E-ABE7-D1FE6E724C7F}" presName="ThreeConn_1-2" presStyleLbl="fgAccFollowNode1" presStyleIdx="0" presStyleCnt="2" custLinFactNeighborX="-11261" custLinFactNeighborY="-1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B2BE78-D6F5-462D-BD1A-531212921693}" type="pres">
      <dgm:prSet presAssocID="{EC575CB7-3842-4A1E-ABE7-D1FE6E724C7F}" presName="ThreeConn_2-3" presStyleLbl="fgAccFollowNode1" presStyleIdx="1" presStyleCnt="2" custLinFactNeighborX="-1217" custLinFactNeighborY="-116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D085C-8E4E-444E-8C5E-F4CD078EC2ED}" type="pres">
      <dgm:prSet presAssocID="{EC575CB7-3842-4A1E-ABE7-D1FE6E724C7F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9ECDD9-2499-44BA-949C-0DFAFD702F79}" type="pres">
      <dgm:prSet presAssocID="{EC575CB7-3842-4A1E-ABE7-D1FE6E724C7F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6CCF87-31CE-404E-A450-CF1D2D2EEB61}" type="pres">
      <dgm:prSet presAssocID="{EC575CB7-3842-4A1E-ABE7-D1FE6E724C7F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34E999-57B4-4B19-939A-15E4710EAC8C}" type="presOf" srcId="{0FDCDE3E-5D64-4FDA-B76C-98457E316879}" destId="{D0364DEE-9F70-4DF0-A29E-C45ED50B76CC}" srcOrd="0" destOrd="0" presId="urn:microsoft.com/office/officeart/2005/8/layout/vProcess5"/>
    <dgm:cxn modelId="{CB132B86-5FEF-456A-B30E-4BD494F15672}" type="presOf" srcId="{DAEE2D91-52E1-4824-9698-3ABDCF386FC9}" destId="{BFB08B21-4485-4C0A-AB3A-C82395D87D80}" srcOrd="0" destOrd="0" presId="urn:microsoft.com/office/officeart/2005/8/layout/vProcess5"/>
    <dgm:cxn modelId="{F5A77E03-87D6-4F75-A855-558634470BB1}" type="presOf" srcId="{DB1F32AD-AE04-475E-BC99-76C3AE2FDF19}" destId="{6ED8F1F0-54DC-412F-B74D-CBE8683E4290}" srcOrd="0" destOrd="0" presId="urn:microsoft.com/office/officeart/2005/8/layout/vProcess5"/>
    <dgm:cxn modelId="{C2F665DE-9F66-4481-A17D-CF0DCF7F863E}" type="presOf" srcId="{6F63A564-14BC-42BB-9360-38C422C04519}" destId="{11B2BE78-D6F5-462D-BD1A-531212921693}" srcOrd="0" destOrd="0" presId="urn:microsoft.com/office/officeart/2005/8/layout/vProcess5"/>
    <dgm:cxn modelId="{A5E45CAF-4026-4F98-8CFC-98D74BE4E7D6}" type="presOf" srcId="{568CB0D7-BBB9-43C4-ADFD-033C4071E553}" destId="{7B6CCF87-31CE-404E-A450-CF1D2D2EEB61}" srcOrd="1" destOrd="0" presId="urn:microsoft.com/office/officeart/2005/8/layout/vProcess5"/>
    <dgm:cxn modelId="{EF900AD1-AC7C-4DEF-9767-D062524ACEE9}" srcId="{EC575CB7-3842-4A1E-ABE7-D1FE6E724C7F}" destId="{568CB0D7-BBB9-43C4-ADFD-033C4071E553}" srcOrd="2" destOrd="0" parTransId="{4B90674A-F62D-469E-A048-EF64212F7B49}" sibTransId="{13455069-195B-4FC9-B913-75D67F81831E}"/>
    <dgm:cxn modelId="{CCD6039A-709E-424F-BFA2-6F97AE53D2E6}" srcId="{EC575CB7-3842-4A1E-ABE7-D1FE6E724C7F}" destId="{DAEE2D91-52E1-4824-9698-3ABDCF386FC9}" srcOrd="0" destOrd="0" parTransId="{5E60642F-E0E8-48C7-8989-8BB93A08E38E}" sibTransId="{0FDCDE3E-5D64-4FDA-B76C-98457E316879}"/>
    <dgm:cxn modelId="{C7CF2B33-43D5-4943-8DE7-C40F875DF518}" type="presOf" srcId="{DAEE2D91-52E1-4824-9698-3ABDCF386FC9}" destId="{302D085C-8E4E-444E-8C5E-F4CD078EC2ED}" srcOrd="1" destOrd="0" presId="urn:microsoft.com/office/officeart/2005/8/layout/vProcess5"/>
    <dgm:cxn modelId="{208B8B80-973E-434D-A11E-95229261CF59}" type="presOf" srcId="{568CB0D7-BBB9-43C4-ADFD-033C4071E553}" destId="{383E0963-3709-488C-8828-D94E39010A98}" srcOrd="0" destOrd="0" presId="urn:microsoft.com/office/officeart/2005/8/layout/vProcess5"/>
    <dgm:cxn modelId="{2A23A725-FD71-43EF-8BAF-F814ED9B7510}" type="presOf" srcId="{EC575CB7-3842-4A1E-ABE7-D1FE6E724C7F}" destId="{9335DB69-4546-4572-AEF4-3CBCD4A715E3}" srcOrd="0" destOrd="0" presId="urn:microsoft.com/office/officeart/2005/8/layout/vProcess5"/>
    <dgm:cxn modelId="{F82E7AB2-54FE-4934-8AD2-9FED89956CF0}" type="presOf" srcId="{DB1F32AD-AE04-475E-BC99-76C3AE2FDF19}" destId="{829ECDD9-2499-44BA-949C-0DFAFD702F79}" srcOrd="1" destOrd="0" presId="urn:microsoft.com/office/officeart/2005/8/layout/vProcess5"/>
    <dgm:cxn modelId="{3DF4F3FF-9771-45F2-A7E3-A6D56B3269D5}" srcId="{EC575CB7-3842-4A1E-ABE7-D1FE6E724C7F}" destId="{DB1F32AD-AE04-475E-BC99-76C3AE2FDF19}" srcOrd="1" destOrd="0" parTransId="{89D3FD47-4903-41A3-AF05-51B05D86A07C}" sibTransId="{6F63A564-14BC-42BB-9360-38C422C04519}"/>
    <dgm:cxn modelId="{ACC549FA-1DDB-4136-A5E9-ED3AFAC0A8BE}" type="presParOf" srcId="{9335DB69-4546-4572-AEF4-3CBCD4A715E3}" destId="{7C684838-1111-4F93-BDE8-E601B819546A}" srcOrd="0" destOrd="0" presId="urn:microsoft.com/office/officeart/2005/8/layout/vProcess5"/>
    <dgm:cxn modelId="{4479005D-D40E-41B9-A2F5-C5F70FA1A864}" type="presParOf" srcId="{9335DB69-4546-4572-AEF4-3CBCD4A715E3}" destId="{BFB08B21-4485-4C0A-AB3A-C82395D87D80}" srcOrd="1" destOrd="0" presId="urn:microsoft.com/office/officeart/2005/8/layout/vProcess5"/>
    <dgm:cxn modelId="{6D756F72-223E-48BB-A4E7-E454E3594925}" type="presParOf" srcId="{9335DB69-4546-4572-AEF4-3CBCD4A715E3}" destId="{6ED8F1F0-54DC-412F-B74D-CBE8683E4290}" srcOrd="2" destOrd="0" presId="urn:microsoft.com/office/officeart/2005/8/layout/vProcess5"/>
    <dgm:cxn modelId="{4151D87F-CDD6-456D-AFE3-8D55EC96F4E9}" type="presParOf" srcId="{9335DB69-4546-4572-AEF4-3CBCD4A715E3}" destId="{383E0963-3709-488C-8828-D94E39010A98}" srcOrd="3" destOrd="0" presId="urn:microsoft.com/office/officeart/2005/8/layout/vProcess5"/>
    <dgm:cxn modelId="{8D060211-0283-43EF-8DF1-4A2C018C62C7}" type="presParOf" srcId="{9335DB69-4546-4572-AEF4-3CBCD4A715E3}" destId="{D0364DEE-9F70-4DF0-A29E-C45ED50B76CC}" srcOrd="4" destOrd="0" presId="urn:microsoft.com/office/officeart/2005/8/layout/vProcess5"/>
    <dgm:cxn modelId="{9F80CD5C-46C4-4B6F-AE8B-643EAE92F3B5}" type="presParOf" srcId="{9335DB69-4546-4572-AEF4-3CBCD4A715E3}" destId="{11B2BE78-D6F5-462D-BD1A-531212921693}" srcOrd="5" destOrd="0" presId="urn:microsoft.com/office/officeart/2005/8/layout/vProcess5"/>
    <dgm:cxn modelId="{28F66F0C-CB7A-46AA-B35F-1844F5B036E0}" type="presParOf" srcId="{9335DB69-4546-4572-AEF4-3CBCD4A715E3}" destId="{302D085C-8E4E-444E-8C5E-F4CD078EC2ED}" srcOrd="6" destOrd="0" presId="urn:microsoft.com/office/officeart/2005/8/layout/vProcess5"/>
    <dgm:cxn modelId="{1FAE2D1A-B2EC-4618-B86F-33097DC24C35}" type="presParOf" srcId="{9335DB69-4546-4572-AEF4-3CBCD4A715E3}" destId="{829ECDD9-2499-44BA-949C-0DFAFD702F79}" srcOrd="7" destOrd="0" presId="urn:microsoft.com/office/officeart/2005/8/layout/vProcess5"/>
    <dgm:cxn modelId="{16D417D8-F75E-4461-8CD1-5DC2D0DA9DDF}" type="presParOf" srcId="{9335DB69-4546-4572-AEF4-3CBCD4A715E3}" destId="{7B6CCF87-31CE-404E-A450-CF1D2D2EEB6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3A425-1C52-48E9-96EC-24CCA1303CD5}">
      <dsp:nvSpPr>
        <dsp:cNvPr id="0" name=""/>
        <dsp:cNvSpPr/>
      </dsp:nvSpPr>
      <dsp:spPr>
        <a:xfrm>
          <a:off x="0" y="4307859"/>
          <a:ext cx="6053843" cy="732253"/>
        </a:xfrm>
        <a:prstGeom prst="rect">
          <a:avLst/>
        </a:prstGeom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35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/>
            <a:t>Output</a:t>
          </a:r>
          <a:r>
            <a:rPr lang="en-US" sz="2000" kern="1200" dirty="0" smtClean="0"/>
            <a:t>: </a:t>
          </a:r>
          <a:r>
            <a:rPr lang="en-US" sz="2000" b="1" kern="1200" dirty="0" smtClean="0"/>
            <a:t>Optimized</a:t>
          </a:r>
          <a:r>
            <a:rPr lang="en-US" sz="2000" kern="1200" dirty="0" smtClean="0"/>
            <a:t> disparity </a:t>
          </a:r>
          <a:r>
            <a:rPr lang="en-US" sz="2000" i="1" kern="1200" dirty="0" smtClean="0">
              <a:latin typeface="Times New Roman" pitchFamily="18" charset="0"/>
              <a:cs typeface="Times New Roman" pitchFamily="18" charset="0"/>
            </a:rPr>
            <a:t>f</a:t>
          </a:r>
          <a:r>
            <a:rPr lang="en-US" sz="2000" kern="1200" dirty="0" smtClean="0"/>
            <a:t> and final sequence of stereo images</a:t>
          </a:r>
          <a:endParaRPr lang="en-US" sz="2000" kern="1200" dirty="0"/>
        </a:p>
      </dsp:txBody>
      <dsp:txXfrm>
        <a:off x="0" y="4307859"/>
        <a:ext cx="6053843" cy="732253"/>
      </dsp:txXfrm>
    </dsp:sp>
    <dsp:sp modelId="{9B48D07E-8E1E-489B-BC23-A6C87DC9EBCA}">
      <dsp:nvSpPr>
        <dsp:cNvPr id="0" name=""/>
        <dsp:cNvSpPr/>
      </dsp:nvSpPr>
      <dsp:spPr>
        <a:xfrm rot="10800000">
          <a:off x="0" y="3487892"/>
          <a:ext cx="6053843" cy="82804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Apply disparity to the image</a:t>
          </a:r>
          <a:endParaRPr lang="en-US" sz="2000" kern="1200" dirty="0"/>
        </a:p>
      </dsp:txBody>
      <dsp:txXfrm rot="10800000">
        <a:off x="0" y="3487892"/>
        <a:ext cx="6053843" cy="538038"/>
      </dsp:txXfrm>
    </dsp:sp>
    <dsp:sp modelId="{21A40C95-EFB9-45AE-9DAD-DC48A6300368}">
      <dsp:nvSpPr>
        <dsp:cNvPr id="0" name=""/>
        <dsp:cNvSpPr/>
      </dsp:nvSpPr>
      <dsp:spPr>
        <a:xfrm rot="10800000">
          <a:off x="0" y="2667924"/>
          <a:ext cx="6053843" cy="82804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Upsample</a:t>
          </a:r>
          <a:r>
            <a:rPr lang="en-US" sz="2000" kern="1200" dirty="0" smtClean="0"/>
            <a:t> in space and time</a:t>
          </a:r>
          <a:endParaRPr lang="en-US" sz="2000" kern="1200" dirty="0"/>
        </a:p>
      </dsp:txBody>
      <dsp:txXfrm rot="10800000">
        <a:off x="0" y="2667924"/>
        <a:ext cx="6053843" cy="538038"/>
      </dsp:txXfrm>
    </dsp:sp>
    <dsp:sp modelId="{B00CC6AF-4C0D-4BAC-BD11-27448EAC2858}">
      <dsp:nvSpPr>
        <dsp:cNvPr id="0" name=""/>
        <dsp:cNvSpPr/>
      </dsp:nvSpPr>
      <dsp:spPr>
        <a:xfrm rot="10800000">
          <a:off x="0" y="1847956"/>
          <a:ext cx="6053843" cy="82804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Minimize perceived motion error</a:t>
          </a:r>
          <a:endParaRPr lang="en-US" sz="2000" kern="1200" dirty="0"/>
        </a:p>
      </dsp:txBody>
      <dsp:txXfrm rot="10800000">
        <a:off x="0" y="1847956"/>
        <a:ext cx="6053843" cy="538038"/>
      </dsp:txXfrm>
    </dsp:sp>
    <dsp:sp modelId="{F0A43712-5F27-4441-BCC5-B9923323E97E}">
      <dsp:nvSpPr>
        <dsp:cNvPr id="0" name=""/>
        <dsp:cNvSpPr/>
      </dsp:nvSpPr>
      <dsp:spPr>
        <a:xfrm rot="10800000">
          <a:off x="0" y="1035730"/>
          <a:ext cx="6053843" cy="82804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Subsample in space and time</a:t>
          </a:r>
          <a:endParaRPr lang="en-US" sz="2000" kern="1200" dirty="0"/>
        </a:p>
      </dsp:txBody>
      <dsp:txXfrm rot="10800000">
        <a:off x="0" y="1035730"/>
        <a:ext cx="6053843" cy="538038"/>
      </dsp:txXfrm>
    </dsp:sp>
    <dsp:sp modelId="{67AAB9D6-C445-4803-9D64-24B20A4DBE7D}">
      <dsp:nvSpPr>
        <dsp:cNvPr id="0" name=""/>
        <dsp:cNvSpPr/>
      </dsp:nvSpPr>
      <dsp:spPr>
        <a:xfrm rot="10800000">
          <a:off x="0" y="0"/>
          <a:ext cx="6053843" cy="1035617"/>
        </a:xfrm>
        <a:prstGeom prst="upArrowCallout">
          <a:avLst/>
        </a:prstGeom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35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/>
            <a:t>Input</a:t>
          </a:r>
          <a:r>
            <a:rPr lang="en-US" sz="2000" kern="1200" dirty="0" smtClean="0"/>
            <a:t>:  </a:t>
          </a:r>
          <a:r>
            <a:rPr lang="en-US" sz="2000" b="1" kern="1200" dirty="0" smtClean="0"/>
            <a:t>Original</a:t>
          </a:r>
          <a:r>
            <a:rPr lang="en-US" sz="2000" kern="1200" dirty="0" smtClean="0"/>
            <a:t> disparity </a:t>
          </a:r>
          <a:r>
            <a:rPr lang="en-US" sz="2000" i="1" kern="1200" dirty="0" smtClean="0">
              <a:latin typeface="Times New Roman" pitchFamily="18" charset="0"/>
              <a:cs typeface="Times New Roman" pitchFamily="18" charset="0"/>
            </a:rPr>
            <a:t>g</a:t>
          </a:r>
          <a:r>
            <a:rPr lang="en-US" sz="2000" i="1" kern="1200" dirty="0" smtClean="0"/>
            <a:t> </a:t>
          </a:r>
          <a:r>
            <a:rPr lang="en-US" sz="2000" i="0" kern="1200" dirty="0" smtClean="0"/>
            <a:t>and</a:t>
          </a:r>
          <a:r>
            <a:rPr lang="en-US" sz="2000" kern="1200" dirty="0" smtClean="0"/>
            <a:t/>
          </a:r>
          <a:br>
            <a:rPr lang="en-US" sz="2000" kern="1200" dirty="0" smtClean="0"/>
          </a:br>
          <a:r>
            <a:rPr lang="en-US" sz="2000" kern="1200" dirty="0" smtClean="0"/>
            <a:t>              </a:t>
          </a:r>
          <a:r>
            <a:rPr lang="en-US" sz="2000" b="1" kern="1200" dirty="0" smtClean="0"/>
            <a:t>Manipulated</a:t>
          </a:r>
          <a:r>
            <a:rPr lang="en-US" sz="2000" kern="1200" dirty="0" smtClean="0"/>
            <a:t> disparity </a:t>
          </a:r>
          <a:r>
            <a:rPr lang="en-US" sz="2000" i="1" kern="1200" dirty="0" smtClean="0">
              <a:latin typeface="Times New Roman" pitchFamily="18" charset="0"/>
              <a:cs typeface="Times New Roman" pitchFamily="18" charset="0"/>
            </a:rPr>
            <a:t>h</a:t>
          </a:r>
          <a:endParaRPr lang="en-US" sz="2000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0" y="0"/>
        <a:ext cx="6053843" cy="6729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08B21-4485-4C0A-AB3A-C82395D87D80}">
      <dsp:nvSpPr>
        <dsp:cNvPr id="0" name=""/>
        <dsp:cNvSpPr/>
      </dsp:nvSpPr>
      <dsp:spPr>
        <a:xfrm>
          <a:off x="0" y="0"/>
          <a:ext cx="1978732" cy="672245"/>
        </a:xfrm>
        <a:prstGeom prst="roundRect">
          <a:avLst>
            <a:gd name="adj" fmla="val 10000"/>
          </a:avLst>
        </a:prstGeom>
        <a:solidFill>
          <a:srgbClr val="61BC48"/>
        </a:solidFill>
        <a:ln w="25400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Direct fetching</a:t>
          </a:r>
          <a:endParaRPr lang="en-US" sz="1400" b="1" kern="1200" dirty="0"/>
        </a:p>
      </dsp:txBody>
      <dsp:txXfrm>
        <a:off x="19689" y="19689"/>
        <a:ext cx="1253327" cy="632867"/>
      </dsp:txXfrm>
    </dsp:sp>
    <dsp:sp modelId="{6ED8F1F0-54DC-412F-B74D-CBE8683E4290}">
      <dsp:nvSpPr>
        <dsp:cNvPr id="0" name=""/>
        <dsp:cNvSpPr/>
      </dsp:nvSpPr>
      <dsp:spPr>
        <a:xfrm>
          <a:off x="174593" y="784286"/>
          <a:ext cx="1978732" cy="672245"/>
        </a:xfrm>
        <a:prstGeom prst="roundRect">
          <a:avLst>
            <a:gd name="adj" fmla="val 10000"/>
          </a:avLst>
        </a:prstGeom>
        <a:solidFill>
          <a:srgbClr val="E9E73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Neighbourhood search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94282" y="803975"/>
        <a:ext cx="1327800" cy="632867"/>
      </dsp:txXfrm>
    </dsp:sp>
    <dsp:sp modelId="{383E0963-3709-488C-8828-D94E39010A98}">
      <dsp:nvSpPr>
        <dsp:cNvPr id="0" name=""/>
        <dsp:cNvSpPr/>
      </dsp:nvSpPr>
      <dsp:spPr>
        <a:xfrm>
          <a:off x="349187" y="1568572"/>
          <a:ext cx="1978732" cy="672245"/>
        </a:xfrm>
        <a:prstGeom prst="roundRect">
          <a:avLst>
            <a:gd name="adj" fmla="val 10000"/>
          </a:avLst>
        </a:prstGeom>
        <a:solidFill>
          <a:srgbClr val="EE1C2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Global curve reconstruction</a:t>
          </a:r>
          <a:endParaRPr lang="en-US" sz="1400" kern="1200" dirty="0"/>
        </a:p>
      </dsp:txBody>
      <dsp:txXfrm>
        <a:off x="368876" y="1588261"/>
        <a:ext cx="1327800" cy="632867"/>
      </dsp:txXfrm>
    </dsp:sp>
    <dsp:sp modelId="{D0364DEE-9F70-4DF0-A29E-C45ED50B76CC}">
      <dsp:nvSpPr>
        <dsp:cNvPr id="0" name=""/>
        <dsp:cNvSpPr/>
      </dsp:nvSpPr>
      <dsp:spPr>
        <a:xfrm>
          <a:off x="1642766" y="920812"/>
          <a:ext cx="436959" cy="43695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741082" y="920812"/>
        <a:ext cx="240327" cy="328812"/>
      </dsp:txXfrm>
    </dsp:sp>
    <dsp:sp modelId="{11B2BE78-D6F5-462D-BD1A-531212921693}">
      <dsp:nvSpPr>
        <dsp:cNvPr id="0" name=""/>
        <dsp:cNvSpPr/>
      </dsp:nvSpPr>
      <dsp:spPr>
        <a:xfrm>
          <a:off x="1570758" y="1640893"/>
          <a:ext cx="436959" cy="43695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669074" y="1640893"/>
        <a:ext cx="240327" cy="3288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08B21-4485-4C0A-AB3A-C82395D87D80}">
      <dsp:nvSpPr>
        <dsp:cNvPr id="0" name=""/>
        <dsp:cNvSpPr/>
      </dsp:nvSpPr>
      <dsp:spPr>
        <a:xfrm>
          <a:off x="0" y="0"/>
          <a:ext cx="1978732" cy="672245"/>
        </a:xfrm>
        <a:prstGeom prst="roundRect">
          <a:avLst>
            <a:gd name="adj" fmla="val 10000"/>
          </a:avLst>
        </a:prstGeom>
        <a:solidFill>
          <a:srgbClr val="61BC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Direct fetching</a:t>
          </a:r>
          <a:endParaRPr lang="en-US" sz="1400" kern="1200" dirty="0"/>
        </a:p>
      </dsp:txBody>
      <dsp:txXfrm>
        <a:off x="19689" y="19689"/>
        <a:ext cx="1253327" cy="632867"/>
      </dsp:txXfrm>
    </dsp:sp>
    <dsp:sp modelId="{6ED8F1F0-54DC-412F-B74D-CBE8683E4290}">
      <dsp:nvSpPr>
        <dsp:cNvPr id="0" name=""/>
        <dsp:cNvSpPr/>
      </dsp:nvSpPr>
      <dsp:spPr>
        <a:xfrm>
          <a:off x="174593" y="784286"/>
          <a:ext cx="1978732" cy="672245"/>
        </a:xfrm>
        <a:prstGeom prst="roundRect">
          <a:avLst>
            <a:gd name="adj" fmla="val 10000"/>
          </a:avLst>
        </a:prstGeom>
        <a:solidFill>
          <a:srgbClr val="E9E73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solidFill>
                <a:schemeClr val="tx1"/>
              </a:solidFill>
            </a:rPr>
            <a:t>Neighbourhood search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194282" y="803975"/>
        <a:ext cx="1327800" cy="632867"/>
      </dsp:txXfrm>
    </dsp:sp>
    <dsp:sp modelId="{383E0963-3709-488C-8828-D94E39010A98}">
      <dsp:nvSpPr>
        <dsp:cNvPr id="0" name=""/>
        <dsp:cNvSpPr/>
      </dsp:nvSpPr>
      <dsp:spPr>
        <a:xfrm>
          <a:off x="349187" y="1568572"/>
          <a:ext cx="1978732" cy="672245"/>
        </a:xfrm>
        <a:prstGeom prst="roundRect">
          <a:avLst>
            <a:gd name="adj" fmla="val 10000"/>
          </a:avLst>
        </a:prstGeom>
        <a:solidFill>
          <a:srgbClr val="EE1C2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Global curve reconstruction</a:t>
          </a:r>
          <a:endParaRPr lang="en-US" sz="1400" kern="1200" dirty="0"/>
        </a:p>
      </dsp:txBody>
      <dsp:txXfrm>
        <a:off x="368876" y="1588261"/>
        <a:ext cx="1327800" cy="632867"/>
      </dsp:txXfrm>
    </dsp:sp>
    <dsp:sp modelId="{D0364DEE-9F70-4DF0-A29E-C45ED50B76CC}">
      <dsp:nvSpPr>
        <dsp:cNvPr id="0" name=""/>
        <dsp:cNvSpPr/>
      </dsp:nvSpPr>
      <dsp:spPr>
        <a:xfrm>
          <a:off x="1518714" y="471355"/>
          <a:ext cx="436959" cy="436959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lumMod val="85000"/>
            <a:lumOff val="15000"/>
          </a:schemeClr>
        </a:solidFill>
        <a:ln w="25400" cap="flat" cmpd="sng" algn="ctr">
          <a:noFill/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617030" y="471355"/>
        <a:ext cx="240327" cy="328812"/>
      </dsp:txXfrm>
    </dsp:sp>
    <dsp:sp modelId="{11B2BE78-D6F5-462D-BD1A-531212921693}">
      <dsp:nvSpPr>
        <dsp:cNvPr id="0" name=""/>
        <dsp:cNvSpPr/>
      </dsp:nvSpPr>
      <dsp:spPr>
        <a:xfrm>
          <a:off x="1763654" y="1728193"/>
          <a:ext cx="436959" cy="43695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861970" y="1728193"/>
        <a:ext cx="240327" cy="328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08B21-4485-4C0A-AB3A-C82395D87D80}">
      <dsp:nvSpPr>
        <dsp:cNvPr id="0" name=""/>
        <dsp:cNvSpPr/>
      </dsp:nvSpPr>
      <dsp:spPr>
        <a:xfrm>
          <a:off x="0" y="0"/>
          <a:ext cx="1978732" cy="672245"/>
        </a:xfrm>
        <a:prstGeom prst="roundRect">
          <a:avLst>
            <a:gd name="adj" fmla="val 10000"/>
          </a:avLst>
        </a:prstGeom>
        <a:solidFill>
          <a:srgbClr val="61BC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Direct fetching</a:t>
          </a:r>
          <a:endParaRPr lang="en-US" sz="1400" kern="1200" dirty="0"/>
        </a:p>
      </dsp:txBody>
      <dsp:txXfrm>
        <a:off x="19689" y="19689"/>
        <a:ext cx="1253327" cy="632867"/>
      </dsp:txXfrm>
    </dsp:sp>
    <dsp:sp modelId="{6ED8F1F0-54DC-412F-B74D-CBE8683E4290}">
      <dsp:nvSpPr>
        <dsp:cNvPr id="0" name=""/>
        <dsp:cNvSpPr/>
      </dsp:nvSpPr>
      <dsp:spPr>
        <a:xfrm>
          <a:off x="174593" y="784286"/>
          <a:ext cx="1978732" cy="672245"/>
        </a:xfrm>
        <a:prstGeom prst="roundRect">
          <a:avLst>
            <a:gd name="adj" fmla="val 10000"/>
          </a:avLst>
        </a:prstGeom>
        <a:solidFill>
          <a:srgbClr val="E9E73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Neighbourhood search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94282" y="803975"/>
        <a:ext cx="1327800" cy="632867"/>
      </dsp:txXfrm>
    </dsp:sp>
    <dsp:sp modelId="{383E0963-3709-488C-8828-D94E39010A98}">
      <dsp:nvSpPr>
        <dsp:cNvPr id="0" name=""/>
        <dsp:cNvSpPr/>
      </dsp:nvSpPr>
      <dsp:spPr>
        <a:xfrm>
          <a:off x="349187" y="1568572"/>
          <a:ext cx="1978732" cy="672245"/>
        </a:xfrm>
        <a:prstGeom prst="roundRect">
          <a:avLst>
            <a:gd name="adj" fmla="val 10000"/>
          </a:avLst>
        </a:prstGeom>
        <a:solidFill>
          <a:srgbClr val="EE1C25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Global curve reconstruction</a:t>
          </a:r>
          <a:endParaRPr lang="en-US" sz="1400" b="1" kern="1200" dirty="0"/>
        </a:p>
      </dsp:txBody>
      <dsp:txXfrm>
        <a:off x="368876" y="1588261"/>
        <a:ext cx="1327800" cy="632867"/>
      </dsp:txXfrm>
    </dsp:sp>
    <dsp:sp modelId="{D0364DEE-9F70-4DF0-A29E-C45ED50B76CC}">
      <dsp:nvSpPr>
        <dsp:cNvPr id="0" name=""/>
        <dsp:cNvSpPr/>
      </dsp:nvSpPr>
      <dsp:spPr>
        <a:xfrm>
          <a:off x="1492566" y="501601"/>
          <a:ext cx="436959" cy="436959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lumMod val="85000"/>
            <a:lumOff val="15000"/>
          </a:schemeClr>
        </a:solidFill>
        <a:ln w="25400" cap="flat" cmpd="sng" algn="ctr">
          <a:noFill/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590882" y="501601"/>
        <a:ext cx="240327" cy="328812"/>
      </dsp:txXfrm>
    </dsp:sp>
    <dsp:sp modelId="{11B2BE78-D6F5-462D-BD1A-531212921693}">
      <dsp:nvSpPr>
        <dsp:cNvPr id="0" name=""/>
        <dsp:cNvSpPr/>
      </dsp:nvSpPr>
      <dsp:spPr>
        <a:xfrm>
          <a:off x="1711048" y="1238606"/>
          <a:ext cx="436959" cy="436959"/>
        </a:xfrm>
        <a:prstGeom prst="downArrow">
          <a:avLst>
            <a:gd name="adj1" fmla="val 55000"/>
            <a:gd name="adj2" fmla="val 45000"/>
          </a:avLst>
        </a:prstGeom>
        <a:solidFill>
          <a:schemeClr val="tx1">
            <a:lumMod val="85000"/>
            <a:lumOff val="15000"/>
          </a:schemeClr>
        </a:solidFill>
        <a:ln w="25400" cap="flat" cmpd="sng" algn="ctr">
          <a:noFill/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809364" y="1238606"/>
        <a:ext cx="240327" cy="328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676C9-B95A-49DA-ACCC-CF32B3C6F4D7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7360C-A6F2-40C6-85CC-7E0D4FC0C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9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122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that these are what makes us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19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that we do that visual</a:t>
            </a:r>
            <a:r>
              <a:rPr lang="en-US" baseline="0" dirty="0" smtClean="0"/>
              <a:t> response function and then talk more about animation that it compares and </a:t>
            </a:r>
            <a:r>
              <a:rPr lang="en-US" baseline="0" dirty="0" err="1" smtClean="0"/>
              <a:t>diogonal</a:t>
            </a:r>
            <a:r>
              <a:rPr lang="en-US" baseline="0" dirty="0" smtClean="0"/>
              <a:t> is zero a that higher speed changes are less important</a:t>
            </a:r>
          </a:p>
          <a:p>
            <a:r>
              <a:rPr lang="en-US" baseline="0" dirty="0" smtClean="0"/>
              <a:t>Add red diagonal to the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92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19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that we do inverse projection …or </a:t>
            </a:r>
            <a:r>
              <a:rPr lang="en-US" dirty="0" err="1" smtClean="0"/>
              <a:t>smt</a:t>
            </a:r>
            <a:r>
              <a:rPr lang="en-US" dirty="0" smtClean="0"/>
              <a:t> like that,</a:t>
            </a:r>
            <a:r>
              <a:rPr lang="en-US" baseline="0" dirty="0" smtClean="0"/>
              <a:t> I forgot. Refer to Tobias for more info.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86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52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74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not say about our being not better, just say that we showed that manipulation of disparity is</a:t>
            </a:r>
            <a:r>
              <a:rPr lang="en-US" baseline="0" dirty="0" smtClean="0"/>
              <a:t> really dangerous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83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57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7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another animation with compression after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43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compression</a:t>
            </a:r>
            <a:r>
              <a:rPr lang="en-US" baseline="0" dirty="0" smtClean="0"/>
              <a:t> to the next</a:t>
            </a:r>
          </a:p>
          <a:p>
            <a:r>
              <a:rPr lang="en-US" baseline="0" dirty="0" smtClean="0"/>
              <a:t>Add examples of Lang and </a:t>
            </a:r>
            <a:r>
              <a:rPr lang="en-US" baseline="0" dirty="0" err="1" smtClean="0"/>
              <a:t>Didyk</a:t>
            </a:r>
            <a:r>
              <a:rPr lang="en-US" baseline="0" dirty="0" smtClean="0"/>
              <a:t> instead from </a:t>
            </a:r>
            <a:r>
              <a:rPr lang="en-US" baseline="0" dirty="0" err="1" smtClean="0"/>
              <a:t>Piotr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68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Disparity</a:t>
            </a:r>
            <a:r>
              <a:rPr lang="en-US" baseline="0" dirty="0" smtClean="0"/>
              <a:t> is important for TTC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23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Talk about graphs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81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Talk about graphs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81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that these are what makes us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7360C-A6F2-40C6-85CC-7E0D4FC0CF0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1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5E2D-B85A-4585-AA7B-1AD5ECAAE20B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EE65-1FBB-4FA2-8B1F-95EE12FB45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91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hteck 6"/>
          <p:cNvSpPr/>
          <p:nvPr userDrawn="1"/>
        </p:nvSpPr>
        <p:spPr>
          <a:xfrm>
            <a:off x="467544" y="6453336"/>
            <a:ext cx="6912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 err="1" smtClean="0">
                <a:solidFill>
                  <a:schemeClr val="bg1">
                    <a:lumMod val="75000"/>
                  </a:schemeClr>
                </a:solidFill>
              </a:rPr>
              <a:t>Kellnhofer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 et al.: Optimizing Disparity For Motion in Depth. EGSR 2013,</a:t>
            </a:r>
            <a:r>
              <a:rPr lang="en-US" sz="1000" baseline="0" dirty="0" smtClean="0">
                <a:solidFill>
                  <a:schemeClr val="bg1">
                    <a:lumMod val="75000"/>
                  </a:schemeClr>
                </a:solidFill>
              </a:rPr>
              <a:t> Zaragoza / Spain.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7956376" y="6453336"/>
            <a:ext cx="7200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kern="1200" baseline="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Slide </a:t>
            </a:r>
            <a:fld id="{EFA5EE65-1FBB-4FA2-8B1F-95EE12FB45E7}" type="slidenum">
              <a:rPr lang="en-US" sz="1000" kern="1200" baseline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1000" kern="1200" baseline="0" dirty="0" smtClean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9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5E2D-B85A-4585-AA7B-1AD5ECAAE20B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EE65-1FBB-4FA2-8B1F-95EE12FB45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6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5E2D-B85A-4585-AA7B-1AD5ECAAE20B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5EE65-1FBB-4FA2-8B1F-95EE12FB45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1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11" Type="http://schemas.openxmlformats.org/officeDocument/2006/relationships/image" Target="../media/image30.png"/><Relationship Id="rId5" Type="http://schemas.openxmlformats.org/officeDocument/2006/relationships/chart" Target="../charts/chart1.xml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diagramData" Target="../diagrams/data2.xml"/><Relationship Id="rId11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microsoft.com/office/2007/relationships/diagramDrawing" Target="../diagrams/drawing2.xml"/><Relationship Id="rId4" Type="http://schemas.openxmlformats.org/officeDocument/2006/relationships/image" Target="../media/image41.png"/><Relationship Id="rId9" Type="http://schemas.openxmlformats.org/officeDocument/2006/relationships/diagramColors" Target="../diagrams/colors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diagramLayout" Target="../diagrams/layout3.xml"/><Relationship Id="rId11" Type="http://schemas.openxmlformats.org/officeDocument/2006/relationships/image" Target="../media/image43.png"/><Relationship Id="rId5" Type="http://schemas.openxmlformats.org/officeDocument/2006/relationships/diagramData" Target="../diagrams/data3.xml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4.xml"/><Relationship Id="rId9" Type="http://schemas.microsoft.com/office/2007/relationships/diagramDrawing" Target="../diagrams/drawing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diagramData" Target="../diagrams/data4.xml"/><Relationship Id="rId5" Type="http://schemas.openxmlformats.org/officeDocument/2006/relationships/image" Target="../media/image45.png"/><Relationship Id="rId10" Type="http://schemas.microsoft.com/office/2007/relationships/diagramDrawing" Target="../diagrams/drawing4.xml"/><Relationship Id="rId4" Type="http://schemas.openxmlformats.org/officeDocument/2006/relationships/notesSlide" Target="../notesSlides/notesSlide15.xml"/><Relationship Id="rId9" Type="http://schemas.openxmlformats.org/officeDocument/2006/relationships/diagramColors" Target="../diagrams/colors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avi"/><Relationship Id="rId1" Type="http://schemas.openxmlformats.org/officeDocument/2006/relationships/vide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avi"/><Relationship Id="rId1" Type="http://schemas.openxmlformats.org/officeDocument/2006/relationships/video" Target="NULL" TargetMode="Externa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microsoft.com/office/2007/relationships/media" Target="../media/media7.avi"/><Relationship Id="rId1" Type="http://schemas.openxmlformats.org/officeDocument/2006/relationships/video" Target="NULL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resources.mpi-inf.mpg.de/TemporalStereo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avi"/><Relationship Id="rId7" Type="http://schemas.openxmlformats.org/officeDocument/2006/relationships/image" Target="../media/image2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Optimizing </a:t>
            </a:r>
            <a:r>
              <a:rPr lang="en-US" sz="3600" smtClean="0"/>
              <a:t>Disparity </a:t>
            </a:r>
            <a:r>
              <a:rPr lang="en-US" sz="3600" smtClean="0"/>
              <a:t>for </a:t>
            </a:r>
            <a:r>
              <a:rPr lang="en-US" sz="3600" dirty="0" smtClean="0"/>
              <a:t>Motion in Depth</a:t>
            </a:r>
            <a:endParaRPr lang="en-US" sz="3600" dirty="0"/>
          </a:p>
        </p:txBody>
      </p:sp>
      <p:pic>
        <p:nvPicPr>
          <p:cNvPr id="2051" name="Picture 3" descr="C:\pkellnho\OurPapers\StereoMotionPoster\my\mpilogo-inf-wide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949727"/>
            <a:ext cx="3024336" cy="46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200450"/>
              </p:ext>
            </p:extLst>
          </p:nvPr>
        </p:nvGraphicFramePr>
        <p:xfrm>
          <a:off x="1403648" y="3140968"/>
          <a:ext cx="6336704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68352"/>
                <a:gridCol w="3168352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Petr </a:t>
                      </a:r>
                      <a:r>
                        <a:rPr lang="en-US" sz="2400" kern="1200" dirty="0" err="1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Kellnhofer</a:t>
                      </a:r>
                      <a:endParaRPr lang="en-US" sz="2400" kern="1200" dirty="0" smtClean="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Tobias </a:t>
                      </a:r>
                      <a:r>
                        <a:rPr lang="en-US" sz="2400" kern="1200" dirty="0" err="1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Ritschel</a:t>
                      </a:r>
                      <a:endParaRPr kumimoji="0" lang="en-US" sz="24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prstClr val="black">
                            <a:tint val="7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Karol </a:t>
                      </a:r>
                      <a:r>
                        <a:rPr lang="en-US" sz="2400" kern="1200" dirty="0" err="1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Myszkowski</a:t>
                      </a:r>
                      <a:endParaRPr kumimoji="0" lang="en-US" sz="24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prstClr val="black">
                            <a:tint val="7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solidFill>
                            <a:schemeClr val="tx1">
                              <a:tint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Hans-Peter Seidel</a:t>
                      </a:r>
                      <a:endParaRPr kumimoji="0" lang="en-US" sz="24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prstClr val="black">
                            <a:tint val="7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http://egsr2013.unizar.es/archivos/EGSR_logo_comple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087" y="5630053"/>
            <a:ext cx="1224136" cy="78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flow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08212" y="2679631"/>
            <a:ext cx="864096" cy="936104"/>
            <a:chOff x="1403648" y="3429000"/>
            <a:chExt cx="864096" cy="936104"/>
          </a:xfrm>
        </p:grpSpPr>
        <p:sp>
          <p:nvSpPr>
            <p:cNvPr id="4" name="Oval 3"/>
            <p:cNvSpPr/>
            <p:nvPr/>
          </p:nvSpPr>
          <p:spPr>
            <a:xfrm>
              <a:off x="1403648" y="3501008"/>
              <a:ext cx="864096" cy="8640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06202" y="3429000"/>
              <a:ext cx="5004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4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19909" y="2751639"/>
            <a:ext cx="864096" cy="864096"/>
            <a:chOff x="1403648" y="3501008"/>
            <a:chExt cx="864096" cy="864096"/>
          </a:xfrm>
        </p:grpSpPr>
        <p:sp>
          <p:nvSpPr>
            <p:cNvPr id="8" name="Oval 7"/>
            <p:cNvSpPr/>
            <p:nvPr/>
          </p:nvSpPr>
          <p:spPr>
            <a:xfrm>
              <a:off x="1403648" y="3501008"/>
              <a:ext cx="864096" cy="86409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06202" y="3522656"/>
              <a:ext cx="5004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4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08304" y="2708920"/>
            <a:ext cx="864096" cy="906815"/>
            <a:chOff x="1403648" y="3458289"/>
            <a:chExt cx="864096" cy="906815"/>
          </a:xfrm>
        </p:grpSpPr>
        <p:sp>
          <p:nvSpPr>
            <p:cNvPr id="11" name="Oval 10"/>
            <p:cNvSpPr/>
            <p:nvPr/>
          </p:nvSpPr>
          <p:spPr>
            <a:xfrm>
              <a:off x="1403648" y="3501008"/>
              <a:ext cx="864096" cy="864096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49587" y="3458289"/>
              <a:ext cx="3561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4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39752" y="2856424"/>
            <a:ext cx="1517438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Disparity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Manipulation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8104" y="2856423"/>
            <a:ext cx="139435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Our</a:t>
            </a:r>
          </a:p>
          <a:p>
            <a:pPr algn="ctr"/>
            <a:r>
              <a:rPr lang="en-US" dirty="0" smtClean="0"/>
              <a:t>Optimization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4" idx="6"/>
            <a:endCxn id="13" idx="1"/>
          </p:cNvCxnSpPr>
          <p:nvPr/>
        </p:nvCxnSpPr>
        <p:spPr>
          <a:xfrm flipV="1">
            <a:off x="1872308" y="3179590"/>
            <a:ext cx="467444" cy="40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3"/>
            <a:endCxn id="8" idx="2"/>
          </p:cNvCxnSpPr>
          <p:nvPr/>
        </p:nvCxnSpPr>
        <p:spPr>
          <a:xfrm>
            <a:off x="3857190" y="3179590"/>
            <a:ext cx="362719" cy="40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6"/>
            <a:endCxn id="15" idx="1"/>
          </p:cNvCxnSpPr>
          <p:nvPr/>
        </p:nvCxnSpPr>
        <p:spPr>
          <a:xfrm flipV="1">
            <a:off x="5084005" y="3179589"/>
            <a:ext cx="424099" cy="409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3"/>
            <a:endCxn id="11" idx="2"/>
          </p:cNvCxnSpPr>
          <p:nvPr/>
        </p:nvCxnSpPr>
        <p:spPr>
          <a:xfrm>
            <a:off x="6902460" y="3179589"/>
            <a:ext cx="405844" cy="409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42367" y="3684637"/>
            <a:ext cx="99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Original</a:t>
            </a:r>
          </a:p>
          <a:p>
            <a:r>
              <a:rPr lang="en-US" dirty="0" smtClean="0"/>
              <a:t>disparity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59748" y="3695675"/>
            <a:ext cx="1384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Manipulated</a:t>
            </a:r>
          </a:p>
          <a:p>
            <a:pPr algn="ctr"/>
            <a:r>
              <a:rPr lang="en-US" dirty="0" smtClean="0"/>
              <a:t>disparity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166221" y="3741906"/>
            <a:ext cx="1148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Optimized</a:t>
            </a:r>
          </a:p>
          <a:p>
            <a:pPr algn="ctr"/>
            <a:r>
              <a:rPr lang="en-US" dirty="0" smtClean="0"/>
              <a:t>disparity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6667384" y="496268"/>
            <a:ext cx="576064" cy="672759"/>
            <a:chOff x="1403648" y="3404313"/>
            <a:chExt cx="576064" cy="672759"/>
          </a:xfrm>
        </p:grpSpPr>
        <p:sp>
          <p:nvSpPr>
            <p:cNvPr id="40" name="Oval 39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91712" y="3404313"/>
              <a:ext cx="421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377682" y="541424"/>
            <a:ext cx="619455" cy="646331"/>
            <a:chOff x="1403648" y="3449469"/>
            <a:chExt cx="619455" cy="646331"/>
          </a:xfrm>
        </p:grpSpPr>
        <p:sp>
          <p:nvSpPr>
            <p:cNvPr id="43" name="Oval 42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96997" y="3449469"/>
              <a:ext cx="5261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3600" i="1" dirty="0" smtClean="0">
                  <a:solidFill>
                    <a:schemeClr val="bg1"/>
                  </a:solidFill>
                </a:rPr>
                <a:t> </a:t>
              </a:r>
              <a:endParaRPr lang="en-US" sz="36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073944" y="514787"/>
            <a:ext cx="576064" cy="646331"/>
            <a:chOff x="1403648" y="3431166"/>
            <a:chExt cx="576064" cy="646331"/>
          </a:xfrm>
        </p:grpSpPr>
        <p:sp>
          <p:nvSpPr>
            <p:cNvPr id="46" name="Oval 45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39280" y="3431166"/>
              <a:ext cx="312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  <p:sp>
        <p:nvSpPr>
          <p:cNvPr id="3" name="Freeform 2"/>
          <p:cNvSpPr/>
          <p:nvPr/>
        </p:nvSpPr>
        <p:spPr>
          <a:xfrm>
            <a:off x="1771650" y="2348454"/>
            <a:ext cx="3686175" cy="756695"/>
          </a:xfrm>
          <a:custGeom>
            <a:avLst/>
            <a:gdLst>
              <a:gd name="connsiteX0" fmla="*/ 0 w 3686175"/>
              <a:gd name="connsiteY0" fmla="*/ 1258654 h 1468204"/>
              <a:gd name="connsiteX1" fmla="*/ 2647950 w 3686175"/>
              <a:gd name="connsiteY1" fmla="*/ 1354 h 1468204"/>
              <a:gd name="connsiteX2" fmla="*/ 3686175 w 3686175"/>
              <a:gd name="connsiteY2" fmla="*/ 1468204 h 1468204"/>
              <a:gd name="connsiteX0" fmla="*/ 0 w 3686175"/>
              <a:gd name="connsiteY0" fmla="*/ 0 h 209550"/>
              <a:gd name="connsiteX1" fmla="*/ 3686175 w 3686175"/>
              <a:gd name="connsiteY1" fmla="*/ 209550 h 209550"/>
              <a:gd name="connsiteX0" fmla="*/ 0 w 3686175"/>
              <a:gd name="connsiteY0" fmla="*/ 298509 h 508059"/>
              <a:gd name="connsiteX1" fmla="*/ 3686175 w 3686175"/>
              <a:gd name="connsiteY1" fmla="*/ 508059 h 508059"/>
              <a:gd name="connsiteX0" fmla="*/ 0 w 3686175"/>
              <a:gd name="connsiteY0" fmla="*/ 547145 h 756695"/>
              <a:gd name="connsiteX1" fmla="*/ 3686175 w 3686175"/>
              <a:gd name="connsiteY1" fmla="*/ 756695 h 756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86175" h="756695">
                <a:moveTo>
                  <a:pt x="0" y="547145"/>
                </a:moveTo>
                <a:cubicBezTo>
                  <a:pt x="533400" y="-202155"/>
                  <a:pt x="2971800" y="-227555"/>
                  <a:pt x="3686175" y="75669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7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474E-7 L 0.60711 -0.33519 " pathEditMode="relative" ptsTypes="AA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71663E-6 L 0.33229 -0.33773 " pathEditMode="relative" ptsTypes="AA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8758E-6 L 0.06875 -0.33911 " pathEditMode="relative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24" grpId="0"/>
      <p:bldP spid="24" grpId="1"/>
      <p:bldP spid="25" grpId="0"/>
      <p:bldP spid="25" grpId="1"/>
      <p:bldP spid="26" grpId="0"/>
      <p:bldP spid="26" grpId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10073" cy="1143000"/>
          </a:xfrm>
        </p:spPr>
        <p:txBody>
          <a:bodyPr/>
          <a:lstStyle/>
          <a:p>
            <a:r>
              <a:rPr lang="en-US" dirty="0" smtClean="0"/>
              <a:t>Energy term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19256" cy="4695800"/>
          </a:xfrm>
        </p:spPr>
        <p:txBody>
          <a:bodyPr>
            <a:normAutofit/>
          </a:bodyPr>
          <a:lstStyle/>
          <a:p>
            <a:r>
              <a:rPr lang="en-US" i="1" dirty="0" smtClean="0"/>
              <a:t>Optimized</a:t>
            </a:r>
            <a:r>
              <a:rPr lang="en-US" dirty="0" smtClean="0"/>
              <a:t> disparity should be </a:t>
            </a:r>
            <a:r>
              <a:rPr lang="en-US" b="1" dirty="0" smtClean="0"/>
              <a:t>similar</a:t>
            </a:r>
            <a:r>
              <a:rPr lang="en-US" dirty="0" smtClean="0"/>
              <a:t> to the </a:t>
            </a:r>
            <a:r>
              <a:rPr lang="en-US" i="1" dirty="0" smtClean="0"/>
              <a:t>manipulated </a:t>
            </a:r>
            <a:r>
              <a:rPr lang="en-US" dirty="0" smtClean="0"/>
              <a:t>disparity</a:t>
            </a:r>
            <a:endParaRPr lang="en-US" b="1" dirty="0" smtClean="0"/>
          </a:p>
        </p:txBody>
      </p:sp>
      <p:grpSp>
        <p:nvGrpSpPr>
          <p:cNvPr id="29" name="Group 28"/>
          <p:cNvGrpSpPr/>
          <p:nvPr/>
        </p:nvGrpSpPr>
        <p:grpSpPr>
          <a:xfrm>
            <a:off x="934216" y="3645024"/>
            <a:ext cx="2271048" cy="1686094"/>
            <a:chOff x="934216" y="3645024"/>
            <a:chExt cx="2271048" cy="1686094"/>
          </a:xfrm>
        </p:grpSpPr>
        <p:grpSp>
          <p:nvGrpSpPr>
            <p:cNvPr id="8" name="Group 7"/>
            <p:cNvGrpSpPr/>
            <p:nvPr/>
          </p:nvGrpSpPr>
          <p:grpSpPr>
            <a:xfrm>
              <a:off x="934216" y="3645024"/>
              <a:ext cx="2117203" cy="1686094"/>
              <a:chOff x="934216" y="3645024"/>
              <a:chExt cx="2117203" cy="1686094"/>
            </a:xfrm>
            <a:noFill/>
          </p:grpSpPr>
          <p:sp>
            <p:nvSpPr>
              <p:cNvPr id="23" name="Rectangle 22"/>
              <p:cNvSpPr/>
              <p:nvPr/>
            </p:nvSpPr>
            <p:spPr>
              <a:xfrm>
                <a:off x="1342435" y="4549780"/>
                <a:ext cx="201057" cy="781338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146663" y="4526890"/>
                <a:ext cx="804228" cy="804228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>
                <a:off x="2046134" y="3873455"/>
                <a:ext cx="1005285" cy="653435"/>
              </a:xfrm>
              <a:prstGeom prst="triangl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252351" y="4709698"/>
                <a:ext cx="219306" cy="219306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571561" y="4709698"/>
                <a:ext cx="278384" cy="621420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934216" y="3645024"/>
                <a:ext cx="1017493" cy="904756"/>
              </a:xfrm>
              <a:prstGeom prst="ellips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088061" y="3645024"/>
              <a:ext cx="2117203" cy="1686094"/>
              <a:chOff x="934216" y="3645024"/>
              <a:chExt cx="2117203" cy="1686094"/>
            </a:xfrm>
            <a:noFill/>
          </p:grpSpPr>
          <p:sp>
            <p:nvSpPr>
              <p:cNvPr id="39" name="Rectangle 38"/>
              <p:cNvSpPr/>
              <p:nvPr/>
            </p:nvSpPr>
            <p:spPr>
              <a:xfrm>
                <a:off x="1342435" y="4549780"/>
                <a:ext cx="201057" cy="781338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146663" y="4526890"/>
                <a:ext cx="804228" cy="804228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>
                <a:off x="2046134" y="3873455"/>
                <a:ext cx="1005285" cy="653435"/>
              </a:xfrm>
              <a:prstGeom prst="triangle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252351" y="4709698"/>
                <a:ext cx="219306" cy="219306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571561" y="4709698"/>
                <a:ext cx="278384" cy="621420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934216" y="3645024"/>
                <a:ext cx="1017493" cy="904756"/>
              </a:xfrm>
              <a:prstGeom prst="ellipse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1023246" y="5491650"/>
            <a:ext cx="224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Manipulated disparity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267541" y="3706733"/>
            <a:ext cx="2640234" cy="1686094"/>
            <a:chOff x="5280416" y="2708920"/>
            <a:chExt cx="2640234" cy="1686094"/>
          </a:xfrm>
        </p:grpSpPr>
        <p:grpSp>
          <p:nvGrpSpPr>
            <p:cNvPr id="46" name="Group 45"/>
            <p:cNvGrpSpPr/>
            <p:nvPr/>
          </p:nvGrpSpPr>
          <p:grpSpPr>
            <a:xfrm>
              <a:off x="5280416" y="2708920"/>
              <a:ext cx="2117203" cy="1686094"/>
              <a:chOff x="934216" y="3645024"/>
              <a:chExt cx="2117203" cy="1686094"/>
            </a:xfrm>
            <a:noFill/>
          </p:grpSpPr>
          <p:sp>
            <p:nvSpPr>
              <p:cNvPr id="47" name="Rectangle 46"/>
              <p:cNvSpPr/>
              <p:nvPr/>
            </p:nvSpPr>
            <p:spPr>
              <a:xfrm>
                <a:off x="1342435" y="4549780"/>
                <a:ext cx="201057" cy="781338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146663" y="4526890"/>
                <a:ext cx="804228" cy="804228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Isosceles Triangle 48"/>
              <p:cNvSpPr/>
              <p:nvPr/>
            </p:nvSpPr>
            <p:spPr>
              <a:xfrm>
                <a:off x="2046134" y="3873455"/>
                <a:ext cx="1005285" cy="653435"/>
              </a:xfrm>
              <a:prstGeom prst="triangl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252351" y="4709698"/>
                <a:ext cx="219306" cy="219306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571561" y="4709698"/>
                <a:ext cx="278384" cy="621420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934216" y="3645024"/>
                <a:ext cx="1017493" cy="904756"/>
              </a:xfrm>
              <a:prstGeom prst="ellips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803447" y="2708920"/>
              <a:ext cx="2117203" cy="1686094"/>
              <a:chOff x="934216" y="3645024"/>
              <a:chExt cx="2117203" cy="1686094"/>
            </a:xfrm>
            <a:noFill/>
          </p:grpSpPr>
          <p:sp>
            <p:nvSpPr>
              <p:cNvPr id="54" name="Rectangle 53"/>
              <p:cNvSpPr/>
              <p:nvPr/>
            </p:nvSpPr>
            <p:spPr>
              <a:xfrm>
                <a:off x="1342435" y="4549780"/>
                <a:ext cx="201057" cy="781338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2146663" y="4526890"/>
                <a:ext cx="804228" cy="804228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Isosceles Triangle 55"/>
              <p:cNvSpPr/>
              <p:nvPr/>
            </p:nvSpPr>
            <p:spPr>
              <a:xfrm>
                <a:off x="2046134" y="3873455"/>
                <a:ext cx="1005285" cy="653435"/>
              </a:xfrm>
              <a:prstGeom prst="triangle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2252351" y="4709698"/>
                <a:ext cx="219306" cy="219306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571561" y="4709698"/>
                <a:ext cx="278384" cy="621420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934216" y="3645024"/>
                <a:ext cx="1017493" cy="904756"/>
              </a:xfrm>
              <a:prstGeom prst="ellipse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0" name="TextBox 59"/>
          <p:cNvSpPr txBox="1"/>
          <p:nvPr/>
        </p:nvSpPr>
        <p:spPr>
          <a:xfrm>
            <a:off x="5664302" y="5491650"/>
            <a:ext cx="205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Optimized disparity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5300981" y="4423736"/>
            <a:ext cx="2271048" cy="1686094"/>
            <a:chOff x="934216" y="3645024"/>
            <a:chExt cx="2271048" cy="1686094"/>
          </a:xfrm>
        </p:grpSpPr>
        <p:grpSp>
          <p:nvGrpSpPr>
            <p:cNvPr id="64" name="Group 63"/>
            <p:cNvGrpSpPr/>
            <p:nvPr/>
          </p:nvGrpSpPr>
          <p:grpSpPr>
            <a:xfrm>
              <a:off x="934216" y="3645024"/>
              <a:ext cx="2117203" cy="1686094"/>
              <a:chOff x="934216" y="3645024"/>
              <a:chExt cx="2117203" cy="1686094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1342435" y="4549780"/>
                <a:ext cx="201057" cy="781338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2146663" y="4526890"/>
                <a:ext cx="804228" cy="804228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Isosceles Triangle 73"/>
              <p:cNvSpPr/>
              <p:nvPr/>
            </p:nvSpPr>
            <p:spPr>
              <a:xfrm>
                <a:off x="2046134" y="3873455"/>
                <a:ext cx="1005285" cy="653435"/>
              </a:xfrm>
              <a:prstGeom prst="triangl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52351" y="4709698"/>
                <a:ext cx="219306" cy="219306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571561" y="4709698"/>
                <a:ext cx="278384" cy="621420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934216" y="3645024"/>
                <a:ext cx="1017493" cy="904756"/>
              </a:xfrm>
              <a:prstGeom prst="ellips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1088061" y="3645024"/>
              <a:ext cx="2117203" cy="1686094"/>
              <a:chOff x="934216" y="3645024"/>
              <a:chExt cx="2117203" cy="1686094"/>
            </a:xfrm>
            <a:noFill/>
          </p:grpSpPr>
          <p:sp>
            <p:nvSpPr>
              <p:cNvPr id="66" name="Rectangle 65"/>
              <p:cNvSpPr/>
              <p:nvPr/>
            </p:nvSpPr>
            <p:spPr>
              <a:xfrm>
                <a:off x="1342435" y="4549780"/>
                <a:ext cx="201057" cy="781338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146663" y="4526890"/>
                <a:ext cx="804228" cy="804228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Isosceles Triangle 67"/>
              <p:cNvSpPr/>
              <p:nvPr/>
            </p:nvSpPr>
            <p:spPr>
              <a:xfrm>
                <a:off x="2046134" y="3873455"/>
                <a:ext cx="1005285" cy="653435"/>
              </a:xfrm>
              <a:prstGeom prst="triangle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52351" y="4709698"/>
                <a:ext cx="219306" cy="219306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2571561" y="4709698"/>
                <a:ext cx="278384" cy="621420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934216" y="3645024"/>
                <a:ext cx="1017493" cy="904756"/>
              </a:xfrm>
              <a:prstGeom prst="ellipse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3652868" y="4611489"/>
            <a:ext cx="1394356" cy="839960"/>
            <a:chOff x="3652868" y="4611489"/>
            <a:chExt cx="1394356" cy="839960"/>
          </a:xfrm>
        </p:grpSpPr>
        <p:sp>
          <p:nvSpPr>
            <p:cNvPr id="30" name="Right Arrow 29"/>
            <p:cNvSpPr/>
            <p:nvPr/>
          </p:nvSpPr>
          <p:spPr>
            <a:xfrm>
              <a:off x="3984193" y="4611489"/>
              <a:ext cx="720080" cy="4089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52868" y="5082117"/>
              <a:ext cx="1394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Optimization</a:t>
              </a:r>
              <a:endParaRPr lang="en-US" dirty="0"/>
            </a:p>
          </p:txBody>
        </p:sp>
      </p:grpSp>
      <p:sp>
        <p:nvSpPr>
          <p:cNvPr id="81" name="&quot;No&quot; Symbol 80"/>
          <p:cNvSpPr/>
          <p:nvPr/>
        </p:nvSpPr>
        <p:spPr>
          <a:xfrm>
            <a:off x="5805999" y="3873455"/>
            <a:ext cx="1596693" cy="1596693"/>
          </a:xfrm>
          <a:prstGeom prst="noSmoking">
            <a:avLst>
              <a:gd name="adj" fmla="val 980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6667384" y="496268"/>
            <a:ext cx="576064" cy="672759"/>
            <a:chOff x="1403648" y="3404313"/>
            <a:chExt cx="576064" cy="672759"/>
          </a:xfrm>
        </p:grpSpPr>
        <p:sp>
          <p:nvSpPr>
            <p:cNvPr id="97" name="Oval 96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  <a:gradFill>
              <a:gsLst>
                <a:gs pos="0">
                  <a:schemeClr val="bg1">
                    <a:lumMod val="75000"/>
                    <a:alpha val="50000"/>
                  </a:schemeClr>
                </a:gs>
                <a:gs pos="8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491712" y="3404313"/>
              <a:ext cx="4219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>
                  <a:solidFill>
                    <a:schemeClr val="bg1">
                      <a:lumMod val="95000"/>
                    </a:schemeClr>
                  </a:solidFill>
                </a:rPr>
                <a:t>g</a:t>
              </a:r>
              <a:endParaRPr lang="en-US" sz="3600" i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7377682" y="541424"/>
            <a:ext cx="619455" cy="646331"/>
            <a:chOff x="1403648" y="3449469"/>
            <a:chExt cx="619455" cy="646331"/>
          </a:xfrm>
        </p:grpSpPr>
        <p:sp>
          <p:nvSpPr>
            <p:cNvPr id="100" name="Oval 99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496997" y="3449469"/>
              <a:ext cx="5261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 </a:t>
              </a:r>
              <a:endPara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8073944" y="514787"/>
            <a:ext cx="576064" cy="646331"/>
            <a:chOff x="1403648" y="3431166"/>
            <a:chExt cx="576064" cy="646331"/>
          </a:xfrm>
        </p:grpSpPr>
        <p:sp>
          <p:nvSpPr>
            <p:cNvPr id="103" name="Oval 102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539280" y="3431166"/>
              <a:ext cx="312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845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2.5E-6 -0.1738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2.77778E-6 0.10301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022E-16 L -2.22222E-6 -0.17083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0" grpId="0"/>
      <p:bldP spid="60" grpId="1"/>
      <p:bldP spid="81" grpId="0" animBg="1"/>
      <p:bldP spid="81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10073" cy="1143000"/>
          </a:xfrm>
        </p:spPr>
        <p:txBody>
          <a:bodyPr/>
          <a:lstStyle/>
          <a:p>
            <a:r>
              <a:rPr lang="en-US" dirty="0" smtClean="0"/>
              <a:t>Energy term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075240" cy="4695800"/>
          </a:xfrm>
        </p:spPr>
        <p:txBody>
          <a:bodyPr>
            <a:normAutofit/>
          </a:bodyPr>
          <a:lstStyle/>
          <a:p>
            <a:r>
              <a:rPr lang="en-US" dirty="0" smtClean="0"/>
              <a:t>Optimization </a:t>
            </a:r>
            <a:r>
              <a:rPr lang="en-US" b="1" dirty="0" smtClean="0"/>
              <a:t>spatially smooth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34216" y="3645024"/>
            <a:ext cx="2271048" cy="1686094"/>
            <a:chOff x="934216" y="3645024"/>
            <a:chExt cx="2271048" cy="1686094"/>
          </a:xfrm>
        </p:grpSpPr>
        <p:grpSp>
          <p:nvGrpSpPr>
            <p:cNvPr id="5" name="Group 4"/>
            <p:cNvGrpSpPr/>
            <p:nvPr/>
          </p:nvGrpSpPr>
          <p:grpSpPr>
            <a:xfrm>
              <a:off x="934216" y="3645024"/>
              <a:ext cx="2117203" cy="1686094"/>
              <a:chOff x="934216" y="3645024"/>
              <a:chExt cx="2117203" cy="1686094"/>
            </a:xfrm>
            <a:noFill/>
          </p:grpSpPr>
          <p:sp>
            <p:nvSpPr>
              <p:cNvPr id="13" name="Rectangle 12"/>
              <p:cNvSpPr/>
              <p:nvPr/>
            </p:nvSpPr>
            <p:spPr>
              <a:xfrm>
                <a:off x="1342435" y="4549780"/>
                <a:ext cx="201057" cy="781338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146663" y="4526890"/>
                <a:ext cx="804228" cy="804228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>
                <a:off x="2046134" y="3873455"/>
                <a:ext cx="1005285" cy="653435"/>
              </a:xfrm>
              <a:prstGeom prst="triangl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252351" y="4709698"/>
                <a:ext cx="219306" cy="219306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571561" y="4709698"/>
                <a:ext cx="278384" cy="621420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934216" y="3645024"/>
                <a:ext cx="1017493" cy="904756"/>
              </a:xfrm>
              <a:prstGeom prst="ellips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88061" y="3645024"/>
              <a:ext cx="2117203" cy="1686094"/>
              <a:chOff x="934216" y="3645024"/>
              <a:chExt cx="2117203" cy="1686094"/>
            </a:xfrm>
            <a:noFill/>
          </p:grpSpPr>
          <p:sp>
            <p:nvSpPr>
              <p:cNvPr id="7" name="Rectangle 6"/>
              <p:cNvSpPr/>
              <p:nvPr/>
            </p:nvSpPr>
            <p:spPr>
              <a:xfrm>
                <a:off x="1342435" y="4549780"/>
                <a:ext cx="201057" cy="781338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146663" y="4526890"/>
                <a:ext cx="804228" cy="804228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>
                <a:off x="2046134" y="3873455"/>
                <a:ext cx="1005285" cy="653435"/>
              </a:xfrm>
              <a:prstGeom prst="triangle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52351" y="4709698"/>
                <a:ext cx="219306" cy="219306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571561" y="4709698"/>
                <a:ext cx="278384" cy="621420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34216" y="3645024"/>
                <a:ext cx="1017493" cy="904756"/>
              </a:xfrm>
              <a:prstGeom prst="ellipse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1023246" y="5491650"/>
            <a:ext cx="224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Manipulated disparity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664302" y="5491650"/>
            <a:ext cx="205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Optimized disparity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5300981" y="4423736"/>
            <a:ext cx="2271048" cy="1686094"/>
            <a:chOff x="934216" y="3645024"/>
            <a:chExt cx="2271048" cy="1686094"/>
          </a:xfrm>
        </p:grpSpPr>
        <p:grpSp>
          <p:nvGrpSpPr>
            <p:cNvPr id="37" name="Group 36"/>
            <p:cNvGrpSpPr/>
            <p:nvPr/>
          </p:nvGrpSpPr>
          <p:grpSpPr>
            <a:xfrm>
              <a:off x="934216" y="3645024"/>
              <a:ext cx="2117203" cy="1686094"/>
              <a:chOff x="934216" y="3645024"/>
              <a:chExt cx="2117203" cy="1686094"/>
            </a:xfrm>
            <a:noFill/>
          </p:grpSpPr>
          <p:sp>
            <p:nvSpPr>
              <p:cNvPr id="45" name="Rectangle 44"/>
              <p:cNvSpPr/>
              <p:nvPr/>
            </p:nvSpPr>
            <p:spPr>
              <a:xfrm>
                <a:off x="1342435" y="4549780"/>
                <a:ext cx="201057" cy="781338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146663" y="4526890"/>
                <a:ext cx="804228" cy="804228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Isosceles Triangle 46"/>
              <p:cNvSpPr/>
              <p:nvPr/>
            </p:nvSpPr>
            <p:spPr>
              <a:xfrm>
                <a:off x="2046134" y="3873455"/>
                <a:ext cx="1005285" cy="653435"/>
              </a:xfrm>
              <a:prstGeom prst="triangl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252351" y="4709698"/>
                <a:ext cx="219306" cy="219306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571561" y="4709698"/>
                <a:ext cx="278384" cy="621420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934216" y="3645024"/>
                <a:ext cx="1017493" cy="904756"/>
              </a:xfrm>
              <a:prstGeom prst="ellips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088061" y="3645024"/>
              <a:ext cx="2117203" cy="1686094"/>
              <a:chOff x="934216" y="3645024"/>
              <a:chExt cx="2117203" cy="1686094"/>
            </a:xfrm>
            <a:noFill/>
          </p:grpSpPr>
          <p:sp>
            <p:nvSpPr>
              <p:cNvPr id="39" name="Rectangle 38"/>
              <p:cNvSpPr/>
              <p:nvPr/>
            </p:nvSpPr>
            <p:spPr>
              <a:xfrm>
                <a:off x="1342435" y="4549780"/>
                <a:ext cx="201057" cy="781338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146663" y="4526890"/>
                <a:ext cx="804228" cy="804228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>
                <a:off x="2046134" y="3873455"/>
                <a:ext cx="1005285" cy="653435"/>
              </a:xfrm>
              <a:prstGeom prst="triangle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252351" y="4709698"/>
                <a:ext cx="219306" cy="219306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571561" y="4709698"/>
                <a:ext cx="278384" cy="621420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934216" y="3645024"/>
                <a:ext cx="1017493" cy="904756"/>
              </a:xfrm>
              <a:prstGeom prst="ellipse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3652868" y="4611489"/>
            <a:ext cx="1394356" cy="839960"/>
            <a:chOff x="3652868" y="4611489"/>
            <a:chExt cx="1394356" cy="839960"/>
          </a:xfrm>
        </p:grpSpPr>
        <p:sp>
          <p:nvSpPr>
            <p:cNvPr id="52" name="Right Arrow 51"/>
            <p:cNvSpPr/>
            <p:nvPr/>
          </p:nvSpPr>
          <p:spPr>
            <a:xfrm>
              <a:off x="3984193" y="4611489"/>
              <a:ext cx="720080" cy="4089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52868" y="5082117"/>
              <a:ext cx="1394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Optimization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67541" y="3706733"/>
            <a:ext cx="2384424" cy="1686094"/>
            <a:chOff x="5267541" y="3706733"/>
            <a:chExt cx="2384424" cy="1686094"/>
          </a:xfrm>
        </p:grpSpPr>
        <p:grpSp>
          <p:nvGrpSpPr>
            <p:cNvPr id="21" name="Group 20"/>
            <p:cNvGrpSpPr/>
            <p:nvPr/>
          </p:nvGrpSpPr>
          <p:grpSpPr>
            <a:xfrm>
              <a:off x="5267541" y="3706733"/>
              <a:ext cx="2117203" cy="1686094"/>
              <a:chOff x="934216" y="3645024"/>
              <a:chExt cx="2117203" cy="1686094"/>
            </a:xfrm>
            <a:noFill/>
          </p:grpSpPr>
          <p:sp>
            <p:nvSpPr>
              <p:cNvPr id="29" name="Rectangle 28"/>
              <p:cNvSpPr/>
              <p:nvPr/>
            </p:nvSpPr>
            <p:spPr>
              <a:xfrm>
                <a:off x="1342435" y="4549780"/>
                <a:ext cx="201057" cy="470628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146663" y="4526890"/>
                <a:ext cx="804228" cy="804228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2046134" y="3873455"/>
                <a:ext cx="1005285" cy="653435"/>
              </a:xfrm>
              <a:prstGeom prst="triangl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142698" y="4709698"/>
                <a:ext cx="219306" cy="219306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571561" y="4709698"/>
                <a:ext cx="278384" cy="621420"/>
              </a:xfrm>
              <a:prstGeom prst="rect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934216" y="3645024"/>
                <a:ext cx="1017493" cy="904756"/>
              </a:xfrm>
              <a:prstGeom prst="ellipse">
                <a:avLst/>
              </a:prstGeom>
              <a:grp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534762" y="3706733"/>
              <a:ext cx="2117203" cy="1686094"/>
              <a:chOff x="678406" y="3645024"/>
              <a:chExt cx="2117203" cy="1686094"/>
            </a:xfrm>
            <a:noFill/>
          </p:grpSpPr>
          <p:sp>
            <p:nvSpPr>
              <p:cNvPr id="23" name="Rectangle 22"/>
              <p:cNvSpPr/>
              <p:nvPr/>
            </p:nvSpPr>
            <p:spPr>
              <a:xfrm>
                <a:off x="1086625" y="4549780"/>
                <a:ext cx="201057" cy="470628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890853" y="4526890"/>
                <a:ext cx="804228" cy="804228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>
                <a:off x="1790324" y="3873455"/>
                <a:ext cx="1005285" cy="653435"/>
              </a:xfrm>
              <a:prstGeom prst="triangle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165812" y="4709698"/>
                <a:ext cx="219306" cy="219306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315751" y="4709698"/>
                <a:ext cx="278384" cy="621420"/>
              </a:xfrm>
              <a:prstGeom prst="rect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78406" y="3645024"/>
                <a:ext cx="1017493" cy="904756"/>
              </a:xfrm>
              <a:prstGeom prst="ellipse">
                <a:avLst/>
              </a:prstGeom>
              <a:grpFill/>
              <a:ln w="381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5534762" y="5082117"/>
              <a:ext cx="201057" cy="310710"/>
            </a:xfrm>
            <a:prstGeom prst="rect">
              <a:avLst/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043509" y="5082117"/>
              <a:ext cx="201057" cy="310710"/>
            </a:xfrm>
            <a:prstGeom prst="rect">
              <a:avLst/>
            </a:prstGeom>
            <a:no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&quot;No&quot; Symbol 53"/>
          <p:cNvSpPr/>
          <p:nvPr/>
        </p:nvSpPr>
        <p:spPr>
          <a:xfrm>
            <a:off x="5805999" y="3873455"/>
            <a:ext cx="1596693" cy="1596693"/>
          </a:xfrm>
          <a:prstGeom prst="noSmoking">
            <a:avLst>
              <a:gd name="adj" fmla="val 980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7377682" y="541424"/>
            <a:ext cx="619455" cy="646331"/>
            <a:chOff x="1403648" y="3449469"/>
            <a:chExt cx="619455" cy="646331"/>
          </a:xfrm>
        </p:grpSpPr>
        <p:sp>
          <p:nvSpPr>
            <p:cNvPr id="72" name="Oval 71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96997" y="3449469"/>
              <a:ext cx="5261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 </a:t>
              </a:r>
              <a:endPara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073944" y="514787"/>
            <a:ext cx="576064" cy="646331"/>
            <a:chOff x="1403648" y="3431166"/>
            <a:chExt cx="576064" cy="646331"/>
          </a:xfrm>
        </p:grpSpPr>
        <p:sp>
          <p:nvSpPr>
            <p:cNvPr id="75" name="Oval 74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39280" y="3431166"/>
              <a:ext cx="312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667384" y="496268"/>
            <a:ext cx="576064" cy="672759"/>
            <a:chOff x="1403648" y="3404313"/>
            <a:chExt cx="576064" cy="672759"/>
          </a:xfrm>
        </p:grpSpPr>
        <p:sp>
          <p:nvSpPr>
            <p:cNvPr id="81" name="Oval 80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  <a:gradFill>
              <a:gsLst>
                <a:gs pos="0">
                  <a:schemeClr val="bg1">
                    <a:lumMod val="75000"/>
                    <a:alpha val="50000"/>
                  </a:schemeClr>
                </a:gs>
                <a:gs pos="8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491712" y="3404313"/>
              <a:ext cx="4219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3600" i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7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2.77778E-6 0.10301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022E-16 L -2.22222E-6 -0.17083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-3.61111E-6 -0.1634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  <p:bldP spid="35" grpId="0"/>
      <p:bldP spid="35" grpId="1"/>
      <p:bldP spid="54" grpId="0" animBg="1"/>
      <p:bldP spid="5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9480" cy="1143000"/>
          </a:xfrm>
        </p:spPr>
        <p:txBody>
          <a:bodyPr/>
          <a:lstStyle/>
          <a:p>
            <a:r>
              <a:rPr lang="en-US" dirty="0" smtClean="0"/>
              <a:t>Energy term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6203032" cy="4695800"/>
          </a:xfrm>
        </p:spPr>
        <p:txBody>
          <a:bodyPr>
            <a:normAutofit/>
          </a:bodyPr>
          <a:lstStyle/>
          <a:p>
            <a:pPr marL="457200" lvl="1" indent="-457200">
              <a:buFont typeface="Arial" pitchFamily="34" charset="0"/>
              <a:buChar char="•"/>
            </a:pPr>
            <a:r>
              <a:rPr lang="en-US" dirty="0" smtClean="0"/>
              <a:t>Optimization </a:t>
            </a:r>
            <a:r>
              <a:rPr lang="en-US" sz="3200" b="1" dirty="0"/>
              <a:t>temporarily smooth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34216" y="3645024"/>
            <a:ext cx="2117203" cy="1686094"/>
            <a:chOff x="934216" y="3645024"/>
            <a:chExt cx="2117203" cy="1686094"/>
          </a:xfrm>
          <a:noFill/>
        </p:grpSpPr>
        <p:sp>
          <p:nvSpPr>
            <p:cNvPr id="29" name="Rectangle 28"/>
            <p:cNvSpPr/>
            <p:nvPr/>
          </p:nvSpPr>
          <p:spPr>
            <a:xfrm>
              <a:off x="1342435" y="4549780"/>
              <a:ext cx="201057" cy="781338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934216" y="3645024"/>
              <a:ext cx="1017493" cy="904756"/>
            </a:xfrm>
            <a:prstGeom prst="ellipse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52640" y="3645024"/>
            <a:ext cx="2117203" cy="1686094"/>
            <a:chOff x="934216" y="3645024"/>
            <a:chExt cx="2117203" cy="1686094"/>
          </a:xfrm>
          <a:noFill/>
        </p:grpSpPr>
        <p:sp>
          <p:nvSpPr>
            <p:cNvPr id="23" name="Rectangle 22"/>
            <p:cNvSpPr/>
            <p:nvPr/>
          </p:nvSpPr>
          <p:spPr>
            <a:xfrm>
              <a:off x="1342435" y="4549780"/>
              <a:ext cx="201057" cy="781338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934216" y="3645024"/>
              <a:ext cx="1017493" cy="904756"/>
            </a:xfrm>
            <a:prstGeom prst="ellipse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023246" y="5491650"/>
            <a:ext cx="224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Manipulated disparity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664302" y="5491650"/>
            <a:ext cx="205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Optimized disparity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5300981" y="4423736"/>
            <a:ext cx="2117203" cy="1686094"/>
            <a:chOff x="934216" y="3645024"/>
            <a:chExt cx="2117203" cy="1686094"/>
          </a:xfrm>
          <a:noFill/>
        </p:grpSpPr>
        <p:sp>
          <p:nvSpPr>
            <p:cNvPr id="46" name="Rectangle 45"/>
            <p:cNvSpPr/>
            <p:nvPr/>
          </p:nvSpPr>
          <p:spPr>
            <a:xfrm>
              <a:off x="1342435" y="4549780"/>
              <a:ext cx="201057" cy="781338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934216" y="3645024"/>
              <a:ext cx="1017493" cy="904756"/>
            </a:xfrm>
            <a:prstGeom prst="ellipse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454826" y="4423736"/>
            <a:ext cx="2117203" cy="1686094"/>
            <a:chOff x="934216" y="3645024"/>
            <a:chExt cx="2117203" cy="1686094"/>
          </a:xfrm>
          <a:noFill/>
        </p:grpSpPr>
        <p:sp>
          <p:nvSpPr>
            <p:cNvPr id="40" name="Rectangle 39"/>
            <p:cNvSpPr/>
            <p:nvPr/>
          </p:nvSpPr>
          <p:spPr>
            <a:xfrm>
              <a:off x="1342435" y="4549780"/>
              <a:ext cx="201057" cy="781338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934216" y="3645024"/>
              <a:ext cx="1017493" cy="904756"/>
            </a:xfrm>
            <a:prstGeom prst="ellipse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652868" y="4611489"/>
            <a:ext cx="1394356" cy="839960"/>
            <a:chOff x="3652868" y="4611489"/>
            <a:chExt cx="1394356" cy="839960"/>
          </a:xfrm>
        </p:grpSpPr>
        <p:sp>
          <p:nvSpPr>
            <p:cNvPr id="53" name="Right Arrow 52"/>
            <p:cNvSpPr/>
            <p:nvPr/>
          </p:nvSpPr>
          <p:spPr>
            <a:xfrm>
              <a:off x="3984193" y="4611489"/>
              <a:ext cx="720080" cy="4089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52868" y="5082117"/>
              <a:ext cx="1394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Optimization</a:t>
              </a:r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267541" y="3706733"/>
            <a:ext cx="2117203" cy="1686094"/>
            <a:chOff x="934216" y="3645024"/>
            <a:chExt cx="2117203" cy="1686094"/>
          </a:xfrm>
          <a:noFill/>
        </p:grpSpPr>
        <p:sp>
          <p:nvSpPr>
            <p:cNvPr id="66" name="Rectangle 65"/>
            <p:cNvSpPr/>
            <p:nvPr/>
          </p:nvSpPr>
          <p:spPr>
            <a:xfrm>
              <a:off x="1342435" y="4549779"/>
              <a:ext cx="187285" cy="781339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Isosceles Triangle 67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252351" y="4721142"/>
              <a:ext cx="219306" cy="219306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934216" y="3645024"/>
              <a:ext cx="1017493" cy="904756"/>
            </a:xfrm>
            <a:prstGeom prst="ellipse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34762" y="3706733"/>
            <a:ext cx="2117203" cy="1686094"/>
            <a:chOff x="678406" y="3645024"/>
            <a:chExt cx="2117203" cy="1686094"/>
          </a:xfrm>
          <a:noFill/>
        </p:grpSpPr>
        <p:sp>
          <p:nvSpPr>
            <p:cNvPr id="60" name="Rectangle 59"/>
            <p:cNvSpPr/>
            <p:nvPr/>
          </p:nvSpPr>
          <p:spPr>
            <a:xfrm>
              <a:off x="1086625" y="4549780"/>
              <a:ext cx="201057" cy="781338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90853" y="4526890"/>
              <a:ext cx="804228" cy="804228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/>
            <p:cNvSpPr/>
            <p:nvPr/>
          </p:nvSpPr>
          <p:spPr>
            <a:xfrm>
              <a:off x="1790324" y="3873455"/>
              <a:ext cx="1005285" cy="653435"/>
            </a:xfrm>
            <a:prstGeom prst="triangle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006341" y="4721143"/>
              <a:ext cx="219306" cy="219306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315751" y="4709698"/>
              <a:ext cx="278384" cy="621420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78406" y="3645024"/>
              <a:ext cx="1017493" cy="904756"/>
            </a:xfrm>
            <a:prstGeom prst="ellipse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&quot;No&quot; Symbol 79"/>
          <p:cNvSpPr/>
          <p:nvPr/>
        </p:nvSpPr>
        <p:spPr>
          <a:xfrm>
            <a:off x="5805999" y="3873455"/>
            <a:ext cx="1596693" cy="1596693"/>
          </a:xfrm>
          <a:prstGeom prst="noSmoking">
            <a:avLst>
              <a:gd name="adj" fmla="val 980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7377682" y="541424"/>
            <a:ext cx="619455" cy="646331"/>
            <a:chOff x="1403648" y="3449469"/>
            <a:chExt cx="619455" cy="646331"/>
          </a:xfrm>
        </p:grpSpPr>
        <p:sp>
          <p:nvSpPr>
            <p:cNvPr id="73" name="Oval 72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496997" y="3449469"/>
              <a:ext cx="5261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 </a:t>
              </a:r>
              <a:endPara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073944" y="514787"/>
            <a:ext cx="576064" cy="646331"/>
            <a:chOff x="1403648" y="3431166"/>
            <a:chExt cx="576064" cy="646331"/>
          </a:xfrm>
        </p:grpSpPr>
        <p:sp>
          <p:nvSpPr>
            <p:cNvPr id="76" name="Oval 75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539280" y="3431166"/>
              <a:ext cx="312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667384" y="496268"/>
            <a:ext cx="576064" cy="672759"/>
            <a:chOff x="1403648" y="3404313"/>
            <a:chExt cx="576064" cy="672759"/>
          </a:xfrm>
        </p:grpSpPr>
        <p:sp>
          <p:nvSpPr>
            <p:cNvPr id="79" name="Oval 78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  <a:gradFill>
              <a:gsLst>
                <a:gs pos="0">
                  <a:schemeClr val="bg1">
                    <a:lumMod val="75000"/>
                    <a:alpha val="50000"/>
                  </a:schemeClr>
                </a:gs>
                <a:gs pos="8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491712" y="3404313"/>
              <a:ext cx="42191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>
                  <a:solidFill>
                    <a:schemeClr val="bg1">
                      <a:lumMod val="9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3600" i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32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C 0.00399 1.85185E-6 0.02448 -0.0007 0.02448 -0.0007 C 0.02448 -0.0007 0.00556 -0.00023 0.00052 -0.00023 " pathEditMode="relative" rAng="0" ptsTypes="asA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-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C -0.00416 1.85185E-6 -0.02517 1.85185E-6 -0.02517 1.85185E-6 C -0.02517 1.85185E-6 -0.00486 1.85185E-6 0.00035 1.85185E-6 " pathEditMode="relative" rAng="0" ptsTypes="asA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6562 -7.40741E-7 L 0.04392 -7.40741E-7 L 0.08854 -7.40741E-7 " pathEditMode="relative" ptsTypes="AAAA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06302 -1.11111E-6 L -0.03091 -1.11111E-6 L -0.09323 -1.11111E-6 " pathEditMode="relative" ptsTypes="AAAA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3.05556E-6 -0.1738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2.77778E-7 -0.17385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2.77778E-6 0.10301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022E-16 L -2.22222E-6 -0.17083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38825E-7 C 0.01545 -0.00046 0.09323 -0.00254 0.09323 -0.00231 C 0.09323 -0.00254 0.01979 -0.00069 0.00052 -0.00023 " pathEditMode="relative" rAng="0" ptsTypes="asa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13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38825E-7 C -0.01372 -1.38825E-7 -0.08264 -0.00093 -0.08264 -0.00069 C -0.08264 -0.00093 -0.01684 -1.38825E-7 0.00034 -1.38825E-7 " pathEditMode="relative" rAng="0" ptsTypes="asa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6" grpId="1"/>
      <p:bldP spid="80" grpId="0" animBg="1"/>
      <p:bldP spid="8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9480" cy="1143000"/>
          </a:xfrm>
        </p:spPr>
        <p:txBody>
          <a:bodyPr/>
          <a:lstStyle/>
          <a:p>
            <a:r>
              <a:rPr lang="en-US" dirty="0" smtClean="0"/>
              <a:t>Energy term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003232" cy="4695800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 smtClean="0"/>
              <a:t>Maintain the </a:t>
            </a:r>
            <a:r>
              <a:rPr lang="en-US" i="1" dirty="0" smtClean="0"/>
              <a:t>original </a:t>
            </a:r>
            <a:r>
              <a:rPr lang="en-US" b="1" dirty="0" smtClean="0"/>
              <a:t>acceleration</a:t>
            </a:r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934216" y="3645024"/>
            <a:ext cx="2117203" cy="1686094"/>
            <a:chOff x="934216" y="3645024"/>
            <a:chExt cx="2117203" cy="1686094"/>
          </a:xfrm>
          <a:noFill/>
        </p:grpSpPr>
        <p:sp>
          <p:nvSpPr>
            <p:cNvPr id="5" name="Rectangle 4"/>
            <p:cNvSpPr/>
            <p:nvPr/>
          </p:nvSpPr>
          <p:spPr>
            <a:xfrm>
              <a:off x="1342435" y="4549780"/>
              <a:ext cx="201057" cy="781338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934216" y="3645024"/>
              <a:ext cx="1017493" cy="904756"/>
            </a:xfrm>
            <a:prstGeom prst="ellipse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3246" y="3645024"/>
            <a:ext cx="2117203" cy="1686094"/>
            <a:chOff x="934216" y="3645024"/>
            <a:chExt cx="2117203" cy="1686094"/>
          </a:xfrm>
          <a:noFill/>
        </p:grpSpPr>
        <p:sp>
          <p:nvSpPr>
            <p:cNvPr id="12" name="Rectangle 11"/>
            <p:cNvSpPr/>
            <p:nvPr/>
          </p:nvSpPr>
          <p:spPr>
            <a:xfrm>
              <a:off x="1342435" y="4549780"/>
              <a:ext cx="201057" cy="781338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934216" y="3645024"/>
              <a:ext cx="1017493" cy="904756"/>
            </a:xfrm>
            <a:prstGeom prst="ellipse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12852" y="5491650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Original</a:t>
            </a:r>
            <a:r>
              <a:rPr lang="en-US" dirty="0" smtClean="0"/>
              <a:t> </a:t>
            </a:r>
            <a:r>
              <a:rPr lang="en-US" b="1" dirty="0" smtClean="0"/>
              <a:t>disparity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664302" y="5491650"/>
            <a:ext cx="205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Optimized disparity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300981" y="4423736"/>
            <a:ext cx="2117203" cy="1686094"/>
            <a:chOff x="934216" y="3645024"/>
            <a:chExt cx="2117203" cy="1686094"/>
          </a:xfrm>
          <a:noFill/>
        </p:grpSpPr>
        <p:sp>
          <p:nvSpPr>
            <p:cNvPr id="21" name="Rectangle 20"/>
            <p:cNvSpPr/>
            <p:nvPr/>
          </p:nvSpPr>
          <p:spPr>
            <a:xfrm>
              <a:off x="1342435" y="4549780"/>
              <a:ext cx="201057" cy="781338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934216" y="3645024"/>
              <a:ext cx="1017493" cy="904756"/>
            </a:xfrm>
            <a:prstGeom prst="ellipse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54826" y="4423736"/>
            <a:ext cx="2117203" cy="1686094"/>
            <a:chOff x="934216" y="3645024"/>
            <a:chExt cx="2117203" cy="1686094"/>
          </a:xfrm>
          <a:noFill/>
        </p:grpSpPr>
        <p:sp>
          <p:nvSpPr>
            <p:cNvPr id="28" name="Rectangle 27"/>
            <p:cNvSpPr/>
            <p:nvPr/>
          </p:nvSpPr>
          <p:spPr>
            <a:xfrm>
              <a:off x="1342435" y="4549780"/>
              <a:ext cx="201057" cy="781338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934216" y="3645024"/>
              <a:ext cx="1017493" cy="904756"/>
            </a:xfrm>
            <a:prstGeom prst="ellipse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652868" y="4611489"/>
            <a:ext cx="1394356" cy="839960"/>
            <a:chOff x="3652868" y="4611489"/>
            <a:chExt cx="1394356" cy="839960"/>
          </a:xfrm>
        </p:grpSpPr>
        <p:sp>
          <p:nvSpPr>
            <p:cNvPr id="35" name="Right Arrow 34"/>
            <p:cNvSpPr/>
            <p:nvPr/>
          </p:nvSpPr>
          <p:spPr>
            <a:xfrm>
              <a:off x="3984193" y="4611489"/>
              <a:ext cx="720080" cy="4089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52868" y="5082117"/>
              <a:ext cx="1394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Optimization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267541" y="3706733"/>
            <a:ext cx="2117203" cy="1686094"/>
            <a:chOff x="934216" y="3645024"/>
            <a:chExt cx="2117203" cy="1686094"/>
          </a:xfrm>
          <a:noFill/>
        </p:grpSpPr>
        <p:sp>
          <p:nvSpPr>
            <p:cNvPr id="38" name="Rectangle 37"/>
            <p:cNvSpPr/>
            <p:nvPr/>
          </p:nvSpPr>
          <p:spPr>
            <a:xfrm>
              <a:off x="1342435" y="4549779"/>
              <a:ext cx="187285" cy="781339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252351" y="4721142"/>
              <a:ext cx="219306" cy="219306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934216" y="3645024"/>
              <a:ext cx="1017493" cy="904756"/>
            </a:xfrm>
            <a:prstGeom prst="ellipse">
              <a:avLst/>
            </a:prstGeom>
            <a:grp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34762" y="3706733"/>
            <a:ext cx="2117203" cy="1686094"/>
            <a:chOff x="678406" y="3645024"/>
            <a:chExt cx="2117203" cy="1686094"/>
          </a:xfrm>
          <a:noFill/>
        </p:grpSpPr>
        <p:sp>
          <p:nvSpPr>
            <p:cNvPr id="45" name="Rectangle 44"/>
            <p:cNvSpPr/>
            <p:nvPr/>
          </p:nvSpPr>
          <p:spPr>
            <a:xfrm>
              <a:off x="1086625" y="4549780"/>
              <a:ext cx="201057" cy="781338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890853" y="4526890"/>
              <a:ext cx="804228" cy="804228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/>
            <p:cNvSpPr/>
            <p:nvPr/>
          </p:nvSpPr>
          <p:spPr>
            <a:xfrm>
              <a:off x="1790324" y="3873455"/>
              <a:ext cx="1005285" cy="653435"/>
            </a:xfrm>
            <a:prstGeom prst="triangle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006341" y="4721143"/>
              <a:ext cx="219306" cy="219306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315751" y="4709698"/>
              <a:ext cx="278384" cy="621420"/>
            </a:xfrm>
            <a:prstGeom prst="rect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78406" y="3645024"/>
              <a:ext cx="1017493" cy="904756"/>
            </a:xfrm>
            <a:prstGeom prst="ellipse">
              <a:avLst/>
            </a:prstGeom>
            <a:grp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&quot;No&quot; Symbol 50"/>
          <p:cNvSpPr/>
          <p:nvPr/>
        </p:nvSpPr>
        <p:spPr>
          <a:xfrm>
            <a:off x="5805999" y="3873455"/>
            <a:ext cx="1596693" cy="1596693"/>
          </a:xfrm>
          <a:prstGeom prst="noSmoking">
            <a:avLst>
              <a:gd name="adj" fmla="val 980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667384" y="496268"/>
            <a:ext cx="576064" cy="672759"/>
            <a:chOff x="1403648" y="3404313"/>
            <a:chExt cx="576064" cy="672759"/>
          </a:xfrm>
        </p:grpSpPr>
        <p:sp>
          <p:nvSpPr>
            <p:cNvPr id="53" name="Oval 52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91712" y="3404313"/>
              <a:ext cx="421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377682" y="541424"/>
            <a:ext cx="619455" cy="646331"/>
            <a:chOff x="7377682" y="541424"/>
            <a:chExt cx="619455" cy="646331"/>
          </a:xfrm>
        </p:grpSpPr>
        <p:sp>
          <p:nvSpPr>
            <p:cNvPr id="56" name="Oval 55"/>
            <p:cNvSpPr/>
            <p:nvPr/>
          </p:nvSpPr>
          <p:spPr>
            <a:xfrm>
              <a:off x="7377682" y="592963"/>
              <a:ext cx="576064" cy="576064"/>
            </a:xfrm>
            <a:prstGeom prst="ellipse">
              <a:avLst/>
            </a:prstGeom>
            <a:gradFill>
              <a:gsLst>
                <a:gs pos="0">
                  <a:schemeClr val="bg1">
                    <a:lumMod val="75000"/>
                    <a:alpha val="50000"/>
                  </a:schemeClr>
                </a:gs>
                <a:gs pos="8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471031" y="541424"/>
              <a:ext cx="52610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600" i="1">
                  <a:solidFill>
                    <a:schemeClr val="bg1">
                      <a:lumMod val="95000"/>
                    </a:schemeClr>
                  </a:solidFill>
                </a:defRPr>
              </a:lvl1pPr>
            </a:lstStyle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h 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073944" y="514787"/>
            <a:ext cx="576064" cy="646331"/>
            <a:chOff x="1403648" y="3431166"/>
            <a:chExt cx="576064" cy="646331"/>
          </a:xfrm>
        </p:grpSpPr>
        <p:sp>
          <p:nvSpPr>
            <p:cNvPr id="59" name="Oval 58"/>
            <p:cNvSpPr/>
            <p:nvPr/>
          </p:nvSpPr>
          <p:spPr>
            <a:xfrm>
              <a:off x="1403648" y="3501008"/>
              <a:ext cx="576064" cy="57606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539280" y="3431166"/>
              <a:ext cx="312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59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05973 1.85185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05642 1.85185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0.03107 4.07407E-6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0.02639 4.07407E-6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08 4.07407E-6 L 0.08386 4.07407E-6 " pathEditMode="relative" rAng="0" ptsTypes="AA">
                                      <p:cBhvr>
                                        <p:cTn id="41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4.07407E-6 L -0.08941 4.07407E-6 " pathEditMode="relative" rAng="0" ptsTypes="AA">
                                      <p:cBhvr>
                                        <p:cTn id="43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3.05556E-6 -0.17385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2.77778E-7 -0.17385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2.77778E-6 0.10301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022E-16 L -2.22222E-6 -0.1708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8.51852E-6 L -0.09202 0.00023 " pathEditMode="relative" ptsTypes="AA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0.09479 0.00023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9" grpId="1"/>
      <p:bldP spid="51" grpId="0" animBg="1"/>
      <p:bldP spid="5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Perceptualization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622493"/>
                <a:ext cx="8280920" cy="303064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No need to optimize what is </a:t>
                </a:r>
                <a:r>
                  <a:rPr lang="en-US" i="1" dirty="0" smtClean="0"/>
                  <a:t>not perceivable</a:t>
                </a:r>
              </a:p>
              <a:p>
                <a:r>
                  <a:rPr lang="en-US" dirty="0" smtClean="0"/>
                  <a:t>Weber-Fechner law for disparity velocity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dirty="0" smtClean="0"/>
                  <a:t> to estimate visual response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GB" b="0" i="1" smtClean="0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</m:acc>
                      </m:e>
                    </m:d>
                  </m:oMath>
                </a14:m>
                <a:r>
                  <a:rPr lang="en-US" i="1" dirty="0" smtClean="0"/>
                  <a:t>:</a:t>
                </a:r>
              </a:p>
              <a:p>
                <a:endParaRPr lang="en-US" dirty="0" smtClean="0"/>
              </a:p>
              <a:p>
                <a:endParaRPr lang="en-GB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622493"/>
                <a:ext cx="8280920" cy="3030644"/>
              </a:xfrm>
              <a:blipFill rotWithShape="1">
                <a:blip r:embed="rId3" cstate="print"/>
                <a:stretch>
                  <a:fillRect l="-1694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50222"/>
            <a:ext cx="4730243" cy="47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 61"/>
          <p:cNvGrpSpPr/>
          <p:nvPr/>
        </p:nvGrpSpPr>
        <p:grpSpPr>
          <a:xfrm>
            <a:off x="6342189" y="2961203"/>
            <a:ext cx="2353850" cy="1498077"/>
            <a:chOff x="6342189" y="2961203"/>
            <a:chExt cx="2353850" cy="1498077"/>
          </a:xfrm>
        </p:grpSpPr>
        <p:grpSp>
          <p:nvGrpSpPr>
            <p:cNvPr id="12" name="Group 11"/>
            <p:cNvGrpSpPr/>
            <p:nvPr/>
          </p:nvGrpSpPr>
          <p:grpSpPr>
            <a:xfrm>
              <a:off x="6403930" y="2961203"/>
              <a:ext cx="2088476" cy="1262792"/>
              <a:chOff x="5940151" y="3249753"/>
              <a:chExt cx="1896866" cy="1262093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3" name="Chart 12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997915243"/>
                      </p:ext>
                    </p:extLst>
                  </p:nvPr>
                </p:nvGraphicFramePr>
                <p:xfrm>
                  <a:off x="5940151" y="3356992"/>
                  <a:ext cx="1728192" cy="1152128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5"/>
                  </a:graphicData>
                </a:graphic>
              </p:graphicFrame>
            </mc:Choice>
            <mc:Fallback xmlns="">
              <p:graphicFrame>
                <p:nvGraphicFramePr>
                  <p:cNvPr id="13" name="Chart 12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997915243"/>
                      </p:ext>
                    </p:extLst>
                  </p:nvPr>
                </p:nvGraphicFramePr>
                <p:xfrm>
                  <a:off x="5940151" y="3356992"/>
                  <a:ext cx="1728192" cy="1152128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6"/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7470063" y="4111957"/>
                    <a:ext cx="366954" cy="399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̇"/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</m:acc>
                        </m:oMath>
                      </m:oMathPara>
                    </a14:m>
                    <a:endParaRPr lang="en-US" sz="1600" i="1" dirty="0"/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0063" y="4111957"/>
                    <a:ext cx="366954" cy="399889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>
                    <a:off x="6022510" y="3249753"/>
                    <a:ext cx="692733" cy="399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000" b="0" i="1" smtClean="0">
                              <a:latin typeface="Cambria Math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</m:d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2510" y="3249753"/>
                    <a:ext cx="692733" cy="399889"/>
                  </a:xfrm>
                  <a:prstGeom prst="rect">
                    <a:avLst/>
                  </a:prstGeom>
                  <a:blipFill rotWithShape="1">
                    <a:blip r:embed="rId8" cstate="print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342189" y="4120726"/>
                  <a:ext cx="23538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Perceived difference of  </a:t>
                  </a:r>
                  <a14:m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600" i="0">
                              <a:latin typeface="Cambria Math"/>
                              <a:ea typeface="Cambria Math"/>
                            </a:rPr>
                            <m:t>α</m:t>
                          </m:r>
                        </m:e>
                      </m:acc>
                    </m:oMath>
                  </a14:m>
                  <a:r>
                    <a:rPr lang="en-US" sz="1400" dirty="0" smtClean="0"/>
                    <a:t> 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2189" y="4120726"/>
                  <a:ext cx="2353850" cy="33855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1292"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97" name="Group 4096"/>
          <p:cNvGrpSpPr/>
          <p:nvPr/>
        </p:nvGrpSpPr>
        <p:grpSpPr>
          <a:xfrm>
            <a:off x="2856586" y="4509133"/>
            <a:ext cx="3152850" cy="1536046"/>
            <a:chOff x="2856586" y="4736592"/>
            <a:chExt cx="3152850" cy="1536046"/>
          </a:xfrm>
        </p:grpSpPr>
        <p:sp>
          <p:nvSpPr>
            <p:cNvPr id="47" name="Freeform 46"/>
            <p:cNvSpPr/>
            <p:nvPr/>
          </p:nvSpPr>
          <p:spPr>
            <a:xfrm>
              <a:off x="2856586" y="4736592"/>
              <a:ext cx="1576425" cy="1532534"/>
            </a:xfrm>
            <a:custGeom>
              <a:avLst/>
              <a:gdLst>
                <a:gd name="connsiteX0" fmla="*/ 1576425 w 1576425"/>
                <a:gd name="connsiteY0" fmla="*/ 1532534 h 1532534"/>
                <a:gd name="connsiteX1" fmla="*/ 0 w 1576425"/>
                <a:gd name="connsiteY1" fmla="*/ 683971 h 1532534"/>
                <a:gd name="connsiteX2" fmla="*/ 1572768 w 1576425"/>
                <a:gd name="connsiteY2" fmla="*/ 0 h 1532534"/>
                <a:gd name="connsiteX3" fmla="*/ 1576425 w 1576425"/>
                <a:gd name="connsiteY3" fmla="*/ 1532534 h 153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6425" h="1532534">
                  <a:moveTo>
                    <a:pt x="1576425" y="1532534"/>
                  </a:moveTo>
                  <a:lnTo>
                    <a:pt x="0" y="683971"/>
                  </a:lnTo>
                  <a:lnTo>
                    <a:pt x="1572768" y="0"/>
                  </a:lnTo>
                  <a:lnTo>
                    <a:pt x="1576425" y="1532534"/>
                  </a:lnTo>
                  <a:close/>
                </a:path>
              </a:pathLst>
            </a:custGeom>
            <a:gradFill flip="none" rotWithShape="1">
              <a:gsLst>
                <a:gs pos="28000">
                  <a:schemeClr val="accent1">
                    <a:lumMod val="75000"/>
                  </a:schemeClr>
                </a:gs>
                <a:gs pos="42000">
                  <a:srgbClr val="7496BF"/>
                </a:gs>
                <a:gs pos="58000">
                  <a:schemeClr val="accent1">
                    <a:lumMod val="20000"/>
                    <a:lumOff val="80000"/>
                  </a:schemeClr>
                </a:gs>
                <a:gs pos="70000">
                  <a:schemeClr val="bg1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 flipH="1">
              <a:off x="4433011" y="4740104"/>
              <a:ext cx="1576425" cy="1532534"/>
            </a:xfrm>
            <a:custGeom>
              <a:avLst/>
              <a:gdLst>
                <a:gd name="connsiteX0" fmla="*/ 1576425 w 1576425"/>
                <a:gd name="connsiteY0" fmla="*/ 1532534 h 1532534"/>
                <a:gd name="connsiteX1" fmla="*/ 0 w 1576425"/>
                <a:gd name="connsiteY1" fmla="*/ 683971 h 1532534"/>
                <a:gd name="connsiteX2" fmla="*/ 1572768 w 1576425"/>
                <a:gd name="connsiteY2" fmla="*/ 0 h 1532534"/>
                <a:gd name="connsiteX3" fmla="*/ 1576425 w 1576425"/>
                <a:gd name="connsiteY3" fmla="*/ 1532534 h 153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6425" h="1532534">
                  <a:moveTo>
                    <a:pt x="1576425" y="1532534"/>
                  </a:moveTo>
                  <a:lnTo>
                    <a:pt x="0" y="683971"/>
                  </a:lnTo>
                  <a:lnTo>
                    <a:pt x="1572768" y="0"/>
                  </a:lnTo>
                  <a:lnTo>
                    <a:pt x="1576425" y="1532534"/>
                  </a:lnTo>
                  <a:close/>
                </a:path>
              </a:pathLst>
            </a:custGeom>
            <a:gradFill flip="none" rotWithShape="1">
              <a:gsLst>
                <a:gs pos="28000">
                  <a:schemeClr val="accent1">
                    <a:lumMod val="75000"/>
                  </a:schemeClr>
                </a:gs>
                <a:gs pos="42000">
                  <a:srgbClr val="7496BF"/>
                </a:gs>
                <a:gs pos="58000">
                  <a:schemeClr val="accent1">
                    <a:lumMod val="20000"/>
                    <a:lumOff val="80000"/>
                  </a:schemeClr>
                </a:gs>
                <a:gs pos="70000">
                  <a:schemeClr val="bg1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4427985" y="5001741"/>
            <a:ext cx="1948496" cy="10544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555776" y="5049697"/>
            <a:ext cx="1872210" cy="100652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521075" y="4726531"/>
                <a:ext cx="10711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Disparity </a:t>
                </a:r>
                <a:br>
                  <a:rPr lang="en-US" dirty="0" smtClean="0"/>
                </a:br>
                <a:r>
                  <a:rPr lang="en-US" dirty="0" smtClean="0"/>
                  <a:t>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/>
                                <a:ea typeface="Cambria Math"/>
                              </a:rPr>
                              <m:t>α</m:t>
                            </m:r>
                          </m:e>
                        </m:acc>
                      </m:e>
                      <m:sub>
                        <m:r>
                          <a:rPr lang="en-US" b="0" i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075" y="4726531"/>
                <a:ext cx="1071127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5143" t="-4717" r="-400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259632" y="4726530"/>
                <a:ext cx="10711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Disparity </a:t>
                </a:r>
                <a:br>
                  <a:rPr lang="en-US" dirty="0" smtClean="0"/>
                </a:br>
                <a:r>
                  <a:rPr lang="en-US" dirty="0" smtClean="0"/>
                  <a:t>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/>
                                <a:ea typeface="Cambria Math"/>
                              </a:rPr>
                              <m:t>α</m:t>
                            </m:r>
                          </m:e>
                        </m:acc>
                      </m:e>
                      <m:sub>
                        <m:r>
                          <a:rPr lang="en-US" b="0" i="0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726530"/>
                <a:ext cx="1071127" cy="646331"/>
              </a:xfrm>
              <a:prstGeom prst="rect">
                <a:avLst/>
              </a:prstGeom>
              <a:blipFill rotWithShape="1">
                <a:blip r:embed="rId11"/>
                <a:stretch>
                  <a:fillRect l="-5143" t="-4717" r="-400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02" name="Group 4101"/>
          <p:cNvGrpSpPr/>
          <p:nvPr/>
        </p:nvGrpSpPr>
        <p:grpSpPr>
          <a:xfrm>
            <a:off x="3577771" y="4475170"/>
            <a:ext cx="1654629" cy="1538514"/>
            <a:chOff x="3577771" y="4702629"/>
            <a:chExt cx="1654629" cy="1538514"/>
          </a:xfrm>
        </p:grpSpPr>
        <p:sp>
          <p:nvSpPr>
            <p:cNvPr id="4100" name="Freeform 4099"/>
            <p:cNvSpPr/>
            <p:nvPr/>
          </p:nvSpPr>
          <p:spPr>
            <a:xfrm>
              <a:off x="3577771" y="4702629"/>
              <a:ext cx="1654629" cy="1538514"/>
            </a:xfrm>
            <a:custGeom>
              <a:avLst/>
              <a:gdLst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262743 w 1654629"/>
                <a:gd name="connsiteY4" fmla="*/ 885371 h 1538514"/>
                <a:gd name="connsiteX5" fmla="*/ 1335315 w 1654629"/>
                <a:gd name="connsiteY5" fmla="*/ 711200 h 1538514"/>
                <a:gd name="connsiteX6" fmla="*/ 1415143 w 1654629"/>
                <a:gd name="connsiteY6" fmla="*/ 602342 h 1538514"/>
                <a:gd name="connsiteX7" fmla="*/ 1524000 w 1654629"/>
                <a:gd name="connsiteY7" fmla="*/ 500742 h 1538514"/>
                <a:gd name="connsiteX8" fmla="*/ 1654629 w 1654629"/>
                <a:gd name="connsiteY8" fmla="*/ 391885 h 1538514"/>
                <a:gd name="connsiteX9" fmla="*/ 928915 w 1654629"/>
                <a:gd name="connsiteY9" fmla="*/ 0 h 1538514"/>
                <a:gd name="connsiteX10" fmla="*/ 0 w 1654629"/>
                <a:gd name="connsiteY10" fmla="*/ 406400 h 1538514"/>
                <a:gd name="connsiteX11" fmla="*/ 108858 w 1654629"/>
                <a:gd name="connsiteY11" fmla="*/ 515257 h 1538514"/>
                <a:gd name="connsiteX12" fmla="*/ 224972 w 1654629"/>
                <a:gd name="connsiteY12" fmla="*/ 653142 h 1538514"/>
                <a:gd name="connsiteX13" fmla="*/ 312058 w 1654629"/>
                <a:gd name="connsiteY13" fmla="*/ 805542 h 1538514"/>
                <a:gd name="connsiteX14" fmla="*/ 391886 w 1654629"/>
                <a:gd name="connsiteY14" fmla="*/ 921657 h 1538514"/>
                <a:gd name="connsiteX15" fmla="*/ 449943 w 1654629"/>
                <a:gd name="connsiteY15" fmla="*/ 1052285 h 1538514"/>
                <a:gd name="connsiteX16" fmla="*/ 457200 w 1654629"/>
                <a:gd name="connsiteY16" fmla="*/ 1182914 h 1538514"/>
                <a:gd name="connsiteX17" fmla="*/ 478972 w 1654629"/>
                <a:gd name="connsiteY17" fmla="*/ 1328057 h 1538514"/>
                <a:gd name="connsiteX18" fmla="*/ 856343 w 1654629"/>
                <a:gd name="connsiteY18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262743 w 1654629"/>
                <a:gd name="connsiteY4" fmla="*/ 885371 h 1538514"/>
                <a:gd name="connsiteX5" fmla="*/ 1335315 w 1654629"/>
                <a:gd name="connsiteY5" fmla="*/ 711200 h 1538514"/>
                <a:gd name="connsiteX6" fmla="*/ 1415143 w 1654629"/>
                <a:gd name="connsiteY6" fmla="*/ 602342 h 1538514"/>
                <a:gd name="connsiteX7" fmla="*/ 1524000 w 1654629"/>
                <a:gd name="connsiteY7" fmla="*/ 500742 h 1538514"/>
                <a:gd name="connsiteX8" fmla="*/ 1654629 w 1654629"/>
                <a:gd name="connsiteY8" fmla="*/ 391885 h 1538514"/>
                <a:gd name="connsiteX9" fmla="*/ 928915 w 1654629"/>
                <a:gd name="connsiteY9" fmla="*/ 0 h 1538514"/>
                <a:gd name="connsiteX10" fmla="*/ 0 w 1654629"/>
                <a:gd name="connsiteY10" fmla="*/ 406400 h 1538514"/>
                <a:gd name="connsiteX11" fmla="*/ 108858 w 1654629"/>
                <a:gd name="connsiteY11" fmla="*/ 515257 h 1538514"/>
                <a:gd name="connsiteX12" fmla="*/ 224972 w 1654629"/>
                <a:gd name="connsiteY12" fmla="*/ 653142 h 1538514"/>
                <a:gd name="connsiteX13" fmla="*/ 312058 w 1654629"/>
                <a:gd name="connsiteY13" fmla="*/ 805542 h 1538514"/>
                <a:gd name="connsiteX14" fmla="*/ 449943 w 1654629"/>
                <a:gd name="connsiteY14" fmla="*/ 1052285 h 1538514"/>
                <a:gd name="connsiteX15" fmla="*/ 457200 w 1654629"/>
                <a:gd name="connsiteY15" fmla="*/ 1182914 h 1538514"/>
                <a:gd name="connsiteX16" fmla="*/ 478972 w 1654629"/>
                <a:gd name="connsiteY16" fmla="*/ 1328057 h 1538514"/>
                <a:gd name="connsiteX17" fmla="*/ 856343 w 1654629"/>
                <a:gd name="connsiteY17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262743 w 1654629"/>
                <a:gd name="connsiteY4" fmla="*/ 885371 h 1538514"/>
                <a:gd name="connsiteX5" fmla="*/ 1335315 w 1654629"/>
                <a:gd name="connsiteY5" fmla="*/ 711200 h 1538514"/>
                <a:gd name="connsiteX6" fmla="*/ 1415143 w 1654629"/>
                <a:gd name="connsiteY6" fmla="*/ 602342 h 1538514"/>
                <a:gd name="connsiteX7" fmla="*/ 1524000 w 1654629"/>
                <a:gd name="connsiteY7" fmla="*/ 500742 h 1538514"/>
                <a:gd name="connsiteX8" fmla="*/ 1654629 w 1654629"/>
                <a:gd name="connsiteY8" fmla="*/ 391885 h 1538514"/>
                <a:gd name="connsiteX9" fmla="*/ 928915 w 1654629"/>
                <a:gd name="connsiteY9" fmla="*/ 0 h 1538514"/>
                <a:gd name="connsiteX10" fmla="*/ 0 w 1654629"/>
                <a:gd name="connsiteY10" fmla="*/ 406400 h 1538514"/>
                <a:gd name="connsiteX11" fmla="*/ 108858 w 1654629"/>
                <a:gd name="connsiteY11" fmla="*/ 515257 h 1538514"/>
                <a:gd name="connsiteX12" fmla="*/ 224972 w 1654629"/>
                <a:gd name="connsiteY12" fmla="*/ 653142 h 1538514"/>
                <a:gd name="connsiteX13" fmla="*/ 449943 w 1654629"/>
                <a:gd name="connsiteY13" fmla="*/ 1052285 h 1538514"/>
                <a:gd name="connsiteX14" fmla="*/ 457200 w 1654629"/>
                <a:gd name="connsiteY14" fmla="*/ 1182914 h 1538514"/>
                <a:gd name="connsiteX15" fmla="*/ 478972 w 1654629"/>
                <a:gd name="connsiteY15" fmla="*/ 1328057 h 1538514"/>
                <a:gd name="connsiteX16" fmla="*/ 856343 w 1654629"/>
                <a:gd name="connsiteY16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262743 w 1654629"/>
                <a:gd name="connsiteY4" fmla="*/ 885371 h 1538514"/>
                <a:gd name="connsiteX5" fmla="*/ 1335315 w 1654629"/>
                <a:gd name="connsiteY5" fmla="*/ 711200 h 1538514"/>
                <a:gd name="connsiteX6" fmla="*/ 1415143 w 1654629"/>
                <a:gd name="connsiteY6" fmla="*/ 602342 h 1538514"/>
                <a:gd name="connsiteX7" fmla="*/ 1524000 w 1654629"/>
                <a:gd name="connsiteY7" fmla="*/ 500742 h 1538514"/>
                <a:gd name="connsiteX8" fmla="*/ 1654629 w 1654629"/>
                <a:gd name="connsiteY8" fmla="*/ 391885 h 1538514"/>
                <a:gd name="connsiteX9" fmla="*/ 928915 w 1654629"/>
                <a:gd name="connsiteY9" fmla="*/ 0 h 1538514"/>
                <a:gd name="connsiteX10" fmla="*/ 0 w 1654629"/>
                <a:gd name="connsiteY10" fmla="*/ 406400 h 1538514"/>
                <a:gd name="connsiteX11" fmla="*/ 108858 w 1654629"/>
                <a:gd name="connsiteY11" fmla="*/ 515257 h 1538514"/>
                <a:gd name="connsiteX12" fmla="*/ 449943 w 1654629"/>
                <a:gd name="connsiteY12" fmla="*/ 1052285 h 1538514"/>
                <a:gd name="connsiteX13" fmla="*/ 457200 w 1654629"/>
                <a:gd name="connsiteY13" fmla="*/ 1182914 h 1538514"/>
                <a:gd name="connsiteX14" fmla="*/ 478972 w 1654629"/>
                <a:gd name="connsiteY14" fmla="*/ 1328057 h 1538514"/>
                <a:gd name="connsiteX15" fmla="*/ 856343 w 1654629"/>
                <a:gd name="connsiteY15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262743 w 1654629"/>
                <a:gd name="connsiteY4" fmla="*/ 885371 h 1538514"/>
                <a:gd name="connsiteX5" fmla="*/ 1335315 w 1654629"/>
                <a:gd name="connsiteY5" fmla="*/ 711200 h 1538514"/>
                <a:gd name="connsiteX6" fmla="*/ 1415143 w 1654629"/>
                <a:gd name="connsiteY6" fmla="*/ 602342 h 1538514"/>
                <a:gd name="connsiteX7" fmla="*/ 1524000 w 1654629"/>
                <a:gd name="connsiteY7" fmla="*/ 500742 h 1538514"/>
                <a:gd name="connsiteX8" fmla="*/ 1654629 w 1654629"/>
                <a:gd name="connsiteY8" fmla="*/ 391885 h 1538514"/>
                <a:gd name="connsiteX9" fmla="*/ 928915 w 1654629"/>
                <a:gd name="connsiteY9" fmla="*/ 0 h 1538514"/>
                <a:gd name="connsiteX10" fmla="*/ 0 w 1654629"/>
                <a:gd name="connsiteY10" fmla="*/ 406400 h 1538514"/>
                <a:gd name="connsiteX11" fmla="*/ 449943 w 1654629"/>
                <a:gd name="connsiteY11" fmla="*/ 1052285 h 1538514"/>
                <a:gd name="connsiteX12" fmla="*/ 457200 w 1654629"/>
                <a:gd name="connsiteY12" fmla="*/ 1182914 h 1538514"/>
                <a:gd name="connsiteX13" fmla="*/ 478972 w 1654629"/>
                <a:gd name="connsiteY13" fmla="*/ 1328057 h 1538514"/>
                <a:gd name="connsiteX14" fmla="*/ 856343 w 1654629"/>
                <a:gd name="connsiteY14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262743 w 1654629"/>
                <a:gd name="connsiteY4" fmla="*/ 885371 h 1538514"/>
                <a:gd name="connsiteX5" fmla="*/ 1335315 w 1654629"/>
                <a:gd name="connsiteY5" fmla="*/ 711200 h 1538514"/>
                <a:gd name="connsiteX6" fmla="*/ 1415143 w 1654629"/>
                <a:gd name="connsiteY6" fmla="*/ 602342 h 1538514"/>
                <a:gd name="connsiteX7" fmla="*/ 1524000 w 1654629"/>
                <a:gd name="connsiteY7" fmla="*/ 500742 h 1538514"/>
                <a:gd name="connsiteX8" fmla="*/ 1654629 w 1654629"/>
                <a:gd name="connsiteY8" fmla="*/ 391885 h 1538514"/>
                <a:gd name="connsiteX9" fmla="*/ 928915 w 1654629"/>
                <a:gd name="connsiteY9" fmla="*/ 0 h 1538514"/>
                <a:gd name="connsiteX10" fmla="*/ 0 w 1654629"/>
                <a:gd name="connsiteY10" fmla="*/ 406400 h 1538514"/>
                <a:gd name="connsiteX11" fmla="*/ 457200 w 1654629"/>
                <a:gd name="connsiteY11" fmla="*/ 1182914 h 1538514"/>
                <a:gd name="connsiteX12" fmla="*/ 478972 w 1654629"/>
                <a:gd name="connsiteY12" fmla="*/ 1328057 h 1538514"/>
                <a:gd name="connsiteX13" fmla="*/ 856343 w 1654629"/>
                <a:gd name="connsiteY13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262743 w 1654629"/>
                <a:gd name="connsiteY4" fmla="*/ 885371 h 1538514"/>
                <a:gd name="connsiteX5" fmla="*/ 1335315 w 1654629"/>
                <a:gd name="connsiteY5" fmla="*/ 711200 h 1538514"/>
                <a:gd name="connsiteX6" fmla="*/ 1415143 w 1654629"/>
                <a:gd name="connsiteY6" fmla="*/ 602342 h 1538514"/>
                <a:gd name="connsiteX7" fmla="*/ 1524000 w 1654629"/>
                <a:gd name="connsiteY7" fmla="*/ 500742 h 1538514"/>
                <a:gd name="connsiteX8" fmla="*/ 1654629 w 1654629"/>
                <a:gd name="connsiteY8" fmla="*/ 391885 h 1538514"/>
                <a:gd name="connsiteX9" fmla="*/ 928915 w 1654629"/>
                <a:gd name="connsiteY9" fmla="*/ 0 h 1538514"/>
                <a:gd name="connsiteX10" fmla="*/ 0 w 1654629"/>
                <a:gd name="connsiteY10" fmla="*/ 406400 h 1538514"/>
                <a:gd name="connsiteX11" fmla="*/ 478972 w 1654629"/>
                <a:gd name="connsiteY11" fmla="*/ 1328057 h 1538514"/>
                <a:gd name="connsiteX12" fmla="*/ 856343 w 1654629"/>
                <a:gd name="connsiteY12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262743 w 1654629"/>
                <a:gd name="connsiteY4" fmla="*/ 885371 h 1538514"/>
                <a:gd name="connsiteX5" fmla="*/ 1335315 w 1654629"/>
                <a:gd name="connsiteY5" fmla="*/ 711200 h 1538514"/>
                <a:gd name="connsiteX6" fmla="*/ 1415143 w 1654629"/>
                <a:gd name="connsiteY6" fmla="*/ 602342 h 1538514"/>
                <a:gd name="connsiteX7" fmla="*/ 1524000 w 1654629"/>
                <a:gd name="connsiteY7" fmla="*/ 500742 h 1538514"/>
                <a:gd name="connsiteX8" fmla="*/ 1654629 w 1654629"/>
                <a:gd name="connsiteY8" fmla="*/ 391885 h 1538514"/>
                <a:gd name="connsiteX9" fmla="*/ 928915 w 1654629"/>
                <a:gd name="connsiteY9" fmla="*/ 0 h 1538514"/>
                <a:gd name="connsiteX10" fmla="*/ 0 w 1654629"/>
                <a:gd name="connsiteY10" fmla="*/ 406400 h 1538514"/>
                <a:gd name="connsiteX11" fmla="*/ 478972 w 1654629"/>
                <a:gd name="connsiteY11" fmla="*/ 1328057 h 1538514"/>
                <a:gd name="connsiteX12" fmla="*/ 856343 w 1654629"/>
                <a:gd name="connsiteY12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262743 w 1654629"/>
                <a:gd name="connsiteY4" fmla="*/ 885371 h 1538514"/>
                <a:gd name="connsiteX5" fmla="*/ 1335315 w 1654629"/>
                <a:gd name="connsiteY5" fmla="*/ 711200 h 1538514"/>
                <a:gd name="connsiteX6" fmla="*/ 1415143 w 1654629"/>
                <a:gd name="connsiteY6" fmla="*/ 602342 h 1538514"/>
                <a:gd name="connsiteX7" fmla="*/ 1524000 w 1654629"/>
                <a:gd name="connsiteY7" fmla="*/ 500742 h 1538514"/>
                <a:gd name="connsiteX8" fmla="*/ 1654629 w 1654629"/>
                <a:gd name="connsiteY8" fmla="*/ 391885 h 1538514"/>
                <a:gd name="connsiteX9" fmla="*/ 928915 w 1654629"/>
                <a:gd name="connsiteY9" fmla="*/ 0 h 1538514"/>
                <a:gd name="connsiteX10" fmla="*/ 0 w 1654629"/>
                <a:gd name="connsiteY10" fmla="*/ 406400 h 1538514"/>
                <a:gd name="connsiteX11" fmla="*/ 478972 w 1654629"/>
                <a:gd name="connsiteY11" fmla="*/ 1328057 h 1538514"/>
                <a:gd name="connsiteX12" fmla="*/ 856343 w 1654629"/>
                <a:gd name="connsiteY12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262743 w 1654629"/>
                <a:gd name="connsiteY4" fmla="*/ 885371 h 1538514"/>
                <a:gd name="connsiteX5" fmla="*/ 1335315 w 1654629"/>
                <a:gd name="connsiteY5" fmla="*/ 711200 h 1538514"/>
                <a:gd name="connsiteX6" fmla="*/ 1415143 w 1654629"/>
                <a:gd name="connsiteY6" fmla="*/ 602342 h 1538514"/>
                <a:gd name="connsiteX7" fmla="*/ 1654629 w 1654629"/>
                <a:gd name="connsiteY7" fmla="*/ 391885 h 1538514"/>
                <a:gd name="connsiteX8" fmla="*/ 928915 w 1654629"/>
                <a:gd name="connsiteY8" fmla="*/ 0 h 1538514"/>
                <a:gd name="connsiteX9" fmla="*/ 0 w 1654629"/>
                <a:gd name="connsiteY9" fmla="*/ 406400 h 1538514"/>
                <a:gd name="connsiteX10" fmla="*/ 478972 w 1654629"/>
                <a:gd name="connsiteY10" fmla="*/ 1328057 h 1538514"/>
                <a:gd name="connsiteX11" fmla="*/ 856343 w 1654629"/>
                <a:gd name="connsiteY11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262743 w 1654629"/>
                <a:gd name="connsiteY4" fmla="*/ 885371 h 1538514"/>
                <a:gd name="connsiteX5" fmla="*/ 1335315 w 1654629"/>
                <a:gd name="connsiteY5" fmla="*/ 711200 h 1538514"/>
                <a:gd name="connsiteX6" fmla="*/ 1654629 w 1654629"/>
                <a:gd name="connsiteY6" fmla="*/ 391885 h 1538514"/>
                <a:gd name="connsiteX7" fmla="*/ 928915 w 1654629"/>
                <a:gd name="connsiteY7" fmla="*/ 0 h 1538514"/>
                <a:gd name="connsiteX8" fmla="*/ 0 w 1654629"/>
                <a:gd name="connsiteY8" fmla="*/ 406400 h 1538514"/>
                <a:gd name="connsiteX9" fmla="*/ 478972 w 1654629"/>
                <a:gd name="connsiteY9" fmla="*/ 1328057 h 1538514"/>
                <a:gd name="connsiteX10" fmla="*/ 856343 w 1654629"/>
                <a:gd name="connsiteY10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262743 w 1654629"/>
                <a:gd name="connsiteY4" fmla="*/ 885371 h 1538514"/>
                <a:gd name="connsiteX5" fmla="*/ 1654629 w 1654629"/>
                <a:gd name="connsiteY5" fmla="*/ 391885 h 1538514"/>
                <a:gd name="connsiteX6" fmla="*/ 928915 w 1654629"/>
                <a:gd name="connsiteY6" fmla="*/ 0 h 1538514"/>
                <a:gd name="connsiteX7" fmla="*/ 0 w 1654629"/>
                <a:gd name="connsiteY7" fmla="*/ 406400 h 1538514"/>
                <a:gd name="connsiteX8" fmla="*/ 478972 w 1654629"/>
                <a:gd name="connsiteY8" fmla="*/ 1328057 h 1538514"/>
                <a:gd name="connsiteX9" fmla="*/ 856343 w 1654629"/>
                <a:gd name="connsiteY9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211943 w 1654629"/>
                <a:gd name="connsiteY3" fmla="*/ 1052285 h 1538514"/>
                <a:gd name="connsiteX4" fmla="*/ 1654629 w 1654629"/>
                <a:gd name="connsiteY4" fmla="*/ 391885 h 1538514"/>
                <a:gd name="connsiteX5" fmla="*/ 928915 w 1654629"/>
                <a:gd name="connsiteY5" fmla="*/ 0 h 1538514"/>
                <a:gd name="connsiteX6" fmla="*/ 0 w 1654629"/>
                <a:gd name="connsiteY6" fmla="*/ 406400 h 1538514"/>
                <a:gd name="connsiteX7" fmla="*/ 478972 w 1654629"/>
                <a:gd name="connsiteY7" fmla="*/ 1328057 h 1538514"/>
                <a:gd name="connsiteX8" fmla="*/ 856343 w 1654629"/>
                <a:gd name="connsiteY8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197429 w 1654629"/>
                <a:gd name="connsiteY2" fmla="*/ 1226457 h 1538514"/>
                <a:gd name="connsiteX3" fmla="*/ 1654629 w 1654629"/>
                <a:gd name="connsiteY3" fmla="*/ 391885 h 1538514"/>
                <a:gd name="connsiteX4" fmla="*/ 928915 w 1654629"/>
                <a:gd name="connsiteY4" fmla="*/ 0 h 1538514"/>
                <a:gd name="connsiteX5" fmla="*/ 0 w 1654629"/>
                <a:gd name="connsiteY5" fmla="*/ 406400 h 1538514"/>
                <a:gd name="connsiteX6" fmla="*/ 478972 w 1654629"/>
                <a:gd name="connsiteY6" fmla="*/ 1328057 h 1538514"/>
                <a:gd name="connsiteX7" fmla="*/ 856343 w 1654629"/>
                <a:gd name="connsiteY7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654629 w 1654629"/>
                <a:gd name="connsiteY2" fmla="*/ 391885 h 1538514"/>
                <a:gd name="connsiteX3" fmla="*/ 928915 w 1654629"/>
                <a:gd name="connsiteY3" fmla="*/ 0 h 1538514"/>
                <a:gd name="connsiteX4" fmla="*/ 0 w 1654629"/>
                <a:gd name="connsiteY4" fmla="*/ 406400 h 1538514"/>
                <a:gd name="connsiteX5" fmla="*/ 478972 w 1654629"/>
                <a:gd name="connsiteY5" fmla="*/ 1328057 h 1538514"/>
                <a:gd name="connsiteX6" fmla="*/ 856343 w 1654629"/>
                <a:gd name="connsiteY6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654629 w 1654629"/>
                <a:gd name="connsiteY2" fmla="*/ 391885 h 1538514"/>
                <a:gd name="connsiteX3" fmla="*/ 928915 w 1654629"/>
                <a:gd name="connsiteY3" fmla="*/ 0 h 1538514"/>
                <a:gd name="connsiteX4" fmla="*/ 0 w 1654629"/>
                <a:gd name="connsiteY4" fmla="*/ 406400 h 1538514"/>
                <a:gd name="connsiteX5" fmla="*/ 478972 w 1654629"/>
                <a:gd name="connsiteY5" fmla="*/ 1328057 h 1538514"/>
                <a:gd name="connsiteX6" fmla="*/ 856343 w 1654629"/>
                <a:gd name="connsiteY6" fmla="*/ 1538514 h 1538514"/>
                <a:gd name="connsiteX0" fmla="*/ 856343 w 1654629"/>
                <a:gd name="connsiteY0" fmla="*/ 1538514 h 1538514"/>
                <a:gd name="connsiteX1" fmla="*/ 1211943 w 1654629"/>
                <a:gd name="connsiteY1" fmla="*/ 1342571 h 1538514"/>
                <a:gd name="connsiteX2" fmla="*/ 1654629 w 1654629"/>
                <a:gd name="connsiteY2" fmla="*/ 391885 h 1538514"/>
                <a:gd name="connsiteX3" fmla="*/ 928915 w 1654629"/>
                <a:gd name="connsiteY3" fmla="*/ 0 h 1538514"/>
                <a:gd name="connsiteX4" fmla="*/ 0 w 1654629"/>
                <a:gd name="connsiteY4" fmla="*/ 406400 h 1538514"/>
                <a:gd name="connsiteX5" fmla="*/ 478972 w 1654629"/>
                <a:gd name="connsiteY5" fmla="*/ 1328057 h 1538514"/>
                <a:gd name="connsiteX6" fmla="*/ 856343 w 1654629"/>
                <a:gd name="connsiteY6" fmla="*/ 1538514 h 153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4629" h="1538514">
                  <a:moveTo>
                    <a:pt x="856343" y="1538514"/>
                  </a:moveTo>
                  <a:lnTo>
                    <a:pt x="1211943" y="1342571"/>
                  </a:lnTo>
                  <a:cubicBezTo>
                    <a:pt x="1178530" y="930426"/>
                    <a:pt x="1221317" y="708780"/>
                    <a:pt x="1654629" y="391885"/>
                  </a:cubicBezTo>
                  <a:lnTo>
                    <a:pt x="928915" y="0"/>
                  </a:lnTo>
                  <a:lnTo>
                    <a:pt x="0" y="406400"/>
                  </a:lnTo>
                  <a:cubicBezTo>
                    <a:pt x="416832" y="808869"/>
                    <a:pt x="490765" y="944638"/>
                    <a:pt x="478972" y="1328057"/>
                  </a:cubicBezTo>
                  <a:lnTo>
                    <a:pt x="856343" y="1538514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1" name="TextBox 4100"/>
            <p:cNvSpPr txBox="1"/>
            <p:nvPr/>
          </p:nvSpPr>
          <p:spPr>
            <a:xfrm>
              <a:off x="3771929" y="4754943"/>
              <a:ext cx="1266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Not</a:t>
              </a:r>
              <a:br>
                <a:rPr lang="en-US" dirty="0" smtClean="0"/>
              </a:br>
              <a:r>
                <a:rPr lang="en-US" dirty="0" smtClean="0"/>
                <a:t>perceivable</a:t>
              </a:r>
              <a:endParaRPr lang="en-US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002984" y="5244427"/>
            <a:ext cx="241561" cy="350264"/>
            <a:chOff x="2046134" y="3873455"/>
            <a:chExt cx="1005285" cy="1457663"/>
          </a:xfrm>
          <a:noFill/>
        </p:grpSpPr>
        <p:sp>
          <p:nvSpPr>
            <p:cNvPr id="76" name="Rectangle 75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Isosceles Triangle 76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221408" y="5244427"/>
            <a:ext cx="241561" cy="350264"/>
            <a:chOff x="2046134" y="3873455"/>
            <a:chExt cx="1005285" cy="1457663"/>
          </a:xfrm>
          <a:noFill/>
        </p:grpSpPr>
        <p:sp>
          <p:nvSpPr>
            <p:cNvPr id="83" name="Rectangle 82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472222" y="6116623"/>
            <a:ext cx="241561" cy="350264"/>
            <a:chOff x="2046134" y="3873455"/>
            <a:chExt cx="1005285" cy="1457663"/>
          </a:xfrm>
          <a:noFill/>
        </p:grpSpPr>
        <p:sp>
          <p:nvSpPr>
            <p:cNvPr id="109" name="Rectangle 108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Isosceles Triangle 109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690646" y="6116623"/>
            <a:ext cx="241561" cy="350264"/>
            <a:chOff x="2046134" y="3873455"/>
            <a:chExt cx="1005285" cy="1457663"/>
          </a:xfrm>
          <a:noFill/>
        </p:grpSpPr>
        <p:sp>
          <p:nvSpPr>
            <p:cNvPr id="114" name="Rectangle 113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Isosceles Triangle 114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5368113" y="5649927"/>
            <a:ext cx="241561" cy="350264"/>
            <a:chOff x="2046134" y="3873455"/>
            <a:chExt cx="1005285" cy="1457663"/>
          </a:xfrm>
          <a:noFill/>
        </p:grpSpPr>
        <p:sp>
          <p:nvSpPr>
            <p:cNvPr id="119" name="Rectangle 118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586537" y="5649927"/>
            <a:ext cx="241561" cy="350264"/>
            <a:chOff x="2046134" y="3873455"/>
            <a:chExt cx="1005285" cy="1457663"/>
          </a:xfrm>
          <a:noFill/>
        </p:grpSpPr>
        <p:sp>
          <p:nvSpPr>
            <p:cNvPr id="124" name="Rectangle 123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Isosceles Triangle 124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918984" y="6111119"/>
            <a:ext cx="241561" cy="350264"/>
            <a:chOff x="2046134" y="3873455"/>
            <a:chExt cx="1005285" cy="1457663"/>
          </a:xfrm>
          <a:noFill/>
        </p:grpSpPr>
        <p:sp>
          <p:nvSpPr>
            <p:cNvPr id="70" name="Rectangle 69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70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137408" y="6111119"/>
            <a:ext cx="241561" cy="350264"/>
            <a:chOff x="2046134" y="3873455"/>
            <a:chExt cx="1005285" cy="1457663"/>
          </a:xfrm>
          <a:noFill/>
        </p:grpSpPr>
        <p:sp>
          <p:nvSpPr>
            <p:cNvPr id="80" name="Rectangle 79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3033159" y="5702085"/>
            <a:ext cx="241561" cy="350264"/>
            <a:chOff x="2046134" y="3873455"/>
            <a:chExt cx="1005285" cy="1457663"/>
          </a:xfrm>
          <a:noFill/>
        </p:grpSpPr>
        <p:sp>
          <p:nvSpPr>
            <p:cNvPr id="92" name="Rectangle 91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Isosceles Triangle 92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251583" y="5702085"/>
            <a:ext cx="241561" cy="350264"/>
            <a:chOff x="2046134" y="3873455"/>
            <a:chExt cx="1005285" cy="1457663"/>
          </a:xfrm>
          <a:noFill/>
        </p:grpSpPr>
        <p:sp>
          <p:nvSpPr>
            <p:cNvPr id="100" name="Rectangle 99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2319689" y="5273315"/>
            <a:ext cx="241561" cy="350264"/>
            <a:chOff x="2046134" y="3873455"/>
            <a:chExt cx="1005285" cy="1457663"/>
          </a:xfrm>
          <a:noFill/>
        </p:grpSpPr>
        <p:sp>
          <p:nvSpPr>
            <p:cNvPr id="138" name="Rectangle 137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Isosceles Triangle 138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127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2538113" y="5273315"/>
            <a:ext cx="241561" cy="350264"/>
            <a:chOff x="2046134" y="3873455"/>
            <a:chExt cx="1005285" cy="1457663"/>
          </a:xfrm>
          <a:noFill/>
        </p:grpSpPr>
        <p:sp>
          <p:nvSpPr>
            <p:cNvPr id="143" name="Rectangle 142"/>
            <p:cNvSpPr/>
            <p:nvPr/>
          </p:nvSpPr>
          <p:spPr>
            <a:xfrm>
              <a:off x="2146663" y="4526890"/>
              <a:ext cx="804228" cy="804228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Isosceles Triangle 143"/>
            <p:cNvSpPr/>
            <p:nvPr/>
          </p:nvSpPr>
          <p:spPr>
            <a:xfrm>
              <a:off x="2046134" y="3873455"/>
              <a:ext cx="1005285" cy="653435"/>
            </a:xfrm>
            <a:prstGeom prst="triangle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2252351" y="4709698"/>
              <a:ext cx="219306" cy="219306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2571561" y="4709698"/>
              <a:ext cx="278384" cy="621420"/>
            </a:xfrm>
            <a:prstGeom prst="rect">
              <a:avLst/>
            </a:prstGeom>
            <a:grpFill/>
            <a:ln w="127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41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0.01389 0.00023 " pathEditMode="relative" rAng="0" ptsTypes="AA">
                                      <p:cBhvr>
                                        <p:cTn id="50" dur="1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-0.01354 0.00023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0283 0.0002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025 0.0002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0.01389 0.00023 " pathEditMode="relative" rAng="0" ptsTypes="AA">
                                      <p:cBhvr>
                                        <p:cTn id="84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-0.01354 0.00023 " pathEditMode="relative" rAng="0" ptsTypes="AA">
                                      <p:cBhvr>
                                        <p:cTn id="86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0283 0.00023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025 0.00023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8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functions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06209" y="1826645"/>
            <a:ext cx="5975031" cy="461801"/>
            <a:chOff x="606209" y="1826645"/>
            <a:chExt cx="5975031" cy="46180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1826645"/>
              <a:ext cx="2657312" cy="46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606209" y="1857490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#1</a:t>
              </a:r>
              <a:endParaRPr lang="en-US" sz="2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10650" y="1857490"/>
              <a:ext cx="11608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Similarity</a:t>
              </a:r>
              <a:endParaRPr lang="en-US" sz="2000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900177" y="1851208"/>
              <a:ext cx="341329" cy="400110"/>
              <a:chOff x="2555776" y="1626590"/>
              <a:chExt cx="341329" cy="40011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555776" y="1670181"/>
                <a:ext cx="318659" cy="318659"/>
              </a:xfrm>
              <a:prstGeom prst="ellipse">
                <a:avLst/>
              </a:prstGeom>
              <a:effectLst>
                <a:reflection blurRad="6350" stA="52000" endA="300" endPos="35000" dir="5400000" sy="-100000" algn="bl" rotWithShape="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55776" y="1626590"/>
                <a:ext cx="3413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  <a:endParaRPr lang="en-US" sz="28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348124" y="1845163"/>
              <a:ext cx="374016" cy="400110"/>
              <a:chOff x="2555776" y="1611398"/>
              <a:chExt cx="374016" cy="40011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2555776" y="1670181"/>
                <a:ext cx="318659" cy="318659"/>
              </a:xfrm>
              <a:prstGeom prst="ellipse">
                <a:avLst/>
              </a:prstGeom>
              <a:effectLst>
                <a:reflection blurRad="6350" stA="52000" endA="300" endPos="35000" dir="5400000" sy="-100000" algn="bl" rotWithShape="0"/>
              </a:effectLst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588463" y="1611398"/>
                <a:ext cx="341329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en-US" sz="28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606209" y="4149080"/>
            <a:ext cx="5982015" cy="713108"/>
            <a:chOff x="606209" y="4149080"/>
            <a:chExt cx="5982015" cy="71310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4149080"/>
              <a:ext cx="2664296" cy="653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606209" y="4154302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#3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10650" y="4154302"/>
              <a:ext cx="14462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Temporal</a:t>
              </a:r>
              <a:br>
                <a:rPr lang="en-US" sz="2000" dirty="0" smtClean="0"/>
              </a:br>
              <a:r>
                <a:rPr lang="en-US" sz="2000" dirty="0" smtClean="0"/>
                <a:t>smoothness</a:t>
              </a:r>
              <a:endParaRPr lang="en-US" sz="20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915816" y="4253026"/>
              <a:ext cx="341329" cy="400110"/>
              <a:chOff x="2555776" y="1626590"/>
              <a:chExt cx="341329" cy="400110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2555776" y="1670181"/>
                <a:ext cx="318659" cy="318659"/>
              </a:xfrm>
              <a:prstGeom prst="ellipse">
                <a:avLst/>
              </a:prstGeom>
              <a:effectLst>
                <a:reflection blurRad="6350" stA="52000" endA="300" endPos="35000" dir="5400000" sy="-100000" algn="bl" rotWithShape="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555776" y="1626590"/>
                <a:ext cx="3413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  <a:endParaRPr lang="en-US" sz="28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3363763" y="4246981"/>
              <a:ext cx="374016" cy="400110"/>
              <a:chOff x="2555776" y="1611398"/>
              <a:chExt cx="374016" cy="400110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2555776" y="1670181"/>
                <a:ext cx="318659" cy="318659"/>
              </a:xfrm>
              <a:prstGeom prst="ellipse">
                <a:avLst/>
              </a:prstGeom>
              <a:effectLst>
                <a:reflection blurRad="6350" stA="52000" endA="300" endPos="35000" dir="5400000" sy="-100000" algn="bl" rotWithShape="0"/>
              </a:effectLst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588463" y="1611398"/>
                <a:ext cx="3413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en-US" sz="28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606209" y="2907794"/>
            <a:ext cx="8063263" cy="707886"/>
            <a:chOff x="606209" y="2907794"/>
            <a:chExt cx="8063263" cy="707886"/>
          </a:xfrm>
        </p:grpSpPr>
        <p:sp>
          <p:nvSpPr>
            <p:cNvPr id="42" name="TextBox 41"/>
            <p:cNvSpPr txBox="1"/>
            <p:nvPr/>
          </p:nvSpPr>
          <p:spPr>
            <a:xfrm>
              <a:off x="606209" y="2907794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#2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10650" y="2907794"/>
              <a:ext cx="14462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Spatial</a:t>
              </a:r>
              <a:br>
                <a:rPr lang="en-US" sz="2000" dirty="0" smtClean="0"/>
              </a:br>
              <a:r>
                <a:rPr lang="en-US" sz="2000" dirty="0" smtClean="0"/>
                <a:t>smoothness</a:t>
              </a:r>
              <a:endParaRPr lang="en-US" sz="20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915816" y="3028890"/>
              <a:ext cx="341329" cy="400110"/>
              <a:chOff x="2555776" y="1626590"/>
              <a:chExt cx="341329" cy="40011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2555776" y="1670181"/>
                <a:ext cx="318659" cy="318659"/>
              </a:xfrm>
              <a:prstGeom prst="ellipse">
                <a:avLst/>
              </a:prstGeom>
              <a:effectLst>
                <a:reflection blurRad="6350" stA="52000" endA="300" endPos="35000" dir="5400000" sy="-100000" algn="bl" rotWithShape="0"/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555776" y="1626590"/>
                <a:ext cx="3413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  <a:endParaRPr lang="en-US" sz="28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363763" y="3022845"/>
              <a:ext cx="374016" cy="400110"/>
              <a:chOff x="2555776" y="1611398"/>
              <a:chExt cx="374016" cy="40011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555776" y="1670181"/>
                <a:ext cx="318659" cy="318659"/>
              </a:xfrm>
              <a:prstGeom prst="ellipse">
                <a:avLst/>
              </a:prstGeom>
              <a:effectLst>
                <a:reflection blurRad="6350" stA="52000" endA="300" endPos="35000" dir="5400000" sy="-100000" algn="bl" rotWithShape="0"/>
              </a:effectLst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88463" y="1611398"/>
                <a:ext cx="3413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en-US" sz="28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2939404"/>
              <a:ext cx="4745544" cy="56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" name="Group 71"/>
          <p:cNvGrpSpPr/>
          <p:nvPr/>
        </p:nvGrpSpPr>
        <p:grpSpPr>
          <a:xfrm>
            <a:off x="606209" y="5246170"/>
            <a:ext cx="6342055" cy="634871"/>
            <a:chOff x="606209" y="5246170"/>
            <a:chExt cx="6342055" cy="63487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5246170"/>
              <a:ext cx="3024336" cy="634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606209" y="5342597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#4</a:t>
              </a:r>
              <a:endParaRPr lang="en-US" sz="2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10650" y="5342597"/>
              <a:ext cx="14882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Acceleration</a:t>
              </a:r>
              <a:endParaRPr lang="en-US" sz="2000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915816" y="5301331"/>
              <a:ext cx="352665" cy="400110"/>
              <a:chOff x="2555776" y="1588730"/>
              <a:chExt cx="352665" cy="400110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2555776" y="1670181"/>
                <a:ext cx="318659" cy="318659"/>
              </a:xfrm>
              <a:prstGeom prst="ellipse">
                <a:avLst/>
              </a:prstGeom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reflection blurRad="6350" stA="52000" endA="300" endPos="35000" dir="5400000" sy="-100000" algn="bl" rotWithShape="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567112" y="1588730"/>
                <a:ext cx="341329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en-US" sz="28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3363763" y="5333146"/>
              <a:ext cx="374016" cy="400110"/>
              <a:chOff x="2555776" y="1611398"/>
              <a:chExt cx="374016" cy="40011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2555776" y="1670181"/>
                <a:ext cx="318659" cy="318659"/>
              </a:xfrm>
              <a:prstGeom prst="ellipse">
                <a:avLst/>
              </a:prstGeom>
              <a:effectLst>
                <a:reflection blurRad="6350" stA="52000" endA="300" endPos="35000" dir="5400000" sy="-100000" algn="bl" rotWithShape="0"/>
              </a:effectLst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588463" y="1611398"/>
                <a:ext cx="341329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en-US" sz="28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78" name="FuncDefs"/>
          <p:cNvGrpSpPr/>
          <p:nvPr/>
        </p:nvGrpSpPr>
        <p:grpSpPr>
          <a:xfrm>
            <a:off x="3788296" y="1826645"/>
            <a:ext cx="711696" cy="3861283"/>
            <a:chOff x="3788296" y="1826645"/>
            <a:chExt cx="711696" cy="3861283"/>
          </a:xfrm>
        </p:grpSpPr>
        <p:sp>
          <p:nvSpPr>
            <p:cNvPr id="73" name="Rectangle 72"/>
            <p:cNvSpPr/>
            <p:nvPr/>
          </p:nvSpPr>
          <p:spPr>
            <a:xfrm>
              <a:off x="3923928" y="1826645"/>
              <a:ext cx="576064" cy="461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788296" y="3000909"/>
              <a:ext cx="612882" cy="461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923928" y="4123456"/>
              <a:ext cx="461918" cy="461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863777" y="5226127"/>
              <a:ext cx="507255" cy="461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Integrals"/>
          <p:cNvGrpSpPr/>
          <p:nvPr/>
        </p:nvGrpSpPr>
        <p:grpSpPr>
          <a:xfrm>
            <a:off x="4338431" y="1826645"/>
            <a:ext cx="665617" cy="3863792"/>
            <a:chOff x="4338431" y="1826645"/>
            <a:chExt cx="665617" cy="3863792"/>
          </a:xfrm>
        </p:grpSpPr>
        <p:sp>
          <p:nvSpPr>
            <p:cNvPr id="79" name="Rectangle 78"/>
            <p:cNvSpPr/>
            <p:nvPr/>
          </p:nvSpPr>
          <p:spPr>
            <a:xfrm>
              <a:off x="4499992" y="1826645"/>
              <a:ext cx="504056" cy="461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401177" y="3000909"/>
              <a:ext cx="413589" cy="461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371032" y="4129971"/>
              <a:ext cx="413589" cy="517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338431" y="5173317"/>
              <a:ext cx="433594" cy="517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erceptualization"/>
          <p:cNvGrpSpPr/>
          <p:nvPr/>
        </p:nvGrpSpPr>
        <p:grpSpPr>
          <a:xfrm>
            <a:off x="3861171" y="1700808"/>
            <a:ext cx="4887293" cy="4150492"/>
            <a:chOff x="3861171" y="1700808"/>
            <a:chExt cx="4887293" cy="4150492"/>
          </a:xfrm>
        </p:grpSpPr>
        <p:sp>
          <p:nvSpPr>
            <p:cNvPr id="84" name="Rectangle 83"/>
            <p:cNvSpPr/>
            <p:nvPr/>
          </p:nvSpPr>
          <p:spPr>
            <a:xfrm>
              <a:off x="3923928" y="1700808"/>
              <a:ext cx="2664296" cy="648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901794" y="2898864"/>
              <a:ext cx="4846670" cy="648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863777" y="4064495"/>
              <a:ext cx="1019722" cy="738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397637" y="4106363"/>
              <a:ext cx="1019722" cy="738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539893" y="4079630"/>
              <a:ext cx="187667" cy="462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861171" y="5087813"/>
              <a:ext cx="1019722" cy="738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751004" y="5112873"/>
              <a:ext cx="1019722" cy="738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712390" y="5086139"/>
              <a:ext cx="187667" cy="462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Norms"/>
          <p:cNvGrpSpPr/>
          <p:nvPr/>
        </p:nvGrpSpPr>
        <p:grpSpPr>
          <a:xfrm>
            <a:off x="4775271" y="1826645"/>
            <a:ext cx="3894201" cy="4194643"/>
            <a:chOff x="4775271" y="1826645"/>
            <a:chExt cx="3894201" cy="4194643"/>
          </a:xfrm>
        </p:grpSpPr>
        <p:sp>
          <p:nvSpPr>
            <p:cNvPr id="95" name="Rectangle 94"/>
            <p:cNvSpPr/>
            <p:nvPr/>
          </p:nvSpPr>
          <p:spPr>
            <a:xfrm>
              <a:off x="5004048" y="1826645"/>
              <a:ext cx="1584176" cy="386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14765" y="2931363"/>
              <a:ext cx="3854707" cy="575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775271" y="4085706"/>
              <a:ext cx="1812953" cy="717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4775271" y="5142778"/>
              <a:ext cx="2172993" cy="878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Rest 1"/>
          <p:cNvGrpSpPr/>
          <p:nvPr/>
        </p:nvGrpSpPr>
        <p:grpSpPr>
          <a:xfrm>
            <a:off x="5091572" y="1845162"/>
            <a:ext cx="1312348" cy="386814"/>
            <a:chOff x="5091572" y="1845162"/>
            <a:chExt cx="1312348" cy="386814"/>
          </a:xfrm>
          <a:solidFill>
            <a:schemeClr val="bg1"/>
          </a:solidFill>
        </p:grpSpPr>
        <p:sp>
          <p:nvSpPr>
            <p:cNvPr id="102" name="Rectangle 101"/>
            <p:cNvSpPr/>
            <p:nvPr/>
          </p:nvSpPr>
          <p:spPr>
            <a:xfrm>
              <a:off x="5091572" y="1845163"/>
              <a:ext cx="542153" cy="3868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861767" y="1845162"/>
              <a:ext cx="542153" cy="3868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Rest 2"/>
          <p:cNvGrpSpPr/>
          <p:nvPr/>
        </p:nvGrpSpPr>
        <p:grpSpPr>
          <a:xfrm>
            <a:off x="4960751" y="2874924"/>
            <a:ext cx="3499681" cy="672011"/>
            <a:chOff x="4960751" y="2874924"/>
            <a:chExt cx="3499681" cy="672011"/>
          </a:xfrm>
          <a:solidFill>
            <a:schemeClr val="bg1"/>
          </a:solidFill>
        </p:grpSpPr>
        <p:sp>
          <p:nvSpPr>
            <p:cNvPr id="105" name="Rectangle 104"/>
            <p:cNvSpPr/>
            <p:nvPr/>
          </p:nvSpPr>
          <p:spPr>
            <a:xfrm>
              <a:off x="4960751" y="2874924"/>
              <a:ext cx="2531209" cy="6720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668344" y="2939404"/>
              <a:ext cx="792088" cy="5674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Rest 3"/>
          <p:cNvGrpSpPr/>
          <p:nvPr/>
        </p:nvGrpSpPr>
        <p:grpSpPr>
          <a:xfrm>
            <a:off x="4883500" y="4154302"/>
            <a:ext cx="1514137" cy="643124"/>
            <a:chOff x="4883500" y="4154302"/>
            <a:chExt cx="1514137" cy="643124"/>
          </a:xfrm>
          <a:solidFill>
            <a:schemeClr val="bg1"/>
          </a:solidFill>
        </p:grpSpPr>
        <p:sp>
          <p:nvSpPr>
            <p:cNvPr id="107" name="Rectangle 106"/>
            <p:cNvSpPr/>
            <p:nvPr/>
          </p:nvSpPr>
          <p:spPr>
            <a:xfrm>
              <a:off x="4883500" y="4154302"/>
              <a:ext cx="687614" cy="6428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710023" y="4154576"/>
              <a:ext cx="687614" cy="6428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Rest 4"/>
          <p:cNvGrpSpPr/>
          <p:nvPr/>
        </p:nvGrpSpPr>
        <p:grpSpPr>
          <a:xfrm>
            <a:off x="4872814" y="5260608"/>
            <a:ext cx="1889260" cy="642850"/>
            <a:chOff x="4872814" y="5260608"/>
            <a:chExt cx="1889260" cy="642850"/>
          </a:xfrm>
          <a:solidFill>
            <a:schemeClr val="bg1"/>
          </a:solidFill>
        </p:grpSpPr>
        <p:sp>
          <p:nvSpPr>
            <p:cNvPr id="109" name="Rectangle 108"/>
            <p:cNvSpPr/>
            <p:nvPr/>
          </p:nvSpPr>
          <p:spPr>
            <a:xfrm>
              <a:off x="4872814" y="5260608"/>
              <a:ext cx="854746" cy="6428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883993" y="5260608"/>
              <a:ext cx="878081" cy="6428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11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Functions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06209" y="1857490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#1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1210650" y="1857490"/>
            <a:ext cx="116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Similarity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606209" y="2907794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#2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1210650" y="2907794"/>
            <a:ext cx="1446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Spatial</a:t>
            </a:r>
          </a:p>
          <a:p>
            <a:r>
              <a:rPr lang="en-US" sz="2000" dirty="0" smtClean="0"/>
              <a:t>smoothness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606209" y="4154302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#3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1210650" y="4154302"/>
            <a:ext cx="1446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Temporal</a:t>
            </a:r>
          </a:p>
          <a:p>
            <a:r>
              <a:rPr lang="en-US" sz="2000" dirty="0" smtClean="0"/>
              <a:t>smoothness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606209" y="5342597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#4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1210650" y="5342597"/>
            <a:ext cx="1488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Acceleration</a:t>
            </a:r>
            <a:endParaRPr lang="en-US" sz="2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481" y="1816274"/>
            <a:ext cx="948485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481" y="2960992"/>
            <a:ext cx="1499607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481" y="4185128"/>
            <a:ext cx="2691098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481" y="5362804"/>
            <a:ext cx="573759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12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000463" y="3793016"/>
            <a:ext cx="5595873" cy="2308058"/>
            <a:chOff x="2000463" y="3793016"/>
            <a:chExt cx="5595873" cy="2308058"/>
          </a:xfrm>
          <a:effectLst/>
        </p:grpSpPr>
        <p:sp>
          <p:nvSpPr>
            <p:cNvPr id="26" name="Rectangle 25"/>
            <p:cNvSpPr/>
            <p:nvPr/>
          </p:nvSpPr>
          <p:spPr>
            <a:xfrm>
              <a:off x="4771674" y="3793016"/>
              <a:ext cx="2824662" cy="2308058"/>
            </a:xfrm>
            <a:prstGeom prst="rect">
              <a:avLst/>
            </a:prstGeom>
            <a:pattFill prst="wdDnDiag">
              <a:fgClr>
                <a:schemeClr val="accent2">
                  <a:lumMod val="75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00463" y="3793016"/>
              <a:ext cx="915353" cy="2308058"/>
            </a:xfrm>
            <a:prstGeom prst="rect">
              <a:avLst/>
            </a:prstGeom>
            <a:pattFill prst="wdDnDiag">
              <a:fgClr>
                <a:schemeClr val="accent2">
                  <a:lumMod val="75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2915816" y="3793016"/>
              <a:ext cx="0" cy="2308058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716016" y="3793016"/>
              <a:ext cx="0" cy="2308058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Cost is non-linear</a:t>
            </a:r>
          </a:p>
          <a:p>
            <a:r>
              <a:rPr lang="en-US" dirty="0" smtClean="0"/>
              <a:t>We minimize using gradient descent</a:t>
            </a:r>
          </a:p>
          <a:p>
            <a:pPr marL="457200" lvl="1" indent="0">
              <a:buNone/>
            </a:pPr>
            <a:r>
              <a:rPr lang="en-US" dirty="0" smtClean="0"/>
              <a:t>+ boundary constraints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000463" y="4278518"/>
            <a:ext cx="5029200" cy="1662984"/>
          </a:xfrm>
          <a:custGeom>
            <a:avLst/>
            <a:gdLst>
              <a:gd name="connsiteX0" fmla="*/ 0 w 5029200"/>
              <a:gd name="connsiteY0" fmla="*/ 148856 h 1662984"/>
              <a:gd name="connsiteX1" fmla="*/ 1031358 w 5029200"/>
              <a:gd name="connsiteY1" fmla="*/ 276447 h 1662984"/>
              <a:gd name="connsiteX2" fmla="*/ 1711842 w 5029200"/>
              <a:gd name="connsiteY2" fmla="*/ 946298 h 1662984"/>
              <a:gd name="connsiteX3" fmla="*/ 2254102 w 5029200"/>
              <a:gd name="connsiteY3" fmla="*/ 1052624 h 1662984"/>
              <a:gd name="connsiteX4" fmla="*/ 2775098 w 5029200"/>
              <a:gd name="connsiteY4" fmla="*/ 1531089 h 1662984"/>
              <a:gd name="connsiteX5" fmla="*/ 3211033 w 5029200"/>
              <a:gd name="connsiteY5" fmla="*/ 1637414 h 1662984"/>
              <a:gd name="connsiteX6" fmla="*/ 3838354 w 5029200"/>
              <a:gd name="connsiteY6" fmla="*/ 1127051 h 1662984"/>
              <a:gd name="connsiteX7" fmla="*/ 4306186 w 5029200"/>
              <a:gd name="connsiteY7" fmla="*/ 988828 h 1662984"/>
              <a:gd name="connsiteX8" fmla="*/ 5029200 w 5029200"/>
              <a:gd name="connsiteY8" fmla="*/ 0 h 166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29200" h="1662984">
                <a:moveTo>
                  <a:pt x="0" y="148856"/>
                </a:moveTo>
                <a:cubicBezTo>
                  <a:pt x="373025" y="146198"/>
                  <a:pt x="746051" y="143540"/>
                  <a:pt x="1031358" y="276447"/>
                </a:cubicBezTo>
                <a:cubicBezTo>
                  <a:pt x="1316665" y="409354"/>
                  <a:pt x="1508051" y="816935"/>
                  <a:pt x="1711842" y="946298"/>
                </a:cubicBezTo>
                <a:cubicBezTo>
                  <a:pt x="1915633" y="1075661"/>
                  <a:pt x="2076893" y="955159"/>
                  <a:pt x="2254102" y="1052624"/>
                </a:cubicBezTo>
                <a:cubicBezTo>
                  <a:pt x="2431311" y="1150089"/>
                  <a:pt x="2615610" y="1433624"/>
                  <a:pt x="2775098" y="1531089"/>
                </a:cubicBezTo>
                <a:cubicBezTo>
                  <a:pt x="2934586" y="1628554"/>
                  <a:pt x="3033824" y="1704754"/>
                  <a:pt x="3211033" y="1637414"/>
                </a:cubicBezTo>
                <a:cubicBezTo>
                  <a:pt x="3388242" y="1570074"/>
                  <a:pt x="3655829" y="1235149"/>
                  <a:pt x="3838354" y="1127051"/>
                </a:cubicBezTo>
                <a:cubicBezTo>
                  <a:pt x="4020879" y="1018953"/>
                  <a:pt x="4107712" y="1176670"/>
                  <a:pt x="4306186" y="988828"/>
                </a:cubicBezTo>
                <a:cubicBezTo>
                  <a:pt x="4504660" y="800986"/>
                  <a:pt x="4766930" y="400493"/>
                  <a:pt x="5029200" y="0"/>
                </a:cubicBezTo>
              </a:path>
            </a:pathLst>
          </a:cu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313631" y="3423684"/>
            <a:ext cx="6642744" cy="3110952"/>
            <a:chOff x="1313631" y="3423684"/>
            <a:chExt cx="6642744" cy="3110952"/>
          </a:xfrm>
        </p:grpSpPr>
        <p:sp>
          <p:nvSpPr>
            <p:cNvPr id="12" name="TextBox 11"/>
            <p:cNvSpPr txBox="1"/>
            <p:nvPr/>
          </p:nvSpPr>
          <p:spPr>
            <a:xfrm>
              <a:off x="6156176" y="6165304"/>
              <a:ext cx="1778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Disparity content</a:t>
              </a:r>
              <a:endParaRPr lang="en-US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000463" y="3501008"/>
              <a:ext cx="5955912" cy="2600066"/>
              <a:chOff x="2000463" y="3501008"/>
              <a:chExt cx="5955912" cy="2600066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 flipV="1">
                <a:off x="2000463" y="3501008"/>
                <a:ext cx="0" cy="2600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2000463" y="6101074"/>
                <a:ext cx="5955912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1313631" y="3423684"/>
              <a:ext cx="594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Cost</a:t>
              </a:r>
              <a:endParaRPr lang="en-US" dirty="0"/>
            </a:p>
          </p:txBody>
        </p:sp>
      </p:grpSp>
      <p:sp>
        <p:nvSpPr>
          <p:cNvPr id="19" name="Oval 18"/>
          <p:cNvSpPr/>
          <p:nvPr/>
        </p:nvSpPr>
        <p:spPr>
          <a:xfrm>
            <a:off x="1892451" y="4317531"/>
            <a:ext cx="216024" cy="21602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C 2.77556E-17 0.00023 0.03368 0.00139 0.06753 0.00301 C 0.10295 0.02315 0.13837 0.04329 0.13837 0.04352 C 0.18438 0.08519 0.23038 0.12708 0.23038 0.12732 C 0.25885 0.15278 0.28733 0.17824 0.28733 0.17847 C 0.28733 0.1787 0.33785 0.18148 0.38837 0.18449 C 0.34705 0.19514 0.3059 0.20602 0.3059 0.20625 C 0.3059 0.20625 0.325 0.21458 0.34427 0.22315 " pathEditMode="relative" rAng="0" ptsTypes="afffffaf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0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27 0.22315 L 0.2908 0.18611 " pathEditMode="relative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9" grpId="0" animBg="1"/>
      <p:bldP spid="19" grpId="1" animBg="1"/>
      <p:bldP spid="19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Large Disparity"/>
          <p:cNvGrpSpPr/>
          <p:nvPr/>
        </p:nvGrpSpPr>
        <p:grpSpPr>
          <a:xfrm>
            <a:off x="5999402" y="1914102"/>
            <a:ext cx="2117203" cy="1686094"/>
            <a:chOff x="6079795" y="2005236"/>
            <a:chExt cx="1516541" cy="1207740"/>
          </a:xfrm>
          <a:effectLst/>
          <a:scene3d>
            <a:camera prst="orthographicFront">
              <a:rot lat="0" lon="1800000" rev="0"/>
            </a:camera>
            <a:lightRig rig="chilly" dir="t"/>
          </a:scene3d>
        </p:grpSpPr>
        <p:sp>
          <p:nvSpPr>
            <p:cNvPr id="38" name="Rectangle 37"/>
            <p:cNvSpPr/>
            <p:nvPr/>
          </p:nvSpPr>
          <p:spPr>
            <a:xfrm>
              <a:off x="6372200" y="2636912"/>
              <a:ext cx="144016" cy="57606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3175">
              <a:noFill/>
            </a:ln>
            <a:effectLst/>
            <a:sp3d extrusionH="4064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948264" y="2636912"/>
              <a:ext cx="576064" cy="576064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  <a:sp3d extrusionH="4064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6876256" y="2168860"/>
              <a:ext cx="720080" cy="468052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/>
            <a:sp3d extrusionH="4064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023968" y="2767856"/>
              <a:ext cx="157088" cy="15708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  <a:effectLst/>
            <a:sp3d extrusionH="4064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252616" y="2767856"/>
              <a:ext cx="199405" cy="4451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3175">
              <a:noFill/>
            </a:ln>
            <a:effectLst/>
            <a:sp3d extrusionH="4064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079795" y="2005236"/>
              <a:ext cx="728825" cy="64807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175">
              <a:noFill/>
            </a:ln>
            <a:effectLst/>
            <a:sp3d extrusionH="4064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Small disparity"/>
          <p:cNvGrpSpPr/>
          <p:nvPr/>
        </p:nvGrpSpPr>
        <p:grpSpPr>
          <a:xfrm>
            <a:off x="5999402" y="1914102"/>
            <a:ext cx="2117203" cy="1686094"/>
            <a:chOff x="6079795" y="2005236"/>
            <a:chExt cx="1516541" cy="1207740"/>
          </a:xfrm>
          <a:effectLst/>
          <a:scene3d>
            <a:camera prst="orthographicFront">
              <a:rot lat="0" lon="1800000" rev="0"/>
            </a:camera>
            <a:lightRig rig="chilly" dir="t"/>
          </a:scene3d>
        </p:grpSpPr>
        <p:sp>
          <p:nvSpPr>
            <p:cNvPr id="13" name="Rectangle 12"/>
            <p:cNvSpPr/>
            <p:nvPr/>
          </p:nvSpPr>
          <p:spPr>
            <a:xfrm>
              <a:off x="6372200" y="2636912"/>
              <a:ext cx="144016" cy="57606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3175">
              <a:noFill/>
            </a:ln>
            <a:effectLst/>
            <a:sp3d extrusionH="1016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948264" y="2636912"/>
              <a:ext cx="576064" cy="576064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  <a:sp3d extrusionH="1016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6876256" y="2168860"/>
              <a:ext cx="720080" cy="468052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/>
            <a:sp3d extrusionH="1016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23968" y="2767856"/>
              <a:ext cx="157088" cy="15708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  <a:effectLst/>
            <a:sp3d extrusionH="1016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252616" y="2767856"/>
              <a:ext cx="199405" cy="4451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3175">
              <a:noFill/>
            </a:ln>
            <a:effectLst/>
            <a:sp3d extrusionH="1016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079795" y="2005236"/>
              <a:ext cx="728825" cy="64807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175">
              <a:noFill/>
            </a:ln>
            <a:effectLst/>
            <a:sp3d extrusionH="1016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Mixed Disparity"/>
          <p:cNvGrpSpPr/>
          <p:nvPr/>
        </p:nvGrpSpPr>
        <p:grpSpPr>
          <a:xfrm>
            <a:off x="5999402" y="1914101"/>
            <a:ext cx="2117205" cy="1686095"/>
            <a:chOff x="6079795" y="2005236"/>
            <a:chExt cx="1516543" cy="1207741"/>
          </a:xfrm>
          <a:effectLst/>
          <a:scene3d>
            <a:camera prst="orthographicFront">
              <a:rot lat="0" lon="1800000" rev="0"/>
            </a:camera>
            <a:lightRig rig="chilly" dir="t"/>
          </a:scene3d>
        </p:grpSpPr>
        <p:sp>
          <p:nvSpPr>
            <p:cNvPr id="45" name="Rectangle 44"/>
            <p:cNvSpPr/>
            <p:nvPr/>
          </p:nvSpPr>
          <p:spPr>
            <a:xfrm>
              <a:off x="6372202" y="2636913"/>
              <a:ext cx="144016" cy="57606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3175">
              <a:noFill/>
            </a:ln>
            <a:effectLst/>
            <a:sp3d extrusionH="4064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948267" y="2636913"/>
              <a:ext cx="576064" cy="576064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  <a:sp3d extrusionH="508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/>
            <p:cNvSpPr/>
            <p:nvPr/>
          </p:nvSpPr>
          <p:spPr>
            <a:xfrm>
              <a:off x="6876258" y="2168861"/>
              <a:ext cx="720080" cy="468052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/>
            <a:sp3d extrusionH="508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023970" y="2767857"/>
              <a:ext cx="157088" cy="15708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  <a:effectLst/>
            <a:sp3d extrusionH="508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252619" y="2767857"/>
              <a:ext cx="199405" cy="4451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3175">
              <a:noFill/>
            </a:ln>
            <a:effectLst/>
            <a:sp3d extrusionH="508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079795" y="2005236"/>
              <a:ext cx="728825" cy="64807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175">
              <a:noFill/>
            </a:ln>
            <a:effectLst/>
            <a:sp3d extrusionH="406400"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No Disparity"/>
          <p:cNvGrpSpPr/>
          <p:nvPr/>
        </p:nvGrpSpPr>
        <p:grpSpPr>
          <a:xfrm>
            <a:off x="5999404" y="1914101"/>
            <a:ext cx="2117203" cy="1686094"/>
            <a:chOff x="6079795" y="2005236"/>
            <a:chExt cx="1516541" cy="1207740"/>
          </a:xfrm>
          <a:effectLst/>
          <a:scene3d>
            <a:camera prst="orthographicFront">
              <a:rot lat="0" lon="1800000" rev="0"/>
            </a:camera>
            <a:lightRig rig="chilly" dir="t"/>
          </a:scene3d>
        </p:grpSpPr>
        <p:sp>
          <p:nvSpPr>
            <p:cNvPr id="69" name="Rectangle 68"/>
            <p:cNvSpPr/>
            <p:nvPr/>
          </p:nvSpPr>
          <p:spPr>
            <a:xfrm>
              <a:off x="6372200" y="2636912"/>
              <a:ext cx="144016" cy="57606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3175">
              <a:noFill/>
            </a:ln>
            <a:effectLst/>
            <a:sp3d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948264" y="2636912"/>
              <a:ext cx="576064" cy="576064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  <a:sp3d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70"/>
            <p:cNvSpPr/>
            <p:nvPr/>
          </p:nvSpPr>
          <p:spPr>
            <a:xfrm>
              <a:off x="6876256" y="2168860"/>
              <a:ext cx="720080" cy="468052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/>
            <a:sp3d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023968" y="2767856"/>
              <a:ext cx="157088" cy="15708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  <a:effectLst/>
            <a:sp3d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252616" y="2767856"/>
              <a:ext cx="199405" cy="4451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3175">
              <a:noFill/>
            </a:ln>
            <a:effectLst/>
            <a:sp3d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079795" y="2005236"/>
              <a:ext cx="728825" cy="64807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175">
              <a:noFill/>
            </a:ln>
            <a:effectLst/>
            <a:sp3d contourW="6350" prstMaterial="matte">
              <a:bevelB w="165100" prst="coolSlant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Linear disparity scaling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 smtClean="0">
                <a:latin typeface="Arial"/>
                <a:cs typeface="Arial"/>
              </a:rPr>
              <a:t>→</a:t>
            </a:r>
            <a:r>
              <a:rPr lang="en-US" dirty="0" smtClean="0"/>
              <a:t> Camera adjustment</a:t>
            </a:r>
          </a:p>
          <a:p>
            <a:endParaRPr lang="en-US" dirty="0"/>
          </a:p>
          <a:p>
            <a:r>
              <a:rPr lang="en-US" dirty="0" smtClean="0"/>
              <a:t>What about local or </a:t>
            </a:r>
            <a:br>
              <a:rPr lang="en-US" dirty="0" smtClean="0"/>
            </a:br>
            <a:r>
              <a:rPr lang="en-US" dirty="0" smtClean="0"/>
              <a:t>non-linear disparity</a:t>
            </a:r>
            <a:br>
              <a:rPr lang="en-US" dirty="0" smtClean="0"/>
            </a:br>
            <a:r>
              <a:rPr lang="en-US" dirty="0" smtClean="0"/>
              <a:t>manipulation?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dirty="0" smtClean="0">
                <a:latin typeface="Arial"/>
                <a:cs typeface="Arial"/>
              </a:rPr>
              <a:t>→</a:t>
            </a:r>
            <a:r>
              <a:rPr lang="en-US" dirty="0" smtClean="0"/>
              <a:t> Single camera</a:t>
            </a:r>
            <a:endParaRPr lang="en-US" dirty="0"/>
          </a:p>
        </p:txBody>
      </p:sp>
      <p:grpSp>
        <p:nvGrpSpPr>
          <p:cNvPr id="8" name="Left camera"/>
          <p:cNvGrpSpPr/>
          <p:nvPr/>
        </p:nvGrpSpPr>
        <p:grpSpPr>
          <a:xfrm>
            <a:off x="6115077" y="4411178"/>
            <a:ext cx="502643" cy="1005285"/>
            <a:chOff x="5364088" y="4077072"/>
            <a:chExt cx="360040" cy="720080"/>
          </a:xfrm>
          <a:solidFill>
            <a:schemeClr val="bg1">
              <a:lumMod val="65000"/>
            </a:schemeClr>
          </a:solidFill>
        </p:grpSpPr>
        <p:sp>
          <p:nvSpPr>
            <p:cNvPr id="4" name="Rectangle 3"/>
            <p:cNvSpPr/>
            <p:nvPr/>
          </p:nvSpPr>
          <p:spPr>
            <a:xfrm>
              <a:off x="5364088" y="4293096"/>
              <a:ext cx="360040" cy="504056"/>
            </a:xfrm>
            <a:prstGeom prst="rect">
              <a:avLst/>
            </a:pr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36096" y="4221088"/>
              <a:ext cx="216024" cy="72008"/>
            </a:xfrm>
            <a:prstGeom prst="rect">
              <a:avLst/>
            </a:pr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Flowchart: Manual Operation 6"/>
            <p:cNvSpPr/>
            <p:nvPr/>
          </p:nvSpPr>
          <p:spPr>
            <a:xfrm>
              <a:off x="5436096" y="4077072"/>
              <a:ext cx="216024" cy="144016"/>
            </a:xfrm>
            <a:prstGeom prst="flowChartManualOperation">
              <a:avLst/>
            </a:pr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26" name="Right camera"/>
          <p:cNvGrpSpPr/>
          <p:nvPr/>
        </p:nvGrpSpPr>
        <p:grpSpPr>
          <a:xfrm>
            <a:off x="7865283" y="4411178"/>
            <a:ext cx="502643" cy="1005285"/>
            <a:chOff x="5364088" y="4077072"/>
            <a:chExt cx="360040" cy="720080"/>
          </a:xfrm>
          <a:solidFill>
            <a:schemeClr val="bg1">
              <a:lumMod val="65000"/>
            </a:schemeClr>
          </a:solidFill>
        </p:grpSpPr>
        <p:sp>
          <p:nvSpPr>
            <p:cNvPr id="27" name="Rectangle 26"/>
            <p:cNvSpPr/>
            <p:nvPr/>
          </p:nvSpPr>
          <p:spPr>
            <a:xfrm>
              <a:off x="5364088" y="4293096"/>
              <a:ext cx="360040" cy="504056"/>
            </a:xfrm>
            <a:prstGeom prst="rect">
              <a:avLst/>
            </a:pr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36096" y="4221088"/>
              <a:ext cx="216024" cy="72008"/>
            </a:xfrm>
            <a:prstGeom prst="rect">
              <a:avLst/>
            </a:pr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Manual Operation 28"/>
            <p:cNvSpPr/>
            <p:nvPr/>
          </p:nvSpPr>
          <p:spPr>
            <a:xfrm>
              <a:off x="5436096" y="4077072"/>
              <a:ext cx="216024" cy="144016"/>
            </a:xfrm>
            <a:prstGeom prst="flowChartManualOperation">
              <a:avLst/>
            </a:pr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&quot;No&quot; Symbol 58"/>
          <p:cNvSpPr/>
          <p:nvPr/>
        </p:nvSpPr>
        <p:spPr>
          <a:xfrm>
            <a:off x="6434581" y="4149080"/>
            <a:ext cx="1596693" cy="1596693"/>
          </a:xfrm>
          <a:prstGeom prst="noSmoking">
            <a:avLst>
              <a:gd name="adj" fmla="val 980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0" name="Center camera"/>
          <p:cNvGrpSpPr/>
          <p:nvPr/>
        </p:nvGrpSpPr>
        <p:grpSpPr>
          <a:xfrm>
            <a:off x="6981605" y="4411178"/>
            <a:ext cx="502643" cy="1005285"/>
            <a:chOff x="5364088" y="4077072"/>
            <a:chExt cx="360040" cy="720080"/>
          </a:xfrm>
          <a:solidFill>
            <a:schemeClr val="bg1">
              <a:lumMod val="65000"/>
            </a:schemeClr>
          </a:solidFill>
        </p:grpSpPr>
        <p:sp>
          <p:nvSpPr>
            <p:cNvPr id="61" name="Rectangle 60"/>
            <p:cNvSpPr/>
            <p:nvPr/>
          </p:nvSpPr>
          <p:spPr>
            <a:xfrm>
              <a:off x="5364088" y="4293096"/>
              <a:ext cx="360040" cy="504056"/>
            </a:xfrm>
            <a:prstGeom prst="rect">
              <a:avLst/>
            </a:pr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436096" y="4221088"/>
              <a:ext cx="216024" cy="72008"/>
            </a:xfrm>
            <a:prstGeom prst="rect">
              <a:avLst/>
            </a:pr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lowchart: Manual Operation 62"/>
            <p:cNvSpPr/>
            <p:nvPr/>
          </p:nvSpPr>
          <p:spPr>
            <a:xfrm>
              <a:off x="5436096" y="4077072"/>
              <a:ext cx="216024" cy="144016"/>
            </a:xfrm>
            <a:prstGeom prst="flowChartManualOperation">
              <a:avLst/>
            </a:prstGeom>
            <a:grpFill/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Arrows"/>
          <p:cNvGrpSpPr/>
          <p:nvPr/>
        </p:nvGrpSpPr>
        <p:grpSpPr>
          <a:xfrm>
            <a:off x="6660232" y="1914102"/>
            <a:ext cx="1395615" cy="1586906"/>
            <a:chOff x="6660232" y="1914102"/>
            <a:chExt cx="1395615" cy="1586906"/>
          </a:xfrm>
        </p:grpSpPr>
        <p:grpSp>
          <p:nvGrpSpPr>
            <p:cNvPr id="102" name="Group 101"/>
            <p:cNvGrpSpPr/>
            <p:nvPr/>
          </p:nvGrpSpPr>
          <p:grpSpPr>
            <a:xfrm>
              <a:off x="6660232" y="1914102"/>
              <a:ext cx="572687" cy="1586906"/>
              <a:chOff x="6660232" y="1914102"/>
              <a:chExt cx="572687" cy="1586906"/>
            </a:xfrm>
          </p:grpSpPr>
          <p:cxnSp>
            <p:nvCxnSpPr>
              <p:cNvPr id="76" name="Straight Arrow Connector 75"/>
              <p:cNvCxnSpPr/>
              <p:nvPr/>
            </p:nvCxnSpPr>
            <p:spPr>
              <a:xfrm>
                <a:off x="6660232" y="1914102"/>
                <a:ext cx="216024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>
                <a:off x="6853372" y="2003128"/>
                <a:ext cx="216024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>
                <a:off x="6957487" y="2120823"/>
                <a:ext cx="216024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7016895" y="2276872"/>
                <a:ext cx="216024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>
                <a:off x="7016895" y="2469249"/>
                <a:ext cx="216024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>
                <a:off x="6932651" y="2636912"/>
                <a:ext cx="216024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>
                <a:off x="6772040" y="2780928"/>
                <a:ext cx="216024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6664028" y="2924944"/>
                <a:ext cx="216024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>
                <a:off x="6672203" y="3086213"/>
                <a:ext cx="216024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>
                <a:off x="6672203" y="3212976"/>
                <a:ext cx="216024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>
                <a:off x="6672203" y="3356992"/>
                <a:ext cx="216024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>
                <a:off x="6672203" y="3501008"/>
                <a:ext cx="216024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/>
            <p:cNvGrpSpPr/>
            <p:nvPr/>
          </p:nvGrpSpPr>
          <p:grpSpPr>
            <a:xfrm>
              <a:off x="7550770" y="2132856"/>
              <a:ext cx="505077" cy="1368152"/>
              <a:chOff x="7550770" y="2132856"/>
              <a:chExt cx="505077" cy="1368152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>
                <a:off x="7550770" y="2132856"/>
                <a:ext cx="85977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>
                <a:off x="7624589" y="2266206"/>
                <a:ext cx="85977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7707933" y="2387650"/>
                <a:ext cx="85977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>
                <a:off x="7795991" y="2527399"/>
                <a:ext cx="85977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>
                <a:off x="7969870" y="2785318"/>
                <a:ext cx="85977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>
                <a:off x="7886526" y="2647206"/>
                <a:ext cx="85977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>
                <a:off x="7886526" y="2852936"/>
                <a:ext cx="85977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>
                <a:off x="7896051" y="3025824"/>
                <a:ext cx="85977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>
                <a:off x="7896051" y="3193245"/>
                <a:ext cx="85977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>
                <a:off x="7896050" y="3356248"/>
                <a:ext cx="85977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>
                <a:off x="7896051" y="3501008"/>
                <a:ext cx="85977" cy="0"/>
              </a:xfrm>
              <a:prstGeom prst="straightConnector1">
                <a:avLst/>
              </a:prstGeom>
              <a:ln w="12700">
                <a:solidFill>
                  <a:srgbClr val="EE1C25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105" name="TextBox 104"/>
          <p:cNvSpPr txBox="1"/>
          <p:nvPr/>
        </p:nvSpPr>
        <p:spPr>
          <a:xfrm>
            <a:off x="3521024" y="5632103"/>
            <a:ext cx="15548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+ </a:t>
            </a:r>
            <a:r>
              <a:rPr lang="en-US" sz="2600" b="1" dirty="0" smtClean="0"/>
              <a:t>warping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43056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5868 0.000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" y="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-0.05764 -3.7037E-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9" grpId="0" uiExpand="1" animBg="1"/>
      <p:bldP spid="59" grpId="1" animBg="1"/>
      <p:bldP spid="105" grpId="0"/>
      <p:bldP spid="10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r>
              <a:rPr lang="en-US" dirty="0" smtClean="0"/>
              <a:t>Introduction to stereoscopic 3D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Optimizing disparity for motion in depth</a:t>
            </a:r>
          </a:p>
          <a:p>
            <a:endParaRPr lang="en-US" dirty="0" smtClean="0"/>
          </a:p>
          <a:p>
            <a:r>
              <a:rPr lang="en-US" dirty="0" smtClean="0"/>
              <a:t>3D Warping</a:t>
            </a:r>
          </a:p>
          <a:p>
            <a:endParaRPr lang="en-US" dirty="0" smtClean="0"/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9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Image-space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Isolated objects</a:t>
            </a:r>
          </a:p>
          <a:p>
            <a:pPr lvl="1"/>
            <a:r>
              <a:rPr lang="en-US" dirty="0" smtClean="0"/>
              <a:t>No problem</a:t>
            </a:r>
          </a:p>
          <a:p>
            <a:pPr lvl="1"/>
            <a:endParaRPr lang="en-US" dirty="0"/>
          </a:p>
          <a:p>
            <a:r>
              <a:rPr lang="en-US" dirty="0" smtClean="0"/>
              <a:t>More occluding objects</a:t>
            </a:r>
          </a:p>
          <a:p>
            <a:pPr lvl="1"/>
            <a:r>
              <a:rPr lang="en-US" dirty="0" err="1" smtClean="0"/>
              <a:t>Disocclusion</a:t>
            </a:r>
            <a:r>
              <a:rPr lang="en-US" dirty="0" smtClean="0"/>
              <a:t> problem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4727026" y="4446855"/>
            <a:ext cx="1370988" cy="1421888"/>
            <a:chOff x="4727026" y="4446855"/>
            <a:chExt cx="1370988" cy="1421888"/>
          </a:xfrm>
        </p:grpSpPr>
        <p:sp>
          <p:nvSpPr>
            <p:cNvPr id="11" name="Cloud 10"/>
            <p:cNvSpPr/>
            <p:nvPr/>
          </p:nvSpPr>
          <p:spPr>
            <a:xfrm>
              <a:off x="4727026" y="4446855"/>
              <a:ext cx="886723" cy="640603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038831" y="4486216"/>
              <a:ext cx="1059183" cy="1382527"/>
              <a:chOff x="5551591" y="2636050"/>
              <a:chExt cx="1005285" cy="145766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652120" y="3289485"/>
                <a:ext cx="804228" cy="804228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/>
              <p:cNvSpPr/>
              <p:nvPr/>
            </p:nvSpPr>
            <p:spPr>
              <a:xfrm>
                <a:off x="5551591" y="2636050"/>
                <a:ext cx="1005285" cy="653435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757808" y="3472293"/>
                <a:ext cx="219306" cy="21930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077018" y="3472293"/>
                <a:ext cx="278384" cy="62142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6169474" y="4503510"/>
            <a:ext cx="2535899" cy="1467107"/>
            <a:chOff x="6169474" y="4503510"/>
            <a:chExt cx="2535899" cy="1467107"/>
          </a:xfrm>
        </p:grpSpPr>
        <p:sp>
          <p:nvSpPr>
            <p:cNvPr id="13" name="Cloud 12"/>
            <p:cNvSpPr/>
            <p:nvPr/>
          </p:nvSpPr>
          <p:spPr>
            <a:xfrm>
              <a:off x="6724442" y="4503510"/>
              <a:ext cx="886723" cy="640603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6169474" y="5197472"/>
              <a:ext cx="603226" cy="367509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7136748" y="4590431"/>
              <a:ext cx="899281" cy="619753"/>
            </a:xfrm>
            <a:prstGeom prst="triangle">
              <a:avLst/>
            </a:prstGeom>
            <a:pattFill prst="wdDnDiag">
              <a:fgClr>
                <a:schemeClr val="accent2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646190" y="4588090"/>
              <a:ext cx="1059183" cy="1382527"/>
              <a:chOff x="5551591" y="2636050"/>
              <a:chExt cx="1005285" cy="1457663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5652120" y="3289485"/>
                <a:ext cx="804228" cy="804228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>
                <a:off x="5551591" y="2636050"/>
                <a:ext cx="1005285" cy="653435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757808" y="3472293"/>
                <a:ext cx="219306" cy="21930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77018" y="3472293"/>
                <a:ext cx="278384" cy="62142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7309865" y="5210184"/>
              <a:ext cx="482979" cy="760433"/>
            </a:xfrm>
            <a:prstGeom prst="rect">
              <a:avLst/>
            </a:prstGeom>
            <a:pattFill prst="wdDnDiag">
              <a:fgClr>
                <a:schemeClr val="accent2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b="1" dirty="0">
                <a:solidFill>
                  <a:srgbClr val="C0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17951" y="4998634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C00000"/>
                  </a:solidFill>
                </a:rPr>
                <a:t>?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58042" y="1636171"/>
            <a:ext cx="1839987" cy="1453544"/>
            <a:chOff x="4158042" y="1636171"/>
            <a:chExt cx="1839987" cy="1453544"/>
          </a:xfrm>
        </p:grpSpPr>
        <p:grpSp>
          <p:nvGrpSpPr>
            <p:cNvPr id="10" name="Group 9"/>
            <p:cNvGrpSpPr/>
            <p:nvPr/>
          </p:nvGrpSpPr>
          <p:grpSpPr>
            <a:xfrm>
              <a:off x="4938846" y="1707188"/>
              <a:ext cx="1059183" cy="1382527"/>
              <a:chOff x="5551591" y="2636050"/>
              <a:chExt cx="1005285" cy="1457663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652120" y="3289485"/>
                <a:ext cx="804228" cy="804228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/>
              <p:cNvSpPr/>
              <p:nvPr/>
            </p:nvSpPr>
            <p:spPr>
              <a:xfrm>
                <a:off x="5551591" y="2636050"/>
                <a:ext cx="1005285" cy="653435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757808" y="3472293"/>
                <a:ext cx="219306" cy="21930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077018" y="3472293"/>
                <a:ext cx="278384" cy="62142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Cloud 35"/>
            <p:cNvSpPr/>
            <p:nvPr/>
          </p:nvSpPr>
          <p:spPr>
            <a:xfrm>
              <a:off x="4158042" y="1636171"/>
              <a:ext cx="886723" cy="640603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121216" y="1636171"/>
            <a:ext cx="2728626" cy="1492682"/>
            <a:chOff x="6121216" y="1636171"/>
            <a:chExt cx="2728626" cy="1492682"/>
          </a:xfrm>
        </p:grpSpPr>
        <p:sp>
          <p:nvSpPr>
            <p:cNvPr id="12" name="Right Arrow 11"/>
            <p:cNvSpPr/>
            <p:nvPr/>
          </p:nvSpPr>
          <p:spPr>
            <a:xfrm>
              <a:off x="6121216" y="2325920"/>
              <a:ext cx="603226" cy="367509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790659" y="1746326"/>
              <a:ext cx="1059183" cy="1382527"/>
              <a:chOff x="5551591" y="2636050"/>
              <a:chExt cx="1005285" cy="145766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5652120" y="3289485"/>
                <a:ext cx="804228" cy="804228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>
                <a:off x="5551591" y="2636050"/>
                <a:ext cx="1005285" cy="653435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757808" y="3472293"/>
                <a:ext cx="219306" cy="21930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077018" y="3472293"/>
                <a:ext cx="278384" cy="62142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 w="3175">
                <a:noFill/>
              </a:ln>
              <a:effectLst/>
              <a:scene3d>
                <a:camera prst="orthographicFront">
                  <a:rot lat="0" lon="1800000" rev="0"/>
                </a:camera>
                <a:lightRig rig="chilly" dir="t"/>
              </a:scene3d>
              <a:sp3d contourW="6350" prstMaterial="matte">
                <a:bevelB w="165100" prst="coolSlant"/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Cloud 36"/>
            <p:cNvSpPr/>
            <p:nvPr/>
          </p:nvSpPr>
          <p:spPr>
            <a:xfrm>
              <a:off x="6654206" y="1636171"/>
              <a:ext cx="886723" cy="640603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304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Warping results</a:t>
            </a:r>
            <a:endParaRPr lang="en-US" dirty="0"/>
          </a:p>
        </p:txBody>
      </p:sp>
      <p:pic>
        <p:nvPicPr>
          <p:cNvPr id="3074" name="Picture 2" descr="C:\pkellnho\outputs\SIGGRAPH 2013\warping\challenge\2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36000"/>
            <a:ext cx="820891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2280" y="1876182"/>
            <a:ext cx="152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Image-Space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Warping </a:t>
            </a: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098" name="Picture 2" descr="C:\pkellnho\outputs\SIGGRAPH 2013\warping\challenge\3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1836000"/>
            <a:ext cx="8208001" cy="41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932469" y="1876762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Ours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Warp geometry </a:t>
            </a:r>
            <a:r>
              <a:rPr lang="en-US" i="1" dirty="0" smtClean="0"/>
              <a:t>before</a:t>
            </a:r>
            <a:r>
              <a:rPr lang="en-US" dirty="0" smtClean="0"/>
              <a:t> the image is rendered</a:t>
            </a:r>
            <a:endParaRPr lang="en-US" i="1" dirty="0" smtClean="0"/>
          </a:p>
          <a:p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No </a:t>
            </a:r>
            <a:r>
              <a:rPr lang="en-US" dirty="0" err="1" smtClean="0"/>
              <a:t>disocclusions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Missing information “behind </a:t>
            </a:r>
            <a:r>
              <a:rPr lang="en-US" dirty="0" err="1" smtClean="0"/>
              <a:t>framebuffer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Plus 4"/>
          <p:cNvSpPr/>
          <p:nvPr/>
        </p:nvSpPr>
        <p:spPr>
          <a:xfrm>
            <a:off x="787640" y="2404297"/>
            <a:ext cx="432048" cy="432048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inus 5"/>
          <p:cNvSpPr/>
          <p:nvPr/>
        </p:nvSpPr>
        <p:spPr>
          <a:xfrm>
            <a:off x="787640" y="3429000"/>
            <a:ext cx="432048" cy="432048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8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1</a:t>
            </a:r>
            <a:endParaRPr lang="en-US" dirty="0"/>
          </a:p>
        </p:txBody>
      </p:sp>
      <p:pic>
        <p:nvPicPr>
          <p:cNvPr id="5" name="phase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55576" y="1988840"/>
            <a:ext cx="5088118" cy="3816424"/>
          </a:xfrm>
        </p:spPr>
      </p:pic>
      <p:pic>
        <p:nvPicPr>
          <p:cNvPr id="6" name="Picture 2" descr="C:\pkellnho\outputs\SIGGRAPH 2013\warping\challenge\3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44" y="4641167"/>
            <a:ext cx="244827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Center camera"/>
          <p:cNvGrpSpPr/>
          <p:nvPr/>
        </p:nvGrpSpPr>
        <p:grpSpPr>
          <a:xfrm>
            <a:off x="5437509" y="4558662"/>
            <a:ext cx="402115" cy="825051"/>
            <a:chOff x="5364088" y="4077072"/>
            <a:chExt cx="360040" cy="720080"/>
          </a:xfrm>
          <a:solidFill>
            <a:schemeClr val="bg1">
              <a:lumMod val="65000"/>
            </a:schemeClr>
          </a:solidFill>
          <a:scene3d>
            <a:camera prst="isometricOffAxis1Top">
              <a:rot lat="20674112" lon="20045235" rev="3397939"/>
            </a:camera>
            <a:lightRig rig="threePt" dir="t"/>
          </a:scene3d>
        </p:grpSpPr>
        <p:sp>
          <p:nvSpPr>
            <p:cNvPr id="8" name="Rectangle 7"/>
            <p:cNvSpPr/>
            <p:nvPr/>
          </p:nvSpPr>
          <p:spPr>
            <a:xfrm>
              <a:off x="5364088" y="4293096"/>
              <a:ext cx="360040" cy="504056"/>
            </a:xfrm>
            <a:prstGeom prst="rect">
              <a:avLst/>
            </a:prstGeom>
            <a:grpFill/>
            <a:ln/>
            <a:sp3d extrusionH="127000">
              <a:bevelT w="63500" h="25400"/>
              <a:contourClr>
                <a:schemeClr val="tx1"/>
              </a:contourClr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36096" y="4221088"/>
              <a:ext cx="216024" cy="72008"/>
            </a:xfrm>
            <a:prstGeom prst="rect">
              <a:avLst/>
            </a:prstGeom>
            <a:grpFill/>
            <a:ln/>
            <a:sp3d extrusionH="127000">
              <a:bevelT w="63500" h="25400"/>
              <a:contourClr>
                <a:schemeClr val="tx1"/>
              </a:contourClr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Manual Operation 9"/>
            <p:cNvSpPr/>
            <p:nvPr/>
          </p:nvSpPr>
          <p:spPr>
            <a:xfrm>
              <a:off x="5436096" y="4077072"/>
              <a:ext cx="216024" cy="144016"/>
            </a:xfrm>
            <a:prstGeom prst="flowChartManualOperation">
              <a:avLst/>
            </a:prstGeom>
            <a:grpFill/>
            <a:ln/>
            <a:sp3d extrusionH="127000">
              <a:bevelT w="63500" h="25400"/>
              <a:contourClr>
                <a:schemeClr val="tx1"/>
              </a:contourClr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235247519"/>
              </p:ext>
            </p:extLst>
          </p:nvPr>
        </p:nvGraphicFramePr>
        <p:xfrm>
          <a:off x="6097587" y="1932123"/>
          <a:ext cx="2327920" cy="2240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Rectangle 14"/>
          <p:cNvSpPr/>
          <p:nvPr/>
        </p:nvSpPr>
        <p:spPr>
          <a:xfrm>
            <a:off x="6234644" y="2636912"/>
            <a:ext cx="236980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pkellnho\outputs\SIGGRAPH 2013\warping\debug_progress\disparity_map_sort_o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44" y="3140968"/>
            <a:ext cx="244800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4716016" y="4149080"/>
            <a:ext cx="2703530" cy="49208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08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Graphic spid="12" grpId="0" uiExpand="1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2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234644" y="2636912"/>
            <a:ext cx="236980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098400" y="1933200"/>
            <a:ext cx="2816693" cy="2240818"/>
            <a:chOff x="5796136" y="4062604"/>
            <a:chExt cx="2816693" cy="2240818"/>
          </a:xfrm>
        </p:grpSpPr>
        <p:graphicFrame>
          <p:nvGraphicFramePr>
            <p:cNvPr id="13" name="Diagram 12"/>
            <p:cNvGraphicFramePr/>
            <p:nvPr>
              <p:extLst>
                <p:ext uri="{D42A27DB-BD31-4B8C-83A1-F6EECF244321}">
                  <p14:modId xmlns:p14="http://schemas.microsoft.com/office/powerpoint/2010/main" val="3466120297"/>
                </p:ext>
              </p:extLst>
            </p:nvPr>
          </p:nvGraphicFramePr>
          <p:xfrm>
            <a:off x="5796136" y="4062604"/>
            <a:ext cx="2327920" cy="22408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7725663" y="4532294"/>
              <a:ext cx="887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/>
                <a:t>If failed</a:t>
              </a:r>
              <a:endParaRPr lang="en-US" i="1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6252853" y="3465004"/>
            <a:ext cx="236980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hase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55576" y="1988840"/>
            <a:ext cx="5088000" cy="3816000"/>
          </a:xfrm>
          <a:prstGeom prst="rect">
            <a:avLst/>
          </a:prstGeom>
        </p:spPr>
      </p:pic>
      <p:pic>
        <p:nvPicPr>
          <p:cNvPr id="23" name="Picture 2" descr="C:\pkellnho\outputs\SIGGRAPH 2013\warping\debug_progress\disparity_map_sort_o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44" y="3789040"/>
            <a:ext cx="2448000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6372200" y="4292427"/>
            <a:ext cx="1350144" cy="716471"/>
            <a:chOff x="6372200" y="4292427"/>
            <a:chExt cx="1350144" cy="716471"/>
          </a:xfrm>
        </p:grpSpPr>
        <p:sp>
          <p:nvSpPr>
            <p:cNvPr id="25" name="Oval 24"/>
            <p:cNvSpPr/>
            <p:nvPr/>
          </p:nvSpPr>
          <p:spPr>
            <a:xfrm>
              <a:off x="6959601" y="4876019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804248" y="4754800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876256" y="4767675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854031" y="4796475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839510" y="4688419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948264" y="4769200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905056" y="4694819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083201" y="4767675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588224" y="4799713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732240" y="4581128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904376" y="4552328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746640" y="4901769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7308304" y="4887369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236296" y="4581128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868431" y="4365104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6559423" y="4941167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7083200" y="4954898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530624" y="4523528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083201" y="4494728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372200" y="4754800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585162" y="4292427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668344" y="4912368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524328" y="4437112"/>
              <a:ext cx="54000" cy="54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Start"/>
          <p:cNvSpPr/>
          <p:nvPr/>
        </p:nvSpPr>
        <p:spPr>
          <a:xfrm>
            <a:off x="6865426" y="4729255"/>
            <a:ext cx="54000" cy="54000"/>
          </a:xfrm>
          <a:prstGeom prst="ellipse">
            <a:avLst/>
          </a:prstGeom>
          <a:solidFill>
            <a:srgbClr val="EE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atch"/>
          <p:cNvSpPr/>
          <p:nvPr/>
        </p:nvSpPr>
        <p:spPr>
          <a:xfrm>
            <a:off x="7392447" y="4694150"/>
            <a:ext cx="54000" cy="54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art Arrow"/>
          <p:cNvCxnSpPr>
            <a:endCxn id="51" idx="1"/>
          </p:cNvCxnSpPr>
          <p:nvPr/>
        </p:nvCxnSpPr>
        <p:spPr>
          <a:xfrm>
            <a:off x="2843808" y="4293096"/>
            <a:ext cx="4029526" cy="4440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ad Arrow"/>
          <p:cNvCxnSpPr>
            <a:endCxn id="39" idx="1"/>
          </p:cNvCxnSpPr>
          <p:nvPr/>
        </p:nvCxnSpPr>
        <p:spPr>
          <a:xfrm>
            <a:off x="2843808" y="4292427"/>
            <a:ext cx="4032531" cy="80585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Ok Arrow"/>
          <p:cNvCxnSpPr>
            <a:endCxn id="52" idx="2"/>
          </p:cNvCxnSpPr>
          <p:nvPr/>
        </p:nvCxnSpPr>
        <p:spPr>
          <a:xfrm>
            <a:off x="2843808" y="4292427"/>
            <a:ext cx="4548639" cy="42872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Bad Arrow"/>
          <p:cNvCxnSpPr>
            <a:endCxn id="43" idx="1"/>
          </p:cNvCxnSpPr>
          <p:nvPr/>
        </p:nvCxnSpPr>
        <p:spPr>
          <a:xfrm>
            <a:off x="2843808" y="4292427"/>
            <a:ext cx="4247301" cy="210209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Bad Arrow"/>
          <p:cNvCxnSpPr>
            <a:endCxn id="37" idx="3"/>
          </p:cNvCxnSpPr>
          <p:nvPr/>
        </p:nvCxnSpPr>
        <p:spPr>
          <a:xfrm>
            <a:off x="2843808" y="4293096"/>
            <a:ext cx="4472404" cy="640365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8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1" grpId="0" animBg="1"/>
      <p:bldP spid="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3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234644" y="2636912"/>
            <a:ext cx="236980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hase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5576" y="1988840"/>
            <a:ext cx="5088000" cy="3816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23732" y="1916832"/>
            <a:ext cx="2984772" cy="2240818"/>
            <a:chOff x="5796136" y="4062604"/>
            <a:chExt cx="2984772" cy="2240818"/>
          </a:xfrm>
        </p:grpSpPr>
        <p:graphicFrame>
          <p:nvGraphicFramePr>
            <p:cNvPr id="12" name="Diagram 11"/>
            <p:cNvGraphicFramePr/>
            <p:nvPr>
              <p:extLst>
                <p:ext uri="{D42A27DB-BD31-4B8C-83A1-F6EECF244321}">
                  <p14:modId xmlns:p14="http://schemas.microsoft.com/office/powerpoint/2010/main" val="1695517841"/>
                </p:ext>
              </p:extLst>
            </p:nvPr>
          </p:nvGraphicFramePr>
          <p:xfrm>
            <a:off x="5796136" y="4062604"/>
            <a:ext cx="2327920" cy="22408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7725663" y="4532294"/>
              <a:ext cx="887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/>
                <a:t>If failed</a:t>
              </a:r>
              <a:endParaRPr lang="en-US" i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93742" y="5301208"/>
              <a:ext cx="887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/>
                <a:t>If failed</a:t>
              </a:r>
              <a:endParaRPr lang="en-US" i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22401" y="4421281"/>
            <a:ext cx="3002970" cy="2018242"/>
            <a:chOff x="6022401" y="4421281"/>
            <a:chExt cx="3002970" cy="2018242"/>
          </a:xfrm>
        </p:grpSpPr>
        <p:sp>
          <p:nvSpPr>
            <p:cNvPr id="26" name="Freeform 25"/>
            <p:cNvSpPr/>
            <p:nvPr/>
          </p:nvSpPr>
          <p:spPr>
            <a:xfrm>
              <a:off x="6435983" y="4952667"/>
              <a:ext cx="1848256" cy="875490"/>
            </a:xfrm>
            <a:custGeom>
              <a:avLst/>
              <a:gdLst>
                <a:gd name="connsiteX0" fmla="*/ 0 w 1848256"/>
                <a:gd name="connsiteY0" fmla="*/ 875490 h 875490"/>
                <a:gd name="connsiteX1" fmla="*/ 221791 w 1848256"/>
                <a:gd name="connsiteY1" fmla="*/ 871599 h 875490"/>
                <a:gd name="connsiteX2" fmla="*/ 431909 w 1848256"/>
                <a:gd name="connsiteY2" fmla="*/ 712065 h 875490"/>
                <a:gd name="connsiteX3" fmla="*/ 634244 w 1848256"/>
                <a:gd name="connsiteY3" fmla="*/ 583660 h 875490"/>
                <a:gd name="connsiteX4" fmla="*/ 750976 w 1848256"/>
                <a:gd name="connsiteY4" fmla="*/ 513621 h 875490"/>
                <a:gd name="connsiteX5" fmla="*/ 1011677 w 1848256"/>
                <a:gd name="connsiteY5" fmla="*/ 392998 h 875490"/>
                <a:gd name="connsiteX6" fmla="*/ 1237359 w 1848256"/>
                <a:gd name="connsiteY6" fmla="*/ 291830 h 875490"/>
                <a:gd name="connsiteX7" fmla="*/ 1474714 w 1848256"/>
                <a:gd name="connsiteY7" fmla="*/ 175098 h 875490"/>
                <a:gd name="connsiteX8" fmla="*/ 1680940 w 1848256"/>
                <a:gd name="connsiteY8" fmla="*/ 85604 h 875490"/>
                <a:gd name="connsiteX9" fmla="*/ 1848256 w 1848256"/>
                <a:gd name="connsiteY9" fmla="*/ 0 h 87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8256" h="875490">
                  <a:moveTo>
                    <a:pt x="0" y="875490"/>
                  </a:moveTo>
                  <a:lnTo>
                    <a:pt x="221791" y="871599"/>
                  </a:lnTo>
                  <a:lnTo>
                    <a:pt x="431909" y="712065"/>
                  </a:lnTo>
                  <a:lnTo>
                    <a:pt x="634244" y="583660"/>
                  </a:lnTo>
                  <a:lnTo>
                    <a:pt x="750976" y="513621"/>
                  </a:lnTo>
                  <a:lnTo>
                    <a:pt x="1011677" y="392998"/>
                  </a:lnTo>
                  <a:lnTo>
                    <a:pt x="1237359" y="291830"/>
                  </a:lnTo>
                  <a:lnTo>
                    <a:pt x="1474714" y="175098"/>
                  </a:lnTo>
                  <a:lnTo>
                    <a:pt x="1680940" y="85604"/>
                  </a:lnTo>
                  <a:lnTo>
                    <a:pt x="1848256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423537" y="6010552"/>
              <a:ext cx="212464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6423537" y="4820746"/>
              <a:ext cx="0" cy="11898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119571" y="6039413"/>
              <a:ext cx="8247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Depth</a:t>
              </a:r>
              <a:endParaRPr lang="en-US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22401" y="4421281"/>
              <a:ext cx="1111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Disparity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543106" y="4542522"/>
              <a:ext cx="1482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Global curve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08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curve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radial basis functions</a:t>
            </a:r>
          </a:p>
          <a:p>
            <a:r>
              <a:rPr lang="en-US" dirty="0" smtClean="0"/>
              <a:t>Support size from histogram based predictor</a:t>
            </a:r>
          </a:p>
          <a:p>
            <a:pPr lvl="1"/>
            <a:r>
              <a:rPr lang="en-US" dirty="0" smtClean="0"/>
              <a:t>Resolves under-sampled intervals</a:t>
            </a:r>
          </a:p>
          <a:p>
            <a:pPr lvl="1"/>
            <a:r>
              <a:rPr lang="en-US" dirty="0" smtClean="0"/>
              <a:t>Keeps high frequencies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3664340" y="5231525"/>
            <a:ext cx="2059912" cy="974690"/>
          </a:xfrm>
          <a:custGeom>
            <a:avLst/>
            <a:gdLst>
              <a:gd name="connsiteX0" fmla="*/ 0 w 2059912"/>
              <a:gd name="connsiteY0" fmla="*/ 974690 h 974690"/>
              <a:gd name="connsiteX1" fmla="*/ 221063 w 2059912"/>
              <a:gd name="connsiteY1" fmla="*/ 844061 h 974690"/>
              <a:gd name="connsiteX2" fmla="*/ 301450 w 2059912"/>
              <a:gd name="connsiteY2" fmla="*/ 622997 h 974690"/>
              <a:gd name="connsiteX3" fmla="*/ 482320 w 2059912"/>
              <a:gd name="connsiteY3" fmla="*/ 542611 h 974690"/>
              <a:gd name="connsiteX4" fmla="*/ 693336 w 2059912"/>
              <a:gd name="connsiteY4" fmla="*/ 432079 h 974690"/>
              <a:gd name="connsiteX5" fmla="*/ 1085221 w 2059912"/>
              <a:gd name="connsiteY5" fmla="*/ 361740 h 974690"/>
              <a:gd name="connsiteX6" fmla="*/ 1296237 w 2059912"/>
              <a:gd name="connsiteY6" fmla="*/ 180870 h 974690"/>
              <a:gd name="connsiteX7" fmla="*/ 1678074 w 2059912"/>
              <a:gd name="connsiteY7" fmla="*/ 150725 h 974690"/>
              <a:gd name="connsiteX8" fmla="*/ 2059912 w 2059912"/>
              <a:gd name="connsiteY8" fmla="*/ 0 h 97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9912" h="974690">
                <a:moveTo>
                  <a:pt x="0" y="974690"/>
                </a:moveTo>
                <a:cubicBezTo>
                  <a:pt x="85410" y="938683"/>
                  <a:pt x="170821" y="902676"/>
                  <a:pt x="221063" y="844061"/>
                </a:cubicBezTo>
                <a:cubicBezTo>
                  <a:pt x="271305" y="785445"/>
                  <a:pt x="257907" y="673239"/>
                  <a:pt x="301450" y="622997"/>
                </a:cubicBezTo>
                <a:cubicBezTo>
                  <a:pt x="344993" y="572755"/>
                  <a:pt x="417006" y="574431"/>
                  <a:pt x="482320" y="542611"/>
                </a:cubicBezTo>
                <a:cubicBezTo>
                  <a:pt x="547634" y="510791"/>
                  <a:pt x="592853" y="462224"/>
                  <a:pt x="693336" y="432079"/>
                </a:cubicBezTo>
                <a:cubicBezTo>
                  <a:pt x="793819" y="401934"/>
                  <a:pt x="984738" y="403608"/>
                  <a:pt x="1085221" y="361740"/>
                </a:cubicBezTo>
                <a:cubicBezTo>
                  <a:pt x="1185704" y="319872"/>
                  <a:pt x="1197428" y="216039"/>
                  <a:pt x="1296237" y="180870"/>
                </a:cubicBezTo>
                <a:cubicBezTo>
                  <a:pt x="1395046" y="145701"/>
                  <a:pt x="1550795" y="180870"/>
                  <a:pt x="1678074" y="150725"/>
                </a:cubicBezTo>
                <a:cubicBezTo>
                  <a:pt x="1805353" y="120580"/>
                  <a:pt x="1932632" y="60290"/>
                  <a:pt x="205991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089679" y="5589240"/>
            <a:ext cx="1366576" cy="610657"/>
          </a:xfrm>
          <a:custGeom>
            <a:avLst/>
            <a:gdLst>
              <a:gd name="connsiteX0" fmla="*/ 0 w 1366576"/>
              <a:gd name="connsiteY0" fmla="*/ 733609 h 733609"/>
              <a:gd name="connsiteX1" fmla="*/ 492369 w 1366576"/>
              <a:gd name="connsiteY1" fmla="*/ 532642 h 733609"/>
              <a:gd name="connsiteX2" fmla="*/ 653143 w 1366576"/>
              <a:gd name="connsiteY2" fmla="*/ 79 h 733609"/>
              <a:gd name="connsiteX3" fmla="*/ 844062 w 1366576"/>
              <a:gd name="connsiteY3" fmla="*/ 572835 h 733609"/>
              <a:gd name="connsiteX4" fmla="*/ 1366576 w 1366576"/>
              <a:gd name="connsiteY4" fmla="*/ 733609 h 733609"/>
              <a:gd name="connsiteX0" fmla="*/ 0 w 1366576"/>
              <a:gd name="connsiteY0" fmla="*/ 733530 h 733530"/>
              <a:gd name="connsiteX1" fmla="*/ 653143 w 1366576"/>
              <a:gd name="connsiteY1" fmla="*/ 0 h 733530"/>
              <a:gd name="connsiteX2" fmla="*/ 844062 w 1366576"/>
              <a:gd name="connsiteY2" fmla="*/ 572756 h 733530"/>
              <a:gd name="connsiteX3" fmla="*/ 1366576 w 1366576"/>
              <a:gd name="connsiteY3" fmla="*/ 733530 h 733530"/>
              <a:gd name="connsiteX0" fmla="*/ 0 w 1366576"/>
              <a:gd name="connsiteY0" fmla="*/ 733530 h 733530"/>
              <a:gd name="connsiteX1" fmla="*/ 653143 w 1366576"/>
              <a:gd name="connsiteY1" fmla="*/ 0 h 733530"/>
              <a:gd name="connsiteX2" fmla="*/ 1366576 w 1366576"/>
              <a:gd name="connsiteY2" fmla="*/ 733530 h 733530"/>
              <a:gd name="connsiteX0" fmla="*/ 0 w 1366576"/>
              <a:gd name="connsiteY0" fmla="*/ 733530 h 733595"/>
              <a:gd name="connsiteX1" fmla="*/ 653143 w 1366576"/>
              <a:gd name="connsiteY1" fmla="*/ 0 h 733595"/>
              <a:gd name="connsiteX2" fmla="*/ 1366576 w 1366576"/>
              <a:gd name="connsiteY2" fmla="*/ 733530 h 733595"/>
              <a:gd name="connsiteX0" fmla="*/ 0 w 1366576"/>
              <a:gd name="connsiteY0" fmla="*/ 733530 h 733595"/>
              <a:gd name="connsiteX1" fmla="*/ 653143 w 1366576"/>
              <a:gd name="connsiteY1" fmla="*/ 0 h 733595"/>
              <a:gd name="connsiteX2" fmla="*/ 1366576 w 1366576"/>
              <a:gd name="connsiteY2" fmla="*/ 733530 h 733595"/>
              <a:gd name="connsiteX0" fmla="*/ 0 w 1366576"/>
              <a:gd name="connsiteY0" fmla="*/ 743578 h 743643"/>
              <a:gd name="connsiteX1" fmla="*/ 693336 w 1366576"/>
              <a:gd name="connsiteY1" fmla="*/ 0 h 743643"/>
              <a:gd name="connsiteX2" fmla="*/ 1366576 w 1366576"/>
              <a:gd name="connsiteY2" fmla="*/ 743578 h 743643"/>
              <a:gd name="connsiteX0" fmla="*/ 0 w 1366576"/>
              <a:gd name="connsiteY0" fmla="*/ 743622 h 743685"/>
              <a:gd name="connsiteX1" fmla="*/ 693336 w 1366576"/>
              <a:gd name="connsiteY1" fmla="*/ 44 h 743685"/>
              <a:gd name="connsiteX2" fmla="*/ 1366576 w 1366576"/>
              <a:gd name="connsiteY2" fmla="*/ 743622 h 74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6576" h="743685">
                <a:moveTo>
                  <a:pt x="0" y="743622"/>
                </a:moveTo>
                <a:cubicBezTo>
                  <a:pt x="568150" y="751577"/>
                  <a:pt x="542611" y="6743"/>
                  <a:pt x="693336" y="44"/>
                </a:cubicBezTo>
                <a:cubicBezTo>
                  <a:pt x="844061" y="-6655"/>
                  <a:pt x="846155" y="751576"/>
                  <a:pt x="1366576" y="743622"/>
                </a:cubicBez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63779" y="4572000"/>
            <a:ext cx="1919236" cy="1851521"/>
          </a:xfrm>
          <a:custGeom>
            <a:avLst/>
            <a:gdLst>
              <a:gd name="connsiteX0" fmla="*/ 0 w 1959429"/>
              <a:gd name="connsiteY0" fmla="*/ 0 h 1637881"/>
              <a:gd name="connsiteX1" fmla="*/ 1959429 w 1959429"/>
              <a:gd name="connsiteY1" fmla="*/ 1637881 h 1637881"/>
              <a:gd name="connsiteX0" fmla="*/ 0 w 1959429"/>
              <a:gd name="connsiteY0" fmla="*/ 0 h 1637881"/>
              <a:gd name="connsiteX1" fmla="*/ 1959429 w 1959429"/>
              <a:gd name="connsiteY1" fmla="*/ 1637881 h 1637881"/>
              <a:gd name="connsiteX0" fmla="*/ 0 w 1959468"/>
              <a:gd name="connsiteY0" fmla="*/ 0 h 1852639"/>
              <a:gd name="connsiteX1" fmla="*/ 1959429 w 1959468"/>
              <a:gd name="connsiteY1" fmla="*/ 1637881 h 1852639"/>
              <a:gd name="connsiteX0" fmla="*/ 0 w 1959468"/>
              <a:gd name="connsiteY0" fmla="*/ 0 h 1940791"/>
              <a:gd name="connsiteX1" fmla="*/ 703384 w 1959468"/>
              <a:gd name="connsiteY1" fmla="*/ 1587640 h 1940791"/>
              <a:gd name="connsiteX2" fmla="*/ 1959429 w 1959468"/>
              <a:gd name="connsiteY2" fmla="*/ 1637881 h 1940791"/>
              <a:gd name="connsiteX0" fmla="*/ 0 w 1959459"/>
              <a:gd name="connsiteY0" fmla="*/ 0 h 1960829"/>
              <a:gd name="connsiteX1" fmla="*/ 170822 w 1959459"/>
              <a:gd name="connsiteY1" fmla="*/ 1627833 h 1960829"/>
              <a:gd name="connsiteX2" fmla="*/ 1959429 w 1959459"/>
              <a:gd name="connsiteY2" fmla="*/ 1637881 h 1960829"/>
              <a:gd name="connsiteX0" fmla="*/ 16269 w 1975749"/>
              <a:gd name="connsiteY0" fmla="*/ 0 h 1891722"/>
              <a:gd name="connsiteX1" fmla="*/ 187091 w 1975749"/>
              <a:gd name="connsiteY1" fmla="*/ 1627833 h 1891722"/>
              <a:gd name="connsiteX2" fmla="*/ 1975698 w 1975749"/>
              <a:gd name="connsiteY2" fmla="*/ 1637881 h 1891722"/>
              <a:gd name="connsiteX0" fmla="*/ 16269 w 1975749"/>
              <a:gd name="connsiteY0" fmla="*/ 0 h 1857665"/>
              <a:gd name="connsiteX1" fmla="*/ 187091 w 1975749"/>
              <a:gd name="connsiteY1" fmla="*/ 1627833 h 1857665"/>
              <a:gd name="connsiteX2" fmla="*/ 1975698 w 1975749"/>
              <a:gd name="connsiteY2" fmla="*/ 1637881 h 1857665"/>
              <a:gd name="connsiteX0" fmla="*/ 0 w 1959492"/>
              <a:gd name="connsiteY0" fmla="*/ 0 h 1880492"/>
              <a:gd name="connsiteX1" fmla="*/ 462224 w 1959492"/>
              <a:gd name="connsiteY1" fmla="*/ 1688123 h 1880492"/>
              <a:gd name="connsiteX2" fmla="*/ 1959429 w 1959492"/>
              <a:gd name="connsiteY2" fmla="*/ 1637881 h 1880492"/>
              <a:gd name="connsiteX0" fmla="*/ 0 w 1959491"/>
              <a:gd name="connsiteY0" fmla="*/ 0 h 1904354"/>
              <a:gd name="connsiteX1" fmla="*/ 462224 w 1959491"/>
              <a:gd name="connsiteY1" fmla="*/ 1688123 h 1904354"/>
              <a:gd name="connsiteX2" fmla="*/ 1959429 w 1959491"/>
              <a:gd name="connsiteY2" fmla="*/ 1637881 h 1904354"/>
              <a:gd name="connsiteX0" fmla="*/ 0 w 1959493"/>
              <a:gd name="connsiteY0" fmla="*/ 0 h 1870874"/>
              <a:gd name="connsiteX1" fmla="*/ 462224 w 1959493"/>
              <a:gd name="connsiteY1" fmla="*/ 1688123 h 1870874"/>
              <a:gd name="connsiteX2" fmla="*/ 1959429 w 1959493"/>
              <a:gd name="connsiteY2" fmla="*/ 1637881 h 1870874"/>
              <a:gd name="connsiteX0" fmla="*/ 0 w 1959486"/>
              <a:gd name="connsiteY0" fmla="*/ 0 h 1893897"/>
              <a:gd name="connsiteX1" fmla="*/ 462224 w 1959486"/>
              <a:gd name="connsiteY1" fmla="*/ 1688123 h 1893897"/>
              <a:gd name="connsiteX2" fmla="*/ 1959429 w 1959486"/>
              <a:gd name="connsiteY2" fmla="*/ 1637881 h 1893897"/>
              <a:gd name="connsiteX0" fmla="*/ 0 w 1959429"/>
              <a:gd name="connsiteY0" fmla="*/ 0 h 1822255"/>
              <a:gd name="connsiteX1" fmla="*/ 462224 w 1959429"/>
              <a:gd name="connsiteY1" fmla="*/ 1688123 h 1822255"/>
              <a:gd name="connsiteX2" fmla="*/ 1959429 w 1959429"/>
              <a:gd name="connsiteY2" fmla="*/ 1637881 h 1822255"/>
              <a:gd name="connsiteX0" fmla="*/ 0 w 1959429"/>
              <a:gd name="connsiteY0" fmla="*/ 0 h 1810066"/>
              <a:gd name="connsiteX1" fmla="*/ 462224 w 1959429"/>
              <a:gd name="connsiteY1" fmla="*/ 1688123 h 1810066"/>
              <a:gd name="connsiteX2" fmla="*/ 1959429 w 1959429"/>
              <a:gd name="connsiteY2" fmla="*/ 1637881 h 1810066"/>
              <a:gd name="connsiteX0" fmla="*/ 0 w 1919236"/>
              <a:gd name="connsiteY0" fmla="*/ 0 h 1851521"/>
              <a:gd name="connsiteX1" fmla="*/ 462224 w 1919236"/>
              <a:gd name="connsiteY1" fmla="*/ 1688123 h 1851521"/>
              <a:gd name="connsiteX2" fmla="*/ 1919236 w 1919236"/>
              <a:gd name="connsiteY2" fmla="*/ 1637881 h 185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9236" h="1851521">
                <a:moveTo>
                  <a:pt x="0" y="0"/>
                </a:moveTo>
                <a:cubicBezTo>
                  <a:pt x="56941" y="542611"/>
                  <a:pt x="142351" y="1415143"/>
                  <a:pt x="462224" y="1688123"/>
                </a:cubicBezTo>
                <a:cubicBezTo>
                  <a:pt x="782097" y="1961103"/>
                  <a:pt x="1909187" y="1855595"/>
                  <a:pt x="1919236" y="1637881"/>
                </a:cubicBezTo>
              </a:path>
            </a:pathLst>
          </a:custGeom>
          <a:noFill/>
          <a:ln w="1270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4" idx="1"/>
          </p:cNvCxnSpPr>
          <p:nvPr/>
        </p:nvCxnSpPr>
        <p:spPr>
          <a:xfrm>
            <a:off x="4783015" y="5589276"/>
            <a:ext cx="0" cy="61926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4" idx="1"/>
          </p:cNvCxnSpPr>
          <p:nvPr/>
        </p:nvCxnSpPr>
        <p:spPr>
          <a:xfrm flipH="1" flipV="1">
            <a:off x="3664340" y="5589240"/>
            <a:ext cx="1118675" cy="3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346906" y="4862193"/>
            <a:ext cx="1774608" cy="1580963"/>
            <a:chOff x="6346906" y="4862193"/>
            <a:chExt cx="1774608" cy="1580963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6660232" y="5231525"/>
              <a:ext cx="0" cy="84229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6732240" y="5850972"/>
              <a:ext cx="45719" cy="2150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785363" y="5517231"/>
              <a:ext cx="45719" cy="5496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842838" y="5661247"/>
              <a:ext cx="45719" cy="4056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900316" y="5947453"/>
              <a:ext cx="45719" cy="1194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017881" y="5497759"/>
              <a:ext cx="45719" cy="57170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083195" y="5632476"/>
              <a:ext cx="45719" cy="43699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236296" y="5828053"/>
              <a:ext cx="45719" cy="2388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464631" y="5908309"/>
              <a:ext cx="45719" cy="1585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35171" y="5747152"/>
              <a:ext cx="45719" cy="32231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660232" y="6073824"/>
              <a:ext cx="10801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359189" y="6073824"/>
              <a:ext cx="762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46906" y="4862193"/>
              <a:ext cx="748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Count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203712" y="4725008"/>
            <a:ext cx="3460577" cy="1685882"/>
            <a:chOff x="3203712" y="4725008"/>
            <a:chExt cx="3460577" cy="1685882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664464" y="5056412"/>
              <a:ext cx="0" cy="115212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664464" y="6208540"/>
              <a:ext cx="216024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901964" y="6041558"/>
              <a:ext cx="762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203712" y="4725008"/>
              <a:ext cx="1016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Disparity</a:t>
              </a:r>
              <a:endParaRPr lang="en-US" dirty="0"/>
            </a:p>
          </p:txBody>
        </p:sp>
      </p:grpSp>
      <p:cxnSp>
        <p:nvCxnSpPr>
          <p:cNvPr id="46" name="Straight Connector 45"/>
          <p:cNvCxnSpPr/>
          <p:nvPr/>
        </p:nvCxnSpPr>
        <p:spPr>
          <a:xfrm>
            <a:off x="4572000" y="5908310"/>
            <a:ext cx="432048" cy="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148842" y="5904649"/>
            <a:ext cx="295754" cy="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53"/>
          <p:cNvSpPr/>
          <p:nvPr/>
        </p:nvSpPr>
        <p:spPr>
          <a:xfrm>
            <a:off x="4779034" y="5900469"/>
            <a:ext cx="2518913" cy="607972"/>
          </a:xfrm>
          <a:custGeom>
            <a:avLst/>
            <a:gdLst>
              <a:gd name="connsiteX0" fmla="*/ 2518913 w 2518913"/>
              <a:gd name="connsiteY0" fmla="*/ 0 h 8626"/>
              <a:gd name="connsiteX1" fmla="*/ 0 w 2518913"/>
              <a:gd name="connsiteY1" fmla="*/ 8626 h 8626"/>
              <a:gd name="connsiteX0" fmla="*/ 10000 w 10000"/>
              <a:gd name="connsiteY0" fmla="*/ 13 h 630056"/>
              <a:gd name="connsiteX1" fmla="*/ 2192 w 10000"/>
              <a:gd name="connsiteY1" fmla="*/ 630043 h 630056"/>
              <a:gd name="connsiteX2" fmla="*/ 0 w 10000"/>
              <a:gd name="connsiteY2" fmla="*/ 10013 h 630056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0" fmla="*/ 10000 w 10000"/>
              <a:gd name="connsiteY0" fmla="*/ 0 h 646703"/>
              <a:gd name="connsiteX1" fmla="*/ 0 w 10000"/>
              <a:gd name="connsiteY1" fmla="*/ 10000 h 646703"/>
              <a:gd name="connsiteX0" fmla="*/ 10000 w 10000"/>
              <a:gd name="connsiteY0" fmla="*/ 0 h 934597"/>
              <a:gd name="connsiteX1" fmla="*/ 0 w 10000"/>
              <a:gd name="connsiteY1" fmla="*/ 10000 h 934597"/>
              <a:gd name="connsiteX0" fmla="*/ 10000 w 10001"/>
              <a:gd name="connsiteY0" fmla="*/ 0 h 789403"/>
              <a:gd name="connsiteX1" fmla="*/ 0 w 10001"/>
              <a:gd name="connsiteY1" fmla="*/ 10000 h 789403"/>
              <a:gd name="connsiteX0" fmla="*/ 10000 w 10001"/>
              <a:gd name="connsiteY0" fmla="*/ 0 h 614490"/>
              <a:gd name="connsiteX1" fmla="*/ 0 w 10001"/>
              <a:gd name="connsiteY1" fmla="*/ 10000 h 614490"/>
              <a:gd name="connsiteX0" fmla="*/ 10000 w 10000"/>
              <a:gd name="connsiteY0" fmla="*/ 0 h 704813"/>
              <a:gd name="connsiteX1" fmla="*/ 0 w 10000"/>
              <a:gd name="connsiteY1" fmla="*/ 10000 h 7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704813">
                <a:moveTo>
                  <a:pt x="10000" y="0"/>
                </a:moveTo>
                <a:cubicBezTo>
                  <a:pt x="9133" y="833372"/>
                  <a:pt x="1244" y="1036717"/>
                  <a:pt x="0" y="10000"/>
                </a:cubicBezTo>
              </a:path>
            </a:pathLst>
          </a:custGeom>
          <a:noFill/>
          <a:ln w="1270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1115616" y="3501008"/>
            <a:ext cx="3312096" cy="1224000"/>
            <a:chOff x="1115616" y="3501008"/>
            <a:chExt cx="3312096" cy="1224000"/>
          </a:xfrm>
        </p:grpSpPr>
        <p:pic>
          <p:nvPicPr>
            <p:cNvPr id="5" name="Picture 2" descr="C:\pkellnho\outputs\SIGGRAPH 2013\warping\debug_progress\disparity_map_sort_of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3501008"/>
              <a:ext cx="2448000" cy="12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1115616" y="3789842"/>
              <a:ext cx="762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</a:p>
            <a:p>
              <a:r>
                <a:rPr lang="en-US" dirty="0" smtClean="0"/>
                <a:t>Image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860032" y="3501008"/>
            <a:ext cx="3515782" cy="1224000"/>
            <a:chOff x="4860032" y="3501008"/>
            <a:chExt cx="3515782" cy="1224000"/>
          </a:xfrm>
        </p:grpSpPr>
        <p:pic>
          <p:nvPicPr>
            <p:cNvPr id="4" name="Picture 2" descr="C:\pkellnho\outputs\SIGGRAPH 2013\warping\debug_progress\disparity_map_sort_of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501008"/>
              <a:ext cx="2448000" cy="12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7359189" y="3789162"/>
              <a:ext cx="10166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Disparity</a:t>
              </a:r>
            </a:p>
            <a:p>
              <a:r>
                <a:rPr lang="en-US" dirty="0" smtClean="0"/>
                <a:t>Image</a:t>
              </a:r>
            </a:p>
          </p:txBody>
        </p:sp>
      </p:grpSp>
      <p:sp>
        <p:nvSpPr>
          <p:cNvPr id="23" name="Freeform 22"/>
          <p:cNvSpPr/>
          <p:nvPr/>
        </p:nvSpPr>
        <p:spPr>
          <a:xfrm>
            <a:off x="3677697" y="4541855"/>
            <a:ext cx="2090057" cy="1047385"/>
          </a:xfrm>
          <a:custGeom>
            <a:avLst/>
            <a:gdLst>
              <a:gd name="connsiteX0" fmla="*/ 2090057 w 2090057"/>
              <a:gd name="connsiteY0" fmla="*/ 0 h 894303"/>
              <a:gd name="connsiteX1" fmla="*/ 0 w 2090057"/>
              <a:gd name="connsiteY1" fmla="*/ 894303 h 894303"/>
              <a:gd name="connsiteX0" fmla="*/ 2090057 w 2090057"/>
              <a:gd name="connsiteY0" fmla="*/ 0 h 894303"/>
              <a:gd name="connsiteX1" fmla="*/ 0 w 2090057"/>
              <a:gd name="connsiteY1" fmla="*/ 894303 h 894303"/>
              <a:gd name="connsiteX0" fmla="*/ 2090057 w 2090057"/>
              <a:gd name="connsiteY0" fmla="*/ 0 h 894303"/>
              <a:gd name="connsiteX1" fmla="*/ 0 w 2090057"/>
              <a:gd name="connsiteY1" fmla="*/ 894303 h 89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0057" h="894303">
                <a:moveTo>
                  <a:pt x="2090057" y="0"/>
                </a:moveTo>
                <a:cubicBezTo>
                  <a:pt x="2086707" y="489019"/>
                  <a:pt x="214365" y="405283"/>
                  <a:pt x="0" y="894303"/>
                </a:cubicBezTo>
              </a:path>
            </a:pathLst>
          </a:custGeom>
          <a:noFill/>
          <a:ln w="1270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5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 animBg="1"/>
      <p:bldP spid="16" grpId="0" animBg="1"/>
      <p:bldP spid="54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camera view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0" y="2039769"/>
            <a:ext cx="821424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7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347992" y="4005064"/>
            <a:ext cx="4997954" cy="2304000"/>
            <a:chOff x="3347992" y="4293096"/>
            <a:chExt cx="4997954" cy="2304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992" y="4293096"/>
              <a:ext cx="2304000" cy="23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1946" y="4293096"/>
              <a:ext cx="2304000" cy="23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261417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347864" y="1196752"/>
            <a:ext cx="4998210" cy="2736304"/>
            <a:chOff x="3347864" y="1484784"/>
            <a:chExt cx="4998210" cy="2736304"/>
          </a:xfrm>
        </p:grpSpPr>
        <p:pic>
          <p:nvPicPr>
            <p:cNvPr id="4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1818" y="1484784"/>
              <a:ext cx="2304256" cy="2304256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484784"/>
              <a:ext cx="2304256" cy="2304256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809097" y="3851756"/>
              <a:ext cx="138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Image-Space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81584" y="3851756"/>
              <a:ext cx="624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Ours</a:t>
              </a:r>
              <a:endParaRPr lang="en-US" dirty="0"/>
            </a:p>
          </p:txBody>
        </p:sp>
      </p:grpSp>
      <p:sp>
        <p:nvSpPr>
          <p:cNvPr id="13" name="Freeform 12"/>
          <p:cNvSpPr/>
          <p:nvPr/>
        </p:nvSpPr>
        <p:spPr>
          <a:xfrm>
            <a:off x="1406769" y="2073331"/>
            <a:ext cx="1868994" cy="1346479"/>
          </a:xfrm>
          <a:custGeom>
            <a:avLst/>
            <a:gdLst>
              <a:gd name="connsiteX0" fmla="*/ 0 w 1818752"/>
              <a:gd name="connsiteY0" fmla="*/ 1346479 h 1346479"/>
              <a:gd name="connsiteX1" fmla="*/ 572756 w 1818752"/>
              <a:gd name="connsiteY1" fmla="*/ 411982 h 1346479"/>
              <a:gd name="connsiteX2" fmla="*/ 1818752 w 1818752"/>
              <a:gd name="connsiteY2" fmla="*/ 0 h 1346479"/>
              <a:gd name="connsiteX0" fmla="*/ 0 w 1818752"/>
              <a:gd name="connsiteY0" fmla="*/ 1346479 h 1346479"/>
              <a:gd name="connsiteX1" fmla="*/ 1818752 w 1818752"/>
              <a:gd name="connsiteY1" fmla="*/ 0 h 1346479"/>
              <a:gd name="connsiteX0" fmla="*/ 0 w 1818752"/>
              <a:gd name="connsiteY0" fmla="*/ 1346479 h 1346479"/>
              <a:gd name="connsiteX1" fmla="*/ 1818752 w 1818752"/>
              <a:gd name="connsiteY1" fmla="*/ 0 h 1346479"/>
              <a:gd name="connsiteX0" fmla="*/ 0 w 1818752"/>
              <a:gd name="connsiteY0" fmla="*/ 1346479 h 1346479"/>
              <a:gd name="connsiteX1" fmla="*/ 1818752 w 1818752"/>
              <a:gd name="connsiteY1" fmla="*/ 0 h 1346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8752" h="1346479">
                <a:moveTo>
                  <a:pt x="0" y="1346479"/>
                </a:moveTo>
                <a:cubicBezTo>
                  <a:pt x="24158" y="485078"/>
                  <a:pt x="773514" y="3594"/>
                  <a:pt x="1818752" y="0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405133" y="4015903"/>
            <a:ext cx="870628" cy="1356527"/>
          </a:xfrm>
          <a:custGeom>
            <a:avLst/>
            <a:gdLst>
              <a:gd name="connsiteX0" fmla="*/ 0 w 783772"/>
              <a:gd name="connsiteY0" fmla="*/ 0 h 1356527"/>
              <a:gd name="connsiteX1" fmla="*/ 190919 w 783772"/>
              <a:gd name="connsiteY1" fmla="*/ 1034980 h 1356527"/>
              <a:gd name="connsiteX2" fmla="*/ 783772 w 783772"/>
              <a:gd name="connsiteY2" fmla="*/ 1356527 h 1356527"/>
              <a:gd name="connsiteX0" fmla="*/ 0 w 783772"/>
              <a:gd name="connsiteY0" fmla="*/ 0 h 1356527"/>
              <a:gd name="connsiteX1" fmla="*/ 783772 w 783772"/>
              <a:gd name="connsiteY1" fmla="*/ 1356527 h 1356527"/>
              <a:gd name="connsiteX0" fmla="*/ 5867 w 789639"/>
              <a:gd name="connsiteY0" fmla="*/ 0 h 1356527"/>
              <a:gd name="connsiteX1" fmla="*/ 789639 w 789639"/>
              <a:gd name="connsiteY1" fmla="*/ 1356527 h 1356527"/>
              <a:gd name="connsiteX0" fmla="*/ 5867 w 789639"/>
              <a:gd name="connsiteY0" fmla="*/ 0 h 1356527"/>
              <a:gd name="connsiteX1" fmla="*/ 789639 w 789639"/>
              <a:gd name="connsiteY1" fmla="*/ 1356527 h 135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9639" h="1356527">
                <a:moveTo>
                  <a:pt x="5867" y="0"/>
                </a:moveTo>
                <a:cubicBezTo>
                  <a:pt x="0" y="1061911"/>
                  <a:pt x="279470" y="1340455"/>
                  <a:pt x="789639" y="1356527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1331640" y="3396748"/>
            <a:ext cx="163894" cy="16389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2339752" y="3858613"/>
            <a:ext cx="163894" cy="16389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Stereoscopic 3D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Benefits:</a:t>
            </a:r>
          </a:p>
          <a:p>
            <a:pPr lvl="1"/>
            <a:r>
              <a:rPr lang="en-US" dirty="0" smtClean="0"/>
              <a:t>More realistic presentation</a:t>
            </a:r>
          </a:p>
          <a:p>
            <a:pPr lvl="1"/>
            <a:r>
              <a:rPr lang="en-US" dirty="0" smtClean="0"/>
              <a:t>Excitement from unusual experience</a:t>
            </a:r>
          </a:p>
          <a:p>
            <a:pPr lvl="1"/>
            <a:r>
              <a:rPr lang="en-US" dirty="0" smtClean="0"/>
              <a:t>Better separation of scene layers</a:t>
            </a:r>
          </a:p>
          <a:p>
            <a:r>
              <a:rPr lang="en-US" dirty="0" smtClean="0"/>
              <a:t>Drawbacks:</a:t>
            </a:r>
          </a:p>
          <a:p>
            <a:pPr lvl="1"/>
            <a:r>
              <a:rPr lang="en-US" dirty="0" smtClean="0"/>
              <a:t>Requires more equipment</a:t>
            </a:r>
          </a:p>
          <a:p>
            <a:pPr lvl="1"/>
            <a:r>
              <a:rPr lang="en-US" dirty="0" smtClean="0"/>
              <a:t>More complicated content production</a:t>
            </a:r>
          </a:p>
          <a:p>
            <a:pPr lvl="1"/>
            <a:r>
              <a:rPr lang="en-US" dirty="0" smtClean="0"/>
              <a:t>Some people do not see it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896114" y="1577621"/>
            <a:ext cx="1751217" cy="2485108"/>
            <a:chOff x="3225800" y="2457450"/>
            <a:chExt cx="1790700" cy="254158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913" y="2457450"/>
              <a:ext cx="1073150" cy="1528763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350" y="2654300"/>
              <a:ext cx="1073150" cy="1533525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800" y="3054350"/>
              <a:ext cx="1071563" cy="1584325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3394075"/>
              <a:ext cx="1071563" cy="1604963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6938807" y="4496147"/>
            <a:ext cx="2030667" cy="1975978"/>
            <a:chOff x="5497513" y="722313"/>
            <a:chExt cx="2076450" cy="2020887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7513" y="722313"/>
              <a:ext cx="2076450" cy="163036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6250" y="2070100"/>
              <a:ext cx="517525" cy="5159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0138" y="2166938"/>
              <a:ext cx="576262" cy="57626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3" name="Picture 9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232034"/>
            <a:ext cx="1163483" cy="11638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48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preference study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Manipulated and ours CG animations </a:t>
                </a:r>
                <a:br>
                  <a:rPr lang="en-US" dirty="0" smtClean="0"/>
                </a:br>
                <a:r>
                  <a:rPr lang="en-US" dirty="0" smtClean="0"/>
                  <a:t>side-by-side</a:t>
                </a:r>
              </a:p>
              <a:p>
                <a:r>
                  <a:rPr lang="en-US" dirty="0" smtClean="0"/>
                  <a:t>Motion in ours preferred by 86% users </a:t>
                </a:r>
                <a:br>
                  <a:rPr lang="en-US" dirty="0" smtClean="0"/>
                </a:br>
                <a:r>
                  <a:rPr lang="en-US" dirty="0" smtClean="0"/>
                  <a:t>with statistical significance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𝑝</m:t>
                    </m:r>
                    <m:r>
                      <a:rPr lang="en-US" b="0" i="1" smtClean="0">
                        <a:latin typeface="Cambria Math"/>
                      </a:rPr>
                      <m:t>&lt;0.01</m:t>
                    </m:r>
                  </m:oMath>
                </a14:m>
                <a:r>
                  <a:rPr lang="en-US" dirty="0" smtClean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 cstate="print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Video 7 - Anaglyph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327.7648" end="142536.9924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03003" y="4124029"/>
            <a:ext cx="3402125" cy="2041275"/>
          </a:xfrm>
          <a:prstGeom prst="rect">
            <a:avLst/>
          </a:prstGeom>
        </p:spPr>
      </p:pic>
      <p:pic>
        <p:nvPicPr>
          <p:cNvPr id="7" name="Video 7 - Anaglyph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206.2831" end="20949.477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079867" y="4124029"/>
            <a:ext cx="3402125" cy="20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9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Scene example</a:t>
            </a:r>
            <a:endParaRPr lang="en-US" dirty="0"/>
          </a:p>
        </p:txBody>
      </p:sp>
      <p:pic>
        <p:nvPicPr>
          <p:cNvPr id="4" name="Video 7 - Anaglyph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8562.3719" end="72849.9586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" y="1600200"/>
            <a:ext cx="7543800" cy="4525963"/>
          </a:xfrm>
        </p:spPr>
      </p:pic>
    </p:spTree>
    <p:extLst>
      <p:ext uri="{BB962C8B-B14F-4D97-AF65-F5344CB8AC3E}">
        <p14:creationId xmlns:p14="http://schemas.microsoft.com/office/powerpoint/2010/main" val="27902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performance-study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28800"/>
                <a:ext cx="8229600" cy="5040561"/>
              </a:xfrm>
            </p:spPr>
            <p:txBody>
              <a:bodyPr>
                <a:normAutofit/>
              </a:bodyPr>
              <a:lstStyle/>
              <a:p>
                <a:pPr marL="308610"/>
                <a:r>
                  <a:rPr lang="en-US" dirty="0" smtClean="0"/>
                  <a:t>User estimated ball landing spot in 3D game</a:t>
                </a:r>
                <a:endParaRPr lang="en-US" dirty="0"/>
              </a:p>
              <a:p>
                <a:pPr marL="308610"/>
                <a:r>
                  <a:rPr lang="en-US" dirty="0" smtClean="0"/>
                  <a:t>Manipulated disparity significantly worse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2,333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=3.99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𝑝</m:t>
                    </m:r>
                    <m:r>
                      <a:rPr lang="en-US" b="0" i="1" smtClean="0">
                        <a:latin typeface="Cambria Math"/>
                      </a:rPr>
                      <m:t>&lt;0.02</m:t>
                    </m:r>
                  </m:oMath>
                </a14:m>
                <a:r>
                  <a:rPr lang="en-US" dirty="0" smtClean="0"/>
                  <a:t>)</a:t>
                </a:r>
                <a:br>
                  <a:rPr lang="en-US" dirty="0" smtClean="0"/>
                </a:br>
                <a:r>
                  <a:rPr lang="en-US" sz="1300" dirty="0" smtClean="0"/>
                  <a:t> 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28800"/>
                <a:ext cx="8229600" cy="5040561"/>
              </a:xfrm>
              <a:blipFill rotWithShape="1">
                <a:blip r:embed="rId5" cstate="print"/>
                <a:stretch>
                  <a:fillRect l="-1630" t="-1572"/>
                </a:stretch>
              </a:blipFill>
            </p:spPr>
            <p:txBody>
              <a:bodyPr/>
              <a:lstStyle/>
              <a:p>
                <a:r>
                  <a:rPr lang="en-US" dirty="0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video_anaglyph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6504.384" end="41136.034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0016" y="3861048"/>
            <a:ext cx="3720413" cy="22322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99992" y="3978719"/>
            <a:ext cx="4320480" cy="2110346"/>
            <a:chOff x="4499992" y="3978719"/>
            <a:chExt cx="4320480" cy="211034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3978719"/>
              <a:ext cx="2940357" cy="2110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82" t="17386" b="18765"/>
            <a:stretch/>
          </p:blipFill>
          <p:spPr bwMode="auto">
            <a:xfrm>
              <a:off x="7020272" y="4334590"/>
              <a:ext cx="1800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466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5338936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Motion in depth restored</a:t>
            </a:r>
          </a:p>
          <a:p>
            <a:endParaRPr lang="en-US" dirty="0" smtClean="0"/>
          </a:p>
          <a:p>
            <a:r>
              <a:rPr lang="en-US" dirty="0" smtClean="0"/>
              <a:t>Practical method for 3D content generation</a:t>
            </a:r>
          </a:p>
          <a:p>
            <a:endParaRPr lang="en-US" dirty="0" smtClean="0"/>
          </a:p>
          <a:p>
            <a:r>
              <a:rPr lang="en-US" dirty="0" smtClean="0"/>
              <a:t>Achieved visual preference 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47" y="1124744"/>
            <a:ext cx="259887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05" y="4149080"/>
            <a:ext cx="260676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7112568" y="3789040"/>
            <a:ext cx="288032" cy="360040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2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417019"/>
            <a:ext cx="7772400" cy="1362075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908720"/>
            <a:ext cx="79208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Optimizing Disparity or Motion in </a:t>
            </a:r>
            <a:r>
              <a:rPr lang="en-US" dirty="0" smtClean="0"/>
              <a:t>Depth</a:t>
            </a: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Project page: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hlinkClick r:id="rId2"/>
              </a:rPr>
              <a:t>http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hlinkClick r:id="rId2"/>
              </a:rPr>
              <a:t>://resources.mpi-inf.mpg.de/TemporalStereo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hlinkClick r:id="rId2"/>
              </a:rPr>
              <a:t>/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Contact: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pkellnho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(at)mpi-inf.mpg.de</a:t>
            </a: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We acknowledge Rafal Mantiuk for consultation.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"/>
          <a:stretch/>
        </p:blipFill>
        <p:spPr bwMode="auto">
          <a:xfrm>
            <a:off x="755576" y="5085184"/>
            <a:ext cx="926830" cy="11879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7" r="1750"/>
          <a:stretch/>
        </p:blipFill>
        <p:spPr bwMode="auto">
          <a:xfrm>
            <a:off x="2021985" y="5085184"/>
            <a:ext cx="978974" cy="11879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r="43694" b="13696"/>
          <a:stretch/>
        </p:blipFill>
        <p:spPr bwMode="auto">
          <a:xfrm>
            <a:off x="3340538" y="5086672"/>
            <a:ext cx="963891" cy="11879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6" r="22977"/>
          <a:stretch/>
        </p:blipFill>
        <p:spPr bwMode="auto">
          <a:xfrm>
            <a:off x="4644008" y="5085184"/>
            <a:ext cx="945267" cy="11879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06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Upsampling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 space-time resolution (~ 200 x 100 x 10) ⇒ high resolution (~ 2000 x 1000 x 200)</a:t>
            </a:r>
          </a:p>
          <a:p>
            <a:r>
              <a:rPr lang="en-US" i="1" dirty="0" smtClean="0"/>
              <a:t>Temporal </a:t>
            </a:r>
            <a:r>
              <a:rPr lang="en-US" i="1" dirty="0" err="1" smtClean="0"/>
              <a:t>Upsampling</a:t>
            </a:r>
            <a:endParaRPr lang="en-US" i="1" dirty="0" smtClean="0"/>
          </a:p>
          <a:p>
            <a:pPr lvl="1"/>
            <a:r>
              <a:rPr lang="en-US" dirty="0" smtClean="0"/>
              <a:t>Motion flow </a:t>
            </a:r>
            <a:br>
              <a:rPr lang="en-US" dirty="0" smtClean="0"/>
            </a:br>
            <a:r>
              <a:rPr lang="en-US" dirty="0" smtClean="0"/>
              <a:t>to key frames</a:t>
            </a:r>
            <a:br>
              <a:rPr lang="en-US" dirty="0" smtClean="0"/>
            </a:br>
            <a:r>
              <a:rPr lang="en-US" sz="4800" dirty="0" smtClean="0"/>
              <a:t> </a:t>
            </a:r>
            <a:endParaRPr lang="en-US" dirty="0" smtClean="0"/>
          </a:p>
          <a:p>
            <a:r>
              <a:rPr lang="en-US" i="1" dirty="0" smtClean="0"/>
              <a:t>Spatial </a:t>
            </a:r>
            <a:r>
              <a:rPr lang="en-US" i="1" dirty="0" err="1" smtClean="0"/>
              <a:t>Upsampling</a:t>
            </a:r>
            <a:endParaRPr lang="en-US" i="1" dirty="0" smtClean="0"/>
          </a:p>
          <a:p>
            <a:pPr lvl="1"/>
            <a:r>
              <a:rPr lang="en-US" dirty="0" smtClean="0"/>
              <a:t>Guidance by high resolution disparity map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936"/>
            <a:ext cx="4248472" cy="214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1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difficult?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9381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Due to cue interplay!</a:t>
            </a:r>
          </a:p>
          <a:p>
            <a:pPr lvl="1"/>
            <a:r>
              <a:rPr lang="en-US" sz="2700" dirty="0" err="1" smtClean="0"/>
              <a:t>Pictoral</a:t>
            </a:r>
            <a:r>
              <a:rPr lang="en-US" sz="2700" dirty="0" smtClean="0"/>
              <a:t> </a:t>
            </a:r>
          </a:p>
          <a:p>
            <a:pPr lvl="2"/>
            <a:r>
              <a:rPr lang="en-US" sz="2300" dirty="0" smtClean="0"/>
              <a:t>Size</a:t>
            </a:r>
          </a:p>
          <a:p>
            <a:pPr lvl="2"/>
            <a:r>
              <a:rPr lang="en-US" sz="2300" dirty="0" smtClean="0"/>
              <a:t>Occlusion</a:t>
            </a:r>
          </a:p>
          <a:p>
            <a:pPr lvl="2"/>
            <a:r>
              <a:rPr lang="en-US" sz="2300" dirty="0" smtClean="0"/>
              <a:t>Shadow</a:t>
            </a:r>
          </a:p>
          <a:p>
            <a:pPr lvl="2"/>
            <a:r>
              <a:rPr lang="en-US" sz="2300" dirty="0" smtClean="0"/>
              <a:t>…</a:t>
            </a:r>
          </a:p>
          <a:p>
            <a:pPr lvl="1"/>
            <a:r>
              <a:rPr lang="en-US" sz="2700" dirty="0" err="1" smtClean="0"/>
              <a:t>Occular</a:t>
            </a:r>
            <a:endParaRPr lang="en-US" sz="2700" dirty="0" smtClean="0"/>
          </a:p>
          <a:p>
            <a:pPr lvl="2"/>
            <a:r>
              <a:rPr lang="en-US" sz="2300" dirty="0" smtClean="0"/>
              <a:t>Accommodation</a:t>
            </a:r>
          </a:p>
          <a:p>
            <a:pPr lvl="2"/>
            <a:r>
              <a:rPr lang="en-US" sz="2300" dirty="0" err="1" smtClean="0"/>
              <a:t>Vergence</a:t>
            </a:r>
            <a:endParaRPr lang="en-US" sz="2300" dirty="0"/>
          </a:p>
          <a:p>
            <a:pPr lvl="1"/>
            <a:r>
              <a:rPr lang="en-US" sz="2700" b="1" dirty="0" smtClean="0"/>
              <a:t>Binocular disparity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724128" y="1556792"/>
            <a:ext cx="1187396" cy="909643"/>
            <a:chOff x="7357032" y="1868351"/>
            <a:chExt cx="1080740" cy="827936"/>
          </a:xfrm>
        </p:grpSpPr>
        <p:sp>
          <p:nvSpPr>
            <p:cNvPr id="5" name="Oval 4"/>
            <p:cNvSpPr/>
            <p:nvPr/>
          </p:nvSpPr>
          <p:spPr>
            <a:xfrm>
              <a:off x="7956452" y="2001551"/>
              <a:ext cx="481320" cy="46290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/>
            <a:effectLst>
              <a:outerShdw blurRad="152400" dist="88900" dir="5400000" sx="90000" sy="-19000" rotWithShape="0">
                <a:prstClr val="black">
                  <a:alpha val="57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7357032" y="1868351"/>
              <a:ext cx="827936" cy="82793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/>
            <a:effectLst>
              <a:outerShdw blurRad="152400" dist="63500" dir="5400000" sx="90000" sy="-19000" rotWithShape="0">
                <a:prstClr val="black">
                  <a:alpha val="42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652120" y="5085184"/>
            <a:ext cx="1645895" cy="1085375"/>
            <a:chOff x="6736420" y="4941167"/>
            <a:chExt cx="1216794" cy="802407"/>
          </a:xfrm>
        </p:grpSpPr>
        <p:sp>
          <p:nvSpPr>
            <p:cNvPr id="34" name="Oval 33"/>
            <p:cNvSpPr/>
            <p:nvPr/>
          </p:nvSpPr>
          <p:spPr>
            <a:xfrm>
              <a:off x="6736420" y="4941168"/>
              <a:ext cx="792088" cy="792088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161126" y="4944516"/>
              <a:ext cx="792088" cy="792088"/>
            </a:xfrm>
            <a:prstGeom prst="ellipse">
              <a:avLst/>
            </a:prstGeom>
            <a:solidFill>
              <a:srgbClr val="00FFFF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hord 35"/>
            <p:cNvSpPr/>
            <p:nvPr/>
          </p:nvSpPr>
          <p:spPr>
            <a:xfrm>
              <a:off x="7161126" y="4944516"/>
              <a:ext cx="734488" cy="792088"/>
            </a:xfrm>
            <a:prstGeom prst="chord">
              <a:avLst>
                <a:gd name="adj1" fmla="val 6903391"/>
                <a:gd name="adj2" fmla="val 146174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hord 36"/>
            <p:cNvSpPr/>
            <p:nvPr/>
          </p:nvSpPr>
          <p:spPr>
            <a:xfrm flipH="1">
              <a:off x="6815553" y="4941167"/>
              <a:ext cx="699223" cy="802407"/>
            </a:xfrm>
            <a:prstGeom prst="chord">
              <a:avLst>
                <a:gd name="adj1" fmla="val 7059009"/>
                <a:gd name="adj2" fmla="val 146174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89851" y="2852936"/>
            <a:ext cx="4693931" cy="1716450"/>
            <a:chOff x="4189851" y="2852936"/>
            <a:chExt cx="4693931" cy="1716450"/>
          </a:xfrm>
        </p:grpSpPr>
        <p:grpSp>
          <p:nvGrpSpPr>
            <p:cNvPr id="56" name="Group 55"/>
            <p:cNvGrpSpPr/>
            <p:nvPr/>
          </p:nvGrpSpPr>
          <p:grpSpPr>
            <a:xfrm>
              <a:off x="4852221" y="2852936"/>
              <a:ext cx="4031561" cy="1716450"/>
              <a:chOff x="5359613" y="3356992"/>
              <a:chExt cx="3524168" cy="1500426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5359613" y="3635838"/>
                <a:ext cx="3121862" cy="1054262"/>
                <a:chOff x="5359613" y="3635838"/>
                <a:chExt cx="3121862" cy="1054262"/>
              </a:xfrm>
            </p:grpSpPr>
            <p:sp>
              <p:nvSpPr>
                <p:cNvPr id="45" name="Pie 44"/>
                <p:cNvSpPr/>
                <p:nvPr/>
              </p:nvSpPr>
              <p:spPr>
                <a:xfrm>
                  <a:off x="5400775" y="3646801"/>
                  <a:ext cx="701103" cy="1043299"/>
                </a:xfrm>
                <a:prstGeom prst="pie">
                  <a:avLst>
                    <a:gd name="adj1" fmla="val 8977147"/>
                    <a:gd name="adj2" fmla="val 12991276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Pie 41"/>
                <p:cNvSpPr/>
                <p:nvPr/>
              </p:nvSpPr>
              <p:spPr>
                <a:xfrm>
                  <a:off x="7236296" y="3635838"/>
                  <a:ext cx="1245179" cy="1043299"/>
                </a:xfrm>
                <a:prstGeom prst="pie">
                  <a:avLst>
                    <a:gd name="adj1" fmla="val 9847662"/>
                    <a:gd name="adj2" fmla="val 11912471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9" name="Group 38"/>
                <p:cNvGrpSpPr/>
                <p:nvPr/>
              </p:nvGrpSpPr>
              <p:grpSpPr>
                <a:xfrm>
                  <a:off x="5359613" y="3802100"/>
                  <a:ext cx="2903452" cy="659929"/>
                  <a:chOff x="6546610" y="3379487"/>
                  <a:chExt cx="2288790" cy="52022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6546610" y="3425958"/>
                    <a:ext cx="618563" cy="437937"/>
                    <a:chOff x="6637706" y="3234160"/>
                    <a:chExt cx="477854" cy="338316"/>
                  </a:xfrm>
                </p:grpSpPr>
                <p:sp>
                  <p:nvSpPr>
                    <p:cNvPr id="10" name="Oval 9"/>
                    <p:cNvSpPr/>
                    <p:nvPr/>
                  </p:nvSpPr>
                  <p:spPr>
                    <a:xfrm>
                      <a:off x="6876256" y="3310454"/>
                      <a:ext cx="239304" cy="23930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</p:spPr>
                  <p:style>
                    <a:lnRef idx="0">
                      <a:schemeClr val="accent5"/>
                    </a:lnRef>
                    <a:fillRef idx="3">
                      <a:schemeClr val="accent5"/>
                    </a:fillRef>
                    <a:effectRef idx="3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4" name="Straight Arrow Connector 13"/>
                    <p:cNvCxnSpPr/>
                    <p:nvPr/>
                  </p:nvCxnSpPr>
                  <p:spPr>
                    <a:xfrm>
                      <a:off x="6640435" y="3234160"/>
                      <a:ext cx="235820" cy="17540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Arrow Connector 15"/>
                    <p:cNvCxnSpPr>
                      <a:endCxn id="10" idx="2"/>
                    </p:cNvCxnSpPr>
                    <p:nvPr/>
                  </p:nvCxnSpPr>
                  <p:spPr>
                    <a:xfrm flipV="1">
                      <a:off x="6637706" y="3430106"/>
                      <a:ext cx="238550" cy="14237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7698402" y="3379487"/>
                    <a:ext cx="1136998" cy="520222"/>
                    <a:chOff x="6639091" y="3207003"/>
                    <a:chExt cx="878357" cy="401883"/>
                  </a:xfrm>
                </p:grpSpPr>
                <p:sp>
                  <p:nvSpPr>
                    <p:cNvPr id="21" name="Oval 20"/>
                    <p:cNvSpPr/>
                    <p:nvPr/>
                  </p:nvSpPr>
                  <p:spPr>
                    <a:xfrm>
                      <a:off x="7278144" y="3310454"/>
                      <a:ext cx="239304" cy="239304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</p:spPr>
                  <p:style>
                    <a:lnRef idx="0">
                      <a:schemeClr val="accent5"/>
                    </a:lnRef>
                    <a:fillRef idx="3">
                      <a:schemeClr val="accent5"/>
                    </a:fillRef>
                    <a:effectRef idx="3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5" name="Straight Arrow Connector 24"/>
                    <p:cNvCxnSpPr/>
                    <p:nvPr/>
                  </p:nvCxnSpPr>
                  <p:spPr>
                    <a:xfrm flipV="1">
                      <a:off x="6639774" y="3433564"/>
                      <a:ext cx="606500" cy="175322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Arrow Connector 23"/>
                    <p:cNvCxnSpPr/>
                    <p:nvPr/>
                  </p:nvCxnSpPr>
                  <p:spPr>
                    <a:xfrm>
                      <a:off x="6639091" y="3207003"/>
                      <a:ext cx="602932" cy="196805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none" w="med" len="med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49" name="TextBox 48"/>
              <p:cNvSpPr txBox="1"/>
              <p:nvPr/>
            </p:nvSpPr>
            <p:spPr>
              <a:xfrm>
                <a:off x="7668344" y="3356992"/>
                <a:ext cx="10545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Vergence</a:t>
                </a:r>
                <a:endParaRPr lang="en-US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340602" y="4486793"/>
                <a:ext cx="1543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Accomodation</a:t>
                </a:r>
                <a:endParaRPr lang="en-US" dirty="0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6877050" y="4657725"/>
                <a:ext cx="466725" cy="199693"/>
              </a:xfrm>
              <a:custGeom>
                <a:avLst/>
                <a:gdLst>
                  <a:gd name="connsiteX0" fmla="*/ 466725 w 466725"/>
                  <a:gd name="connsiteY0" fmla="*/ 47625 h 69039"/>
                  <a:gd name="connsiteX1" fmla="*/ 247650 w 466725"/>
                  <a:gd name="connsiteY1" fmla="*/ 66675 h 69039"/>
                  <a:gd name="connsiteX2" fmla="*/ 0 w 466725"/>
                  <a:gd name="connsiteY2" fmla="*/ 0 h 69039"/>
                  <a:gd name="connsiteX0" fmla="*/ 466725 w 466725"/>
                  <a:gd name="connsiteY0" fmla="*/ 47625 h 47625"/>
                  <a:gd name="connsiteX1" fmla="*/ 0 w 466725"/>
                  <a:gd name="connsiteY1" fmla="*/ 0 h 47625"/>
                  <a:gd name="connsiteX0" fmla="*/ 466725 w 466725"/>
                  <a:gd name="connsiteY0" fmla="*/ 47625 h 199693"/>
                  <a:gd name="connsiteX1" fmla="*/ 0 w 466725"/>
                  <a:gd name="connsiteY1" fmla="*/ 0 h 199693"/>
                  <a:gd name="connsiteX0" fmla="*/ 466725 w 466725"/>
                  <a:gd name="connsiteY0" fmla="*/ 47625 h 199693"/>
                  <a:gd name="connsiteX1" fmla="*/ 0 w 466725"/>
                  <a:gd name="connsiteY1" fmla="*/ 0 h 19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6725" h="199693">
                    <a:moveTo>
                      <a:pt x="466725" y="47625"/>
                    </a:moveTo>
                    <a:cubicBezTo>
                      <a:pt x="217757" y="199693"/>
                      <a:pt x="129416" y="116223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7297294" y="3573016"/>
                <a:ext cx="371049" cy="341759"/>
              </a:xfrm>
              <a:custGeom>
                <a:avLst/>
                <a:gdLst>
                  <a:gd name="connsiteX0" fmla="*/ 139336 w 139336"/>
                  <a:gd name="connsiteY0" fmla="*/ 0 h 152400"/>
                  <a:gd name="connsiteX1" fmla="*/ 15511 w 139336"/>
                  <a:gd name="connsiteY1" fmla="*/ 28575 h 152400"/>
                  <a:gd name="connsiteX2" fmla="*/ 5986 w 139336"/>
                  <a:gd name="connsiteY2" fmla="*/ 152400 h 152400"/>
                  <a:gd name="connsiteX0" fmla="*/ 133350 w 133350"/>
                  <a:gd name="connsiteY0" fmla="*/ 0 h 152400"/>
                  <a:gd name="connsiteX1" fmla="*/ 0 w 133350"/>
                  <a:gd name="connsiteY1" fmla="*/ 152400 h 152400"/>
                  <a:gd name="connsiteX0" fmla="*/ 133350 w 133350"/>
                  <a:gd name="connsiteY0" fmla="*/ 0 h 152400"/>
                  <a:gd name="connsiteX1" fmla="*/ 0 w 133350"/>
                  <a:gd name="connsiteY1" fmla="*/ 152400 h 152400"/>
                  <a:gd name="connsiteX0" fmla="*/ 133350 w 133350"/>
                  <a:gd name="connsiteY0" fmla="*/ 0 h 152400"/>
                  <a:gd name="connsiteX1" fmla="*/ 0 w 133350"/>
                  <a:gd name="connsiteY1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152400">
                    <a:moveTo>
                      <a:pt x="133350" y="0"/>
                    </a:moveTo>
                    <a:cubicBezTo>
                      <a:pt x="16251" y="2509"/>
                      <a:pt x="16033" y="77226"/>
                      <a:pt x="0" y="1524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 rot="718384">
              <a:off x="4220940" y="2921630"/>
              <a:ext cx="674253" cy="653456"/>
              <a:chOff x="307430" y="1871058"/>
              <a:chExt cx="1006421" cy="975551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07430" y="1871058"/>
                <a:ext cx="1006421" cy="975551"/>
                <a:chOff x="307430" y="1871058"/>
                <a:chExt cx="1006421" cy="975551"/>
              </a:xfrm>
            </p:grpSpPr>
            <p:sp>
              <p:nvSpPr>
                <p:cNvPr id="47" name="Oval 46"/>
                <p:cNvSpPr/>
                <p:nvPr/>
              </p:nvSpPr>
              <p:spPr>
                <a:xfrm rot="1078097">
                  <a:off x="307430" y="1871058"/>
                  <a:ext cx="911551" cy="97555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 rot="1078097">
                  <a:off x="718584" y="2118234"/>
                  <a:ext cx="595267" cy="645304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rot="1078097">
                <a:off x="317239" y="1902339"/>
                <a:ext cx="896112" cy="91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 rot="1078097" flipH="1">
                <a:off x="972522" y="2170491"/>
                <a:ext cx="241492" cy="57368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 rot="19047536">
              <a:off x="4189851" y="3868062"/>
              <a:ext cx="674253" cy="653456"/>
              <a:chOff x="307430" y="1871058"/>
              <a:chExt cx="1006421" cy="975551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07430" y="1871058"/>
                <a:ext cx="1006421" cy="975551"/>
                <a:chOff x="307430" y="1871058"/>
                <a:chExt cx="1006421" cy="975551"/>
              </a:xfrm>
            </p:grpSpPr>
            <p:sp>
              <p:nvSpPr>
                <p:cNvPr id="59" name="Oval 58"/>
                <p:cNvSpPr/>
                <p:nvPr/>
              </p:nvSpPr>
              <p:spPr>
                <a:xfrm rot="1078097">
                  <a:off x="307430" y="1871058"/>
                  <a:ext cx="911551" cy="97555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 rot="1078097">
                  <a:off x="718584" y="2118234"/>
                  <a:ext cx="595267" cy="645304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Oval 56"/>
              <p:cNvSpPr/>
              <p:nvPr/>
            </p:nvSpPr>
            <p:spPr>
              <a:xfrm rot="1078097">
                <a:off x="317239" y="1902339"/>
                <a:ext cx="896112" cy="91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 rot="1078097">
                <a:off x="941497" y="2166836"/>
                <a:ext cx="281014" cy="57368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5879313" y="2907268"/>
              <a:ext cx="674253" cy="653456"/>
              <a:chOff x="307430" y="1871058"/>
              <a:chExt cx="1006421" cy="975551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07430" y="1871058"/>
                <a:ext cx="1006421" cy="975551"/>
                <a:chOff x="307430" y="1871058"/>
                <a:chExt cx="1006421" cy="975551"/>
              </a:xfrm>
            </p:grpSpPr>
            <p:sp>
              <p:nvSpPr>
                <p:cNvPr id="65" name="Oval 64"/>
                <p:cNvSpPr/>
                <p:nvPr/>
              </p:nvSpPr>
              <p:spPr>
                <a:xfrm rot="1078097">
                  <a:off x="307430" y="1871058"/>
                  <a:ext cx="911551" cy="97555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078097">
                  <a:off x="718584" y="2118234"/>
                  <a:ext cx="595267" cy="645304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3" name="Oval 62"/>
              <p:cNvSpPr/>
              <p:nvPr/>
            </p:nvSpPr>
            <p:spPr>
              <a:xfrm rot="1078097">
                <a:off x="317239" y="1902339"/>
                <a:ext cx="896112" cy="91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 rot="1078097">
                <a:off x="1073110" y="2171366"/>
                <a:ext cx="45720" cy="57368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 rot="19535092">
              <a:off x="5850701" y="3865180"/>
              <a:ext cx="674253" cy="653456"/>
              <a:chOff x="307430" y="1871058"/>
              <a:chExt cx="1006421" cy="975551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307430" y="1871058"/>
                <a:ext cx="1006421" cy="975551"/>
                <a:chOff x="307430" y="1871058"/>
                <a:chExt cx="1006421" cy="975551"/>
              </a:xfrm>
            </p:grpSpPr>
            <p:sp>
              <p:nvSpPr>
                <p:cNvPr id="71" name="Oval 70"/>
                <p:cNvSpPr/>
                <p:nvPr/>
              </p:nvSpPr>
              <p:spPr>
                <a:xfrm rot="1078097">
                  <a:off x="307430" y="1871058"/>
                  <a:ext cx="911551" cy="97555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 rot="1078097">
                  <a:off x="718584" y="2118234"/>
                  <a:ext cx="595267" cy="645304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Oval 68"/>
              <p:cNvSpPr/>
              <p:nvPr/>
            </p:nvSpPr>
            <p:spPr>
              <a:xfrm rot="1078097">
                <a:off x="317239" y="1902339"/>
                <a:ext cx="896112" cy="91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 rot="1078097">
                <a:off x="1073110" y="2171366"/>
                <a:ext cx="45720" cy="57368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396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disparity work?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141875" y="2444152"/>
            <a:ext cx="2210443" cy="2971945"/>
            <a:chOff x="5257800" y="987055"/>
            <a:chExt cx="2260278" cy="3039488"/>
          </a:xfrm>
        </p:grpSpPr>
        <p:pic>
          <p:nvPicPr>
            <p:cNvPr id="5" name="Picture 2" descr="C:\Users\Administrator\Desktop\Siggraph 2011\images\discomfor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987055"/>
              <a:ext cx="2260278" cy="3032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73132" y="3711771"/>
              <a:ext cx="1214606" cy="314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BE4A0A"/>
                  </a:solidFill>
                </a:rPr>
                <a:t>Comfort zone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H="1" flipV="1">
            <a:off x="4821439" y="1939968"/>
            <a:ext cx="4397" cy="381529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  <a:prstDash val="sys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 rot="19607574">
            <a:off x="1000608" y="4332390"/>
            <a:ext cx="984231" cy="953873"/>
            <a:chOff x="307430" y="1871058"/>
            <a:chExt cx="1006421" cy="975551"/>
          </a:xfrm>
        </p:grpSpPr>
        <p:grpSp>
          <p:nvGrpSpPr>
            <p:cNvPr id="9" name="Group 8"/>
            <p:cNvGrpSpPr/>
            <p:nvPr/>
          </p:nvGrpSpPr>
          <p:grpSpPr>
            <a:xfrm>
              <a:off x="307430" y="1871058"/>
              <a:ext cx="1006421" cy="975551"/>
              <a:chOff x="307430" y="1871058"/>
              <a:chExt cx="1006421" cy="975551"/>
            </a:xfrm>
          </p:grpSpPr>
          <p:sp>
            <p:nvSpPr>
              <p:cNvPr id="12" name="Oval 11"/>
              <p:cNvSpPr/>
              <p:nvPr/>
            </p:nvSpPr>
            <p:spPr>
              <a:xfrm rot="1078097">
                <a:off x="307430" y="1871058"/>
                <a:ext cx="911551" cy="975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1078097">
                <a:off x="718584" y="2118234"/>
                <a:ext cx="595267" cy="6453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/>
            <p:cNvSpPr/>
            <p:nvPr/>
          </p:nvSpPr>
          <p:spPr>
            <a:xfrm rot="1078097">
              <a:off x="317239" y="1902339"/>
              <a:ext cx="896112" cy="9144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078097">
              <a:off x="1073110" y="2171366"/>
              <a:ext cx="45720" cy="57368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06950" y="2515096"/>
            <a:ext cx="984231" cy="953873"/>
            <a:chOff x="307430" y="1871058"/>
            <a:chExt cx="1006421" cy="975551"/>
          </a:xfrm>
        </p:grpSpPr>
        <p:grpSp>
          <p:nvGrpSpPr>
            <p:cNvPr id="15" name="Group 14"/>
            <p:cNvGrpSpPr/>
            <p:nvPr/>
          </p:nvGrpSpPr>
          <p:grpSpPr>
            <a:xfrm>
              <a:off x="307430" y="1871058"/>
              <a:ext cx="1006421" cy="975551"/>
              <a:chOff x="307430" y="1871058"/>
              <a:chExt cx="1006421" cy="975551"/>
            </a:xfrm>
          </p:grpSpPr>
          <p:sp>
            <p:nvSpPr>
              <p:cNvPr id="18" name="Oval 17"/>
              <p:cNvSpPr/>
              <p:nvPr/>
            </p:nvSpPr>
            <p:spPr>
              <a:xfrm rot="1078097">
                <a:off x="307430" y="1871058"/>
                <a:ext cx="911551" cy="975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 rot="1078097">
                <a:off x="718584" y="2118234"/>
                <a:ext cx="595267" cy="6453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>
            <a:xfrm rot="1078097">
              <a:off x="317239" y="1902339"/>
              <a:ext cx="896112" cy="9144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1078097">
              <a:off x="1073110" y="2171366"/>
              <a:ext cx="45720" cy="57368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6251438" y="1939968"/>
            <a:ext cx="0" cy="3815299"/>
          </a:xfrm>
          <a:prstGeom prst="line">
            <a:avLst/>
          </a:prstGeom>
          <a:ln w="22225">
            <a:solidFill>
              <a:schemeClr val="accent3">
                <a:lumMod val="75000"/>
              </a:schemeClr>
            </a:solidFill>
            <a:prstDash val="sysDash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196688" y="2882328"/>
            <a:ext cx="107310" cy="2167311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444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96837" y="4333180"/>
            <a:ext cx="89424" cy="89408"/>
          </a:xfrm>
          <a:prstGeom prst="ellipse">
            <a:avLst/>
          </a:prstGeom>
          <a:solidFill>
            <a:srgbClr val="C00000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200672" y="3554060"/>
            <a:ext cx="89424" cy="89408"/>
          </a:xfrm>
          <a:prstGeom prst="ellipse">
            <a:avLst/>
          </a:prstGeom>
          <a:solidFill>
            <a:srgbClr val="C00000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16" idx="2"/>
            <a:endCxn id="22" idx="1"/>
          </p:cNvCxnSpPr>
          <p:nvPr/>
        </p:nvCxnSpPr>
        <p:spPr>
          <a:xfrm>
            <a:off x="1037909" y="2857569"/>
            <a:ext cx="5172025" cy="148870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2"/>
            <a:endCxn id="23" idx="2"/>
          </p:cNvCxnSpPr>
          <p:nvPr/>
        </p:nvCxnSpPr>
        <p:spPr>
          <a:xfrm flipV="1">
            <a:off x="1033224" y="3598766"/>
            <a:ext cx="5167451" cy="135056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4692797" y="3815247"/>
            <a:ext cx="268272" cy="268224"/>
          </a:xfrm>
          <a:prstGeom prst="ellipse">
            <a:avLst/>
          </a:prstGeom>
          <a:gradFill>
            <a:gsLst>
              <a:gs pos="0">
                <a:srgbClr val="E2000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81906" y="2070940"/>
            <a:ext cx="689865" cy="310344"/>
          </a:xfrm>
          <a:prstGeom prst="rect">
            <a:avLst/>
          </a:prstGeom>
          <a:noFill/>
        </p:spPr>
        <p:txBody>
          <a:bodyPr wrap="none" lIns="89392" tIns="44697" rIns="89392" bIns="44697" rtlCol="0">
            <a:spAutoFit/>
          </a:bodyPr>
          <a:lstStyle/>
          <a:p>
            <a:r>
              <a:rPr lang="en-US" sz="1400" b="1" dirty="0"/>
              <a:t>Screen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25209" y="5024345"/>
            <a:ext cx="1446710" cy="305711"/>
          </a:xfrm>
          <a:prstGeom prst="rect">
            <a:avLst/>
          </a:prstGeom>
          <a:noFill/>
        </p:spPr>
        <p:txBody>
          <a:bodyPr wrap="none" lIns="89392" tIns="44697" rIns="89392" bIns="44697" rtlCol="0">
            <a:spAutoFit/>
          </a:bodyPr>
          <a:lstStyle/>
          <a:p>
            <a:pPr algn="ctr"/>
            <a:r>
              <a:rPr lang="en-US" sz="1400" b="1" dirty="0"/>
              <a:t>Object in left eye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75678" y="2491865"/>
            <a:ext cx="1545775" cy="305711"/>
          </a:xfrm>
          <a:prstGeom prst="rect">
            <a:avLst/>
          </a:prstGeom>
          <a:noFill/>
        </p:spPr>
        <p:txBody>
          <a:bodyPr wrap="none" lIns="89392" tIns="44697" rIns="89392" bIns="44697" rtlCol="0">
            <a:spAutoFit/>
          </a:bodyPr>
          <a:lstStyle/>
          <a:p>
            <a:pPr algn="ctr"/>
            <a:r>
              <a:rPr lang="en-US" sz="1400" b="1" dirty="0"/>
              <a:t>Object in right eye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65658" y="5268743"/>
            <a:ext cx="1865863" cy="305711"/>
          </a:xfrm>
          <a:prstGeom prst="rect">
            <a:avLst/>
          </a:prstGeom>
          <a:noFill/>
        </p:spPr>
        <p:txBody>
          <a:bodyPr wrap="none" lIns="89392" tIns="44697" rIns="89392" bIns="44697" rtlCol="0">
            <a:spAutoFit/>
          </a:bodyPr>
          <a:lstStyle/>
          <a:p>
            <a:r>
              <a:rPr lang="en-US" sz="1400" b="1" dirty="0"/>
              <a:t>Object perceived in 3D</a:t>
            </a:r>
          </a:p>
        </p:txBody>
      </p:sp>
      <p:cxnSp>
        <p:nvCxnSpPr>
          <p:cNvPr id="31" name="Straight Arrow Connector 30"/>
          <p:cNvCxnSpPr>
            <a:stCxn id="30" idx="0"/>
            <a:endCxn id="26" idx="4"/>
          </p:cNvCxnSpPr>
          <p:nvPr/>
        </p:nvCxnSpPr>
        <p:spPr>
          <a:xfrm flipV="1">
            <a:off x="3798590" y="4083471"/>
            <a:ext cx="1028343" cy="1185272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lg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7" idx="2"/>
            <a:endCxn id="21" idx="1"/>
          </p:cNvCxnSpPr>
          <p:nvPr/>
        </p:nvCxnSpPr>
        <p:spPr>
          <a:xfrm>
            <a:off x="4026838" y="2381283"/>
            <a:ext cx="2169850" cy="158470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lg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9" idx="2"/>
            <a:endCxn id="23" idx="6"/>
          </p:cNvCxnSpPr>
          <p:nvPr/>
        </p:nvCxnSpPr>
        <p:spPr>
          <a:xfrm flipH="1">
            <a:off x="6290096" y="2797576"/>
            <a:ext cx="1058470" cy="801188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lg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8" idx="0"/>
            <a:endCxn id="22" idx="6"/>
          </p:cNvCxnSpPr>
          <p:nvPr/>
        </p:nvCxnSpPr>
        <p:spPr>
          <a:xfrm flipH="1" flipV="1">
            <a:off x="6286261" y="4377884"/>
            <a:ext cx="1062303" cy="646461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lg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750457" y="3837053"/>
            <a:ext cx="1250021" cy="310344"/>
          </a:xfrm>
          <a:prstGeom prst="rect">
            <a:avLst/>
          </a:prstGeom>
          <a:noFill/>
        </p:spPr>
        <p:txBody>
          <a:bodyPr wrap="none" lIns="89392" tIns="44697" rIns="89392" bIns="44697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Pixel disparity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028202" y="2565491"/>
            <a:ext cx="2797429" cy="2767742"/>
            <a:chOff x="3233252" y="1111150"/>
            <a:chExt cx="2860498" cy="2830646"/>
          </a:xfrm>
        </p:grpSpPr>
        <p:sp>
          <p:nvSpPr>
            <p:cNvPr id="37" name="Pie 36"/>
            <p:cNvSpPr/>
            <p:nvPr/>
          </p:nvSpPr>
          <p:spPr>
            <a:xfrm rot="18900000">
              <a:off x="3233252" y="1111150"/>
              <a:ext cx="2860498" cy="2830646"/>
            </a:xfrm>
            <a:prstGeom prst="pie">
              <a:avLst>
                <a:gd name="adj1" fmla="val 12462832"/>
                <a:gd name="adj2" fmla="val 14545678"/>
              </a:avLst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78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60977" y="2372576"/>
              <a:ext cx="886646" cy="314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tx2">
                      <a:lumMod val="75000"/>
                    </a:schemeClr>
                  </a:solidFill>
                </a:rPr>
                <a:t>Vergence</a:t>
              </a:r>
              <a:endParaRPr lang="en-US" sz="1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9" name="Oval 38"/>
          <p:cNvSpPr/>
          <p:nvPr/>
        </p:nvSpPr>
        <p:spPr>
          <a:xfrm rot="1078097">
            <a:off x="1760196" y="2802203"/>
            <a:ext cx="44712" cy="560932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20700000">
            <a:off x="1759901" y="4467180"/>
            <a:ext cx="44712" cy="560932"/>
          </a:xfrm>
          <a:prstGeom prst="ellipse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6286261" y="3598054"/>
            <a:ext cx="486819" cy="780734"/>
            <a:chOff x="6131606" y="2167179"/>
            <a:chExt cx="497794" cy="798476"/>
          </a:xfrm>
        </p:grpSpPr>
        <p:sp>
          <p:nvSpPr>
            <p:cNvPr id="42" name="Right Brace 41"/>
            <p:cNvSpPr/>
            <p:nvPr/>
          </p:nvSpPr>
          <p:spPr>
            <a:xfrm>
              <a:off x="6415845" y="2167179"/>
              <a:ext cx="213555" cy="798475"/>
            </a:xfrm>
            <a:prstGeom prst="righ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2" idx="0"/>
              <a:endCxn id="23" idx="6"/>
            </p:cNvCxnSpPr>
            <p:nvPr/>
          </p:nvCxnSpPr>
          <p:spPr>
            <a:xfrm flipH="1">
              <a:off x="6135527" y="2167179"/>
              <a:ext cx="280317" cy="725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2" idx="2"/>
              <a:endCxn id="22" idx="6"/>
            </p:cNvCxnSpPr>
            <p:nvPr/>
          </p:nvCxnSpPr>
          <p:spPr>
            <a:xfrm flipH="1" flipV="1">
              <a:off x="6131606" y="2964729"/>
              <a:ext cx="284239" cy="926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/>
          <p:cNvCxnSpPr/>
          <p:nvPr/>
        </p:nvCxnSpPr>
        <p:spPr>
          <a:xfrm>
            <a:off x="261718" y="5781788"/>
            <a:ext cx="83462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73925" y="5480856"/>
            <a:ext cx="648886" cy="310344"/>
          </a:xfrm>
          <a:prstGeom prst="rect">
            <a:avLst/>
          </a:prstGeom>
          <a:noFill/>
        </p:spPr>
        <p:txBody>
          <a:bodyPr wrap="none" lIns="89392" tIns="44697" rIns="89392" bIns="44697" rtlCol="0">
            <a:spAutoFit/>
          </a:bodyPr>
          <a:lstStyle/>
          <a:p>
            <a:r>
              <a:rPr lang="en-US" sz="1400" b="1" dirty="0"/>
              <a:t>Depth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843797" y="1907447"/>
            <a:ext cx="1357269" cy="3815299"/>
            <a:chOff x="4975863" y="490518"/>
            <a:chExt cx="1387869" cy="3902011"/>
          </a:xfrm>
        </p:grpSpPr>
        <p:sp>
          <p:nvSpPr>
            <p:cNvPr id="48" name="Rectangle 47"/>
            <p:cNvSpPr/>
            <p:nvPr/>
          </p:nvSpPr>
          <p:spPr>
            <a:xfrm>
              <a:off x="4975863" y="490518"/>
              <a:ext cx="1387869" cy="3902011"/>
            </a:xfrm>
            <a:prstGeom prst="rect">
              <a:avLst/>
            </a:prstGeom>
            <a:gradFill>
              <a:gsLst>
                <a:gs pos="99583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50000">
                  <a:srgbClr val="FFFF00">
                    <a:lumMod val="100000"/>
                    <a:alpha val="59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 rot="16200000">
              <a:off x="4309559" y="2175575"/>
              <a:ext cx="2720480" cy="472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Viewing discomfort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4889032" y="1904984"/>
            <a:ext cx="1436929" cy="479621"/>
          </a:xfrm>
          <a:prstGeom prst="rect">
            <a:avLst/>
          </a:prstGeom>
          <a:noFill/>
        </p:spPr>
        <p:txBody>
          <a:bodyPr wrap="none" lIns="89392" tIns="44697" rIns="89392" bIns="44697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Accommodation</a:t>
            </a:r>
          </a:p>
          <a:p>
            <a:pPr algn="r"/>
            <a:r>
              <a:rPr lang="en-US" sz="1100" b="1" dirty="0">
                <a:solidFill>
                  <a:schemeClr val="accent3">
                    <a:lumMod val="50000"/>
                  </a:schemeClr>
                </a:solidFill>
              </a:rPr>
              <a:t>(focal plane)</a:t>
            </a:r>
          </a:p>
        </p:txBody>
      </p:sp>
    </p:spTree>
    <p:extLst>
      <p:ext uri="{BB962C8B-B14F-4D97-AF65-F5344CB8AC3E}">
        <p14:creationId xmlns:p14="http://schemas.microsoft.com/office/powerpoint/2010/main" val="144180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6" grpId="0" animBg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5" grpId="0"/>
      <p:bldP spid="35" grpId="1"/>
      <p:bldP spid="39" grpId="0" animBg="1"/>
      <p:bldP spid="40" grpId="0" animBg="1"/>
      <p:bldP spid="46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Preventing discomfort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5141875" y="2434267"/>
            <a:ext cx="2210443" cy="2971945"/>
            <a:chOff x="5257800" y="987055"/>
            <a:chExt cx="2260278" cy="3039488"/>
          </a:xfrm>
        </p:grpSpPr>
        <p:grpSp>
          <p:nvGrpSpPr>
            <p:cNvPr id="36" name="Group 35"/>
            <p:cNvGrpSpPr/>
            <p:nvPr/>
          </p:nvGrpSpPr>
          <p:grpSpPr>
            <a:xfrm>
              <a:off x="5257800" y="987055"/>
              <a:ext cx="2260278" cy="3039488"/>
              <a:chOff x="5257800" y="987055"/>
              <a:chExt cx="2260278" cy="3039488"/>
            </a:xfrm>
          </p:grpSpPr>
          <p:pic>
            <p:nvPicPr>
              <p:cNvPr id="38" name="Picture 2" descr="C:\Users\Administrator\Desktop\Siggraph 2011\images\discomfort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800" y="987055"/>
                <a:ext cx="2260278" cy="3032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5273132" y="3711771"/>
                <a:ext cx="1214606" cy="314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BE4A0A"/>
                    </a:solidFill>
                  </a:rPr>
                  <a:t>Comfort zone</a:t>
                </a: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6336394" y="1435189"/>
              <a:ext cx="109728" cy="221656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444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rot="19607574">
            <a:off x="1000608" y="4322505"/>
            <a:ext cx="984231" cy="953873"/>
            <a:chOff x="307430" y="1871058"/>
            <a:chExt cx="1006421" cy="9755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1" name="Group 40"/>
            <p:cNvGrpSpPr/>
            <p:nvPr/>
          </p:nvGrpSpPr>
          <p:grpSpPr>
            <a:xfrm>
              <a:off x="307430" y="1871058"/>
              <a:ext cx="1006421" cy="975551"/>
              <a:chOff x="307430" y="1871058"/>
              <a:chExt cx="1006421" cy="975551"/>
            </a:xfrm>
          </p:grpSpPr>
          <p:sp>
            <p:nvSpPr>
              <p:cNvPr id="44" name="Oval 43"/>
              <p:cNvSpPr/>
              <p:nvPr/>
            </p:nvSpPr>
            <p:spPr>
              <a:xfrm rot="1078097">
                <a:off x="307430" y="1871058"/>
                <a:ext cx="911551" cy="975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 rot="1078097">
                <a:off x="718584" y="2118234"/>
                <a:ext cx="595267" cy="6453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Oval 41"/>
            <p:cNvSpPr/>
            <p:nvPr/>
          </p:nvSpPr>
          <p:spPr>
            <a:xfrm rot="1078097">
              <a:off x="317239" y="1902339"/>
              <a:ext cx="896112" cy="9144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1078097">
              <a:off x="1073110" y="2171366"/>
              <a:ext cx="45720" cy="57368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06950" y="2505211"/>
            <a:ext cx="984231" cy="953873"/>
            <a:chOff x="307430" y="1871058"/>
            <a:chExt cx="1006421" cy="9755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7" name="Group 46"/>
            <p:cNvGrpSpPr/>
            <p:nvPr/>
          </p:nvGrpSpPr>
          <p:grpSpPr>
            <a:xfrm>
              <a:off x="307430" y="1871058"/>
              <a:ext cx="1006421" cy="975551"/>
              <a:chOff x="307430" y="1871058"/>
              <a:chExt cx="1006421" cy="975551"/>
            </a:xfrm>
          </p:grpSpPr>
          <p:sp>
            <p:nvSpPr>
              <p:cNvPr id="50" name="Oval 49"/>
              <p:cNvSpPr/>
              <p:nvPr/>
            </p:nvSpPr>
            <p:spPr>
              <a:xfrm rot="1078097">
                <a:off x="307430" y="1871058"/>
                <a:ext cx="911551" cy="975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 rot="1078097">
                <a:off x="718584" y="2118234"/>
                <a:ext cx="595267" cy="6453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Oval 47"/>
            <p:cNvSpPr/>
            <p:nvPr/>
          </p:nvSpPr>
          <p:spPr>
            <a:xfrm rot="1078097">
              <a:off x="317239" y="1902339"/>
              <a:ext cx="896112" cy="9144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1078097">
              <a:off x="1073110" y="2171366"/>
              <a:ext cx="45720" cy="57368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Oval 51"/>
          <p:cNvSpPr/>
          <p:nvPr/>
        </p:nvSpPr>
        <p:spPr>
          <a:xfrm>
            <a:off x="3911773" y="2791637"/>
            <a:ext cx="268272" cy="268224"/>
          </a:xfrm>
          <a:prstGeom prst="ellipse">
            <a:avLst/>
          </a:prstGeom>
          <a:gradFill>
            <a:gsLst>
              <a:gs pos="0">
                <a:srgbClr val="E2000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308684" y="3167362"/>
            <a:ext cx="268272" cy="268224"/>
          </a:xfrm>
          <a:prstGeom prst="ellipse">
            <a:avLst/>
          </a:prstGeom>
          <a:gradFill>
            <a:gsLst>
              <a:gs pos="0">
                <a:srgbClr val="E2000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383204" y="3899870"/>
            <a:ext cx="268272" cy="268224"/>
          </a:xfrm>
          <a:prstGeom prst="ellipse">
            <a:avLst/>
          </a:prstGeom>
          <a:gradFill>
            <a:gsLst>
              <a:gs pos="0">
                <a:srgbClr val="E2000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296012" y="4622366"/>
            <a:ext cx="268272" cy="268224"/>
          </a:xfrm>
          <a:prstGeom prst="ellipse">
            <a:avLst/>
          </a:prstGeom>
          <a:gradFill>
            <a:gsLst>
              <a:gs pos="0">
                <a:srgbClr val="E2000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023028" y="3619673"/>
            <a:ext cx="268272" cy="268224"/>
          </a:xfrm>
          <a:prstGeom prst="ellipse">
            <a:avLst/>
          </a:prstGeom>
          <a:gradFill>
            <a:gsLst>
              <a:gs pos="0">
                <a:srgbClr val="E2000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884970" y="4568890"/>
            <a:ext cx="268272" cy="268224"/>
          </a:xfrm>
          <a:prstGeom prst="ellipse">
            <a:avLst/>
          </a:prstGeom>
          <a:gradFill>
            <a:gsLst>
              <a:gs pos="0">
                <a:srgbClr val="E2000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628872" y="3784174"/>
            <a:ext cx="268272" cy="268224"/>
          </a:xfrm>
          <a:prstGeom prst="ellipse">
            <a:avLst/>
          </a:prstGeom>
          <a:gradFill>
            <a:gsLst>
              <a:gs pos="0">
                <a:srgbClr val="E2000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990864" y="4608799"/>
            <a:ext cx="268272" cy="268224"/>
          </a:xfrm>
          <a:prstGeom prst="ellipse">
            <a:avLst/>
          </a:prstGeom>
          <a:gradFill>
            <a:gsLst>
              <a:gs pos="0">
                <a:srgbClr val="E2000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564284" y="3218880"/>
            <a:ext cx="268272" cy="268224"/>
          </a:xfrm>
          <a:prstGeom prst="ellipse">
            <a:avLst/>
          </a:prstGeom>
          <a:gradFill>
            <a:gsLst>
              <a:gs pos="0">
                <a:srgbClr val="E2000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624428" y="2938672"/>
            <a:ext cx="268272" cy="268224"/>
          </a:xfrm>
          <a:prstGeom prst="ellipse">
            <a:avLst/>
          </a:prstGeom>
          <a:gradFill>
            <a:gsLst>
              <a:gs pos="0">
                <a:srgbClr val="E2000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9392" tIns="44697" rIns="89392" bIns="44697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000105" y="5622891"/>
            <a:ext cx="2965716" cy="505765"/>
          </a:xfrm>
          <a:prstGeom prst="rect">
            <a:avLst/>
          </a:prstGeom>
          <a:noFill/>
        </p:spPr>
        <p:txBody>
          <a:bodyPr wrap="none" lIns="89392" tIns="44697" rIns="89392" bIns="44697" rtlCol="0">
            <a:spAutoFit/>
          </a:bodyPr>
          <a:lstStyle/>
          <a:p>
            <a:pPr algn="ctr"/>
            <a:r>
              <a:rPr lang="en-US" sz="2700" b="1" dirty="0">
                <a:solidFill>
                  <a:srgbClr val="C00000"/>
                </a:solidFill>
              </a:rPr>
              <a:t>Viewing discomfort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008788" y="5622891"/>
            <a:ext cx="2556950" cy="505765"/>
          </a:xfrm>
          <a:prstGeom prst="rect">
            <a:avLst/>
          </a:prstGeom>
          <a:noFill/>
        </p:spPr>
        <p:txBody>
          <a:bodyPr wrap="none" lIns="89392" tIns="44697" rIns="89392" bIns="44697" rtlCol="0">
            <a:spAutoFit/>
          </a:bodyPr>
          <a:lstStyle/>
          <a:p>
            <a:pPr algn="ctr"/>
            <a:r>
              <a:rPr lang="en-US" sz="2700" b="1" dirty="0"/>
              <a:t>Viewing comfort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3538334" y="5914156"/>
            <a:ext cx="234874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497084" y="5571034"/>
            <a:ext cx="2207211" cy="386518"/>
          </a:xfrm>
          <a:prstGeom prst="rect">
            <a:avLst/>
          </a:prstGeom>
          <a:noFill/>
        </p:spPr>
        <p:txBody>
          <a:bodyPr wrap="none" lIns="89392" tIns="44697" rIns="89392" bIns="44697" rtlCol="0">
            <a:spAutoFit/>
          </a:bodyPr>
          <a:lstStyle/>
          <a:p>
            <a:r>
              <a:rPr lang="en-US" b="1" dirty="0" smtClean="0"/>
              <a:t>Scene manipulation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068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3374E-6 L -0.13403 1.33374E-6 " pathEditMode="relative" rAng="0" ptsTypes="AA">
                                      <p:cBhvr>
                                        <p:cTn id="6" dur="9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33374E-6 L 0.03403 0.02809 " pathEditMode="relative" rAng="0" ptsTypes="AA">
                                      <p:cBhvr>
                                        <p:cTn id="54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138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0568E-6 L -0.08906 0.07749 " pathEditMode="relative" rAng="0" ptsTypes="AA">
                                      <p:cBhvr>
                                        <p:cTn id="56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2" y="385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8.64198E-7 L -0.13975 0.03272 " pathEditMode="relative" rAng="0" ptsTypes="AA">
                                      <p:cBhvr>
                                        <p:cTn id="58" dur="2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7" y="163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7864E-7 L -0.11823 -0.0284 " pathEditMode="relative" rAng="0" ptsTypes="AA">
                                      <p:cBhvr>
                                        <p:cTn id="60" dur="2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142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1087E-6 L -0.03212 -0.03489 " pathEditMode="relative" rAng="0" ptsTypes="AA">
                                      <p:cBhvr>
                                        <p:cTn id="62" dur="2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-176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69805E-6 L -0.05382 0.03674 " pathEditMode="relative" rAng="0" ptsTypes="AA">
                                      <p:cBhvr>
                                        <p:cTn id="64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" y="182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77925E-6 L 0.06424 0.0281 " pathEditMode="relative" rAng="0" ptsTypes="AA">
                                      <p:cBhvr>
                                        <p:cTn id="6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138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7864E-8 L 0.10347 0.06638 " pathEditMode="relative" rAng="0" ptsTypes="AA">
                                      <p:cBhvr>
                                        <p:cTn id="6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4" y="330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5733E-6 L 0.11527 0.00494 " pathEditMode="relative" rAng="0" ptsTypes="AA">
                                      <p:cBhvr>
                                        <p:cTn id="7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24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10898E-6 L 0.07205 -0.04724 " pathEditMode="relative" rAng="0" ptsTypes="AA">
                                      <p:cBhvr>
                                        <p:cTn id="72" dur="2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237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6869E-6 L -0.28455 -0.0003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6" y="-3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/>
      <p:bldP spid="62" grpId="1"/>
      <p:bldP spid="63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Disparity manipulation</a:t>
            </a:r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6231371" y="1700808"/>
            <a:ext cx="3309181" cy="4679940"/>
            <a:chOff x="5531232" y="3247385"/>
            <a:chExt cx="3309181" cy="4679940"/>
          </a:xfrm>
        </p:grpSpPr>
        <p:grpSp>
          <p:nvGrpSpPr>
            <p:cNvPr id="24" name="Group 23"/>
            <p:cNvGrpSpPr/>
            <p:nvPr/>
          </p:nvGrpSpPr>
          <p:grpSpPr>
            <a:xfrm>
              <a:off x="5747256" y="3247385"/>
              <a:ext cx="3093157" cy="3041933"/>
              <a:chOff x="6127720" y="3362174"/>
              <a:chExt cx="3093157" cy="304193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6127720" y="5003213"/>
                <a:ext cx="1535816" cy="1400894"/>
                <a:chOff x="4572000" y="1753280"/>
                <a:chExt cx="3090196" cy="2818720"/>
              </a:xfrm>
            </p:grpSpPr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1753280"/>
                  <a:ext cx="2475834" cy="2481263"/>
                </a:xfrm>
                <a:prstGeom prst="rect">
                  <a:avLst/>
                </a:prstGeom>
                <a:noFill/>
                <a:ln w="9525">
                  <a:solidFill>
                    <a:schemeClr val="bg1">
                      <a:lumMod val="85000"/>
                    </a:schemeClr>
                  </a:solidFill>
                  <a:miter lim="800000"/>
                  <a:headEnd/>
                  <a:tailEnd/>
                </a:ln>
                <a:effectLst>
                  <a:outerShdw blurRad="152400" dist="762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50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33471" y="3343275"/>
                  <a:ext cx="1228725" cy="1228725"/>
                </a:xfrm>
                <a:prstGeom prst="rect">
                  <a:avLst/>
                </a:prstGeom>
                <a:noFill/>
                <a:ln w="9525">
                  <a:solidFill>
                    <a:schemeClr val="bg1">
                      <a:lumMod val="85000"/>
                    </a:schemeClr>
                  </a:solidFill>
                  <a:miter lim="800000"/>
                  <a:headEnd/>
                  <a:tailEnd/>
                </a:ln>
                <a:effectLst>
                  <a:outerShdw blurRad="152400" dist="762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grpSp>
            <p:nvGrpSpPr>
              <p:cNvPr id="51" name="Group 50"/>
              <p:cNvGrpSpPr/>
              <p:nvPr/>
            </p:nvGrpSpPr>
            <p:grpSpPr>
              <a:xfrm>
                <a:off x="6127720" y="3362174"/>
                <a:ext cx="1544951" cy="1411733"/>
                <a:chOff x="990600" y="1690650"/>
                <a:chExt cx="3108578" cy="2840530"/>
              </a:xfrm>
            </p:grpSpPr>
            <p:pic>
              <p:nvPicPr>
                <p:cNvPr id="5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0600" y="1690650"/>
                  <a:ext cx="2470403" cy="2475820"/>
                </a:xfrm>
                <a:prstGeom prst="rect">
                  <a:avLst/>
                </a:prstGeom>
                <a:noFill/>
                <a:ln w="9525">
                  <a:solidFill>
                    <a:schemeClr val="bg1">
                      <a:lumMod val="85000"/>
                    </a:schemeClr>
                  </a:solidFill>
                  <a:miter lim="800000"/>
                  <a:headEnd/>
                  <a:tailEnd/>
                </a:ln>
                <a:effectLst>
                  <a:outerShdw blurRad="152400" dist="762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53" name="Picture 7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22828" y="3254830"/>
                  <a:ext cx="1276350" cy="1276350"/>
                </a:xfrm>
                <a:prstGeom prst="rect">
                  <a:avLst/>
                </a:prstGeom>
                <a:noFill/>
                <a:ln w="9525">
                  <a:solidFill>
                    <a:schemeClr val="bg1">
                      <a:lumMod val="85000"/>
                    </a:schemeClr>
                  </a:solidFill>
                  <a:miter lim="800000"/>
                  <a:headEnd/>
                  <a:tailEnd/>
                </a:ln>
                <a:effectLst>
                  <a:outerShdw blurRad="152400" dist="762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grpSp>
            <p:nvGrpSpPr>
              <p:cNvPr id="54" name="Group 53"/>
              <p:cNvGrpSpPr/>
              <p:nvPr/>
            </p:nvGrpSpPr>
            <p:grpSpPr>
              <a:xfrm>
                <a:off x="7574648" y="4795413"/>
                <a:ext cx="1646229" cy="1032946"/>
                <a:chOff x="7437775" y="1648354"/>
                <a:chExt cx="3312356" cy="2696728"/>
              </a:xfrm>
            </p:grpSpPr>
            <p:pic>
              <p:nvPicPr>
                <p:cNvPr id="55" name="Picture 2" descr="C:\Plexus\Data\Images\Gradients\Error.png"/>
                <p:cNvPicPr>
                  <a:picLocks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6599193" y="2802266"/>
                  <a:ext cx="1856015" cy="1788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6" name="TextBox 55"/>
                <p:cNvSpPr txBox="1"/>
                <p:nvPr/>
              </p:nvSpPr>
              <p:spPr>
                <a:xfrm>
                  <a:off x="7635008" y="1648354"/>
                  <a:ext cx="2640187" cy="8035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strong</a:t>
                  </a: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7785027" y="3541564"/>
                  <a:ext cx="2965104" cy="8035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weak</a:t>
                  </a:r>
                </a:p>
              </p:txBody>
            </p:sp>
          </p:grpSp>
          <p:sp>
            <p:nvSpPr>
              <p:cNvPr id="60" name="TextBox 59"/>
              <p:cNvSpPr txBox="1"/>
              <p:nvPr/>
            </p:nvSpPr>
            <p:spPr>
              <a:xfrm>
                <a:off x="7701109" y="4188222"/>
                <a:ext cx="9645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Perceived distortions</a:t>
                </a:r>
                <a:endParaRPr lang="en-US" sz="1200" b="1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706375" y="5901752"/>
                <a:ext cx="12818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Perceived distortions</a:t>
                </a:r>
                <a:endParaRPr lang="en-US" sz="1200" b="1" dirty="0"/>
              </a:p>
            </p:txBody>
          </p:sp>
          <p:sp>
            <p:nvSpPr>
              <p:cNvPr id="22" name="Right Arrow 21"/>
              <p:cNvSpPr/>
              <p:nvPr/>
            </p:nvSpPr>
            <p:spPr>
              <a:xfrm rot="5400000">
                <a:off x="6632169" y="4661079"/>
                <a:ext cx="221580" cy="288655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5531232" y="6544396"/>
              <a:ext cx="2553039" cy="1382929"/>
            </a:xfrm>
            <a:prstGeom prst="rect">
              <a:avLst/>
            </a:prstGeom>
            <a:noFill/>
          </p:spPr>
          <p:txBody>
            <a:bodyPr wrap="none" lIns="89392" tIns="44697" rIns="89392" bIns="44697" rtlCol="0">
              <a:spAutoFit/>
            </a:bodyPr>
            <a:lstStyle/>
            <a:p>
              <a:r>
                <a:rPr lang="en-US" sz="1400" i="1" dirty="0" smtClean="0"/>
                <a:t>A perceptual model for disparity.</a:t>
              </a:r>
            </a:p>
            <a:p>
              <a:endParaRPr lang="en-US" sz="1400" i="1" dirty="0" smtClean="0"/>
            </a:p>
            <a:p>
              <a:r>
                <a:rPr lang="en-US" sz="1400" i="1" dirty="0" smtClean="0"/>
                <a:t/>
              </a:r>
              <a:br>
                <a:rPr lang="en-US" sz="1400" i="1" dirty="0" smtClean="0"/>
              </a:br>
              <a:r>
                <a:rPr lang="en-US" sz="1400" dirty="0" smtClean="0"/>
                <a:t>Didyk et </a:t>
              </a:r>
              <a:r>
                <a:rPr lang="en-US" sz="1400" dirty="0"/>
                <a:t>al</a:t>
              </a:r>
              <a:r>
                <a:rPr lang="en-US" sz="1400" dirty="0" smtClean="0"/>
                <a:t>.</a:t>
              </a:r>
            </a:p>
            <a:p>
              <a:r>
                <a:rPr lang="en-US" sz="1400" dirty="0" smtClean="0"/>
                <a:t>SIGGRAPH 2011</a:t>
              </a:r>
            </a:p>
            <a:p>
              <a:endParaRPr lang="en-US" sz="1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00855" y="1700808"/>
            <a:ext cx="3099452" cy="4479853"/>
            <a:chOff x="3053652" y="3235812"/>
            <a:chExt cx="3099452" cy="4479853"/>
          </a:xfrm>
        </p:grpSpPr>
        <p:pic>
          <p:nvPicPr>
            <p:cNvPr id="4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6048" y="3235812"/>
              <a:ext cx="1970291" cy="1242000"/>
            </a:xfrm>
            <a:prstGeom prst="rect">
              <a:avLst/>
            </a:prstGeom>
            <a:noFill/>
            <a:ln>
              <a:noFill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6048" y="4888424"/>
              <a:ext cx="2018315" cy="1241279"/>
            </a:xfrm>
            <a:prstGeom prst="rect">
              <a:avLst/>
            </a:prstGeom>
            <a:noFill/>
            <a:ln>
              <a:noFill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3053652" y="6548180"/>
              <a:ext cx="2886822" cy="1167485"/>
            </a:xfrm>
            <a:prstGeom prst="rect">
              <a:avLst/>
            </a:prstGeom>
            <a:noFill/>
          </p:spPr>
          <p:txBody>
            <a:bodyPr wrap="square" lIns="89392" tIns="44697" rIns="89392" bIns="44697" rtlCol="0">
              <a:spAutoFit/>
            </a:bodyPr>
            <a:lstStyle/>
            <a:p>
              <a:r>
                <a:rPr lang="en-US" sz="1400" i="1" dirty="0" smtClean="0"/>
                <a:t>Nonlinear </a:t>
              </a:r>
              <a:r>
                <a:rPr lang="en-US" sz="1400" i="1" dirty="0"/>
                <a:t>Disparity Mapping for Stereoscopic </a:t>
              </a:r>
              <a:r>
                <a:rPr lang="en-US" sz="1400" i="1" dirty="0" smtClean="0"/>
                <a:t>3D.</a:t>
              </a:r>
            </a:p>
            <a:p>
              <a:endParaRPr lang="en-US" sz="1400" dirty="0" smtClean="0"/>
            </a:p>
            <a:p>
              <a:r>
                <a:rPr lang="en-US" sz="1400" dirty="0" smtClean="0"/>
                <a:t>Lang </a:t>
              </a:r>
              <a:r>
                <a:rPr lang="en-US" sz="1400" dirty="0"/>
                <a:t>et al</a:t>
              </a:r>
              <a:r>
                <a:rPr lang="en-US" sz="1400" dirty="0" smtClean="0"/>
                <a:t>.</a:t>
              </a:r>
            </a:p>
            <a:p>
              <a:r>
                <a:rPr lang="en-US" sz="1400" dirty="0" smtClean="0"/>
                <a:t>SIGGRAPH 2010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556337" y="4026506"/>
              <a:ext cx="1596767" cy="1252860"/>
              <a:chOff x="3714693" y="1060965"/>
              <a:chExt cx="1596767" cy="125286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714693" y="1060965"/>
                <a:ext cx="1596767" cy="125286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3714693" y="1173117"/>
                <a:ext cx="1577143" cy="969872"/>
                <a:chOff x="2655283" y="2090179"/>
                <a:chExt cx="2602517" cy="1600431"/>
              </a:xfrm>
            </p:grpSpPr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0" y="2090179"/>
                  <a:ext cx="2209800" cy="14177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5" name="TextBox 44"/>
                <p:cNvSpPr txBox="1"/>
                <p:nvPr/>
              </p:nvSpPr>
              <p:spPr>
                <a:xfrm>
                  <a:off x="3766456" y="3429000"/>
                  <a:ext cx="101341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100" dirty="0" smtClean="0"/>
                    <a:t>Input disparity</a:t>
                  </a:r>
                  <a:endParaRPr lang="en-US" sz="1100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2655283" y="2343062"/>
                  <a:ext cx="353943" cy="1025281"/>
                </a:xfrm>
                <a:prstGeom prst="rect">
                  <a:avLst/>
                </a:prstGeom>
                <a:noFill/>
              </p:spPr>
              <p:txBody>
                <a:bodyPr vert="vert270" wrap="none" rtlCol="0">
                  <a:spAutoFit/>
                </a:bodyPr>
                <a:lstStyle/>
                <a:p>
                  <a:pPr algn="ctr"/>
                  <a:r>
                    <a:rPr lang="en-US" sz="1100" dirty="0" smtClean="0"/>
                    <a:t>Output disparity</a:t>
                  </a:r>
                  <a:endParaRPr lang="en-US" sz="1100" dirty="0"/>
                </a:p>
              </p:txBody>
            </p:sp>
          </p:grpSp>
        </p:grpSp>
        <p:sp>
          <p:nvSpPr>
            <p:cNvPr id="34" name="Right Arrow 33"/>
            <p:cNvSpPr/>
            <p:nvPr/>
          </p:nvSpPr>
          <p:spPr>
            <a:xfrm rot="5400000">
              <a:off x="4123878" y="4573220"/>
              <a:ext cx="221580" cy="28865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4707" y="1700808"/>
            <a:ext cx="2886822" cy="4463916"/>
            <a:chOff x="107504" y="3235812"/>
            <a:chExt cx="2886822" cy="446391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49" y="3235812"/>
              <a:ext cx="2253720" cy="1242000"/>
            </a:xfrm>
            <a:prstGeom prst="rect">
              <a:avLst/>
            </a:prstGeom>
            <a:noFill/>
            <a:ln>
              <a:noFill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08" y="4888424"/>
              <a:ext cx="2249945" cy="1242000"/>
            </a:xfrm>
            <a:prstGeom prst="rect">
              <a:avLst/>
            </a:prstGeom>
            <a:noFill/>
            <a:ln>
              <a:noFill/>
            </a:ln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ight Arrow 34"/>
            <p:cNvSpPr/>
            <p:nvPr/>
          </p:nvSpPr>
          <p:spPr>
            <a:xfrm rot="5400000">
              <a:off x="1408418" y="4573220"/>
              <a:ext cx="221580" cy="288655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7504" y="6532243"/>
              <a:ext cx="2886822" cy="1167485"/>
            </a:xfrm>
            <a:prstGeom prst="rect">
              <a:avLst/>
            </a:prstGeom>
            <a:noFill/>
          </p:spPr>
          <p:txBody>
            <a:bodyPr wrap="square" lIns="89392" tIns="44697" rIns="89392" bIns="44697" rtlCol="0">
              <a:spAutoFit/>
            </a:bodyPr>
            <a:lstStyle/>
            <a:p>
              <a:r>
                <a:rPr lang="en-US" sz="1400" i="1" dirty="0" smtClean="0"/>
                <a:t>OSCAM </a:t>
              </a:r>
              <a:r>
                <a:rPr lang="en-US" sz="1400" i="1" dirty="0"/>
                <a:t>- Optimized Stereoscopic Camera Control for Interactive </a:t>
              </a:r>
              <a:r>
                <a:rPr lang="en-US" sz="1400" i="1" dirty="0" smtClean="0"/>
                <a:t>3D.</a:t>
              </a:r>
            </a:p>
            <a:p>
              <a:endParaRPr lang="en-US" sz="1400" dirty="0" smtClean="0"/>
            </a:p>
            <a:p>
              <a:r>
                <a:rPr lang="en-US" sz="1400" dirty="0" err="1" smtClean="0"/>
                <a:t>Oskam</a:t>
              </a:r>
              <a:r>
                <a:rPr lang="en-US" sz="1400" dirty="0" smtClean="0"/>
                <a:t> </a:t>
              </a:r>
              <a:r>
                <a:rPr lang="en-US" sz="1400" dirty="0"/>
                <a:t>et al</a:t>
              </a:r>
              <a:r>
                <a:rPr lang="en-US" sz="1400" dirty="0" smtClean="0"/>
                <a:t>.</a:t>
              </a:r>
            </a:p>
            <a:p>
              <a:r>
                <a:rPr lang="en-US" sz="1400" dirty="0" smtClean="0"/>
                <a:t>SIGGRAPH </a:t>
              </a:r>
              <a:r>
                <a:rPr lang="en-US" sz="1400" dirty="0"/>
                <a:t>Asia </a:t>
              </a:r>
              <a:r>
                <a:rPr lang="en-US" sz="1400" dirty="0" smtClean="0"/>
                <a:t>2011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381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Optimizing Motion in 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en-US" dirty="0"/>
              <a:t>Compression </a:t>
            </a:r>
            <a:r>
              <a:rPr lang="en-US" dirty="0" smtClean="0"/>
              <a:t>removes empty space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4400" dirty="0" smtClean="0"/>
          </a:p>
          <a:p>
            <a:r>
              <a:rPr lang="en-US" dirty="0" smtClean="0"/>
              <a:t>We want to</a:t>
            </a:r>
            <a:endParaRPr lang="en-US" dirty="0"/>
          </a:p>
          <a:p>
            <a:pPr lvl="1"/>
            <a:r>
              <a:rPr lang="en-US" dirty="0" smtClean="0"/>
              <a:t>maintain manipulation </a:t>
            </a:r>
          </a:p>
          <a:p>
            <a:pPr marL="457200" lvl="1" indent="0">
              <a:buNone/>
            </a:pPr>
            <a:r>
              <a:rPr lang="en-US" dirty="0" smtClean="0"/>
              <a:t>but at the same time</a:t>
            </a:r>
          </a:p>
          <a:p>
            <a:pPr lvl="1"/>
            <a:r>
              <a:rPr lang="en-US" dirty="0" smtClean="0"/>
              <a:t>locally correct the motion</a:t>
            </a:r>
            <a:endParaRPr lang="en-US" dirty="0"/>
          </a:p>
        </p:txBody>
      </p:sp>
      <p:pic>
        <p:nvPicPr>
          <p:cNvPr id="20" name="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62647" y="2261001"/>
            <a:ext cx="3024336" cy="1814602"/>
          </a:xfrm>
          <a:prstGeom prst="rect">
            <a:avLst/>
          </a:prstGeom>
        </p:spPr>
      </p:pic>
      <p:pic>
        <p:nvPicPr>
          <p:cNvPr id="21" name="video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577857" y="2261001"/>
            <a:ext cx="3024337" cy="181460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624958" y="2305447"/>
            <a:ext cx="2796988" cy="1730188"/>
            <a:chOff x="4697506" y="3227294"/>
            <a:chExt cx="2796988" cy="1730188"/>
          </a:xfrm>
        </p:grpSpPr>
        <p:cxnSp>
          <p:nvCxnSpPr>
            <p:cNvPr id="24" name="Straight Arrow Connector 23"/>
            <p:cNvCxnSpPr>
              <a:stCxn id="26" idx="0"/>
            </p:cNvCxnSpPr>
            <p:nvPr/>
          </p:nvCxnSpPr>
          <p:spPr>
            <a:xfrm flipV="1">
              <a:off x="4697506" y="4092388"/>
              <a:ext cx="2760989" cy="8650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6" idx="0"/>
            </p:cNvCxnSpPr>
            <p:nvPr/>
          </p:nvCxnSpPr>
          <p:spPr>
            <a:xfrm flipV="1">
              <a:off x="4697506" y="3573016"/>
              <a:ext cx="0" cy="13844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5"/>
            <p:cNvSpPr/>
            <p:nvPr/>
          </p:nvSpPr>
          <p:spPr>
            <a:xfrm>
              <a:off x="4697506" y="3227294"/>
              <a:ext cx="2796988" cy="1730188"/>
            </a:xfrm>
            <a:custGeom>
              <a:avLst/>
              <a:gdLst>
                <a:gd name="connsiteX0" fmla="*/ 0 w 2796988"/>
                <a:gd name="connsiteY0" fmla="*/ 1730188 h 1730188"/>
                <a:gd name="connsiteX1" fmla="*/ 457200 w 2796988"/>
                <a:gd name="connsiteY1" fmla="*/ 1524000 h 1730188"/>
                <a:gd name="connsiteX2" fmla="*/ 555812 w 2796988"/>
                <a:gd name="connsiteY2" fmla="*/ 1030941 h 1730188"/>
                <a:gd name="connsiteX3" fmla="*/ 1658470 w 2796988"/>
                <a:gd name="connsiteY3" fmla="*/ 627530 h 1730188"/>
                <a:gd name="connsiteX4" fmla="*/ 1837765 w 2796988"/>
                <a:gd name="connsiteY4" fmla="*/ 179294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57200 w 2796988"/>
                <a:gd name="connsiteY1" fmla="*/ 1524000 h 1730188"/>
                <a:gd name="connsiteX2" fmla="*/ 600635 w 2796988"/>
                <a:gd name="connsiteY2" fmla="*/ 1111623 h 1730188"/>
                <a:gd name="connsiteX3" fmla="*/ 1658470 w 2796988"/>
                <a:gd name="connsiteY3" fmla="*/ 627530 h 1730188"/>
                <a:gd name="connsiteX4" fmla="*/ 1837765 w 2796988"/>
                <a:gd name="connsiteY4" fmla="*/ 179294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57200 w 2796988"/>
                <a:gd name="connsiteY1" fmla="*/ 1524000 h 1730188"/>
                <a:gd name="connsiteX2" fmla="*/ 600635 w 2796988"/>
                <a:gd name="connsiteY2" fmla="*/ 1111623 h 1730188"/>
                <a:gd name="connsiteX3" fmla="*/ 1640540 w 2796988"/>
                <a:gd name="connsiteY3" fmla="*/ 744071 h 1730188"/>
                <a:gd name="connsiteX4" fmla="*/ 1837765 w 2796988"/>
                <a:gd name="connsiteY4" fmla="*/ 179294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66165 w 2796988"/>
                <a:gd name="connsiteY1" fmla="*/ 1568824 h 1730188"/>
                <a:gd name="connsiteX2" fmla="*/ 600635 w 2796988"/>
                <a:gd name="connsiteY2" fmla="*/ 1111623 h 1730188"/>
                <a:gd name="connsiteX3" fmla="*/ 1640540 w 2796988"/>
                <a:gd name="connsiteY3" fmla="*/ 744071 h 1730188"/>
                <a:gd name="connsiteX4" fmla="*/ 1837765 w 2796988"/>
                <a:gd name="connsiteY4" fmla="*/ 179294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66165 w 2796988"/>
                <a:gd name="connsiteY1" fmla="*/ 1568824 h 1730188"/>
                <a:gd name="connsiteX2" fmla="*/ 600635 w 2796988"/>
                <a:gd name="connsiteY2" fmla="*/ 1111623 h 1730188"/>
                <a:gd name="connsiteX3" fmla="*/ 1640540 w 2796988"/>
                <a:gd name="connsiteY3" fmla="*/ 744071 h 1730188"/>
                <a:gd name="connsiteX4" fmla="*/ 1846730 w 2796988"/>
                <a:gd name="connsiteY4" fmla="*/ 251012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66165 w 2796988"/>
                <a:gd name="connsiteY1" fmla="*/ 1568824 h 1730188"/>
                <a:gd name="connsiteX2" fmla="*/ 600635 w 2796988"/>
                <a:gd name="connsiteY2" fmla="*/ 1111623 h 1730188"/>
                <a:gd name="connsiteX3" fmla="*/ 1640540 w 2796988"/>
                <a:gd name="connsiteY3" fmla="*/ 744071 h 1730188"/>
                <a:gd name="connsiteX4" fmla="*/ 1864659 w 2796988"/>
                <a:gd name="connsiteY4" fmla="*/ 304800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66165 w 2796988"/>
                <a:gd name="connsiteY1" fmla="*/ 1568824 h 1730188"/>
                <a:gd name="connsiteX2" fmla="*/ 600635 w 2796988"/>
                <a:gd name="connsiteY2" fmla="*/ 1111623 h 1730188"/>
                <a:gd name="connsiteX3" fmla="*/ 1640540 w 2796988"/>
                <a:gd name="connsiteY3" fmla="*/ 770965 h 1730188"/>
                <a:gd name="connsiteX4" fmla="*/ 1864659 w 2796988"/>
                <a:gd name="connsiteY4" fmla="*/ 304800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66165 w 2796988"/>
                <a:gd name="connsiteY1" fmla="*/ 1568824 h 1730188"/>
                <a:gd name="connsiteX2" fmla="*/ 627529 w 2796988"/>
                <a:gd name="connsiteY2" fmla="*/ 1174375 h 1730188"/>
                <a:gd name="connsiteX3" fmla="*/ 1640540 w 2796988"/>
                <a:gd name="connsiteY3" fmla="*/ 770965 h 1730188"/>
                <a:gd name="connsiteX4" fmla="*/ 1864659 w 2796988"/>
                <a:gd name="connsiteY4" fmla="*/ 304800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66165 w 2796988"/>
                <a:gd name="connsiteY1" fmla="*/ 1529748 h 1730188"/>
                <a:gd name="connsiteX2" fmla="*/ 627529 w 2796988"/>
                <a:gd name="connsiteY2" fmla="*/ 1174375 h 1730188"/>
                <a:gd name="connsiteX3" fmla="*/ 1640540 w 2796988"/>
                <a:gd name="connsiteY3" fmla="*/ 770965 h 1730188"/>
                <a:gd name="connsiteX4" fmla="*/ 1864659 w 2796988"/>
                <a:gd name="connsiteY4" fmla="*/ 304800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66165 w 2796988"/>
                <a:gd name="connsiteY1" fmla="*/ 1529748 h 1730188"/>
                <a:gd name="connsiteX2" fmla="*/ 627529 w 2796988"/>
                <a:gd name="connsiteY2" fmla="*/ 1174375 h 1730188"/>
                <a:gd name="connsiteX3" fmla="*/ 1640540 w 2796988"/>
                <a:gd name="connsiteY3" fmla="*/ 770965 h 1730188"/>
                <a:gd name="connsiteX4" fmla="*/ 1864659 w 2796988"/>
                <a:gd name="connsiteY4" fmla="*/ 304800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66165 w 2796988"/>
                <a:gd name="connsiteY1" fmla="*/ 1529748 h 1730188"/>
                <a:gd name="connsiteX2" fmla="*/ 627529 w 2796988"/>
                <a:gd name="connsiteY2" fmla="*/ 1174375 h 1730188"/>
                <a:gd name="connsiteX3" fmla="*/ 1640540 w 2796988"/>
                <a:gd name="connsiteY3" fmla="*/ 770965 h 1730188"/>
                <a:gd name="connsiteX4" fmla="*/ 1829490 w 2796988"/>
                <a:gd name="connsiteY4" fmla="*/ 304800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66165 w 2796988"/>
                <a:gd name="connsiteY1" fmla="*/ 1529748 h 1730188"/>
                <a:gd name="connsiteX2" fmla="*/ 627529 w 2796988"/>
                <a:gd name="connsiteY2" fmla="*/ 1174375 h 1730188"/>
                <a:gd name="connsiteX3" fmla="*/ 1640540 w 2796988"/>
                <a:gd name="connsiteY3" fmla="*/ 770965 h 1730188"/>
                <a:gd name="connsiteX4" fmla="*/ 1829490 w 2796988"/>
                <a:gd name="connsiteY4" fmla="*/ 304800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66165 w 2796988"/>
                <a:gd name="connsiteY1" fmla="*/ 1529748 h 1730188"/>
                <a:gd name="connsiteX2" fmla="*/ 627529 w 2796988"/>
                <a:gd name="connsiteY2" fmla="*/ 1174375 h 1730188"/>
                <a:gd name="connsiteX3" fmla="*/ 1640540 w 2796988"/>
                <a:gd name="connsiteY3" fmla="*/ 770965 h 1730188"/>
                <a:gd name="connsiteX4" fmla="*/ 1829490 w 2796988"/>
                <a:gd name="connsiteY4" fmla="*/ 304800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66165 w 2796988"/>
                <a:gd name="connsiteY1" fmla="*/ 1529748 h 1730188"/>
                <a:gd name="connsiteX2" fmla="*/ 627529 w 2796988"/>
                <a:gd name="connsiteY2" fmla="*/ 1174375 h 1730188"/>
                <a:gd name="connsiteX3" fmla="*/ 1640540 w 2796988"/>
                <a:gd name="connsiteY3" fmla="*/ 770965 h 1730188"/>
                <a:gd name="connsiteX4" fmla="*/ 1829490 w 2796988"/>
                <a:gd name="connsiteY4" fmla="*/ 304800 h 1730188"/>
                <a:gd name="connsiteX5" fmla="*/ 2796988 w 2796988"/>
                <a:gd name="connsiteY5" fmla="*/ 0 h 1730188"/>
                <a:gd name="connsiteX0" fmla="*/ 0 w 2796988"/>
                <a:gd name="connsiteY0" fmla="*/ 1730188 h 1730188"/>
                <a:gd name="connsiteX1" fmla="*/ 466165 w 2796988"/>
                <a:gd name="connsiteY1" fmla="*/ 1529748 h 1730188"/>
                <a:gd name="connsiteX2" fmla="*/ 627529 w 2796988"/>
                <a:gd name="connsiteY2" fmla="*/ 1174375 h 1730188"/>
                <a:gd name="connsiteX3" fmla="*/ 1605370 w 2796988"/>
                <a:gd name="connsiteY3" fmla="*/ 802227 h 1730188"/>
                <a:gd name="connsiteX4" fmla="*/ 1829490 w 2796988"/>
                <a:gd name="connsiteY4" fmla="*/ 304800 h 1730188"/>
                <a:gd name="connsiteX5" fmla="*/ 2796988 w 2796988"/>
                <a:gd name="connsiteY5" fmla="*/ 0 h 1730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6988" h="1730188">
                  <a:moveTo>
                    <a:pt x="0" y="1730188"/>
                  </a:moveTo>
                  <a:cubicBezTo>
                    <a:pt x="201820" y="1661918"/>
                    <a:pt x="361577" y="1622384"/>
                    <a:pt x="466165" y="1529748"/>
                  </a:cubicBezTo>
                  <a:cubicBezTo>
                    <a:pt x="570753" y="1437113"/>
                    <a:pt x="437662" y="1295629"/>
                    <a:pt x="627529" y="1174375"/>
                  </a:cubicBezTo>
                  <a:cubicBezTo>
                    <a:pt x="817397" y="1053122"/>
                    <a:pt x="1405043" y="947156"/>
                    <a:pt x="1605370" y="802227"/>
                  </a:cubicBezTo>
                  <a:cubicBezTo>
                    <a:pt x="1805697" y="657298"/>
                    <a:pt x="1630887" y="438504"/>
                    <a:pt x="1829490" y="304800"/>
                  </a:cubicBezTo>
                  <a:cubicBezTo>
                    <a:pt x="2028093" y="171096"/>
                    <a:pt x="2431791" y="95968"/>
                    <a:pt x="2796988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 26"/>
          <p:cNvSpPr/>
          <p:nvPr/>
        </p:nvSpPr>
        <p:spPr>
          <a:xfrm>
            <a:off x="7676141" y="3117775"/>
            <a:ext cx="632498" cy="1682499"/>
          </a:xfrm>
          <a:custGeom>
            <a:avLst/>
            <a:gdLst>
              <a:gd name="connsiteX0" fmla="*/ 0 w 805139"/>
              <a:gd name="connsiteY0" fmla="*/ 0 h 1623060"/>
              <a:gd name="connsiteX1" fmla="*/ 769620 w 805139"/>
              <a:gd name="connsiteY1" fmla="*/ 617220 h 1623060"/>
              <a:gd name="connsiteX2" fmla="*/ 685800 w 805139"/>
              <a:gd name="connsiteY2" fmla="*/ 1623060 h 1623060"/>
              <a:gd name="connsiteX3" fmla="*/ 685800 w 805139"/>
              <a:gd name="connsiteY3" fmla="*/ 1623060 h 1623060"/>
              <a:gd name="connsiteX0" fmla="*/ 0 w 685800"/>
              <a:gd name="connsiteY0" fmla="*/ 0 h 1623060"/>
              <a:gd name="connsiteX1" fmla="*/ 533400 w 685800"/>
              <a:gd name="connsiteY1" fmla="*/ 510540 h 1623060"/>
              <a:gd name="connsiteX2" fmla="*/ 685800 w 685800"/>
              <a:gd name="connsiteY2" fmla="*/ 1623060 h 1623060"/>
              <a:gd name="connsiteX3" fmla="*/ 685800 w 685800"/>
              <a:gd name="connsiteY3" fmla="*/ 1623060 h 1623060"/>
              <a:gd name="connsiteX0" fmla="*/ 0 w 685800"/>
              <a:gd name="connsiteY0" fmla="*/ 0 h 1623060"/>
              <a:gd name="connsiteX1" fmla="*/ 579120 w 685800"/>
              <a:gd name="connsiteY1" fmla="*/ 487680 h 1623060"/>
              <a:gd name="connsiteX2" fmla="*/ 685800 w 685800"/>
              <a:gd name="connsiteY2" fmla="*/ 1623060 h 1623060"/>
              <a:gd name="connsiteX3" fmla="*/ 685800 w 685800"/>
              <a:gd name="connsiteY3" fmla="*/ 1623060 h 1623060"/>
              <a:gd name="connsiteX0" fmla="*/ 0 w 685800"/>
              <a:gd name="connsiteY0" fmla="*/ 0 h 1623060"/>
              <a:gd name="connsiteX1" fmla="*/ 579120 w 685800"/>
              <a:gd name="connsiteY1" fmla="*/ 487680 h 1623060"/>
              <a:gd name="connsiteX2" fmla="*/ 685800 w 685800"/>
              <a:gd name="connsiteY2" fmla="*/ 1623060 h 1623060"/>
              <a:gd name="connsiteX3" fmla="*/ 685800 w 685800"/>
              <a:gd name="connsiteY3" fmla="*/ 1623060 h 1623060"/>
              <a:gd name="connsiteX0" fmla="*/ 0 w 702995"/>
              <a:gd name="connsiteY0" fmla="*/ 0 h 1623060"/>
              <a:gd name="connsiteX1" fmla="*/ 579120 w 702995"/>
              <a:gd name="connsiteY1" fmla="*/ 487680 h 1623060"/>
              <a:gd name="connsiteX2" fmla="*/ 685800 w 702995"/>
              <a:gd name="connsiteY2" fmla="*/ 1623060 h 1623060"/>
              <a:gd name="connsiteX3" fmla="*/ 685800 w 702995"/>
              <a:gd name="connsiteY3" fmla="*/ 1623060 h 1623060"/>
              <a:gd name="connsiteX0" fmla="*/ 0 w 718125"/>
              <a:gd name="connsiteY0" fmla="*/ 0 h 1623060"/>
              <a:gd name="connsiteX1" fmla="*/ 579120 w 718125"/>
              <a:gd name="connsiteY1" fmla="*/ 487680 h 1623060"/>
              <a:gd name="connsiteX2" fmla="*/ 685800 w 718125"/>
              <a:gd name="connsiteY2" fmla="*/ 1623060 h 1623060"/>
              <a:gd name="connsiteX3" fmla="*/ 685800 w 718125"/>
              <a:gd name="connsiteY3" fmla="*/ 1623060 h 1623060"/>
              <a:gd name="connsiteX0" fmla="*/ 0 w 685800"/>
              <a:gd name="connsiteY0" fmla="*/ 0 h 1623060"/>
              <a:gd name="connsiteX1" fmla="*/ 579120 w 685800"/>
              <a:gd name="connsiteY1" fmla="*/ 487680 h 1623060"/>
              <a:gd name="connsiteX2" fmla="*/ 685800 w 685800"/>
              <a:gd name="connsiteY2" fmla="*/ 1623060 h 1623060"/>
              <a:gd name="connsiteX3" fmla="*/ 685800 w 685800"/>
              <a:gd name="connsiteY3" fmla="*/ 1623060 h 162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1623060">
                <a:moveTo>
                  <a:pt x="0" y="0"/>
                </a:moveTo>
                <a:cubicBezTo>
                  <a:pt x="327660" y="173355"/>
                  <a:pt x="434340" y="217170"/>
                  <a:pt x="579120" y="487680"/>
                </a:cubicBezTo>
                <a:cubicBezTo>
                  <a:pt x="723900" y="758190"/>
                  <a:pt x="668020" y="1433830"/>
                  <a:pt x="685800" y="1623060"/>
                </a:cubicBezTo>
                <a:lnTo>
                  <a:pt x="685800" y="1623060"/>
                </a:lnTo>
              </a:path>
            </a:pathLst>
          </a:custGeom>
          <a:noFill/>
          <a:ln w="9525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466939" y="4713753"/>
            <a:ext cx="3290490" cy="1473155"/>
            <a:chOff x="5466939" y="4713753"/>
            <a:chExt cx="3290490" cy="1473155"/>
          </a:xfrm>
        </p:grpSpPr>
        <p:grpSp>
          <p:nvGrpSpPr>
            <p:cNvPr id="5" name="Group 4"/>
            <p:cNvGrpSpPr/>
            <p:nvPr/>
          </p:nvGrpSpPr>
          <p:grpSpPr>
            <a:xfrm>
              <a:off x="5466939" y="4713753"/>
              <a:ext cx="3157108" cy="1124442"/>
              <a:chOff x="2371169" y="17017127"/>
              <a:chExt cx="8558034" cy="30480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371169" y="17018946"/>
                <a:ext cx="3785297" cy="3046225"/>
                <a:chOff x="2297112" y="17310950"/>
                <a:chExt cx="3785297" cy="3046225"/>
              </a:xfrm>
            </p:grpSpPr>
            <p:cxnSp>
              <p:nvCxnSpPr>
                <p:cNvPr id="15" name="Straight Arrow Connector 14"/>
                <p:cNvCxnSpPr/>
                <p:nvPr/>
              </p:nvCxnSpPr>
              <p:spPr bwMode="auto">
                <a:xfrm flipV="1">
                  <a:off x="3048000" y="18529587"/>
                  <a:ext cx="0" cy="1777714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6" name="Straight Arrow Connector 15"/>
                <p:cNvCxnSpPr/>
                <p:nvPr/>
              </p:nvCxnSpPr>
              <p:spPr bwMode="auto">
                <a:xfrm flipV="1">
                  <a:off x="3048000" y="20357170"/>
                  <a:ext cx="3034409" cy="5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2297112" y="17310950"/>
                  <a:ext cx="1960596" cy="1251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Original</a:t>
                  </a:r>
                  <a:br>
                    <a:rPr lang="en-US" sz="1200" dirty="0" smtClean="0"/>
                  </a:br>
                  <a:r>
                    <a:rPr lang="en-US" sz="1200" dirty="0" smtClean="0"/>
                    <a:t>disparity</a:t>
                  </a:r>
                  <a:endParaRPr lang="en-US" sz="1200" dirty="0"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 bwMode="auto">
                <a:xfrm flipV="1">
                  <a:off x="3048000" y="18630900"/>
                  <a:ext cx="2463800" cy="167640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7" name="Right Arrow 6"/>
              <p:cNvSpPr/>
              <p:nvPr/>
            </p:nvSpPr>
            <p:spPr bwMode="auto">
              <a:xfrm>
                <a:off x="6304756" y="18681645"/>
                <a:ext cx="941625" cy="73401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57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997764" y="17017127"/>
                <a:ext cx="3931439" cy="2920653"/>
                <a:chOff x="6959592" y="17589963"/>
                <a:chExt cx="3931439" cy="2920653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6959592" y="17589963"/>
                  <a:ext cx="3931439" cy="2920653"/>
                  <a:chOff x="2220007" y="17386907"/>
                  <a:chExt cx="3931439" cy="2920653"/>
                </a:xfrm>
              </p:grpSpPr>
              <p:cxnSp>
                <p:nvCxnSpPr>
                  <p:cNvPr id="11" name="Straight Arrow Connector 10"/>
                  <p:cNvCxnSpPr/>
                  <p:nvPr/>
                </p:nvCxnSpPr>
                <p:spPr bwMode="auto">
                  <a:xfrm flipV="1">
                    <a:off x="3048000" y="18529587"/>
                    <a:ext cx="0" cy="1777714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cxnSp>
                <p:nvCxnSpPr>
                  <p:cNvPr id="12" name="Straight Arrow Connector 11"/>
                  <p:cNvCxnSpPr>
                    <a:stCxn id="10" idx="0"/>
                  </p:cNvCxnSpPr>
                  <p:nvPr/>
                </p:nvCxnSpPr>
                <p:spPr bwMode="auto">
                  <a:xfrm>
                    <a:off x="3058216" y="20307433"/>
                    <a:ext cx="3093230" cy="127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2220007" y="17386907"/>
                    <a:ext cx="2660013" cy="1251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/>
                      <a:t>Manipulated</a:t>
                    </a:r>
                    <a:br>
                      <a:rPr lang="en-US" sz="1200" dirty="0" smtClean="0"/>
                    </a:br>
                    <a:r>
                      <a:rPr lang="en-US" sz="1200" dirty="0" smtClean="0"/>
                      <a:t>disparity</a:t>
                    </a:r>
                    <a:endParaRPr lang="en-US" sz="1200" dirty="0"/>
                  </a:p>
                </p:txBody>
              </p:sp>
            </p:grpSp>
            <p:sp>
              <p:nvSpPr>
                <p:cNvPr id="10" name="Freeform 9"/>
                <p:cNvSpPr/>
                <p:nvPr/>
              </p:nvSpPr>
              <p:spPr bwMode="auto">
                <a:xfrm>
                  <a:off x="7797800" y="18669000"/>
                  <a:ext cx="2527301" cy="1841500"/>
                </a:xfrm>
                <a:custGeom>
                  <a:avLst/>
                  <a:gdLst>
                    <a:gd name="connsiteX0" fmla="*/ 0 w 2527300"/>
                    <a:gd name="connsiteY0" fmla="*/ 1841500 h 1841500"/>
                    <a:gd name="connsiteX1" fmla="*/ 596900 w 2527300"/>
                    <a:gd name="connsiteY1" fmla="*/ 1663700 h 1841500"/>
                    <a:gd name="connsiteX2" fmla="*/ 889000 w 2527300"/>
                    <a:gd name="connsiteY2" fmla="*/ 1028700 h 1841500"/>
                    <a:gd name="connsiteX3" fmla="*/ 1244600 w 2527300"/>
                    <a:gd name="connsiteY3" fmla="*/ 901700 h 1841500"/>
                    <a:gd name="connsiteX4" fmla="*/ 1511300 w 2527300"/>
                    <a:gd name="connsiteY4" fmla="*/ 190500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96900 w 2527300"/>
                    <a:gd name="connsiteY1" fmla="*/ 1663700 h 1841500"/>
                    <a:gd name="connsiteX2" fmla="*/ 889000 w 2527300"/>
                    <a:gd name="connsiteY2" fmla="*/ 1028700 h 1841500"/>
                    <a:gd name="connsiteX3" fmla="*/ 1425336 w 2527300"/>
                    <a:gd name="connsiteY3" fmla="*/ 875879 h 1841500"/>
                    <a:gd name="connsiteX4" fmla="*/ 1511300 w 2527300"/>
                    <a:gd name="connsiteY4" fmla="*/ 190500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96900 w 2527300"/>
                    <a:gd name="connsiteY1" fmla="*/ 1663700 h 1841500"/>
                    <a:gd name="connsiteX2" fmla="*/ 889000 w 2527300"/>
                    <a:gd name="connsiteY2" fmla="*/ 1028700 h 1841500"/>
                    <a:gd name="connsiteX3" fmla="*/ 1425336 w 2527300"/>
                    <a:gd name="connsiteY3" fmla="*/ 875879 h 1841500"/>
                    <a:gd name="connsiteX4" fmla="*/ 1821136 w 2527300"/>
                    <a:gd name="connsiteY4" fmla="*/ 190501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96900 w 2527300"/>
                    <a:gd name="connsiteY1" fmla="*/ 1663700 h 1841500"/>
                    <a:gd name="connsiteX2" fmla="*/ 889000 w 2527300"/>
                    <a:gd name="connsiteY2" fmla="*/ 1028700 h 1841500"/>
                    <a:gd name="connsiteX3" fmla="*/ 1683532 w 2527300"/>
                    <a:gd name="connsiteY3" fmla="*/ 901699 h 1841500"/>
                    <a:gd name="connsiteX4" fmla="*/ 1821136 w 2527300"/>
                    <a:gd name="connsiteY4" fmla="*/ 190501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96900 w 2527300"/>
                    <a:gd name="connsiteY1" fmla="*/ 1663700 h 1841500"/>
                    <a:gd name="connsiteX2" fmla="*/ 811540 w 2527300"/>
                    <a:gd name="connsiteY2" fmla="*/ 1028699 h 1841500"/>
                    <a:gd name="connsiteX3" fmla="*/ 1683532 w 2527300"/>
                    <a:gd name="connsiteY3" fmla="*/ 901699 h 1841500"/>
                    <a:gd name="connsiteX4" fmla="*/ 1821136 w 2527300"/>
                    <a:gd name="connsiteY4" fmla="*/ 190501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683532 w 2527300"/>
                    <a:gd name="connsiteY3" fmla="*/ 901699 h 1841500"/>
                    <a:gd name="connsiteX4" fmla="*/ 1821136 w 2527300"/>
                    <a:gd name="connsiteY4" fmla="*/ 190501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683532 w 2527300"/>
                    <a:gd name="connsiteY3" fmla="*/ 901699 h 1841500"/>
                    <a:gd name="connsiteX4" fmla="*/ 1976054 w 2527300"/>
                    <a:gd name="connsiteY4" fmla="*/ 190501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28615 w 2527300"/>
                    <a:gd name="connsiteY3" fmla="*/ 953338 h 1841500"/>
                    <a:gd name="connsiteX4" fmla="*/ 1976054 w 2527300"/>
                    <a:gd name="connsiteY4" fmla="*/ 190501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54434 w 2527300"/>
                    <a:gd name="connsiteY3" fmla="*/ 850060 h 1841500"/>
                    <a:gd name="connsiteX4" fmla="*/ 1976054 w 2527300"/>
                    <a:gd name="connsiteY4" fmla="*/ 190501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3945 h 1843945"/>
                    <a:gd name="connsiteX1" fmla="*/ 571081 w 2527300"/>
                    <a:gd name="connsiteY1" fmla="*/ 1743605 h 1843945"/>
                    <a:gd name="connsiteX2" fmla="*/ 811540 w 2527300"/>
                    <a:gd name="connsiteY2" fmla="*/ 1031144 h 1843945"/>
                    <a:gd name="connsiteX3" fmla="*/ 1554434 w 2527300"/>
                    <a:gd name="connsiteY3" fmla="*/ 852505 h 1843945"/>
                    <a:gd name="connsiteX4" fmla="*/ 1914087 w 2527300"/>
                    <a:gd name="connsiteY4" fmla="*/ 95569 h 1843945"/>
                    <a:gd name="connsiteX5" fmla="*/ 2527300 w 2527300"/>
                    <a:gd name="connsiteY5" fmla="*/ 2445 h 1843945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54434 w 2527300"/>
                    <a:gd name="connsiteY3" fmla="*/ 850060 h 1841500"/>
                    <a:gd name="connsiteX4" fmla="*/ 1860973 w 2527300"/>
                    <a:gd name="connsiteY4" fmla="*/ 190501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54434 w 2527300"/>
                    <a:gd name="connsiteY3" fmla="*/ 850060 h 1841500"/>
                    <a:gd name="connsiteX4" fmla="*/ 1860973 w 2527300"/>
                    <a:gd name="connsiteY4" fmla="*/ 190501 h 1841500"/>
                    <a:gd name="connsiteX5" fmla="*/ 2152215 w 2527300"/>
                    <a:gd name="connsiteY5" fmla="*/ 95049 h 1841500"/>
                    <a:gd name="connsiteX6" fmla="*/ 2527300 w 2527300"/>
                    <a:gd name="connsiteY6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54434 w 2527300"/>
                    <a:gd name="connsiteY3" fmla="*/ 850060 h 1841500"/>
                    <a:gd name="connsiteX4" fmla="*/ 1860973 w 2527300"/>
                    <a:gd name="connsiteY4" fmla="*/ 190501 h 1841500"/>
                    <a:gd name="connsiteX5" fmla="*/ 2143365 w 2527300"/>
                    <a:gd name="connsiteY5" fmla="*/ 59639 h 1841500"/>
                    <a:gd name="connsiteX6" fmla="*/ 2527300 w 2527300"/>
                    <a:gd name="connsiteY6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54434 w 2527300"/>
                    <a:gd name="connsiteY3" fmla="*/ 850060 h 1841500"/>
                    <a:gd name="connsiteX4" fmla="*/ 1860973 w 2527300"/>
                    <a:gd name="connsiteY4" fmla="*/ 190501 h 1841500"/>
                    <a:gd name="connsiteX5" fmla="*/ 2143365 w 2527300"/>
                    <a:gd name="connsiteY5" fmla="*/ 59639 h 1841500"/>
                    <a:gd name="connsiteX6" fmla="*/ 2527300 w 2527300"/>
                    <a:gd name="connsiteY6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54434 w 2527300"/>
                    <a:gd name="connsiteY3" fmla="*/ 850060 h 1841500"/>
                    <a:gd name="connsiteX4" fmla="*/ 1860973 w 2527300"/>
                    <a:gd name="connsiteY4" fmla="*/ 190501 h 1841500"/>
                    <a:gd name="connsiteX5" fmla="*/ 2152218 w 2527300"/>
                    <a:gd name="connsiteY5" fmla="*/ 33082 h 1841500"/>
                    <a:gd name="connsiteX6" fmla="*/ 2527300 w 2527300"/>
                    <a:gd name="connsiteY6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54434 w 2527300"/>
                    <a:gd name="connsiteY3" fmla="*/ 850060 h 1841500"/>
                    <a:gd name="connsiteX4" fmla="*/ 2152218 w 2527300"/>
                    <a:gd name="connsiteY4" fmla="*/ 33082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54434 w 2527300"/>
                    <a:gd name="connsiteY3" fmla="*/ 850060 h 1841500"/>
                    <a:gd name="connsiteX4" fmla="*/ 1922056 w 2527300"/>
                    <a:gd name="connsiteY4" fmla="*/ 68492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54434 w 2527300"/>
                    <a:gd name="connsiteY3" fmla="*/ 850060 h 1841500"/>
                    <a:gd name="connsiteX4" fmla="*/ 1922056 w 2527300"/>
                    <a:gd name="connsiteY4" fmla="*/ 68492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54434 w 2527300"/>
                    <a:gd name="connsiteY3" fmla="*/ 850060 h 1841500"/>
                    <a:gd name="connsiteX4" fmla="*/ 1922056 w 2527300"/>
                    <a:gd name="connsiteY4" fmla="*/ 68492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54434 w 2527300"/>
                    <a:gd name="connsiteY3" fmla="*/ 850060 h 1841500"/>
                    <a:gd name="connsiteX4" fmla="*/ 1922056 w 2527300"/>
                    <a:gd name="connsiteY4" fmla="*/ 68492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811540 w 2527300"/>
                    <a:gd name="connsiteY2" fmla="*/ 1028699 h 1841500"/>
                    <a:gd name="connsiteX3" fmla="*/ 1554434 w 2527300"/>
                    <a:gd name="connsiteY3" fmla="*/ 850060 h 1841500"/>
                    <a:gd name="connsiteX4" fmla="*/ 1922056 w 2527300"/>
                    <a:gd name="connsiteY4" fmla="*/ 68492 h 1841500"/>
                    <a:gd name="connsiteX5" fmla="*/ 2527300 w 2527300"/>
                    <a:gd name="connsiteY5" fmla="*/ 0 h 1841500"/>
                    <a:gd name="connsiteX0" fmla="*/ 0 w 2527300"/>
                    <a:gd name="connsiteY0" fmla="*/ 1841500 h 1841500"/>
                    <a:gd name="connsiteX1" fmla="*/ 571081 w 2527300"/>
                    <a:gd name="connsiteY1" fmla="*/ 1741160 h 1841500"/>
                    <a:gd name="connsiteX2" fmla="*/ 900064 w 2527300"/>
                    <a:gd name="connsiteY2" fmla="*/ 1010995 h 1841500"/>
                    <a:gd name="connsiteX3" fmla="*/ 1554434 w 2527300"/>
                    <a:gd name="connsiteY3" fmla="*/ 850060 h 1841500"/>
                    <a:gd name="connsiteX4" fmla="*/ 1922056 w 2527300"/>
                    <a:gd name="connsiteY4" fmla="*/ 68492 h 1841500"/>
                    <a:gd name="connsiteX5" fmla="*/ 2527300 w 2527300"/>
                    <a:gd name="connsiteY5" fmla="*/ 0 h 1841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27300" h="1841500">
                      <a:moveTo>
                        <a:pt x="0" y="1841500"/>
                      </a:moveTo>
                      <a:cubicBezTo>
                        <a:pt x="224366" y="1820333"/>
                        <a:pt x="421070" y="1879578"/>
                        <a:pt x="571081" y="1741160"/>
                      </a:cubicBezTo>
                      <a:cubicBezTo>
                        <a:pt x="721092" y="1602743"/>
                        <a:pt x="736172" y="1159512"/>
                        <a:pt x="900064" y="1010995"/>
                      </a:cubicBezTo>
                      <a:cubicBezTo>
                        <a:pt x="1063956" y="862478"/>
                        <a:pt x="1384102" y="1007144"/>
                        <a:pt x="1554434" y="850060"/>
                      </a:cubicBezTo>
                      <a:cubicBezTo>
                        <a:pt x="1724766" y="692976"/>
                        <a:pt x="1697945" y="210170"/>
                        <a:pt x="1922056" y="68492"/>
                      </a:cubicBezTo>
                      <a:cubicBezTo>
                        <a:pt x="2165896" y="-7522"/>
                        <a:pt x="2301017" y="33545"/>
                        <a:pt x="2527300" y="0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57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32" name="TextBox 16"/>
            <p:cNvSpPr txBox="1"/>
            <p:nvPr/>
          </p:nvSpPr>
          <p:spPr>
            <a:xfrm>
              <a:off x="6579818" y="5909909"/>
              <a:ext cx="5670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Depth</a:t>
              </a:r>
              <a:endParaRPr lang="en-US" sz="1200" dirty="0"/>
            </a:p>
          </p:txBody>
        </p:sp>
        <p:sp>
          <p:nvSpPr>
            <p:cNvPr id="33" name="TextBox 16"/>
            <p:cNvSpPr txBox="1"/>
            <p:nvPr/>
          </p:nvSpPr>
          <p:spPr>
            <a:xfrm>
              <a:off x="8190351" y="5897270"/>
              <a:ext cx="5670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Depth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0207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 mute="1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 uiExpand="1" build="p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78897"/>
              </p:ext>
            </p:extLst>
          </p:nvPr>
        </p:nvGraphicFramePr>
        <p:xfrm>
          <a:off x="1547664" y="1196752"/>
          <a:ext cx="605384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62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AAB9D6-C445-4803-9D64-24B20A4DBE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A43712-5F27-4441-BCC5-B9923323E9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0CC6AF-4C0D-4BAC-BD11-27448EAC2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A40C95-EFB9-45AE-9DAD-DC48A6300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48D07E-8E1E-489B-BC23-A6C87DC9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33A425-1C52-48E9-96EC-24CCA1303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772</Words>
  <Application>Microsoft Office PowerPoint</Application>
  <PresentationFormat>On-screen Show (4:3)</PresentationFormat>
  <Paragraphs>301</Paragraphs>
  <Slides>35</Slides>
  <Notes>17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Optimizing Disparity for Motion in Depth</vt:lpstr>
      <vt:lpstr>Overview</vt:lpstr>
      <vt:lpstr>Stereoscopic 3D</vt:lpstr>
      <vt:lpstr>Why is it difficult?</vt:lpstr>
      <vt:lpstr>How does disparity work?</vt:lpstr>
      <vt:lpstr>Preventing discomfort</vt:lpstr>
      <vt:lpstr>Disparity manipulation</vt:lpstr>
      <vt:lpstr>Optimizing Motion in Depth</vt:lpstr>
      <vt:lpstr>Algorithm</vt:lpstr>
      <vt:lpstr>Data flow</vt:lpstr>
      <vt:lpstr>Energy term #1</vt:lpstr>
      <vt:lpstr>Energy term #2</vt:lpstr>
      <vt:lpstr>Energy term #3</vt:lpstr>
      <vt:lpstr>Energy term #4</vt:lpstr>
      <vt:lpstr>Perceptualization</vt:lpstr>
      <vt:lpstr>Cost functions</vt:lpstr>
      <vt:lpstr>Cost Functions</vt:lpstr>
      <vt:lpstr>Optimization</vt:lpstr>
      <vt:lpstr>Image production</vt:lpstr>
      <vt:lpstr>Image-space warping</vt:lpstr>
      <vt:lpstr>Warping results</vt:lpstr>
      <vt:lpstr>Warping results</vt:lpstr>
      <vt:lpstr>3D warping</vt:lpstr>
      <vt:lpstr>Stage 1</vt:lpstr>
      <vt:lpstr>Stage 2</vt:lpstr>
      <vt:lpstr>Stage 3</vt:lpstr>
      <vt:lpstr>Global curve reconstruction</vt:lpstr>
      <vt:lpstr>From the camera view</vt:lpstr>
      <vt:lpstr>Comparison</vt:lpstr>
      <vt:lpstr>User preference study</vt:lpstr>
      <vt:lpstr>Scene example</vt:lpstr>
      <vt:lpstr>Task performance-study</vt:lpstr>
      <vt:lpstr>Conclusion</vt:lpstr>
      <vt:lpstr>THANK YOU</vt:lpstr>
      <vt:lpstr>Upsampling</vt:lpstr>
    </vt:vector>
  </TitlesOfParts>
  <Company>MPI fuer Informatik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 in Stereo 3D</dc:title>
  <dc:creator>Petr Kellnhofer</dc:creator>
  <cp:lastModifiedBy>Petr Kellnhofer</cp:lastModifiedBy>
  <cp:revision>321</cp:revision>
  <dcterms:created xsi:type="dcterms:W3CDTF">2013-04-17T11:52:24Z</dcterms:created>
  <dcterms:modified xsi:type="dcterms:W3CDTF">2013-06-20T13:23:24Z</dcterms:modified>
</cp:coreProperties>
</file>