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16"/>
  </p:notesMasterIdLst>
  <p:handoutMasterIdLst>
    <p:handoutMasterId r:id="rId17"/>
  </p:handoutMasterIdLst>
  <p:sldIdLst>
    <p:sldId id="256" r:id="rId2"/>
    <p:sldId id="301" r:id="rId3"/>
    <p:sldId id="258" r:id="rId4"/>
    <p:sldId id="265" r:id="rId5"/>
    <p:sldId id="289" r:id="rId6"/>
    <p:sldId id="291" r:id="rId7"/>
    <p:sldId id="293" r:id="rId8"/>
    <p:sldId id="290" r:id="rId9"/>
    <p:sldId id="292" r:id="rId10"/>
    <p:sldId id="297" r:id="rId11"/>
    <p:sldId id="299" r:id="rId12"/>
    <p:sldId id="294" r:id="rId13"/>
    <p:sldId id="295" r:id="rId14"/>
    <p:sldId id="30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099E"/>
    <a:srgbClr val="F2F2F2"/>
    <a:srgbClr val="FFFF00"/>
    <a:srgbClr val="FEFA44"/>
    <a:srgbClr val="45398D"/>
    <a:srgbClr val="9B9CCF"/>
    <a:srgbClr val="E4B8CC"/>
    <a:srgbClr val="AB6363"/>
    <a:srgbClr val="F79646"/>
    <a:srgbClr val="C7A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5068" autoAdjust="0"/>
    <p:restoredTop sz="77910" autoAdjust="0"/>
  </p:normalViewPr>
  <p:slideViewPr>
    <p:cSldViewPr>
      <p:cViewPr varScale="1">
        <p:scale>
          <a:sx n="104" d="100"/>
          <a:sy n="104" d="100"/>
        </p:scale>
        <p:origin x="-18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102" d="100"/>
          <a:sy n="102" d="100"/>
        </p:scale>
        <p:origin x="-3558" y="-9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0F3AD-0868-4782-8676-1A534E258AB0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27269-C1F1-44FC-8998-5DCABBE18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00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B0774-B1FD-44C4-AA76-2A07A725B0E5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ECA84-8D96-4042-88BF-552344D45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90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ECA84-8D96-4042-88BF-552344D453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06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ECA84-8D96-4042-88BF-552344D453D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135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ECA84-8D96-4042-88BF-552344D453D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81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ECA84-8D96-4042-88BF-552344D453D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454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ECA84-8D96-4042-88BF-552344D453D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46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ECA84-8D96-4042-88BF-552344D453D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76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ECA84-8D96-4042-88BF-552344D453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226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ECA84-8D96-4042-88BF-552344D453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55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ECA84-8D96-4042-88BF-552344D453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48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ECA84-8D96-4042-88BF-552344D453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72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ECA84-8D96-4042-88BF-552344D453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63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ECA84-8D96-4042-88BF-552344D453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678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ECA84-8D96-4042-88BF-552344D453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21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ECA84-8D96-4042-88BF-552344D453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83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8/14/2014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Oliver Nalbach – Deep Screen Space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4B4A-BEAC-4799-B738-69FAD4A42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53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Oliver Nalbach – Deep Screen Space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4B4A-BEAC-4799-B738-69FAD4A42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6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Oliver Nalbach – Deep Screen Space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4B4A-BEAC-4799-B738-69FAD4A42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00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01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8740"/>
            <a:ext cx="8229600" cy="5037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8/14/2014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Oliver Nalbach – </a:t>
            </a:r>
            <a:r>
              <a:rPr lang="de-DE" dirty="0" err="1" smtClean="0"/>
              <a:t>Deep</a:t>
            </a:r>
            <a:r>
              <a:rPr lang="de-DE" dirty="0" smtClean="0"/>
              <a:t> Screen Space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4B4A-BEAC-4799-B738-69FAD4A42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03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8/14/2014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Oliver Nalbach – Deep Screen Space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4B4A-BEAC-4799-B738-69FAD4A42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15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8/14/2014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Oliver Nalbach – Deep Screen Space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4B4A-BEAC-4799-B738-69FAD4A42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98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8/14/2014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Oliver Nalbach – Deep Screen Space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4B4A-BEAC-4799-B738-69FAD4A42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38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8/14/2014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Oliver Nalbach – Deep Screen Space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4B4A-BEAC-4799-B738-69FAD4A42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47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8/14/2014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Oliver Nalbach – Deep Screen Space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4B4A-BEAC-4799-B738-69FAD4A42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0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Oliver Nalbach – Deep Screen Space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4B4A-BEAC-4799-B738-69FAD4A42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1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2/6/2014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Oliver Nalbach – Deep Screen Space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4B4A-BEAC-4799-B738-69FAD4A42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784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6772"/>
            <a:ext cx="8229600" cy="4749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8/14/2014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Oliver Nalbach – Deep Screen Space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34B4A-BEAC-4799-B738-69FAD4A42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31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0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45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eople.mpi-inf.mpg.de/~onalbach/VolumeSplattin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3" Type="http://schemas.openxmlformats.org/officeDocument/2006/relationships/image" Target="../media/image29.png"/><Relationship Id="rId7" Type="http://schemas.openxmlformats.org/officeDocument/2006/relationships/image" Target="../media/image39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5" Type="http://schemas.openxmlformats.org/officeDocument/2006/relationships/image" Target="../media/image370.png"/><Relationship Id="rId10" Type="http://schemas.openxmlformats.org/officeDocument/2006/relationships/image" Target="../media/image42.png"/><Relationship Id="rId4" Type="http://schemas.openxmlformats.org/officeDocument/2006/relationships/image" Target="../media/image360.pn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470025"/>
          </a:xfrm>
        </p:spPr>
        <p:txBody>
          <a:bodyPr/>
          <a:lstStyle/>
          <a:p>
            <a:r>
              <a:rPr lang="de-DE" dirty="0" smtClean="0"/>
              <a:t>Shell </a:t>
            </a:r>
            <a:r>
              <a:rPr lang="de-DE" dirty="0" err="1" smtClean="0"/>
              <a:t>Splatting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 smtClean="0"/>
              <a:t>Indirect</a:t>
            </a:r>
            <a:r>
              <a:rPr lang="de-DE" dirty="0" smtClean="0"/>
              <a:t> </a:t>
            </a:r>
            <a:r>
              <a:rPr lang="de-DE" dirty="0" err="1" smtClean="0"/>
              <a:t>Lighting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Volumes</a:t>
            </a:r>
            <a:endParaRPr lang="en-US" dirty="0"/>
          </a:p>
        </p:txBody>
      </p:sp>
      <p:pic>
        <p:nvPicPr>
          <p:cNvPr id="1029" name="Picture 5" descr="E:\Projects\DeepScreenSpace\Sink\frame_207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9" r="3751"/>
          <a:stretch/>
        </p:blipFill>
        <p:spPr bwMode="auto">
          <a:xfrm>
            <a:off x="3212100" y="2349132"/>
            <a:ext cx="2683800" cy="2268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030" name="Picture 6" descr="E:\Projects\DeepScreenSpace\Sink\frame_26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" r="3111"/>
          <a:stretch/>
        </p:blipFill>
        <p:spPr bwMode="auto">
          <a:xfrm>
            <a:off x="332100" y="2349132"/>
            <a:ext cx="2683800" cy="2268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031" name="Picture 7" descr="E:\Projects\DeepScreenSpace\Sink\frame_14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7" r="3143"/>
          <a:stretch/>
        </p:blipFill>
        <p:spPr bwMode="auto">
          <a:xfrm>
            <a:off x="6128100" y="2349132"/>
            <a:ext cx="2683800" cy="2268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7" name="Picture 4" descr="http://www.mpi-inf.mpg.de/logo/mpi-inf/mpilogo-inf-narro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61" y="5661248"/>
            <a:ext cx="2663967" cy="72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3347864" y="5661248"/>
            <a:ext cx="5544616" cy="406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2000" dirty="0" smtClean="0"/>
              <a:t>Oliver Nalbach, Tobias </a:t>
            </a:r>
            <a:r>
              <a:rPr lang="en-US" sz="2000" dirty="0" smtClean="0"/>
              <a:t>Ritschel</a:t>
            </a:r>
            <a:r>
              <a:rPr lang="de-DE" sz="2000" dirty="0" smtClean="0"/>
              <a:t>, Hans-Peter Seidel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5361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Jittering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10/10/2014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4B4A-BEAC-4799-B738-69FAD4A4245F}" type="slidenum">
              <a:rPr lang="en-US" smtClean="0"/>
              <a:t>10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3000" contras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88740"/>
            <a:ext cx="3420000" cy="2710350"/>
          </a:xfrm>
          <a:prstGeom prst="rect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3000" contras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424" y="1088740"/>
            <a:ext cx="3420000" cy="2710350"/>
          </a:xfrm>
          <a:prstGeom prst="rect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17" name="Donut 16"/>
          <p:cNvSpPr/>
          <p:nvPr/>
        </p:nvSpPr>
        <p:spPr>
          <a:xfrm>
            <a:off x="2807804" y="1313512"/>
            <a:ext cx="1186684" cy="1186684"/>
          </a:xfrm>
          <a:prstGeom prst="donut">
            <a:avLst>
              <a:gd name="adj" fmla="val 8115"/>
            </a:avLst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839302" y="4342982"/>
            <a:ext cx="0" cy="17143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839303" y="6057292"/>
            <a:ext cx="3453958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2" name="Picture 5" descr="C:\Users\onalbach.WKS-14-04\Desktop\VolumeMap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02" y="4624016"/>
            <a:ext cx="3415794" cy="120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Straight Connector 42"/>
          <p:cNvCxnSpPr/>
          <p:nvPr/>
        </p:nvCxnSpPr>
        <p:spPr>
          <a:xfrm>
            <a:off x="839302" y="4876947"/>
            <a:ext cx="1508553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48843" y="5073671"/>
            <a:ext cx="1707897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58385" y="5326602"/>
            <a:ext cx="1922544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858385" y="5551430"/>
            <a:ext cx="2172397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58385" y="5804361"/>
            <a:ext cx="2766984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2365914" y="4149080"/>
            <a:ext cx="0" cy="69976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2594905" y="4149080"/>
            <a:ext cx="0" cy="92459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2823897" y="4149080"/>
            <a:ext cx="0" cy="110853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3052889" y="4149080"/>
            <a:ext cx="0" cy="137424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3739864" y="4149080"/>
            <a:ext cx="0" cy="162717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1907930" y="4149080"/>
            <a:ext cx="0" cy="50304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/>
          <p:cNvCxnSpPr/>
          <p:nvPr/>
        </p:nvCxnSpPr>
        <p:spPr>
          <a:xfrm flipV="1">
            <a:off x="5042477" y="4363254"/>
            <a:ext cx="0" cy="17143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/>
          <p:nvPr/>
        </p:nvCxnSpPr>
        <p:spPr>
          <a:xfrm>
            <a:off x="5042478" y="6077564"/>
            <a:ext cx="3453958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24" name="Picture 5" descr="C:\Users\onalbach.WKS-14-04\Desktop\VolumeMap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477" y="4644288"/>
            <a:ext cx="3415794" cy="120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5" name="Straight Connector 234"/>
          <p:cNvCxnSpPr/>
          <p:nvPr/>
        </p:nvCxnSpPr>
        <p:spPr>
          <a:xfrm flipV="1">
            <a:off x="6111105" y="4149080"/>
            <a:ext cx="0" cy="523312"/>
          </a:xfrm>
          <a:prstGeom prst="line">
            <a:avLst/>
          </a:prstGeom>
          <a:ln w="2857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/>
        </p:nvCxnSpPr>
        <p:spPr>
          <a:xfrm>
            <a:off x="5079671" y="4797152"/>
            <a:ext cx="1292529" cy="0"/>
          </a:xfrm>
          <a:prstGeom prst="line">
            <a:avLst/>
          </a:prstGeom>
          <a:ln w="2857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>
            <a:off x="5076056" y="5013176"/>
            <a:ext cx="1584176" cy="0"/>
          </a:xfrm>
          <a:prstGeom prst="line">
            <a:avLst/>
          </a:prstGeom>
          <a:ln w="2857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 flipV="1">
            <a:off x="5079671" y="5257614"/>
            <a:ext cx="1832589" cy="5184"/>
          </a:xfrm>
          <a:prstGeom prst="line">
            <a:avLst/>
          </a:prstGeom>
          <a:ln w="2857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 flipV="1">
            <a:off x="5079671" y="5483820"/>
            <a:ext cx="2048613" cy="2592"/>
          </a:xfrm>
          <a:prstGeom prst="line">
            <a:avLst/>
          </a:prstGeom>
          <a:ln w="2857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 flipV="1">
            <a:off x="5076056" y="5733256"/>
            <a:ext cx="2376264" cy="2592"/>
          </a:xfrm>
          <a:prstGeom prst="line">
            <a:avLst/>
          </a:prstGeom>
          <a:ln w="2857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/>
          <p:nvPr/>
        </p:nvCxnSpPr>
        <p:spPr>
          <a:xfrm flipV="1">
            <a:off x="6372200" y="4149080"/>
            <a:ext cx="0" cy="601402"/>
          </a:xfrm>
          <a:prstGeom prst="line">
            <a:avLst/>
          </a:prstGeom>
          <a:ln w="2857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/>
        </p:nvCxnSpPr>
        <p:spPr>
          <a:xfrm flipV="1">
            <a:off x="6660232" y="4149080"/>
            <a:ext cx="0" cy="801506"/>
          </a:xfrm>
          <a:prstGeom prst="line">
            <a:avLst/>
          </a:prstGeom>
          <a:ln w="2857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 flipV="1">
            <a:off x="6912260" y="4149080"/>
            <a:ext cx="0" cy="1051058"/>
          </a:xfrm>
          <a:prstGeom prst="line">
            <a:avLst/>
          </a:prstGeom>
          <a:ln w="2857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 flipV="1">
            <a:off x="7148326" y="4149080"/>
            <a:ext cx="0" cy="1271434"/>
          </a:xfrm>
          <a:prstGeom prst="line">
            <a:avLst/>
          </a:prstGeom>
          <a:ln w="2857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 flipV="1">
            <a:off x="7524328" y="4149080"/>
            <a:ext cx="0" cy="1524364"/>
          </a:xfrm>
          <a:prstGeom prst="line">
            <a:avLst/>
          </a:prstGeom>
          <a:ln w="2857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3" name="Group 262"/>
          <p:cNvGrpSpPr/>
          <p:nvPr/>
        </p:nvGrpSpPr>
        <p:grpSpPr>
          <a:xfrm>
            <a:off x="908885" y="4725144"/>
            <a:ext cx="1160512" cy="118634"/>
            <a:chOff x="827584" y="4797152"/>
            <a:chExt cx="1160512" cy="118634"/>
          </a:xfrm>
        </p:grpSpPr>
        <p:grpSp>
          <p:nvGrpSpPr>
            <p:cNvPr id="262" name="Group 261"/>
            <p:cNvGrpSpPr/>
            <p:nvPr/>
          </p:nvGrpSpPr>
          <p:grpSpPr>
            <a:xfrm>
              <a:off x="827584" y="4797152"/>
              <a:ext cx="576064" cy="118634"/>
              <a:chOff x="1043608" y="4797152"/>
              <a:chExt cx="576064" cy="118634"/>
            </a:xfrm>
          </p:grpSpPr>
          <p:cxnSp>
            <p:nvCxnSpPr>
              <p:cNvPr id="260" name="Straight Arrow Connector 259"/>
              <p:cNvCxnSpPr/>
              <p:nvPr/>
            </p:nvCxnSpPr>
            <p:spPr>
              <a:xfrm flipV="1">
                <a:off x="1043608" y="4797152"/>
                <a:ext cx="0" cy="118634"/>
              </a:xfrm>
              <a:prstGeom prst="straightConnector1">
                <a:avLst/>
              </a:prstGeom>
              <a:ln w="28575">
                <a:solidFill>
                  <a:schemeClr val="accent3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Arrow Connector 263"/>
              <p:cNvCxnSpPr/>
              <p:nvPr/>
            </p:nvCxnSpPr>
            <p:spPr>
              <a:xfrm flipV="1">
                <a:off x="1187624" y="4797152"/>
                <a:ext cx="0" cy="118634"/>
              </a:xfrm>
              <a:prstGeom prst="straightConnector1">
                <a:avLst/>
              </a:prstGeom>
              <a:ln w="28575">
                <a:solidFill>
                  <a:schemeClr val="accent3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Arrow Connector 264"/>
              <p:cNvCxnSpPr/>
              <p:nvPr/>
            </p:nvCxnSpPr>
            <p:spPr>
              <a:xfrm flipV="1">
                <a:off x="1331640" y="4797152"/>
                <a:ext cx="0" cy="118634"/>
              </a:xfrm>
              <a:prstGeom prst="straightConnector1">
                <a:avLst/>
              </a:prstGeom>
              <a:ln w="28575">
                <a:solidFill>
                  <a:schemeClr val="accent3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Arrow Connector 265"/>
              <p:cNvCxnSpPr/>
              <p:nvPr/>
            </p:nvCxnSpPr>
            <p:spPr>
              <a:xfrm flipV="1">
                <a:off x="1475656" y="4797152"/>
                <a:ext cx="0" cy="118634"/>
              </a:xfrm>
              <a:prstGeom prst="straightConnector1">
                <a:avLst/>
              </a:prstGeom>
              <a:ln w="28575">
                <a:solidFill>
                  <a:schemeClr val="accent3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Arrow Connector 266"/>
              <p:cNvCxnSpPr/>
              <p:nvPr/>
            </p:nvCxnSpPr>
            <p:spPr>
              <a:xfrm flipV="1">
                <a:off x="1619672" y="4797152"/>
                <a:ext cx="0" cy="118634"/>
              </a:xfrm>
              <a:prstGeom prst="straightConnector1">
                <a:avLst/>
              </a:prstGeom>
              <a:ln w="28575">
                <a:solidFill>
                  <a:schemeClr val="accent3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0" name="Straight Arrow Connector 269"/>
            <p:cNvCxnSpPr/>
            <p:nvPr/>
          </p:nvCxnSpPr>
          <p:spPr>
            <a:xfrm flipV="1">
              <a:off x="1556048" y="4797152"/>
              <a:ext cx="0" cy="118634"/>
            </a:xfrm>
            <a:prstGeom prst="straightConnector1">
              <a:avLst/>
            </a:prstGeom>
            <a:ln w="28575"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Arrow Connector 270"/>
            <p:cNvCxnSpPr/>
            <p:nvPr/>
          </p:nvCxnSpPr>
          <p:spPr>
            <a:xfrm flipV="1">
              <a:off x="1700064" y="4797152"/>
              <a:ext cx="0" cy="118634"/>
            </a:xfrm>
            <a:prstGeom prst="straightConnector1">
              <a:avLst/>
            </a:prstGeom>
            <a:ln w="28575"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Arrow Connector 271"/>
            <p:cNvCxnSpPr/>
            <p:nvPr/>
          </p:nvCxnSpPr>
          <p:spPr>
            <a:xfrm flipV="1">
              <a:off x="1844080" y="4797152"/>
              <a:ext cx="0" cy="118634"/>
            </a:xfrm>
            <a:prstGeom prst="straightConnector1">
              <a:avLst/>
            </a:prstGeom>
            <a:ln w="28575"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Arrow Connector 272"/>
            <p:cNvCxnSpPr/>
            <p:nvPr/>
          </p:nvCxnSpPr>
          <p:spPr>
            <a:xfrm flipV="1">
              <a:off x="1988096" y="4797152"/>
              <a:ext cx="0" cy="118634"/>
            </a:xfrm>
            <a:prstGeom prst="straightConnector1">
              <a:avLst/>
            </a:prstGeom>
            <a:ln w="28575"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 rot="16200000">
            <a:off x="-103221" y="5117194"/>
            <a:ext cx="1510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Transmittance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 rot="16200000">
            <a:off x="4104806" y="5146137"/>
            <a:ext cx="1510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Transmittance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1984751" y="6021288"/>
            <a:ext cx="762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Depth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6281494" y="6048000"/>
            <a:ext cx="762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Depth</a:t>
            </a:r>
            <a:endParaRPr lang="en-US" dirty="0"/>
          </a:p>
        </p:txBody>
      </p:sp>
      <p:sp>
        <p:nvSpPr>
          <p:cNvPr id="5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3904" y="6356350"/>
            <a:ext cx="4976192" cy="365125"/>
          </a:xfrm>
        </p:spPr>
        <p:txBody>
          <a:bodyPr/>
          <a:lstStyle/>
          <a:p>
            <a:r>
              <a:rPr lang="de-DE" dirty="0" smtClean="0"/>
              <a:t>Oliver Nalbach – </a:t>
            </a:r>
            <a:r>
              <a:rPr lang="de-DE" dirty="0"/>
              <a:t>Shell </a:t>
            </a:r>
            <a:r>
              <a:rPr lang="de-DE" dirty="0" err="1"/>
              <a:t>Splatting</a:t>
            </a:r>
            <a:r>
              <a:rPr lang="de-DE" dirty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Indirect</a:t>
            </a:r>
            <a:r>
              <a:rPr lang="de-DE" dirty="0" smtClean="0"/>
              <a:t> </a:t>
            </a:r>
            <a:r>
              <a:rPr lang="de-DE" dirty="0" err="1"/>
              <a:t>Lighting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Volumes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06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5" grpId="0"/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10/10/2014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4B4A-BEAC-4799-B738-69FAD4A4245F}" type="slidenum">
              <a:rPr lang="en-US" smtClean="0"/>
              <a:t>11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1970894"/>
            <a:ext cx="3600000" cy="2700188"/>
          </a:xfrm>
          <a:prstGeom prst="rect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436" y="1970894"/>
            <a:ext cx="3600000" cy="2700188"/>
          </a:xfrm>
          <a:prstGeom prst="rect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11" name="Donut 10"/>
          <p:cNvSpPr/>
          <p:nvPr/>
        </p:nvSpPr>
        <p:spPr>
          <a:xfrm>
            <a:off x="2591780" y="3176972"/>
            <a:ext cx="593342" cy="593342"/>
          </a:xfrm>
          <a:prstGeom prst="donut">
            <a:avLst>
              <a:gd name="adj" fmla="val 8115"/>
            </a:avLst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6840252" y="3176972"/>
            <a:ext cx="593342" cy="593342"/>
          </a:xfrm>
          <a:prstGeom prst="donut">
            <a:avLst>
              <a:gd name="adj" fmla="val 8115"/>
            </a:avLst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1799692" y="2880301"/>
            <a:ext cx="593342" cy="593342"/>
          </a:xfrm>
          <a:prstGeom prst="donut">
            <a:avLst>
              <a:gd name="adj" fmla="val 8115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Donut 15"/>
          <p:cNvSpPr/>
          <p:nvPr/>
        </p:nvSpPr>
        <p:spPr>
          <a:xfrm>
            <a:off x="6048164" y="2880301"/>
            <a:ext cx="593342" cy="593342"/>
          </a:xfrm>
          <a:prstGeom prst="donut">
            <a:avLst>
              <a:gd name="adj" fmla="val 8115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956084" y="4778869"/>
            <a:ext cx="2967844" cy="5943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Deep Screen Space</a:t>
            </a:r>
            <a:endParaRPr lang="en-US" sz="2800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658644" y="4778869"/>
            <a:ext cx="4075584" cy="594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 smtClean="0"/>
              <a:t>Ray marching / tracing</a:t>
            </a:r>
            <a:endParaRPr lang="en-US" sz="28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025760" y="5229200"/>
            <a:ext cx="843608" cy="34757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 smtClean="0"/>
              <a:t>37ms</a:t>
            </a:r>
            <a:endParaRPr lang="en-US" sz="1800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274632" y="5229765"/>
            <a:ext cx="843608" cy="34757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 smtClean="0"/>
              <a:t>&gt; 1s</a:t>
            </a:r>
            <a:endParaRPr lang="en-US" sz="1800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3904" y="6356350"/>
            <a:ext cx="4976192" cy="365125"/>
          </a:xfrm>
        </p:spPr>
        <p:txBody>
          <a:bodyPr/>
          <a:lstStyle/>
          <a:p>
            <a:r>
              <a:rPr lang="de-DE" dirty="0" smtClean="0"/>
              <a:t>Oliver Nalbach – </a:t>
            </a:r>
            <a:r>
              <a:rPr lang="de-DE" dirty="0"/>
              <a:t>Shell </a:t>
            </a:r>
            <a:r>
              <a:rPr lang="de-DE" dirty="0" err="1"/>
              <a:t>Splatting</a:t>
            </a:r>
            <a:r>
              <a:rPr lang="de-DE" dirty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Indirect</a:t>
            </a:r>
            <a:r>
              <a:rPr lang="de-DE" dirty="0" smtClean="0"/>
              <a:t> </a:t>
            </a:r>
            <a:r>
              <a:rPr lang="de-DE" dirty="0" err="1"/>
              <a:t>Lighting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Volumes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35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10/10/2014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4B4A-BEAC-4799-B738-69FAD4A4245F}" type="slidenum">
              <a:rPr lang="en-US" smtClean="0"/>
              <a:t>12</a:t>
            </a:fld>
            <a:endParaRPr lang="en-US"/>
          </a:p>
        </p:txBody>
      </p:sp>
      <p:pic>
        <p:nvPicPr>
          <p:cNvPr id="9" name="video.avi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lum/>
          </a:blip>
          <a:stretch>
            <a:fillRect/>
          </a:stretch>
        </p:blipFill>
        <p:spPr>
          <a:xfrm>
            <a:off x="1542275" y="1297038"/>
            <a:ext cx="6059450" cy="4544230"/>
          </a:xfr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3904" y="6356350"/>
            <a:ext cx="4976192" cy="365125"/>
          </a:xfrm>
        </p:spPr>
        <p:txBody>
          <a:bodyPr/>
          <a:lstStyle/>
          <a:p>
            <a:r>
              <a:rPr lang="de-DE" dirty="0" smtClean="0"/>
              <a:t>Oliver Nalbach – </a:t>
            </a:r>
            <a:r>
              <a:rPr lang="de-DE" dirty="0"/>
              <a:t>Shell </a:t>
            </a:r>
            <a:r>
              <a:rPr lang="de-DE" dirty="0" err="1"/>
              <a:t>Splatting</a:t>
            </a:r>
            <a:r>
              <a:rPr lang="de-DE" dirty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Indirect</a:t>
            </a:r>
            <a:r>
              <a:rPr lang="de-DE" dirty="0" smtClean="0"/>
              <a:t> </a:t>
            </a:r>
            <a:r>
              <a:rPr lang="de-DE" dirty="0" err="1"/>
              <a:t>Lighting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Volumes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28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Supports </a:t>
            </a:r>
            <a:r>
              <a:rPr lang="en-US" dirty="0" smtClean="0"/>
              <a:t>fully dynamic scenes</a:t>
            </a:r>
          </a:p>
          <a:p>
            <a:pPr lvl="1"/>
            <a:r>
              <a:rPr lang="en-US" dirty="0" smtClean="0"/>
              <a:t>Arbitrarily changing geometry</a:t>
            </a:r>
          </a:p>
          <a:p>
            <a:pPr lvl="1"/>
            <a:r>
              <a:rPr lang="en-US" dirty="0" smtClean="0"/>
              <a:t>Dynamic lighting</a:t>
            </a:r>
          </a:p>
          <a:p>
            <a:pPr lvl="1"/>
            <a:r>
              <a:rPr lang="en-US" dirty="0" smtClean="0"/>
              <a:t>Deforming, heterogeneous participating media</a:t>
            </a:r>
            <a:endParaRPr lang="en-US" dirty="0"/>
          </a:p>
          <a:p>
            <a:r>
              <a:rPr lang="en-US" dirty="0" smtClean="0"/>
              <a:t>Problems / Future Work</a:t>
            </a:r>
          </a:p>
          <a:p>
            <a:pPr lvl="1"/>
            <a:r>
              <a:rPr lang="en-US" dirty="0" smtClean="0"/>
              <a:t>Low number of samples dictates low frequency changes in the medium with depth</a:t>
            </a:r>
          </a:p>
          <a:p>
            <a:pPr lvl="1"/>
            <a:r>
              <a:rPr lang="en-US" dirty="0"/>
              <a:t>Lack of indirect visibility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10/10/2014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4B4A-BEAC-4799-B738-69FAD4A4245F}" type="slidenum">
              <a:rPr lang="en-US" smtClean="0"/>
              <a:t>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3904" y="6356350"/>
            <a:ext cx="4976192" cy="365125"/>
          </a:xfrm>
        </p:spPr>
        <p:txBody>
          <a:bodyPr/>
          <a:lstStyle/>
          <a:p>
            <a:r>
              <a:rPr lang="de-DE" dirty="0" smtClean="0"/>
              <a:t>Oliver Nalbach – </a:t>
            </a:r>
            <a:r>
              <a:rPr lang="de-DE" dirty="0"/>
              <a:t>Shell </a:t>
            </a:r>
            <a:r>
              <a:rPr lang="de-DE" dirty="0" err="1"/>
              <a:t>Splatting</a:t>
            </a:r>
            <a:r>
              <a:rPr lang="de-DE" dirty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Indirect</a:t>
            </a:r>
            <a:r>
              <a:rPr lang="de-DE" dirty="0" smtClean="0"/>
              <a:t> </a:t>
            </a:r>
            <a:r>
              <a:rPr lang="de-DE" dirty="0" err="1"/>
              <a:t>Lighting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Volumes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33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10/10/2014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4B4A-BEAC-4799-B738-69FAD4A4245F}" type="slidenum">
              <a:rPr lang="en-US" smtClean="0"/>
              <a:t>14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988840"/>
            <a:ext cx="8229600" cy="792088"/>
          </a:xfrm>
        </p:spPr>
        <p:txBody>
          <a:bodyPr>
            <a:noAutofit/>
          </a:bodyPr>
          <a:lstStyle/>
          <a:p>
            <a:r>
              <a:rPr lang="de-DE" sz="6000" dirty="0" err="1" smtClean="0"/>
              <a:t>Thank</a:t>
            </a:r>
            <a:r>
              <a:rPr lang="de-DE" sz="6000" dirty="0" smtClean="0"/>
              <a:t> </a:t>
            </a:r>
            <a:r>
              <a:rPr lang="de-DE" sz="6000" dirty="0" err="1" smtClean="0"/>
              <a:t>you</a:t>
            </a:r>
            <a:r>
              <a:rPr lang="de-DE" sz="6000" dirty="0" smtClean="0"/>
              <a:t>.</a:t>
            </a:r>
            <a:endParaRPr lang="en-US" sz="6000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4881354"/>
            <a:ext cx="82059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Project </a:t>
            </a:r>
            <a:r>
              <a:rPr lang="de-DE" sz="2000" dirty="0" err="1" smtClean="0"/>
              <a:t>page</a:t>
            </a:r>
            <a:r>
              <a:rPr lang="de-DE" sz="2000" dirty="0"/>
              <a:t>: </a:t>
            </a:r>
            <a:r>
              <a:rPr lang="de-DE" sz="2000" dirty="0" smtClean="0"/>
              <a:t>	</a:t>
            </a:r>
            <a:r>
              <a:rPr lang="de-DE" sz="2000" u="sng" dirty="0" smtClean="0">
                <a:solidFill>
                  <a:srgbClr val="0070C0"/>
                </a:solidFill>
                <a:hlinkClick r:id="rId3"/>
              </a:rPr>
              <a:t>http://people.mpi-inf.mpg.de/~onalbach/VolumeSplatting/</a:t>
            </a:r>
            <a:endParaRPr lang="de-DE" sz="2000" u="sng" dirty="0" smtClean="0">
              <a:solidFill>
                <a:srgbClr val="0070C0"/>
              </a:solidFill>
            </a:endParaRPr>
          </a:p>
          <a:p>
            <a:r>
              <a:rPr lang="en-US" sz="2000" dirty="0" smtClean="0"/>
              <a:t>Contact</a:t>
            </a:r>
            <a:r>
              <a:rPr lang="en-US" sz="2000" dirty="0"/>
              <a:t>: </a:t>
            </a:r>
            <a:r>
              <a:rPr lang="en-US" sz="2000" dirty="0" smtClean="0"/>
              <a:t>	</a:t>
            </a:r>
            <a:r>
              <a:rPr lang="en-US" sz="2000" dirty="0" err="1" smtClean="0"/>
              <a:t>onalbach</a:t>
            </a:r>
            <a:r>
              <a:rPr lang="en-US" sz="2000" dirty="0" smtClean="0"/>
              <a:t>(at)mpi-inf.mpg.de</a:t>
            </a:r>
            <a:endParaRPr lang="en-US" sz="200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3904" y="6356350"/>
            <a:ext cx="4976192" cy="365125"/>
          </a:xfrm>
        </p:spPr>
        <p:txBody>
          <a:bodyPr/>
          <a:lstStyle/>
          <a:p>
            <a:r>
              <a:rPr lang="de-DE" dirty="0" smtClean="0"/>
              <a:t>Oliver Nalbach – </a:t>
            </a:r>
            <a:r>
              <a:rPr lang="de-DE" dirty="0"/>
              <a:t>Shell </a:t>
            </a:r>
            <a:r>
              <a:rPr lang="de-DE" dirty="0" err="1"/>
              <a:t>Splatting</a:t>
            </a:r>
            <a:r>
              <a:rPr lang="de-DE" dirty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Indirect</a:t>
            </a:r>
            <a:r>
              <a:rPr lang="de-DE" dirty="0" smtClean="0"/>
              <a:t> </a:t>
            </a:r>
            <a:r>
              <a:rPr lang="de-DE" dirty="0" err="1"/>
              <a:t>Lighting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Volumes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98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8740"/>
            <a:ext cx="8219256" cy="503742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Previous work:                              	          Deep Screen Space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Extension to indirect lighting of volumes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10/10/2014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3904" y="6356350"/>
            <a:ext cx="4976192" cy="365125"/>
          </a:xfrm>
        </p:spPr>
        <p:txBody>
          <a:bodyPr/>
          <a:lstStyle/>
          <a:p>
            <a:r>
              <a:rPr lang="de-DE" dirty="0" smtClean="0"/>
              <a:t>Oliver Nalbach – </a:t>
            </a:r>
            <a:r>
              <a:rPr lang="de-DE" dirty="0"/>
              <a:t>Shell </a:t>
            </a:r>
            <a:r>
              <a:rPr lang="de-DE" dirty="0" err="1"/>
              <a:t>Splatting</a:t>
            </a:r>
            <a:r>
              <a:rPr lang="de-DE" dirty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Indirect</a:t>
            </a:r>
            <a:r>
              <a:rPr lang="de-DE" dirty="0" smtClean="0"/>
              <a:t> </a:t>
            </a:r>
            <a:r>
              <a:rPr lang="de-DE" dirty="0" err="1"/>
              <a:t>Lighting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Volumes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4B4A-BEAC-4799-B738-69FAD4A4245F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 descr="F:\Deep Screen Space\CG Lunch Talk\images\teas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705" y="1268760"/>
            <a:ext cx="3600400" cy="18002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2029"/>
            <a:ext cx="7893545" cy="1871247"/>
          </a:xfrm>
          <a:prstGeom prst="rect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56467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968" y="2420888"/>
            <a:ext cx="5040000" cy="37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520" y="2420888"/>
            <a:ext cx="5040000" cy="37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"</a:t>
            </a:r>
            <a:r>
              <a:rPr lang="de-DE" dirty="0" err="1" smtClean="0"/>
              <a:t>Deep</a:t>
            </a:r>
            <a:r>
              <a:rPr lang="de-DE" dirty="0" smtClean="0"/>
              <a:t>" Screen Space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10/10/2014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4B4A-BEAC-4799-B738-69FAD4A4245F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424" y="1084274"/>
            <a:ext cx="1692188" cy="16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660232" y="5697252"/>
            <a:ext cx="1938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 smtClean="0"/>
              <a:t>Deep</a:t>
            </a:r>
            <a:r>
              <a:rPr lang="de-DE" dirty="0" smtClean="0"/>
              <a:t> </a:t>
            </a:r>
            <a:r>
              <a:rPr lang="de-DE" dirty="0" err="1" smtClean="0"/>
              <a:t>screen</a:t>
            </a:r>
            <a:r>
              <a:rPr lang="de-DE" dirty="0" smtClean="0"/>
              <a:t> </a:t>
            </a:r>
            <a:r>
              <a:rPr lang="de-DE" dirty="0" err="1" smtClean="0"/>
              <a:t>space</a:t>
            </a:r>
            <a:endParaRPr lang="de-DE" dirty="0"/>
          </a:p>
          <a:p>
            <a:pPr algn="ctr"/>
            <a:r>
              <a:rPr lang="de-DE" dirty="0" err="1" smtClean="0"/>
              <a:t>information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46060" y="5697252"/>
            <a:ext cx="2587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Screen </a:t>
            </a:r>
            <a:r>
              <a:rPr lang="de-DE" dirty="0" err="1" smtClean="0"/>
              <a:t>space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endParaRPr lang="en-US" dirty="0"/>
          </a:p>
        </p:txBody>
      </p:sp>
      <p:sp>
        <p:nvSpPr>
          <p:cNvPr id="7" name="Donut 6"/>
          <p:cNvSpPr/>
          <p:nvPr/>
        </p:nvSpPr>
        <p:spPr>
          <a:xfrm>
            <a:off x="1475656" y="3933056"/>
            <a:ext cx="900100" cy="900100"/>
          </a:xfrm>
          <a:prstGeom prst="donut">
            <a:avLst>
              <a:gd name="adj" fmla="val 8115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9262" y="2735632"/>
            <a:ext cx="1348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 smtClean="0"/>
              <a:t>Framebuffer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3904" y="6356350"/>
            <a:ext cx="4976192" cy="365125"/>
          </a:xfrm>
        </p:spPr>
        <p:txBody>
          <a:bodyPr/>
          <a:lstStyle/>
          <a:p>
            <a:r>
              <a:rPr lang="de-DE" dirty="0" smtClean="0"/>
              <a:t>Oliver Nalbach – </a:t>
            </a:r>
            <a:r>
              <a:rPr lang="de-DE" dirty="0"/>
              <a:t>Shell </a:t>
            </a:r>
            <a:r>
              <a:rPr lang="de-DE" dirty="0" err="1"/>
              <a:t>Splatting</a:t>
            </a:r>
            <a:r>
              <a:rPr lang="de-DE" dirty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Indirect</a:t>
            </a:r>
            <a:r>
              <a:rPr lang="de-DE" dirty="0" smtClean="0"/>
              <a:t> </a:t>
            </a:r>
            <a:r>
              <a:rPr lang="de-DE" dirty="0" err="1"/>
              <a:t>Lighting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Volumes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56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Shell </a:t>
            </a:r>
            <a:r>
              <a:rPr lang="de-DE" dirty="0" err="1" smtClean="0"/>
              <a:t>Splatting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10/10/2014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4B4A-BEAC-4799-B738-69FAD4A4245F}" type="slidenum">
              <a:rPr lang="en-US" smtClean="0"/>
              <a:t>4</a:t>
            </a:fld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60" y="1016732"/>
            <a:ext cx="2520000" cy="2520000"/>
          </a:xfrm>
          <a:prstGeom prst="rect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17032"/>
            <a:ext cx="2520000" cy="2520000"/>
          </a:xfrm>
          <a:prstGeom prst="rect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17032"/>
            <a:ext cx="2520000" cy="2520000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60" y="3717032"/>
            <a:ext cx="2520000" cy="2520000"/>
          </a:xfrm>
          <a:prstGeom prst="rect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60" y="3717032"/>
            <a:ext cx="2520000" cy="2520000"/>
          </a:xfrm>
          <a:prstGeom prst="rect">
            <a:avLst/>
          </a:prstGeom>
          <a:ln>
            <a:solidFill>
              <a:srgbClr val="C7099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17032"/>
            <a:ext cx="2520000" cy="2520000"/>
          </a:xfrm>
          <a:prstGeom prst="rect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17032"/>
            <a:ext cx="2520000" cy="2520000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grpSp>
        <p:nvGrpSpPr>
          <p:cNvPr id="22" name="Group 21"/>
          <p:cNvGrpSpPr/>
          <p:nvPr/>
        </p:nvGrpSpPr>
        <p:grpSpPr>
          <a:xfrm>
            <a:off x="3563888" y="1385092"/>
            <a:ext cx="1764336" cy="927644"/>
            <a:chOff x="3563888" y="1385372"/>
            <a:chExt cx="1764336" cy="927644"/>
          </a:xfrm>
        </p:grpSpPr>
        <p:sp>
          <p:nvSpPr>
            <p:cNvPr id="23" name="Oval 22"/>
            <p:cNvSpPr/>
            <p:nvPr/>
          </p:nvSpPr>
          <p:spPr>
            <a:xfrm>
              <a:off x="3563888" y="1385372"/>
              <a:ext cx="108152" cy="1081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716016" y="1844824"/>
              <a:ext cx="108152" cy="108152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220072" y="2204864"/>
              <a:ext cx="108152" cy="108152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11560" y="5861391"/>
            <a:ext cx="83689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 0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02708" y="5861391"/>
            <a:ext cx="83689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 1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12160" y="5867700"/>
            <a:ext cx="83689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 2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Donut 26"/>
          <p:cNvSpPr/>
          <p:nvPr/>
        </p:nvSpPr>
        <p:spPr>
          <a:xfrm>
            <a:off x="6654086" y="1653858"/>
            <a:ext cx="1241228" cy="1241228"/>
          </a:xfrm>
          <a:prstGeom prst="donut">
            <a:avLst>
              <a:gd name="adj" fmla="val 30649"/>
            </a:avLst>
          </a:prstGeom>
          <a:solidFill>
            <a:srgbClr val="FF00FF">
              <a:alpha val="29804"/>
            </a:srgbClr>
          </a:solidFill>
          <a:ln w="38100">
            <a:solidFill>
              <a:srgbClr val="C70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7067101" y="2066873"/>
            <a:ext cx="415199" cy="415199"/>
          </a:xfrm>
          <a:prstGeom prst="ellipse">
            <a:avLst/>
          </a:prstGeom>
          <a:solidFill>
            <a:srgbClr val="C00000">
              <a:alpha val="30196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nut 30"/>
          <p:cNvSpPr/>
          <p:nvPr/>
        </p:nvSpPr>
        <p:spPr>
          <a:xfrm>
            <a:off x="6016960" y="1016732"/>
            <a:ext cx="2515480" cy="2515480"/>
          </a:xfrm>
          <a:prstGeom prst="donut">
            <a:avLst>
              <a:gd name="adj" fmla="val 23999"/>
            </a:avLst>
          </a:prstGeom>
          <a:solidFill>
            <a:srgbClr val="0099FF">
              <a:alpha val="30196"/>
            </a:srgb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7223705" y="2223477"/>
            <a:ext cx="101991" cy="10199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236296" y="20515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1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330273" y="1799528"/>
            <a:ext cx="51809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7099E"/>
                </a:solidFill>
              </a:rPr>
              <a:t>1/4</a:t>
            </a:r>
            <a:endParaRPr lang="en-US" b="1" dirty="0">
              <a:solidFill>
                <a:srgbClr val="C7099E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717310" y="1439488"/>
            <a:ext cx="63511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1/16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3904" y="6356350"/>
            <a:ext cx="4976192" cy="365125"/>
          </a:xfrm>
        </p:spPr>
        <p:txBody>
          <a:bodyPr/>
          <a:lstStyle/>
          <a:p>
            <a:r>
              <a:rPr lang="de-DE" dirty="0" smtClean="0"/>
              <a:t>Oliver Nalbach – </a:t>
            </a:r>
            <a:r>
              <a:rPr lang="de-DE" dirty="0"/>
              <a:t>Shell </a:t>
            </a:r>
            <a:r>
              <a:rPr lang="de-DE" dirty="0" err="1"/>
              <a:t>Splatting</a:t>
            </a:r>
            <a:r>
              <a:rPr lang="de-DE" dirty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Indirect</a:t>
            </a:r>
            <a:r>
              <a:rPr lang="de-DE" dirty="0" smtClean="0"/>
              <a:t> </a:t>
            </a:r>
            <a:r>
              <a:rPr lang="de-DE" dirty="0" err="1"/>
              <a:t>Lighting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Volumes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18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31" grpId="0" animBg="1"/>
      <p:bldP spid="32" grpId="0" animBg="1"/>
      <p:bldP spid="3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One-Bounce Surface to Volume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10/10/2014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4B4A-BEAC-4799-B738-69FAD4A4245F}" type="slidenum">
              <a:rPr lang="en-US" smtClean="0"/>
              <a:t>5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1" r="3021"/>
          <a:stretch/>
        </p:blipFill>
        <p:spPr bwMode="auto">
          <a:xfrm>
            <a:off x="6570000" y="3897052"/>
            <a:ext cx="2160000" cy="1800000"/>
          </a:xfrm>
          <a:prstGeom prst="rect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2" r="3500"/>
          <a:stretch/>
        </p:blipFill>
        <p:spPr bwMode="auto">
          <a:xfrm>
            <a:off x="3474000" y="3897052"/>
            <a:ext cx="2160000" cy="1800000"/>
          </a:xfrm>
          <a:prstGeom prst="rect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0" r="2480"/>
          <a:stretch/>
        </p:blipFill>
        <p:spPr bwMode="auto">
          <a:xfrm>
            <a:off x="414000" y="3897052"/>
            <a:ext cx="2160000" cy="1800000"/>
          </a:xfrm>
          <a:prstGeom prst="rect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11" name="Plus 10"/>
          <p:cNvSpPr/>
          <p:nvPr/>
        </p:nvSpPr>
        <p:spPr>
          <a:xfrm>
            <a:off x="2664000" y="4437052"/>
            <a:ext cx="720000" cy="720000"/>
          </a:xfrm>
          <a:prstGeom prst="mathPlus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qual 11"/>
          <p:cNvSpPr/>
          <p:nvPr/>
        </p:nvSpPr>
        <p:spPr>
          <a:xfrm>
            <a:off x="5742000" y="4437052"/>
            <a:ext cx="720000" cy="720000"/>
          </a:xfrm>
          <a:prstGeom prst="mathEqual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Cloud 33"/>
          <p:cNvSpPr/>
          <p:nvPr/>
        </p:nvSpPr>
        <p:spPr>
          <a:xfrm>
            <a:off x="4555540" y="2030194"/>
            <a:ext cx="1276600" cy="1109505"/>
          </a:xfrm>
          <a:prstGeom prst="cloud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de-DE" sz="1600" b="1" cap="all" dirty="0" smtClean="0">
                <a:ln w="0"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</a:rPr>
              <a:t>   </a:t>
            </a:r>
            <a:endParaRPr lang="en-US" sz="1600" b="1" cap="all" dirty="0">
              <a:ln w="0">
                <a:noFill/>
              </a:ln>
              <a:solidFill>
                <a:schemeClr val="bg1">
                  <a:lumMod val="65000"/>
                </a:schemeClr>
              </a:solidFill>
              <a:effectLst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6453022" y="1382122"/>
            <a:ext cx="351226" cy="1938866"/>
          </a:xfrm>
          <a:custGeom>
            <a:avLst/>
            <a:gdLst>
              <a:gd name="connsiteX0" fmla="*/ 220133 w 351226"/>
              <a:gd name="connsiteY0" fmla="*/ 0 h 1938866"/>
              <a:gd name="connsiteX1" fmla="*/ 347133 w 351226"/>
              <a:gd name="connsiteY1" fmla="*/ 719666 h 1938866"/>
              <a:gd name="connsiteX2" fmla="*/ 84667 w 351226"/>
              <a:gd name="connsiteY2" fmla="*/ 1354666 h 1938866"/>
              <a:gd name="connsiteX3" fmla="*/ 0 w 351226"/>
              <a:gd name="connsiteY3" fmla="*/ 1938866 h 193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226" h="1938866">
                <a:moveTo>
                  <a:pt x="220133" y="0"/>
                </a:moveTo>
                <a:cubicBezTo>
                  <a:pt x="294922" y="246944"/>
                  <a:pt x="369711" y="493888"/>
                  <a:pt x="347133" y="719666"/>
                </a:cubicBezTo>
                <a:cubicBezTo>
                  <a:pt x="324555" y="945444"/>
                  <a:pt x="142522" y="1151466"/>
                  <a:pt x="84667" y="1354666"/>
                </a:cubicBezTo>
                <a:cubicBezTo>
                  <a:pt x="26812" y="1557866"/>
                  <a:pt x="13406" y="1748366"/>
                  <a:pt x="0" y="193886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131196" y="1490134"/>
            <a:ext cx="1668959" cy="606304"/>
          </a:xfrm>
          <a:prstGeom prst="straightConnector1">
            <a:avLst/>
          </a:prstGeom>
          <a:ln>
            <a:prstDash val="sysDash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7" idx="1"/>
          </p:cNvCxnSpPr>
          <p:nvPr/>
        </p:nvCxnSpPr>
        <p:spPr>
          <a:xfrm flipH="1">
            <a:off x="5282612" y="2101788"/>
            <a:ext cx="1517543" cy="540474"/>
          </a:xfrm>
          <a:prstGeom prst="straightConnector1">
            <a:avLst/>
          </a:prstGeom>
          <a:ln>
            <a:solidFill>
              <a:schemeClr val="accent2"/>
            </a:solidFill>
            <a:prstDash val="sysDash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Sun 27"/>
          <p:cNvSpPr/>
          <p:nvPr/>
        </p:nvSpPr>
        <p:spPr>
          <a:xfrm>
            <a:off x="4519128" y="1094090"/>
            <a:ext cx="612068" cy="612068"/>
          </a:xfrm>
          <a:prstGeom prst="sun">
            <a:avLst/>
          </a:prstGeom>
          <a:solidFill>
            <a:srgbClr val="FFFF00"/>
          </a:solidFill>
          <a:ln w="635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3931">
            <a:off x="2153933" y="2159449"/>
            <a:ext cx="542341" cy="7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 flipH="1" flipV="1">
            <a:off x="2791724" y="2498245"/>
            <a:ext cx="2464352" cy="14401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prstDash val="sysDash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Flowchart: Manual Operation 15"/>
          <p:cNvSpPr/>
          <p:nvPr/>
        </p:nvSpPr>
        <p:spPr>
          <a:xfrm rot="5400000">
            <a:off x="2663819" y="2354199"/>
            <a:ext cx="1044054" cy="180020"/>
          </a:xfrm>
          <a:prstGeom prst="flowChartManualOperation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942414" y="1642534"/>
            <a:ext cx="97638" cy="670342"/>
          </a:xfrm>
          <a:prstGeom prst="straightConnector1">
            <a:avLst/>
          </a:prstGeom>
          <a:ln>
            <a:prstDash val="sysDash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2791724" y="2312876"/>
            <a:ext cx="2248328" cy="54036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3904" y="6356350"/>
            <a:ext cx="4976192" cy="365125"/>
          </a:xfrm>
        </p:spPr>
        <p:txBody>
          <a:bodyPr/>
          <a:lstStyle/>
          <a:p>
            <a:r>
              <a:rPr lang="de-DE" dirty="0" smtClean="0"/>
              <a:t>Oliver Nalbach – </a:t>
            </a:r>
            <a:r>
              <a:rPr lang="de-DE" dirty="0"/>
              <a:t>Shell </a:t>
            </a:r>
            <a:r>
              <a:rPr lang="de-DE" dirty="0" err="1"/>
              <a:t>Splatting</a:t>
            </a:r>
            <a:r>
              <a:rPr lang="de-DE" dirty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Indirect</a:t>
            </a:r>
            <a:r>
              <a:rPr lang="de-DE" dirty="0" smtClean="0"/>
              <a:t> </a:t>
            </a:r>
            <a:r>
              <a:rPr lang="de-DE" dirty="0" err="1"/>
              <a:t>Lighting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Volumes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70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92188"/>
            <a:ext cx="5554960" cy="5213176"/>
          </a:xfrm>
        </p:spPr>
        <p:txBody>
          <a:bodyPr>
            <a:normAutofit/>
          </a:bodyPr>
          <a:lstStyle/>
          <a:p>
            <a:r>
              <a:rPr lang="en-US" dirty="0" smtClean="0"/>
              <a:t>Offline methods</a:t>
            </a:r>
          </a:p>
          <a:p>
            <a:pPr lvl="1"/>
            <a:r>
              <a:rPr lang="en-US" dirty="0" smtClean="0"/>
              <a:t>E.g. ray-marching + instant </a:t>
            </a:r>
            <a:r>
              <a:rPr lang="en-US" dirty="0" err="1" smtClean="0"/>
              <a:t>radiosity</a:t>
            </a:r>
            <a:endParaRPr lang="en-US" dirty="0" smtClean="0"/>
          </a:p>
          <a:p>
            <a:pPr lvl="1"/>
            <a:r>
              <a:rPr lang="en-US" dirty="0" smtClean="0"/>
              <a:t>General but slow</a:t>
            </a:r>
          </a:p>
          <a:p>
            <a:r>
              <a:rPr lang="en-US" dirty="0" err="1" smtClean="0"/>
              <a:t>Realtime</a:t>
            </a:r>
            <a:r>
              <a:rPr lang="en-US" dirty="0" smtClean="0"/>
              <a:t> methods</a:t>
            </a:r>
          </a:p>
          <a:p>
            <a:pPr lvl="1"/>
            <a:r>
              <a:rPr lang="en-US" dirty="0" smtClean="0"/>
              <a:t>E.g. </a:t>
            </a:r>
            <a:r>
              <a:rPr lang="en-US" dirty="0" err="1" smtClean="0"/>
              <a:t>prefiltered</a:t>
            </a:r>
            <a:r>
              <a:rPr lang="en-US" dirty="0" smtClean="0"/>
              <a:t> single scattering</a:t>
            </a:r>
          </a:p>
          <a:p>
            <a:pPr lvl="1"/>
            <a:r>
              <a:rPr lang="en-US" dirty="0" smtClean="0"/>
              <a:t>Fast but limited range of settings</a:t>
            </a:r>
          </a:p>
          <a:p>
            <a:r>
              <a:rPr lang="en-US" dirty="0" smtClean="0"/>
              <a:t>Diffusion-based Methods</a:t>
            </a:r>
          </a:p>
          <a:p>
            <a:pPr lvl="1"/>
            <a:r>
              <a:rPr lang="en-US" dirty="0" smtClean="0"/>
              <a:t>E.g. principal ordinate propagation</a:t>
            </a:r>
          </a:p>
          <a:p>
            <a:pPr lvl="1"/>
            <a:r>
              <a:rPr lang="en-US" dirty="0" smtClean="0"/>
              <a:t>Trade-off, also multiple scattering, but low-frequency indirect light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10/10/2014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4B4A-BEAC-4799-B738-69FAD4A4245F}" type="slidenum">
              <a:rPr lang="en-US" smtClean="0"/>
              <a:t>6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6048164" y="4707998"/>
            <a:ext cx="2592288" cy="1404000"/>
            <a:chOff x="6012160" y="4725300"/>
            <a:chExt cx="2592288" cy="1404000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19" b="4638"/>
            <a:stretch/>
          </p:blipFill>
          <p:spPr bwMode="auto">
            <a:xfrm>
              <a:off x="6012160" y="4725300"/>
              <a:ext cx="2214000" cy="1404000"/>
            </a:xfrm>
            <a:prstGeom prst="rect">
              <a:avLst/>
            </a:prstGeom>
            <a:ln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pic>
        <p:sp>
          <p:nvSpPr>
            <p:cNvPr id="13" name="TextBox 12"/>
            <p:cNvSpPr txBox="1"/>
            <p:nvPr/>
          </p:nvSpPr>
          <p:spPr>
            <a:xfrm rot="16200000">
              <a:off x="7791950" y="5258023"/>
              <a:ext cx="12864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 smtClean="0"/>
                <a:t>Elek</a:t>
              </a:r>
              <a:r>
                <a:rPr lang="en-US" sz="1600" dirty="0" smtClean="0"/>
                <a:t> et al. ‘14</a:t>
              </a:r>
              <a:endParaRPr lang="en-US" sz="16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48164" y="3015654"/>
            <a:ext cx="2592288" cy="1470788"/>
            <a:chOff x="6012160" y="3035722"/>
            <a:chExt cx="2592288" cy="147078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89" t="602" r="3783" b="4276"/>
            <a:stretch/>
          </p:blipFill>
          <p:spPr>
            <a:xfrm>
              <a:off x="6012160" y="3069116"/>
              <a:ext cx="2214000" cy="1404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pic>
        <p:sp>
          <p:nvSpPr>
            <p:cNvPr id="14" name="TextBox 13"/>
            <p:cNvSpPr txBox="1"/>
            <p:nvPr/>
          </p:nvSpPr>
          <p:spPr>
            <a:xfrm rot="16200000">
              <a:off x="7699777" y="3601839"/>
              <a:ext cx="14707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 smtClean="0"/>
                <a:t>Klehm</a:t>
              </a:r>
              <a:r>
                <a:rPr lang="en-US" sz="1600" dirty="0" smtClean="0"/>
                <a:t> et al. ‘14</a:t>
              </a:r>
              <a:endParaRPr lang="en-US" sz="16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049983" y="1196752"/>
            <a:ext cx="2590469" cy="1846146"/>
            <a:chOff x="6013979" y="1214054"/>
            <a:chExt cx="2590469" cy="184614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13" t="1835" r="7813" b="3043"/>
            <a:stretch/>
          </p:blipFill>
          <p:spPr bwMode="auto">
            <a:xfrm>
              <a:off x="6013979" y="1435127"/>
              <a:ext cx="2214000" cy="1404000"/>
            </a:xfrm>
            <a:prstGeom prst="rect">
              <a:avLst/>
            </a:prstGeom>
            <a:ln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pic>
        <p:sp>
          <p:nvSpPr>
            <p:cNvPr id="16" name="TextBox 15"/>
            <p:cNvSpPr txBox="1"/>
            <p:nvPr/>
          </p:nvSpPr>
          <p:spPr>
            <a:xfrm rot="16200000">
              <a:off x="7512098" y="1967850"/>
              <a:ext cx="18461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 smtClean="0"/>
                <a:t>Engelhardt</a:t>
              </a:r>
              <a:r>
                <a:rPr lang="en-US" sz="1600" dirty="0" smtClean="0"/>
                <a:t> et al. ‘12</a:t>
              </a:r>
              <a:endParaRPr lang="en-US" sz="1600" dirty="0"/>
            </a:p>
          </p:txBody>
        </p:sp>
      </p:grp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3904" y="6356350"/>
            <a:ext cx="4976192" cy="365125"/>
          </a:xfrm>
        </p:spPr>
        <p:txBody>
          <a:bodyPr/>
          <a:lstStyle/>
          <a:p>
            <a:r>
              <a:rPr lang="de-DE" dirty="0" smtClean="0"/>
              <a:t>Oliver Nalbach – </a:t>
            </a:r>
            <a:r>
              <a:rPr lang="de-DE" dirty="0"/>
              <a:t>Shell </a:t>
            </a:r>
            <a:r>
              <a:rPr lang="de-DE" dirty="0" err="1"/>
              <a:t>Splatting</a:t>
            </a:r>
            <a:r>
              <a:rPr lang="de-DE" dirty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Indirect</a:t>
            </a:r>
            <a:r>
              <a:rPr lang="de-DE" dirty="0" smtClean="0"/>
              <a:t> </a:t>
            </a:r>
            <a:r>
              <a:rPr lang="de-DE" dirty="0" err="1"/>
              <a:t>Lighting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Volumes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67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Splatting to Surfaces vs. Volumes</a:t>
            </a:r>
            <a:endParaRPr lang="en-US" dirty="0"/>
          </a:p>
        </p:txBody>
      </p:sp>
      <p:sp>
        <p:nvSpPr>
          <p:cNvPr id="123" name="Content Placeholder 2"/>
          <p:cNvSpPr>
            <a:spLocks noGrp="1"/>
          </p:cNvSpPr>
          <p:nvPr>
            <p:ph idx="1"/>
          </p:nvPr>
        </p:nvSpPr>
        <p:spPr>
          <a:xfrm>
            <a:off x="1912934" y="1502505"/>
            <a:ext cx="1522512" cy="594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Surface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10/10/2014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4B4A-BEAC-4799-B738-69FAD4A4245F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48" y="3086964"/>
            <a:ext cx="573263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1704920" y="2474896"/>
            <a:ext cx="2412268" cy="954106"/>
          </a:xfrm>
          <a:prstGeom prst="straightConnector1">
            <a:avLst/>
          </a:prstGeom>
          <a:ln w="28575"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316988" y="2798932"/>
            <a:ext cx="0" cy="133214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704920" y="3158972"/>
            <a:ext cx="2340260" cy="277126"/>
          </a:xfrm>
          <a:prstGeom prst="straightConnector1">
            <a:avLst/>
          </a:prstGeom>
          <a:ln w="28575"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704920" y="3429002"/>
            <a:ext cx="2412268" cy="450050"/>
          </a:xfrm>
          <a:prstGeom prst="straightConnector1">
            <a:avLst/>
          </a:prstGeom>
          <a:ln w="28575"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704920" y="3429002"/>
            <a:ext cx="1944216" cy="990110"/>
          </a:xfrm>
          <a:prstGeom prst="straightConnector1">
            <a:avLst/>
          </a:prstGeom>
          <a:ln w="28575"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316988" y="3122968"/>
            <a:ext cx="0" cy="121822"/>
          </a:xfrm>
          <a:prstGeom prst="line">
            <a:avLst/>
          </a:prstGeom>
          <a:ln w="38100">
            <a:solidFill>
              <a:srgbClr val="C7099E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316988" y="3307180"/>
            <a:ext cx="0" cy="121822"/>
          </a:xfrm>
          <a:prstGeom prst="line">
            <a:avLst/>
          </a:prstGeom>
          <a:ln w="38100">
            <a:solidFill>
              <a:srgbClr val="C7099E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 rot="1331243">
            <a:off x="3504233" y="2747431"/>
            <a:ext cx="170888" cy="397809"/>
          </a:xfrm>
          <a:prstGeom prst="ellipse">
            <a:avLst/>
          </a:prstGeom>
          <a:solidFill>
            <a:srgbClr val="C709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4103948" y="2258872"/>
            <a:ext cx="108012" cy="39604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4014294" y="2993391"/>
            <a:ext cx="148872" cy="36423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4157954" y="3681030"/>
            <a:ext cx="40860" cy="39604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3545832" y="4311100"/>
            <a:ext cx="283176" cy="27964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36" y="3086964"/>
            <a:ext cx="573263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4" name="Straight Arrow Connector 53"/>
          <p:cNvCxnSpPr/>
          <p:nvPr/>
        </p:nvCxnSpPr>
        <p:spPr>
          <a:xfrm flipV="1">
            <a:off x="5544108" y="2474896"/>
            <a:ext cx="2412268" cy="954106"/>
          </a:xfrm>
          <a:prstGeom prst="straightConnector1">
            <a:avLst/>
          </a:prstGeom>
          <a:ln w="28575"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156176" y="2798932"/>
            <a:ext cx="0" cy="133214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5544108" y="3158972"/>
            <a:ext cx="2340260" cy="277126"/>
          </a:xfrm>
          <a:prstGeom prst="straightConnector1">
            <a:avLst/>
          </a:prstGeom>
          <a:ln w="28575"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5544108" y="3429002"/>
            <a:ext cx="2412268" cy="450050"/>
          </a:xfrm>
          <a:prstGeom prst="straightConnector1">
            <a:avLst/>
          </a:prstGeom>
          <a:ln w="28575"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5544108" y="3429002"/>
            <a:ext cx="1944216" cy="990110"/>
          </a:xfrm>
          <a:prstGeom prst="straightConnector1">
            <a:avLst/>
          </a:prstGeom>
          <a:ln w="28575"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156176" y="3122968"/>
            <a:ext cx="0" cy="121822"/>
          </a:xfrm>
          <a:prstGeom prst="line">
            <a:avLst/>
          </a:prstGeom>
          <a:ln w="38100">
            <a:solidFill>
              <a:srgbClr val="C7099E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156176" y="3307180"/>
            <a:ext cx="0" cy="121822"/>
          </a:xfrm>
          <a:prstGeom prst="line">
            <a:avLst/>
          </a:prstGeom>
          <a:ln w="38100">
            <a:solidFill>
              <a:srgbClr val="C7099E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 rot="1331243">
            <a:off x="7356661" y="2747431"/>
            <a:ext cx="170888" cy="397809"/>
          </a:xfrm>
          <a:prstGeom prst="ellipse">
            <a:avLst/>
          </a:prstGeom>
          <a:solidFill>
            <a:srgbClr val="C709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75"/>
          <p:cNvGrpSpPr/>
          <p:nvPr/>
        </p:nvGrpSpPr>
        <p:grpSpPr>
          <a:xfrm>
            <a:off x="6408204" y="2584290"/>
            <a:ext cx="970250" cy="592682"/>
            <a:chOff x="6277428" y="2602294"/>
            <a:chExt cx="970250" cy="592682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6277428" y="2960948"/>
              <a:ext cx="94772" cy="234028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6324815" y="2734441"/>
              <a:ext cx="875477" cy="352523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6632919" y="2805222"/>
              <a:ext cx="94772" cy="234028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840252" y="2719308"/>
              <a:ext cx="94772" cy="234028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7152906" y="2602294"/>
              <a:ext cx="94772" cy="234028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77"/>
          <p:cNvCxnSpPr/>
          <p:nvPr/>
        </p:nvCxnSpPr>
        <p:spPr>
          <a:xfrm>
            <a:off x="6336196" y="3209494"/>
            <a:ext cx="29080" cy="25081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6336196" y="3202999"/>
            <a:ext cx="1212494" cy="14041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6788317" y="3162779"/>
            <a:ext cx="29080" cy="25081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7092280" y="3118223"/>
            <a:ext cx="29080" cy="25081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7538175" y="3063006"/>
            <a:ext cx="29080" cy="25081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1955493">
            <a:off x="6471569" y="3485475"/>
            <a:ext cx="94772" cy="23402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6514108" y="3610074"/>
            <a:ext cx="1154088" cy="21610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1955493">
            <a:off x="7620809" y="3688227"/>
            <a:ext cx="94772" cy="23402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1955493">
            <a:off x="7075925" y="3585049"/>
            <a:ext cx="94772" cy="23402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1955493">
            <a:off x="7359191" y="3650848"/>
            <a:ext cx="94772" cy="23402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2952077">
            <a:off x="6431065" y="3777204"/>
            <a:ext cx="94772" cy="23402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 flipV="1">
            <a:off x="6480212" y="3905731"/>
            <a:ext cx="749549" cy="38326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2952077">
            <a:off x="6635928" y="3881620"/>
            <a:ext cx="94772" cy="23402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2952077">
            <a:off x="7051076" y="4092676"/>
            <a:ext cx="94772" cy="23402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rot="2952077">
            <a:off x="7193830" y="4162089"/>
            <a:ext cx="94772" cy="23402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V="1">
            <a:off x="3573306" y="2456894"/>
            <a:ext cx="584648" cy="50825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3573306" y="2961546"/>
            <a:ext cx="471874" cy="213961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 flipV="1">
            <a:off x="7164288" y="2787218"/>
            <a:ext cx="273793" cy="164732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6942443" y="2904232"/>
            <a:ext cx="495638" cy="512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V="1">
            <a:off x="6942443" y="2952050"/>
            <a:ext cx="492125" cy="32115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V="1">
            <a:off x="7303623" y="2948872"/>
            <a:ext cx="134458" cy="29475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3698742" y="1901869"/>
            <a:ext cx="1026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Positions</a:t>
            </a:r>
            <a:endParaRPr lang="en-US" dirty="0"/>
          </a:p>
        </p:txBody>
      </p:sp>
      <p:sp>
        <p:nvSpPr>
          <p:cNvPr id="120" name="TextBox 119"/>
          <p:cNvSpPr txBox="1"/>
          <p:nvPr/>
        </p:nvSpPr>
        <p:spPr>
          <a:xfrm>
            <a:off x="6455591" y="2250862"/>
            <a:ext cx="1101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Segments</a:t>
            </a:r>
            <a:endParaRPr lang="en-US" dirty="0"/>
          </a:p>
        </p:txBody>
      </p:sp>
      <p:sp>
        <p:nvSpPr>
          <p:cNvPr id="124" name="Content Placeholder 2"/>
          <p:cNvSpPr txBox="1">
            <a:spLocks/>
          </p:cNvSpPr>
          <p:nvPr/>
        </p:nvSpPr>
        <p:spPr>
          <a:xfrm>
            <a:off x="5688124" y="1487270"/>
            <a:ext cx="1522512" cy="594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 smtClean="0"/>
              <a:t>Volume</a:t>
            </a:r>
            <a:endParaRPr lang="en-US" sz="2800" dirty="0"/>
          </a:p>
        </p:txBody>
      </p:sp>
      <p:sp>
        <p:nvSpPr>
          <p:cNvPr id="6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3904" y="6356350"/>
            <a:ext cx="4976192" cy="365125"/>
          </a:xfrm>
        </p:spPr>
        <p:txBody>
          <a:bodyPr/>
          <a:lstStyle/>
          <a:p>
            <a:r>
              <a:rPr lang="de-DE" dirty="0" smtClean="0"/>
              <a:t>Oliver Nalbach – </a:t>
            </a:r>
            <a:r>
              <a:rPr lang="de-DE" dirty="0"/>
              <a:t>Shell </a:t>
            </a:r>
            <a:r>
              <a:rPr lang="de-DE" dirty="0" err="1"/>
              <a:t>Splatting</a:t>
            </a:r>
            <a:r>
              <a:rPr lang="de-DE" dirty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Indirect</a:t>
            </a:r>
            <a:r>
              <a:rPr lang="de-DE" dirty="0" smtClean="0"/>
              <a:t> </a:t>
            </a:r>
            <a:r>
              <a:rPr lang="de-DE" dirty="0" err="1"/>
              <a:t>Lighting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Volumes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326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120" grpId="0"/>
      <p:bldP spid="1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915816" y="1016732"/>
            <a:ext cx="4860420" cy="867635"/>
            <a:chOff x="2915816" y="1054457"/>
            <a:chExt cx="4860420" cy="867635"/>
          </a:xfrm>
        </p:grpSpPr>
        <p:pic>
          <p:nvPicPr>
            <p:cNvPr id="101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1054457"/>
              <a:ext cx="1080000" cy="864000"/>
            </a:xfrm>
            <a:prstGeom prst="rect">
              <a:avLst/>
            </a:prstGeom>
            <a:ln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pic>
        <p:pic>
          <p:nvPicPr>
            <p:cNvPr id="102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5956" y="1058092"/>
              <a:ext cx="1080000" cy="864000"/>
            </a:xfrm>
            <a:prstGeom prst="rect">
              <a:avLst/>
            </a:prstGeom>
            <a:ln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pic>
        <p:pic>
          <p:nvPicPr>
            <p:cNvPr id="103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1058092"/>
              <a:ext cx="1080000" cy="864000"/>
            </a:xfrm>
            <a:prstGeom prst="rect">
              <a:avLst/>
            </a:prstGeom>
            <a:ln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pic>
        <p:pic>
          <p:nvPicPr>
            <p:cNvPr id="104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6236" y="1054457"/>
              <a:ext cx="1080000" cy="864000"/>
            </a:xfrm>
            <a:prstGeom prst="rect">
              <a:avLst/>
            </a:prstGeom>
            <a:ln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Transmittance Interval Map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10/10/2014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4B4A-BEAC-4799-B738-69FAD4A4245F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2040656"/>
            <a:ext cx="964868" cy="133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1655676" y="2598121"/>
            <a:ext cx="651672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1943708" y="2382097"/>
            <a:ext cx="5616624" cy="468052"/>
            <a:chOff x="1943708" y="2113229"/>
            <a:chExt cx="5616624" cy="468052"/>
          </a:xfrm>
        </p:grpSpPr>
        <p:grpSp>
          <p:nvGrpSpPr>
            <p:cNvPr id="25" name="Group 24"/>
            <p:cNvGrpSpPr/>
            <p:nvPr/>
          </p:nvGrpSpPr>
          <p:grpSpPr>
            <a:xfrm>
              <a:off x="1943708" y="2113229"/>
              <a:ext cx="3024336" cy="468052"/>
              <a:chOff x="1943708" y="3212976"/>
              <a:chExt cx="3024336" cy="468052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1943708" y="3212976"/>
                <a:ext cx="1296144" cy="468052"/>
                <a:chOff x="1943708" y="3212976"/>
                <a:chExt cx="1296144" cy="468052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1943708" y="3212976"/>
                  <a:ext cx="432048" cy="468052"/>
                  <a:chOff x="1943708" y="3212976"/>
                  <a:chExt cx="432048" cy="468052"/>
                </a:xfrm>
              </p:grpSpPr>
              <p:cxnSp>
                <p:nvCxnSpPr>
                  <p:cNvPr id="11" name="Straight Connector 10"/>
                  <p:cNvCxnSpPr/>
                  <p:nvPr/>
                </p:nvCxnSpPr>
                <p:spPr>
                  <a:xfrm>
                    <a:off x="1943708" y="3212976"/>
                    <a:ext cx="0" cy="468052"/>
                  </a:xfrm>
                  <a:prstGeom prst="line">
                    <a:avLst/>
                  </a:prstGeom>
                  <a:effectLst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Straight Connector 11"/>
                  <p:cNvCxnSpPr/>
                  <p:nvPr/>
                </p:nvCxnSpPr>
                <p:spPr>
                  <a:xfrm>
                    <a:off x="2375756" y="3212976"/>
                    <a:ext cx="0" cy="468052"/>
                  </a:xfrm>
                  <a:prstGeom prst="line">
                    <a:avLst/>
                  </a:prstGeom>
                  <a:effectLst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" name="Group 13"/>
                <p:cNvGrpSpPr/>
                <p:nvPr/>
              </p:nvGrpSpPr>
              <p:grpSpPr>
                <a:xfrm>
                  <a:off x="2807804" y="3212976"/>
                  <a:ext cx="432048" cy="468052"/>
                  <a:chOff x="1943708" y="3212976"/>
                  <a:chExt cx="432048" cy="468052"/>
                </a:xfrm>
              </p:grpSpPr>
              <p:cxnSp>
                <p:nvCxnSpPr>
                  <p:cNvPr id="15" name="Straight Connector 14"/>
                  <p:cNvCxnSpPr/>
                  <p:nvPr/>
                </p:nvCxnSpPr>
                <p:spPr>
                  <a:xfrm>
                    <a:off x="1943708" y="3212976"/>
                    <a:ext cx="0" cy="468052"/>
                  </a:xfrm>
                  <a:prstGeom prst="line">
                    <a:avLst/>
                  </a:prstGeom>
                  <a:effectLst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/>
                  <p:cNvCxnSpPr/>
                  <p:nvPr/>
                </p:nvCxnSpPr>
                <p:spPr>
                  <a:xfrm>
                    <a:off x="2375756" y="3212976"/>
                    <a:ext cx="0" cy="468052"/>
                  </a:xfrm>
                  <a:prstGeom prst="line">
                    <a:avLst/>
                  </a:prstGeom>
                  <a:effectLst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8" name="Group 17"/>
              <p:cNvGrpSpPr/>
              <p:nvPr/>
            </p:nvGrpSpPr>
            <p:grpSpPr>
              <a:xfrm>
                <a:off x="3671900" y="3212976"/>
                <a:ext cx="1296144" cy="468052"/>
                <a:chOff x="1943708" y="3212976"/>
                <a:chExt cx="1296144" cy="468052"/>
              </a:xfrm>
            </p:grpSpPr>
            <p:grpSp>
              <p:nvGrpSpPr>
                <p:cNvPr id="19" name="Group 18"/>
                <p:cNvGrpSpPr/>
                <p:nvPr/>
              </p:nvGrpSpPr>
              <p:grpSpPr>
                <a:xfrm>
                  <a:off x="1943708" y="3212976"/>
                  <a:ext cx="432048" cy="468052"/>
                  <a:chOff x="1943708" y="3212976"/>
                  <a:chExt cx="432048" cy="468052"/>
                </a:xfrm>
              </p:grpSpPr>
              <p:cxnSp>
                <p:nvCxnSpPr>
                  <p:cNvPr id="23" name="Straight Connector 22"/>
                  <p:cNvCxnSpPr/>
                  <p:nvPr/>
                </p:nvCxnSpPr>
                <p:spPr>
                  <a:xfrm>
                    <a:off x="1943708" y="3212976"/>
                    <a:ext cx="0" cy="468052"/>
                  </a:xfrm>
                  <a:prstGeom prst="line">
                    <a:avLst/>
                  </a:prstGeom>
                  <a:effectLst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>
                    <a:off x="2375756" y="3212976"/>
                    <a:ext cx="0" cy="468052"/>
                  </a:xfrm>
                  <a:prstGeom prst="line">
                    <a:avLst/>
                  </a:prstGeom>
                  <a:effectLst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" name="Group 19"/>
                <p:cNvGrpSpPr/>
                <p:nvPr/>
              </p:nvGrpSpPr>
              <p:grpSpPr>
                <a:xfrm>
                  <a:off x="2807804" y="3212976"/>
                  <a:ext cx="432048" cy="468052"/>
                  <a:chOff x="1943708" y="3212976"/>
                  <a:chExt cx="432048" cy="468052"/>
                </a:xfrm>
              </p:grpSpPr>
              <p:cxnSp>
                <p:nvCxnSpPr>
                  <p:cNvPr id="21" name="Straight Connector 20"/>
                  <p:cNvCxnSpPr/>
                  <p:nvPr/>
                </p:nvCxnSpPr>
                <p:spPr>
                  <a:xfrm>
                    <a:off x="1943708" y="3212976"/>
                    <a:ext cx="0" cy="468052"/>
                  </a:xfrm>
                  <a:prstGeom prst="line">
                    <a:avLst/>
                  </a:prstGeom>
                  <a:effectLst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/>
                  <p:cNvCxnSpPr/>
                  <p:nvPr/>
                </p:nvCxnSpPr>
                <p:spPr>
                  <a:xfrm>
                    <a:off x="2375756" y="3212976"/>
                    <a:ext cx="0" cy="468052"/>
                  </a:xfrm>
                  <a:prstGeom prst="line">
                    <a:avLst/>
                  </a:prstGeom>
                  <a:effectLst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36" name="Group 35"/>
            <p:cNvGrpSpPr/>
            <p:nvPr/>
          </p:nvGrpSpPr>
          <p:grpSpPr>
            <a:xfrm>
              <a:off x="5400092" y="2113229"/>
              <a:ext cx="432048" cy="468052"/>
              <a:chOff x="1943708" y="3212976"/>
              <a:chExt cx="432048" cy="468052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1943708" y="3212976"/>
                <a:ext cx="0" cy="468052"/>
              </a:xfrm>
              <a:prstGeom prst="line">
                <a:avLst/>
              </a:prstGeom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2375756" y="3212976"/>
                <a:ext cx="0" cy="468052"/>
              </a:xfrm>
              <a:prstGeom prst="line">
                <a:avLst/>
              </a:prstGeom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6264188" y="2113229"/>
              <a:ext cx="1296144" cy="468052"/>
              <a:chOff x="1943708" y="3212976"/>
              <a:chExt cx="1296144" cy="468052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1943708" y="3212976"/>
                <a:ext cx="432048" cy="468052"/>
                <a:chOff x="1943708" y="3212976"/>
                <a:chExt cx="432048" cy="468052"/>
              </a:xfrm>
            </p:grpSpPr>
            <p:cxnSp>
              <p:nvCxnSpPr>
                <p:cNvPr id="33" name="Straight Connector 32"/>
                <p:cNvCxnSpPr/>
                <p:nvPr/>
              </p:nvCxnSpPr>
              <p:spPr>
                <a:xfrm>
                  <a:off x="1943708" y="3212976"/>
                  <a:ext cx="0" cy="468052"/>
                </a:xfrm>
                <a:prstGeom prst="line">
                  <a:avLst/>
                </a:prstGeom>
                <a:effec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2375756" y="3212976"/>
                  <a:ext cx="0" cy="468052"/>
                </a:xfrm>
                <a:prstGeom prst="line">
                  <a:avLst/>
                </a:prstGeom>
                <a:effec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Group 29"/>
              <p:cNvGrpSpPr/>
              <p:nvPr/>
            </p:nvGrpSpPr>
            <p:grpSpPr>
              <a:xfrm>
                <a:off x="2807804" y="3212976"/>
                <a:ext cx="432048" cy="468052"/>
                <a:chOff x="1943708" y="3212976"/>
                <a:chExt cx="432048" cy="468052"/>
              </a:xfrm>
            </p:grpSpPr>
            <p:cxnSp>
              <p:nvCxnSpPr>
                <p:cNvPr id="31" name="Straight Connector 30"/>
                <p:cNvCxnSpPr/>
                <p:nvPr/>
              </p:nvCxnSpPr>
              <p:spPr>
                <a:xfrm>
                  <a:off x="1943708" y="3212976"/>
                  <a:ext cx="0" cy="468052"/>
                </a:xfrm>
                <a:prstGeom prst="line">
                  <a:avLst/>
                </a:prstGeom>
                <a:effec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2375756" y="3212976"/>
                  <a:ext cx="0" cy="468052"/>
                </a:xfrm>
                <a:prstGeom prst="line">
                  <a:avLst/>
                </a:prstGeom>
                <a:effec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41" name="Straight Arrow Connector 40"/>
          <p:cNvCxnSpPr/>
          <p:nvPr/>
        </p:nvCxnSpPr>
        <p:spPr>
          <a:xfrm flipV="1">
            <a:off x="1655676" y="3661864"/>
            <a:ext cx="0" cy="2196244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655676" y="5858108"/>
            <a:ext cx="651672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3" name="Picture 5" descr="C:\Users\onalbach.WKS-14-04\Desktop\VolumeMap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76" y="4021904"/>
            <a:ext cx="6444716" cy="154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48" name="Straight Connector 2047"/>
          <p:cNvCxnSpPr/>
          <p:nvPr/>
        </p:nvCxnSpPr>
        <p:spPr>
          <a:xfrm>
            <a:off x="1655676" y="4345940"/>
            <a:ext cx="2846248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1673678" y="4597968"/>
            <a:ext cx="3222358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1691680" y="4922004"/>
            <a:ext cx="3627342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691680" y="5210036"/>
            <a:ext cx="409875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1691680" y="5534072"/>
            <a:ext cx="522058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4535996" y="2721568"/>
            <a:ext cx="0" cy="158836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4968044" y="2850149"/>
            <a:ext cx="0" cy="174781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5400092" y="2850149"/>
            <a:ext cx="0" cy="198347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5832140" y="2866526"/>
            <a:ext cx="0" cy="230750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7128284" y="2866526"/>
            <a:ext cx="0" cy="263154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3671900" y="2886153"/>
            <a:ext cx="0" cy="117175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78" name="TextBox 2077"/>
              <p:cNvSpPr txBox="1"/>
              <p:nvPr/>
            </p:nvSpPr>
            <p:spPr>
              <a:xfrm>
                <a:off x="3176894" y="3553852"/>
                <a:ext cx="5670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78" name="TextBox 20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894" y="3553852"/>
                <a:ext cx="567014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4031940" y="3776263"/>
                <a:ext cx="5741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940" y="3776263"/>
                <a:ext cx="574132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4501924" y="3985900"/>
                <a:ext cx="5741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924" y="3985900"/>
                <a:ext cx="574132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4932040" y="4309936"/>
                <a:ext cx="5741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4309936"/>
                <a:ext cx="574132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5364088" y="4633972"/>
                <a:ext cx="5741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4633972"/>
                <a:ext cx="574132" cy="461665"/>
              </a:xfrm>
              <a:prstGeom prst="rect">
                <a:avLst/>
              </a:prstGeom>
              <a:blipFill rotWithShape="1">
                <a:blip r:embed="rId1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6624228" y="5066020"/>
                <a:ext cx="5741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228" y="5066020"/>
                <a:ext cx="574132" cy="46166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1232163" y="3805880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163" y="3805880"/>
                <a:ext cx="423513" cy="46166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899592" y="5291113"/>
                <a:ext cx="8290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400" b="0" i="1" smtClean="0">
                              <a:latin typeface="Cambria Math"/>
                            </a:rPr>
                            <m:t>min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5291113"/>
                <a:ext cx="829008" cy="461665"/>
              </a:xfrm>
              <a:prstGeom prst="rect">
                <a:avLst/>
              </a:prstGeom>
              <a:blipFill rotWithShape="1">
                <a:blip r:embed="rId1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79" name="TextBox 2078"/>
          <p:cNvSpPr txBox="1"/>
          <p:nvPr/>
        </p:nvSpPr>
        <p:spPr>
          <a:xfrm rot="16200000">
            <a:off x="-418813" y="4451823"/>
            <a:ext cx="2247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Transmittance</a:t>
            </a:r>
            <a:endParaRPr lang="en-US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3518266" y="2040656"/>
            <a:ext cx="3502006" cy="961226"/>
            <a:chOff x="3518266" y="1771788"/>
            <a:chExt cx="3502006" cy="961226"/>
          </a:xfrm>
        </p:grpSpPr>
        <p:sp>
          <p:nvSpPr>
            <p:cNvPr id="64" name="Oval 63"/>
            <p:cNvSpPr/>
            <p:nvPr/>
          </p:nvSpPr>
          <p:spPr>
            <a:xfrm>
              <a:off x="3518266" y="2375872"/>
              <a:ext cx="108012" cy="10801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3572272" y="2125078"/>
              <a:ext cx="108012" cy="10801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3724672" y="2277478"/>
              <a:ext cx="108012" cy="10801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3877072" y="2429878"/>
              <a:ext cx="108012" cy="10801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3790764" y="1972678"/>
              <a:ext cx="108012" cy="10801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3943164" y="2125078"/>
              <a:ext cx="108012" cy="10801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4095564" y="2277478"/>
              <a:ext cx="108012" cy="10801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4247964" y="2456892"/>
              <a:ext cx="108012" cy="10801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4257850" y="2098536"/>
              <a:ext cx="108012" cy="10801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4410250" y="2250936"/>
              <a:ext cx="108012" cy="10801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4562650" y="2420888"/>
              <a:ext cx="108012" cy="10801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4788024" y="2564904"/>
              <a:ext cx="108012" cy="10801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4535996" y="2017066"/>
              <a:ext cx="108012" cy="10801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4716016" y="2132856"/>
              <a:ext cx="108012" cy="10801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4788024" y="2348880"/>
              <a:ext cx="108012" cy="10801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4977950" y="2474266"/>
              <a:ext cx="108012" cy="10801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4939204" y="2110760"/>
              <a:ext cx="108012" cy="10801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5091604" y="2263160"/>
              <a:ext cx="108012" cy="10801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5244004" y="2415560"/>
              <a:ext cx="108012" cy="10801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5396404" y="2567960"/>
              <a:ext cx="108012" cy="10801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5112616" y="1892130"/>
              <a:ext cx="108012" cy="10801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5265016" y="2044530"/>
              <a:ext cx="108012" cy="10801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5417416" y="2196930"/>
              <a:ext cx="108012" cy="10801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5569816" y="2349330"/>
              <a:ext cx="108012" cy="10801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5736424" y="2098536"/>
              <a:ext cx="108012" cy="10801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5888824" y="2250936"/>
              <a:ext cx="108012" cy="10801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6048164" y="2403336"/>
              <a:ext cx="108012" cy="10801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5940152" y="2600908"/>
              <a:ext cx="108012" cy="10801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5856692" y="1844824"/>
              <a:ext cx="108012" cy="10801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>
              <a:off x="5976156" y="2033228"/>
              <a:ext cx="108012" cy="10801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6161492" y="2185628"/>
              <a:ext cx="108012" cy="10801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>
              <a:off x="6313892" y="2348880"/>
              <a:ext cx="108012" cy="10801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/>
          </p:nvSpPr>
          <p:spPr>
            <a:xfrm>
              <a:off x="6424392" y="2053072"/>
              <a:ext cx="108012" cy="10801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>
              <a:off x="6576792" y="2205472"/>
              <a:ext cx="108012" cy="10801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6729192" y="2357872"/>
              <a:ext cx="108012" cy="10801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>
            <a:xfrm>
              <a:off x="6912260" y="2115364"/>
              <a:ext cx="108012" cy="10801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/>
          </p:nvSpPr>
          <p:spPr>
            <a:xfrm>
              <a:off x="4814516" y="1921708"/>
              <a:ext cx="108012" cy="10801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5515810" y="2016164"/>
              <a:ext cx="108012" cy="10801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/>
          </p:nvSpPr>
          <p:spPr>
            <a:xfrm>
              <a:off x="4602468" y="1771788"/>
              <a:ext cx="108012" cy="10801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/>
          </p:nvSpPr>
          <p:spPr>
            <a:xfrm>
              <a:off x="5095940" y="2625002"/>
              <a:ext cx="108012" cy="10801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/>
          </p:nvSpPr>
          <p:spPr>
            <a:xfrm>
              <a:off x="5396404" y="1825794"/>
              <a:ext cx="108012" cy="10801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/>
            <p:nvPr/>
          </p:nvSpPr>
          <p:spPr>
            <a:xfrm>
              <a:off x="5614204" y="2597658"/>
              <a:ext cx="108012" cy="10801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4375323" y="5894112"/>
            <a:ext cx="1080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Depth</a:t>
            </a:r>
            <a:endParaRPr lang="en-US" sz="2800" dirty="0"/>
          </a:p>
        </p:txBody>
      </p:sp>
      <p:sp>
        <p:nvSpPr>
          <p:cNvPr id="1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3904" y="6356350"/>
            <a:ext cx="4976192" cy="365125"/>
          </a:xfrm>
        </p:spPr>
        <p:txBody>
          <a:bodyPr/>
          <a:lstStyle/>
          <a:p>
            <a:r>
              <a:rPr lang="de-DE" dirty="0" smtClean="0"/>
              <a:t>Oliver Nalbach – </a:t>
            </a:r>
            <a:r>
              <a:rPr lang="de-DE" dirty="0"/>
              <a:t>Shell </a:t>
            </a:r>
            <a:r>
              <a:rPr lang="de-DE" dirty="0" err="1"/>
              <a:t>Splatting</a:t>
            </a:r>
            <a:r>
              <a:rPr lang="de-DE" dirty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Indirect</a:t>
            </a:r>
            <a:r>
              <a:rPr lang="de-DE" dirty="0" smtClean="0"/>
              <a:t> </a:t>
            </a:r>
            <a:r>
              <a:rPr lang="de-DE" dirty="0" err="1"/>
              <a:t>Lighting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Volumes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49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" grpId="0"/>
      <p:bldP spid="105" grpId="0"/>
      <p:bldP spid="106" grpId="0"/>
      <p:bldP spid="107" grpId="0"/>
      <p:bldP spid="108" grpId="0"/>
      <p:bldP spid="10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1771788"/>
            <a:ext cx="964868" cy="133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7" name="Group 126"/>
          <p:cNvGrpSpPr/>
          <p:nvPr/>
        </p:nvGrpSpPr>
        <p:grpSpPr>
          <a:xfrm>
            <a:off x="1294671" y="1124744"/>
            <a:ext cx="5725601" cy="5725601"/>
            <a:chOff x="1258667" y="1124744"/>
            <a:chExt cx="5725601" cy="5725601"/>
          </a:xfrm>
        </p:grpSpPr>
        <p:sp>
          <p:nvSpPr>
            <p:cNvPr id="111" name="Oval 110"/>
            <p:cNvSpPr/>
            <p:nvPr/>
          </p:nvSpPr>
          <p:spPr>
            <a:xfrm>
              <a:off x="1258667" y="1124744"/>
              <a:ext cx="5725601" cy="5725601"/>
            </a:xfrm>
            <a:prstGeom prst="ellipse">
              <a:avLst/>
            </a:prstGeom>
            <a:solidFill>
              <a:srgbClr val="FFFF00">
                <a:alpha val="40000"/>
              </a:srgbClr>
            </a:solidFill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2321467" y="2187544"/>
              <a:ext cx="3600000" cy="3600000"/>
            </a:xfrm>
            <a:prstGeom prst="ellipse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" name="Rectangle 117"/>
          <p:cNvSpPr/>
          <p:nvPr/>
        </p:nvSpPr>
        <p:spPr>
          <a:xfrm>
            <a:off x="683568" y="5733256"/>
            <a:ext cx="6840760" cy="11881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7" name="Group 116"/>
          <p:cNvGrpSpPr/>
          <p:nvPr/>
        </p:nvGrpSpPr>
        <p:grpSpPr>
          <a:xfrm>
            <a:off x="3513431" y="3537012"/>
            <a:ext cx="1310597" cy="857709"/>
            <a:chOff x="3569466" y="3501008"/>
            <a:chExt cx="1310597" cy="857709"/>
          </a:xfrm>
        </p:grpSpPr>
        <p:sp>
          <p:nvSpPr>
            <p:cNvPr id="109" name="Oval 108"/>
            <p:cNvSpPr/>
            <p:nvPr/>
          </p:nvSpPr>
          <p:spPr>
            <a:xfrm rot="1125789">
              <a:off x="3569466" y="3657213"/>
              <a:ext cx="1310597" cy="698949"/>
            </a:xfrm>
            <a:prstGeom prst="ellipse">
              <a:avLst/>
            </a:prstGeom>
            <a:solidFill>
              <a:srgbClr val="FEFA44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/>
                <p:cNvSpPr txBox="1"/>
                <p:nvPr/>
              </p:nvSpPr>
              <p:spPr>
                <a:xfrm>
                  <a:off x="4220879" y="3897052"/>
                  <a:ext cx="42312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400" b="0" i="1" smtClean="0">
                            <a:latin typeface="Cambria Math"/>
                          </a:rPr>
                          <m:t>𝑆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2" name="TextBox 1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0879" y="3897052"/>
                  <a:ext cx="423129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4" name="Straight Arrow Connector 113"/>
            <p:cNvCxnSpPr/>
            <p:nvPr/>
          </p:nvCxnSpPr>
          <p:spPr>
            <a:xfrm flipV="1">
              <a:off x="4247696" y="3501008"/>
              <a:ext cx="216292" cy="46805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Oval 114"/>
            <p:cNvSpPr/>
            <p:nvPr/>
          </p:nvSpPr>
          <p:spPr>
            <a:xfrm>
              <a:off x="4211960" y="3933056"/>
              <a:ext cx="72008" cy="7200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Shell-Splatting with Volume Receiver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10/10/2014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4B4A-BEAC-4799-B738-69FAD4A4245F}" type="slidenum">
              <a:rPr lang="en-US" smtClean="0"/>
              <a:t>9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655676" y="2329253"/>
            <a:ext cx="651672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1943708" y="2113229"/>
            <a:ext cx="5616624" cy="468052"/>
            <a:chOff x="1943708" y="2113229"/>
            <a:chExt cx="5616624" cy="468052"/>
          </a:xfrm>
        </p:grpSpPr>
        <p:grpSp>
          <p:nvGrpSpPr>
            <p:cNvPr id="10" name="Group 9"/>
            <p:cNvGrpSpPr/>
            <p:nvPr/>
          </p:nvGrpSpPr>
          <p:grpSpPr>
            <a:xfrm>
              <a:off x="1943708" y="2113229"/>
              <a:ext cx="3024336" cy="468052"/>
              <a:chOff x="1943708" y="3212976"/>
              <a:chExt cx="3024336" cy="468052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1943708" y="3212976"/>
                <a:ext cx="1296144" cy="468052"/>
                <a:chOff x="1943708" y="3212976"/>
                <a:chExt cx="1296144" cy="468052"/>
              </a:xfrm>
            </p:grpSpPr>
            <p:grpSp>
              <p:nvGrpSpPr>
                <p:cNvPr id="29" name="Group 28"/>
                <p:cNvGrpSpPr/>
                <p:nvPr/>
              </p:nvGrpSpPr>
              <p:grpSpPr>
                <a:xfrm>
                  <a:off x="1943708" y="3212976"/>
                  <a:ext cx="432048" cy="468052"/>
                  <a:chOff x="1943708" y="3212976"/>
                  <a:chExt cx="432048" cy="468052"/>
                </a:xfrm>
              </p:grpSpPr>
              <p:cxnSp>
                <p:nvCxnSpPr>
                  <p:cNvPr id="33" name="Straight Connector 32"/>
                  <p:cNvCxnSpPr/>
                  <p:nvPr/>
                </p:nvCxnSpPr>
                <p:spPr>
                  <a:xfrm>
                    <a:off x="1943708" y="3212976"/>
                    <a:ext cx="0" cy="468052"/>
                  </a:xfrm>
                  <a:prstGeom prst="line">
                    <a:avLst/>
                  </a:prstGeom>
                  <a:effectLst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/>
                  <p:nvPr/>
                </p:nvCxnSpPr>
                <p:spPr>
                  <a:xfrm>
                    <a:off x="2375756" y="3212976"/>
                    <a:ext cx="0" cy="468052"/>
                  </a:xfrm>
                  <a:prstGeom prst="line">
                    <a:avLst/>
                  </a:prstGeom>
                  <a:effectLst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" name="Group 29"/>
                <p:cNvGrpSpPr/>
                <p:nvPr/>
              </p:nvGrpSpPr>
              <p:grpSpPr>
                <a:xfrm>
                  <a:off x="2807804" y="3212976"/>
                  <a:ext cx="432048" cy="468052"/>
                  <a:chOff x="1943708" y="3212976"/>
                  <a:chExt cx="432048" cy="468052"/>
                </a:xfrm>
              </p:grpSpPr>
              <p:cxnSp>
                <p:nvCxnSpPr>
                  <p:cNvPr id="31" name="Straight Connector 30"/>
                  <p:cNvCxnSpPr/>
                  <p:nvPr/>
                </p:nvCxnSpPr>
                <p:spPr>
                  <a:xfrm>
                    <a:off x="1943708" y="3212976"/>
                    <a:ext cx="0" cy="468052"/>
                  </a:xfrm>
                  <a:prstGeom prst="line">
                    <a:avLst/>
                  </a:prstGeom>
                  <a:effectLst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375756" y="3212976"/>
                    <a:ext cx="0" cy="468052"/>
                  </a:xfrm>
                  <a:prstGeom prst="line">
                    <a:avLst/>
                  </a:prstGeom>
                  <a:effectLst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2" name="Group 21"/>
              <p:cNvGrpSpPr/>
              <p:nvPr/>
            </p:nvGrpSpPr>
            <p:grpSpPr>
              <a:xfrm>
                <a:off x="3671900" y="3212976"/>
                <a:ext cx="1296144" cy="468052"/>
                <a:chOff x="1943708" y="3212976"/>
                <a:chExt cx="1296144" cy="468052"/>
              </a:xfrm>
            </p:grpSpPr>
            <p:grpSp>
              <p:nvGrpSpPr>
                <p:cNvPr id="23" name="Group 22"/>
                <p:cNvGrpSpPr/>
                <p:nvPr/>
              </p:nvGrpSpPr>
              <p:grpSpPr>
                <a:xfrm>
                  <a:off x="1943708" y="3212976"/>
                  <a:ext cx="432048" cy="468052"/>
                  <a:chOff x="1943708" y="3212976"/>
                  <a:chExt cx="432048" cy="468052"/>
                </a:xfrm>
              </p:grpSpPr>
              <p:cxnSp>
                <p:nvCxnSpPr>
                  <p:cNvPr id="27" name="Straight Connector 26"/>
                  <p:cNvCxnSpPr/>
                  <p:nvPr/>
                </p:nvCxnSpPr>
                <p:spPr>
                  <a:xfrm>
                    <a:off x="1943708" y="3212976"/>
                    <a:ext cx="0" cy="468052"/>
                  </a:xfrm>
                  <a:prstGeom prst="line">
                    <a:avLst/>
                  </a:prstGeom>
                  <a:effectLst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/>
                  <p:nvPr/>
                </p:nvCxnSpPr>
                <p:spPr>
                  <a:xfrm>
                    <a:off x="2375756" y="3212976"/>
                    <a:ext cx="0" cy="468052"/>
                  </a:xfrm>
                  <a:prstGeom prst="line">
                    <a:avLst/>
                  </a:prstGeom>
                  <a:effectLst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" name="Group 23"/>
                <p:cNvGrpSpPr/>
                <p:nvPr/>
              </p:nvGrpSpPr>
              <p:grpSpPr>
                <a:xfrm>
                  <a:off x="2807804" y="3212976"/>
                  <a:ext cx="432048" cy="468052"/>
                  <a:chOff x="1943708" y="3212976"/>
                  <a:chExt cx="432048" cy="468052"/>
                </a:xfrm>
              </p:grpSpPr>
              <p:cxnSp>
                <p:nvCxnSpPr>
                  <p:cNvPr id="25" name="Straight Connector 24"/>
                  <p:cNvCxnSpPr/>
                  <p:nvPr/>
                </p:nvCxnSpPr>
                <p:spPr>
                  <a:xfrm>
                    <a:off x="1943708" y="3212976"/>
                    <a:ext cx="0" cy="468052"/>
                  </a:xfrm>
                  <a:prstGeom prst="line">
                    <a:avLst/>
                  </a:prstGeom>
                  <a:effectLst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/>
                  <p:cNvCxnSpPr/>
                  <p:nvPr/>
                </p:nvCxnSpPr>
                <p:spPr>
                  <a:xfrm>
                    <a:off x="2375756" y="3212976"/>
                    <a:ext cx="0" cy="468052"/>
                  </a:xfrm>
                  <a:prstGeom prst="line">
                    <a:avLst/>
                  </a:prstGeom>
                  <a:effectLst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1" name="Group 10"/>
            <p:cNvGrpSpPr/>
            <p:nvPr/>
          </p:nvGrpSpPr>
          <p:grpSpPr>
            <a:xfrm>
              <a:off x="5400092" y="2113229"/>
              <a:ext cx="432048" cy="468052"/>
              <a:chOff x="1943708" y="3212976"/>
              <a:chExt cx="432048" cy="468052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1943708" y="3212976"/>
                <a:ext cx="0" cy="468052"/>
              </a:xfrm>
              <a:prstGeom prst="line">
                <a:avLst/>
              </a:prstGeom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2375756" y="3212976"/>
                <a:ext cx="0" cy="468052"/>
              </a:xfrm>
              <a:prstGeom prst="line">
                <a:avLst/>
              </a:prstGeom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6264188" y="2113229"/>
              <a:ext cx="1296144" cy="468052"/>
              <a:chOff x="1943708" y="3212976"/>
              <a:chExt cx="1296144" cy="468052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943708" y="3212976"/>
                <a:ext cx="432048" cy="468052"/>
                <a:chOff x="1943708" y="3212976"/>
                <a:chExt cx="432048" cy="468052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>
                  <a:off x="1943708" y="3212976"/>
                  <a:ext cx="0" cy="468052"/>
                </a:xfrm>
                <a:prstGeom prst="line">
                  <a:avLst/>
                </a:prstGeom>
                <a:effec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2375756" y="3212976"/>
                  <a:ext cx="0" cy="468052"/>
                </a:xfrm>
                <a:prstGeom prst="line">
                  <a:avLst/>
                </a:prstGeom>
                <a:effec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Group 13"/>
              <p:cNvGrpSpPr/>
              <p:nvPr/>
            </p:nvGrpSpPr>
            <p:grpSpPr>
              <a:xfrm>
                <a:off x="2807804" y="3212976"/>
                <a:ext cx="432048" cy="468052"/>
                <a:chOff x="1943708" y="3212976"/>
                <a:chExt cx="432048" cy="468052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>
                  <a:off x="1943708" y="3212976"/>
                  <a:ext cx="0" cy="468052"/>
                </a:xfrm>
                <a:prstGeom prst="line">
                  <a:avLst/>
                </a:prstGeom>
                <a:effec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2375756" y="3212976"/>
                  <a:ext cx="0" cy="468052"/>
                </a:xfrm>
                <a:prstGeom prst="line">
                  <a:avLst/>
                </a:prstGeom>
                <a:effec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25" name="Group 124"/>
          <p:cNvGrpSpPr/>
          <p:nvPr/>
        </p:nvGrpSpPr>
        <p:grpSpPr>
          <a:xfrm>
            <a:off x="3671900" y="2452700"/>
            <a:ext cx="3456384" cy="724272"/>
            <a:chOff x="3671900" y="2452700"/>
            <a:chExt cx="3456384" cy="940296"/>
          </a:xfrm>
        </p:grpSpPr>
        <p:cxnSp>
          <p:nvCxnSpPr>
            <p:cNvPr id="43" name="Straight Connector 42"/>
            <p:cNvCxnSpPr/>
            <p:nvPr/>
          </p:nvCxnSpPr>
          <p:spPr>
            <a:xfrm flipV="1">
              <a:off x="4535996" y="2452700"/>
              <a:ext cx="0" cy="940296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4968044" y="2581282"/>
              <a:ext cx="0" cy="811714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5400092" y="2581282"/>
              <a:ext cx="0" cy="811714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5832140" y="2597658"/>
              <a:ext cx="0" cy="79533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7128284" y="2597658"/>
              <a:ext cx="0" cy="79533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3671900" y="2617286"/>
              <a:ext cx="0" cy="77571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392918" y="3032957"/>
                <a:ext cx="5670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918" y="3032957"/>
                <a:ext cx="567014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249896" y="3032957"/>
                <a:ext cx="5741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896" y="3032957"/>
                <a:ext cx="574132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681434" y="3032957"/>
                <a:ext cx="5741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1434" y="3032957"/>
                <a:ext cx="574132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113992" y="3032957"/>
                <a:ext cx="5741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3992" y="3032957"/>
                <a:ext cx="574132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546040" y="3032956"/>
                <a:ext cx="5741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040" y="3032956"/>
                <a:ext cx="574132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841218" y="3032957"/>
                <a:ext cx="5741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1218" y="3032957"/>
                <a:ext cx="574132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Rectangle 107"/>
          <p:cNvSpPr/>
          <p:nvPr/>
        </p:nvSpPr>
        <p:spPr>
          <a:xfrm>
            <a:off x="3559128" y="2208602"/>
            <a:ext cx="225544" cy="225544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4424190" y="2208602"/>
            <a:ext cx="225544" cy="225544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7015512" y="2208602"/>
            <a:ext cx="225544" cy="225544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Isosceles Triangle 122"/>
          <p:cNvSpPr/>
          <p:nvPr/>
        </p:nvSpPr>
        <p:spPr>
          <a:xfrm>
            <a:off x="5256076" y="2196486"/>
            <a:ext cx="289740" cy="249776"/>
          </a:xfrm>
          <a:prstGeom prst="triangl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Isosceles Triangle 123"/>
          <p:cNvSpPr/>
          <p:nvPr/>
        </p:nvSpPr>
        <p:spPr>
          <a:xfrm>
            <a:off x="5688236" y="2196486"/>
            <a:ext cx="289740" cy="249776"/>
          </a:xfrm>
          <a:prstGeom prst="triangl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Isosceles Triangle 125"/>
          <p:cNvSpPr/>
          <p:nvPr/>
        </p:nvSpPr>
        <p:spPr>
          <a:xfrm>
            <a:off x="4822876" y="2196486"/>
            <a:ext cx="289740" cy="249776"/>
          </a:xfrm>
          <a:prstGeom prst="triangl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3904" y="6356350"/>
            <a:ext cx="4976192" cy="365125"/>
          </a:xfrm>
        </p:spPr>
        <p:txBody>
          <a:bodyPr/>
          <a:lstStyle/>
          <a:p>
            <a:r>
              <a:rPr lang="de-DE" dirty="0" smtClean="0"/>
              <a:t>Oliver Nalbach – </a:t>
            </a:r>
            <a:r>
              <a:rPr lang="de-DE" dirty="0"/>
              <a:t>Shell </a:t>
            </a:r>
            <a:r>
              <a:rPr lang="de-DE" dirty="0" err="1"/>
              <a:t>Splatting</a:t>
            </a:r>
            <a:r>
              <a:rPr lang="de-DE" dirty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Indirect</a:t>
            </a:r>
            <a:r>
              <a:rPr lang="de-DE" dirty="0" smtClean="0"/>
              <a:t> </a:t>
            </a:r>
            <a:r>
              <a:rPr lang="de-DE" dirty="0" err="1"/>
              <a:t>Lighting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Volumes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55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20" grpId="0" animBg="1"/>
      <p:bldP spid="122" grpId="0" animBg="1"/>
      <p:bldP spid="123" grpId="0" animBg="1"/>
      <p:bldP spid="124" grpId="0" animBg="1"/>
      <p:bldP spid="1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420</Words>
  <Application>Microsoft Office PowerPoint</Application>
  <PresentationFormat>On-screen Show (4:3)</PresentationFormat>
  <Paragraphs>133</Paragraphs>
  <Slides>14</Slides>
  <Notes>14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Shell Splatting for Indirect Lighting of Volumes</vt:lpstr>
      <vt:lpstr>Outline</vt:lpstr>
      <vt:lpstr>"Deep" Screen Space</vt:lpstr>
      <vt:lpstr>Shell Splatting</vt:lpstr>
      <vt:lpstr>One-Bounce Surface to Volume</vt:lpstr>
      <vt:lpstr>Previous Work</vt:lpstr>
      <vt:lpstr>Splatting to Surfaces vs. Volumes</vt:lpstr>
      <vt:lpstr>Transmittance Interval Map</vt:lpstr>
      <vt:lpstr>Shell-Splatting with Volume Receiver</vt:lpstr>
      <vt:lpstr>Jittering</vt:lpstr>
      <vt:lpstr>Results</vt:lpstr>
      <vt:lpstr>Results</vt:lpstr>
      <vt:lpstr>Conclusion</vt:lpstr>
      <vt:lpstr>Thank you.</vt:lpstr>
    </vt:vector>
  </TitlesOfParts>
  <Company>MPI für Informatik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Screen Space</dc:title>
  <dc:creator>Oliver Nalbach</dc:creator>
  <cp:lastModifiedBy>Oliver Nalbach</cp:lastModifiedBy>
  <cp:revision>617</cp:revision>
  <dcterms:created xsi:type="dcterms:W3CDTF">2014-01-29T10:16:56Z</dcterms:created>
  <dcterms:modified xsi:type="dcterms:W3CDTF">2014-10-24T08:32:14Z</dcterms:modified>
</cp:coreProperties>
</file>