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9" r:id="rId1"/>
  </p:sldMasterIdLst>
  <p:notesMasterIdLst>
    <p:notesMasterId r:id="rId37"/>
  </p:notesMasterIdLst>
  <p:sldIdLst>
    <p:sldId id="321" r:id="rId2"/>
    <p:sldId id="591" r:id="rId3"/>
    <p:sldId id="589" r:id="rId4"/>
    <p:sldId id="590" r:id="rId5"/>
    <p:sldId id="567" r:id="rId6"/>
    <p:sldId id="543" r:id="rId7"/>
    <p:sldId id="568" r:id="rId8"/>
    <p:sldId id="544" r:id="rId9"/>
    <p:sldId id="542" r:id="rId10"/>
    <p:sldId id="545" r:id="rId11"/>
    <p:sldId id="565" r:id="rId12"/>
    <p:sldId id="559" r:id="rId13"/>
    <p:sldId id="580" r:id="rId14"/>
    <p:sldId id="569" r:id="rId15"/>
    <p:sldId id="579" r:id="rId16"/>
    <p:sldId id="547" r:id="rId17"/>
    <p:sldId id="548" r:id="rId18"/>
    <p:sldId id="571" r:id="rId19"/>
    <p:sldId id="573" r:id="rId20"/>
    <p:sldId id="550" r:id="rId21"/>
    <p:sldId id="577" r:id="rId22"/>
    <p:sldId id="574" r:id="rId23"/>
    <p:sldId id="576" r:id="rId24"/>
    <p:sldId id="582" r:id="rId25"/>
    <p:sldId id="592" r:id="rId26"/>
    <p:sldId id="551" r:id="rId27"/>
    <p:sldId id="552" r:id="rId28"/>
    <p:sldId id="578" r:id="rId29"/>
    <p:sldId id="553" r:id="rId30"/>
    <p:sldId id="566" r:id="rId31"/>
    <p:sldId id="554" r:id="rId32"/>
    <p:sldId id="593" r:id="rId33"/>
    <p:sldId id="563" r:id="rId34"/>
    <p:sldId id="530" r:id="rId35"/>
    <p:sldId id="512" r:id="rId36"/>
  </p:sldIdLst>
  <p:sldSz cx="9144000" cy="6858000" type="screen4x3"/>
  <p:notesSz cx="6797675" cy="9926638"/>
  <p:custDataLst>
    <p:tags r:id="rId38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CC"/>
    <a:srgbClr val="008000"/>
    <a:srgbClr val="33CC33"/>
    <a:srgbClr val="CC0099"/>
    <a:srgbClr val="DDDDDD"/>
    <a:srgbClr val="0000F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 autoAdjust="0"/>
    <p:restoredTop sz="93110" autoAdjust="0"/>
  </p:normalViewPr>
  <p:slideViewPr>
    <p:cSldViewPr>
      <p:cViewPr varScale="1">
        <p:scale>
          <a:sx n="106" d="100"/>
          <a:sy n="106" d="100"/>
        </p:scale>
        <p:origin x="-1764" y="-84"/>
      </p:cViewPr>
      <p:guideLst>
        <p:guide orient="horz" pos="867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144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Arial" charset="0"/>
              </a:defRPr>
            </a:lvl1pPr>
          </a:lstStyle>
          <a:p>
            <a:fld id="{3A40986B-2440-488A-AD78-BDCDD49666A1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23D61-9FD9-4F21-8F5D-76AEDEE5A0FD}" type="slidenum">
              <a:rPr lang="de-DE"/>
              <a:pPr/>
              <a:t>1</a:t>
            </a:fld>
            <a:endParaRPr lang="de-DE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23</a:t>
            </a:fld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24</a:t>
            </a:fld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25</a:t>
            </a:fld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26</a:t>
            </a:fld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23D61-9FD9-4F21-8F5D-76AEDEE5A0FD}" type="slidenum">
              <a:rPr lang="de-DE"/>
              <a:pPr/>
              <a:t>3</a:t>
            </a:fld>
            <a:endParaRPr lang="de-DE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30</a:t>
            </a:fld>
            <a:endParaRPr 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31</a:t>
            </a:fld>
            <a:endParaRPr 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32</a:t>
            </a:fld>
            <a:endParaRPr 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33</a:t>
            </a:fld>
            <a:endParaRPr 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9A534-35EA-4EC7-A440-365240B52C5B}" type="slidenum">
              <a:rPr lang="de-DE"/>
              <a:pPr/>
              <a:t>34</a:t>
            </a:fld>
            <a:endParaRPr lang="de-DE"/>
          </a:p>
        </p:txBody>
      </p:sp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3FFBE7-8D6F-42B3-B98A-C4F284A41A50}" type="slidenum">
              <a:rPr lang="de-DE"/>
              <a:pPr/>
              <a:t>35</a:t>
            </a:fld>
            <a:endParaRPr lang="de-DE"/>
          </a:p>
        </p:txBody>
      </p:sp>
      <p:sp>
        <p:nvSpPr>
          <p:cNvPr id="89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B3ED9-3087-4537-8B8B-D7F2D2D58D98}" type="slidenum">
              <a:rPr lang="de-DE"/>
              <a:pPr/>
              <a:t>4</a:t>
            </a:fld>
            <a:endParaRPr lang="de-DE"/>
          </a:p>
        </p:txBody>
      </p:sp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B3ED9-3087-4537-8B8B-D7F2D2D58D98}" type="slidenum">
              <a:rPr lang="de-DE"/>
              <a:pPr/>
              <a:t>5</a:t>
            </a:fld>
            <a:endParaRPr lang="de-DE"/>
          </a:p>
        </p:txBody>
      </p:sp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B3ED9-3087-4537-8B8B-D7F2D2D58D98}" type="slidenum">
              <a:rPr lang="de-DE"/>
              <a:pPr/>
              <a:t>6</a:t>
            </a:fld>
            <a:endParaRPr lang="de-DE"/>
          </a:p>
        </p:txBody>
      </p:sp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B3ED9-3087-4537-8B8B-D7F2D2D58D98}" type="slidenum">
              <a:rPr lang="de-DE"/>
              <a:pPr/>
              <a:t>7</a:t>
            </a:fld>
            <a:endParaRPr lang="de-DE"/>
          </a:p>
        </p:txBody>
      </p:sp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986B-2440-488A-AD78-BDCDD49666A1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403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03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4403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CH"/>
              </a:p>
            </p:txBody>
          </p:sp>
        </p:grpSp>
        <p:grpSp>
          <p:nvGrpSpPr>
            <p:cNvPr id="4403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403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CH"/>
              </a:p>
            </p:txBody>
          </p:sp>
          <p:sp>
            <p:nvSpPr>
              <p:cNvPr id="4403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CH"/>
              </a:p>
            </p:txBody>
          </p:sp>
        </p:grpSp>
        <p:sp>
          <p:nvSpPr>
            <p:cNvPr id="4403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4403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4403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</p:grpSp>
      <p:sp>
        <p:nvSpPr>
          <p:cNvPr id="4403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de-CH"/>
              <a:t>Titelmasterformat durch Klicken bearbeiten</a:t>
            </a:r>
          </a:p>
        </p:txBody>
      </p:sp>
      <p:sp>
        <p:nvSpPr>
          <p:cNvPr id="4403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CH"/>
              <a:t>Formatvorlage des Untertitelmasters durch Klicken bearbeiten</a:t>
            </a:r>
          </a:p>
        </p:txBody>
      </p:sp>
      <p:sp>
        <p:nvSpPr>
          <p:cNvPr id="4403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CH"/>
          </a:p>
        </p:txBody>
      </p:sp>
      <p:sp>
        <p:nvSpPr>
          <p:cNvPr id="4403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CH"/>
          </a:p>
        </p:txBody>
      </p:sp>
      <p:sp>
        <p:nvSpPr>
          <p:cNvPr id="4403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093A96-329D-41C9-A7CE-C023238C432A}" type="slidenum">
              <a:rPr lang="de-CH"/>
              <a:pPr/>
              <a:t>‹Nr.›</a:t>
            </a:fld>
            <a:endParaRPr lang="de-CH"/>
          </a:p>
        </p:txBody>
      </p:sp>
      <p:pic>
        <p:nvPicPr>
          <p:cNvPr id="440339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19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AA13F-BBA0-44EC-A966-62F87CAAB50D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51663" y="214313"/>
            <a:ext cx="1992312" cy="60229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71550" y="214313"/>
            <a:ext cx="5827713" cy="60229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B42A3-9C28-4038-A23B-3CB923315BD4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E47E1-972A-4A36-90D0-157151FB034C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C77F5-80DE-48BB-AD87-E1837D5D673B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71550" y="1376363"/>
            <a:ext cx="3524250" cy="486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76363"/>
            <a:ext cx="3524250" cy="486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E2506-5518-499F-A219-F8300D7D17E6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368A6-D1CE-4A4B-B0E0-9B1F4D71D6AC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B852C-4E68-4217-8F74-210F3625740C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1B752-75A2-425C-91FC-431D59982CC3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E8BE9-F637-428F-B334-CFF3D8CF91C7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7DA36-62FF-47C0-A457-95C0557C510C}" type="slidenum">
              <a:rPr lang="de-CH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ChangeArrowheads="1"/>
          </p:cNvSpPr>
          <p:nvPr/>
        </p:nvSpPr>
        <p:spPr bwMode="ltGray">
          <a:xfrm>
            <a:off x="290513" y="396875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CH">
              <a:latin typeface="Tahoma" pitchFamily="34" charset="0"/>
            </a:endParaRPr>
          </a:p>
        </p:txBody>
      </p:sp>
      <p:sp>
        <p:nvSpPr>
          <p:cNvPr id="439299" name="Rectangle 3"/>
          <p:cNvSpPr>
            <a:spLocks noChangeArrowheads="1"/>
          </p:cNvSpPr>
          <p:nvPr/>
        </p:nvSpPr>
        <p:spPr bwMode="ltGray">
          <a:xfrm>
            <a:off x="673100" y="396875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CH">
              <a:latin typeface="Tahoma" pitchFamily="34" charset="0"/>
            </a:endParaRPr>
          </a:p>
        </p:txBody>
      </p:sp>
      <p:sp>
        <p:nvSpPr>
          <p:cNvPr id="439300" name="Rectangle 4"/>
          <p:cNvSpPr>
            <a:spLocks noChangeArrowheads="1"/>
          </p:cNvSpPr>
          <p:nvPr/>
        </p:nvSpPr>
        <p:spPr bwMode="ltGray">
          <a:xfrm>
            <a:off x="414338" y="819150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CH">
              <a:latin typeface="Tahoma" pitchFamily="34" charset="0"/>
            </a:endParaRPr>
          </a:p>
        </p:txBody>
      </p:sp>
      <p:sp>
        <p:nvSpPr>
          <p:cNvPr id="439301" name="Rectangle 5"/>
          <p:cNvSpPr>
            <a:spLocks noChangeArrowheads="1"/>
          </p:cNvSpPr>
          <p:nvPr/>
        </p:nvSpPr>
        <p:spPr bwMode="ltGray">
          <a:xfrm>
            <a:off x="784225" y="819150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CH">
              <a:latin typeface="Tahoma" pitchFamily="34" charset="0"/>
            </a:endParaRPr>
          </a:p>
        </p:txBody>
      </p:sp>
      <p:sp>
        <p:nvSpPr>
          <p:cNvPr id="439302" name="Rectangle 6"/>
          <p:cNvSpPr>
            <a:spLocks noChangeArrowheads="1"/>
          </p:cNvSpPr>
          <p:nvPr/>
        </p:nvSpPr>
        <p:spPr bwMode="ltGray">
          <a:xfrm>
            <a:off x="0" y="746125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CH">
              <a:latin typeface="Tahoma" pitchFamily="34" charset="0"/>
            </a:endParaRPr>
          </a:p>
        </p:txBody>
      </p:sp>
      <p:sp>
        <p:nvSpPr>
          <p:cNvPr id="439303" name="Rectangle 7"/>
          <p:cNvSpPr>
            <a:spLocks noChangeArrowheads="1"/>
          </p:cNvSpPr>
          <p:nvPr/>
        </p:nvSpPr>
        <p:spPr bwMode="gray">
          <a:xfrm>
            <a:off x="635000" y="288925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CH">
              <a:latin typeface="Tahoma" pitchFamily="34" charset="0"/>
            </a:endParaRPr>
          </a:p>
        </p:txBody>
      </p:sp>
      <p:sp>
        <p:nvSpPr>
          <p:cNvPr id="439304" name="Rectangle 8"/>
          <p:cNvSpPr>
            <a:spLocks noChangeArrowheads="1"/>
          </p:cNvSpPr>
          <p:nvPr/>
        </p:nvSpPr>
        <p:spPr bwMode="gray">
          <a:xfrm>
            <a:off x="315913" y="10795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CH">
              <a:latin typeface="Tahoma" pitchFamily="34" charset="0"/>
            </a:endParaRPr>
          </a:p>
        </p:txBody>
      </p:sp>
      <p:sp>
        <p:nvSpPr>
          <p:cNvPr id="4393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Titelmasterformat durch Klicken bearbeiten</a:t>
            </a:r>
          </a:p>
        </p:txBody>
      </p:sp>
      <p:sp>
        <p:nvSpPr>
          <p:cNvPr id="4393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376363"/>
            <a:ext cx="7200900" cy="486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4393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endParaRPr lang="de-CH"/>
          </a:p>
        </p:txBody>
      </p:sp>
      <p:sp>
        <p:nvSpPr>
          <p:cNvPr id="4393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endParaRPr lang="de-CH"/>
          </a:p>
        </p:txBody>
      </p:sp>
      <p:sp>
        <p:nvSpPr>
          <p:cNvPr id="4393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</a:defRPr>
            </a:lvl1pPr>
          </a:lstStyle>
          <a:p>
            <a:fld id="{FDCCD113-B198-4E86-ACEE-969395A2B457}" type="slidenum">
              <a:rPr lang="de-CH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974013" cy="1462088"/>
          </a:xfrm>
        </p:spPr>
        <p:txBody>
          <a:bodyPr/>
          <a:lstStyle/>
          <a:p>
            <a:pPr algn="ctr"/>
            <a:r>
              <a:rPr lang="en-US" dirty="0" smtClean="0"/>
              <a:t>Polynomial-time approximation schemes for NP-hard geometric problems</a:t>
            </a:r>
            <a:endParaRPr lang="de-CH" dirty="0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3717032"/>
            <a:ext cx="6400800" cy="1778000"/>
          </a:xfrm>
        </p:spPr>
        <p:txBody>
          <a:bodyPr/>
          <a:lstStyle/>
          <a:p>
            <a:r>
              <a:rPr lang="en-GB" dirty="0"/>
              <a:t>Reto </a:t>
            </a:r>
            <a:r>
              <a:rPr lang="en-GB" dirty="0" smtClean="0"/>
              <a:t>Spöhel</a:t>
            </a:r>
          </a:p>
        </p:txBody>
      </p:sp>
      <p:sp>
        <p:nvSpPr>
          <p:cNvPr id="442374" name="Text Box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TexPoint fonts used in EMF. </a:t>
            </a:r>
          </a:p>
          <a:p>
            <a:r>
              <a:rPr lang="en-US" sz="2000"/>
              <a:t>Read the TexPoint manual before you delete this box.: </a:t>
            </a:r>
            <a:r>
              <a:rPr lang="en-US" sz="2000">
                <a:latin typeface="eurm10" pitchFamily="34" charset="0"/>
              </a:rPr>
              <a:t>A</a:t>
            </a:r>
            <a:r>
              <a:rPr lang="en-US" sz="2000">
                <a:latin typeface="eufm10" pitchFamily="34" charset="0"/>
              </a:rPr>
              <a:t>A</a:t>
            </a:r>
            <a:r>
              <a:rPr lang="en-US" sz="2000">
                <a:latin typeface="cmsy10" pitchFamily="34" charset="0"/>
              </a:rPr>
              <a:t>A</a:t>
            </a:r>
            <a:r>
              <a:rPr lang="en-US" sz="2000">
                <a:latin typeface="msam10" pitchFamily="34" charset="0"/>
              </a:rPr>
              <a:t>A</a:t>
            </a:r>
            <a:r>
              <a:rPr lang="en-US" sz="2000">
                <a:latin typeface="euex10" pitchFamily="34" charset="0"/>
              </a:rPr>
              <a:t>A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-252536" y="-99392"/>
            <a:ext cx="9793088" cy="936104"/>
          </a:xfrm>
          <a:prstGeom prst="rect">
            <a:avLst/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6" name="Grafik 5" descr="presentation-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5085184"/>
            <a:ext cx="4714907" cy="774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pieren 30"/>
          <p:cNvGrpSpPr/>
          <p:nvPr/>
        </p:nvGrpSpPr>
        <p:grpSpPr>
          <a:xfrm>
            <a:off x="1897047" y="5143512"/>
            <a:ext cx="4311650" cy="1268417"/>
            <a:chOff x="1897047" y="5143512"/>
            <a:chExt cx="4311650" cy="1268417"/>
          </a:xfrm>
        </p:grpSpPr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3093719" y="5151120"/>
              <a:ext cx="120959" cy="5638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2"/>
            <p:cNvSpPr>
              <a:spLocks noChangeShapeType="1"/>
            </p:cNvSpPr>
            <p:nvPr/>
          </p:nvSpPr>
          <p:spPr bwMode="auto">
            <a:xfrm flipV="1">
              <a:off x="4489752" y="5143512"/>
              <a:ext cx="45719" cy="64294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 flipH="1" flipV="1">
              <a:off x="4495800" y="5753100"/>
              <a:ext cx="1234440" cy="37338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 flipV="1">
              <a:off x="5732447" y="5380054"/>
              <a:ext cx="476250" cy="75247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 flipV="1">
              <a:off x="2357422" y="5715015"/>
              <a:ext cx="857255" cy="42386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5751497" y="6132529"/>
              <a:ext cx="390525" cy="2476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1897047" y="6126179"/>
              <a:ext cx="447675" cy="2857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3214678" y="5715016"/>
              <a:ext cx="857256" cy="7143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 flipV="1">
              <a:off x="4071935" y="5735968"/>
              <a:ext cx="439106" cy="4571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Steiner VRAP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Steiner VRAP</a:t>
            </a: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Input: </a:t>
            </a:r>
            <a:r>
              <a:rPr lang="en-GB" dirty="0" smtClean="0"/>
              <a:t>points P </a:t>
            </a:r>
            <a:r>
              <a:rPr lang="en-GB" dirty="0" smtClean="0">
                <a:latin typeface="cmsy10"/>
              </a:rPr>
              <a:t>½</a:t>
            </a:r>
            <a:r>
              <a:rPr lang="en-GB" dirty="0" smtClean="0"/>
              <a:t> </a:t>
            </a:r>
            <a:r>
              <a:rPr lang="en-GB" dirty="0" smtClean="0">
                <a:latin typeface="msbm7" pitchFamily="34" charset="0"/>
              </a:rPr>
              <a:t>R</a:t>
            </a:r>
            <a:r>
              <a:rPr lang="en-GB" baseline="30000" dirty="0" smtClean="0"/>
              <a:t>2</a:t>
            </a:r>
            <a:r>
              <a:rPr lang="en-GB" dirty="0" smtClean="0"/>
              <a:t> , constant </a:t>
            </a:r>
            <a:r>
              <a:rPr lang="en-GB" dirty="0" smtClean="0">
                <a:latin typeface="cmmi10"/>
              </a:rPr>
              <a:t>¯</a:t>
            </a:r>
            <a:r>
              <a:rPr lang="en-GB" dirty="0" smtClean="0"/>
              <a:t> </a:t>
            </a:r>
            <a:r>
              <a:rPr lang="en-GB" dirty="0" smtClean="0">
                <a:latin typeface="cmsy10"/>
              </a:rPr>
              <a:t>¸</a:t>
            </a:r>
            <a:r>
              <a:rPr lang="en-GB" dirty="0" smtClean="0"/>
              <a:t> 1</a:t>
            </a:r>
            <a:endParaRPr lang="en-GB" baseline="30000" dirty="0" smtClean="0"/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Output: </a:t>
            </a:r>
            <a:r>
              <a:rPr lang="en-GB" dirty="0" smtClean="0"/>
              <a:t>subset T </a:t>
            </a:r>
            <a:r>
              <a:rPr lang="en-GB" dirty="0" smtClean="0">
                <a:latin typeface="cmsy10"/>
              </a:rPr>
              <a:t>µ</a:t>
            </a:r>
            <a:r>
              <a:rPr lang="en-GB" dirty="0" smtClean="0"/>
              <a:t> P, </a:t>
            </a:r>
            <a:r>
              <a:rPr lang="en-GB" dirty="0" smtClean="0">
                <a:solidFill>
                  <a:srgbClr val="FF0000"/>
                </a:solidFill>
              </a:rPr>
              <a:t>set of points S</a:t>
            </a:r>
            <a:r>
              <a:rPr lang="en-GB" dirty="0" smtClean="0">
                <a:solidFill>
                  <a:srgbClr val="FF0000"/>
                </a:solidFill>
                <a:latin typeface="cmsy10"/>
              </a:rPr>
              <a:t> ½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msbm7" pitchFamily="34" charset="0"/>
              </a:rPr>
              <a:t>R</a:t>
            </a:r>
            <a:r>
              <a:rPr lang="en-GB" baseline="30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(Steiner Points), tour </a:t>
            </a:r>
            <a:r>
              <a:rPr lang="en-GB" dirty="0" smtClean="0">
                <a:latin typeface="cmmi10"/>
              </a:rPr>
              <a:t>¼</a:t>
            </a:r>
            <a:r>
              <a:rPr lang="en-GB" dirty="0" smtClean="0"/>
              <a:t> through T </a:t>
            </a:r>
            <a:r>
              <a:rPr lang="en-GB" dirty="0" smtClean="0">
                <a:solidFill>
                  <a:srgbClr val="FF0000"/>
                </a:solidFill>
                <a:latin typeface="cmsy10"/>
              </a:rPr>
              <a:t>[</a:t>
            </a:r>
            <a:r>
              <a:rPr lang="en-GB" dirty="0" smtClean="0">
                <a:solidFill>
                  <a:srgbClr val="FF0000"/>
                </a:solidFill>
              </a:rPr>
              <a:t> S </a:t>
            </a:r>
            <a:r>
              <a:rPr lang="en-GB" dirty="0" smtClean="0"/>
              <a:t>minimizing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2">
              <a:buNone/>
            </a:pPr>
            <a:endParaRPr lang="de-CH" dirty="0" smtClean="0"/>
          </a:p>
          <a:p>
            <a:r>
              <a:rPr lang="de-CH" b="1" dirty="0" smtClean="0"/>
              <a:t>Motivation: </a:t>
            </a:r>
          </a:p>
          <a:p>
            <a:pPr lvl="1"/>
            <a:r>
              <a:rPr lang="de-CH" dirty="0" err="1" smtClean="0"/>
              <a:t>salesman</a:t>
            </a:r>
            <a:r>
              <a:rPr lang="de-CH" dirty="0" smtClean="0"/>
              <a:t> </a:t>
            </a:r>
            <a:r>
              <a:rPr lang="de-CH" dirty="0" err="1" smtClean="0"/>
              <a:t>may</a:t>
            </a:r>
            <a:r>
              <a:rPr lang="de-CH" dirty="0" smtClean="0"/>
              <a:t> also stop en route to </a:t>
            </a:r>
            <a:r>
              <a:rPr lang="de-CH" dirty="0" err="1" smtClean="0"/>
              <a:t>serve</a:t>
            </a:r>
            <a:r>
              <a:rPr lang="de-CH" dirty="0" smtClean="0"/>
              <a:t> </a:t>
            </a:r>
            <a:r>
              <a:rPr lang="de-CH" dirty="0" err="1" smtClean="0"/>
              <a:t>customers</a:t>
            </a:r>
            <a:endParaRPr lang="de-CH" dirty="0"/>
          </a:p>
        </p:txBody>
      </p:sp>
      <p:sp>
        <p:nvSpPr>
          <p:cNvPr id="19" name="Oval 7"/>
          <p:cNvSpPr>
            <a:spLocks noChangeArrowheads="1"/>
          </p:cNvSpPr>
          <p:nvPr/>
        </p:nvSpPr>
        <p:spPr bwMode="auto">
          <a:xfrm>
            <a:off x="3174356" y="5659454"/>
            <a:ext cx="88900" cy="889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4454842" y="5699776"/>
            <a:ext cx="88900" cy="889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9" name="Grafik 28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2000091" y="2857495"/>
            <a:ext cx="4895603" cy="1003204"/>
          </a:xfrm>
          <a:prstGeom prst="rect">
            <a:avLst/>
          </a:prstGeom>
          <a:noFill/>
          <a:ln/>
          <a:effectLst/>
        </p:spPr>
      </p:pic>
      <p:grpSp>
        <p:nvGrpSpPr>
          <p:cNvPr id="30" name="Gruppieren 29"/>
          <p:cNvGrpSpPr/>
          <p:nvPr/>
        </p:nvGrpSpPr>
        <p:grpSpPr>
          <a:xfrm>
            <a:off x="2289160" y="5076842"/>
            <a:ext cx="3940175" cy="1101725"/>
            <a:chOff x="2289160" y="5076842"/>
            <a:chExt cx="3940175" cy="1101725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289160" y="6089667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4019535" y="5734067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3051160" y="510859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4495785" y="507684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6140435" y="5359417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6"/>
            <p:cNvSpPr>
              <a:spLocks noChangeArrowheads="1"/>
            </p:cNvSpPr>
            <p:nvPr/>
          </p:nvSpPr>
          <p:spPr bwMode="auto">
            <a:xfrm>
              <a:off x="5689585" y="608014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9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Steiner VRAP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Steiner VRAP</a:t>
            </a: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Input: </a:t>
            </a:r>
            <a:r>
              <a:rPr lang="en-GB" dirty="0" smtClean="0"/>
              <a:t>points P </a:t>
            </a:r>
            <a:r>
              <a:rPr lang="en-GB" dirty="0" smtClean="0">
                <a:latin typeface="cmsy10"/>
              </a:rPr>
              <a:t>½</a:t>
            </a:r>
            <a:r>
              <a:rPr lang="en-GB" dirty="0" smtClean="0"/>
              <a:t> </a:t>
            </a:r>
            <a:r>
              <a:rPr lang="en-GB" dirty="0" smtClean="0">
                <a:latin typeface="msbm7" pitchFamily="34" charset="0"/>
              </a:rPr>
              <a:t>R</a:t>
            </a:r>
            <a:r>
              <a:rPr lang="en-GB" baseline="30000" dirty="0" smtClean="0"/>
              <a:t>2</a:t>
            </a:r>
            <a:r>
              <a:rPr lang="en-GB" dirty="0" smtClean="0"/>
              <a:t> , constant </a:t>
            </a:r>
            <a:r>
              <a:rPr lang="en-GB" dirty="0" smtClean="0">
                <a:latin typeface="cmmi10"/>
              </a:rPr>
              <a:t>¯</a:t>
            </a:r>
            <a:r>
              <a:rPr lang="en-GB" dirty="0" smtClean="0"/>
              <a:t> </a:t>
            </a:r>
            <a:r>
              <a:rPr lang="en-GB" dirty="0" smtClean="0">
                <a:latin typeface="cmsy10"/>
              </a:rPr>
              <a:t>¸</a:t>
            </a:r>
            <a:r>
              <a:rPr lang="en-GB" dirty="0" smtClean="0"/>
              <a:t> 1</a:t>
            </a:r>
            <a:endParaRPr lang="en-GB" baseline="30000" dirty="0" smtClean="0"/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Output: </a:t>
            </a:r>
            <a:r>
              <a:rPr lang="en-GB" dirty="0" smtClean="0"/>
              <a:t>subset T </a:t>
            </a:r>
            <a:r>
              <a:rPr lang="en-GB" dirty="0" smtClean="0">
                <a:latin typeface="cmsy10"/>
              </a:rPr>
              <a:t>µ</a:t>
            </a:r>
            <a:r>
              <a:rPr lang="en-GB" dirty="0" smtClean="0"/>
              <a:t> P, </a:t>
            </a:r>
            <a:r>
              <a:rPr lang="en-GB" dirty="0" smtClean="0">
                <a:solidFill>
                  <a:srgbClr val="FF0000"/>
                </a:solidFill>
              </a:rPr>
              <a:t>set of points S</a:t>
            </a:r>
            <a:r>
              <a:rPr lang="en-GB" dirty="0" smtClean="0">
                <a:solidFill>
                  <a:srgbClr val="FF0000"/>
                </a:solidFill>
                <a:latin typeface="cmsy10"/>
              </a:rPr>
              <a:t> ½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msbm7" pitchFamily="34" charset="0"/>
              </a:rPr>
              <a:t>R</a:t>
            </a:r>
            <a:r>
              <a:rPr lang="en-GB" baseline="30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(Steiner Points), tour </a:t>
            </a:r>
            <a:r>
              <a:rPr lang="en-GB" dirty="0" smtClean="0">
                <a:latin typeface="cmmi10"/>
              </a:rPr>
              <a:t>¼</a:t>
            </a:r>
            <a:r>
              <a:rPr lang="en-GB" dirty="0" smtClean="0"/>
              <a:t> through T </a:t>
            </a:r>
            <a:r>
              <a:rPr lang="en-GB" dirty="0" smtClean="0">
                <a:solidFill>
                  <a:srgbClr val="FF0000"/>
                </a:solidFill>
                <a:latin typeface="cmsy10"/>
              </a:rPr>
              <a:t>[</a:t>
            </a:r>
            <a:r>
              <a:rPr lang="en-GB" dirty="0" smtClean="0">
                <a:solidFill>
                  <a:srgbClr val="FF0000"/>
                </a:solidFill>
              </a:rPr>
              <a:t> S </a:t>
            </a:r>
            <a:r>
              <a:rPr lang="en-GB" dirty="0" smtClean="0"/>
              <a:t>minimizing …</a:t>
            </a:r>
          </a:p>
          <a:p>
            <a:r>
              <a:rPr lang="en-GB" b="1" dirty="0" smtClean="0"/>
              <a:t>Complexity: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NP-hard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admits PTAS</a:t>
            </a:r>
          </a:p>
          <a:p>
            <a:pPr lvl="1"/>
            <a:endParaRPr lang="en-GB" dirty="0" smtClean="0">
              <a:sym typeface="Wingdings" pitchFamily="2" charset="2"/>
            </a:endParaRPr>
          </a:p>
          <a:p>
            <a:pPr lvl="1"/>
            <a:endParaRPr lang="en-GB" dirty="0" smtClean="0">
              <a:sym typeface="Wingdings" pitchFamily="2" charset="2"/>
            </a:endParaRPr>
          </a:p>
          <a:p>
            <a:pPr lvl="1"/>
            <a:endParaRPr lang="en-GB" dirty="0" smtClean="0">
              <a:sym typeface="Wingdings" pitchFamily="2" charset="2"/>
            </a:endParaRPr>
          </a:p>
          <a:p>
            <a:pPr lvl="1"/>
            <a:r>
              <a:rPr lang="en-GB" dirty="0" smtClean="0"/>
              <a:t>…even a </a:t>
            </a:r>
            <a:r>
              <a:rPr lang="en-GB" dirty="0" err="1" smtClean="0"/>
              <a:t>quasilinear</a:t>
            </a:r>
            <a:r>
              <a:rPr lang="en-GB" dirty="0" smtClean="0"/>
              <a:t> one</a:t>
            </a:r>
          </a:p>
          <a:p>
            <a:pPr lvl="2"/>
            <a:endParaRPr lang="de-CH" dirty="0" smtClean="0"/>
          </a:p>
          <a:p>
            <a:pPr lvl="1"/>
            <a:endParaRPr lang="de-CH" dirty="0"/>
          </a:p>
        </p:txBody>
      </p:sp>
      <p:grpSp>
        <p:nvGrpSpPr>
          <p:cNvPr id="10" name="Gruppieren 23"/>
          <p:cNvGrpSpPr/>
          <p:nvPr/>
        </p:nvGrpSpPr>
        <p:grpSpPr>
          <a:xfrm>
            <a:off x="1071538" y="5357826"/>
            <a:ext cx="7345363" cy="1150937"/>
            <a:chOff x="971550" y="5373688"/>
            <a:chExt cx="7345363" cy="1150937"/>
          </a:xfrm>
        </p:grpSpPr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>
              <a:off x="971550" y="5373688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CC00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sz="2000" dirty="0" smtClean="0">
                  <a:solidFill>
                    <a:schemeClr val="bg1"/>
                  </a:solidFill>
                </a:rPr>
                <a:t>Remy, </a:t>
              </a:r>
              <a:r>
                <a:rPr lang="en-GB" sz="2000" dirty="0">
                  <a:solidFill>
                    <a:schemeClr val="bg1"/>
                  </a:solidFill>
                </a:rPr>
                <a:t>S.</a:t>
              </a:r>
              <a:r>
                <a:rPr lang="de-DE" sz="2000" dirty="0">
                  <a:solidFill>
                    <a:schemeClr val="bg1"/>
                  </a:solidFill>
                </a:rPr>
                <a:t>, </a:t>
              </a:r>
              <a:r>
                <a:rPr lang="en-GB" sz="2000" dirty="0" smtClean="0">
                  <a:solidFill>
                    <a:schemeClr val="bg1"/>
                  </a:solidFill>
                </a:rPr>
                <a:t>Weißl (WADS ’07)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>
              <a:off x="971550" y="5805488"/>
              <a:ext cx="7272338" cy="719137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971550" y="5803900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Steiner VRAP with complexity n </a:t>
              </a:r>
              <a:r>
                <a:rPr lang="en-GB" sz="2000" dirty="0" err="1" smtClean="0">
                  <a:latin typeface="Helvetica"/>
                </a:rPr>
                <a:t>log</a:t>
              </a:r>
              <a:r>
                <a:rPr lang="en-GB" sz="2000" baseline="30000" dirty="0" err="1" smtClean="0">
                  <a:latin typeface="Helvetica"/>
                </a:rPr>
                <a:t>O</a:t>
              </a:r>
              <a:r>
                <a:rPr lang="en-GB" sz="2000" baseline="30000" dirty="0" smtClean="0">
                  <a:latin typeface="Helvetica"/>
                </a:rPr>
                <a:t>(1/</a:t>
              </a:r>
              <a:r>
                <a:rPr lang="en-GB" sz="2000" baseline="30000" dirty="0" smtClean="0">
                  <a:latin typeface="cmmi10"/>
                </a:rPr>
                <a:t>²</a:t>
              </a:r>
              <a:r>
                <a:rPr lang="en-GB" sz="2000" baseline="30000" dirty="0" smtClean="0">
                  <a:latin typeface="Helvetica"/>
                </a:rPr>
                <a:t>)</a:t>
              </a:r>
              <a:r>
                <a:rPr lang="en-GB" sz="2000" dirty="0" smtClean="0"/>
                <a:t> n.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1" name="Gruppieren 9"/>
          <p:cNvGrpSpPr/>
          <p:nvPr/>
        </p:nvGrpSpPr>
        <p:grpSpPr>
          <a:xfrm>
            <a:off x="1071538" y="3892854"/>
            <a:ext cx="7345363" cy="1150937"/>
            <a:chOff x="1000100" y="3875734"/>
            <a:chExt cx="7345363" cy="1150937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1000100" y="3875734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err="1" smtClean="0">
                  <a:solidFill>
                    <a:schemeClr val="bg1"/>
                  </a:solidFill>
                </a:rPr>
                <a:t>Armon</a:t>
              </a:r>
              <a:r>
                <a:rPr lang="de-CH" sz="2000" dirty="0" smtClean="0">
                  <a:solidFill>
                    <a:schemeClr val="bg1"/>
                  </a:solidFill>
                </a:rPr>
                <a:t>, </a:t>
              </a:r>
              <a:r>
                <a:rPr lang="de-CH" sz="2000" dirty="0" err="1" smtClean="0">
                  <a:solidFill>
                    <a:schemeClr val="bg1"/>
                  </a:solidFill>
                </a:rPr>
                <a:t>Avidor</a:t>
              </a:r>
              <a:r>
                <a:rPr lang="de-CH" sz="2000" dirty="0" smtClean="0">
                  <a:solidFill>
                    <a:schemeClr val="bg1"/>
                  </a:solidFill>
                </a:rPr>
                <a:t>, </a:t>
              </a:r>
              <a:r>
                <a:rPr lang="de-CH" sz="2000" dirty="0" err="1" smtClean="0">
                  <a:solidFill>
                    <a:schemeClr val="bg1"/>
                  </a:solidFill>
                </a:rPr>
                <a:t>Schwartz</a:t>
              </a:r>
              <a:r>
                <a:rPr lang="de-CH" sz="2000" dirty="0" smtClean="0">
                  <a:solidFill>
                    <a:schemeClr val="bg1"/>
                  </a:solidFill>
                </a:rPr>
                <a:t> </a:t>
              </a:r>
              <a:r>
                <a:rPr lang="en-GB" sz="2000" dirty="0" smtClean="0">
                  <a:solidFill>
                    <a:schemeClr val="bg1"/>
                  </a:solidFill>
                </a:rPr>
                <a:t>(ESA ’06)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1000100" y="4307534"/>
              <a:ext cx="7272338" cy="719137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000100" y="4305946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Steiner VRAP with complexity </a:t>
              </a:r>
              <a:r>
                <a:rPr lang="en-GB" sz="2000" dirty="0" err="1" smtClean="0"/>
                <a:t>n</a:t>
              </a:r>
              <a:r>
                <a:rPr lang="en-GB" sz="2000" baseline="30000" dirty="0" err="1" smtClean="0">
                  <a:latin typeface="Helvetica"/>
                </a:rPr>
                <a:t>O</a:t>
              </a:r>
              <a:r>
                <a:rPr lang="en-GB" sz="2000" baseline="30000" dirty="0" smtClean="0">
                  <a:latin typeface="Helvetica"/>
                </a:rPr>
                <a:t>(1/</a:t>
              </a:r>
              <a:r>
                <a:rPr lang="en-GB" sz="2000" baseline="30000" dirty="0" smtClean="0">
                  <a:latin typeface="cmmi10"/>
                </a:rPr>
                <a:t>²</a:t>
              </a:r>
              <a:r>
                <a:rPr lang="en-GB" sz="2000" baseline="30000" dirty="0" smtClean="0">
                  <a:latin typeface="Helvetica"/>
                </a:rPr>
                <a:t>)</a:t>
              </a:r>
              <a:r>
                <a:rPr lang="en-GB" sz="2000" dirty="0" smtClean="0"/>
                <a:t>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8662" y="1428736"/>
            <a:ext cx="7387754" cy="4860925"/>
          </a:xfrm>
        </p:spPr>
        <p:txBody>
          <a:bodyPr/>
          <a:lstStyle/>
          <a:p>
            <a:r>
              <a:rPr lang="en-US" dirty="0" smtClean="0"/>
              <a:t>Finding a good solution for VRAP means</a:t>
            </a:r>
          </a:p>
          <a:p>
            <a:pPr marL="971550" lvl="1" indent="-514350">
              <a:buSzPct val="100000"/>
              <a:buFont typeface="+mj-lt"/>
              <a:buAutoNum type="alphaLcParenR"/>
            </a:pPr>
            <a:r>
              <a:rPr lang="en-US" b="1" dirty="0" smtClean="0"/>
              <a:t> </a:t>
            </a:r>
            <a:r>
              <a:rPr lang="en-US" dirty="0" smtClean="0"/>
              <a:t>finding a </a:t>
            </a:r>
            <a:r>
              <a:rPr lang="en-US" dirty="0" smtClean="0">
                <a:solidFill>
                  <a:srgbClr val="0000CC"/>
                </a:solidFill>
              </a:rPr>
              <a:t>good set of tour points </a:t>
            </a:r>
            <a:r>
              <a:rPr lang="en-US" dirty="0" smtClean="0"/>
              <a:t>T </a:t>
            </a:r>
            <a:r>
              <a:rPr lang="en-US" dirty="0" smtClean="0">
                <a:latin typeface="cmsy10"/>
              </a:rPr>
              <a:t>µ</a:t>
            </a:r>
            <a:r>
              <a:rPr lang="en-US" dirty="0" smtClean="0"/>
              <a:t> P</a:t>
            </a:r>
          </a:p>
          <a:p>
            <a:pPr marL="971550" lvl="1" indent="-514350">
              <a:buSzPct val="100000"/>
              <a:buFont typeface="+mj-lt"/>
              <a:buAutoNum type="alphaLcParenR"/>
            </a:pPr>
            <a:r>
              <a:rPr lang="en-US" b="1" dirty="0" smtClean="0"/>
              <a:t> </a:t>
            </a:r>
            <a:r>
              <a:rPr lang="en-US" dirty="0" smtClean="0"/>
              <a:t>finding a </a:t>
            </a:r>
            <a:r>
              <a:rPr lang="en-US" dirty="0" smtClean="0">
                <a:solidFill>
                  <a:srgbClr val="0000CC"/>
                </a:solidFill>
              </a:rPr>
              <a:t>good tour </a:t>
            </a:r>
            <a:r>
              <a:rPr lang="en-US" dirty="0" smtClean="0"/>
              <a:t>on this set T</a:t>
            </a:r>
          </a:p>
          <a:p>
            <a:pPr>
              <a:buNone/>
            </a:pPr>
            <a:r>
              <a:rPr lang="de-CH" dirty="0" smtClean="0"/>
              <a:t>	</a:t>
            </a:r>
            <a:r>
              <a:rPr lang="de-CH" dirty="0" err="1" smtClean="0">
                <a:solidFill>
                  <a:srgbClr val="FF0000"/>
                </a:solidFill>
              </a:rPr>
              <a:t>simultaneously</a:t>
            </a:r>
            <a:r>
              <a:rPr lang="de-CH" dirty="0" smtClean="0"/>
              <a:t>.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b="1" dirty="0" smtClean="0"/>
              <a:t>a) </a:t>
            </a:r>
            <a:r>
              <a:rPr lang="en-US" dirty="0" smtClean="0"/>
              <a:t>is essentially a </a:t>
            </a:r>
            <a:r>
              <a:rPr lang="en-US" dirty="0" smtClean="0">
                <a:solidFill>
                  <a:srgbClr val="0000CC"/>
                </a:solidFill>
              </a:rPr>
              <a:t>facility location problem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use the </a:t>
            </a:r>
            <a:r>
              <a:rPr lang="en-US" dirty="0" smtClean="0">
                <a:solidFill>
                  <a:srgbClr val="FF0000"/>
                </a:solidFill>
              </a:rPr>
              <a:t>adaptive dissection </a:t>
            </a:r>
            <a:r>
              <a:rPr lang="en-US" dirty="0" smtClean="0"/>
              <a:t>technique, due to </a:t>
            </a:r>
            <a:r>
              <a:rPr lang="en-US" dirty="0" smtClean="0">
                <a:solidFill>
                  <a:srgbClr val="0000CC"/>
                </a:solidFill>
              </a:rPr>
              <a:t>[</a:t>
            </a:r>
            <a:r>
              <a:rPr lang="en-US" dirty="0" err="1" smtClean="0">
                <a:solidFill>
                  <a:srgbClr val="0000CC"/>
                </a:solidFill>
              </a:rPr>
              <a:t>Kolliopoulos</a:t>
            </a:r>
            <a:r>
              <a:rPr lang="en-US" dirty="0" smtClean="0">
                <a:solidFill>
                  <a:srgbClr val="0000CC"/>
                </a:solidFill>
              </a:rPr>
              <a:t> and </a:t>
            </a:r>
            <a:r>
              <a:rPr lang="en-US" dirty="0" err="1" smtClean="0">
                <a:solidFill>
                  <a:srgbClr val="0000CC"/>
                </a:solidFill>
              </a:rPr>
              <a:t>Rao</a:t>
            </a:r>
            <a:r>
              <a:rPr lang="en-US" dirty="0" smtClean="0">
                <a:solidFill>
                  <a:srgbClr val="0000CC"/>
                </a:solidFill>
              </a:rPr>
              <a:t>, ESA ’99]</a:t>
            </a:r>
          </a:p>
          <a:p>
            <a:pPr lvl="1"/>
            <a:endParaRPr lang="en-US" sz="500" dirty="0" smtClean="0">
              <a:solidFill>
                <a:srgbClr val="0000CC"/>
              </a:solidFill>
            </a:endParaRPr>
          </a:p>
          <a:p>
            <a:r>
              <a:rPr lang="en-US" b="1" dirty="0" smtClean="0"/>
              <a:t>b)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0000CC"/>
                </a:solidFill>
              </a:rPr>
              <a:t>Euclidean TSP.</a:t>
            </a:r>
          </a:p>
          <a:p>
            <a:pPr lvl="1"/>
            <a:r>
              <a:rPr lang="en-US" dirty="0" smtClean="0"/>
              <a:t>We use dynamic programming on </a:t>
            </a:r>
            <a:r>
              <a:rPr lang="en-US" dirty="0" smtClean="0">
                <a:solidFill>
                  <a:srgbClr val="FF0000"/>
                </a:solidFill>
              </a:rPr>
              <a:t>‘patched short spanners’</a:t>
            </a:r>
            <a:r>
              <a:rPr lang="en-US" dirty="0" smtClean="0"/>
              <a:t>, due to </a:t>
            </a:r>
            <a:r>
              <a:rPr lang="en-US" dirty="0" smtClean="0">
                <a:solidFill>
                  <a:srgbClr val="0000CC"/>
                </a:solidFill>
              </a:rPr>
              <a:t>[</a:t>
            </a:r>
            <a:r>
              <a:rPr lang="en-US" dirty="0" err="1" smtClean="0">
                <a:solidFill>
                  <a:srgbClr val="0000CC"/>
                </a:solidFill>
              </a:rPr>
              <a:t>Rao</a:t>
            </a:r>
            <a:r>
              <a:rPr lang="en-US" dirty="0" smtClean="0">
                <a:solidFill>
                  <a:srgbClr val="0000CC"/>
                </a:solidFill>
              </a:rPr>
              <a:t> and Smith, STOC ’98]</a:t>
            </a:r>
          </a:p>
          <a:p>
            <a:endParaRPr lang="en-US" sz="1000" dirty="0" smtClean="0">
              <a:solidFill>
                <a:srgbClr val="0000CC"/>
              </a:solidFill>
            </a:endParaRPr>
          </a:p>
          <a:p>
            <a:r>
              <a:rPr lang="en-US" dirty="0" smtClean="0"/>
              <a:t>To put both ideas into perspective, we start by explaining the basics of </a:t>
            </a:r>
            <a:r>
              <a:rPr lang="en-US" dirty="0" smtClean="0">
                <a:solidFill>
                  <a:srgbClr val="FF0000"/>
                </a:solidFill>
              </a:rPr>
              <a:t>dynamic programming in </a:t>
            </a:r>
            <a:r>
              <a:rPr lang="en-US" dirty="0" err="1" smtClean="0">
                <a:solidFill>
                  <a:srgbClr val="FF0000"/>
                </a:solidFill>
              </a:rPr>
              <a:t>quadtrees</a:t>
            </a:r>
            <a:r>
              <a:rPr lang="en-US" dirty="0" smtClean="0"/>
              <a:t>, as introduced in </a:t>
            </a:r>
            <a:r>
              <a:rPr lang="en-US" dirty="0" smtClean="0">
                <a:solidFill>
                  <a:srgbClr val="0000CC"/>
                </a:solidFill>
              </a:rPr>
              <a:t>[</a:t>
            </a:r>
            <a:r>
              <a:rPr lang="en-US" dirty="0" err="1" smtClean="0">
                <a:solidFill>
                  <a:srgbClr val="0000CC"/>
                </a:solidFill>
              </a:rPr>
              <a:t>Arora</a:t>
            </a:r>
            <a:r>
              <a:rPr lang="en-US" dirty="0" smtClean="0">
                <a:solidFill>
                  <a:srgbClr val="0000CC"/>
                </a:solidFill>
              </a:rPr>
              <a:t>, FOCS ’96] </a:t>
            </a:r>
            <a:r>
              <a:rPr lang="en-US" dirty="0" smtClean="0"/>
              <a:t>for Euclidean TSP</a:t>
            </a:r>
          </a:p>
        </p:txBody>
      </p:sp>
      <p:sp>
        <p:nvSpPr>
          <p:cNvPr id="4" name="Ellipse 3"/>
          <p:cNvSpPr/>
          <p:nvPr/>
        </p:nvSpPr>
        <p:spPr>
          <a:xfrm>
            <a:off x="8249538" y="5666378"/>
            <a:ext cx="642942" cy="642942"/>
          </a:xfrm>
          <a:prstGeom prst="ellipse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Ellipse 4"/>
          <p:cNvSpPr/>
          <p:nvPr/>
        </p:nvSpPr>
        <p:spPr>
          <a:xfrm>
            <a:off x="8244408" y="4450792"/>
            <a:ext cx="642942" cy="642942"/>
          </a:xfrm>
          <a:prstGeom prst="ellipse">
            <a:avLst/>
          </a:prstGeom>
          <a:solidFill>
            <a:srgbClr val="CC00CC">
              <a:alpha val="20000"/>
            </a:srgbClr>
          </a:solidFill>
          <a:ln>
            <a:solidFill>
              <a:schemeClr val="tx1">
                <a:alpha val="2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241854" y="3307214"/>
            <a:ext cx="642942" cy="642942"/>
          </a:xfrm>
          <a:prstGeom prst="ellipse">
            <a:avLst/>
          </a:prstGeom>
          <a:solidFill>
            <a:srgbClr val="CC00CC">
              <a:alpha val="20000"/>
            </a:srgbClr>
          </a:solidFill>
          <a:ln>
            <a:solidFill>
              <a:schemeClr val="tx1">
                <a:alpha val="2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Preliminaries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assume that the input points P</a:t>
            </a:r>
          </a:p>
          <a:p>
            <a:pPr lvl="1"/>
            <a:r>
              <a:rPr lang="en-US" dirty="0" smtClean="0"/>
              <a:t>have </a:t>
            </a:r>
            <a:r>
              <a:rPr lang="en-US" dirty="0" smtClean="0">
                <a:solidFill>
                  <a:srgbClr val="FF0000"/>
                </a:solidFill>
              </a:rPr>
              <a:t>odd integer coordinates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lie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inside a square </a:t>
            </a:r>
            <a:r>
              <a:rPr lang="en-US" dirty="0" smtClean="0"/>
              <a:t>whose </a:t>
            </a:r>
            <a:r>
              <a:rPr lang="en-US" dirty="0" err="1" smtClean="0"/>
              <a:t>sidelength</a:t>
            </a:r>
            <a:r>
              <a:rPr lang="en-US" dirty="0" smtClean="0"/>
              <a:t> is</a:t>
            </a:r>
          </a:p>
          <a:p>
            <a:pPr lvl="2"/>
            <a:r>
              <a:rPr lang="en-US" dirty="0" smtClean="0"/>
              <a:t>a power of 2</a:t>
            </a:r>
          </a:p>
          <a:p>
            <a:pPr lvl="2"/>
            <a:r>
              <a:rPr lang="en-US" dirty="0" smtClean="0"/>
              <a:t>of order O(n/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This is ok, since every (1+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/2)-approximation for the </a:t>
            </a:r>
            <a:r>
              <a:rPr lang="en-US" dirty="0" smtClean="0">
                <a:solidFill>
                  <a:srgbClr val="00B050"/>
                </a:solidFill>
              </a:rPr>
              <a:t>rescaled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shifted</a:t>
            </a:r>
            <a:r>
              <a:rPr lang="en-US" dirty="0" smtClean="0"/>
              <a:t> input P’ corresponds to a (1+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)-approximation for the original input P.</a:t>
            </a:r>
          </a:p>
        </p:txBody>
      </p:sp>
      <p:grpSp>
        <p:nvGrpSpPr>
          <p:cNvPr id="43" name="Gruppieren 42"/>
          <p:cNvGrpSpPr/>
          <p:nvPr/>
        </p:nvGrpSpPr>
        <p:grpSpPr>
          <a:xfrm>
            <a:off x="2289160" y="5076842"/>
            <a:ext cx="3940175" cy="1101725"/>
            <a:chOff x="2289160" y="5076842"/>
            <a:chExt cx="3940175" cy="1101725"/>
          </a:xfrm>
        </p:grpSpPr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2289160" y="6089667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4019535" y="5734067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3051160" y="510859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4495785" y="507684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6140435" y="5359417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6"/>
            <p:cNvSpPr>
              <a:spLocks noChangeArrowheads="1"/>
            </p:cNvSpPr>
            <p:nvPr/>
          </p:nvSpPr>
          <p:spPr bwMode="auto">
            <a:xfrm>
              <a:off x="5689585" y="608014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uppieren 83"/>
          <p:cNvGrpSpPr/>
          <p:nvPr/>
        </p:nvGrpSpPr>
        <p:grpSpPr>
          <a:xfrm>
            <a:off x="1857356" y="4643446"/>
            <a:ext cx="4878240" cy="2073290"/>
            <a:chOff x="571472" y="3357562"/>
            <a:chExt cx="4878240" cy="2073290"/>
          </a:xfrm>
        </p:grpSpPr>
        <p:cxnSp>
          <p:nvCxnSpPr>
            <p:cNvPr id="48" name="Gerade Verbindung 47"/>
            <p:cNvCxnSpPr/>
            <p:nvPr/>
          </p:nvCxnSpPr>
          <p:spPr>
            <a:xfrm rot="5400000">
              <a:off x="-464056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/>
          </p:nvCxnSpPr>
          <p:spPr>
            <a:xfrm rot="5400000">
              <a:off x="-159256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/>
          </p:nvCxnSpPr>
          <p:spPr>
            <a:xfrm rot="5400000">
              <a:off x="145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/>
          </p:nvCxnSpPr>
          <p:spPr>
            <a:xfrm rot="5400000">
              <a:off x="4503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>
            <a:xfrm rot="5400000">
              <a:off x="7551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>
            <a:xfrm rot="5400000">
              <a:off x="10599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 rot="5400000">
              <a:off x="13647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/>
            <p:nvPr/>
          </p:nvCxnSpPr>
          <p:spPr>
            <a:xfrm rot="5400000">
              <a:off x="1669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65"/>
            <p:cNvCxnSpPr/>
            <p:nvPr/>
          </p:nvCxnSpPr>
          <p:spPr>
            <a:xfrm rot="5400000">
              <a:off x="19743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>
            <a:xfrm rot="5400000">
              <a:off x="22791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>
            <a:xfrm rot="5400000">
              <a:off x="25839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>
            <a:xfrm rot="5400000">
              <a:off x="28887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/>
          </p:nvCxnSpPr>
          <p:spPr>
            <a:xfrm rot="5400000">
              <a:off x="3193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>
            <a:xfrm rot="5400000">
              <a:off x="34983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78"/>
            <p:cNvCxnSpPr/>
            <p:nvPr/>
          </p:nvCxnSpPr>
          <p:spPr>
            <a:xfrm rot="5400000">
              <a:off x="38031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>
            <a:xfrm rot="5400000">
              <a:off x="41079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/>
          </p:nvCxnSpPr>
          <p:spPr>
            <a:xfrm rot="5400000">
              <a:off x="44127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98"/>
          <p:cNvGrpSpPr/>
          <p:nvPr/>
        </p:nvGrpSpPr>
        <p:grpSpPr>
          <a:xfrm>
            <a:off x="1714480" y="4786322"/>
            <a:ext cx="5295936" cy="1830388"/>
            <a:chOff x="1714480" y="5010160"/>
            <a:chExt cx="5295936" cy="1830388"/>
          </a:xfrm>
        </p:grpSpPr>
        <p:cxnSp>
          <p:nvCxnSpPr>
            <p:cNvPr id="19" name="Gerade Verbindung 18"/>
            <p:cNvCxnSpPr/>
            <p:nvPr/>
          </p:nvCxnSpPr>
          <p:spPr>
            <a:xfrm>
              <a:off x="1724004" y="50101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>
              <a:off x="1714480" y="53149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>
              <a:off x="1714480" y="56197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>
              <a:off x="1714480" y="59245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1714480" y="62293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>
            <a:xfrm>
              <a:off x="1714480" y="65341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97"/>
            <p:cNvCxnSpPr/>
            <p:nvPr/>
          </p:nvCxnSpPr>
          <p:spPr>
            <a:xfrm>
              <a:off x="1714480" y="68389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feld 43"/>
          <p:cNvSpPr txBox="1"/>
          <p:nvPr/>
        </p:nvSpPr>
        <p:spPr>
          <a:xfrm>
            <a:off x="1071538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P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Preliminaries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assume that the input points P</a:t>
            </a:r>
          </a:p>
          <a:p>
            <a:pPr lvl="1"/>
            <a:r>
              <a:rPr lang="en-US" dirty="0" smtClean="0"/>
              <a:t>have </a:t>
            </a:r>
            <a:r>
              <a:rPr lang="en-US" dirty="0" smtClean="0">
                <a:solidFill>
                  <a:srgbClr val="FF0000"/>
                </a:solidFill>
              </a:rPr>
              <a:t>odd integer coordinates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lie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inside a square </a:t>
            </a:r>
            <a:r>
              <a:rPr lang="en-US" dirty="0" smtClean="0"/>
              <a:t>whose </a:t>
            </a:r>
            <a:r>
              <a:rPr lang="en-US" dirty="0" err="1" smtClean="0"/>
              <a:t>sidelength</a:t>
            </a:r>
            <a:r>
              <a:rPr lang="en-US" dirty="0" smtClean="0"/>
              <a:t> is</a:t>
            </a:r>
          </a:p>
          <a:p>
            <a:pPr lvl="2"/>
            <a:r>
              <a:rPr lang="en-US" dirty="0" smtClean="0"/>
              <a:t>a power of 2</a:t>
            </a:r>
          </a:p>
          <a:p>
            <a:pPr lvl="2"/>
            <a:r>
              <a:rPr lang="en-US" dirty="0" smtClean="0"/>
              <a:t>of order O(n/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This is ok, since every (1+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/2)-approximation for the </a:t>
            </a:r>
            <a:r>
              <a:rPr lang="en-US" dirty="0" smtClean="0">
                <a:solidFill>
                  <a:srgbClr val="00B050"/>
                </a:solidFill>
              </a:rPr>
              <a:t>rescaled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shifted</a:t>
            </a:r>
            <a:r>
              <a:rPr lang="en-US" dirty="0" smtClean="0"/>
              <a:t> input P’ corresponds to a (1+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)-approximation for the original input P.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418700" y="597790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951918" y="564135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3043540" y="504921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554538" y="505398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087438" y="535941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6"/>
          <p:cNvSpPr>
            <a:spLocks noChangeArrowheads="1"/>
          </p:cNvSpPr>
          <p:nvPr/>
        </p:nvSpPr>
        <p:spPr bwMode="auto">
          <a:xfrm>
            <a:off x="5778826" y="596806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uppieren 83"/>
          <p:cNvGrpSpPr/>
          <p:nvPr/>
        </p:nvGrpSpPr>
        <p:grpSpPr>
          <a:xfrm>
            <a:off x="1857356" y="4643446"/>
            <a:ext cx="4878240" cy="2074084"/>
            <a:chOff x="571472" y="3356768"/>
            <a:chExt cx="4878240" cy="2074084"/>
          </a:xfrm>
        </p:grpSpPr>
        <p:cxnSp>
          <p:nvCxnSpPr>
            <p:cNvPr id="48" name="Gerade Verbindung 47"/>
            <p:cNvCxnSpPr/>
            <p:nvPr/>
          </p:nvCxnSpPr>
          <p:spPr>
            <a:xfrm rot="5400000">
              <a:off x="-464056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/>
          </p:nvCxnSpPr>
          <p:spPr>
            <a:xfrm rot="5400000">
              <a:off x="-159256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/>
          </p:nvCxnSpPr>
          <p:spPr>
            <a:xfrm rot="5400000">
              <a:off x="145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/>
          </p:nvCxnSpPr>
          <p:spPr>
            <a:xfrm rot="5400000">
              <a:off x="4503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>
            <a:xfrm rot="5400000">
              <a:off x="755144" y="4392296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>
            <a:xfrm rot="5400000">
              <a:off x="10599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 rot="5400000">
              <a:off x="13647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/>
            <p:nvPr/>
          </p:nvCxnSpPr>
          <p:spPr>
            <a:xfrm rot="5400000">
              <a:off x="1669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65"/>
            <p:cNvCxnSpPr/>
            <p:nvPr/>
          </p:nvCxnSpPr>
          <p:spPr>
            <a:xfrm rot="5400000">
              <a:off x="19743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>
            <a:xfrm rot="5400000">
              <a:off x="22791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>
            <a:xfrm rot="5400000">
              <a:off x="25839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>
            <a:xfrm rot="5400000">
              <a:off x="28887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/>
          </p:nvCxnSpPr>
          <p:spPr>
            <a:xfrm rot="5400000">
              <a:off x="3193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>
            <a:xfrm rot="5400000">
              <a:off x="34983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78"/>
            <p:cNvCxnSpPr/>
            <p:nvPr/>
          </p:nvCxnSpPr>
          <p:spPr>
            <a:xfrm rot="5400000">
              <a:off x="38031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>
            <a:xfrm rot="5400000">
              <a:off x="41079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/>
          </p:nvCxnSpPr>
          <p:spPr>
            <a:xfrm rot="5400000">
              <a:off x="44127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98"/>
          <p:cNvGrpSpPr/>
          <p:nvPr/>
        </p:nvGrpSpPr>
        <p:grpSpPr>
          <a:xfrm>
            <a:off x="1714480" y="4786322"/>
            <a:ext cx="5295936" cy="1830388"/>
            <a:chOff x="1714480" y="5010160"/>
            <a:chExt cx="5295936" cy="1830388"/>
          </a:xfrm>
        </p:grpSpPr>
        <p:cxnSp>
          <p:nvCxnSpPr>
            <p:cNvPr id="19" name="Gerade Verbindung 18"/>
            <p:cNvCxnSpPr/>
            <p:nvPr/>
          </p:nvCxnSpPr>
          <p:spPr>
            <a:xfrm>
              <a:off x="1724004" y="50101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>
              <a:off x="1714480" y="53149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>
              <a:off x="1714480" y="56197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>
              <a:off x="1714480" y="59245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1714480" y="62293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>
            <a:xfrm>
              <a:off x="1714480" y="65341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97"/>
            <p:cNvCxnSpPr/>
            <p:nvPr/>
          </p:nvCxnSpPr>
          <p:spPr>
            <a:xfrm>
              <a:off x="1714480" y="68389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feld 42"/>
          <p:cNvSpPr txBox="1"/>
          <p:nvPr/>
        </p:nvSpPr>
        <p:spPr>
          <a:xfrm>
            <a:off x="1071538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P’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Preliminaries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assume that the input points P</a:t>
            </a:r>
          </a:p>
          <a:p>
            <a:pPr lvl="1"/>
            <a:r>
              <a:rPr lang="en-US" dirty="0" smtClean="0"/>
              <a:t>have </a:t>
            </a:r>
            <a:r>
              <a:rPr lang="en-US" dirty="0" smtClean="0">
                <a:solidFill>
                  <a:srgbClr val="FF0000"/>
                </a:solidFill>
              </a:rPr>
              <a:t>odd integer coordinates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lie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inside a square </a:t>
            </a:r>
            <a:r>
              <a:rPr lang="en-US" dirty="0" smtClean="0"/>
              <a:t>whose </a:t>
            </a:r>
            <a:r>
              <a:rPr lang="en-US" dirty="0" err="1" smtClean="0"/>
              <a:t>sidelength</a:t>
            </a:r>
            <a:r>
              <a:rPr lang="en-US" dirty="0" smtClean="0"/>
              <a:t> is</a:t>
            </a:r>
          </a:p>
          <a:p>
            <a:pPr lvl="2"/>
            <a:r>
              <a:rPr lang="en-US" dirty="0" smtClean="0"/>
              <a:t>a power of 2</a:t>
            </a:r>
          </a:p>
          <a:p>
            <a:pPr lvl="2"/>
            <a:r>
              <a:rPr lang="en-US" dirty="0" smtClean="0"/>
              <a:t>of order O(n/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This is ok, since every (1+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/2)-approximation for the </a:t>
            </a:r>
            <a:r>
              <a:rPr lang="en-US" dirty="0" smtClean="0">
                <a:solidFill>
                  <a:srgbClr val="00B050"/>
                </a:solidFill>
              </a:rPr>
              <a:t>rescaled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shifted</a:t>
            </a:r>
            <a:r>
              <a:rPr lang="en-US" dirty="0" smtClean="0"/>
              <a:t> input P’ corresponds to a (1+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)-approximation for the original input P.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418700" y="597790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3071803" y="5072074"/>
            <a:ext cx="928694" cy="64294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 flipV="1">
            <a:off x="4000500" y="5072074"/>
            <a:ext cx="642937" cy="612446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>
            <a:off x="4000496" y="5715016"/>
            <a:ext cx="1785950" cy="28575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 flipV="1">
            <a:off x="5815839" y="5394960"/>
            <a:ext cx="310641" cy="60580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 flipV="1">
            <a:off x="2500299" y="5715016"/>
            <a:ext cx="1500198" cy="28575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951918" y="564135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3043540" y="504921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554538" y="505398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087438" y="535941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5786446" y="6000768"/>
            <a:ext cx="355576" cy="379411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Oval 6"/>
          <p:cNvSpPr>
            <a:spLocks noChangeArrowheads="1"/>
          </p:cNvSpPr>
          <p:nvPr/>
        </p:nvSpPr>
        <p:spPr bwMode="auto">
          <a:xfrm>
            <a:off x="5778826" y="5968066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V="1">
            <a:off x="2000232" y="6000768"/>
            <a:ext cx="447675" cy="28575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" name="Gruppieren 83"/>
          <p:cNvGrpSpPr/>
          <p:nvPr/>
        </p:nvGrpSpPr>
        <p:grpSpPr>
          <a:xfrm>
            <a:off x="1857356" y="4643446"/>
            <a:ext cx="4878240" cy="2074084"/>
            <a:chOff x="571472" y="3356768"/>
            <a:chExt cx="4878240" cy="2074084"/>
          </a:xfrm>
        </p:grpSpPr>
        <p:cxnSp>
          <p:nvCxnSpPr>
            <p:cNvPr id="48" name="Gerade Verbindung 47"/>
            <p:cNvCxnSpPr/>
            <p:nvPr/>
          </p:nvCxnSpPr>
          <p:spPr>
            <a:xfrm rot="5400000">
              <a:off x="-464056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/>
          </p:nvCxnSpPr>
          <p:spPr>
            <a:xfrm rot="5400000">
              <a:off x="-159256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/>
          </p:nvCxnSpPr>
          <p:spPr>
            <a:xfrm rot="5400000">
              <a:off x="145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/>
          </p:nvCxnSpPr>
          <p:spPr>
            <a:xfrm rot="5400000">
              <a:off x="4503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>
            <a:xfrm rot="5400000">
              <a:off x="755144" y="4392296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>
            <a:xfrm rot="5400000">
              <a:off x="10599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 rot="5400000">
              <a:off x="13647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/>
            <p:nvPr/>
          </p:nvCxnSpPr>
          <p:spPr>
            <a:xfrm rot="5400000">
              <a:off x="1669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65"/>
            <p:cNvCxnSpPr/>
            <p:nvPr/>
          </p:nvCxnSpPr>
          <p:spPr>
            <a:xfrm rot="5400000">
              <a:off x="19743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>
            <a:xfrm rot="5400000">
              <a:off x="22791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>
            <a:xfrm rot="5400000">
              <a:off x="25839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>
            <a:xfrm rot="5400000">
              <a:off x="28887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/>
          </p:nvCxnSpPr>
          <p:spPr>
            <a:xfrm rot="5400000">
              <a:off x="3193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>
            <a:xfrm rot="5400000">
              <a:off x="34983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78"/>
            <p:cNvCxnSpPr/>
            <p:nvPr/>
          </p:nvCxnSpPr>
          <p:spPr>
            <a:xfrm rot="5400000">
              <a:off x="38031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>
            <a:xfrm rot="5400000">
              <a:off x="41079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/>
          </p:nvCxnSpPr>
          <p:spPr>
            <a:xfrm rot="5400000">
              <a:off x="44127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98"/>
          <p:cNvGrpSpPr/>
          <p:nvPr/>
        </p:nvGrpSpPr>
        <p:grpSpPr>
          <a:xfrm>
            <a:off x="1714480" y="4786322"/>
            <a:ext cx="5295936" cy="1830388"/>
            <a:chOff x="1714480" y="5010160"/>
            <a:chExt cx="5295936" cy="1830388"/>
          </a:xfrm>
        </p:grpSpPr>
        <p:cxnSp>
          <p:nvCxnSpPr>
            <p:cNvPr id="19" name="Gerade Verbindung 18"/>
            <p:cNvCxnSpPr/>
            <p:nvPr/>
          </p:nvCxnSpPr>
          <p:spPr>
            <a:xfrm>
              <a:off x="1724004" y="50101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>
              <a:off x="1714480" y="53149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>
              <a:off x="1714480" y="56197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>
              <a:off x="1714480" y="59245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1714480" y="62293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>
            <a:xfrm>
              <a:off x="1714480" y="65341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97"/>
            <p:cNvCxnSpPr/>
            <p:nvPr/>
          </p:nvCxnSpPr>
          <p:spPr>
            <a:xfrm>
              <a:off x="1714480" y="68389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feld 42"/>
          <p:cNvSpPr txBox="1"/>
          <p:nvPr/>
        </p:nvSpPr>
        <p:spPr>
          <a:xfrm>
            <a:off x="1071538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P’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Preliminaries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assume that the input points P</a:t>
            </a:r>
          </a:p>
          <a:p>
            <a:pPr lvl="1"/>
            <a:r>
              <a:rPr lang="en-US" dirty="0" smtClean="0"/>
              <a:t>have </a:t>
            </a:r>
            <a:r>
              <a:rPr lang="en-US" dirty="0" smtClean="0">
                <a:solidFill>
                  <a:srgbClr val="FF0000"/>
                </a:solidFill>
              </a:rPr>
              <a:t>odd integer coordinates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lie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inside a square </a:t>
            </a:r>
            <a:r>
              <a:rPr lang="en-US" dirty="0" smtClean="0"/>
              <a:t>whose </a:t>
            </a:r>
            <a:r>
              <a:rPr lang="en-US" dirty="0" err="1" smtClean="0"/>
              <a:t>sidelength</a:t>
            </a:r>
            <a:r>
              <a:rPr lang="en-US" dirty="0" smtClean="0"/>
              <a:t> is</a:t>
            </a:r>
          </a:p>
          <a:p>
            <a:pPr lvl="2"/>
            <a:r>
              <a:rPr lang="en-US" dirty="0" smtClean="0"/>
              <a:t>a power of 2</a:t>
            </a:r>
          </a:p>
          <a:p>
            <a:pPr lvl="2"/>
            <a:r>
              <a:rPr lang="en-US" dirty="0" smtClean="0"/>
              <a:t>of order O(n/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This is ok, since every (1+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/2)-approximation for the </a:t>
            </a:r>
            <a:r>
              <a:rPr lang="en-US" dirty="0" smtClean="0">
                <a:solidFill>
                  <a:srgbClr val="00B050"/>
                </a:solidFill>
              </a:rPr>
              <a:t>rescaled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shifted</a:t>
            </a:r>
            <a:r>
              <a:rPr lang="en-US" dirty="0" smtClean="0"/>
              <a:t> input P’ corresponds to a (1+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)-approximation for the original input P.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289160" y="608966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3062272" y="5138754"/>
            <a:ext cx="1000125" cy="6286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 flipV="1">
            <a:off x="4087797" y="5107004"/>
            <a:ext cx="447675" cy="6667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>
            <a:off x="4084622" y="5780104"/>
            <a:ext cx="1657350" cy="3429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 flipV="1">
            <a:off x="5732447" y="5380054"/>
            <a:ext cx="476250" cy="7524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 flipV="1">
            <a:off x="2357422" y="5786454"/>
            <a:ext cx="1724025" cy="3524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4019535" y="573406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3051160" y="510859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495785" y="507684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140435" y="535941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5751497" y="6132529"/>
            <a:ext cx="390525" cy="24765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Oval 6"/>
          <p:cNvSpPr>
            <a:spLocks noChangeArrowheads="1"/>
          </p:cNvSpPr>
          <p:nvPr/>
        </p:nvSpPr>
        <p:spPr bwMode="auto">
          <a:xfrm>
            <a:off x="5689585" y="608014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V="1">
            <a:off x="1897047" y="6126179"/>
            <a:ext cx="447675" cy="28575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4" name="Gruppieren 83"/>
          <p:cNvGrpSpPr/>
          <p:nvPr/>
        </p:nvGrpSpPr>
        <p:grpSpPr>
          <a:xfrm>
            <a:off x="1857356" y="4643446"/>
            <a:ext cx="4878240" cy="2073290"/>
            <a:chOff x="571472" y="3357562"/>
            <a:chExt cx="4878240" cy="2073290"/>
          </a:xfrm>
        </p:grpSpPr>
        <p:cxnSp>
          <p:nvCxnSpPr>
            <p:cNvPr id="48" name="Gerade Verbindung 47"/>
            <p:cNvCxnSpPr/>
            <p:nvPr/>
          </p:nvCxnSpPr>
          <p:spPr>
            <a:xfrm rot="5400000">
              <a:off x="-464056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/>
          </p:nvCxnSpPr>
          <p:spPr>
            <a:xfrm rot="5400000">
              <a:off x="-159256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/>
          </p:nvCxnSpPr>
          <p:spPr>
            <a:xfrm rot="5400000">
              <a:off x="145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/>
          </p:nvCxnSpPr>
          <p:spPr>
            <a:xfrm rot="5400000">
              <a:off x="4503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>
            <a:xfrm rot="5400000">
              <a:off x="7551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>
            <a:xfrm rot="5400000">
              <a:off x="10599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 rot="5400000">
              <a:off x="13647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/>
            <p:nvPr/>
          </p:nvCxnSpPr>
          <p:spPr>
            <a:xfrm rot="5400000">
              <a:off x="1669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65"/>
            <p:cNvCxnSpPr/>
            <p:nvPr/>
          </p:nvCxnSpPr>
          <p:spPr>
            <a:xfrm rot="5400000">
              <a:off x="19743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>
            <a:xfrm rot="5400000">
              <a:off x="22791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>
            <a:xfrm rot="5400000">
              <a:off x="25839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>
            <a:xfrm rot="5400000">
              <a:off x="28887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/>
          </p:nvCxnSpPr>
          <p:spPr>
            <a:xfrm rot="5400000">
              <a:off x="31935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>
            <a:xfrm rot="5400000">
              <a:off x="3498344" y="4393884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78"/>
            <p:cNvCxnSpPr/>
            <p:nvPr/>
          </p:nvCxnSpPr>
          <p:spPr>
            <a:xfrm rot="5400000">
              <a:off x="38031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>
            <a:xfrm rot="5400000">
              <a:off x="41079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/>
          </p:nvCxnSpPr>
          <p:spPr>
            <a:xfrm rot="5400000">
              <a:off x="4412744" y="4393090"/>
              <a:ext cx="2072496" cy="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uppieren 98"/>
          <p:cNvGrpSpPr/>
          <p:nvPr/>
        </p:nvGrpSpPr>
        <p:grpSpPr>
          <a:xfrm>
            <a:off x="1714480" y="4786322"/>
            <a:ext cx="5295936" cy="1830388"/>
            <a:chOff x="1714480" y="5010160"/>
            <a:chExt cx="5295936" cy="1830388"/>
          </a:xfrm>
        </p:grpSpPr>
        <p:cxnSp>
          <p:nvCxnSpPr>
            <p:cNvPr id="19" name="Gerade Verbindung 18"/>
            <p:cNvCxnSpPr/>
            <p:nvPr/>
          </p:nvCxnSpPr>
          <p:spPr>
            <a:xfrm>
              <a:off x="1724004" y="50101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>
              <a:off x="1714480" y="53149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>
              <a:off x="1714480" y="56197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>
              <a:off x="1714480" y="59245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>
            <a:xfrm>
              <a:off x="1714480" y="62293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>
            <a:xfrm>
              <a:off x="1714480" y="65341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97"/>
            <p:cNvCxnSpPr/>
            <p:nvPr/>
          </p:nvCxnSpPr>
          <p:spPr>
            <a:xfrm>
              <a:off x="1714480" y="6838960"/>
              <a:ext cx="52864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feld 42"/>
          <p:cNvSpPr txBox="1"/>
          <p:nvPr/>
        </p:nvSpPr>
        <p:spPr>
          <a:xfrm>
            <a:off x="1071538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Quadtrees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1266819"/>
          </a:xfrm>
        </p:spPr>
        <p:txBody>
          <a:bodyPr/>
          <a:lstStyle/>
          <a:p>
            <a:r>
              <a:rPr lang="en-US" dirty="0" smtClean="0"/>
              <a:t>Choose </a:t>
            </a:r>
            <a:r>
              <a:rPr lang="en-US" dirty="0" smtClean="0">
                <a:solidFill>
                  <a:srgbClr val="FF0000"/>
                </a:solidFill>
              </a:rPr>
              <a:t>origin</a:t>
            </a:r>
            <a:r>
              <a:rPr lang="en-US" dirty="0" smtClean="0"/>
              <a:t> of coordinate system (= center of large square) randomly.</a:t>
            </a:r>
          </a:p>
          <a:p>
            <a:pPr lvl="1"/>
            <a:r>
              <a:rPr lang="de-CH" dirty="0" err="1" smtClean="0"/>
              <a:t>this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FF0000"/>
                </a:solidFill>
              </a:rPr>
              <a:t>only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source</a:t>
            </a:r>
            <a:r>
              <a:rPr lang="de-CH" dirty="0" smtClean="0">
                <a:solidFill>
                  <a:srgbClr val="FF0000"/>
                </a:solidFill>
              </a:rPr>
              <a:t> of </a:t>
            </a:r>
            <a:r>
              <a:rPr lang="de-CH" dirty="0" err="1" smtClean="0">
                <a:solidFill>
                  <a:srgbClr val="FF0000"/>
                </a:solidFill>
              </a:rPr>
              <a:t>randomness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smtClean="0"/>
              <a:t>in all </a:t>
            </a:r>
            <a:r>
              <a:rPr lang="de-CH" dirty="0" err="1" smtClean="0"/>
              <a:t>algorithms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40" name="Gruppieren 39"/>
          <p:cNvGrpSpPr/>
          <p:nvPr/>
        </p:nvGrpSpPr>
        <p:grpSpPr>
          <a:xfrm>
            <a:off x="1763908" y="3214686"/>
            <a:ext cx="3571900" cy="3573370"/>
            <a:chOff x="5715008" y="4572008"/>
            <a:chExt cx="1928826" cy="1929620"/>
          </a:xfrm>
        </p:grpSpPr>
        <p:cxnSp>
          <p:nvCxnSpPr>
            <p:cNvPr id="27" name="Gerade Verbindung 26"/>
            <p:cNvCxnSpPr>
              <a:stCxn id="25" idx="0"/>
              <a:endCxn id="25" idx="2"/>
            </p:cNvCxnSpPr>
            <p:nvPr/>
          </p:nvCxnSpPr>
          <p:spPr>
            <a:xfrm rot="16200000" flipH="1">
              <a:off x="5715008" y="5536421"/>
              <a:ext cx="1928826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/>
          </p:nvCxnSpPr>
          <p:spPr>
            <a:xfrm rot="10800000" flipH="1">
              <a:off x="5715008" y="5535639"/>
              <a:ext cx="1928826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6626240" y="5483240"/>
              <a:ext cx="88900" cy="8890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" name="Rechteck 24"/>
            <p:cNvSpPr/>
            <p:nvPr/>
          </p:nvSpPr>
          <p:spPr>
            <a:xfrm>
              <a:off x="5715008" y="4572008"/>
              <a:ext cx="1928826" cy="19288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1000100" y="3714752"/>
            <a:ext cx="3571900" cy="3573370"/>
            <a:chOff x="5715008" y="4572008"/>
            <a:chExt cx="1928826" cy="1929620"/>
          </a:xfrm>
        </p:grpSpPr>
        <p:cxnSp>
          <p:nvCxnSpPr>
            <p:cNvPr id="52" name="Gerade Verbindung 51"/>
            <p:cNvCxnSpPr>
              <a:stCxn id="55" idx="0"/>
              <a:endCxn id="55" idx="2"/>
            </p:cNvCxnSpPr>
            <p:nvPr/>
          </p:nvCxnSpPr>
          <p:spPr>
            <a:xfrm rot="16200000" flipH="1">
              <a:off x="5715008" y="5536421"/>
              <a:ext cx="1928826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>
              <a:stCxn id="55" idx="1"/>
              <a:endCxn id="55" idx="3"/>
            </p:cNvCxnSpPr>
            <p:nvPr/>
          </p:nvCxnSpPr>
          <p:spPr>
            <a:xfrm rot="10800000" flipH="1">
              <a:off x="5715008" y="5536421"/>
              <a:ext cx="1928826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7"/>
            <p:cNvSpPr>
              <a:spLocks noChangeArrowheads="1"/>
            </p:cNvSpPr>
            <p:nvPr/>
          </p:nvSpPr>
          <p:spPr bwMode="auto">
            <a:xfrm>
              <a:off x="6626240" y="5483240"/>
              <a:ext cx="88900" cy="8890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" name="Rechteck 54"/>
            <p:cNvSpPr/>
            <p:nvPr/>
          </p:nvSpPr>
          <p:spPr>
            <a:xfrm>
              <a:off x="5715008" y="4572008"/>
              <a:ext cx="1928826" cy="19288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uppieren 55"/>
          <p:cNvGrpSpPr/>
          <p:nvPr/>
        </p:nvGrpSpPr>
        <p:grpSpPr>
          <a:xfrm>
            <a:off x="1500166" y="2786058"/>
            <a:ext cx="3571900" cy="3573370"/>
            <a:chOff x="5715008" y="4572008"/>
            <a:chExt cx="1928826" cy="1929620"/>
          </a:xfrm>
        </p:grpSpPr>
        <p:cxnSp>
          <p:nvCxnSpPr>
            <p:cNvPr id="57" name="Gerade Verbindung 56"/>
            <p:cNvCxnSpPr>
              <a:stCxn id="60" idx="0"/>
              <a:endCxn id="60" idx="2"/>
            </p:cNvCxnSpPr>
            <p:nvPr/>
          </p:nvCxnSpPr>
          <p:spPr>
            <a:xfrm rot="16200000" flipH="1">
              <a:off x="5715008" y="5536421"/>
              <a:ext cx="1928826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>
              <a:stCxn id="60" idx="1"/>
              <a:endCxn id="60" idx="3"/>
            </p:cNvCxnSpPr>
            <p:nvPr/>
          </p:nvCxnSpPr>
          <p:spPr>
            <a:xfrm rot="10800000" flipH="1">
              <a:off x="5715008" y="5536421"/>
              <a:ext cx="1928826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7"/>
            <p:cNvSpPr>
              <a:spLocks noChangeArrowheads="1"/>
            </p:cNvSpPr>
            <p:nvPr/>
          </p:nvSpPr>
          <p:spPr bwMode="auto">
            <a:xfrm>
              <a:off x="6626240" y="5483240"/>
              <a:ext cx="88900" cy="8890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" name="Rechteck 59"/>
            <p:cNvSpPr/>
            <p:nvPr/>
          </p:nvSpPr>
          <p:spPr>
            <a:xfrm>
              <a:off x="5715008" y="4572008"/>
              <a:ext cx="1928826" cy="19288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uppieren 84"/>
          <p:cNvGrpSpPr/>
          <p:nvPr/>
        </p:nvGrpSpPr>
        <p:grpSpPr>
          <a:xfrm>
            <a:off x="1785918" y="3929066"/>
            <a:ext cx="2555892" cy="2198702"/>
            <a:chOff x="1785918" y="4286256"/>
            <a:chExt cx="2555892" cy="2198702"/>
          </a:xfrm>
        </p:grpSpPr>
        <p:sp>
          <p:nvSpPr>
            <p:cNvPr id="86" name="Oval 4"/>
            <p:cNvSpPr>
              <a:spLocks noChangeArrowheads="1"/>
            </p:cNvSpPr>
            <p:nvPr/>
          </p:nvSpPr>
          <p:spPr bwMode="auto">
            <a:xfrm>
              <a:off x="2432036" y="5873768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5"/>
            <p:cNvSpPr>
              <a:spLocks noChangeArrowheads="1"/>
            </p:cNvSpPr>
            <p:nvPr/>
          </p:nvSpPr>
          <p:spPr bwMode="auto">
            <a:xfrm>
              <a:off x="4214810" y="5643578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8"/>
            <p:cNvSpPr>
              <a:spLocks noChangeArrowheads="1"/>
            </p:cNvSpPr>
            <p:nvPr/>
          </p:nvSpPr>
          <p:spPr bwMode="auto">
            <a:xfrm>
              <a:off x="3357554" y="5176850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9"/>
            <p:cNvSpPr>
              <a:spLocks noChangeArrowheads="1"/>
            </p:cNvSpPr>
            <p:nvPr/>
          </p:nvSpPr>
          <p:spPr bwMode="auto">
            <a:xfrm>
              <a:off x="3357554" y="5929330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6"/>
            <p:cNvSpPr>
              <a:spLocks noChangeArrowheads="1"/>
            </p:cNvSpPr>
            <p:nvPr/>
          </p:nvSpPr>
          <p:spPr bwMode="auto">
            <a:xfrm>
              <a:off x="3786182" y="5891230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Oval 4"/>
            <p:cNvSpPr>
              <a:spLocks noChangeArrowheads="1"/>
            </p:cNvSpPr>
            <p:nvPr/>
          </p:nvSpPr>
          <p:spPr bwMode="auto">
            <a:xfrm>
              <a:off x="3000364" y="5572140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Oval 5"/>
            <p:cNvSpPr>
              <a:spLocks noChangeArrowheads="1"/>
            </p:cNvSpPr>
            <p:nvPr/>
          </p:nvSpPr>
          <p:spPr bwMode="auto">
            <a:xfrm>
              <a:off x="3929058" y="4714884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Oval 7"/>
            <p:cNvSpPr>
              <a:spLocks noChangeArrowheads="1"/>
            </p:cNvSpPr>
            <p:nvPr/>
          </p:nvSpPr>
          <p:spPr bwMode="auto">
            <a:xfrm>
              <a:off x="1785918" y="5857892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Oval 8"/>
            <p:cNvSpPr>
              <a:spLocks noChangeArrowheads="1"/>
            </p:cNvSpPr>
            <p:nvPr/>
          </p:nvSpPr>
          <p:spPr bwMode="auto">
            <a:xfrm>
              <a:off x="3428992" y="4286256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9"/>
            <p:cNvSpPr>
              <a:spLocks noChangeArrowheads="1"/>
            </p:cNvSpPr>
            <p:nvPr/>
          </p:nvSpPr>
          <p:spPr bwMode="auto">
            <a:xfrm>
              <a:off x="3857620" y="5429264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6"/>
            <p:cNvSpPr>
              <a:spLocks noChangeArrowheads="1"/>
            </p:cNvSpPr>
            <p:nvPr/>
          </p:nvSpPr>
          <p:spPr bwMode="auto">
            <a:xfrm>
              <a:off x="2643174" y="6357958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Quadtrees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1266819"/>
          </a:xfrm>
        </p:spPr>
        <p:txBody>
          <a:bodyPr/>
          <a:lstStyle/>
          <a:p>
            <a:r>
              <a:rPr lang="en-US" dirty="0" smtClean="0"/>
              <a:t>Split large square recursively into 4 smaller squares until squares have </a:t>
            </a:r>
            <a:r>
              <a:rPr lang="en-US" dirty="0" err="1" smtClean="0"/>
              <a:t>sidelength</a:t>
            </a:r>
            <a:r>
              <a:rPr lang="en-US" dirty="0" smtClean="0"/>
              <a:t> 2</a:t>
            </a:r>
          </a:p>
          <a:p>
            <a:pPr lvl="1"/>
            <a:r>
              <a:rPr lang="en-US" dirty="0" smtClean="0"/>
              <a:t>Since bounding square has </a:t>
            </a:r>
            <a:r>
              <a:rPr lang="en-US" dirty="0" err="1" smtClean="0">
                <a:solidFill>
                  <a:srgbClr val="FF0000"/>
                </a:solidFill>
              </a:rPr>
              <a:t>sidelength</a:t>
            </a:r>
            <a:r>
              <a:rPr lang="en-US" dirty="0" smtClean="0">
                <a:solidFill>
                  <a:srgbClr val="FF0000"/>
                </a:solidFill>
              </a:rPr>
              <a:t> O(n)</a:t>
            </a:r>
            <a:r>
              <a:rPr lang="en-US" dirty="0" smtClean="0"/>
              <a:t>, resulting tree has </a:t>
            </a:r>
            <a:r>
              <a:rPr lang="en-US" dirty="0" smtClean="0">
                <a:solidFill>
                  <a:srgbClr val="CC00CC"/>
                </a:solidFill>
              </a:rPr>
              <a:t>O(n</a:t>
            </a:r>
            <a:r>
              <a:rPr lang="en-US" baseline="30000" dirty="0" smtClean="0">
                <a:solidFill>
                  <a:srgbClr val="CC00CC"/>
                </a:solidFill>
              </a:rPr>
              <a:t>2</a:t>
            </a:r>
            <a:r>
              <a:rPr lang="en-US" dirty="0" smtClean="0">
                <a:solidFill>
                  <a:srgbClr val="CC00CC"/>
                </a:solidFill>
              </a:rPr>
              <a:t>) nodes </a:t>
            </a:r>
            <a:r>
              <a:rPr lang="en-US" dirty="0" smtClean="0"/>
              <a:t>(squares) and </a:t>
            </a:r>
            <a:r>
              <a:rPr lang="en-US" dirty="0" smtClean="0">
                <a:solidFill>
                  <a:srgbClr val="CC00CC"/>
                </a:solidFill>
              </a:rPr>
              <a:t>depth O(log n)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48" name="Gruppieren 47"/>
          <p:cNvGrpSpPr/>
          <p:nvPr/>
        </p:nvGrpSpPr>
        <p:grpSpPr>
          <a:xfrm>
            <a:off x="1785918" y="3929066"/>
            <a:ext cx="2555892" cy="2198702"/>
            <a:chOff x="1785918" y="4286256"/>
            <a:chExt cx="2555892" cy="2198702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432036" y="5873768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5"/>
            <p:cNvSpPr>
              <a:spLocks noChangeArrowheads="1"/>
            </p:cNvSpPr>
            <p:nvPr/>
          </p:nvSpPr>
          <p:spPr bwMode="auto">
            <a:xfrm>
              <a:off x="4214810" y="5643578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3357554" y="5176850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auto">
            <a:xfrm>
              <a:off x="3357554" y="5929330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6"/>
            <p:cNvSpPr>
              <a:spLocks noChangeArrowheads="1"/>
            </p:cNvSpPr>
            <p:nvPr/>
          </p:nvSpPr>
          <p:spPr bwMode="auto">
            <a:xfrm>
              <a:off x="3786182" y="5891230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4"/>
            <p:cNvSpPr>
              <a:spLocks noChangeArrowheads="1"/>
            </p:cNvSpPr>
            <p:nvPr/>
          </p:nvSpPr>
          <p:spPr bwMode="auto">
            <a:xfrm>
              <a:off x="3000364" y="5572140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5"/>
            <p:cNvSpPr>
              <a:spLocks noChangeArrowheads="1"/>
            </p:cNvSpPr>
            <p:nvPr/>
          </p:nvSpPr>
          <p:spPr bwMode="auto">
            <a:xfrm>
              <a:off x="3929058" y="4714884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7"/>
            <p:cNvSpPr>
              <a:spLocks noChangeArrowheads="1"/>
            </p:cNvSpPr>
            <p:nvPr/>
          </p:nvSpPr>
          <p:spPr bwMode="auto">
            <a:xfrm>
              <a:off x="1785918" y="5857892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8"/>
            <p:cNvSpPr>
              <a:spLocks noChangeArrowheads="1"/>
            </p:cNvSpPr>
            <p:nvPr/>
          </p:nvSpPr>
          <p:spPr bwMode="auto">
            <a:xfrm>
              <a:off x="3428992" y="4286256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9"/>
            <p:cNvSpPr>
              <a:spLocks noChangeArrowheads="1"/>
            </p:cNvSpPr>
            <p:nvPr/>
          </p:nvSpPr>
          <p:spPr bwMode="auto">
            <a:xfrm>
              <a:off x="3857620" y="5429264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6"/>
            <p:cNvSpPr>
              <a:spLocks noChangeArrowheads="1"/>
            </p:cNvSpPr>
            <p:nvPr/>
          </p:nvSpPr>
          <p:spPr bwMode="auto">
            <a:xfrm>
              <a:off x="2643174" y="6357958"/>
              <a:ext cx="127000" cy="1270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7" name="Gerade Verbindung 56"/>
          <p:cNvCxnSpPr>
            <a:stCxn id="60" idx="0"/>
            <a:endCxn id="60" idx="2"/>
          </p:cNvCxnSpPr>
          <p:nvPr/>
        </p:nvCxnSpPr>
        <p:spPr>
          <a:xfrm rot="16200000" flipH="1">
            <a:off x="1500166" y="4572009"/>
            <a:ext cx="3571900" cy="294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>
            <a:stCxn id="60" idx="1"/>
            <a:endCxn id="60" idx="3"/>
          </p:cNvCxnSpPr>
          <p:nvPr/>
        </p:nvCxnSpPr>
        <p:spPr>
          <a:xfrm rot="10800000" flipH="1">
            <a:off x="1500166" y="4572009"/>
            <a:ext cx="3571900" cy="294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hteck 59"/>
          <p:cNvSpPr/>
          <p:nvPr/>
        </p:nvSpPr>
        <p:spPr>
          <a:xfrm>
            <a:off x="1500166" y="2786059"/>
            <a:ext cx="3571900" cy="357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uppieren 73"/>
          <p:cNvGrpSpPr/>
          <p:nvPr/>
        </p:nvGrpSpPr>
        <p:grpSpPr>
          <a:xfrm>
            <a:off x="1500166" y="2786060"/>
            <a:ext cx="3643338" cy="3571900"/>
            <a:chOff x="1500166" y="2786060"/>
            <a:chExt cx="3643338" cy="3571900"/>
          </a:xfrm>
        </p:grpSpPr>
        <p:cxnSp>
          <p:nvCxnSpPr>
            <p:cNvPr id="39" name="Gerade Verbindung 38"/>
            <p:cNvCxnSpPr/>
            <p:nvPr/>
          </p:nvCxnSpPr>
          <p:spPr>
            <a:xfrm rot="16200000" flipH="1">
              <a:off x="160791" y="4570539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/>
          </p:nvCxnSpPr>
          <p:spPr>
            <a:xfrm rot="16200000" flipH="1">
              <a:off x="1048295" y="4570539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40"/>
            <p:cNvCxnSpPr/>
            <p:nvPr/>
          </p:nvCxnSpPr>
          <p:spPr>
            <a:xfrm rot="16200000" flipH="1">
              <a:off x="1946741" y="4570539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>
            <a:xfrm rot="16200000" flipH="1">
              <a:off x="2817769" y="4570539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42"/>
            <p:cNvCxnSpPr/>
            <p:nvPr/>
          </p:nvCxnSpPr>
          <p:spPr>
            <a:xfrm rot="10800000" flipH="1">
              <a:off x="1500166" y="4143381"/>
              <a:ext cx="35719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43"/>
            <p:cNvCxnSpPr/>
            <p:nvPr/>
          </p:nvCxnSpPr>
          <p:spPr>
            <a:xfrm rot="10800000" flipH="1">
              <a:off x="1571604" y="5000637"/>
              <a:ext cx="35719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44"/>
            <p:cNvCxnSpPr/>
            <p:nvPr/>
          </p:nvCxnSpPr>
          <p:spPr>
            <a:xfrm rot="10800000" flipH="1">
              <a:off x="1500166" y="5929331"/>
              <a:ext cx="35719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/>
            <p:nvPr/>
          </p:nvCxnSpPr>
          <p:spPr>
            <a:xfrm rot="10800000" flipH="1">
              <a:off x="1500166" y="3214687"/>
              <a:ext cx="35719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Gerade Verbindung 48"/>
          <p:cNvCxnSpPr/>
          <p:nvPr/>
        </p:nvCxnSpPr>
        <p:spPr>
          <a:xfrm rot="16200000" flipH="1">
            <a:off x="611429" y="4570537"/>
            <a:ext cx="3571900" cy="2941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rot="16200000" flipH="1">
            <a:off x="8813027" y="4427661"/>
            <a:ext cx="3571900" cy="294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 rot="16200000" flipH="1">
            <a:off x="2391845" y="4570538"/>
            <a:ext cx="3571900" cy="2941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 rot="16200000" flipH="1">
            <a:off x="1943548" y="4570537"/>
            <a:ext cx="3571900" cy="294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 rot="16200000" flipH="1">
            <a:off x="1048295" y="4570537"/>
            <a:ext cx="3571900" cy="294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 rot="16200000" flipH="1">
            <a:off x="158087" y="4570538"/>
            <a:ext cx="3571900" cy="294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 rot="16200000" flipH="1">
            <a:off x="2820473" y="4570538"/>
            <a:ext cx="3571900" cy="294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uppieren 72"/>
          <p:cNvGrpSpPr/>
          <p:nvPr/>
        </p:nvGrpSpPr>
        <p:grpSpPr>
          <a:xfrm>
            <a:off x="1500166" y="2786058"/>
            <a:ext cx="3571900" cy="3571902"/>
            <a:chOff x="1500166" y="2786058"/>
            <a:chExt cx="3571900" cy="3571902"/>
          </a:xfrm>
        </p:grpSpPr>
        <p:cxnSp>
          <p:nvCxnSpPr>
            <p:cNvPr id="32" name="Gerade Verbindung 31"/>
            <p:cNvCxnSpPr/>
            <p:nvPr/>
          </p:nvCxnSpPr>
          <p:spPr>
            <a:xfrm rot="16200000" flipH="1">
              <a:off x="616725" y="4570538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>
            <a:xfrm rot="10800000" flipH="1">
              <a:off x="1500166" y="5467751"/>
              <a:ext cx="35719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>
            <a:xfrm rot="16200000" flipH="1">
              <a:off x="2389141" y="4570539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/>
          </p:nvCxnSpPr>
          <p:spPr>
            <a:xfrm rot="10800000" flipH="1">
              <a:off x="1500166" y="3690039"/>
              <a:ext cx="35719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/>
          </p:nvCxnSpPr>
          <p:spPr>
            <a:xfrm rot="16200000" flipH="1">
              <a:off x="1501637" y="4570537"/>
              <a:ext cx="3571900" cy="2941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 Verbindung 64"/>
            <p:cNvCxnSpPr/>
            <p:nvPr/>
          </p:nvCxnSpPr>
          <p:spPr>
            <a:xfrm rot="10800000" flipH="1">
              <a:off x="1500166" y="4572008"/>
              <a:ext cx="3571900" cy="1588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Gerade Verbindung 65"/>
          <p:cNvCxnSpPr/>
          <p:nvPr/>
        </p:nvCxnSpPr>
        <p:spPr>
          <a:xfrm rot="10800000" flipH="1">
            <a:off x="1500166" y="4997932"/>
            <a:ext cx="3571900" cy="1588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 rot="10800000" flipH="1">
            <a:off x="1500166" y="5467750"/>
            <a:ext cx="3571900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/>
          <p:nvPr/>
        </p:nvCxnSpPr>
        <p:spPr>
          <a:xfrm rot="10800000" flipH="1">
            <a:off x="1500166" y="5935353"/>
            <a:ext cx="3571900" cy="1588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 rot="10800000" flipH="1">
            <a:off x="1500166" y="3690038"/>
            <a:ext cx="3571900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 rot="10800000" flipH="1">
            <a:off x="1500166" y="3214686"/>
            <a:ext cx="3571900" cy="1588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 rot="10800000" flipH="1">
            <a:off x="1500166" y="4140187"/>
            <a:ext cx="3571900" cy="1588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Quadtrees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126681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Truncated</a:t>
            </a:r>
            <a:r>
              <a:rPr lang="en-US" dirty="0" smtClean="0"/>
              <a:t> </a:t>
            </a:r>
            <a:r>
              <a:rPr lang="en-US" dirty="0" err="1" smtClean="0"/>
              <a:t>quadtree</a:t>
            </a:r>
            <a:r>
              <a:rPr lang="en-US" dirty="0" smtClean="0"/>
              <a:t>:  stop subdivision at empty squares</a:t>
            </a:r>
          </a:p>
          <a:p>
            <a:pPr lvl="1"/>
            <a:r>
              <a:rPr lang="en-US" dirty="0" smtClean="0"/>
              <a:t>remaining tree has </a:t>
            </a:r>
            <a:r>
              <a:rPr lang="en-US" dirty="0" smtClean="0">
                <a:solidFill>
                  <a:srgbClr val="CC00CC"/>
                </a:solidFill>
              </a:rPr>
              <a:t>O(n log n) nodes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cxnSp>
        <p:nvCxnSpPr>
          <p:cNvPr id="50" name="Gerade Verbindung 49"/>
          <p:cNvCxnSpPr/>
          <p:nvPr/>
        </p:nvCxnSpPr>
        <p:spPr>
          <a:xfrm rot="16200000" flipH="1">
            <a:off x="8813027" y="4427661"/>
            <a:ext cx="3571900" cy="294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uppieren 97"/>
          <p:cNvGrpSpPr/>
          <p:nvPr/>
        </p:nvGrpSpPr>
        <p:grpSpPr>
          <a:xfrm>
            <a:off x="1500166" y="2786058"/>
            <a:ext cx="3571900" cy="3573372"/>
            <a:chOff x="1500166" y="2786058"/>
            <a:chExt cx="3571900" cy="3573372"/>
          </a:xfrm>
        </p:grpSpPr>
        <p:grpSp>
          <p:nvGrpSpPr>
            <p:cNvPr id="4" name="Gruppieren 47"/>
            <p:cNvGrpSpPr/>
            <p:nvPr/>
          </p:nvGrpSpPr>
          <p:grpSpPr>
            <a:xfrm>
              <a:off x="1785918" y="3929067"/>
              <a:ext cx="2555892" cy="2198702"/>
              <a:chOff x="1785918" y="4286256"/>
              <a:chExt cx="2555892" cy="2198702"/>
            </a:xfrm>
          </p:grpSpPr>
          <p:sp>
            <p:nvSpPr>
              <p:cNvPr id="5" name="Oval 4"/>
              <p:cNvSpPr>
                <a:spLocks noChangeArrowheads="1"/>
              </p:cNvSpPr>
              <p:nvPr/>
            </p:nvSpPr>
            <p:spPr bwMode="auto">
              <a:xfrm>
                <a:off x="2432036" y="5873768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Oval 5"/>
              <p:cNvSpPr>
                <a:spLocks noChangeArrowheads="1"/>
              </p:cNvSpPr>
              <p:nvPr/>
            </p:nvSpPr>
            <p:spPr bwMode="auto">
              <a:xfrm>
                <a:off x="4214810" y="5643578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Oval 8"/>
              <p:cNvSpPr>
                <a:spLocks noChangeArrowheads="1"/>
              </p:cNvSpPr>
              <p:nvPr/>
            </p:nvSpPr>
            <p:spPr bwMode="auto">
              <a:xfrm>
                <a:off x="3357554" y="5176850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Oval 9"/>
              <p:cNvSpPr>
                <a:spLocks noChangeArrowheads="1"/>
              </p:cNvSpPr>
              <p:nvPr/>
            </p:nvSpPr>
            <p:spPr bwMode="auto">
              <a:xfrm>
                <a:off x="3357554" y="5929330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Oval 6"/>
              <p:cNvSpPr>
                <a:spLocks noChangeArrowheads="1"/>
              </p:cNvSpPr>
              <p:nvPr/>
            </p:nvSpPr>
            <p:spPr bwMode="auto">
              <a:xfrm>
                <a:off x="3786182" y="5891230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Oval 4"/>
              <p:cNvSpPr>
                <a:spLocks noChangeArrowheads="1"/>
              </p:cNvSpPr>
              <p:nvPr/>
            </p:nvSpPr>
            <p:spPr bwMode="auto">
              <a:xfrm>
                <a:off x="3000364" y="5572140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5"/>
              <p:cNvSpPr>
                <a:spLocks noChangeArrowheads="1"/>
              </p:cNvSpPr>
              <p:nvPr/>
            </p:nvSpPr>
            <p:spPr bwMode="auto">
              <a:xfrm>
                <a:off x="3929058" y="4714884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Oval 7"/>
              <p:cNvSpPr>
                <a:spLocks noChangeArrowheads="1"/>
              </p:cNvSpPr>
              <p:nvPr/>
            </p:nvSpPr>
            <p:spPr bwMode="auto">
              <a:xfrm>
                <a:off x="1785918" y="5857892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8"/>
              <p:cNvSpPr>
                <a:spLocks noChangeArrowheads="1"/>
              </p:cNvSpPr>
              <p:nvPr/>
            </p:nvSpPr>
            <p:spPr bwMode="auto">
              <a:xfrm>
                <a:off x="3428992" y="4286256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9"/>
              <p:cNvSpPr>
                <a:spLocks noChangeArrowheads="1"/>
              </p:cNvSpPr>
              <p:nvPr/>
            </p:nvSpPr>
            <p:spPr bwMode="auto">
              <a:xfrm>
                <a:off x="3857620" y="5429264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6"/>
              <p:cNvSpPr>
                <a:spLocks noChangeArrowheads="1"/>
              </p:cNvSpPr>
              <p:nvPr/>
            </p:nvSpPr>
            <p:spPr bwMode="auto">
              <a:xfrm>
                <a:off x="2643174" y="6357958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57" name="Gerade Verbindung 56"/>
            <p:cNvCxnSpPr>
              <a:stCxn id="60" idx="0"/>
              <a:endCxn id="60" idx="2"/>
            </p:cNvCxnSpPr>
            <p:nvPr/>
          </p:nvCxnSpPr>
          <p:spPr>
            <a:xfrm rot="16200000" flipH="1">
              <a:off x="1500166" y="4572009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>
              <a:stCxn id="60" idx="1"/>
              <a:endCxn id="60" idx="3"/>
            </p:cNvCxnSpPr>
            <p:nvPr/>
          </p:nvCxnSpPr>
          <p:spPr>
            <a:xfrm rot="10800000" flipH="1">
              <a:off x="1500166" y="4572009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hteck 59"/>
            <p:cNvSpPr/>
            <p:nvPr/>
          </p:nvSpPr>
          <p:spPr>
            <a:xfrm>
              <a:off x="1500166" y="2786059"/>
              <a:ext cx="3571900" cy="35719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Gerade Verbindung 48"/>
            <p:cNvCxnSpPr/>
            <p:nvPr/>
          </p:nvCxnSpPr>
          <p:spPr>
            <a:xfrm rot="16200000" flipH="1">
              <a:off x="1500933" y="5460042"/>
              <a:ext cx="1794196" cy="1635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/>
          </p:nvCxnSpPr>
          <p:spPr>
            <a:xfrm rot="16200000" flipH="1">
              <a:off x="2391845" y="4570538"/>
              <a:ext cx="3571900" cy="2941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60"/>
            <p:cNvCxnSpPr/>
            <p:nvPr/>
          </p:nvCxnSpPr>
          <p:spPr>
            <a:xfrm rot="5400000">
              <a:off x="2402015" y="5028232"/>
              <a:ext cx="2659166" cy="286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 rot="16200000" flipH="1">
              <a:off x="1933552" y="5455794"/>
              <a:ext cx="1794193" cy="10134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62"/>
            <p:cNvCxnSpPr/>
            <p:nvPr/>
          </p:nvCxnSpPr>
          <p:spPr>
            <a:xfrm rot="16200000" flipH="1">
              <a:off x="1504924" y="5917373"/>
              <a:ext cx="879793" cy="1375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/>
            <p:nvPr/>
          </p:nvCxnSpPr>
          <p:spPr>
            <a:xfrm rot="16200000" flipH="1">
              <a:off x="4155989" y="5012723"/>
              <a:ext cx="889687" cy="823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uppieren 72"/>
            <p:cNvGrpSpPr/>
            <p:nvPr/>
          </p:nvGrpSpPr>
          <p:grpSpPr>
            <a:xfrm>
              <a:off x="1500166" y="2786058"/>
              <a:ext cx="3571900" cy="3571902"/>
              <a:chOff x="1500166" y="2786058"/>
              <a:chExt cx="3571900" cy="3571902"/>
            </a:xfrm>
          </p:grpSpPr>
          <p:cxnSp>
            <p:nvCxnSpPr>
              <p:cNvPr id="33" name="Gerade Verbindung 32"/>
              <p:cNvCxnSpPr/>
              <p:nvPr/>
            </p:nvCxnSpPr>
            <p:spPr>
              <a:xfrm rot="10800000" flipH="1">
                <a:off x="1500166" y="5467751"/>
                <a:ext cx="35719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 Verbindung 35"/>
              <p:cNvCxnSpPr/>
              <p:nvPr/>
            </p:nvCxnSpPr>
            <p:spPr>
              <a:xfrm rot="16200000" flipH="1">
                <a:off x="2389141" y="4570539"/>
                <a:ext cx="3571900" cy="294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 Verbindung 50"/>
              <p:cNvCxnSpPr/>
              <p:nvPr/>
            </p:nvCxnSpPr>
            <p:spPr>
              <a:xfrm rot="16200000" flipH="1">
                <a:off x="1501637" y="4570537"/>
                <a:ext cx="3571900" cy="2941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 Verbindung 64"/>
              <p:cNvCxnSpPr/>
              <p:nvPr/>
            </p:nvCxnSpPr>
            <p:spPr>
              <a:xfrm rot="10800000" flipH="1">
                <a:off x="1500166" y="4572008"/>
                <a:ext cx="35719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Gerade Verbindung 65"/>
            <p:cNvCxnSpPr/>
            <p:nvPr/>
          </p:nvCxnSpPr>
          <p:spPr>
            <a:xfrm flipV="1">
              <a:off x="2405449" y="4997932"/>
              <a:ext cx="2666617" cy="10673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/>
          </p:nvCxnSpPr>
          <p:spPr>
            <a:xfrm rot="10800000" flipH="1">
              <a:off x="1500166" y="5467750"/>
              <a:ext cx="3571900" cy="1588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>
            <a:xfrm flipV="1">
              <a:off x="1500166" y="5929330"/>
              <a:ext cx="2698168" cy="712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/>
          </p:nvCxnSpPr>
          <p:spPr>
            <a:xfrm flipV="1">
              <a:off x="3270422" y="3690038"/>
              <a:ext cx="1801644" cy="513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>
            <a:xfrm>
              <a:off x="3310830" y="4143380"/>
              <a:ext cx="857256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uppieren 141"/>
          <p:cNvGrpSpPr/>
          <p:nvPr/>
        </p:nvGrpSpPr>
        <p:grpSpPr>
          <a:xfrm>
            <a:off x="1500166" y="2786058"/>
            <a:ext cx="3643338" cy="3573372"/>
            <a:chOff x="1500166" y="2786058"/>
            <a:chExt cx="3643338" cy="3573372"/>
          </a:xfrm>
        </p:grpSpPr>
        <p:grpSp>
          <p:nvGrpSpPr>
            <p:cNvPr id="99" name="Gruppieren 98"/>
            <p:cNvGrpSpPr/>
            <p:nvPr/>
          </p:nvGrpSpPr>
          <p:grpSpPr>
            <a:xfrm>
              <a:off x="1785918" y="3929067"/>
              <a:ext cx="2555892" cy="2198702"/>
              <a:chOff x="1785918" y="4286256"/>
              <a:chExt cx="2555892" cy="2198702"/>
            </a:xfrm>
          </p:grpSpPr>
          <p:sp>
            <p:nvSpPr>
              <p:cNvPr id="100" name="Oval 4"/>
              <p:cNvSpPr>
                <a:spLocks noChangeArrowheads="1"/>
              </p:cNvSpPr>
              <p:nvPr/>
            </p:nvSpPr>
            <p:spPr bwMode="auto">
              <a:xfrm>
                <a:off x="2432036" y="5873768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Oval 5"/>
              <p:cNvSpPr>
                <a:spLocks noChangeArrowheads="1"/>
              </p:cNvSpPr>
              <p:nvPr/>
            </p:nvSpPr>
            <p:spPr bwMode="auto">
              <a:xfrm>
                <a:off x="4214810" y="5643578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Oval 8"/>
              <p:cNvSpPr>
                <a:spLocks noChangeArrowheads="1"/>
              </p:cNvSpPr>
              <p:nvPr/>
            </p:nvSpPr>
            <p:spPr bwMode="auto">
              <a:xfrm>
                <a:off x="3357554" y="5176850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Oval 9"/>
              <p:cNvSpPr>
                <a:spLocks noChangeArrowheads="1"/>
              </p:cNvSpPr>
              <p:nvPr/>
            </p:nvSpPr>
            <p:spPr bwMode="auto">
              <a:xfrm>
                <a:off x="3357554" y="5929330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Oval 6"/>
              <p:cNvSpPr>
                <a:spLocks noChangeArrowheads="1"/>
              </p:cNvSpPr>
              <p:nvPr/>
            </p:nvSpPr>
            <p:spPr bwMode="auto">
              <a:xfrm>
                <a:off x="3786182" y="5891230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Oval 4"/>
              <p:cNvSpPr>
                <a:spLocks noChangeArrowheads="1"/>
              </p:cNvSpPr>
              <p:nvPr/>
            </p:nvSpPr>
            <p:spPr bwMode="auto">
              <a:xfrm>
                <a:off x="3000364" y="5572140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Oval 5"/>
              <p:cNvSpPr>
                <a:spLocks noChangeArrowheads="1"/>
              </p:cNvSpPr>
              <p:nvPr/>
            </p:nvSpPr>
            <p:spPr bwMode="auto">
              <a:xfrm>
                <a:off x="3929058" y="4714884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Oval 7"/>
              <p:cNvSpPr>
                <a:spLocks noChangeArrowheads="1"/>
              </p:cNvSpPr>
              <p:nvPr/>
            </p:nvSpPr>
            <p:spPr bwMode="auto">
              <a:xfrm>
                <a:off x="1785918" y="5857892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Oval 8"/>
              <p:cNvSpPr>
                <a:spLocks noChangeArrowheads="1"/>
              </p:cNvSpPr>
              <p:nvPr/>
            </p:nvSpPr>
            <p:spPr bwMode="auto">
              <a:xfrm>
                <a:off x="3428992" y="4286256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Oval 9"/>
              <p:cNvSpPr>
                <a:spLocks noChangeArrowheads="1"/>
              </p:cNvSpPr>
              <p:nvPr/>
            </p:nvSpPr>
            <p:spPr bwMode="auto">
              <a:xfrm>
                <a:off x="3857620" y="5429264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Oval 6"/>
              <p:cNvSpPr>
                <a:spLocks noChangeArrowheads="1"/>
              </p:cNvSpPr>
              <p:nvPr/>
            </p:nvSpPr>
            <p:spPr bwMode="auto">
              <a:xfrm>
                <a:off x="2643174" y="6357958"/>
                <a:ext cx="127000" cy="127000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111" name="Gerade Verbindung 110"/>
            <p:cNvCxnSpPr>
              <a:stCxn id="113" idx="0"/>
              <a:endCxn id="113" idx="2"/>
            </p:cNvCxnSpPr>
            <p:nvPr/>
          </p:nvCxnSpPr>
          <p:spPr>
            <a:xfrm rot="16200000" flipH="1">
              <a:off x="1500166" y="4572009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Gerade Verbindung 111"/>
            <p:cNvCxnSpPr>
              <a:stCxn id="113" idx="1"/>
              <a:endCxn id="113" idx="3"/>
            </p:cNvCxnSpPr>
            <p:nvPr/>
          </p:nvCxnSpPr>
          <p:spPr>
            <a:xfrm rot="10800000" flipH="1">
              <a:off x="1500166" y="4572009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Rechteck 112"/>
            <p:cNvSpPr/>
            <p:nvPr/>
          </p:nvSpPr>
          <p:spPr>
            <a:xfrm>
              <a:off x="1500166" y="2786059"/>
              <a:ext cx="3571900" cy="35719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4" name="Gruppieren 113"/>
            <p:cNvGrpSpPr/>
            <p:nvPr/>
          </p:nvGrpSpPr>
          <p:grpSpPr>
            <a:xfrm>
              <a:off x="1500166" y="2786060"/>
              <a:ext cx="3643338" cy="3571900"/>
              <a:chOff x="1500166" y="2786060"/>
              <a:chExt cx="3643338" cy="3571900"/>
            </a:xfrm>
          </p:grpSpPr>
          <p:cxnSp>
            <p:nvCxnSpPr>
              <p:cNvPr id="115" name="Gerade Verbindung 114"/>
              <p:cNvCxnSpPr/>
              <p:nvPr/>
            </p:nvCxnSpPr>
            <p:spPr>
              <a:xfrm rot="16200000" flipH="1">
                <a:off x="160791" y="4570539"/>
                <a:ext cx="3571900" cy="294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Gerade Verbindung 115"/>
              <p:cNvCxnSpPr/>
              <p:nvPr/>
            </p:nvCxnSpPr>
            <p:spPr>
              <a:xfrm rot="16200000" flipH="1">
                <a:off x="1048295" y="4570539"/>
                <a:ext cx="3571900" cy="294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Gerade Verbindung 116"/>
              <p:cNvCxnSpPr/>
              <p:nvPr/>
            </p:nvCxnSpPr>
            <p:spPr>
              <a:xfrm rot="16200000" flipH="1">
                <a:off x="1946741" y="4570539"/>
                <a:ext cx="3571900" cy="294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Gerade Verbindung 117"/>
              <p:cNvCxnSpPr/>
              <p:nvPr/>
            </p:nvCxnSpPr>
            <p:spPr>
              <a:xfrm rot="16200000" flipH="1">
                <a:off x="2817769" y="4570539"/>
                <a:ext cx="3571900" cy="294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Gerade Verbindung 118"/>
              <p:cNvCxnSpPr/>
              <p:nvPr/>
            </p:nvCxnSpPr>
            <p:spPr>
              <a:xfrm rot="10800000" flipH="1">
                <a:off x="1500166" y="4143381"/>
                <a:ext cx="35719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Gerade Verbindung 119"/>
              <p:cNvCxnSpPr/>
              <p:nvPr/>
            </p:nvCxnSpPr>
            <p:spPr>
              <a:xfrm rot="10800000" flipH="1">
                <a:off x="1571604" y="5000637"/>
                <a:ext cx="35719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Gerade Verbindung 120"/>
              <p:cNvCxnSpPr/>
              <p:nvPr/>
            </p:nvCxnSpPr>
            <p:spPr>
              <a:xfrm rot="10800000" flipH="1">
                <a:off x="1500166" y="5929331"/>
                <a:ext cx="35719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Gerade Verbindung 121"/>
              <p:cNvCxnSpPr/>
              <p:nvPr/>
            </p:nvCxnSpPr>
            <p:spPr>
              <a:xfrm rot="10800000" flipH="1">
                <a:off x="1500166" y="3214687"/>
                <a:ext cx="35719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3" name="Gerade Verbindung 122"/>
            <p:cNvCxnSpPr/>
            <p:nvPr/>
          </p:nvCxnSpPr>
          <p:spPr>
            <a:xfrm rot="16200000" flipH="1">
              <a:off x="611429" y="4570537"/>
              <a:ext cx="3571900" cy="2941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Gerade Verbindung 123"/>
            <p:cNvCxnSpPr/>
            <p:nvPr/>
          </p:nvCxnSpPr>
          <p:spPr>
            <a:xfrm rot="16200000" flipH="1">
              <a:off x="2391845" y="4570538"/>
              <a:ext cx="3571900" cy="2941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Gerade Verbindung 124"/>
            <p:cNvCxnSpPr/>
            <p:nvPr/>
          </p:nvCxnSpPr>
          <p:spPr>
            <a:xfrm rot="16200000" flipH="1">
              <a:off x="1943548" y="4570537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Gerade Verbindung 125"/>
            <p:cNvCxnSpPr/>
            <p:nvPr/>
          </p:nvCxnSpPr>
          <p:spPr>
            <a:xfrm rot="16200000" flipH="1">
              <a:off x="1048295" y="4570537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Gerade Verbindung 126"/>
            <p:cNvCxnSpPr/>
            <p:nvPr/>
          </p:nvCxnSpPr>
          <p:spPr>
            <a:xfrm rot="16200000" flipH="1">
              <a:off x="158087" y="4570538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Gerade Verbindung 127"/>
            <p:cNvCxnSpPr/>
            <p:nvPr/>
          </p:nvCxnSpPr>
          <p:spPr>
            <a:xfrm rot="16200000" flipH="1">
              <a:off x="2820473" y="4570538"/>
              <a:ext cx="3571900" cy="294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9" name="Gruppieren 128"/>
            <p:cNvGrpSpPr/>
            <p:nvPr/>
          </p:nvGrpSpPr>
          <p:grpSpPr>
            <a:xfrm>
              <a:off x="1500166" y="2786058"/>
              <a:ext cx="3571900" cy="3571902"/>
              <a:chOff x="1500166" y="2786058"/>
              <a:chExt cx="3571900" cy="3571902"/>
            </a:xfrm>
          </p:grpSpPr>
          <p:cxnSp>
            <p:nvCxnSpPr>
              <p:cNvPr id="130" name="Gerade Verbindung 129"/>
              <p:cNvCxnSpPr/>
              <p:nvPr/>
            </p:nvCxnSpPr>
            <p:spPr>
              <a:xfrm rot="16200000" flipH="1">
                <a:off x="616725" y="4570538"/>
                <a:ext cx="3571900" cy="294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Gerade Verbindung 130"/>
              <p:cNvCxnSpPr/>
              <p:nvPr/>
            </p:nvCxnSpPr>
            <p:spPr>
              <a:xfrm rot="10800000" flipH="1">
                <a:off x="1500166" y="5467751"/>
                <a:ext cx="35719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Gerade Verbindung 131"/>
              <p:cNvCxnSpPr/>
              <p:nvPr/>
            </p:nvCxnSpPr>
            <p:spPr>
              <a:xfrm rot="16200000" flipH="1">
                <a:off x="2389141" y="4570539"/>
                <a:ext cx="3571900" cy="294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Gerade Verbindung 132"/>
              <p:cNvCxnSpPr/>
              <p:nvPr/>
            </p:nvCxnSpPr>
            <p:spPr>
              <a:xfrm rot="10800000" flipH="1">
                <a:off x="1500166" y="3690039"/>
                <a:ext cx="3571900" cy="158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Gerade Verbindung 133"/>
              <p:cNvCxnSpPr/>
              <p:nvPr/>
            </p:nvCxnSpPr>
            <p:spPr>
              <a:xfrm rot="16200000" flipH="1">
                <a:off x="1501637" y="4570537"/>
                <a:ext cx="3571900" cy="2941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Gerade Verbindung 134"/>
              <p:cNvCxnSpPr/>
              <p:nvPr/>
            </p:nvCxnSpPr>
            <p:spPr>
              <a:xfrm rot="10800000" flipH="1">
                <a:off x="1500166" y="4572008"/>
                <a:ext cx="35719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6" name="Gerade Verbindung 135"/>
            <p:cNvCxnSpPr/>
            <p:nvPr/>
          </p:nvCxnSpPr>
          <p:spPr>
            <a:xfrm rot="10800000" flipH="1">
              <a:off x="1500166" y="4997932"/>
              <a:ext cx="35719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Gerade Verbindung 136"/>
            <p:cNvCxnSpPr/>
            <p:nvPr/>
          </p:nvCxnSpPr>
          <p:spPr>
            <a:xfrm rot="10800000" flipH="1">
              <a:off x="1500166" y="5467750"/>
              <a:ext cx="3571900" cy="1588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Gerade Verbindung 137"/>
            <p:cNvCxnSpPr/>
            <p:nvPr/>
          </p:nvCxnSpPr>
          <p:spPr>
            <a:xfrm rot="10800000" flipH="1">
              <a:off x="1500166" y="5935353"/>
              <a:ext cx="35719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Gerade Verbindung 138"/>
            <p:cNvCxnSpPr/>
            <p:nvPr/>
          </p:nvCxnSpPr>
          <p:spPr>
            <a:xfrm rot="10800000" flipH="1">
              <a:off x="1500166" y="3690038"/>
              <a:ext cx="3571900" cy="1588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Gerade Verbindung 139"/>
            <p:cNvCxnSpPr/>
            <p:nvPr/>
          </p:nvCxnSpPr>
          <p:spPr>
            <a:xfrm rot="10800000" flipH="1">
              <a:off x="1500166" y="3214686"/>
              <a:ext cx="35719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Gerade Verbindung 140"/>
            <p:cNvCxnSpPr/>
            <p:nvPr/>
          </p:nvCxnSpPr>
          <p:spPr>
            <a:xfrm rot="10800000" flipH="1">
              <a:off x="1500166" y="4140187"/>
              <a:ext cx="3571900" cy="158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4283968" y="314096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4800" dirty="0" err="1" smtClean="0"/>
              <a:t>or</a:t>
            </a:r>
            <a:endParaRPr lang="de-CH" sz="4800" dirty="0"/>
          </a:p>
        </p:txBody>
      </p:sp>
      <p:sp>
        <p:nvSpPr>
          <p:cNvPr id="6" name="Rechteck 5"/>
          <p:cNvSpPr/>
          <p:nvPr/>
        </p:nvSpPr>
        <p:spPr bwMode="auto">
          <a:xfrm>
            <a:off x="-252536" y="-99392"/>
            <a:ext cx="9793088" cy="1728192"/>
          </a:xfrm>
          <a:prstGeom prst="rect">
            <a:avLst/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1409695"/>
          </a:xfrm>
        </p:spPr>
        <p:txBody>
          <a:bodyPr/>
          <a:lstStyle/>
          <a:p>
            <a:r>
              <a:rPr lang="en-US" dirty="0" smtClean="0"/>
              <a:t>Place </a:t>
            </a:r>
            <a:r>
              <a:rPr lang="en-US" dirty="0" smtClean="0">
                <a:solidFill>
                  <a:srgbClr val="FF0000"/>
                </a:solidFill>
              </a:rPr>
              <a:t>O(log n/</a:t>
            </a:r>
            <a:r>
              <a:rPr lang="en-US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US" dirty="0" smtClean="0">
                <a:solidFill>
                  <a:srgbClr val="FF0000"/>
                </a:solidFill>
              </a:rPr>
              <a:t>) many equidistant points </a:t>
            </a:r>
            <a:r>
              <a:rPr lang="en-US" dirty="0" smtClean="0"/>
              <a:t>(‘portals’) on the boundary of each square.</a:t>
            </a:r>
          </a:p>
          <a:p>
            <a:pPr lvl="1"/>
            <a:r>
              <a:rPr lang="en-US" b="1" dirty="0" smtClean="0"/>
              <a:t>Impose</a:t>
            </a:r>
            <a:r>
              <a:rPr lang="en-US" dirty="0" smtClean="0"/>
              <a:t> </a:t>
            </a:r>
            <a:r>
              <a:rPr lang="en-US" b="1" dirty="0" smtClean="0"/>
              <a:t>restriction</a:t>
            </a:r>
            <a:r>
              <a:rPr lang="en-US" dirty="0" smtClean="0"/>
              <a:t>: Salesman may enter/leave a square only via its portals.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Portal-respecting solutions</a:t>
            </a:r>
            <a:endParaRPr lang="en-US" dirty="0"/>
          </a:p>
        </p:txBody>
      </p:sp>
      <p:sp>
        <p:nvSpPr>
          <p:cNvPr id="90" name="Line 15"/>
          <p:cNvSpPr>
            <a:spLocks noChangeShapeType="1"/>
          </p:cNvSpPr>
          <p:nvPr/>
        </p:nvSpPr>
        <p:spPr bwMode="auto">
          <a:xfrm>
            <a:off x="2846378" y="4986012"/>
            <a:ext cx="967729" cy="61342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Line 15"/>
          <p:cNvSpPr>
            <a:spLocks noChangeShapeType="1"/>
          </p:cNvSpPr>
          <p:nvPr/>
        </p:nvSpPr>
        <p:spPr bwMode="auto">
          <a:xfrm>
            <a:off x="4289398" y="4955548"/>
            <a:ext cx="1635450" cy="270511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9" name="Gruppieren 108"/>
          <p:cNvGrpSpPr/>
          <p:nvPr/>
        </p:nvGrpSpPr>
        <p:grpSpPr>
          <a:xfrm>
            <a:off x="1643042" y="4903498"/>
            <a:ext cx="4332300" cy="1329037"/>
            <a:chOff x="1643042" y="4903498"/>
            <a:chExt cx="4332300" cy="1329037"/>
          </a:xfrm>
        </p:grpSpPr>
        <p:sp>
          <p:nvSpPr>
            <p:cNvPr id="80" name="Oval 4"/>
            <p:cNvSpPr>
              <a:spLocks noChangeArrowheads="1"/>
            </p:cNvSpPr>
            <p:nvPr/>
          </p:nvSpPr>
          <p:spPr bwMode="auto">
            <a:xfrm>
              <a:off x="2035155" y="5910273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3"/>
            <p:cNvSpPr>
              <a:spLocks noChangeShapeType="1"/>
            </p:cNvSpPr>
            <p:nvPr/>
          </p:nvSpPr>
          <p:spPr bwMode="auto">
            <a:xfrm flipV="1">
              <a:off x="3830617" y="4951740"/>
              <a:ext cx="448310" cy="64897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15"/>
            <p:cNvSpPr>
              <a:spLocks noChangeShapeType="1"/>
            </p:cNvSpPr>
            <p:nvPr/>
          </p:nvSpPr>
          <p:spPr bwMode="auto">
            <a:xfrm flipV="1">
              <a:off x="2103418" y="5011757"/>
              <a:ext cx="728652" cy="947727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Oval 5"/>
            <p:cNvSpPr>
              <a:spLocks noChangeArrowheads="1"/>
            </p:cNvSpPr>
            <p:nvPr/>
          </p:nvSpPr>
          <p:spPr bwMode="auto">
            <a:xfrm>
              <a:off x="3765530" y="5554673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Oval 7"/>
            <p:cNvSpPr>
              <a:spLocks noChangeArrowheads="1"/>
            </p:cNvSpPr>
            <p:nvPr/>
          </p:nvSpPr>
          <p:spPr bwMode="auto">
            <a:xfrm>
              <a:off x="2797155" y="4929198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9"/>
            <p:cNvSpPr>
              <a:spLocks noChangeArrowheads="1"/>
            </p:cNvSpPr>
            <p:nvPr/>
          </p:nvSpPr>
          <p:spPr bwMode="auto">
            <a:xfrm>
              <a:off x="5886430" y="5180023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18"/>
            <p:cNvSpPr>
              <a:spLocks noChangeShapeType="1"/>
            </p:cNvSpPr>
            <p:nvPr/>
          </p:nvSpPr>
          <p:spPr bwMode="auto">
            <a:xfrm>
              <a:off x="5497492" y="5953135"/>
              <a:ext cx="390525" cy="2476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Oval 6"/>
            <p:cNvSpPr>
              <a:spLocks noChangeArrowheads="1"/>
            </p:cNvSpPr>
            <p:nvPr/>
          </p:nvSpPr>
          <p:spPr bwMode="auto">
            <a:xfrm>
              <a:off x="5435580" y="5900748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17"/>
            <p:cNvSpPr>
              <a:spLocks noChangeShapeType="1"/>
            </p:cNvSpPr>
            <p:nvPr/>
          </p:nvSpPr>
          <p:spPr bwMode="auto">
            <a:xfrm flipV="1">
              <a:off x="1643042" y="5946785"/>
              <a:ext cx="447675" cy="2857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15"/>
            <p:cNvSpPr>
              <a:spLocks noChangeShapeType="1"/>
            </p:cNvSpPr>
            <p:nvPr/>
          </p:nvSpPr>
          <p:spPr bwMode="auto">
            <a:xfrm flipH="1">
              <a:off x="5475268" y="5221306"/>
              <a:ext cx="500074" cy="721033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Oval 7"/>
            <p:cNvSpPr>
              <a:spLocks noChangeArrowheads="1"/>
            </p:cNvSpPr>
            <p:nvPr/>
          </p:nvSpPr>
          <p:spPr bwMode="auto">
            <a:xfrm>
              <a:off x="4252310" y="4903498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" name="Line 15"/>
          <p:cNvSpPr>
            <a:spLocks noChangeShapeType="1"/>
          </p:cNvSpPr>
          <p:nvPr/>
        </p:nvSpPr>
        <p:spPr bwMode="auto">
          <a:xfrm>
            <a:off x="2928927" y="5214950"/>
            <a:ext cx="876954" cy="38678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" name="Line 15"/>
          <p:cNvSpPr>
            <a:spLocks noChangeShapeType="1"/>
          </p:cNvSpPr>
          <p:nvPr/>
        </p:nvSpPr>
        <p:spPr bwMode="auto">
          <a:xfrm>
            <a:off x="4786315" y="5189230"/>
            <a:ext cx="1143008" cy="45719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" name="Line 15"/>
          <p:cNvSpPr>
            <a:spLocks noChangeShapeType="1"/>
          </p:cNvSpPr>
          <p:nvPr/>
        </p:nvSpPr>
        <p:spPr bwMode="auto">
          <a:xfrm>
            <a:off x="4291914" y="4959178"/>
            <a:ext cx="494400" cy="23005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" name="Line 15"/>
          <p:cNvSpPr>
            <a:spLocks noChangeShapeType="1"/>
          </p:cNvSpPr>
          <p:nvPr/>
        </p:nvSpPr>
        <p:spPr bwMode="auto">
          <a:xfrm flipH="1" flipV="1">
            <a:off x="2857488" y="5000636"/>
            <a:ext cx="71438" cy="214314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3" name="Gruppieren 92"/>
          <p:cNvGrpSpPr/>
          <p:nvPr/>
        </p:nvGrpSpPr>
        <p:grpSpPr>
          <a:xfrm>
            <a:off x="2903226" y="4572008"/>
            <a:ext cx="1954526" cy="1891326"/>
            <a:chOff x="2379432" y="3588352"/>
            <a:chExt cx="1954526" cy="1891326"/>
          </a:xfrm>
        </p:grpSpPr>
        <p:sp>
          <p:nvSpPr>
            <p:cNvPr id="46" name="Rechteck 45"/>
            <p:cNvSpPr/>
            <p:nvPr/>
          </p:nvSpPr>
          <p:spPr>
            <a:xfrm>
              <a:off x="2428860" y="3643314"/>
              <a:ext cx="1857388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7"/>
            <p:cNvSpPr>
              <a:spLocks noChangeArrowheads="1"/>
            </p:cNvSpPr>
            <p:nvPr/>
          </p:nvSpPr>
          <p:spPr bwMode="auto">
            <a:xfrm>
              <a:off x="4231286" y="3588352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7"/>
            <p:cNvSpPr>
              <a:spLocks noChangeArrowheads="1"/>
            </p:cNvSpPr>
            <p:nvPr/>
          </p:nvSpPr>
          <p:spPr bwMode="auto">
            <a:xfrm>
              <a:off x="4244072" y="5374302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7"/>
            <p:cNvSpPr>
              <a:spLocks noChangeArrowheads="1"/>
            </p:cNvSpPr>
            <p:nvPr/>
          </p:nvSpPr>
          <p:spPr bwMode="auto">
            <a:xfrm>
              <a:off x="2393204" y="5379836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7"/>
            <p:cNvSpPr>
              <a:spLocks noChangeArrowheads="1"/>
            </p:cNvSpPr>
            <p:nvPr/>
          </p:nvSpPr>
          <p:spPr bwMode="auto">
            <a:xfrm>
              <a:off x="2390374" y="3588352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7"/>
            <p:cNvSpPr>
              <a:spLocks noChangeArrowheads="1"/>
            </p:cNvSpPr>
            <p:nvPr/>
          </p:nvSpPr>
          <p:spPr bwMode="auto">
            <a:xfrm>
              <a:off x="3310830" y="359659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7"/>
            <p:cNvSpPr>
              <a:spLocks noChangeArrowheads="1"/>
            </p:cNvSpPr>
            <p:nvPr/>
          </p:nvSpPr>
          <p:spPr bwMode="auto">
            <a:xfrm>
              <a:off x="3629534" y="3588352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7"/>
            <p:cNvSpPr>
              <a:spLocks noChangeArrowheads="1"/>
            </p:cNvSpPr>
            <p:nvPr/>
          </p:nvSpPr>
          <p:spPr bwMode="auto">
            <a:xfrm>
              <a:off x="3933606" y="3588352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7"/>
            <p:cNvSpPr>
              <a:spLocks noChangeArrowheads="1"/>
            </p:cNvSpPr>
            <p:nvPr/>
          </p:nvSpPr>
          <p:spPr bwMode="auto">
            <a:xfrm>
              <a:off x="3008602" y="359659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7"/>
            <p:cNvSpPr>
              <a:spLocks noChangeArrowheads="1"/>
            </p:cNvSpPr>
            <p:nvPr/>
          </p:nvSpPr>
          <p:spPr bwMode="auto">
            <a:xfrm>
              <a:off x="2692602" y="359659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" name="Gruppieren 61"/>
            <p:cNvGrpSpPr/>
            <p:nvPr/>
          </p:nvGrpSpPr>
          <p:grpSpPr>
            <a:xfrm rot="5400000">
              <a:off x="1763049" y="4474011"/>
              <a:ext cx="1329904" cy="97138"/>
              <a:chOff x="2678830" y="5374302"/>
              <a:chExt cx="1329904" cy="97138"/>
            </a:xfrm>
          </p:grpSpPr>
          <p:sp>
            <p:nvSpPr>
              <p:cNvPr id="57" name="Oval 7"/>
              <p:cNvSpPr>
                <a:spLocks noChangeArrowheads="1"/>
              </p:cNvSpPr>
              <p:nvPr/>
            </p:nvSpPr>
            <p:spPr bwMode="auto">
              <a:xfrm>
                <a:off x="3297058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Oval 7"/>
              <p:cNvSpPr>
                <a:spLocks noChangeArrowheads="1"/>
              </p:cNvSpPr>
              <p:nvPr/>
            </p:nvSpPr>
            <p:spPr bwMode="auto">
              <a:xfrm>
                <a:off x="3615762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auto">
              <a:xfrm>
                <a:off x="3919834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Oval 7"/>
              <p:cNvSpPr>
                <a:spLocks noChangeArrowheads="1"/>
              </p:cNvSpPr>
              <p:nvPr/>
            </p:nvSpPr>
            <p:spPr bwMode="auto">
              <a:xfrm>
                <a:off x="2994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Oval 7"/>
              <p:cNvSpPr>
                <a:spLocks noChangeArrowheads="1"/>
              </p:cNvSpPr>
              <p:nvPr/>
            </p:nvSpPr>
            <p:spPr bwMode="auto">
              <a:xfrm>
                <a:off x="2678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" name="Gruppieren 67"/>
            <p:cNvGrpSpPr/>
            <p:nvPr/>
          </p:nvGrpSpPr>
          <p:grpSpPr>
            <a:xfrm rot="5400000">
              <a:off x="3620437" y="4465773"/>
              <a:ext cx="1329904" cy="97138"/>
              <a:chOff x="2678830" y="5374302"/>
              <a:chExt cx="1329904" cy="97138"/>
            </a:xfrm>
          </p:grpSpPr>
          <p:sp>
            <p:nvSpPr>
              <p:cNvPr id="69" name="Oval 7"/>
              <p:cNvSpPr>
                <a:spLocks noChangeArrowheads="1"/>
              </p:cNvSpPr>
              <p:nvPr/>
            </p:nvSpPr>
            <p:spPr bwMode="auto">
              <a:xfrm>
                <a:off x="3297058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Oval 7"/>
              <p:cNvSpPr>
                <a:spLocks noChangeArrowheads="1"/>
              </p:cNvSpPr>
              <p:nvPr/>
            </p:nvSpPr>
            <p:spPr bwMode="auto">
              <a:xfrm>
                <a:off x="3615762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Oval 7"/>
              <p:cNvSpPr>
                <a:spLocks noChangeArrowheads="1"/>
              </p:cNvSpPr>
              <p:nvPr/>
            </p:nvSpPr>
            <p:spPr bwMode="auto">
              <a:xfrm>
                <a:off x="3919834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7"/>
              <p:cNvSpPr>
                <a:spLocks noChangeArrowheads="1"/>
              </p:cNvSpPr>
              <p:nvPr/>
            </p:nvSpPr>
            <p:spPr bwMode="auto">
              <a:xfrm>
                <a:off x="2994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7"/>
              <p:cNvSpPr>
                <a:spLocks noChangeArrowheads="1"/>
              </p:cNvSpPr>
              <p:nvPr/>
            </p:nvSpPr>
            <p:spPr bwMode="auto">
              <a:xfrm>
                <a:off x="2678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4" name="Gruppieren 73"/>
            <p:cNvGrpSpPr/>
            <p:nvPr/>
          </p:nvGrpSpPr>
          <p:grpSpPr>
            <a:xfrm>
              <a:off x="2676126" y="5382540"/>
              <a:ext cx="1329904" cy="97138"/>
              <a:chOff x="2678830" y="5374302"/>
              <a:chExt cx="1329904" cy="97138"/>
            </a:xfrm>
          </p:grpSpPr>
          <p:sp>
            <p:nvSpPr>
              <p:cNvPr id="75" name="Oval 7"/>
              <p:cNvSpPr>
                <a:spLocks noChangeArrowheads="1"/>
              </p:cNvSpPr>
              <p:nvPr/>
            </p:nvSpPr>
            <p:spPr bwMode="auto">
              <a:xfrm>
                <a:off x="3297058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Oval 7"/>
              <p:cNvSpPr>
                <a:spLocks noChangeArrowheads="1"/>
              </p:cNvSpPr>
              <p:nvPr/>
            </p:nvSpPr>
            <p:spPr bwMode="auto">
              <a:xfrm>
                <a:off x="3615762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Oval 7"/>
              <p:cNvSpPr>
                <a:spLocks noChangeArrowheads="1"/>
              </p:cNvSpPr>
              <p:nvPr/>
            </p:nvSpPr>
            <p:spPr bwMode="auto">
              <a:xfrm>
                <a:off x="3919834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Oval 7"/>
              <p:cNvSpPr>
                <a:spLocks noChangeArrowheads="1"/>
              </p:cNvSpPr>
              <p:nvPr/>
            </p:nvSpPr>
            <p:spPr bwMode="auto">
              <a:xfrm>
                <a:off x="2994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Oval 7"/>
              <p:cNvSpPr>
                <a:spLocks noChangeArrowheads="1"/>
              </p:cNvSpPr>
              <p:nvPr/>
            </p:nvSpPr>
            <p:spPr bwMode="auto">
              <a:xfrm>
                <a:off x="2678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4" name="Gruppieren 113"/>
          <p:cNvGrpSpPr/>
          <p:nvPr/>
        </p:nvGrpSpPr>
        <p:grpSpPr>
          <a:xfrm>
            <a:off x="1000100" y="2714620"/>
            <a:ext cx="7345363" cy="1445875"/>
            <a:chOff x="1000100" y="2786059"/>
            <a:chExt cx="7345363" cy="1445875"/>
          </a:xfrm>
        </p:grpSpPr>
        <p:sp>
          <p:nvSpPr>
            <p:cNvPr id="115" name="AutoShape 7"/>
            <p:cNvSpPr>
              <a:spLocks noChangeArrowheads="1"/>
            </p:cNvSpPr>
            <p:nvPr/>
          </p:nvSpPr>
          <p:spPr bwMode="auto">
            <a:xfrm>
              <a:off x="1000100" y="3217859"/>
              <a:ext cx="7272338" cy="996959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16" name="Text Box 8"/>
            <p:cNvSpPr txBox="1">
              <a:spLocks noChangeArrowheads="1"/>
            </p:cNvSpPr>
            <p:nvPr/>
          </p:nvSpPr>
          <p:spPr bwMode="auto">
            <a:xfrm>
              <a:off x="1000100" y="3216271"/>
              <a:ext cx="7345363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In expectation, detouring all edges of the optimal salesman</a:t>
              </a:r>
              <a:br>
                <a:rPr lang="en-GB" sz="2000" dirty="0" smtClean="0"/>
              </a:br>
              <a:r>
                <a:rPr lang="en-GB" sz="2000" dirty="0" smtClean="0"/>
                <a:t>tour via the nearest portal </a:t>
              </a:r>
              <a:r>
                <a:rPr lang="en-GB" sz="2000" dirty="0" smtClean="0">
                  <a:solidFill>
                    <a:srgbClr val="FF0000"/>
                  </a:solidFill>
                </a:rPr>
                <a:t>increases its length only by a factor of 1+</a:t>
              </a:r>
              <a:r>
                <a:rPr lang="en-GB" sz="2000" dirty="0" smtClean="0">
                  <a:solidFill>
                    <a:srgbClr val="FF0000"/>
                  </a:solidFill>
                  <a:latin typeface="cmmi10"/>
                </a:rPr>
                <a:t>²</a:t>
              </a:r>
              <a:r>
                <a:rPr lang="en-GB" sz="2000" dirty="0" smtClean="0"/>
                <a:t>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  <p:sp>
          <p:nvSpPr>
            <p:cNvPr id="117" name="AutoShape 6"/>
            <p:cNvSpPr>
              <a:spLocks noChangeArrowheads="1"/>
            </p:cNvSpPr>
            <p:nvPr/>
          </p:nvSpPr>
          <p:spPr bwMode="auto">
            <a:xfrm>
              <a:off x="1000100" y="2786059"/>
              <a:ext cx="7272338" cy="427038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smtClean="0">
                  <a:solidFill>
                    <a:schemeClr val="bg1"/>
                  </a:solidFill>
                </a:rPr>
                <a:t>Lemma (Arora)</a:t>
              </a:r>
              <a:endParaRPr lang="en-GB" sz="2000" dirty="0" smtClean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0" grpId="0" animBg="1"/>
      <p:bldP spid="90" grpId="1" animBg="1"/>
      <p:bldP spid="91" grpId="0" animBg="1"/>
      <p:bldP spid="91" grpId="1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5053033"/>
          </a:xfrm>
        </p:spPr>
        <p:txBody>
          <a:bodyPr/>
          <a:lstStyle/>
          <a:p>
            <a:r>
              <a:rPr lang="en-US" dirty="0" smtClean="0"/>
              <a:t>Place </a:t>
            </a:r>
            <a:r>
              <a:rPr lang="en-US" dirty="0" smtClean="0">
                <a:solidFill>
                  <a:srgbClr val="FF0000"/>
                </a:solidFill>
              </a:rPr>
              <a:t>O(log n/</a:t>
            </a:r>
            <a:r>
              <a:rPr lang="en-US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US" dirty="0" smtClean="0">
                <a:solidFill>
                  <a:srgbClr val="FF0000"/>
                </a:solidFill>
              </a:rPr>
              <a:t>) many equidistant points </a:t>
            </a:r>
            <a:r>
              <a:rPr lang="en-US" dirty="0" smtClean="0"/>
              <a:t>(‘portals’) on the boundary of each square.</a:t>
            </a:r>
          </a:p>
          <a:p>
            <a:pPr lvl="1"/>
            <a:r>
              <a:rPr lang="en-US" b="1" dirty="0" smtClean="0"/>
              <a:t>Impose</a:t>
            </a:r>
            <a:r>
              <a:rPr lang="en-US" dirty="0" smtClean="0"/>
              <a:t> </a:t>
            </a:r>
            <a:r>
              <a:rPr lang="en-US" b="1" dirty="0" smtClean="0"/>
              <a:t>restriction</a:t>
            </a:r>
            <a:r>
              <a:rPr lang="en-US" dirty="0" smtClean="0"/>
              <a:t>: Salesman may enter/leave a square only via its portals.</a:t>
            </a:r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r>
              <a:rPr lang="de-CH" b="1" dirty="0" smtClean="0"/>
              <a:t>Intuition: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two</a:t>
            </a:r>
            <a:r>
              <a:rPr lang="de-CH" dirty="0" smtClean="0"/>
              <a:t> </a:t>
            </a:r>
            <a:r>
              <a:rPr lang="de-CH" dirty="0" err="1" smtClean="0"/>
              <a:t>fixed</a:t>
            </a:r>
            <a:r>
              <a:rPr lang="de-CH" dirty="0" smtClean="0"/>
              <a:t> </a:t>
            </a:r>
            <a:r>
              <a:rPr lang="de-CH" dirty="0" err="1" smtClean="0"/>
              <a:t>points</a:t>
            </a:r>
            <a:r>
              <a:rPr lang="de-CH" dirty="0" smtClean="0"/>
              <a:t>:</a:t>
            </a:r>
          </a:p>
          <a:p>
            <a:pPr lvl="1"/>
            <a:r>
              <a:rPr lang="de-CH" dirty="0" smtClean="0"/>
              <a:t>good</a:t>
            </a:r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7" name="Gruppieren 6"/>
          <p:cNvGrpSpPr/>
          <p:nvPr/>
        </p:nvGrpSpPr>
        <p:grpSpPr>
          <a:xfrm>
            <a:off x="1000100" y="2714620"/>
            <a:ext cx="7345363" cy="1445875"/>
            <a:chOff x="1000100" y="2786059"/>
            <a:chExt cx="7345363" cy="1445875"/>
          </a:xfrm>
        </p:grpSpPr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>
              <a:off x="1000100" y="3217859"/>
              <a:ext cx="7272338" cy="996959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1000100" y="3216271"/>
              <a:ext cx="7345363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In expectation, detouring all edges of the optimal salesman</a:t>
              </a:r>
              <a:br>
                <a:rPr lang="en-GB" sz="2000" dirty="0" smtClean="0"/>
              </a:br>
              <a:r>
                <a:rPr lang="en-GB" sz="2000" dirty="0" smtClean="0"/>
                <a:t>tour via the nearest portal </a:t>
              </a:r>
              <a:r>
                <a:rPr lang="en-GB" sz="2000" dirty="0" smtClean="0">
                  <a:solidFill>
                    <a:srgbClr val="FF0000"/>
                  </a:solidFill>
                </a:rPr>
                <a:t>increases its length only by a factor of 1+</a:t>
              </a:r>
              <a:r>
                <a:rPr lang="en-GB" sz="2000" dirty="0" smtClean="0">
                  <a:solidFill>
                    <a:srgbClr val="FF0000"/>
                  </a:solidFill>
                  <a:latin typeface="cmmi10"/>
                </a:rPr>
                <a:t>²</a:t>
              </a:r>
              <a:r>
                <a:rPr lang="en-GB" sz="2000" dirty="0" smtClean="0"/>
                <a:t>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>
              <a:off x="1000100" y="2786059"/>
              <a:ext cx="7272338" cy="427038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smtClean="0">
                  <a:solidFill>
                    <a:schemeClr val="bg1"/>
                  </a:solidFill>
                </a:rPr>
                <a:t>Lemma (Arora)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Portal-respecting solutions</a:t>
            </a:r>
            <a:endParaRPr lang="en-US" dirty="0"/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3751463" y="54292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" name="Gruppieren 41"/>
          <p:cNvGrpSpPr/>
          <p:nvPr/>
        </p:nvGrpSpPr>
        <p:grpSpPr>
          <a:xfrm>
            <a:off x="2973883" y="5033319"/>
            <a:ext cx="1169489" cy="716149"/>
            <a:chOff x="2973883" y="5033319"/>
            <a:chExt cx="1169489" cy="716149"/>
          </a:xfrm>
        </p:grpSpPr>
        <p:sp>
          <p:nvSpPr>
            <p:cNvPr id="9" name="Line 15"/>
            <p:cNvSpPr>
              <a:spLocks noChangeShapeType="1"/>
            </p:cNvSpPr>
            <p:nvPr/>
          </p:nvSpPr>
          <p:spPr bwMode="auto">
            <a:xfrm>
              <a:off x="3020606" y="5429264"/>
              <a:ext cx="775529" cy="4571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uppieren 59"/>
            <p:cNvGrpSpPr/>
            <p:nvPr/>
          </p:nvGrpSpPr>
          <p:grpSpPr>
            <a:xfrm>
              <a:off x="3403292" y="5033319"/>
              <a:ext cx="740080" cy="716149"/>
              <a:chOff x="2379432" y="3588352"/>
              <a:chExt cx="1954526" cy="1891326"/>
            </a:xfrm>
          </p:grpSpPr>
          <p:sp>
            <p:nvSpPr>
              <p:cNvPr id="61" name="Rechteck 60"/>
              <p:cNvSpPr/>
              <p:nvPr/>
            </p:nvSpPr>
            <p:spPr>
              <a:xfrm>
                <a:off x="2428860" y="3643314"/>
                <a:ext cx="1857388" cy="17859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7"/>
              <p:cNvSpPr>
                <a:spLocks noChangeArrowheads="1"/>
              </p:cNvSpPr>
              <p:nvPr/>
            </p:nvSpPr>
            <p:spPr bwMode="auto">
              <a:xfrm>
                <a:off x="4231286" y="358835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Oval 7"/>
              <p:cNvSpPr>
                <a:spLocks noChangeArrowheads="1"/>
              </p:cNvSpPr>
              <p:nvPr/>
            </p:nvSpPr>
            <p:spPr bwMode="auto">
              <a:xfrm>
                <a:off x="4244072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7"/>
              <p:cNvSpPr>
                <a:spLocks noChangeArrowheads="1"/>
              </p:cNvSpPr>
              <p:nvPr/>
            </p:nvSpPr>
            <p:spPr bwMode="auto">
              <a:xfrm>
                <a:off x="2393204" y="5379836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7"/>
              <p:cNvSpPr>
                <a:spLocks noChangeArrowheads="1"/>
              </p:cNvSpPr>
              <p:nvPr/>
            </p:nvSpPr>
            <p:spPr bwMode="auto">
              <a:xfrm>
                <a:off x="2390374" y="358835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7"/>
              <p:cNvSpPr>
                <a:spLocks noChangeArrowheads="1"/>
              </p:cNvSpPr>
              <p:nvPr/>
            </p:nvSpPr>
            <p:spPr bwMode="auto">
              <a:xfrm>
                <a:off x="3310830" y="359659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Oval 7"/>
              <p:cNvSpPr>
                <a:spLocks noChangeArrowheads="1"/>
              </p:cNvSpPr>
              <p:nvPr/>
            </p:nvSpPr>
            <p:spPr bwMode="auto">
              <a:xfrm>
                <a:off x="3629534" y="358835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Oval 7"/>
              <p:cNvSpPr>
                <a:spLocks noChangeArrowheads="1"/>
              </p:cNvSpPr>
              <p:nvPr/>
            </p:nvSpPr>
            <p:spPr bwMode="auto">
              <a:xfrm>
                <a:off x="3933606" y="358835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Oval 7"/>
              <p:cNvSpPr>
                <a:spLocks noChangeArrowheads="1"/>
              </p:cNvSpPr>
              <p:nvPr/>
            </p:nvSpPr>
            <p:spPr bwMode="auto">
              <a:xfrm>
                <a:off x="3008602" y="359659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Oval 7"/>
              <p:cNvSpPr>
                <a:spLocks noChangeArrowheads="1"/>
              </p:cNvSpPr>
              <p:nvPr/>
            </p:nvSpPr>
            <p:spPr bwMode="auto">
              <a:xfrm>
                <a:off x="2692602" y="359659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" name="Gruppieren 61"/>
              <p:cNvGrpSpPr/>
              <p:nvPr/>
            </p:nvGrpSpPr>
            <p:grpSpPr>
              <a:xfrm rot="5400000">
                <a:off x="1763049" y="4474011"/>
                <a:ext cx="1329904" cy="97138"/>
                <a:chOff x="2678830" y="5374302"/>
                <a:chExt cx="1329904" cy="97138"/>
              </a:xfrm>
            </p:grpSpPr>
            <p:sp>
              <p:nvSpPr>
                <p:cNvPr id="84" name="Oval 7"/>
                <p:cNvSpPr>
                  <a:spLocks noChangeArrowheads="1"/>
                </p:cNvSpPr>
                <p:nvPr/>
              </p:nvSpPr>
              <p:spPr bwMode="auto">
                <a:xfrm>
                  <a:off x="3297058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Oval 7"/>
                <p:cNvSpPr>
                  <a:spLocks noChangeArrowheads="1"/>
                </p:cNvSpPr>
                <p:nvPr/>
              </p:nvSpPr>
              <p:spPr bwMode="auto">
                <a:xfrm>
                  <a:off x="3615762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Oval 7"/>
                <p:cNvSpPr>
                  <a:spLocks noChangeArrowheads="1"/>
                </p:cNvSpPr>
                <p:nvPr/>
              </p:nvSpPr>
              <p:spPr bwMode="auto">
                <a:xfrm>
                  <a:off x="3919834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Oval 7"/>
                <p:cNvSpPr>
                  <a:spLocks noChangeArrowheads="1"/>
                </p:cNvSpPr>
                <p:nvPr/>
              </p:nvSpPr>
              <p:spPr bwMode="auto">
                <a:xfrm>
                  <a:off x="2994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Oval 7"/>
                <p:cNvSpPr>
                  <a:spLocks noChangeArrowheads="1"/>
                </p:cNvSpPr>
                <p:nvPr/>
              </p:nvSpPr>
              <p:spPr bwMode="auto">
                <a:xfrm>
                  <a:off x="2678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" name="Gruppieren 67"/>
              <p:cNvGrpSpPr/>
              <p:nvPr/>
            </p:nvGrpSpPr>
            <p:grpSpPr>
              <a:xfrm rot="5400000">
                <a:off x="3620437" y="4465773"/>
                <a:ext cx="1329904" cy="97138"/>
                <a:chOff x="2678830" y="5374302"/>
                <a:chExt cx="1329904" cy="97138"/>
              </a:xfrm>
            </p:grpSpPr>
            <p:sp>
              <p:nvSpPr>
                <p:cNvPr id="79" name="Oval 7"/>
                <p:cNvSpPr>
                  <a:spLocks noChangeArrowheads="1"/>
                </p:cNvSpPr>
                <p:nvPr/>
              </p:nvSpPr>
              <p:spPr bwMode="auto">
                <a:xfrm>
                  <a:off x="3297058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Oval 7"/>
                <p:cNvSpPr>
                  <a:spLocks noChangeArrowheads="1"/>
                </p:cNvSpPr>
                <p:nvPr/>
              </p:nvSpPr>
              <p:spPr bwMode="auto">
                <a:xfrm>
                  <a:off x="3615762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Oval 7"/>
                <p:cNvSpPr>
                  <a:spLocks noChangeArrowheads="1"/>
                </p:cNvSpPr>
                <p:nvPr/>
              </p:nvSpPr>
              <p:spPr bwMode="auto">
                <a:xfrm>
                  <a:off x="3919834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Oval 7"/>
                <p:cNvSpPr>
                  <a:spLocks noChangeArrowheads="1"/>
                </p:cNvSpPr>
                <p:nvPr/>
              </p:nvSpPr>
              <p:spPr bwMode="auto">
                <a:xfrm>
                  <a:off x="2994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Oval 7"/>
                <p:cNvSpPr>
                  <a:spLocks noChangeArrowheads="1"/>
                </p:cNvSpPr>
                <p:nvPr/>
              </p:nvSpPr>
              <p:spPr bwMode="auto">
                <a:xfrm>
                  <a:off x="2678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uppieren 73"/>
              <p:cNvGrpSpPr/>
              <p:nvPr/>
            </p:nvGrpSpPr>
            <p:grpSpPr>
              <a:xfrm>
                <a:off x="2676126" y="5382540"/>
                <a:ext cx="1329904" cy="97138"/>
                <a:chOff x="2678830" y="5374302"/>
                <a:chExt cx="1329904" cy="97138"/>
              </a:xfrm>
            </p:grpSpPr>
            <p:sp>
              <p:nvSpPr>
                <p:cNvPr id="74" name="Oval 7"/>
                <p:cNvSpPr>
                  <a:spLocks noChangeArrowheads="1"/>
                </p:cNvSpPr>
                <p:nvPr/>
              </p:nvSpPr>
              <p:spPr bwMode="auto">
                <a:xfrm>
                  <a:off x="3297058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Oval 7"/>
                <p:cNvSpPr>
                  <a:spLocks noChangeArrowheads="1"/>
                </p:cNvSpPr>
                <p:nvPr/>
              </p:nvSpPr>
              <p:spPr bwMode="auto">
                <a:xfrm>
                  <a:off x="3615762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Oval 7"/>
                <p:cNvSpPr>
                  <a:spLocks noChangeArrowheads="1"/>
                </p:cNvSpPr>
                <p:nvPr/>
              </p:nvSpPr>
              <p:spPr bwMode="auto">
                <a:xfrm>
                  <a:off x="3919834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Oval 7"/>
                <p:cNvSpPr>
                  <a:spLocks noChangeArrowheads="1"/>
                </p:cNvSpPr>
                <p:nvPr/>
              </p:nvSpPr>
              <p:spPr bwMode="auto">
                <a:xfrm>
                  <a:off x="2994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Oval 7"/>
                <p:cNvSpPr>
                  <a:spLocks noChangeArrowheads="1"/>
                </p:cNvSpPr>
                <p:nvPr/>
              </p:nvSpPr>
              <p:spPr bwMode="auto">
                <a:xfrm>
                  <a:off x="2678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cxnSp>
          <p:nvCxnSpPr>
            <p:cNvPr id="73" name="Gerade Verbindung 72"/>
            <p:cNvCxnSpPr/>
            <p:nvPr/>
          </p:nvCxnSpPr>
          <p:spPr>
            <a:xfrm rot="10800000" flipH="1">
              <a:off x="3406410" y="5478162"/>
              <a:ext cx="397963" cy="2871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</p:cxnSp>
        <p:cxnSp>
          <p:nvCxnSpPr>
            <p:cNvPr id="90" name="Gerade Verbindung 89"/>
            <p:cNvCxnSpPr>
              <a:endCxn id="21" idx="2"/>
            </p:cNvCxnSpPr>
            <p:nvPr/>
          </p:nvCxnSpPr>
          <p:spPr>
            <a:xfrm rot="10800000">
              <a:off x="2973883" y="5435228"/>
              <a:ext cx="432528" cy="7165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</p:cxnSp>
      </p:grpSp>
      <p:sp>
        <p:nvSpPr>
          <p:cNvPr id="21" name="Oval 7"/>
          <p:cNvSpPr>
            <a:spLocks noChangeArrowheads="1"/>
          </p:cNvSpPr>
          <p:nvPr/>
        </p:nvSpPr>
        <p:spPr bwMode="auto">
          <a:xfrm>
            <a:off x="2973883" y="539077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ine 15"/>
          <p:cNvSpPr>
            <a:spLocks noChangeShapeType="1"/>
          </p:cNvSpPr>
          <p:nvPr/>
        </p:nvSpPr>
        <p:spPr bwMode="auto">
          <a:xfrm flipV="1">
            <a:off x="3445468" y="5500702"/>
            <a:ext cx="357190" cy="26003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>
            <a:off x="3016840" y="5429264"/>
            <a:ext cx="428628" cy="35719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5053033"/>
          </a:xfrm>
        </p:spPr>
        <p:txBody>
          <a:bodyPr/>
          <a:lstStyle/>
          <a:p>
            <a:r>
              <a:rPr lang="en-US" dirty="0" smtClean="0"/>
              <a:t>Place </a:t>
            </a:r>
            <a:r>
              <a:rPr lang="en-US" dirty="0" smtClean="0">
                <a:solidFill>
                  <a:srgbClr val="FF0000"/>
                </a:solidFill>
              </a:rPr>
              <a:t>O(log n/</a:t>
            </a:r>
            <a:r>
              <a:rPr lang="en-US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US" dirty="0" smtClean="0">
                <a:solidFill>
                  <a:srgbClr val="FF0000"/>
                </a:solidFill>
              </a:rPr>
              <a:t>) many equidistant points </a:t>
            </a:r>
            <a:r>
              <a:rPr lang="en-US" dirty="0" smtClean="0"/>
              <a:t>(‘portals’) on the boundary of each square.</a:t>
            </a:r>
          </a:p>
          <a:p>
            <a:pPr lvl="1"/>
            <a:r>
              <a:rPr lang="en-US" b="1" dirty="0" smtClean="0"/>
              <a:t>Impose</a:t>
            </a:r>
            <a:r>
              <a:rPr lang="en-US" dirty="0" smtClean="0"/>
              <a:t> </a:t>
            </a:r>
            <a:r>
              <a:rPr lang="en-US" b="1" dirty="0" smtClean="0"/>
              <a:t>restriction</a:t>
            </a:r>
            <a:r>
              <a:rPr lang="en-US" dirty="0" smtClean="0"/>
              <a:t>: Salesman may enter/leave a square only via its portals.</a:t>
            </a:r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r>
              <a:rPr lang="de-CH" b="1" dirty="0" smtClean="0"/>
              <a:t>Intuition: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two</a:t>
            </a:r>
            <a:r>
              <a:rPr lang="de-CH" dirty="0" smtClean="0"/>
              <a:t> </a:t>
            </a:r>
            <a:r>
              <a:rPr lang="de-CH" dirty="0" err="1" smtClean="0"/>
              <a:t>fixed</a:t>
            </a:r>
            <a:r>
              <a:rPr lang="de-CH" dirty="0" smtClean="0"/>
              <a:t> </a:t>
            </a:r>
            <a:r>
              <a:rPr lang="de-CH" dirty="0" err="1" smtClean="0"/>
              <a:t>points</a:t>
            </a:r>
            <a:r>
              <a:rPr lang="de-CH" dirty="0" smtClean="0"/>
              <a:t>:</a:t>
            </a:r>
          </a:p>
          <a:p>
            <a:pPr lvl="1"/>
            <a:r>
              <a:rPr lang="de-CH" dirty="0" smtClean="0"/>
              <a:t>bad</a:t>
            </a:r>
          </a:p>
          <a:p>
            <a:pPr lvl="1"/>
            <a:r>
              <a:rPr lang="de-CH" dirty="0" err="1" smtClean="0"/>
              <a:t>but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unlikely</a:t>
            </a:r>
            <a:r>
              <a:rPr lang="de-CH" dirty="0" smtClean="0">
                <a:solidFill>
                  <a:srgbClr val="FF0000"/>
                </a:solidFill>
              </a:rPr>
              <a:t>!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</p:txBody>
      </p:sp>
      <p:grpSp>
        <p:nvGrpSpPr>
          <p:cNvPr id="7" name="Gruppieren 6"/>
          <p:cNvGrpSpPr/>
          <p:nvPr/>
        </p:nvGrpSpPr>
        <p:grpSpPr>
          <a:xfrm>
            <a:off x="1000100" y="2714620"/>
            <a:ext cx="7345363" cy="1445875"/>
            <a:chOff x="1000100" y="2786059"/>
            <a:chExt cx="7345363" cy="1445875"/>
          </a:xfrm>
        </p:grpSpPr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>
              <a:off x="1000100" y="3217859"/>
              <a:ext cx="7272338" cy="996959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1000100" y="3216271"/>
              <a:ext cx="7345363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In expectation, detouring all edges of the optimal salesman</a:t>
              </a:r>
              <a:br>
                <a:rPr lang="en-GB" sz="2000" dirty="0" smtClean="0"/>
              </a:br>
              <a:r>
                <a:rPr lang="en-GB" sz="2000" dirty="0" smtClean="0"/>
                <a:t>tour via the nearest portal </a:t>
              </a:r>
              <a:r>
                <a:rPr lang="en-GB" sz="2000" dirty="0" smtClean="0">
                  <a:solidFill>
                    <a:srgbClr val="FF0000"/>
                  </a:solidFill>
                </a:rPr>
                <a:t>increases its length only by a factor of 1+</a:t>
              </a:r>
              <a:r>
                <a:rPr lang="en-GB" sz="2000" dirty="0" smtClean="0">
                  <a:solidFill>
                    <a:srgbClr val="FF0000"/>
                  </a:solidFill>
                  <a:latin typeface="cmmi10"/>
                </a:rPr>
                <a:t>²</a:t>
              </a:r>
              <a:r>
                <a:rPr lang="en-GB" sz="2000" dirty="0" smtClean="0"/>
                <a:t>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>
              <a:off x="1000100" y="2786059"/>
              <a:ext cx="7272338" cy="427038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smtClean="0">
                  <a:solidFill>
                    <a:schemeClr val="bg1"/>
                  </a:solidFill>
                </a:rPr>
                <a:t>Lemma (Arora)</a:t>
              </a:r>
              <a:endParaRPr lang="en-GB" sz="20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Portal-respecting solutions</a:t>
            </a:r>
            <a:endParaRPr lang="en-US" dirty="0"/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3016840" y="5429264"/>
            <a:ext cx="782668" cy="45719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3747696" y="542926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7"/>
          <p:cNvSpPr>
            <a:spLocks noChangeArrowheads="1"/>
          </p:cNvSpPr>
          <p:nvPr/>
        </p:nvSpPr>
        <p:spPr bwMode="auto">
          <a:xfrm>
            <a:off x="2970116" y="5390778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hteck 26"/>
          <p:cNvSpPr/>
          <p:nvPr/>
        </p:nvSpPr>
        <p:spPr>
          <a:xfrm>
            <a:off x="3445158" y="4675808"/>
            <a:ext cx="3507806" cy="33728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7"/>
          <p:cNvSpPr>
            <a:spLocks noChangeArrowheads="1"/>
          </p:cNvSpPr>
          <p:nvPr/>
        </p:nvSpPr>
        <p:spPr bwMode="auto">
          <a:xfrm>
            <a:off x="6912978" y="4621437"/>
            <a:ext cx="83947" cy="8394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7"/>
          <p:cNvSpPr>
            <a:spLocks noChangeArrowheads="1"/>
          </p:cNvSpPr>
          <p:nvPr/>
        </p:nvSpPr>
        <p:spPr bwMode="auto">
          <a:xfrm>
            <a:off x="3416483" y="4630937"/>
            <a:ext cx="83947" cy="8394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7"/>
          <p:cNvSpPr>
            <a:spLocks noChangeArrowheads="1"/>
          </p:cNvSpPr>
          <p:nvPr/>
        </p:nvSpPr>
        <p:spPr bwMode="auto">
          <a:xfrm>
            <a:off x="5110821" y="4630937"/>
            <a:ext cx="83947" cy="8394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7"/>
          <p:cNvSpPr>
            <a:spLocks noChangeArrowheads="1"/>
          </p:cNvSpPr>
          <p:nvPr/>
        </p:nvSpPr>
        <p:spPr bwMode="auto">
          <a:xfrm>
            <a:off x="5712715" y="4630937"/>
            <a:ext cx="83947" cy="8394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>
            <a:off x="6286976" y="4630937"/>
            <a:ext cx="83947" cy="8394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4540042" y="4630937"/>
            <a:ext cx="83947" cy="8394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7"/>
          <p:cNvSpPr>
            <a:spLocks noChangeArrowheads="1"/>
          </p:cNvSpPr>
          <p:nvPr/>
        </p:nvSpPr>
        <p:spPr bwMode="auto">
          <a:xfrm>
            <a:off x="3943254" y="4630937"/>
            <a:ext cx="83947" cy="8394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" name="Gruppieren 61"/>
          <p:cNvGrpSpPr/>
          <p:nvPr/>
        </p:nvGrpSpPr>
        <p:grpSpPr>
          <a:xfrm rot="5400000">
            <a:off x="2813504" y="5671032"/>
            <a:ext cx="1251513" cy="89386"/>
            <a:chOff x="2678830" y="5392744"/>
            <a:chExt cx="662678" cy="47330"/>
          </a:xfrm>
        </p:grpSpPr>
        <p:sp>
          <p:nvSpPr>
            <p:cNvPr id="50" name="Oval 7"/>
            <p:cNvSpPr>
              <a:spLocks noChangeArrowheads="1"/>
            </p:cNvSpPr>
            <p:nvPr/>
          </p:nvSpPr>
          <p:spPr bwMode="auto">
            <a:xfrm>
              <a:off x="3297058" y="5395624"/>
              <a:ext cx="44450" cy="4445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7"/>
            <p:cNvSpPr>
              <a:spLocks noChangeArrowheads="1"/>
            </p:cNvSpPr>
            <p:nvPr/>
          </p:nvSpPr>
          <p:spPr bwMode="auto">
            <a:xfrm>
              <a:off x="3012516" y="5392744"/>
              <a:ext cx="44450" cy="4445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7"/>
            <p:cNvSpPr>
              <a:spLocks noChangeArrowheads="1"/>
            </p:cNvSpPr>
            <p:nvPr/>
          </p:nvSpPr>
          <p:spPr bwMode="auto">
            <a:xfrm>
              <a:off x="2678830" y="5395624"/>
              <a:ext cx="44450" cy="4445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" name="Gruppieren 61"/>
          <p:cNvGrpSpPr/>
          <p:nvPr/>
        </p:nvGrpSpPr>
        <p:grpSpPr>
          <a:xfrm rot="5400000">
            <a:off x="6330442" y="5724576"/>
            <a:ext cx="1251513" cy="89386"/>
            <a:chOff x="2678830" y="5392744"/>
            <a:chExt cx="662678" cy="47330"/>
          </a:xfrm>
        </p:grpSpPr>
        <p:sp>
          <p:nvSpPr>
            <p:cNvPr id="91" name="Oval 7"/>
            <p:cNvSpPr>
              <a:spLocks noChangeArrowheads="1"/>
            </p:cNvSpPr>
            <p:nvPr/>
          </p:nvSpPr>
          <p:spPr bwMode="auto">
            <a:xfrm>
              <a:off x="3297058" y="5395624"/>
              <a:ext cx="44450" cy="4445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Oval 7"/>
            <p:cNvSpPr>
              <a:spLocks noChangeArrowheads="1"/>
            </p:cNvSpPr>
            <p:nvPr/>
          </p:nvSpPr>
          <p:spPr bwMode="auto">
            <a:xfrm>
              <a:off x="3012516" y="5392744"/>
              <a:ext cx="44450" cy="4445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Oval 7"/>
            <p:cNvSpPr>
              <a:spLocks noChangeArrowheads="1"/>
            </p:cNvSpPr>
            <p:nvPr/>
          </p:nvSpPr>
          <p:spPr bwMode="auto">
            <a:xfrm>
              <a:off x="2678830" y="5395624"/>
              <a:ext cx="44450" cy="4445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4481529"/>
          </a:xfrm>
        </p:spPr>
        <p:txBody>
          <a:bodyPr/>
          <a:lstStyle/>
          <a:p>
            <a:r>
              <a:rPr lang="en-US" dirty="0" smtClean="0"/>
              <a:t>Place </a:t>
            </a:r>
            <a:r>
              <a:rPr lang="en-US" dirty="0" smtClean="0">
                <a:solidFill>
                  <a:srgbClr val="FF0000"/>
                </a:solidFill>
              </a:rPr>
              <a:t>O(log n/</a:t>
            </a:r>
            <a:r>
              <a:rPr lang="en-US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US" dirty="0" smtClean="0">
                <a:solidFill>
                  <a:srgbClr val="FF0000"/>
                </a:solidFill>
              </a:rPr>
              <a:t>) many equidistant points </a:t>
            </a:r>
            <a:r>
              <a:rPr lang="en-US" dirty="0" smtClean="0"/>
              <a:t>(‘portals’) on the boundary of each square.</a:t>
            </a:r>
          </a:p>
          <a:p>
            <a:pPr lvl="1"/>
            <a:r>
              <a:rPr lang="en-US" b="1" dirty="0" smtClean="0"/>
              <a:t>Impose</a:t>
            </a:r>
            <a:r>
              <a:rPr lang="en-US" dirty="0" smtClean="0"/>
              <a:t> </a:t>
            </a:r>
            <a:r>
              <a:rPr lang="en-US" b="1" dirty="0" smtClean="0"/>
              <a:t>restriction</a:t>
            </a:r>
            <a:r>
              <a:rPr lang="en-US" dirty="0" smtClean="0"/>
              <a:t>: Salesman may enter/leave a square only via its portals.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de-CH" dirty="0" err="1" smtClean="0"/>
              <a:t>i.e</a:t>
            </a:r>
            <a:r>
              <a:rPr lang="de-CH" dirty="0" smtClean="0"/>
              <a:t>., </a:t>
            </a:r>
            <a:r>
              <a:rPr lang="de-CH" dirty="0" err="1" smtClean="0"/>
              <a:t>there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an </a:t>
            </a:r>
            <a:r>
              <a:rPr lang="de-CH" dirty="0" err="1" smtClean="0"/>
              <a:t>expected</a:t>
            </a:r>
            <a:r>
              <a:rPr lang="de-CH" dirty="0" smtClean="0"/>
              <a:t> </a:t>
            </a:r>
            <a:r>
              <a:rPr lang="de-CH" dirty="0" err="1" smtClean="0"/>
              <a:t>nearly-optimal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FF0000"/>
                </a:solidFill>
              </a:rPr>
              <a:t>portal-respecting</a:t>
            </a:r>
            <a:r>
              <a:rPr lang="de-CH" dirty="0" smtClean="0"/>
              <a:t> </a:t>
            </a:r>
            <a:r>
              <a:rPr lang="de-CH" dirty="0" err="1" smtClean="0"/>
              <a:t>salesman</a:t>
            </a:r>
            <a:r>
              <a:rPr lang="de-CH" dirty="0" smtClean="0"/>
              <a:t> tour.</a:t>
            </a:r>
            <a:endParaRPr lang="en-US" dirty="0" smtClean="0"/>
          </a:p>
          <a:p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to find </a:t>
            </a:r>
            <a:r>
              <a:rPr lang="de-CH" dirty="0" err="1" smtClean="0"/>
              <a:t>the</a:t>
            </a:r>
            <a:r>
              <a:rPr lang="de-CH" dirty="0" smtClean="0"/>
              <a:t> best </a:t>
            </a:r>
            <a:r>
              <a:rPr lang="de-CH" dirty="0" err="1" smtClean="0"/>
              <a:t>portal-respecting</a:t>
            </a:r>
            <a:r>
              <a:rPr lang="de-CH" dirty="0" smtClean="0"/>
              <a:t> </a:t>
            </a:r>
            <a:r>
              <a:rPr lang="de-CH" dirty="0" err="1" smtClean="0"/>
              <a:t>salesman</a:t>
            </a:r>
            <a:r>
              <a:rPr lang="de-CH" dirty="0" smtClean="0"/>
              <a:t> tour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dynamic</a:t>
            </a:r>
            <a:r>
              <a:rPr lang="de-CH" dirty="0" smtClean="0"/>
              <a:t> </a:t>
            </a:r>
            <a:r>
              <a:rPr lang="de-CH" dirty="0" err="1" smtClean="0"/>
              <a:t>programming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quadtree</a:t>
            </a:r>
            <a:r>
              <a:rPr lang="de-CH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7" name="Gruppieren 6"/>
          <p:cNvGrpSpPr/>
          <p:nvPr/>
        </p:nvGrpSpPr>
        <p:grpSpPr>
          <a:xfrm>
            <a:off x="1000100" y="2714620"/>
            <a:ext cx="7345363" cy="1445875"/>
            <a:chOff x="1000100" y="2786059"/>
            <a:chExt cx="7345363" cy="1445875"/>
          </a:xfrm>
        </p:grpSpPr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>
              <a:off x="1000100" y="3217859"/>
              <a:ext cx="7272338" cy="996959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1000100" y="3216271"/>
              <a:ext cx="7345363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In expectation, detouring all edges of the optimal salesman</a:t>
              </a:r>
              <a:br>
                <a:rPr lang="en-GB" sz="2000" dirty="0" smtClean="0"/>
              </a:br>
              <a:r>
                <a:rPr lang="en-GB" sz="2000" dirty="0" smtClean="0"/>
                <a:t>tour via the nearest portal </a:t>
              </a:r>
              <a:r>
                <a:rPr lang="en-GB" sz="2000" dirty="0" smtClean="0">
                  <a:solidFill>
                    <a:srgbClr val="FF0000"/>
                  </a:solidFill>
                </a:rPr>
                <a:t>increases its length only by a factor of 1+</a:t>
              </a:r>
              <a:r>
                <a:rPr lang="en-GB" sz="2000" dirty="0" smtClean="0">
                  <a:solidFill>
                    <a:srgbClr val="FF0000"/>
                  </a:solidFill>
                  <a:latin typeface="cmmi10"/>
                </a:rPr>
                <a:t>²</a:t>
              </a:r>
              <a:r>
                <a:rPr lang="en-GB" sz="2000" dirty="0" smtClean="0"/>
                <a:t>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>
              <a:off x="1000100" y="2786059"/>
              <a:ext cx="7272338" cy="427038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smtClean="0">
                  <a:solidFill>
                    <a:schemeClr val="bg1"/>
                  </a:solidFill>
                </a:rPr>
                <a:t>Lemma (Arora)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Portal-respecting 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 in </a:t>
            </a:r>
            <a:r>
              <a:rPr lang="en-US" dirty="0" err="1" smtClean="0"/>
              <a:t>quadtrees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416874" cy="4860925"/>
          </a:xfrm>
        </p:spPr>
        <p:txBody>
          <a:bodyPr/>
          <a:lstStyle/>
          <a:p>
            <a:r>
              <a:rPr lang="en-US" dirty="0" smtClean="0"/>
              <a:t>For a given square </a:t>
            </a:r>
            <a:r>
              <a:rPr lang="en-US" dirty="0" smtClean="0">
                <a:latin typeface="Euler" pitchFamily="2" charset="0"/>
              </a:rPr>
              <a:t>Q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guess which portals are used by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400" dirty="0" smtClean="0">
                <a:solidFill>
                  <a:srgbClr val="FF0000"/>
                </a:solidFill>
              </a:rPr>
              <a:t/>
            </a:r>
            <a:br>
              <a:rPr lang="en-US" sz="400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salesman tour</a:t>
            </a:r>
            <a:r>
              <a:rPr lang="en-US" dirty="0" smtClean="0"/>
              <a:t>, and enumerate all possible configurations </a:t>
            </a:r>
            <a:r>
              <a:rPr lang="en-US" dirty="0" smtClean="0">
                <a:latin typeface="cmsy8" pitchFamily="34" charset="0"/>
              </a:rPr>
              <a:t>C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each configuration </a:t>
            </a:r>
            <a:r>
              <a:rPr lang="en-US" dirty="0" smtClean="0">
                <a:latin typeface="cmsy8" pitchFamily="34" charset="0"/>
              </a:rPr>
              <a:t>C</a:t>
            </a:r>
            <a:r>
              <a:rPr lang="en-US" dirty="0" smtClean="0"/>
              <a:t>, calculate </a:t>
            </a:r>
            <a:r>
              <a:rPr lang="en-US" dirty="0" smtClean="0">
                <a:solidFill>
                  <a:srgbClr val="FF0000"/>
                </a:solidFill>
              </a:rPr>
              <a:t>estimate for the length of a good tour inside </a:t>
            </a:r>
            <a:r>
              <a:rPr lang="en-US" dirty="0" smtClean="0">
                <a:solidFill>
                  <a:srgbClr val="FF0000"/>
                </a:solidFill>
                <a:latin typeface="Euler" pitchFamily="2" charset="0"/>
              </a:rPr>
              <a:t>Q</a:t>
            </a:r>
            <a:r>
              <a:rPr lang="en-US" dirty="0" smtClean="0"/>
              <a:t>, subject to the restrictions given by </a:t>
            </a:r>
            <a:r>
              <a:rPr lang="en-US" dirty="0" smtClean="0">
                <a:latin typeface="cmsy8" pitchFamily="34" charset="0"/>
              </a:rPr>
              <a:t>C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latin typeface="Euler" pitchFamily="2" charset="0"/>
              </a:rPr>
              <a:t>Q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0000CC"/>
                </a:solidFill>
              </a:rPr>
              <a:t>leaf</a:t>
            </a:r>
            <a:r>
              <a:rPr lang="en-US" dirty="0" smtClean="0"/>
              <a:t> of the </a:t>
            </a:r>
            <a:r>
              <a:rPr lang="en-US" dirty="0" err="1" smtClean="0"/>
              <a:t>quadtree</a:t>
            </a:r>
            <a:r>
              <a:rPr lang="en-US" dirty="0" smtClean="0"/>
              <a:t>, by brute force.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latin typeface="Euler" pitchFamily="2" charset="0"/>
              </a:rPr>
              <a:t>Q</a:t>
            </a:r>
            <a:r>
              <a:rPr lang="en-US" dirty="0" smtClean="0"/>
              <a:t> is an </a:t>
            </a:r>
            <a:r>
              <a:rPr lang="en-US" dirty="0" smtClean="0">
                <a:solidFill>
                  <a:srgbClr val="0000CC"/>
                </a:solidFill>
              </a:rPr>
              <a:t>inner node </a:t>
            </a:r>
            <a:r>
              <a:rPr lang="en-US" dirty="0" smtClean="0"/>
              <a:t>of the </a:t>
            </a:r>
            <a:r>
              <a:rPr lang="en-US" dirty="0" err="1" smtClean="0"/>
              <a:t>quadtree</a:t>
            </a:r>
            <a:r>
              <a:rPr lang="en-US" dirty="0" smtClean="0"/>
              <a:t>, by </a:t>
            </a:r>
            <a:r>
              <a:rPr lang="en-US" dirty="0" err="1" smtClean="0"/>
              <a:t>recursing</a:t>
            </a:r>
            <a:r>
              <a:rPr lang="en-US" dirty="0" smtClean="0"/>
              <a:t> to its four children.</a:t>
            </a:r>
          </a:p>
          <a:p>
            <a:endParaRPr lang="en-US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2903226" y="4572008"/>
            <a:ext cx="1954526" cy="1891326"/>
            <a:chOff x="2379432" y="3588352"/>
            <a:chExt cx="1954526" cy="1891326"/>
          </a:xfrm>
        </p:grpSpPr>
        <p:sp>
          <p:nvSpPr>
            <p:cNvPr id="9" name="Rechteck 8"/>
            <p:cNvSpPr/>
            <p:nvPr/>
          </p:nvSpPr>
          <p:spPr>
            <a:xfrm>
              <a:off x="2428860" y="3643314"/>
              <a:ext cx="1857388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4231286" y="3588352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4244072" y="5374302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2393204" y="5379836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2390374" y="3588352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7"/>
            <p:cNvSpPr>
              <a:spLocks noChangeArrowheads="1"/>
            </p:cNvSpPr>
            <p:nvPr/>
          </p:nvSpPr>
          <p:spPr bwMode="auto">
            <a:xfrm>
              <a:off x="3310830" y="359659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7"/>
            <p:cNvSpPr>
              <a:spLocks noChangeArrowheads="1"/>
            </p:cNvSpPr>
            <p:nvPr/>
          </p:nvSpPr>
          <p:spPr bwMode="auto">
            <a:xfrm>
              <a:off x="3629534" y="3588352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3933606" y="3588352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7"/>
            <p:cNvSpPr>
              <a:spLocks noChangeArrowheads="1"/>
            </p:cNvSpPr>
            <p:nvPr/>
          </p:nvSpPr>
          <p:spPr bwMode="auto">
            <a:xfrm>
              <a:off x="3008602" y="359659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2692602" y="3596590"/>
              <a:ext cx="88900" cy="8890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uppieren 61"/>
            <p:cNvGrpSpPr/>
            <p:nvPr/>
          </p:nvGrpSpPr>
          <p:grpSpPr>
            <a:xfrm rot="5400000">
              <a:off x="1763049" y="4474011"/>
              <a:ext cx="1329904" cy="97138"/>
              <a:chOff x="2678830" y="5374302"/>
              <a:chExt cx="1329904" cy="97138"/>
            </a:xfrm>
          </p:grpSpPr>
          <p:sp>
            <p:nvSpPr>
              <p:cNvPr id="32" name="Oval 7"/>
              <p:cNvSpPr>
                <a:spLocks noChangeArrowheads="1"/>
              </p:cNvSpPr>
              <p:nvPr/>
            </p:nvSpPr>
            <p:spPr bwMode="auto">
              <a:xfrm>
                <a:off x="3297058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7"/>
              <p:cNvSpPr>
                <a:spLocks noChangeArrowheads="1"/>
              </p:cNvSpPr>
              <p:nvPr/>
            </p:nvSpPr>
            <p:spPr bwMode="auto">
              <a:xfrm>
                <a:off x="3615762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7"/>
              <p:cNvSpPr>
                <a:spLocks noChangeArrowheads="1"/>
              </p:cNvSpPr>
              <p:nvPr/>
            </p:nvSpPr>
            <p:spPr bwMode="auto">
              <a:xfrm>
                <a:off x="3919834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Oval 7"/>
              <p:cNvSpPr>
                <a:spLocks noChangeArrowheads="1"/>
              </p:cNvSpPr>
              <p:nvPr/>
            </p:nvSpPr>
            <p:spPr bwMode="auto">
              <a:xfrm>
                <a:off x="2994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Oval 7"/>
              <p:cNvSpPr>
                <a:spLocks noChangeArrowheads="1"/>
              </p:cNvSpPr>
              <p:nvPr/>
            </p:nvSpPr>
            <p:spPr bwMode="auto">
              <a:xfrm>
                <a:off x="2678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uppieren 67"/>
            <p:cNvGrpSpPr/>
            <p:nvPr/>
          </p:nvGrpSpPr>
          <p:grpSpPr>
            <a:xfrm rot="5400000">
              <a:off x="3620437" y="4465773"/>
              <a:ext cx="1329904" cy="97138"/>
              <a:chOff x="2678830" y="5374302"/>
              <a:chExt cx="1329904" cy="97138"/>
            </a:xfrm>
          </p:grpSpPr>
          <p:sp>
            <p:nvSpPr>
              <p:cNvPr id="27" name="Oval 7"/>
              <p:cNvSpPr>
                <a:spLocks noChangeArrowheads="1"/>
              </p:cNvSpPr>
              <p:nvPr/>
            </p:nvSpPr>
            <p:spPr bwMode="auto">
              <a:xfrm>
                <a:off x="3297058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7"/>
              <p:cNvSpPr>
                <a:spLocks noChangeArrowheads="1"/>
              </p:cNvSpPr>
              <p:nvPr/>
            </p:nvSpPr>
            <p:spPr bwMode="auto">
              <a:xfrm>
                <a:off x="3615762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7"/>
              <p:cNvSpPr>
                <a:spLocks noChangeArrowheads="1"/>
              </p:cNvSpPr>
              <p:nvPr/>
            </p:nvSpPr>
            <p:spPr bwMode="auto">
              <a:xfrm>
                <a:off x="3919834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7"/>
              <p:cNvSpPr>
                <a:spLocks noChangeArrowheads="1"/>
              </p:cNvSpPr>
              <p:nvPr/>
            </p:nvSpPr>
            <p:spPr bwMode="auto">
              <a:xfrm>
                <a:off x="2994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Oval 7"/>
              <p:cNvSpPr>
                <a:spLocks noChangeArrowheads="1"/>
              </p:cNvSpPr>
              <p:nvPr/>
            </p:nvSpPr>
            <p:spPr bwMode="auto">
              <a:xfrm>
                <a:off x="2678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" name="Gruppieren 73"/>
            <p:cNvGrpSpPr/>
            <p:nvPr/>
          </p:nvGrpSpPr>
          <p:grpSpPr>
            <a:xfrm>
              <a:off x="2676126" y="5382540"/>
              <a:ext cx="1329904" cy="97138"/>
              <a:chOff x="2678830" y="5374302"/>
              <a:chExt cx="1329904" cy="97138"/>
            </a:xfrm>
          </p:grpSpPr>
          <p:sp>
            <p:nvSpPr>
              <p:cNvPr id="22" name="Oval 7"/>
              <p:cNvSpPr>
                <a:spLocks noChangeArrowheads="1"/>
              </p:cNvSpPr>
              <p:nvPr/>
            </p:nvSpPr>
            <p:spPr bwMode="auto">
              <a:xfrm>
                <a:off x="3297058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7"/>
              <p:cNvSpPr>
                <a:spLocks noChangeArrowheads="1"/>
              </p:cNvSpPr>
              <p:nvPr/>
            </p:nvSpPr>
            <p:spPr bwMode="auto">
              <a:xfrm>
                <a:off x="3615762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7"/>
              <p:cNvSpPr>
                <a:spLocks noChangeArrowheads="1"/>
              </p:cNvSpPr>
              <p:nvPr/>
            </p:nvSpPr>
            <p:spPr bwMode="auto">
              <a:xfrm>
                <a:off x="3919834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Oval 7"/>
              <p:cNvSpPr>
                <a:spLocks noChangeArrowheads="1"/>
              </p:cNvSpPr>
              <p:nvPr/>
            </p:nvSpPr>
            <p:spPr bwMode="auto">
              <a:xfrm>
                <a:off x="2994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7"/>
              <p:cNvSpPr>
                <a:spLocks noChangeArrowheads="1"/>
              </p:cNvSpPr>
              <p:nvPr/>
            </p:nvSpPr>
            <p:spPr bwMode="auto">
              <a:xfrm>
                <a:off x="2678830" y="538254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8" name="Gruppieren 57"/>
          <p:cNvGrpSpPr/>
          <p:nvPr/>
        </p:nvGrpSpPr>
        <p:grpSpPr>
          <a:xfrm>
            <a:off x="2747564" y="4420894"/>
            <a:ext cx="2198102" cy="1762976"/>
            <a:chOff x="2747564" y="4420894"/>
            <a:chExt cx="2198102" cy="1762976"/>
          </a:xfrm>
        </p:grpSpPr>
        <p:cxnSp>
          <p:nvCxnSpPr>
            <p:cNvPr id="48" name="Gerade Verbindung mit Pfeil 47"/>
            <p:cNvCxnSpPr/>
            <p:nvPr/>
          </p:nvCxnSpPr>
          <p:spPr>
            <a:xfrm rot="5400000">
              <a:off x="3083601" y="4661895"/>
              <a:ext cx="357190" cy="1588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mit Pfeil 48"/>
            <p:cNvCxnSpPr/>
            <p:nvPr/>
          </p:nvCxnSpPr>
          <p:spPr>
            <a:xfrm rot="5400000">
              <a:off x="3402305" y="4653657"/>
              <a:ext cx="357190" cy="1588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mit Pfeil 49"/>
            <p:cNvCxnSpPr/>
            <p:nvPr/>
          </p:nvCxnSpPr>
          <p:spPr>
            <a:xfrm rot="-5400000">
              <a:off x="4020533" y="4598695"/>
              <a:ext cx="357190" cy="1588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mit Pfeil 51"/>
            <p:cNvCxnSpPr/>
            <p:nvPr/>
          </p:nvCxnSpPr>
          <p:spPr>
            <a:xfrm rot="10800000">
              <a:off x="4588476" y="5198474"/>
              <a:ext cx="357190" cy="1588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mit Pfeil 52"/>
            <p:cNvCxnSpPr/>
            <p:nvPr/>
          </p:nvCxnSpPr>
          <p:spPr>
            <a:xfrm rot="10800000">
              <a:off x="2769574" y="6127168"/>
              <a:ext cx="357190" cy="1588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mit Pfeil 53"/>
            <p:cNvCxnSpPr/>
            <p:nvPr/>
          </p:nvCxnSpPr>
          <p:spPr>
            <a:xfrm rot="10800000">
              <a:off x="2747564" y="5500702"/>
              <a:ext cx="357190" cy="1588"/>
            </a:xfrm>
            <a:prstGeom prst="straightConnector1">
              <a:avLst/>
            </a:prstGeom>
            <a:ln w="12700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Freihandform 54"/>
            <p:cNvSpPr/>
            <p:nvPr/>
          </p:nvSpPr>
          <p:spPr>
            <a:xfrm>
              <a:off x="3053492" y="4827373"/>
              <a:ext cx="724930" cy="707081"/>
            </a:xfrm>
            <a:custGeom>
              <a:avLst/>
              <a:gdLst>
                <a:gd name="connsiteX0" fmla="*/ 192216 w 724930"/>
                <a:gd name="connsiteY0" fmla="*/ 0 h 707081"/>
                <a:gd name="connsiteX1" fmla="*/ 711200 w 724930"/>
                <a:gd name="connsiteY1" fmla="*/ 354227 h 707081"/>
                <a:gd name="connsiteX2" fmla="*/ 109838 w 724930"/>
                <a:gd name="connsiteY2" fmla="*/ 436605 h 707081"/>
                <a:gd name="connsiteX3" fmla="*/ 52173 w 724930"/>
                <a:gd name="connsiteY3" fmla="*/ 667265 h 707081"/>
                <a:gd name="connsiteX4" fmla="*/ 43935 w 724930"/>
                <a:gd name="connsiteY4" fmla="*/ 675503 h 70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4930" h="707081">
                  <a:moveTo>
                    <a:pt x="192216" y="0"/>
                  </a:moveTo>
                  <a:cubicBezTo>
                    <a:pt x="458573" y="140730"/>
                    <a:pt x="724930" y="281460"/>
                    <a:pt x="711200" y="354227"/>
                  </a:cubicBezTo>
                  <a:cubicBezTo>
                    <a:pt x="697470" y="426994"/>
                    <a:pt x="219676" y="384432"/>
                    <a:pt x="109838" y="436605"/>
                  </a:cubicBezTo>
                  <a:cubicBezTo>
                    <a:pt x="0" y="488778"/>
                    <a:pt x="63157" y="627449"/>
                    <a:pt x="52173" y="667265"/>
                  </a:cubicBezTo>
                  <a:cubicBezTo>
                    <a:pt x="41189" y="707081"/>
                    <a:pt x="42562" y="691292"/>
                    <a:pt x="43935" y="675503"/>
                  </a:cubicBezTo>
                </a:path>
              </a:pathLst>
            </a:custGeom>
            <a:ln w="1270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ihandform 55"/>
            <p:cNvSpPr/>
            <p:nvPr/>
          </p:nvSpPr>
          <p:spPr>
            <a:xfrm>
              <a:off x="3100174" y="4819135"/>
              <a:ext cx="1283729" cy="1364735"/>
            </a:xfrm>
            <a:custGeom>
              <a:avLst/>
              <a:gdLst>
                <a:gd name="connsiteX0" fmla="*/ 475048 w 1283729"/>
                <a:gd name="connsiteY0" fmla="*/ 0 h 1364735"/>
                <a:gd name="connsiteX1" fmla="*/ 1224691 w 1283729"/>
                <a:gd name="connsiteY1" fmla="*/ 362465 h 1364735"/>
                <a:gd name="connsiteX2" fmla="*/ 829275 w 1283729"/>
                <a:gd name="connsiteY2" fmla="*/ 914400 h 1364735"/>
                <a:gd name="connsiteX3" fmla="*/ 153772 w 1283729"/>
                <a:gd name="connsiteY3" fmla="*/ 1029730 h 1364735"/>
                <a:gd name="connsiteX4" fmla="*/ 21967 w 1283729"/>
                <a:gd name="connsiteY4" fmla="*/ 1318054 h 1364735"/>
                <a:gd name="connsiteX5" fmla="*/ 21967 w 1283729"/>
                <a:gd name="connsiteY5" fmla="*/ 1309816 h 1364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729" h="1364735">
                  <a:moveTo>
                    <a:pt x="475048" y="0"/>
                  </a:moveTo>
                  <a:cubicBezTo>
                    <a:pt x="820350" y="105032"/>
                    <a:pt x="1165653" y="210065"/>
                    <a:pt x="1224691" y="362465"/>
                  </a:cubicBezTo>
                  <a:cubicBezTo>
                    <a:pt x="1283729" y="514865"/>
                    <a:pt x="1007761" y="803189"/>
                    <a:pt x="829275" y="914400"/>
                  </a:cubicBezTo>
                  <a:cubicBezTo>
                    <a:pt x="650789" y="1025611"/>
                    <a:pt x="288323" y="962454"/>
                    <a:pt x="153772" y="1029730"/>
                  </a:cubicBezTo>
                  <a:cubicBezTo>
                    <a:pt x="19221" y="1097006"/>
                    <a:pt x="43934" y="1271373"/>
                    <a:pt x="21967" y="1318054"/>
                  </a:cubicBezTo>
                  <a:cubicBezTo>
                    <a:pt x="0" y="1364735"/>
                    <a:pt x="10983" y="1337275"/>
                    <a:pt x="21967" y="1309816"/>
                  </a:cubicBezTo>
                </a:path>
              </a:pathLst>
            </a:custGeom>
            <a:ln w="1270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ihandform 56"/>
            <p:cNvSpPr/>
            <p:nvPr/>
          </p:nvSpPr>
          <p:spPr>
            <a:xfrm>
              <a:off x="4201297" y="4769708"/>
              <a:ext cx="395417" cy="420130"/>
            </a:xfrm>
            <a:custGeom>
              <a:avLst/>
              <a:gdLst>
                <a:gd name="connsiteX0" fmla="*/ 0 w 395417"/>
                <a:gd name="connsiteY0" fmla="*/ 0 h 420130"/>
                <a:gd name="connsiteX1" fmla="*/ 238898 w 395417"/>
                <a:gd name="connsiteY1" fmla="*/ 304800 h 420130"/>
                <a:gd name="connsiteX2" fmla="*/ 395417 w 395417"/>
                <a:gd name="connsiteY2" fmla="*/ 420130 h 420130"/>
                <a:gd name="connsiteX3" fmla="*/ 395417 w 395417"/>
                <a:gd name="connsiteY3" fmla="*/ 420130 h 42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5417" h="420130">
                  <a:moveTo>
                    <a:pt x="0" y="0"/>
                  </a:moveTo>
                  <a:cubicBezTo>
                    <a:pt x="86497" y="117389"/>
                    <a:pt x="172995" y="234778"/>
                    <a:pt x="238898" y="304800"/>
                  </a:cubicBezTo>
                  <a:cubicBezTo>
                    <a:pt x="304801" y="374822"/>
                    <a:pt x="395417" y="420130"/>
                    <a:pt x="395417" y="420130"/>
                  </a:cubicBezTo>
                  <a:lnTo>
                    <a:pt x="395417" y="420130"/>
                  </a:lnTo>
                </a:path>
              </a:pathLst>
            </a:custGeom>
            <a:ln w="1270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Rechteck 58"/>
          <p:cNvSpPr/>
          <p:nvPr/>
        </p:nvSpPr>
        <p:spPr>
          <a:xfrm>
            <a:off x="2051720" y="5373216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msy8" pitchFamily="34" charset="0"/>
              </a:rPr>
              <a:t>C</a:t>
            </a:r>
            <a:endParaRPr lang="en-US" dirty="0">
              <a:latin typeface="cmsy8" pitchFamily="34" charset="0"/>
            </a:endParaRPr>
          </a:p>
        </p:txBody>
      </p:sp>
      <p:grpSp>
        <p:nvGrpSpPr>
          <p:cNvPr id="64" name="Gruppieren 63"/>
          <p:cNvGrpSpPr/>
          <p:nvPr/>
        </p:nvGrpSpPr>
        <p:grpSpPr>
          <a:xfrm>
            <a:off x="2992126" y="4656126"/>
            <a:ext cx="1768488" cy="1718307"/>
            <a:chOff x="2992126" y="4656126"/>
            <a:chExt cx="1768488" cy="1718307"/>
          </a:xfrm>
        </p:grpSpPr>
        <p:cxnSp>
          <p:nvCxnSpPr>
            <p:cNvPr id="61" name="Gerade Verbindung 60"/>
            <p:cNvCxnSpPr>
              <a:stCxn id="14" idx="3"/>
              <a:endCxn id="22" idx="0"/>
            </p:cNvCxnSpPr>
            <p:nvPr/>
          </p:nvCxnSpPr>
          <p:spPr>
            <a:xfrm rot="16200000" flipH="1">
              <a:off x="2995967" y="5507802"/>
              <a:ext cx="1718307" cy="1495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62"/>
            <p:cNvCxnSpPr>
              <a:stCxn id="27" idx="4"/>
              <a:endCxn id="32" idx="0"/>
            </p:cNvCxnSpPr>
            <p:nvPr/>
          </p:nvCxnSpPr>
          <p:spPr>
            <a:xfrm rot="10800000" flipV="1">
              <a:off x="2992126" y="5495724"/>
              <a:ext cx="1768488" cy="823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9" grpId="0" uiExpan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3552835"/>
          </a:xfrm>
        </p:spPr>
        <p:txBody>
          <a:bodyPr/>
          <a:lstStyle/>
          <a:p>
            <a:r>
              <a:rPr lang="en-US" dirty="0" smtClean="0"/>
              <a:t>Working in a non-truncated </a:t>
            </a:r>
            <a:r>
              <a:rPr lang="en-US" dirty="0" err="1" smtClean="0"/>
              <a:t>quadtree</a:t>
            </a:r>
            <a:r>
              <a:rPr lang="en-US" dirty="0" smtClean="0"/>
              <a:t>, we have to consider </a:t>
            </a:r>
            <a:r>
              <a:rPr lang="en-US" dirty="0" smtClean="0">
                <a:solidFill>
                  <a:srgbClr val="CC00CC"/>
                </a:solidFill>
                <a:latin typeface="Helvetica"/>
              </a:rPr>
              <a:t>O(n</a:t>
            </a:r>
            <a:r>
              <a:rPr lang="en-US" baseline="30000" dirty="0" smtClean="0">
                <a:solidFill>
                  <a:srgbClr val="CC00CC"/>
                </a:solidFill>
                <a:latin typeface="Helvetica"/>
              </a:rPr>
              <a:t>2</a:t>
            </a:r>
            <a:r>
              <a:rPr lang="en-US" dirty="0" smtClean="0">
                <a:solidFill>
                  <a:srgbClr val="CC00CC"/>
                </a:solidFill>
              </a:rPr>
              <a:t>) squares</a:t>
            </a:r>
            <a:r>
              <a:rPr lang="en-US" dirty="0" smtClean="0"/>
              <a:t>. For each of these we have to consider</a:t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  <a:latin typeface="Helvetica"/>
              </a:rPr>
              <a:t>2</a:t>
            </a:r>
            <a:r>
              <a:rPr lang="en-US" baseline="30000" dirty="0" smtClean="0">
                <a:solidFill>
                  <a:srgbClr val="00B050"/>
                </a:solidFill>
                <a:latin typeface="Helvetica"/>
              </a:rPr>
              <a:t>O(log</a:t>
            </a:r>
            <a:r>
              <a:rPr lang="en-US" dirty="0" smtClean="0">
                <a:solidFill>
                  <a:srgbClr val="00B050"/>
                </a:solidFill>
                <a:latin typeface="Helvetica"/>
              </a:rPr>
              <a:t> </a:t>
            </a:r>
            <a:r>
              <a:rPr lang="en-US" baseline="30000" dirty="0" smtClean="0">
                <a:solidFill>
                  <a:srgbClr val="00B050"/>
                </a:solidFill>
              </a:rPr>
              <a:t>n/</a:t>
            </a:r>
            <a:r>
              <a:rPr lang="en-US" baseline="30000" dirty="0" smtClean="0">
                <a:solidFill>
                  <a:srgbClr val="00B05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</a:rPr>
              <a:t> = </a:t>
            </a:r>
            <a:r>
              <a:rPr lang="en-US" dirty="0" err="1" smtClean="0">
                <a:solidFill>
                  <a:srgbClr val="00B050"/>
                </a:solidFill>
                <a:latin typeface="Helvetica"/>
              </a:rPr>
              <a:t>n</a:t>
            </a:r>
            <a:r>
              <a:rPr lang="en-US" baseline="30000" dirty="0" err="1" smtClean="0">
                <a:solidFill>
                  <a:srgbClr val="00B050"/>
                </a:solidFill>
                <a:latin typeface="Helvetica"/>
              </a:rPr>
              <a:t>O</a:t>
            </a:r>
            <a:r>
              <a:rPr lang="en-US" baseline="30000" dirty="0" smtClean="0">
                <a:solidFill>
                  <a:srgbClr val="00B050"/>
                </a:solidFill>
                <a:latin typeface="Helvetica"/>
              </a:rPr>
              <a:t>(1</a:t>
            </a:r>
            <a:r>
              <a:rPr lang="en-US" baseline="30000" dirty="0" smtClean="0">
                <a:solidFill>
                  <a:srgbClr val="00B050"/>
                </a:solidFill>
              </a:rPr>
              <a:t>/</a:t>
            </a:r>
            <a:r>
              <a:rPr lang="en-US" baseline="30000" dirty="0" smtClean="0">
                <a:solidFill>
                  <a:srgbClr val="00B05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</a:rPr>
              <a:t> configurations</a:t>
            </a:r>
            <a:r>
              <a:rPr lang="en-US" dirty="0" smtClean="0"/>
              <a:t>, and the estimate for each configuration can be </a:t>
            </a:r>
            <a:r>
              <a:rPr lang="en-US" dirty="0" smtClean="0">
                <a:solidFill>
                  <a:srgbClr val="FF0000"/>
                </a:solidFill>
              </a:rPr>
              <a:t>calculated in time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baseline="30000" dirty="0" err="1" smtClean="0">
                <a:solidFill>
                  <a:srgbClr val="FF0000"/>
                </a:solidFill>
              </a:rPr>
              <a:t>O</a:t>
            </a:r>
            <a:r>
              <a:rPr lang="en-US" baseline="30000" dirty="0" smtClean="0">
                <a:solidFill>
                  <a:srgbClr val="FF0000"/>
                </a:solidFill>
              </a:rPr>
              <a:t>(1/</a:t>
            </a:r>
            <a:r>
              <a:rPr lang="en-US" baseline="30000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obtain a PTAS with running time </a:t>
            </a:r>
          </a:p>
          <a:p>
            <a:pPr algn="ctr">
              <a:buNone/>
            </a:pPr>
            <a:r>
              <a:rPr lang="en-US" dirty="0" smtClean="0">
                <a:solidFill>
                  <a:srgbClr val="CC00CC"/>
                </a:solidFill>
                <a:latin typeface="Helvetica"/>
                <a:sym typeface="Wingdings" pitchFamily="2" charset="2"/>
              </a:rPr>
              <a:t>O(n</a:t>
            </a:r>
            <a:r>
              <a:rPr lang="en-US" baseline="30000" dirty="0" smtClean="0">
                <a:solidFill>
                  <a:srgbClr val="CC00CC"/>
                </a:solidFill>
                <a:latin typeface="Helvetica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CC00CC"/>
                </a:solidFill>
                <a:sym typeface="Wingdings" pitchFamily="2" charset="2"/>
              </a:rPr>
              <a:t>) </a:t>
            </a:r>
            <a:r>
              <a:rPr lang="en-US" dirty="0" smtClean="0">
                <a:latin typeface="cmsy10"/>
                <a:sym typeface="Wingdings" pitchFamily="2" charset="2"/>
              </a:rPr>
              <a:t>¢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Helvetica"/>
              </a:rPr>
              <a:t>n</a:t>
            </a:r>
            <a:r>
              <a:rPr lang="en-US" baseline="30000" dirty="0" err="1" smtClean="0">
                <a:solidFill>
                  <a:srgbClr val="00B050"/>
                </a:solidFill>
                <a:latin typeface="Helvetica"/>
              </a:rPr>
              <a:t>O</a:t>
            </a:r>
            <a:r>
              <a:rPr lang="en-US" baseline="30000" dirty="0" smtClean="0">
                <a:solidFill>
                  <a:srgbClr val="00B050"/>
                </a:solidFill>
                <a:latin typeface="Helvetica"/>
              </a:rPr>
              <a:t>(1/</a:t>
            </a:r>
            <a:r>
              <a:rPr lang="en-US" baseline="30000" dirty="0" smtClean="0">
                <a:solidFill>
                  <a:srgbClr val="00B05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Helvetica"/>
              </a:rPr>
              <a:t>n</a:t>
            </a:r>
            <a:r>
              <a:rPr lang="en-US" baseline="30000" dirty="0" err="1" smtClean="0">
                <a:solidFill>
                  <a:srgbClr val="FF0000"/>
                </a:solidFill>
                <a:latin typeface="Helvetica"/>
              </a:rPr>
              <a:t>O</a:t>
            </a:r>
            <a:r>
              <a:rPr lang="en-US" baseline="30000" dirty="0" smtClean="0">
                <a:solidFill>
                  <a:srgbClr val="FF0000"/>
                </a:solidFill>
                <a:latin typeface="Helvetica"/>
              </a:rPr>
              <a:t>(1</a:t>
            </a:r>
            <a:r>
              <a:rPr lang="en-US" baseline="30000" dirty="0" smtClean="0">
                <a:solidFill>
                  <a:srgbClr val="FF0000"/>
                </a:solidFill>
              </a:rPr>
              <a:t>/</a:t>
            </a:r>
            <a:r>
              <a:rPr lang="en-US" baseline="30000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u="dbl" dirty="0" err="1" smtClean="0">
                <a:latin typeface="Helvetica"/>
              </a:rPr>
              <a:t>n</a:t>
            </a:r>
            <a:r>
              <a:rPr lang="en-US" u="dbl" baseline="30000" dirty="0" err="1" smtClean="0">
                <a:latin typeface="Helvetica"/>
              </a:rPr>
              <a:t>O</a:t>
            </a:r>
            <a:r>
              <a:rPr lang="en-US" u="dbl" baseline="30000" dirty="0" smtClean="0">
                <a:latin typeface="Helvetica"/>
              </a:rPr>
              <a:t>(1</a:t>
            </a:r>
            <a:r>
              <a:rPr lang="en-US" u="dbl" baseline="30000" dirty="0" smtClean="0"/>
              <a:t>/</a:t>
            </a:r>
            <a:r>
              <a:rPr lang="en-US" u="dbl" baseline="30000" dirty="0" smtClean="0">
                <a:latin typeface="cmmi10"/>
              </a:rPr>
              <a:t>²</a:t>
            </a:r>
            <a:r>
              <a:rPr lang="en-US" u="dbl" baseline="30000" dirty="0" smtClean="0"/>
              <a:t>)</a:t>
            </a:r>
            <a:r>
              <a:rPr lang="en-US" u="dbl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342900" lvl="1" indent="-342900">
              <a:buClr>
                <a:schemeClr val="folHlink"/>
              </a:buClr>
              <a:buSzPct val="60000"/>
              <a:buNone/>
            </a:pPr>
            <a:endParaRPr lang="en-US" dirty="0" smtClean="0">
              <a:sym typeface="Wingdings" pitchFamily="2" charset="2"/>
            </a:endParaRPr>
          </a:p>
          <a:p>
            <a:pPr marL="342900" lvl="1" indent="-342900">
              <a:buClr>
                <a:schemeClr val="folHlink"/>
              </a:buClr>
              <a:buSzPct val="60000"/>
            </a:pPr>
            <a:r>
              <a:rPr lang="en-US" dirty="0" smtClean="0"/>
              <a:t>This is essentially the technique used in the PTAS for Steiner VRAP by </a:t>
            </a:r>
            <a:r>
              <a:rPr lang="en-US" dirty="0" err="1" smtClean="0">
                <a:solidFill>
                  <a:srgbClr val="0000CC"/>
                </a:solidFill>
              </a:rPr>
              <a:t>Armon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i="1" dirty="0" smtClean="0">
                <a:solidFill>
                  <a:srgbClr val="0000CC"/>
                </a:solidFill>
              </a:rPr>
              <a:t>et al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  <a:endParaRPr lang="en-US" dirty="0" smtClean="0">
              <a:sym typeface="Wingdings" pitchFamily="2" charset="2"/>
            </a:endParaRPr>
          </a:p>
          <a:p>
            <a:pPr marL="342900" lvl="1" indent="-342900">
              <a:buClr>
                <a:schemeClr val="folHlink"/>
              </a:buClr>
              <a:buSzPct val="60000"/>
            </a:pPr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13" name="Gruppieren 12"/>
          <p:cNvGrpSpPr/>
          <p:nvPr/>
        </p:nvGrpSpPr>
        <p:grpSpPr>
          <a:xfrm>
            <a:off x="971600" y="3502199"/>
            <a:ext cx="7345363" cy="1150937"/>
            <a:chOff x="1000100" y="3875734"/>
            <a:chExt cx="7345363" cy="1150937"/>
          </a:xfrm>
        </p:grpSpPr>
        <p:sp>
          <p:nvSpPr>
            <p:cNvPr id="14" name="AutoShape 6"/>
            <p:cNvSpPr>
              <a:spLocks noChangeArrowheads="1"/>
            </p:cNvSpPr>
            <p:nvPr/>
          </p:nvSpPr>
          <p:spPr bwMode="auto">
            <a:xfrm>
              <a:off x="1000100" y="3875734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err="1" smtClean="0">
                  <a:solidFill>
                    <a:schemeClr val="bg1"/>
                  </a:solidFill>
                </a:rPr>
                <a:t>Arora</a:t>
              </a:r>
              <a:r>
                <a:rPr lang="de-CH" sz="2000" dirty="0" smtClean="0">
                  <a:solidFill>
                    <a:schemeClr val="bg1"/>
                  </a:solidFill>
                </a:rPr>
                <a:t> </a:t>
              </a:r>
              <a:r>
                <a:rPr lang="en-GB" sz="2000" dirty="0" smtClean="0">
                  <a:solidFill>
                    <a:schemeClr val="bg1"/>
                  </a:solidFill>
                </a:rPr>
                <a:t>(FOCS ’96)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15" name="AutoShape 7"/>
            <p:cNvSpPr>
              <a:spLocks noChangeArrowheads="1"/>
            </p:cNvSpPr>
            <p:nvPr/>
          </p:nvSpPr>
          <p:spPr bwMode="auto">
            <a:xfrm>
              <a:off x="1000100" y="4307534"/>
              <a:ext cx="7272338" cy="719137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000100" y="4305946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Euclidean TSP with complexity </a:t>
              </a:r>
              <a:r>
                <a:rPr lang="en-GB" sz="2000" dirty="0" err="1" smtClean="0"/>
                <a:t>n</a:t>
              </a:r>
              <a:r>
                <a:rPr lang="en-GB" sz="2000" baseline="30000" dirty="0" err="1" smtClean="0">
                  <a:latin typeface="Helvetica"/>
                </a:rPr>
                <a:t>O</a:t>
              </a:r>
              <a:r>
                <a:rPr lang="en-GB" sz="2000" baseline="30000" dirty="0" smtClean="0">
                  <a:latin typeface="Helvetica"/>
                </a:rPr>
                <a:t>(1/</a:t>
              </a:r>
              <a:r>
                <a:rPr lang="en-GB" sz="2000" baseline="30000" dirty="0" smtClean="0">
                  <a:latin typeface="cmmi10"/>
                </a:rPr>
                <a:t>²</a:t>
              </a:r>
              <a:r>
                <a:rPr lang="en-GB" sz="2000" baseline="30000" dirty="0" smtClean="0">
                  <a:latin typeface="Helvetica"/>
                </a:rPr>
                <a:t>)</a:t>
              </a:r>
              <a:r>
                <a:rPr lang="en-GB" sz="2000" dirty="0" smtClean="0"/>
                <a:t>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971600" y="5446415"/>
            <a:ext cx="7345363" cy="1150937"/>
            <a:chOff x="1000100" y="3875734"/>
            <a:chExt cx="7345363" cy="1150937"/>
          </a:xfrm>
        </p:grpSpPr>
        <p:sp>
          <p:nvSpPr>
            <p:cNvPr id="18" name="AutoShape 6"/>
            <p:cNvSpPr>
              <a:spLocks noChangeArrowheads="1"/>
            </p:cNvSpPr>
            <p:nvPr/>
          </p:nvSpPr>
          <p:spPr bwMode="auto">
            <a:xfrm>
              <a:off x="1000100" y="3875734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err="1" smtClean="0">
                  <a:solidFill>
                    <a:schemeClr val="bg1"/>
                  </a:solidFill>
                </a:rPr>
                <a:t>Armon</a:t>
              </a:r>
              <a:r>
                <a:rPr lang="de-CH" sz="2000" dirty="0" smtClean="0">
                  <a:solidFill>
                    <a:schemeClr val="bg1"/>
                  </a:solidFill>
                </a:rPr>
                <a:t>, </a:t>
              </a:r>
              <a:r>
                <a:rPr lang="de-CH" sz="2000" dirty="0" err="1" smtClean="0">
                  <a:solidFill>
                    <a:schemeClr val="bg1"/>
                  </a:solidFill>
                </a:rPr>
                <a:t>Avidor</a:t>
              </a:r>
              <a:r>
                <a:rPr lang="de-CH" sz="2000" dirty="0" smtClean="0">
                  <a:solidFill>
                    <a:schemeClr val="bg1"/>
                  </a:solidFill>
                </a:rPr>
                <a:t>, </a:t>
              </a:r>
              <a:r>
                <a:rPr lang="de-CH" sz="2000" dirty="0" err="1" smtClean="0">
                  <a:solidFill>
                    <a:schemeClr val="bg1"/>
                  </a:solidFill>
                </a:rPr>
                <a:t>Schwartz</a:t>
              </a:r>
              <a:r>
                <a:rPr lang="de-CH" sz="2000" dirty="0" smtClean="0">
                  <a:solidFill>
                    <a:schemeClr val="bg1"/>
                  </a:solidFill>
                </a:rPr>
                <a:t> </a:t>
              </a:r>
              <a:r>
                <a:rPr lang="en-GB" sz="2000" dirty="0" smtClean="0">
                  <a:solidFill>
                    <a:schemeClr val="bg1"/>
                  </a:solidFill>
                </a:rPr>
                <a:t>(ESA ’06)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19" name="AutoShape 7"/>
            <p:cNvSpPr>
              <a:spLocks noChangeArrowheads="1"/>
            </p:cNvSpPr>
            <p:nvPr/>
          </p:nvSpPr>
          <p:spPr bwMode="auto">
            <a:xfrm>
              <a:off x="1000100" y="4307534"/>
              <a:ext cx="7272338" cy="719137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1000100" y="4305946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Steiner VRAP with complexity </a:t>
              </a:r>
              <a:r>
                <a:rPr lang="en-GB" sz="2000" dirty="0" err="1" smtClean="0"/>
                <a:t>n</a:t>
              </a:r>
              <a:r>
                <a:rPr lang="en-GB" sz="2000" baseline="30000" dirty="0" err="1" smtClean="0">
                  <a:latin typeface="Helvetica"/>
                </a:rPr>
                <a:t>O</a:t>
              </a:r>
              <a:r>
                <a:rPr lang="en-GB" sz="2000" baseline="30000" dirty="0" smtClean="0">
                  <a:latin typeface="Helvetica"/>
                </a:rPr>
                <a:t>(1/</a:t>
              </a:r>
              <a:r>
                <a:rPr lang="en-GB" sz="2000" baseline="30000" dirty="0" smtClean="0">
                  <a:latin typeface="cmmi10"/>
                </a:rPr>
                <a:t>²</a:t>
              </a:r>
              <a:r>
                <a:rPr lang="en-GB" sz="2000" baseline="30000" dirty="0" smtClean="0">
                  <a:latin typeface="Helvetica"/>
                </a:rPr>
                <a:t>)</a:t>
              </a:r>
              <a:r>
                <a:rPr lang="en-GB" sz="2000" dirty="0" smtClean="0"/>
                <a:t>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3552835"/>
          </a:xfrm>
        </p:spPr>
        <p:txBody>
          <a:bodyPr/>
          <a:lstStyle/>
          <a:p>
            <a:r>
              <a:rPr lang="en-US" dirty="0" smtClean="0"/>
              <a:t>Working in a non-truncated </a:t>
            </a:r>
            <a:r>
              <a:rPr lang="en-US" dirty="0" err="1" smtClean="0"/>
              <a:t>quadtree</a:t>
            </a:r>
            <a:r>
              <a:rPr lang="en-US" dirty="0" smtClean="0"/>
              <a:t>, we have to consider </a:t>
            </a:r>
            <a:r>
              <a:rPr lang="en-US" dirty="0" smtClean="0">
                <a:solidFill>
                  <a:srgbClr val="CC00CC"/>
                </a:solidFill>
                <a:latin typeface="Helvetica"/>
              </a:rPr>
              <a:t>O(n</a:t>
            </a:r>
            <a:r>
              <a:rPr lang="en-US" baseline="30000" dirty="0" smtClean="0">
                <a:solidFill>
                  <a:srgbClr val="CC00CC"/>
                </a:solidFill>
                <a:latin typeface="Helvetica"/>
              </a:rPr>
              <a:t>2</a:t>
            </a:r>
            <a:r>
              <a:rPr lang="en-US" dirty="0" smtClean="0">
                <a:solidFill>
                  <a:srgbClr val="CC00CC"/>
                </a:solidFill>
              </a:rPr>
              <a:t>) squares</a:t>
            </a:r>
            <a:r>
              <a:rPr lang="en-US" dirty="0" smtClean="0"/>
              <a:t>. For each of these we have to consider</a:t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  <a:latin typeface="Helvetica"/>
              </a:rPr>
              <a:t>2</a:t>
            </a:r>
            <a:r>
              <a:rPr lang="en-US" baseline="30000" dirty="0" smtClean="0">
                <a:solidFill>
                  <a:srgbClr val="00B050"/>
                </a:solidFill>
                <a:latin typeface="Helvetica"/>
              </a:rPr>
              <a:t>O(log</a:t>
            </a:r>
            <a:r>
              <a:rPr lang="en-US" dirty="0" smtClean="0">
                <a:solidFill>
                  <a:srgbClr val="00B050"/>
                </a:solidFill>
                <a:latin typeface="Helvetica"/>
              </a:rPr>
              <a:t> </a:t>
            </a:r>
            <a:r>
              <a:rPr lang="en-US" baseline="30000" dirty="0" smtClean="0">
                <a:solidFill>
                  <a:srgbClr val="00B050"/>
                </a:solidFill>
              </a:rPr>
              <a:t>n/</a:t>
            </a:r>
            <a:r>
              <a:rPr lang="en-US" baseline="30000" dirty="0" smtClean="0">
                <a:solidFill>
                  <a:srgbClr val="00B05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</a:rPr>
              <a:t> = </a:t>
            </a:r>
            <a:r>
              <a:rPr lang="en-US" dirty="0" err="1" smtClean="0">
                <a:solidFill>
                  <a:srgbClr val="00B050"/>
                </a:solidFill>
                <a:latin typeface="Helvetica"/>
              </a:rPr>
              <a:t>n</a:t>
            </a:r>
            <a:r>
              <a:rPr lang="en-US" baseline="30000" dirty="0" err="1" smtClean="0">
                <a:solidFill>
                  <a:srgbClr val="00B050"/>
                </a:solidFill>
                <a:latin typeface="Helvetica"/>
              </a:rPr>
              <a:t>O</a:t>
            </a:r>
            <a:r>
              <a:rPr lang="en-US" baseline="30000" dirty="0" smtClean="0">
                <a:solidFill>
                  <a:srgbClr val="00B050"/>
                </a:solidFill>
                <a:latin typeface="Helvetica"/>
              </a:rPr>
              <a:t>(1</a:t>
            </a:r>
            <a:r>
              <a:rPr lang="en-US" baseline="30000" dirty="0" smtClean="0">
                <a:solidFill>
                  <a:srgbClr val="00B050"/>
                </a:solidFill>
              </a:rPr>
              <a:t>/</a:t>
            </a:r>
            <a:r>
              <a:rPr lang="en-US" baseline="30000" dirty="0" smtClean="0">
                <a:solidFill>
                  <a:srgbClr val="00B05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</a:rPr>
              <a:t> configurations</a:t>
            </a:r>
            <a:r>
              <a:rPr lang="en-US" dirty="0" smtClean="0"/>
              <a:t>, and the estimate for each configuration can be </a:t>
            </a:r>
            <a:r>
              <a:rPr lang="en-US" dirty="0" smtClean="0">
                <a:solidFill>
                  <a:srgbClr val="FF0000"/>
                </a:solidFill>
              </a:rPr>
              <a:t>calculated in time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baseline="30000" dirty="0" err="1" smtClean="0">
                <a:solidFill>
                  <a:srgbClr val="FF0000"/>
                </a:solidFill>
              </a:rPr>
              <a:t>O</a:t>
            </a:r>
            <a:r>
              <a:rPr lang="en-US" baseline="30000" dirty="0" smtClean="0">
                <a:solidFill>
                  <a:srgbClr val="FF0000"/>
                </a:solidFill>
              </a:rPr>
              <a:t>(1/</a:t>
            </a:r>
            <a:r>
              <a:rPr lang="en-US" baseline="30000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obtain a PTAS with running time </a:t>
            </a:r>
          </a:p>
          <a:p>
            <a:pPr algn="ctr">
              <a:buNone/>
            </a:pPr>
            <a:r>
              <a:rPr lang="en-US" dirty="0" smtClean="0">
                <a:solidFill>
                  <a:srgbClr val="CC00CC"/>
                </a:solidFill>
                <a:latin typeface="Helvetica"/>
                <a:sym typeface="Wingdings" pitchFamily="2" charset="2"/>
              </a:rPr>
              <a:t>O(n</a:t>
            </a:r>
            <a:r>
              <a:rPr lang="en-US" baseline="30000" dirty="0" smtClean="0">
                <a:solidFill>
                  <a:srgbClr val="CC00CC"/>
                </a:solidFill>
                <a:latin typeface="Helvetica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CC00CC"/>
                </a:solidFill>
                <a:sym typeface="Wingdings" pitchFamily="2" charset="2"/>
              </a:rPr>
              <a:t>) </a:t>
            </a:r>
            <a:r>
              <a:rPr lang="en-US" dirty="0" smtClean="0">
                <a:latin typeface="cmsy10"/>
                <a:sym typeface="Wingdings" pitchFamily="2" charset="2"/>
              </a:rPr>
              <a:t>¢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Helvetica"/>
              </a:rPr>
              <a:t>n</a:t>
            </a:r>
            <a:r>
              <a:rPr lang="en-US" baseline="30000" dirty="0" err="1" smtClean="0">
                <a:solidFill>
                  <a:srgbClr val="00B050"/>
                </a:solidFill>
                <a:latin typeface="Helvetica"/>
              </a:rPr>
              <a:t>O</a:t>
            </a:r>
            <a:r>
              <a:rPr lang="en-US" baseline="30000" dirty="0" smtClean="0">
                <a:solidFill>
                  <a:srgbClr val="00B050"/>
                </a:solidFill>
                <a:latin typeface="Helvetica"/>
              </a:rPr>
              <a:t>(1/</a:t>
            </a:r>
            <a:r>
              <a:rPr lang="en-US" baseline="30000" dirty="0" smtClean="0">
                <a:solidFill>
                  <a:srgbClr val="00B05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Helvetica"/>
              </a:rPr>
              <a:t>n</a:t>
            </a:r>
            <a:r>
              <a:rPr lang="en-US" baseline="30000" dirty="0" err="1" smtClean="0">
                <a:solidFill>
                  <a:srgbClr val="FF0000"/>
                </a:solidFill>
                <a:latin typeface="Helvetica"/>
              </a:rPr>
              <a:t>O</a:t>
            </a:r>
            <a:r>
              <a:rPr lang="en-US" baseline="30000" dirty="0" smtClean="0">
                <a:solidFill>
                  <a:srgbClr val="FF0000"/>
                </a:solidFill>
                <a:latin typeface="Helvetica"/>
              </a:rPr>
              <a:t>(1</a:t>
            </a:r>
            <a:r>
              <a:rPr lang="en-US" baseline="30000" dirty="0" smtClean="0">
                <a:solidFill>
                  <a:srgbClr val="FF0000"/>
                </a:solidFill>
              </a:rPr>
              <a:t>/</a:t>
            </a:r>
            <a:r>
              <a:rPr lang="en-US" baseline="30000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u="dbl" dirty="0" err="1" smtClean="0">
                <a:latin typeface="Helvetica"/>
              </a:rPr>
              <a:t>n</a:t>
            </a:r>
            <a:r>
              <a:rPr lang="en-US" u="dbl" baseline="30000" dirty="0" err="1" smtClean="0">
                <a:latin typeface="Helvetica"/>
              </a:rPr>
              <a:t>O</a:t>
            </a:r>
            <a:r>
              <a:rPr lang="en-US" u="dbl" baseline="30000" dirty="0" smtClean="0">
                <a:latin typeface="Helvetica"/>
              </a:rPr>
              <a:t>(1</a:t>
            </a:r>
            <a:r>
              <a:rPr lang="en-US" u="dbl" baseline="30000" dirty="0" smtClean="0"/>
              <a:t>/</a:t>
            </a:r>
            <a:r>
              <a:rPr lang="en-US" u="dbl" baseline="30000" dirty="0" smtClean="0">
                <a:latin typeface="cmmi10"/>
              </a:rPr>
              <a:t>²</a:t>
            </a:r>
            <a:r>
              <a:rPr lang="en-US" u="dbl" baseline="30000" dirty="0" smtClean="0"/>
              <a:t>)</a:t>
            </a:r>
            <a:r>
              <a:rPr lang="en-US" u="dbl" dirty="0" smtClean="0"/>
              <a:t>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>
              <a:sym typeface="Wingdings" pitchFamily="2" charset="2"/>
            </a:endParaRPr>
          </a:p>
          <a:p>
            <a:pPr marL="342900" lvl="1" indent="-342900">
              <a:buClr>
                <a:schemeClr val="folHlink"/>
              </a:buClr>
              <a:buSzPct val="60000"/>
            </a:pPr>
            <a:r>
              <a:rPr lang="en-US" dirty="0" smtClean="0">
                <a:sym typeface="Wingdings" pitchFamily="2" charset="2"/>
              </a:rPr>
              <a:t>to achieve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quasilinear</a:t>
            </a:r>
            <a:r>
              <a:rPr lang="en-US" dirty="0" smtClean="0">
                <a:sym typeface="Wingdings" pitchFamily="2" charset="2"/>
              </a:rPr>
              <a:t> time, we can only use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polylogarithmic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time per square</a:t>
            </a:r>
            <a:r>
              <a:rPr lang="en-US" dirty="0" smtClean="0">
                <a:sym typeface="Wingdings" pitchFamily="2" charset="2"/>
              </a:rPr>
              <a:t>. In particular, we can only consider </a:t>
            </a:r>
            <a:r>
              <a:rPr lang="en-US" dirty="0" err="1" smtClean="0">
                <a:solidFill>
                  <a:srgbClr val="00B050"/>
                </a:solidFill>
                <a:ea typeface="+mn-ea"/>
                <a:cs typeface="+mn-cs"/>
                <a:sym typeface="Wingdings" pitchFamily="2" charset="2"/>
              </a:rPr>
              <a:t>polylogarithmically</a:t>
            </a:r>
            <a:r>
              <a:rPr lang="en-US" dirty="0" smtClean="0">
                <a:solidFill>
                  <a:srgbClr val="00B050"/>
                </a:solidFill>
                <a:ea typeface="+mn-ea"/>
                <a:cs typeface="+mn-cs"/>
                <a:sym typeface="Wingdings" pitchFamily="2" charset="2"/>
              </a:rPr>
              <a:t> many configurations </a:t>
            </a:r>
            <a:r>
              <a:rPr lang="en-US" dirty="0" smtClean="0">
                <a:sym typeface="Wingdings" pitchFamily="2" charset="2"/>
              </a:rPr>
              <a:t>per square.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12" name="Gruppieren 11"/>
          <p:cNvGrpSpPr/>
          <p:nvPr/>
        </p:nvGrpSpPr>
        <p:grpSpPr>
          <a:xfrm>
            <a:off x="971600" y="3502199"/>
            <a:ext cx="7345363" cy="1150937"/>
            <a:chOff x="1000100" y="3875734"/>
            <a:chExt cx="7345363" cy="1150937"/>
          </a:xfrm>
        </p:grpSpPr>
        <p:sp>
          <p:nvSpPr>
            <p:cNvPr id="13" name="AutoShape 6"/>
            <p:cNvSpPr>
              <a:spLocks noChangeArrowheads="1"/>
            </p:cNvSpPr>
            <p:nvPr/>
          </p:nvSpPr>
          <p:spPr bwMode="auto">
            <a:xfrm>
              <a:off x="1000100" y="3875734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err="1" smtClean="0">
                  <a:solidFill>
                    <a:schemeClr val="bg1"/>
                  </a:solidFill>
                </a:rPr>
                <a:t>Arora</a:t>
              </a:r>
              <a:r>
                <a:rPr lang="de-CH" sz="2000" dirty="0" smtClean="0">
                  <a:solidFill>
                    <a:schemeClr val="bg1"/>
                  </a:solidFill>
                </a:rPr>
                <a:t> </a:t>
              </a:r>
              <a:r>
                <a:rPr lang="en-GB" sz="2000" dirty="0" smtClean="0">
                  <a:solidFill>
                    <a:schemeClr val="bg1"/>
                  </a:solidFill>
                </a:rPr>
                <a:t>(FOCS ’96)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14" name="AutoShape 7"/>
            <p:cNvSpPr>
              <a:spLocks noChangeArrowheads="1"/>
            </p:cNvSpPr>
            <p:nvPr/>
          </p:nvSpPr>
          <p:spPr bwMode="auto">
            <a:xfrm>
              <a:off x="1000100" y="4307534"/>
              <a:ext cx="7272338" cy="719137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1000100" y="4305946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Euclidean TSP with complexity </a:t>
              </a:r>
              <a:r>
                <a:rPr lang="en-GB" sz="2000" dirty="0" err="1" smtClean="0"/>
                <a:t>n</a:t>
              </a:r>
              <a:r>
                <a:rPr lang="en-GB" sz="2000" baseline="30000" dirty="0" err="1" smtClean="0">
                  <a:latin typeface="Helvetica"/>
                </a:rPr>
                <a:t>O</a:t>
              </a:r>
              <a:r>
                <a:rPr lang="en-GB" sz="2000" baseline="30000" dirty="0" smtClean="0">
                  <a:latin typeface="Helvetica"/>
                </a:rPr>
                <a:t>(1/</a:t>
              </a:r>
              <a:r>
                <a:rPr lang="en-GB" sz="2000" baseline="30000" dirty="0" smtClean="0">
                  <a:latin typeface="cmmi10"/>
                </a:rPr>
                <a:t>²</a:t>
              </a:r>
              <a:r>
                <a:rPr lang="en-GB" sz="2000" baseline="30000" dirty="0" smtClean="0">
                  <a:latin typeface="Helvetica"/>
                </a:rPr>
                <a:t>)</a:t>
              </a:r>
              <a:r>
                <a:rPr lang="en-GB" sz="2000" dirty="0" smtClean="0"/>
                <a:t>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running time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de-CH" dirty="0" smtClean="0">
                <a:sym typeface="Wingdings" pitchFamily="2" charset="2"/>
              </a:rPr>
              <a:t/>
            </a:r>
            <a:br>
              <a:rPr lang="de-CH" dirty="0" smtClean="0">
                <a:sym typeface="Wingdings" pitchFamily="2" charset="2"/>
              </a:rPr>
            </a:br>
            <a:endParaRPr lang="en-US" dirty="0" smtClean="0">
              <a:sym typeface="Wingdings" pitchFamily="2" charset="2"/>
            </a:endParaRPr>
          </a:p>
          <a:p>
            <a:pPr marL="742950" lvl="2" indent="-342900">
              <a:buSzPct val="60000"/>
            </a:pPr>
            <a:r>
              <a:rPr lang="de-CH" b="1" dirty="0" err="1" smtClean="0"/>
              <a:t>Idea</a:t>
            </a:r>
            <a:r>
              <a:rPr lang="de-CH" b="1" dirty="0" smtClean="0"/>
              <a:t>: </a:t>
            </a:r>
            <a:r>
              <a:rPr lang="de-CH" dirty="0" err="1" smtClean="0"/>
              <a:t>proceed</a:t>
            </a:r>
            <a:r>
              <a:rPr lang="de-CH" dirty="0" smtClean="0"/>
              <a:t> </a:t>
            </a:r>
            <a:r>
              <a:rPr lang="de-CH" dirty="0" err="1" smtClean="0"/>
              <a:t>bottom-up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quadtree</a:t>
            </a:r>
            <a:r>
              <a:rPr lang="de-CH" dirty="0" smtClean="0"/>
              <a:t> and </a:t>
            </a:r>
            <a:r>
              <a:rPr lang="de-CH" dirty="0" err="1" smtClean="0"/>
              <a:t>modify</a:t>
            </a:r>
            <a:r>
              <a:rPr lang="de-CH" dirty="0" smtClean="0"/>
              <a:t> </a:t>
            </a:r>
            <a:r>
              <a:rPr lang="de-CH" dirty="0" err="1" smtClean="0"/>
              <a:t>each</a:t>
            </a:r>
            <a:r>
              <a:rPr lang="de-CH" dirty="0" smtClean="0"/>
              <a:t> </a:t>
            </a:r>
            <a:r>
              <a:rPr lang="de-CH" dirty="0" err="1" smtClean="0"/>
              <a:t>square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many</a:t>
            </a:r>
            <a:r>
              <a:rPr lang="de-CH" dirty="0" smtClean="0"/>
              <a:t> </a:t>
            </a:r>
            <a:r>
              <a:rPr lang="de-CH" dirty="0" err="1" smtClean="0"/>
              <a:t>crossings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introducing</a:t>
            </a:r>
            <a:r>
              <a:rPr lang="de-CH" dirty="0" smtClean="0"/>
              <a:t> line </a:t>
            </a:r>
            <a:r>
              <a:rPr lang="de-CH" dirty="0" err="1" smtClean="0"/>
              <a:t>segments</a:t>
            </a:r>
            <a:r>
              <a:rPr lang="de-CH" dirty="0" smtClean="0"/>
              <a:t> parallel to </a:t>
            </a:r>
            <a:r>
              <a:rPr lang="de-CH" dirty="0" err="1" smtClean="0"/>
              <a:t>sides</a:t>
            </a:r>
            <a:r>
              <a:rPr lang="de-CH" dirty="0" smtClean="0"/>
              <a:t>.</a:t>
            </a:r>
            <a:endParaRPr lang="de-CH" dirty="0" smtClean="0">
              <a:solidFill>
                <a:srgbClr val="FF0000"/>
              </a:solidFill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1000100" y="1357298"/>
            <a:ext cx="7272338" cy="431800"/>
          </a:xfrm>
          <a:prstGeom prst="roundRect">
            <a:avLst>
              <a:gd name="adj" fmla="val 15440"/>
            </a:avLst>
          </a:prstGeom>
          <a:solidFill>
            <a:srgbClr val="26268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CH" sz="2000" dirty="0" err="1" smtClean="0">
                <a:solidFill>
                  <a:schemeClr val="bg1"/>
                </a:solidFill>
              </a:rPr>
              <a:t>Patching</a:t>
            </a:r>
            <a:r>
              <a:rPr lang="de-CH" sz="2000" dirty="0" smtClean="0">
                <a:solidFill>
                  <a:schemeClr val="bg1"/>
                </a:solidFill>
              </a:rPr>
              <a:t> Lemma </a:t>
            </a:r>
            <a:r>
              <a:rPr lang="en-GB" sz="2000" dirty="0" smtClean="0">
                <a:solidFill>
                  <a:schemeClr val="bg1"/>
                </a:solidFill>
              </a:rPr>
              <a:t>(</a:t>
            </a:r>
            <a:r>
              <a:rPr lang="en-GB" sz="2000" dirty="0" err="1" smtClean="0">
                <a:solidFill>
                  <a:schemeClr val="bg1"/>
                </a:solidFill>
              </a:rPr>
              <a:t>Arora</a:t>
            </a:r>
            <a:r>
              <a:rPr lang="en-GB" sz="2000" dirty="0" smtClean="0">
                <a:solidFill>
                  <a:schemeClr val="bg1"/>
                </a:solidFill>
              </a:rPr>
              <a:t>)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000100" y="1792270"/>
            <a:ext cx="7272338" cy="1350978"/>
          </a:xfrm>
          <a:prstGeom prst="roundRect">
            <a:avLst>
              <a:gd name="adj" fmla="val 11245"/>
            </a:avLst>
          </a:prstGeom>
          <a:solidFill>
            <a:srgbClr val="E9E9F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71538" y="1857364"/>
            <a:ext cx="734536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The optimal solution can be modified </a:t>
            </a:r>
            <a:r>
              <a:rPr lang="en-GB" sz="2000" dirty="0" smtClean="0">
                <a:solidFill>
                  <a:srgbClr val="FF0000"/>
                </a:solidFill>
              </a:rPr>
              <a:t>such that it crosses the boundary of every square at most O(1/</a:t>
            </a:r>
            <a:r>
              <a:rPr lang="en-GB" sz="2000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GB" sz="2000" dirty="0" smtClean="0">
                <a:solidFill>
                  <a:srgbClr val="FF0000"/>
                </a:solidFill>
              </a:rPr>
              <a:t>) many times</a:t>
            </a:r>
            <a:r>
              <a:rPr lang="en-GB" sz="2000" dirty="0" smtClean="0"/>
              <a:t>.</a:t>
            </a:r>
            <a:br>
              <a:rPr lang="en-GB" sz="2000" dirty="0" smtClean="0"/>
            </a:br>
            <a:r>
              <a:rPr lang="en-GB" sz="2000" dirty="0" smtClean="0"/>
              <a:t>In expectation, this increases the length of the tour only by a factor of 1+</a:t>
            </a:r>
            <a:r>
              <a:rPr lang="en-GB" sz="2000" dirty="0" smtClean="0">
                <a:latin typeface="cmmi10"/>
              </a:rPr>
              <a:t>²</a:t>
            </a:r>
            <a:r>
              <a:rPr lang="en-GB" sz="2000" dirty="0" smtClean="0"/>
              <a:t>.</a:t>
            </a:r>
            <a:endParaRPr lang="en-GB" sz="2000" dirty="0">
              <a:solidFill>
                <a:srgbClr val="008000"/>
              </a:solidFill>
            </a:endParaRPr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 flipV="1">
            <a:off x="3000364" y="5715016"/>
            <a:ext cx="714380" cy="7143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15"/>
          <p:cNvSpPr>
            <a:spLocks noChangeShapeType="1"/>
          </p:cNvSpPr>
          <p:nvPr/>
        </p:nvSpPr>
        <p:spPr bwMode="auto">
          <a:xfrm>
            <a:off x="2357422" y="4827281"/>
            <a:ext cx="428628" cy="45719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15"/>
          <p:cNvSpPr>
            <a:spLocks noChangeShapeType="1"/>
          </p:cNvSpPr>
          <p:nvPr/>
        </p:nvSpPr>
        <p:spPr bwMode="auto">
          <a:xfrm flipV="1">
            <a:off x="2332716" y="6143644"/>
            <a:ext cx="881962" cy="50989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13"/>
          <p:cNvSpPr>
            <a:spLocks noChangeShapeType="1"/>
          </p:cNvSpPr>
          <p:nvPr/>
        </p:nvSpPr>
        <p:spPr bwMode="auto">
          <a:xfrm flipV="1">
            <a:off x="2428860" y="5500702"/>
            <a:ext cx="357190" cy="7143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2" name="Gruppieren 71"/>
          <p:cNvGrpSpPr/>
          <p:nvPr/>
        </p:nvGrpSpPr>
        <p:grpSpPr>
          <a:xfrm>
            <a:off x="1462216" y="4149124"/>
            <a:ext cx="3967040" cy="2416431"/>
            <a:chOff x="1462216" y="4149124"/>
            <a:chExt cx="3967040" cy="2416431"/>
          </a:xfrm>
        </p:grpSpPr>
        <p:sp>
          <p:nvSpPr>
            <p:cNvPr id="9" name="Rechteck 8"/>
            <p:cNvSpPr/>
            <p:nvPr/>
          </p:nvSpPr>
          <p:spPr>
            <a:xfrm>
              <a:off x="2928926" y="4643446"/>
              <a:ext cx="1857388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4"/>
            <p:cNvSpPr>
              <a:spLocks noChangeArrowheads="1"/>
            </p:cNvSpPr>
            <p:nvPr/>
          </p:nvSpPr>
          <p:spPr bwMode="auto">
            <a:xfrm>
              <a:off x="3357554" y="4857760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5"/>
            <p:cNvSpPr>
              <a:spLocks noChangeArrowheads="1"/>
            </p:cNvSpPr>
            <p:nvPr/>
          </p:nvSpPr>
          <p:spPr bwMode="auto">
            <a:xfrm>
              <a:off x="2285984" y="6143644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2285984" y="478632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7"/>
            <p:cNvSpPr>
              <a:spLocks noChangeArrowheads="1"/>
            </p:cNvSpPr>
            <p:nvPr/>
          </p:nvSpPr>
          <p:spPr bwMode="auto">
            <a:xfrm>
              <a:off x="3198202" y="6096920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7"/>
            <p:cNvSpPr>
              <a:spLocks noChangeArrowheads="1"/>
            </p:cNvSpPr>
            <p:nvPr/>
          </p:nvSpPr>
          <p:spPr bwMode="auto">
            <a:xfrm>
              <a:off x="3071802" y="5357826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7"/>
            <p:cNvSpPr>
              <a:spLocks noChangeArrowheads="1"/>
            </p:cNvSpPr>
            <p:nvPr/>
          </p:nvSpPr>
          <p:spPr bwMode="auto">
            <a:xfrm>
              <a:off x="2357422" y="5517178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7"/>
            <p:cNvSpPr>
              <a:spLocks noChangeArrowheads="1"/>
            </p:cNvSpPr>
            <p:nvPr/>
          </p:nvSpPr>
          <p:spPr bwMode="auto">
            <a:xfrm>
              <a:off x="3651544" y="566829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7"/>
            <p:cNvSpPr>
              <a:spLocks noChangeArrowheads="1"/>
            </p:cNvSpPr>
            <p:nvPr/>
          </p:nvSpPr>
          <p:spPr bwMode="auto">
            <a:xfrm>
              <a:off x="2651412" y="575350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ihandform 55"/>
            <p:cNvSpPr/>
            <p:nvPr/>
          </p:nvSpPr>
          <p:spPr>
            <a:xfrm>
              <a:off x="3070011" y="4149124"/>
              <a:ext cx="2359245" cy="1377092"/>
            </a:xfrm>
            <a:custGeom>
              <a:avLst/>
              <a:gdLst>
                <a:gd name="connsiteX0" fmla="*/ 403654 w 3203146"/>
                <a:gd name="connsiteY0" fmla="*/ 744152 h 1377092"/>
                <a:gd name="connsiteX1" fmla="*/ 700216 w 3203146"/>
                <a:gd name="connsiteY1" fmla="*/ 225168 h 1377092"/>
                <a:gd name="connsiteX2" fmla="*/ 1837038 w 3203146"/>
                <a:gd name="connsiteY2" fmla="*/ 398162 h 1377092"/>
                <a:gd name="connsiteX3" fmla="*/ 2067697 w 3203146"/>
                <a:gd name="connsiteY3" fmla="*/ 43935 h 1377092"/>
                <a:gd name="connsiteX4" fmla="*/ 3146854 w 3203146"/>
                <a:gd name="connsiteY4" fmla="*/ 661773 h 1377092"/>
                <a:gd name="connsiteX5" fmla="*/ 2405449 w 3203146"/>
                <a:gd name="connsiteY5" fmla="*/ 1312562 h 1377092"/>
                <a:gd name="connsiteX6" fmla="*/ 1202724 w 3203146"/>
                <a:gd name="connsiteY6" fmla="*/ 1048952 h 1377092"/>
                <a:gd name="connsiteX7" fmla="*/ 914400 w 3203146"/>
                <a:gd name="connsiteY7" fmla="*/ 810054 h 1377092"/>
                <a:gd name="connsiteX8" fmla="*/ 131805 w 3203146"/>
                <a:gd name="connsiteY8" fmla="*/ 1230184 h 1377092"/>
                <a:gd name="connsiteX9" fmla="*/ 123568 w 3203146"/>
                <a:gd name="connsiteY9" fmla="*/ 1238422 h 1377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03146" h="1377092">
                  <a:moveTo>
                    <a:pt x="403654" y="744152"/>
                  </a:moveTo>
                  <a:cubicBezTo>
                    <a:pt x="432486" y="513492"/>
                    <a:pt x="461319" y="282833"/>
                    <a:pt x="700216" y="225168"/>
                  </a:cubicBezTo>
                  <a:cubicBezTo>
                    <a:pt x="939113" y="167503"/>
                    <a:pt x="1609125" y="428368"/>
                    <a:pt x="1837038" y="398162"/>
                  </a:cubicBezTo>
                  <a:cubicBezTo>
                    <a:pt x="2064952" y="367957"/>
                    <a:pt x="1849394" y="0"/>
                    <a:pt x="2067697" y="43935"/>
                  </a:cubicBezTo>
                  <a:cubicBezTo>
                    <a:pt x="2286000" y="87870"/>
                    <a:pt x="3090562" y="450335"/>
                    <a:pt x="3146854" y="661773"/>
                  </a:cubicBezTo>
                  <a:cubicBezTo>
                    <a:pt x="3203146" y="873211"/>
                    <a:pt x="2729471" y="1248032"/>
                    <a:pt x="2405449" y="1312562"/>
                  </a:cubicBezTo>
                  <a:cubicBezTo>
                    <a:pt x="2081427" y="1377092"/>
                    <a:pt x="1451232" y="1132703"/>
                    <a:pt x="1202724" y="1048952"/>
                  </a:cubicBezTo>
                  <a:cubicBezTo>
                    <a:pt x="954216" y="965201"/>
                    <a:pt x="1092886" y="779849"/>
                    <a:pt x="914400" y="810054"/>
                  </a:cubicBezTo>
                  <a:cubicBezTo>
                    <a:pt x="735914" y="840259"/>
                    <a:pt x="263610" y="1158789"/>
                    <a:pt x="131805" y="1230184"/>
                  </a:cubicBezTo>
                  <a:cubicBezTo>
                    <a:pt x="0" y="1301579"/>
                    <a:pt x="61784" y="1270000"/>
                    <a:pt x="123568" y="1238422"/>
                  </a:cubicBezTo>
                </a:path>
              </a:pathLst>
            </a:custGeom>
            <a:ln w="1270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ihandform 56"/>
            <p:cNvSpPr/>
            <p:nvPr/>
          </p:nvSpPr>
          <p:spPr>
            <a:xfrm>
              <a:off x="1462216" y="5085491"/>
              <a:ext cx="1338649" cy="1033850"/>
            </a:xfrm>
            <a:custGeom>
              <a:avLst/>
              <a:gdLst>
                <a:gd name="connsiteX0" fmla="*/ 926757 w 1338649"/>
                <a:gd name="connsiteY0" fmla="*/ 475050 h 1033850"/>
                <a:gd name="connsiteX1" fmla="*/ 613719 w 1338649"/>
                <a:gd name="connsiteY1" fmla="*/ 21968 h 1033850"/>
                <a:gd name="connsiteX2" fmla="*/ 37070 w 1338649"/>
                <a:gd name="connsiteY2" fmla="*/ 343244 h 1033850"/>
                <a:gd name="connsiteX3" fmla="*/ 391298 w 1338649"/>
                <a:gd name="connsiteY3" fmla="*/ 969320 h 1033850"/>
                <a:gd name="connsiteX4" fmla="*/ 1198606 w 1338649"/>
                <a:gd name="connsiteY4" fmla="*/ 730423 h 1033850"/>
                <a:gd name="connsiteX5" fmla="*/ 1231557 w 1338649"/>
                <a:gd name="connsiteY5" fmla="*/ 713947 h 103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8649" h="1033850">
                  <a:moveTo>
                    <a:pt x="926757" y="475050"/>
                  </a:moveTo>
                  <a:cubicBezTo>
                    <a:pt x="844378" y="259493"/>
                    <a:pt x="762000" y="43936"/>
                    <a:pt x="613719" y="21968"/>
                  </a:cubicBezTo>
                  <a:cubicBezTo>
                    <a:pt x="465438" y="0"/>
                    <a:pt x="74140" y="185352"/>
                    <a:pt x="37070" y="343244"/>
                  </a:cubicBezTo>
                  <a:cubicBezTo>
                    <a:pt x="0" y="501136"/>
                    <a:pt x="197709" y="904790"/>
                    <a:pt x="391298" y="969320"/>
                  </a:cubicBezTo>
                  <a:cubicBezTo>
                    <a:pt x="584887" y="1033850"/>
                    <a:pt x="1058563" y="772985"/>
                    <a:pt x="1198606" y="730423"/>
                  </a:cubicBezTo>
                  <a:cubicBezTo>
                    <a:pt x="1338649" y="687861"/>
                    <a:pt x="1285103" y="700904"/>
                    <a:pt x="1231557" y="713947"/>
                  </a:cubicBezTo>
                </a:path>
              </a:pathLst>
            </a:custGeom>
            <a:ln w="1270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Gekrümmte Verbindung 59"/>
            <p:cNvCxnSpPr>
              <a:stCxn id="48" idx="6"/>
              <a:endCxn id="51" idx="3"/>
            </p:cNvCxnSpPr>
            <p:nvPr/>
          </p:nvCxnSpPr>
          <p:spPr>
            <a:xfrm flipV="1">
              <a:off x="3287102" y="5744173"/>
              <a:ext cx="377461" cy="397197"/>
            </a:xfrm>
            <a:prstGeom prst="curvedConnector2">
              <a:avLst/>
            </a:prstGeom>
            <a:ln w="1270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krümmte Verbindung 59"/>
            <p:cNvCxnSpPr/>
            <p:nvPr/>
          </p:nvCxnSpPr>
          <p:spPr>
            <a:xfrm flipV="1">
              <a:off x="1937032" y="6168358"/>
              <a:ext cx="377461" cy="397197"/>
            </a:xfrm>
            <a:prstGeom prst="curvedConnector2">
              <a:avLst/>
            </a:prstGeom>
            <a:ln w="1270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krümmte Verbindung 59"/>
            <p:cNvCxnSpPr/>
            <p:nvPr/>
          </p:nvCxnSpPr>
          <p:spPr>
            <a:xfrm rot="10800000">
              <a:off x="1604556" y="4506104"/>
              <a:ext cx="714380" cy="325760"/>
            </a:xfrm>
            <a:prstGeom prst="curvedConnector3">
              <a:avLst>
                <a:gd name="adj1" fmla="val 51153"/>
              </a:avLst>
            </a:prstGeom>
            <a:ln w="12700">
              <a:solidFill>
                <a:srgbClr val="00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uppieren 73"/>
          <p:cNvGrpSpPr/>
          <p:nvPr/>
        </p:nvGrpSpPr>
        <p:grpSpPr>
          <a:xfrm>
            <a:off x="2357422" y="4857760"/>
            <a:ext cx="1382028" cy="1336873"/>
            <a:chOff x="2332716" y="4857760"/>
            <a:chExt cx="1382028" cy="1336873"/>
          </a:xfrm>
        </p:grpSpPr>
        <p:sp>
          <p:nvSpPr>
            <p:cNvPr id="75" name="Line 13"/>
            <p:cNvSpPr>
              <a:spLocks noChangeShapeType="1"/>
            </p:cNvSpPr>
            <p:nvPr/>
          </p:nvSpPr>
          <p:spPr bwMode="auto">
            <a:xfrm flipV="1">
              <a:off x="2714612" y="5715016"/>
              <a:ext cx="1000132" cy="7746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15"/>
            <p:cNvSpPr>
              <a:spLocks noChangeShapeType="1"/>
            </p:cNvSpPr>
            <p:nvPr/>
          </p:nvSpPr>
          <p:spPr bwMode="auto">
            <a:xfrm flipV="1">
              <a:off x="2332716" y="6143644"/>
              <a:ext cx="881962" cy="5098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15"/>
            <p:cNvSpPr>
              <a:spLocks noChangeShapeType="1"/>
            </p:cNvSpPr>
            <p:nvPr/>
          </p:nvSpPr>
          <p:spPr bwMode="auto">
            <a:xfrm>
              <a:off x="2332716" y="4857760"/>
              <a:ext cx="1077596" cy="5496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13"/>
            <p:cNvSpPr>
              <a:spLocks noChangeShapeType="1"/>
            </p:cNvSpPr>
            <p:nvPr/>
          </p:nvSpPr>
          <p:spPr bwMode="auto">
            <a:xfrm flipV="1">
              <a:off x="2428860" y="5429264"/>
              <a:ext cx="662624" cy="142876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" name="Line 15"/>
          <p:cNvSpPr>
            <a:spLocks noChangeShapeType="1"/>
          </p:cNvSpPr>
          <p:nvPr/>
        </p:nvSpPr>
        <p:spPr bwMode="auto">
          <a:xfrm>
            <a:off x="2857488" y="4857760"/>
            <a:ext cx="571504" cy="45719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0" name="Gruppieren 99"/>
          <p:cNvGrpSpPr/>
          <p:nvPr/>
        </p:nvGrpSpPr>
        <p:grpSpPr>
          <a:xfrm>
            <a:off x="2786050" y="4857760"/>
            <a:ext cx="214314" cy="929488"/>
            <a:chOff x="2786050" y="4857760"/>
            <a:chExt cx="214314" cy="929488"/>
          </a:xfrm>
        </p:grpSpPr>
        <p:cxnSp>
          <p:nvCxnSpPr>
            <p:cNvPr id="69" name="Gerade Verbindung 68"/>
            <p:cNvCxnSpPr>
              <a:endCxn id="83" idx="1"/>
            </p:cNvCxnSpPr>
            <p:nvPr/>
          </p:nvCxnSpPr>
          <p:spPr>
            <a:xfrm rot="5400000">
              <a:off x="2408265" y="5298745"/>
              <a:ext cx="890208" cy="823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</p:cxnSp>
        <p:cxnSp>
          <p:nvCxnSpPr>
            <p:cNvPr id="70" name="Gerade Verbindung 69"/>
            <p:cNvCxnSpPr/>
            <p:nvPr/>
          </p:nvCxnSpPr>
          <p:spPr>
            <a:xfrm rot="5400000">
              <a:off x="2820975" y="5607859"/>
              <a:ext cx="357984" cy="794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</p:cxnSp>
        <p:cxnSp>
          <p:nvCxnSpPr>
            <p:cNvPr id="80" name="Gerade Verbindung 79"/>
            <p:cNvCxnSpPr>
              <a:stCxn id="40" idx="1"/>
            </p:cNvCxnSpPr>
            <p:nvPr/>
          </p:nvCxnSpPr>
          <p:spPr>
            <a:xfrm rot="16200000" flipH="1">
              <a:off x="2464078" y="5194972"/>
              <a:ext cx="643946" cy="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</p:cxnSp>
      </p:grpSp>
      <p:sp>
        <p:nvSpPr>
          <p:cNvPr id="83" name="Line 13"/>
          <p:cNvSpPr>
            <a:spLocks noChangeShapeType="1"/>
          </p:cNvSpPr>
          <p:nvPr/>
        </p:nvSpPr>
        <p:spPr bwMode="auto">
          <a:xfrm flipV="1">
            <a:off x="2706374" y="5747968"/>
            <a:ext cx="142876" cy="45719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92" name="Gerade Verbindung 91"/>
          <p:cNvCxnSpPr>
            <a:stCxn id="56" idx="9"/>
          </p:cNvCxnSpPr>
          <p:nvPr/>
        </p:nvCxnSpPr>
        <p:spPr>
          <a:xfrm flipH="1">
            <a:off x="3071804" y="5387546"/>
            <a:ext cx="89220" cy="4251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95" name="Textfeld 94"/>
          <p:cNvSpPr txBox="1"/>
          <p:nvPr/>
        </p:nvSpPr>
        <p:spPr>
          <a:xfrm>
            <a:off x="3714744" y="6357958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smtClean="0"/>
              <a:t>x</a:t>
            </a:r>
          </a:p>
          <a:p>
            <a:endParaRPr lang="en-US" dirty="0"/>
          </a:p>
        </p:txBody>
      </p:sp>
      <p:sp>
        <p:nvSpPr>
          <p:cNvPr id="98" name="Inhaltsplatzhalter 2"/>
          <p:cNvSpPr txBox="1">
            <a:spLocks/>
          </p:cNvSpPr>
          <p:nvPr/>
        </p:nvSpPr>
        <p:spPr bwMode="auto">
          <a:xfrm>
            <a:off x="5572132" y="4214818"/>
            <a:ext cx="260031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lang="de-CH" sz="1800" kern="0" dirty="0" err="1" smtClean="0">
                <a:latin typeface="+mn-lt"/>
              </a:rPr>
              <a:t>The</a:t>
            </a:r>
            <a:r>
              <a:rPr lang="de-CH" sz="1800" kern="0" dirty="0" smtClean="0">
                <a:latin typeface="+mn-lt"/>
              </a:rPr>
              <a:t> total </a:t>
            </a:r>
            <a:r>
              <a:rPr lang="de-CH" sz="1800" kern="0" dirty="0" err="1" smtClean="0">
                <a:latin typeface="+mn-lt"/>
              </a:rPr>
              <a:t>length</a:t>
            </a:r>
            <a:r>
              <a:rPr lang="de-CH" sz="1800" kern="0" dirty="0" smtClean="0">
                <a:latin typeface="+mn-lt"/>
              </a:rPr>
              <a:t> of </a:t>
            </a:r>
            <a:r>
              <a:rPr lang="de-CH" sz="1800" kern="0" dirty="0" err="1" smtClean="0">
                <a:latin typeface="+mn-lt"/>
              </a:rPr>
              <a:t>the</a:t>
            </a:r>
            <a:r>
              <a:rPr lang="de-CH" sz="1800" kern="0" dirty="0" smtClean="0">
                <a:latin typeface="+mn-lt"/>
              </a:rPr>
              <a:t> </a:t>
            </a:r>
            <a:r>
              <a:rPr lang="de-CH" sz="1800" kern="0" dirty="0" err="1" smtClean="0">
                <a:latin typeface="+mn-lt"/>
              </a:rPr>
              <a:t>new</a:t>
            </a:r>
            <a:r>
              <a:rPr lang="de-CH" sz="1800" kern="0" dirty="0" smtClean="0">
                <a:latin typeface="+mn-lt"/>
              </a:rPr>
              <a:t> line </a:t>
            </a:r>
            <a:r>
              <a:rPr lang="de-CH" sz="1800" kern="0" dirty="0" err="1" smtClean="0">
                <a:latin typeface="+mn-lt"/>
              </a:rPr>
              <a:t>segments</a:t>
            </a:r>
            <a:r>
              <a:rPr lang="de-CH" sz="1800" kern="0" dirty="0" smtClean="0">
                <a:latin typeface="+mn-lt"/>
              </a:rPr>
              <a:t> </a:t>
            </a:r>
            <a:r>
              <a:rPr lang="de-CH" sz="1800" kern="0" dirty="0" err="1" smtClean="0">
                <a:latin typeface="+mn-lt"/>
              </a:rPr>
              <a:t>is</a:t>
            </a:r>
            <a:r>
              <a:rPr lang="de-CH" sz="1800" kern="0" dirty="0" smtClean="0">
                <a:latin typeface="+mn-lt"/>
              </a:rPr>
              <a:t> </a:t>
            </a:r>
            <a:r>
              <a:rPr lang="de-CH" sz="1800" kern="0" dirty="0" smtClean="0">
                <a:solidFill>
                  <a:srgbClr val="FF0000"/>
                </a:solidFill>
                <a:latin typeface="+mn-lt"/>
              </a:rPr>
              <a:t>at </a:t>
            </a:r>
            <a:r>
              <a:rPr lang="de-CH" sz="1800" kern="0" dirty="0" err="1" smtClean="0">
                <a:solidFill>
                  <a:srgbClr val="FF0000"/>
                </a:solidFill>
                <a:latin typeface="+mn-lt"/>
              </a:rPr>
              <a:t>most</a:t>
            </a:r>
            <a:r>
              <a:rPr lang="de-CH" sz="1800" kern="0" dirty="0" smtClean="0">
                <a:solidFill>
                  <a:srgbClr val="FF0000"/>
                </a:solidFill>
                <a:latin typeface="+mn-lt"/>
              </a:rPr>
              <a:t> 3x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de-CH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 </a:t>
            </a:r>
            <a:r>
              <a:rPr kumimoji="0" lang="de-CH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modification</a:t>
            </a:r>
            <a:r>
              <a:rPr kumimoji="0" lang="de-CH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de-CH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</a:t>
            </a:r>
            <a:r>
              <a:rPr kumimoji="0" lang="de-CH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levels</a:t>
            </a:r>
            <a:r>
              <a:rPr kumimoji="0" lang="de-CH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de-CH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de-CH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quadtree</a:t>
            </a:r>
            <a:r>
              <a:rPr kumimoji="0" lang="de-CH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</a:t>
            </a:r>
            <a:r>
              <a:rPr kumimoji="0" lang="de-CH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CH" sz="1800" b="0" i="0" u="none" strike="noStrike" kern="0" cap="none" spc="0" normalizeH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cheap</a:t>
            </a:r>
            <a:r>
              <a:rPr kumimoji="0" lang="de-CH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9" name="Line 13"/>
          <p:cNvSpPr>
            <a:spLocks noChangeShapeType="1"/>
          </p:cNvSpPr>
          <p:nvPr/>
        </p:nvSpPr>
        <p:spPr bwMode="auto">
          <a:xfrm flipV="1">
            <a:off x="2992744" y="5388306"/>
            <a:ext cx="142876" cy="45719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9" grpId="0" animBg="1"/>
      <p:bldP spid="40" grpId="0" animBg="1"/>
      <p:bldP spid="47" grpId="0" animBg="1"/>
      <p:bldP spid="52" grpId="0" animBg="1"/>
      <p:bldP spid="79" grpId="0" animBg="1"/>
      <p:bldP spid="83" grpId="0" animBg="1"/>
      <p:bldP spid="95" grpId="0"/>
      <p:bldP spid="9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running time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de-CH" dirty="0" smtClean="0">
                <a:sym typeface="Wingdings" pitchFamily="2" charset="2"/>
              </a:rPr>
              <a:t/>
            </a:r>
            <a:br>
              <a:rPr lang="de-CH" dirty="0" smtClean="0">
                <a:sym typeface="Wingdings" pitchFamily="2" charset="2"/>
              </a:rPr>
            </a:br>
            <a:endParaRPr lang="en-US" dirty="0" smtClean="0">
              <a:sym typeface="Wingdings" pitchFamily="2" charset="2"/>
            </a:endParaRPr>
          </a:p>
          <a:p>
            <a:pPr marL="742950" lvl="2" indent="-342900">
              <a:buSzPct val="60000"/>
            </a:pPr>
            <a:r>
              <a:rPr lang="de-CH" dirty="0" err="1" smtClean="0"/>
              <a:t>i.e</a:t>
            </a:r>
            <a:r>
              <a:rPr lang="de-CH" dirty="0" smtClean="0"/>
              <a:t>., </a:t>
            </a:r>
            <a:r>
              <a:rPr lang="de-CH" dirty="0" err="1" smtClean="0"/>
              <a:t>there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an </a:t>
            </a:r>
            <a:r>
              <a:rPr lang="de-CH" dirty="0" err="1" smtClean="0"/>
              <a:t>expected</a:t>
            </a:r>
            <a:r>
              <a:rPr lang="de-CH" dirty="0" smtClean="0"/>
              <a:t> </a:t>
            </a:r>
            <a:r>
              <a:rPr lang="de-CH" dirty="0" err="1" smtClean="0"/>
              <a:t>nearly-optimal</a:t>
            </a:r>
            <a:r>
              <a:rPr lang="de-CH" dirty="0" smtClean="0"/>
              <a:t> </a:t>
            </a:r>
            <a:r>
              <a:rPr lang="de-CH" dirty="0" err="1" smtClean="0"/>
              <a:t>portal-respecting</a:t>
            </a:r>
            <a:r>
              <a:rPr lang="de-CH" dirty="0" smtClean="0"/>
              <a:t> </a:t>
            </a:r>
            <a:r>
              <a:rPr lang="de-CH" dirty="0" err="1" smtClean="0"/>
              <a:t>salesman</a:t>
            </a:r>
            <a:r>
              <a:rPr lang="de-CH" dirty="0" smtClean="0"/>
              <a:t> tour </a:t>
            </a:r>
            <a:r>
              <a:rPr lang="de-CH" dirty="0" err="1" smtClean="0"/>
              <a:t>which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every</a:t>
            </a:r>
            <a:r>
              <a:rPr lang="de-CH" dirty="0" smtClean="0"/>
              <a:t> </a:t>
            </a:r>
            <a:r>
              <a:rPr lang="de-CH" dirty="0" err="1" smtClean="0"/>
              <a:t>square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FF0000"/>
                </a:solidFill>
              </a:rPr>
              <a:t>uses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only</a:t>
            </a:r>
            <a:r>
              <a:rPr lang="de-CH" dirty="0" smtClean="0">
                <a:solidFill>
                  <a:srgbClr val="FF0000"/>
                </a:solidFill>
              </a:rPr>
              <a:t> O(1/</a:t>
            </a:r>
            <a:r>
              <a:rPr lang="de-CH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de-CH" dirty="0" smtClean="0">
                <a:solidFill>
                  <a:srgbClr val="FF0000"/>
                </a:solidFill>
              </a:rPr>
              <a:t>) </a:t>
            </a:r>
            <a:r>
              <a:rPr lang="de-CH" dirty="0" err="1" smtClean="0">
                <a:solidFill>
                  <a:srgbClr val="FF0000"/>
                </a:solidFill>
              </a:rPr>
              <a:t>many</a:t>
            </a:r>
            <a:r>
              <a:rPr lang="de-CH" dirty="0" smtClean="0">
                <a:solidFill>
                  <a:srgbClr val="FF0000"/>
                </a:solidFill>
              </a:rPr>
              <a:t> of </a:t>
            </a:r>
            <a:r>
              <a:rPr lang="de-CH" dirty="0" err="1" smtClean="0">
                <a:solidFill>
                  <a:srgbClr val="FF0000"/>
                </a:solidFill>
              </a:rPr>
              <a:t>the</a:t>
            </a:r>
            <a:r>
              <a:rPr lang="de-CH" dirty="0" smtClean="0">
                <a:solidFill>
                  <a:srgbClr val="FF0000"/>
                </a:solidFill>
              </a:rPr>
              <a:t> O(log n) </a:t>
            </a:r>
            <a:r>
              <a:rPr lang="de-CH" dirty="0" err="1" smtClean="0">
                <a:solidFill>
                  <a:srgbClr val="FF0000"/>
                </a:solidFill>
              </a:rPr>
              <a:t>portals</a:t>
            </a:r>
            <a:r>
              <a:rPr lang="de-CH" dirty="0" smtClean="0">
                <a:solidFill>
                  <a:srgbClr val="FF0000"/>
                </a:solidFill>
              </a:rPr>
              <a:t>.</a:t>
            </a:r>
          </a:p>
          <a:p>
            <a:pPr marL="342900" lvl="1" indent="-342900">
              <a:buSzPct val="60000"/>
            </a:pPr>
            <a:r>
              <a:rPr lang="en-US" dirty="0" smtClean="0">
                <a:sym typeface="Wingdings" pitchFamily="2" charset="2"/>
              </a:rPr>
              <a:t>Looking for such a ‘patched’ solution, we only have to consider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O(log n)</a:t>
            </a:r>
            <a:r>
              <a:rPr lang="en-US" baseline="30000" dirty="0" smtClean="0">
                <a:solidFill>
                  <a:srgbClr val="00B050"/>
                </a:solidFill>
              </a:rPr>
              <a:t>O(1/</a:t>
            </a:r>
            <a:r>
              <a:rPr lang="en-US" baseline="30000" dirty="0" smtClean="0">
                <a:solidFill>
                  <a:srgbClr val="00B05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</a:rPr>
              <a:t> =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log</a:t>
            </a:r>
            <a:r>
              <a:rPr lang="en-US" baseline="30000" dirty="0" err="1" smtClean="0">
                <a:solidFill>
                  <a:srgbClr val="00B050"/>
                </a:solidFill>
              </a:rPr>
              <a:t>O</a:t>
            </a:r>
            <a:r>
              <a:rPr lang="en-US" baseline="30000" dirty="0" smtClean="0">
                <a:solidFill>
                  <a:srgbClr val="00B050"/>
                </a:solidFill>
              </a:rPr>
              <a:t>(1/</a:t>
            </a:r>
            <a:r>
              <a:rPr lang="en-US" baseline="30000" dirty="0" smtClean="0">
                <a:solidFill>
                  <a:srgbClr val="00B05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</a:rPr>
              <a:t> n configurations </a:t>
            </a:r>
            <a:r>
              <a:rPr lang="en-US" dirty="0" smtClean="0"/>
              <a:t>per square!</a:t>
            </a:r>
          </a:p>
          <a:p>
            <a:pPr marL="742950" lvl="2" indent="-342900">
              <a:buSzPct val="60000"/>
            </a:pPr>
            <a:endParaRPr lang="de-CH" dirty="0" smtClean="0">
              <a:solidFill>
                <a:srgbClr val="FF0000"/>
              </a:solidFill>
            </a:endParaRP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1000100" y="1357298"/>
            <a:ext cx="7272338" cy="431800"/>
          </a:xfrm>
          <a:prstGeom prst="roundRect">
            <a:avLst>
              <a:gd name="adj" fmla="val 15440"/>
            </a:avLst>
          </a:prstGeom>
          <a:solidFill>
            <a:srgbClr val="26268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de-CH" sz="2000" dirty="0" err="1" smtClean="0">
                <a:solidFill>
                  <a:schemeClr val="bg1"/>
                </a:solidFill>
              </a:rPr>
              <a:t>Patching</a:t>
            </a:r>
            <a:r>
              <a:rPr lang="de-CH" sz="2000" dirty="0" smtClean="0">
                <a:solidFill>
                  <a:schemeClr val="bg1"/>
                </a:solidFill>
              </a:rPr>
              <a:t> Lemma </a:t>
            </a:r>
            <a:r>
              <a:rPr lang="en-GB" sz="2000" dirty="0" smtClean="0">
                <a:solidFill>
                  <a:schemeClr val="bg1"/>
                </a:solidFill>
              </a:rPr>
              <a:t>(</a:t>
            </a:r>
            <a:r>
              <a:rPr lang="en-GB" sz="2000" dirty="0" err="1" smtClean="0">
                <a:solidFill>
                  <a:schemeClr val="bg1"/>
                </a:solidFill>
              </a:rPr>
              <a:t>Arora</a:t>
            </a:r>
            <a:r>
              <a:rPr lang="en-GB" sz="2000" dirty="0" smtClean="0">
                <a:solidFill>
                  <a:schemeClr val="bg1"/>
                </a:solidFill>
              </a:rPr>
              <a:t>)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1000100" y="1792270"/>
            <a:ext cx="7272338" cy="1350978"/>
          </a:xfrm>
          <a:prstGeom prst="roundRect">
            <a:avLst>
              <a:gd name="adj" fmla="val 11245"/>
            </a:avLst>
          </a:prstGeom>
          <a:solidFill>
            <a:srgbClr val="E9E9F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1071538" y="1857364"/>
            <a:ext cx="734536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The optimal solution can be modified </a:t>
            </a:r>
            <a:r>
              <a:rPr lang="en-GB" sz="2000" dirty="0" smtClean="0">
                <a:solidFill>
                  <a:srgbClr val="FF0000"/>
                </a:solidFill>
              </a:rPr>
              <a:t>such that it crosses the boundary of every square at most O(1/</a:t>
            </a:r>
            <a:r>
              <a:rPr lang="en-GB" sz="2000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GB" sz="2000" dirty="0" smtClean="0">
                <a:solidFill>
                  <a:srgbClr val="FF0000"/>
                </a:solidFill>
              </a:rPr>
              <a:t>) many times</a:t>
            </a:r>
            <a:r>
              <a:rPr lang="en-GB" sz="2000" dirty="0" smtClean="0"/>
              <a:t>.</a:t>
            </a:r>
            <a:br>
              <a:rPr lang="en-GB" sz="2000" dirty="0" smtClean="0"/>
            </a:br>
            <a:r>
              <a:rPr lang="en-GB" sz="2000" dirty="0" smtClean="0"/>
              <a:t>In expectation, this increases the length of the tour only by a factor of 1+</a:t>
            </a:r>
            <a:r>
              <a:rPr lang="en-GB" sz="2000" dirty="0" smtClean="0">
                <a:latin typeface="cmmi10"/>
              </a:rPr>
              <a:t>²</a:t>
            </a:r>
            <a:r>
              <a:rPr lang="en-GB" sz="2000" dirty="0" smtClean="0"/>
              <a:t>.</a:t>
            </a:r>
            <a:endParaRPr lang="en-GB" sz="2000" dirty="0">
              <a:solidFill>
                <a:srgbClr val="008000"/>
              </a:solidFill>
            </a:endParaRPr>
          </a:p>
        </p:txBody>
      </p:sp>
      <p:grpSp>
        <p:nvGrpSpPr>
          <p:cNvPr id="52" name="Gruppieren 51"/>
          <p:cNvGrpSpPr/>
          <p:nvPr/>
        </p:nvGrpSpPr>
        <p:grpSpPr>
          <a:xfrm>
            <a:off x="3355450" y="4849522"/>
            <a:ext cx="1930930" cy="1794188"/>
            <a:chOff x="2747564" y="4420894"/>
            <a:chExt cx="2198102" cy="2042440"/>
          </a:xfrm>
        </p:grpSpPr>
        <p:grpSp>
          <p:nvGrpSpPr>
            <p:cNvPr id="7" name="Gruppieren 6"/>
            <p:cNvGrpSpPr/>
            <p:nvPr/>
          </p:nvGrpSpPr>
          <p:grpSpPr>
            <a:xfrm>
              <a:off x="2903226" y="4572008"/>
              <a:ext cx="1954526" cy="1891326"/>
              <a:chOff x="2379432" y="3588352"/>
              <a:chExt cx="1954526" cy="1891326"/>
            </a:xfrm>
          </p:grpSpPr>
          <p:sp>
            <p:nvSpPr>
              <p:cNvPr id="8" name="Rechteck 7"/>
              <p:cNvSpPr/>
              <p:nvPr/>
            </p:nvSpPr>
            <p:spPr>
              <a:xfrm>
                <a:off x="2428860" y="3643314"/>
                <a:ext cx="1857388" cy="17859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7"/>
              <p:cNvSpPr>
                <a:spLocks noChangeArrowheads="1"/>
              </p:cNvSpPr>
              <p:nvPr/>
            </p:nvSpPr>
            <p:spPr bwMode="auto">
              <a:xfrm>
                <a:off x="4231286" y="358835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Oval 7"/>
              <p:cNvSpPr>
                <a:spLocks noChangeArrowheads="1"/>
              </p:cNvSpPr>
              <p:nvPr/>
            </p:nvSpPr>
            <p:spPr bwMode="auto">
              <a:xfrm>
                <a:off x="4244072" y="537430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Oval 7"/>
              <p:cNvSpPr>
                <a:spLocks noChangeArrowheads="1"/>
              </p:cNvSpPr>
              <p:nvPr/>
            </p:nvSpPr>
            <p:spPr bwMode="auto">
              <a:xfrm>
                <a:off x="2393204" y="5379836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Oval 7"/>
              <p:cNvSpPr>
                <a:spLocks noChangeArrowheads="1"/>
              </p:cNvSpPr>
              <p:nvPr/>
            </p:nvSpPr>
            <p:spPr bwMode="auto">
              <a:xfrm>
                <a:off x="2390374" y="358835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Oval 7"/>
              <p:cNvSpPr>
                <a:spLocks noChangeArrowheads="1"/>
              </p:cNvSpPr>
              <p:nvPr/>
            </p:nvSpPr>
            <p:spPr bwMode="auto">
              <a:xfrm>
                <a:off x="3310830" y="359659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Oval 7"/>
              <p:cNvSpPr>
                <a:spLocks noChangeArrowheads="1"/>
              </p:cNvSpPr>
              <p:nvPr/>
            </p:nvSpPr>
            <p:spPr bwMode="auto">
              <a:xfrm>
                <a:off x="3629534" y="358835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auto">
              <a:xfrm>
                <a:off x="3933606" y="3588352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Oval 7"/>
              <p:cNvSpPr>
                <a:spLocks noChangeArrowheads="1"/>
              </p:cNvSpPr>
              <p:nvPr/>
            </p:nvSpPr>
            <p:spPr bwMode="auto">
              <a:xfrm>
                <a:off x="3008602" y="359659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Oval 7"/>
              <p:cNvSpPr>
                <a:spLocks noChangeArrowheads="1"/>
              </p:cNvSpPr>
              <p:nvPr/>
            </p:nvSpPr>
            <p:spPr bwMode="auto">
              <a:xfrm>
                <a:off x="2692602" y="3596590"/>
                <a:ext cx="88900" cy="889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" name="Gruppieren 61"/>
              <p:cNvGrpSpPr/>
              <p:nvPr/>
            </p:nvGrpSpPr>
            <p:grpSpPr>
              <a:xfrm rot="5400000">
                <a:off x="1763049" y="4474011"/>
                <a:ext cx="1329904" cy="97138"/>
                <a:chOff x="2678830" y="5374302"/>
                <a:chExt cx="1329904" cy="97138"/>
              </a:xfrm>
            </p:grpSpPr>
            <p:sp>
              <p:nvSpPr>
                <p:cNvPr id="34" name="Oval 7"/>
                <p:cNvSpPr>
                  <a:spLocks noChangeArrowheads="1"/>
                </p:cNvSpPr>
                <p:nvPr/>
              </p:nvSpPr>
              <p:spPr bwMode="auto">
                <a:xfrm>
                  <a:off x="3297058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Oval 7"/>
                <p:cNvSpPr>
                  <a:spLocks noChangeArrowheads="1"/>
                </p:cNvSpPr>
                <p:nvPr/>
              </p:nvSpPr>
              <p:spPr bwMode="auto">
                <a:xfrm>
                  <a:off x="3615762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Oval 7"/>
                <p:cNvSpPr>
                  <a:spLocks noChangeArrowheads="1"/>
                </p:cNvSpPr>
                <p:nvPr/>
              </p:nvSpPr>
              <p:spPr bwMode="auto">
                <a:xfrm>
                  <a:off x="3919834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Oval 7"/>
                <p:cNvSpPr>
                  <a:spLocks noChangeArrowheads="1"/>
                </p:cNvSpPr>
                <p:nvPr/>
              </p:nvSpPr>
              <p:spPr bwMode="auto">
                <a:xfrm>
                  <a:off x="2994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Oval 7"/>
                <p:cNvSpPr>
                  <a:spLocks noChangeArrowheads="1"/>
                </p:cNvSpPr>
                <p:nvPr/>
              </p:nvSpPr>
              <p:spPr bwMode="auto">
                <a:xfrm>
                  <a:off x="2678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uppieren 67"/>
              <p:cNvGrpSpPr/>
              <p:nvPr/>
            </p:nvGrpSpPr>
            <p:grpSpPr>
              <a:xfrm rot="5400000">
                <a:off x="3620437" y="4465773"/>
                <a:ext cx="1329904" cy="97138"/>
                <a:chOff x="2678830" y="5374302"/>
                <a:chExt cx="1329904" cy="97138"/>
              </a:xfrm>
            </p:grpSpPr>
            <p:sp>
              <p:nvSpPr>
                <p:cNvPr id="29" name="Oval 7"/>
                <p:cNvSpPr>
                  <a:spLocks noChangeArrowheads="1"/>
                </p:cNvSpPr>
                <p:nvPr/>
              </p:nvSpPr>
              <p:spPr bwMode="auto">
                <a:xfrm>
                  <a:off x="3297058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Oval 7"/>
                <p:cNvSpPr>
                  <a:spLocks noChangeArrowheads="1"/>
                </p:cNvSpPr>
                <p:nvPr/>
              </p:nvSpPr>
              <p:spPr bwMode="auto">
                <a:xfrm>
                  <a:off x="3615762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Oval 7"/>
                <p:cNvSpPr>
                  <a:spLocks noChangeArrowheads="1"/>
                </p:cNvSpPr>
                <p:nvPr/>
              </p:nvSpPr>
              <p:spPr bwMode="auto">
                <a:xfrm>
                  <a:off x="3919834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Oval 7"/>
                <p:cNvSpPr>
                  <a:spLocks noChangeArrowheads="1"/>
                </p:cNvSpPr>
                <p:nvPr/>
              </p:nvSpPr>
              <p:spPr bwMode="auto">
                <a:xfrm>
                  <a:off x="2994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Oval 7"/>
                <p:cNvSpPr>
                  <a:spLocks noChangeArrowheads="1"/>
                </p:cNvSpPr>
                <p:nvPr/>
              </p:nvSpPr>
              <p:spPr bwMode="auto">
                <a:xfrm>
                  <a:off x="2678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" name="Gruppieren 73"/>
              <p:cNvGrpSpPr/>
              <p:nvPr/>
            </p:nvGrpSpPr>
            <p:grpSpPr>
              <a:xfrm>
                <a:off x="2676126" y="5382540"/>
                <a:ext cx="1329904" cy="97138"/>
                <a:chOff x="2678830" y="5374302"/>
                <a:chExt cx="1329904" cy="97138"/>
              </a:xfrm>
            </p:grpSpPr>
            <p:sp>
              <p:nvSpPr>
                <p:cNvPr id="24" name="Oval 7"/>
                <p:cNvSpPr>
                  <a:spLocks noChangeArrowheads="1"/>
                </p:cNvSpPr>
                <p:nvPr/>
              </p:nvSpPr>
              <p:spPr bwMode="auto">
                <a:xfrm>
                  <a:off x="3297058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Oval 7"/>
                <p:cNvSpPr>
                  <a:spLocks noChangeArrowheads="1"/>
                </p:cNvSpPr>
                <p:nvPr/>
              </p:nvSpPr>
              <p:spPr bwMode="auto">
                <a:xfrm>
                  <a:off x="3615762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Oval 7"/>
                <p:cNvSpPr>
                  <a:spLocks noChangeArrowheads="1"/>
                </p:cNvSpPr>
                <p:nvPr/>
              </p:nvSpPr>
              <p:spPr bwMode="auto">
                <a:xfrm>
                  <a:off x="3919834" y="5374302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Oval 7"/>
                <p:cNvSpPr>
                  <a:spLocks noChangeArrowheads="1"/>
                </p:cNvSpPr>
                <p:nvPr/>
              </p:nvSpPr>
              <p:spPr bwMode="auto">
                <a:xfrm>
                  <a:off x="2994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Oval 7"/>
                <p:cNvSpPr>
                  <a:spLocks noChangeArrowheads="1"/>
                </p:cNvSpPr>
                <p:nvPr/>
              </p:nvSpPr>
              <p:spPr bwMode="auto">
                <a:xfrm>
                  <a:off x="2678830" y="5382540"/>
                  <a:ext cx="88900" cy="88900"/>
                </a:xfrm>
                <a:prstGeom prst="ellipse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9" name="Gruppieren 38"/>
            <p:cNvGrpSpPr/>
            <p:nvPr/>
          </p:nvGrpSpPr>
          <p:grpSpPr>
            <a:xfrm>
              <a:off x="2747564" y="4420894"/>
              <a:ext cx="2198102" cy="1762976"/>
              <a:chOff x="2747564" y="4420894"/>
              <a:chExt cx="2198102" cy="1762976"/>
            </a:xfrm>
          </p:grpSpPr>
          <p:cxnSp>
            <p:nvCxnSpPr>
              <p:cNvPr id="40" name="Gerade Verbindung mit Pfeil 39"/>
              <p:cNvCxnSpPr/>
              <p:nvPr/>
            </p:nvCxnSpPr>
            <p:spPr>
              <a:xfrm rot="5400000">
                <a:off x="3083601" y="4661895"/>
                <a:ext cx="357190" cy="1588"/>
              </a:xfrm>
              <a:prstGeom prst="straightConnector1">
                <a:avLst/>
              </a:prstGeom>
              <a:ln w="12700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Gerade Verbindung mit Pfeil 40"/>
              <p:cNvCxnSpPr/>
              <p:nvPr/>
            </p:nvCxnSpPr>
            <p:spPr>
              <a:xfrm rot="5400000">
                <a:off x="3402305" y="4653657"/>
                <a:ext cx="357190" cy="1588"/>
              </a:xfrm>
              <a:prstGeom prst="straightConnector1">
                <a:avLst/>
              </a:prstGeom>
              <a:ln w="12700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 Verbindung mit Pfeil 41"/>
              <p:cNvCxnSpPr/>
              <p:nvPr/>
            </p:nvCxnSpPr>
            <p:spPr>
              <a:xfrm rot="-5400000">
                <a:off x="4020533" y="4598695"/>
                <a:ext cx="357190" cy="1588"/>
              </a:xfrm>
              <a:prstGeom prst="straightConnector1">
                <a:avLst/>
              </a:prstGeom>
              <a:ln w="12700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 Verbindung mit Pfeil 42"/>
              <p:cNvCxnSpPr/>
              <p:nvPr/>
            </p:nvCxnSpPr>
            <p:spPr>
              <a:xfrm rot="10800000">
                <a:off x="4588476" y="5198474"/>
                <a:ext cx="357190" cy="1588"/>
              </a:xfrm>
              <a:prstGeom prst="straightConnector1">
                <a:avLst/>
              </a:prstGeom>
              <a:ln w="12700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 Verbindung mit Pfeil 43"/>
              <p:cNvCxnSpPr/>
              <p:nvPr/>
            </p:nvCxnSpPr>
            <p:spPr>
              <a:xfrm rot="10800000">
                <a:off x="2769574" y="6127168"/>
                <a:ext cx="357190" cy="1588"/>
              </a:xfrm>
              <a:prstGeom prst="straightConnector1">
                <a:avLst/>
              </a:prstGeom>
              <a:ln w="12700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 Verbindung mit Pfeil 44"/>
              <p:cNvCxnSpPr/>
              <p:nvPr/>
            </p:nvCxnSpPr>
            <p:spPr>
              <a:xfrm rot="10800000">
                <a:off x="2747564" y="5500702"/>
                <a:ext cx="357190" cy="1588"/>
              </a:xfrm>
              <a:prstGeom prst="straightConnector1">
                <a:avLst/>
              </a:prstGeom>
              <a:ln w="12700">
                <a:solidFill>
                  <a:srgbClr val="0000C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reihandform 45"/>
              <p:cNvSpPr/>
              <p:nvPr/>
            </p:nvSpPr>
            <p:spPr>
              <a:xfrm>
                <a:off x="3053492" y="4827373"/>
                <a:ext cx="724930" cy="707081"/>
              </a:xfrm>
              <a:custGeom>
                <a:avLst/>
                <a:gdLst>
                  <a:gd name="connsiteX0" fmla="*/ 192216 w 724930"/>
                  <a:gd name="connsiteY0" fmla="*/ 0 h 707081"/>
                  <a:gd name="connsiteX1" fmla="*/ 711200 w 724930"/>
                  <a:gd name="connsiteY1" fmla="*/ 354227 h 707081"/>
                  <a:gd name="connsiteX2" fmla="*/ 109838 w 724930"/>
                  <a:gd name="connsiteY2" fmla="*/ 436605 h 707081"/>
                  <a:gd name="connsiteX3" fmla="*/ 52173 w 724930"/>
                  <a:gd name="connsiteY3" fmla="*/ 667265 h 707081"/>
                  <a:gd name="connsiteX4" fmla="*/ 43935 w 724930"/>
                  <a:gd name="connsiteY4" fmla="*/ 675503 h 707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4930" h="707081">
                    <a:moveTo>
                      <a:pt x="192216" y="0"/>
                    </a:moveTo>
                    <a:cubicBezTo>
                      <a:pt x="458573" y="140730"/>
                      <a:pt x="724930" y="281460"/>
                      <a:pt x="711200" y="354227"/>
                    </a:cubicBezTo>
                    <a:cubicBezTo>
                      <a:pt x="697470" y="426994"/>
                      <a:pt x="219676" y="384432"/>
                      <a:pt x="109838" y="436605"/>
                    </a:cubicBezTo>
                    <a:cubicBezTo>
                      <a:pt x="0" y="488778"/>
                      <a:pt x="63157" y="627449"/>
                      <a:pt x="52173" y="667265"/>
                    </a:cubicBezTo>
                    <a:cubicBezTo>
                      <a:pt x="41189" y="707081"/>
                      <a:pt x="42562" y="691292"/>
                      <a:pt x="43935" y="675503"/>
                    </a:cubicBezTo>
                  </a:path>
                </a:pathLst>
              </a:custGeom>
              <a:ln w="12700">
                <a:solidFill>
                  <a:srgbClr val="0000C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ihandform 46"/>
              <p:cNvSpPr/>
              <p:nvPr/>
            </p:nvSpPr>
            <p:spPr>
              <a:xfrm>
                <a:off x="3100174" y="4819135"/>
                <a:ext cx="1283729" cy="1364735"/>
              </a:xfrm>
              <a:custGeom>
                <a:avLst/>
                <a:gdLst>
                  <a:gd name="connsiteX0" fmla="*/ 475048 w 1283729"/>
                  <a:gd name="connsiteY0" fmla="*/ 0 h 1364735"/>
                  <a:gd name="connsiteX1" fmla="*/ 1224691 w 1283729"/>
                  <a:gd name="connsiteY1" fmla="*/ 362465 h 1364735"/>
                  <a:gd name="connsiteX2" fmla="*/ 829275 w 1283729"/>
                  <a:gd name="connsiteY2" fmla="*/ 914400 h 1364735"/>
                  <a:gd name="connsiteX3" fmla="*/ 153772 w 1283729"/>
                  <a:gd name="connsiteY3" fmla="*/ 1029730 h 1364735"/>
                  <a:gd name="connsiteX4" fmla="*/ 21967 w 1283729"/>
                  <a:gd name="connsiteY4" fmla="*/ 1318054 h 1364735"/>
                  <a:gd name="connsiteX5" fmla="*/ 21967 w 1283729"/>
                  <a:gd name="connsiteY5" fmla="*/ 1309816 h 1364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83729" h="1364735">
                    <a:moveTo>
                      <a:pt x="475048" y="0"/>
                    </a:moveTo>
                    <a:cubicBezTo>
                      <a:pt x="820350" y="105032"/>
                      <a:pt x="1165653" y="210065"/>
                      <a:pt x="1224691" y="362465"/>
                    </a:cubicBezTo>
                    <a:cubicBezTo>
                      <a:pt x="1283729" y="514865"/>
                      <a:pt x="1007761" y="803189"/>
                      <a:pt x="829275" y="914400"/>
                    </a:cubicBezTo>
                    <a:cubicBezTo>
                      <a:pt x="650789" y="1025611"/>
                      <a:pt x="288323" y="962454"/>
                      <a:pt x="153772" y="1029730"/>
                    </a:cubicBezTo>
                    <a:cubicBezTo>
                      <a:pt x="19221" y="1097006"/>
                      <a:pt x="43934" y="1271373"/>
                      <a:pt x="21967" y="1318054"/>
                    </a:cubicBezTo>
                    <a:cubicBezTo>
                      <a:pt x="0" y="1364735"/>
                      <a:pt x="10983" y="1337275"/>
                      <a:pt x="21967" y="1309816"/>
                    </a:cubicBezTo>
                  </a:path>
                </a:pathLst>
              </a:custGeom>
              <a:ln w="12700">
                <a:solidFill>
                  <a:srgbClr val="0000C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reihandform 47"/>
              <p:cNvSpPr/>
              <p:nvPr/>
            </p:nvSpPr>
            <p:spPr>
              <a:xfrm>
                <a:off x="4201297" y="4769708"/>
                <a:ext cx="395417" cy="420130"/>
              </a:xfrm>
              <a:custGeom>
                <a:avLst/>
                <a:gdLst>
                  <a:gd name="connsiteX0" fmla="*/ 0 w 395417"/>
                  <a:gd name="connsiteY0" fmla="*/ 0 h 420130"/>
                  <a:gd name="connsiteX1" fmla="*/ 238898 w 395417"/>
                  <a:gd name="connsiteY1" fmla="*/ 304800 h 420130"/>
                  <a:gd name="connsiteX2" fmla="*/ 395417 w 395417"/>
                  <a:gd name="connsiteY2" fmla="*/ 420130 h 420130"/>
                  <a:gd name="connsiteX3" fmla="*/ 395417 w 395417"/>
                  <a:gd name="connsiteY3" fmla="*/ 420130 h 420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5417" h="420130">
                    <a:moveTo>
                      <a:pt x="0" y="0"/>
                    </a:moveTo>
                    <a:cubicBezTo>
                      <a:pt x="86497" y="117389"/>
                      <a:pt x="172995" y="234778"/>
                      <a:pt x="238898" y="304800"/>
                    </a:cubicBezTo>
                    <a:cubicBezTo>
                      <a:pt x="304801" y="374822"/>
                      <a:pt x="395417" y="420130"/>
                      <a:pt x="395417" y="420130"/>
                    </a:cubicBezTo>
                    <a:lnTo>
                      <a:pt x="395417" y="420130"/>
                    </a:lnTo>
                  </a:path>
                </a:pathLst>
              </a:custGeom>
              <a:ln w="12700">
                <a:solidFill>
                  <a:srgbClr val="0000CC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running time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5124471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de-CH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latin typeface="Helvetica"/>
              </a:rPr>
              <a:t>We only have to consider </a:t>
            </a:r>
            <a:r>
              <a:rPr lang="en-US" dirty="0" err="1" smtClean="0">
                <a:solidFill>
                  <a:srgbClr val="00B050"/>
                </a:solidFill>
                <a:latin typeface="Helvetica"/>
              </a:rPr>
              <a:t>log</a:t>
            </a:r>
            <a:r>
              <a:rPr lang="en-US" baseline="30000" dirty="0" err="1" smtClean="0">
                <a:solidFill>
                  <a:srgbClr val="00B050"/>
                </a:solidFill>
                <a:latin typeface="Helvetica"/>
              </a:rPr>
              <a:t>O</a:t>
            </a:r>
            <a:r>
              <a:rPr lang="en-US" baseline="30000" dirty="0" smtClean="0">
                <a:solidFill>
                  <a:srgbClr val="00B050"/>
                </a:solidFill>
                <a:latin typeface="Helvetica"/>
              </a:rPr>
              <a:t>(1</a:t>
            </a:r>
            <a:r>
              <a:rPr lang="en-US" baseline="30000" dirty="0" smtClean="0">
                <a:solidFill>
                  <a:srgbClr val="00B050"/>
                </a:solidFill>
              </a:rPr>
              <a:t>/</a:t>
            </a:r>
            <a:r>
              <a:rPr lang="en-US" baseline="30000" dirty="0" smtClean="0">
                <a:solidFill>
                  <a:srgbClr val="00B05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</a:rPr>
              <a:t> n configurations </a:t>
            </a:r>
            <a:r>
              <a:rPr lang="en-US" dirty="0" smtClean="0"/>
              <a:t>per square.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Working in a </a:t>
            </a:r>
            <a:r>
              <a:rPr lang="en-US" dirty="0" smtClean="0">
                <a:solidFill>
                  <a:srgbClr val="CC00CC"/>
                </a:solidFill>
                <a:latin typeface="Helvetica"/>
                <a:ea typeface="+mn-ea"/>
                <a:cs typeface="+mn-cs"/>
                <a:sym typeface="Wingdings" pitchFamily="2" charset="2"/>
              </a:rPr>
              <a:t>truncated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quadtree</a:t>
            </a:r>
            <a:r>
              <a:rPr lang="en-US" dirty="0" smtClean="0">
                <a:sym typeface="Wingdings" pitchFamily="2" charset="2"/>
              </a:rPr>
              <a:t>, we obtain a PTAS with running time </a:t>
            </a:r>
          </a:p>
          <a:p>
            <a:pPr algn="ctr">
              <a:buNone/>
            </a:pPr>
            <a:r>
              <a:rPr lang="en-US" dirty="0" smtClean="0">
                <a:solidFill>
                  <a:srgbClr val="CC00CC"/>
                </a:solidFill>
                <a:latin typeface="Helvetica"/>
                <a:sym typeface="Wingdings" pitchFamily="2" charset="2"/>
              </a:rPr>
              <a:t>O(n log n) </a:t>
            </a:r>
            <a:r>
              <a:rPr lang="en-US" dirty="0" smtClean="0">
                <a:latin typeface="cmsy10"/>
                <a:sym typeface="Wingdings" pitchFamily="2" charset="2"/>
              </a:rPr>
              <a:t>¢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log</a:t>
            </a:r>
            <a:r>
              <a:rPr lang="en-US" baseline="30000" dirty="0" err="1" smtClean="0">
                <a:solidFill>
                  <a:srgbClr val="00B050"/>
                </a:solidFill>
              </a:rPr>
              <a:t>O</a:t>
            </a:r>
            <a:r>
              <a:rPr lang="en-US" baseline="30000" dirty="0" smtClean="0">
                <a:solidFill>
                  <a:srgbClr val="00B050"/>
                </a:solidFill>
              </a:rPr>
              <a:t>(1/</a:t>
            </a:r>
            <a:r>
              <a:rPr lang="en-US" baseline="30000" dirty="0" smtClean="0">
                <a:solidFill>
                  <a:srgbClr val="00B05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rgbClr val="00B050"/>
                </a:solidFill>
              </a:rPr>
              <a:t> n 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log</a:t>
            </a:r>
            <a:r>
              <a:rPr lang="en-US" baseline="30000" dirty="0" err="1" smtClean="0">
                <a:solidFill>
                  <a:srgbClr val="FF0000"/>
                </a:solidFill>
              </a:rPr>
              <a:t>O</a:t>
            </a:r>
            <a:r>
              <a:rPr lang="en-US" baseline="30000" dirty="0" smtClean="0">
                <a:solidFill>
                  <a:srgbClr val="FF0000"/>
                </a:solidFill>
              </a:rPr>
              <a:t>(1/</a:t>
            </a:r>
            <a:r>
              <a:rPr lang="en-US" baseline="30000" dirty="0" smtClean="0">
                <a:solidFill>
                  <a:srgbClr val="FF0000"/>
                </a:solidFill>
                <a:latin typeface="cmmi10"/>
              </a:rPr>
              <a:t>²</a:t>
            </a:r>
            <a:r>
              <a:rPr lang="en-US" baseline="30000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n </a:t>
            </a:r>
            <a:r>
              <a:rPr lang="en-US" dirty="0" smtClean="0"/>
              <a:t>= </a:t>
            </a:r>
            <a:r>
              <a:rPr lang="en-US" u="dbl" dirty="0" smtClean="0"/>
              <a:t>n </a:t>
            </a:r>
            <a:r>
              <a:rPr lang="en-US" u="dbl" dirty="0" err="1" smtClean="0"/>
              <a:t>log</a:t>
            </a:r>
            <a:r>
              <a:rPr lang="en-US" u="dbl" baseline="30000" dirty="0" err="1" smtClean="0"/>
              <a:t>O</a:t>
            </a:r>
            <a:r>
              <a:rPr lang="en-US" u="dbl" baseline="30000" dirty="0" smtClean="0"/>
              <a:t>(1/</a:t>
            </a:r>
            <a:r>
              <a:rPr lang="en-US" u="dbl" baseline="30000" dirty="0" smtClean="0">
                <a:latin typeface="cmmi10"/>
              </a:rPr>
              <a:t>²</a:t>
            </a:r>
            <a:r>
              <a:rPr lang="en-US" u="dbl" baseline="30000" dirty="0" smtClean="0"/>
              <a:t>)</a:t>
            </a:r>
            <a:r>
              <a:rPr lang="en-US" u="dbl" dirty="0" smtClean="0"/>
              <a:t> n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26" name="Gruppieren 25"/>
          <p:cNvGrpSpPr/>
          <p:nvPr/>
        </p:nvGrpSpPr>
        <p:grpSpPr>
          <a:xfrm>
            <a:off x="1000100" y="1357298"/>
            <a:ext cx="7416801" cy="1823505"/>
            <a:chOff x="1000100" y="1357298"/>
            <a:chExt cx="7416801" cy="1823505"/>
          </a:xfrm>
        </p:grpSpPr>
        <p:sp>
          <p:nvSpPr>
            <p:cNvPr id="23" name="AutoShape 6"/>
            <p:cNvSpPr>
              <a:spLocks noChangeArrowheads="1"/>
            </p:cNvSpPr>
            <p:nvPr/>
          </p:nvSpPr>
          <p:spPr bwMode="auto">
            <a:xfrm>
              <a:off x="1000100" y="1357298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err="1" smtClean="0">
                  <a:solidFill>
                    <a:schemeClr val="bg1"/>
                  </a:solidFill>
                </a:rPr>
                <a:t>Patching</a:t>
              </a:r>
              <a:r>
                <a:rPr lang="de-CH" sz="2000" dirty="0" smtClean="0">
                  <a:solidFill>
                    <a:schemeClr val="bg1"/>
                  </a:solidFill>
                </a:rPr>
                <a:t> Lemma </a:t>
              </a:r>
              <a:r>
                <a:rPr lang="en-GB" sz="2000" dirty="0" smtClean="0">
                  <a:solidFill>
                    <a:schemeClr val="bg1"/>
                  </a:solidFill>
                </a:rPr>
                <a:t>(</a:t>
              </a:r>
              <a:r>
                <a:rPr lang="en-GB" sz="2000" dirty="0" err="1" smtClean="0">
                  <a:solidFill>
                    <a:schemeClr val="bg1"/>
                  </a:solidFill>
                </a:rPr>
                <a:t>Arora</a:t>
              </a:r>
              <a:r>
                <a:rPr lang="en-GB" sz="2000" dirty="0" smtClean="0">
                  <a:solidFill>
                    <a:schemeClr val="bg1"/>
                  </a:solidFill>
                </a:rPr>
                <a:t>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1000100" y="1792270"/>
              <a:ext cx="7272338" cy="1350978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1071538" y="1857364"/>
              <a:ext cx="7345363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 optimal solution can be modified </a:t>
              </a:r>
              <a:r>
                <a:rPr lang="en-GB" sz="2000" dirty="0" smtClean="0">
                  <a:solidFill>
                    <a:srgbClr val="FF0000"/>
                  </a:solidFill>
                </a:rPr>
                <a:t>such that it crosses the boundary of every square at most O(1/</a:t>
              </a:r>
              <a:r>
                <a:rPr lang="en-GB" sz="2000" dirty="0" smtClean="0">
                  <a:solidFill>
                    <a:srgbClr val="FF0000"/>
                  </a:solidFill>
                  <a:latin typeface="cmmi10"/>
                </a:rPr>
                <a:t>²</a:t>
              </a:r>
              <a:r>
                <a:rPr lang="en-GB" sz="2000" dirty="0" smtClean="0">
                  <a:solidFill>
                    <a:srgbClr val="FF0000"/>
                  </a:solidFill>
                </a:rPr>
                <a:t>) many times</a:t>
              </a:r>
              <a:r>
                <a:rPr lang="en-GB" sz="2000" dirty="0" smtClean="0"/>
                <a:t>.</a:t>
              </a:r>
              <a:br>
                <a:rPr lang="en-GB" sz="2000" dirty="0" smtClean="0"/>
              </a:br>
              <a:r>
                <a:rPr lang="en-GB" sz="2000" dirty="0" smtClean="0"/>
                <a:t>In expectation, this increases the length of the tour only by a factor of 1+</a:t>
              </a:r>
              <a:r>
                <a:rPr lang="en-GB" sz="2000" dirty="0" smtClean="0">
                  <a:latin typeface="cmmi10"/>
                </a:rPr>
                <a:t>²</a:t>
              </a:r>
              <a:r>
                <a:rPr lang="en-GB" sz="2000" dirty="0" smtClean="0"/>
                <a:t>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1000100" y="5286388"/>
            <a:ext cx="7345363" cy="1150937"/>
            <a:chOff x="928662" y="3571876"/>
            <a:chExt cx="7345363" cy="1150937"/>
          </a:xfrm>
        </p:grpSpPr>
        <p:sp>
          <p:nvSpPr>
            <p:cNvPr id="18" name="AutoShape 6"/>
            <p:cNvSpPr>
              <a:spLocks noChangeArrowheads="1"/>
            </p:cNvSpPr>
            <p:nvPr/>
          </p:nvSpPr>
          <p:spPr bwMode="auto">
            <a:xfrm>
              <a:off x="928662" y="3571876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err="1" smtClean="0">
                  <a:solidFill>
                    <a:schemeClr val="bg1"/>
                  </a:solidFill>
                </a:rPr>
                <a:t>Arora</a:t>
              </a:r>
              <a:r>
                <a:rPr lang="de-CH" sz="2000" dirty="0" smtClean="0">
                  <a:solidFill>
                    <a:schemeClr val="bg1"/>
                  </a:solidFill>
                </a:rPr>
                <a:t> (FOCS </a:t>
              </a:r>
              <a:r>
                <a:rPr lang="en-GB" sz="2000" dirty="0" smtClean="0">
                  <a:solidFill>
                    <a:schemeClr val="bg1"/>
                  </a:solidFill>
                </a:rPr>
                <a:t>’</a:t>
              </a:r>
              <a:r>
                <a:rPr lang="de-CH" sz="2000" dirty="0" smtClean="0">
                  <a:solidFill>
                    <a:schemeClr val="bg1"/>
                  </a:solidFill>
                </a:rPr>
                <a:t>97)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19" name="AutoShape 7"/>
            <p:cNvSpPr>
              <a:spLocks noChangeArrowheads="1"/>
            </p:cNvSpPr>
            <p:nvPr/>
          </p:nvSpPr>
          <p:spPr bwMode="auto">
            <a:xfrm>
              <a:off x="928662" y="4003676"/>
              <a:ext cx="7272338" cy="719137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928662" y="4002088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Euclidean TSP with complexity</a:t>
              </a:r>
              <a:br>
                <a:rPr lang="en-GB" sz="2000" dirty="0" smtClean="0"/>
              </a:br>
              <a:r>
                <a:rPr lang="en-GB" sz="2000" dirty="0" smtClean="0"/>
                <a:t>n </a:t>
              </a:r>
              <a:r>
                <a:rPr lang="en-GB" sz="2000" dirty="0" err="1" smtClean="0"/>
                <a:t>log</a:t>
              </a:r>
              <a:r>
                <a:rPr lang="en-GB" sz="2000" baseline="30000" dirty="0" err="1" smtClean="0">
                  <a:latin typeface="Helvetica"/>
                </a:rPr>
                <a:t>O</a:t>
              </a:r>
              <a:r>
                <a:rPr lang="en-GB" sz="2000" baseline="30000" dirty="0" smtClean="0">
                  <a:latin typeface="Helvetica"/>
                </a:rPr>
                <a:t>(1/</a:t>
              </a:r>
              <a:r>
                <a:rPr lang="en-GB" sz="2000" baseline="30000" dirty="0" smtClean="0">
                  <a:latin typeface="cmmi10"/>
                </a:rPr>
                <a:t>²</a:t>
              </a:r>
              <a:r>
                <a:rPr lang="en-GB" sz="2000" baseline="30000" dirty="0" smtClean="0">
                  <a:latin typeface="Helvetica"/>
                </a:rPr>
                <a:t>)</a:t>
              </a:r>
              <a:r>
                <a:rPr lang="en-GB" sz="2000" dirty="0" smtClean="0"/>
                <a:t> n.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974013" cy="1462088"/>
          </a:xfrm>
        </p:spPr>
        <p:txBody>
          <a:bodyPr/>
          <a:lstStyle/>
          <a:p>
            <a:pPr algn="ctr"/>
            <a:r>
              <a:rPr lang="en-US" dirty="0" smtClean="0"/>
              <a:t>On Euclidean vehicle routing</a:t>
            </a:r>
            <a:br>
              <a:rPr lang="en-US" dirty="0" smtClean="0"/>
            </a:br>
            <a:r>
              <a:rPr lang="en-US" dirty="0" smtClean="0"/>
              <a:t>with allocation</a:t>
            </a:r>
            <a:endParaRPr lang="de-CH" dirty="0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60800"/>
            <a:ext cx="6400800" cy="1778000"/>
          </a:xfrm>
        </p:spPr>
        <p:txBody>
          <a:bodyPr/>
          <a:lstStyle/>
          <a:p>
            <a:r>
              <a:rPr lang="en-GB" sz="1800" dirty="0" smtClean="0"/>
              <a:t>Jan Remy, Reto Spöhel, Andreas Weißl</a:t>
            </a:r>
          </a:p>
          <a:p>
            <a:endParaRPr lang="en-GB" sz="1200" dirty="0" smtClean="0"/>
          </a:p>
          <a:p>
            <a:r>
              <a:rPr lang="en-GB" sz="1600" dirty="0" smtClean="0"/>
              <a:t>(appeared in WADS ’07, CGTA ’11)</a:t>
            </a:r>
            <a:endParaRPr lang="en-GB" sz="1600" dirty="0"/>
          </a:p>
        </p:txBody>
      </p:sp>
      <p:sp>
        <p:nvSpPr>
          <p:cNvPr id="442374" name="Text Box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TexPoint fonts used in EMF. </a:t>
            </a:r>
          </a:p>
          <a:p>
            <a:r>
              <a:rPr lang="en-US" sz="2000"/>
              <a:t>Read the TexPoint manual before you delete this box.: </a:t>
            </a:r>
            <a:r>
              <a:rPr lang="en-US" sz="2000">
                <a:latin typeface="eurm10" pitchFamily="34" charset="0"/>
              </a:rPr>
              <a:t>A</a:t>
            </a:r>
            <a:r>
              <a:rPr lang="en-US" sz="2000">
                <a:latin typeface="eufm10" pitchFamily="34" charset="0"/>
              </a:rPr>
              <a:t>A</a:t>
            </a:r>
            <a:r>
              <a:rPr lang="en-US" sz="2000">
                <a:latin typeface="cmsy10" pitchFamily="34" charset="0"/>
              </a:rPr>
              <a:t>A</a:t>
            </a:r>
            <a:r>
              <a:rPr lang="en-US" sz="2000">
                <a:latin typeface="msam10" pitchFamily="34" charset="0"/>
              </a:rPr>
              <a:t>A</a:t>
            </a:r>
            <a:r>
              <a:rPr lang="en-US" sz="2000">
                <a:latin typeface="euex10" pitchFamily="34" charset="0"/>
              </a:rPr>
              <a:t>A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-252536" y="-99392"/>
            <a:ext cx="9793088" cy="936104"/>
          </a:xfrm>
          <a:prstGeom prst="rect">
            <a:avLst/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7" name="Grafik 6" descr="eth_logo_prin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5085184"/>
            <a:ext cx="2808312" cy="70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running time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5124471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de-CH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r>
              <a:rPr lang="de-CH" dirty="0" err="1" smtClean="0"/>
              <a:t>Combining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extended</a:t>
            </a:r>
            <a:r>
              <a:rPr lang="de-CH" dirty="0" smtClean="0"/>
              <a:t> </a:t>
            </a:r>
            <a:r>
              <a:rPr lang="de-CH" dirty="0" err="1" smtClean="0"/>
              <a:t>patching</a:t>
            </a:r>
            <a:r>
              <a:rPr lang="de-CH" dirty="0" smtClean="0"/>
              <a:t> </a:t>
            </a:r>
            <a:r>
              <a:rPr lang="de-CH" dirty="0" err="1" smtClean="0"/>
              <a:t>lemma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standard</a:t>
            </a:r>
            <a:r>
              <a:rPr lang="de-CH" dirty="0" smtClean="0"/>
              <a:t> </a:t>
            </a:r>
            <a:r>
              <a:rPr lang="de-CH" dirty="0" err="1" smtClean="0"/>
              <a:t>quadtree</a:t>
            </a:r>
            <a:r>
              <a:rPr lang="de-CH" dirty="0" smtClean="0"/>
              <a:t> </a:t>
            </a:r>
            <a:r>
              <a:rPr lang="de-CH" dirty="0" err="1" smtClean="0"/>
              <a:t>techniques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>
                <a:solidFill>
                  <a:srgbClr val="FF0000"/>
                </a:solidFill>
              </a:rPr>
              <a:t>facility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location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problems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smtClean="0">
                <a:solidFill>
                  <a:srgbClr val="0000CC"/>
                </a:solidFill>
              </a:rPr>
              <a:t>[</a:t>
            </a:r>
            <a:r>
              <a:rPr lang="de-CH" dirty="0" err="1" smtClean="0">
                <a:solidFill>
                  <a:srgbClr val="0000CC"/>
                </a:solidFill>
              </a:rPr>
              <a:t>Arora</a:t>
            </a:r>
            <a:r>
              <a:rPr lang="de-CH" dirty="0" smtClean="0">
                <a:solidFill>
                  <a:srgbClr val="0000CC"/>
                </a:solidFill>
              </a:rPr>
              <a:t>, </a:t>
            </a:r>
            <a:r>
              <a:rPr lang="de-CH" dirty="0" err="1" smtClean="0">
                <a:solidFill>
                  <a:srgbClr val="0000CC"/>
                </a:solidFill>
              </a:rPr>
              <a:t>Raghavan</a:t>
            </a:r>
            <a:r>
              <a:rPr lang="de-CH" dirty="0" smtClean="0">
                <a:solidFill>
                  <a:srgbClr val="0000CC"/>
                </a:solidFill>
              </a:rPr>
              <a:t>, Rao, STOC ’98],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obtain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5" name="Gruppieren 21"/>
          <p:cNvGrpSpPr/>
          <p:nvPr/>
        </p:nvGrpSpPr>
        <p:grpSpPr>
          <a:xfrm>
            <a:off x="1000100" y="5357826"/>
            <a:ext cx="7345363" cy="1150937"/>
            <a:chOff x="928662" y="5857892"/>
            <a:chExt cx="7345363" cy="1150937"/>
          </a:xfrm>
        </p:grpSpPr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928662" y="5857892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CC00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sz="2000" dirty="0" smtClean="0">
                  <a:solidFill>
                    <a:schemeClr val="bg1"/>
                  </a:solidFill>
                </a:rPr>
                <a:t>Remy, </a:t>
              </a:r>
              <a:r>
                <a:rPr lang="en-GB" sz="2000" dirty="0">
                  <a:solidFill>
                    <a:schemeClr val="bg1"/>
                  </a:solidFill>
                </a:rPr>
                <a:t>S.</a:t>
              </a:r>
              <a:r>
                <a:rPr lang="de-DE" sz="2000" dirty="0">
                  <a:solidFill>
                    <a:schemeClr val="bg1"/>
                  </a:solidFill>
                </a:rPr>
                <a:t>, </a:t>
              </a:r>
              <a:r>
                <a:rPr lang="en-GB" sz="2000" dirty="0" smtClean="0">
                  <a:solidFill>
                    <a:schemeClr val="bg1"/>
                  </a:solidFill>
                </a:rPr>
                <a:t>Weißl (WADS ’07)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16" name="AutoShape 7"/>
            <p:cNvSpPr>
              <a:spLocks noChangeArrowheads="1"/>
            </p:cNvSpPr>
            <p:nvPr/>
          </p:nvSpPr>
          <p:spPr bwMode="auto">
            <a:xfrm>
              <a:off x="928662" y="6289692"/>
              <a:ext cx="7272338" cy="719137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928662" y="6288104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Steiner VRAP with complexity n </a:t>
              </a:r>
              <a:r>
                <a:rPr lang="en-GB" sz="2000" dirty="0" err="1" smtClean="0">
                  <a:latin typeface="Helvetica"/>
                </a:rPr>
                <a:t>log</a:t>
              </a:r>
              <a:r>
                <a:rPr lang="en-GB" sz="2000" baseline="30000" dirty="0" err="1" smtClean="0">
                  <a:latin typeface="Helvetica"/>
                </a:rPr>
                <a:t>O</a:t>
              </a:r>
              <a:r>
                <a:rPr lang="en-GB" sz="2000" baseline="30000" dirty="0" smtClean="0">
                  <a:latin typeface="Helvetica"/>
                </a:rPr>
                <a:t>(1/</a:t>
              </a:r>
              <a:r>
                <a:rPr lang="en-GB" sz="2000" baseline="30000" dirty="0" smtClean="0">
                  <a:latin typeface="cmmi10"/>
                </a:rPr>
                <a:t>²</a:t>
              </a:r>
              <a:r>
                <a:rPr lang="en-GB" sz="2000" baseline="30000" dirty="0" smtClean="0">
                  <a:latin typeface="Helvetica"/>
                </a:rPr>
                <a:t>)</a:t>
              </a:r>
              <a:r>
                <a:rPr lang="en-GB" sz="2000" dirty="0" smtClean="0"/>
                <a:t> n.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6" name="Gruppieren 25"/>
          <p:cNvGrpSpPr/>
          <p:nvPr/>
        </p:nvGrpSpPr>
        <p:grpSpPr>
          <a:xfrm>
            <a:off x="1000100" y="1357298"/>
            <a:ext cx="7416801" cy="1823505"/>
            <a:chOff x="1000100" y="1357298"/>
            <a:chExt cx="7416801" cy="1823505"/>
          </a:xfrm>
        </p:grpSpPr>
        <p:sp>
          <p:nvSpPr>
            <p:cNvPr id="23" name="AutoShape 6"/>
            <p:cNvSpPr>
              <a:spLocks noChangeArrowheads="1"/>
            </p:cNvSpPr>
            <p:nvPr/>
          </p:nvSpPr>
          <p:spPr bwMode="auto">
            <a:xfrm>
              <a:off x="1000100" y="1357298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err="1" smtClean="0">
                  <a:solidFill>
                    <a:schemeClr val="bg1"/>
                  </a:solidFill>
                </a:rPr>
                <a:t>Patching</a:t>
              </a:r>
              <a:r>
                <a:rPr lang="de-CH" sz="2000" dirty="0" smtClean="0">
                  <a:solidFill>
                    <a:schemeClr val="bg1"/>
                  </a:solidFill>
                </a:rPr>
                <a:t> Lemma </a:t>
              </a:r>
              <a:r>
                <a:rPr lang="en-GB" sz="2000" dirty="0" smtClean="0">
                  <a:solidFill>
                    <a:schemeClr val="bg1"/>
                  </a:solidFill>
                </a:rPr>
                <a:t>(</a:t>
              </a:r>
              <a:r>
                <a:rPr lang="en-GB" sz="2000" dirty="0" err="1" smtClean="0">
                  <a:solidFill>
                    <a:schemeClr val="bg1"/>
                  </a:solidFill>
                </a:rPr>
                <a:t>Arora</a:t>
              </a:r>
              <a:r>
                <a:rPr lang="en-GB" sz="2000" dirty="0" smtClean="0">
                  <a:solidFill>
                    <a:schemeClr val="bg1"/>
                  </a:solidFill>
                </a:rPr>
                <a:t>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1000100" y="1792270"/>
              <a:ext cx="7272338" cy="1350978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1071538" y="1857364"/>
              <a:ext cx="7345363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 optimal solution can be modified </a:t>
              </a:r>
              <a:r>
                <a:rPr lang="en-GB" sz="2000" dirty="0" smtClean="0">
                  <a:solidFill>
                    <a:srgbClr val="FF0000"/>
                  </a:solidFill>
                </a:rPr>
                <a:t>such that it crosses the boundary of every square at most O(1/</a:t>
              </a:r>
              <a:r>
                <a:rPr lang="en-GB" sz="2000" dirty="0" smtClean="0">
                  <a:solidFill>
                    <a:srgbClr val="FF0000"/>
                  </a:solidFill>
                  <a:latin typeface="cmmi10"/>
                </a:rPr>
                <a:t>²</a:t>
              </a:r>
              <a:r>
                <a:rPr lang="en-GB" sz="2000" dirty="0" smtClean="0">
                  <a:solidFill>
                    <a:srgbClr val="FF0000"/>
                  </a:solidFill>
                </a:rPr>
                <a:t>) many times</a:t>
              </a:r>
              <a:r>
                <a:rPr lang="en-GB" sz="2000" dirty="0" smtClean="0"/>
                <a:t>.</a:t>
              </a:r>
              <a:br>
                <a:rPr lang="en-GB" sz="2000" dirty="0" smtClean="0"/>
              </a:br>
              <a:r>
                <a:rPr lang="en-GB" sz="2000" dirty="0" smtClean="0"/>
                <a:t>In expectation, this increases the length of the tour only by a factor of 1+</a:t>
              </a:r>
              <a:r>
                <a:rPr lang="en-GB" sz="2000" dirty="0" smtClean="0">
                  <a:latin typeface="cmmi10"/>
                </a:rPr>
                <a:t>²</a:t>
              </a:r>
              <a:r>
                <a:rPr lang="en-GB" sz="2000" dirty="0" smtClean="0"/>
                <a:t>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7" name="Gruppieren 20"/>
          <p:cNvGrpSpPr/>
          <p:nvPr/>
        </p:nvGrpSpPr>
        <p:grpSpPr>
          <a:xfrm>
            <a:off x="1000100" y="3357562"/>
            <a:ext cx="7354887" cy="857256"/>
            <a:chOff x="928662" y="4714884"/>
            <a:chExt cx="7354887" cy="857256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928662" y="4714884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CC00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smtClean="0">
                  <a:solidFill>
                    <a:schemeClr val="bg1"/>
                  </a:solidFill>
                </a:rPr>
                <a:t>Lemma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928662" y="5146684"/>
              <a:ext cx="7272338" cy="425456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928662" y="5143512"/>
              <a:ext cx="735488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 Patching Lemma extends to Steiner VRAP.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running time even further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err="1" smtClean="0"/>
              <a:t>Patching</a:t>
            </a:r>
            <a:r>
              <a:rPr lang="de-CH" b="1" dirty="0" smtClean="0"/>
              <a:t> </a:t>
            </a:r>
            <a:r>
              <a:rPr lang="de-CH" b="1" dirty="0" err="1" smtClean="0"/>
              <a:t>revisited</a:t>
            </a:r>
            <a:r>
              <a:rPr lang="de-CH" b="1" dirty="0" smtClean="0"/>
              <a:t>:</a:t>
            </a:r>
            <a:endParaRPr lang="en-US" b="1" dirty="0" smtClean="0"/>
          </a:p>
          <a:p>
            <a:pPr lvl="1"/>
            <a:r>
              <a:rPr lang="en-US" dirty="0" smtClean="0"/>
              <a:t>In </a:t>
            </a:r>
            <a:r>
              <a:rPr lang="en-US" dirty="0" err="1" smtClean="0">
                <a:solidFill>
                  <a:srgbClr val="0000CC"/>
                </a:solidFill>
              </a:rPr>
              <a:t>Arora</a:t>
            </a:r>
            <a:r>
              <a:rPr lang="en-US" dirty="0" err="1" smtClean="0"/>
              <a:t>’s</a:t>
            </a:r>
            <a:r>
              <a:rPr lang="en-US" dirty="0" smtClean="0"/>
              <a:t> technique, the ‘patching’ is not part of the algorithm – we simply know a </a:t>
            </a:r>
            <a:r>
              <a:rPr lang="en-US" dirty="0" smtClean="0">
                <a:solidFill>
                  <a:srgbClr val="FF0000"/>
                </a:solidFill>
              </a:rPr>
              <a:t>nearly-optimal patched solution exists</a:t>
            </a:r>
            <a:r>
              <a:rPr lang="en-US" dirty="0" smtClean="0"/>
              <a:t>, and try to find it by dynamic programming.</a:t>
            </a:r>
          </a:p>
          <a:p>
            <a:pPr lvl="1"/>
            <a:r>
              <a:rPr lang="en-US" dirty="0" err="1" smtClean="0">
                <a:solidFill>
                  <a:srgbClr val="0000CC"/>
                </a:solidFill>
              </a:rPr>
              <a:t>Rao</a:t>
            </a:r>
            <a:r>
              <a:rPr lang="en-US" dirty="0" smtClean="0">
                <a:solidFill>
                  <a:srgbClr val="0000CC"/>
                </a:solidFill>
              </a:rPr>
              <a:t> and Smith (STOC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’</a:t>
            </a:r>
            <a:r>
              <a:rPr lang="en-US" dirty="0" smtClean="0">
                <a:solidFill>
                  <a:srgbClr val="0000CC"/>
                </a:solidFill>
              </a:rPr>
              <a:t>98) </a:t>
            </a:r>
            <a:r>
              <a:rPr lang="en-US" dirty="0" smtClean="0"/>
              <a:t>improved </a:t>
            </a:r>
            <a:r>
              <a:rPr lang="en-US" dirty="0" err="1" smtClean="0"/>
              <a:t>Arora’s</a:t>
            </a:r>
            <a:r>
              <a:rPr lang="en-US" dirty="0" smtClean="0"/>
              <a:t> running time by making the ‘patching’ </a:t>
            </a:r>
            <a:r>
              <a:rPr lang="en-US" dirty="0" smtClean="0">
                <a:solidFill>
                  <a:srgbClr val="FF0000"/>
                </a:solidFill>
              </a:rPr>
              <a:t>part of the algorithm</a:t>
            </a:r>
            <a:r>
              <a:rPr lang="en-US" dirty="0" smtClean="0"/>
              <a:t>.</a:t>
            </a:r>
          </a:p>
          <a:p>
            <a:endParaRPr lang="en-US" sz="1000" dirty="0" smtClean="0"/>
          </a:p>
          <a:p>
            <a:pPr marL="514350" indent="-457200"/>
            <a:r>
              <a:rPr lang="en-US" dirty="0" smtClean="0"/>
              <a:t>Effect: We only have to consider </a:t>
            </a:r>
            <a:r>
              <a:rPr lang="en-US" dirty="0" smtClean="0">
                <a:solidFill>
                  <a:srgbClr val="00B050"/>
                </a:solidFill>
              </a:rPr>
              <a:t>constantly many configurations </a:t>
            </a:r>
            <a:r>
              <a:rPr lang="en-US" dirty="0" smtClean="0"/>
              <a:t>per square!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Yields a PTAS with running time </a:t>
            </a:r>
          </a:p>
          <a:p>
            <a:pPr algn="ctr">
              <a:buNone/>
            </a:pPr>
            <a:r>
              <a:rPr lang="en-US" dirty="0" smtClean="0">
                <a:solidFill>
                  <a:srgbClr val="CC00CC"/>
                </a:solidFill>
                <a:sym typeface="Wingdings" pitchFamily="2" charset="2"/>
              </a:rPr>
              <a:t>O(n log n) </a:t>
            </a:r>
            <a:r>
              <a:rPr lang="en-US" dirty="0" smtClean="0">
                <a:latin typeface="cmsy10"/>
                <a:sym typeface="Wingdings" pitchFamily="2" charset="2"/>
              </a:rPr>
              <a:t>¢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O(1) 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O(1)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u="dbl" dirty="0" smtClean="0"/>
              <a:t>O(n log n)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Ellipse 3"/>
          <p:cNvSpPr/>
          <p:nvPr/>
        </p:nvSpPr>
        <p:spPr>
          <a:xfrm>
            <a:off x="8172400" y="1052736"/>
            <a:ext cx="642942" cy="642942"/>
          </a:xfrm>
          <a:prstGeom prst="ellipse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928662" y="5445224"/>
            <a:ext cx="7345363" cy="1150937"/>
            <a:chOff x="971550" y="5373688"/>
            <a:chExt cx="7345363" cy="1150937"/>
          </a:xfrm>
        </p:grpSpPr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971550" y="5373688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smtClean="0">
                  <a:solidFill>
                    <a:schemeClr val="bg1"/>
                  </a:solidFill>
                </a:rPr>
                <a:t>Rao, Smith (STOC ’98)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971550" y="5805488"/>
              <a:ext cx="7272338" cy="719137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971550" y="5803900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Euclidean TSP with complexity</a:t>
              </a:r>
              <a:br>
                <a:rPr lang="en-GB" sz="2000" dirty="0" smtClean="0"/>
              </a:br>
              <a:r>
                <a:rPr lang="en-GB" sz="2000" dirty="0" smtClean="0"/>
                <a:t>O(n </a:t>
              </a:r>
              <a:r>
                <a:rPr lang="en-GB" sz="2000" dirty="0" smtClean="0">
                  <a:latin typeface="Helvetica"/>
                </a:rPr>
                <a:t>log </a:t>
              </a:r>
              <a:r>
                <a:rPr lang="en-GB" sz="2000" dirty="0" smtClean="0"/>
                <a:t>n).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running time even further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76363"/>
            <a:ext cx="7200900" cy="5148981"/>
          </a:xfrm>
        </p:spPr>
        <p:txBody>
          <a:bodyPr/>
          <a:lstStyle/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pPr>
              <a:buNone/>
            </a:pPr>
            <a:endParaRPr lang="de-CH" dirty="0" smtClean="0"/>
          </a:p>
          <a:p>
            <a:r>
              <a:rPr lang="de-CH" dirty="0" err="1" smtClean="0"/>
              <a:t>Combine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O(n log n) </a:t>
            </a:r>
            <a:r>
              <a:rPr lang="de-CH" dirty="0" err="1" smtClean="0">
                <a:solidFill>
                  <a:srgbClr val="FF0000"/>
                </a:solidFill>
              </a:rPr>
              <a:t>technique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for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Euclidean</a:t>
            </a:r>
            <a:r>
              <a:rPr lang="de-CH" dirty="0" smtClean="0">
                <a:solidFill>
                  <a:srgbClr val="FF0000"/>
                </a:solidFill>
              </a:rPr>
              <a:t> TSP </a:t>
            </a:r>
            <a:r>
              <a:rPr lang="de-CH" dirty="0" err="1" smtClean="0"/>
              <a:t>with</a:t>
            </a:r>
            <a:r>
              <a:rPr lang="de-CH" dirty="0" smtClean="0"/>
              <a:t> a clever </a:t>
            </a:r>
            <a:r>
              <a:rPr lang="de-CH" dirty="0" err="1" smtClean="0">
                <a:solidFill>
                  <a:srgbClr val="FF0000"/>
                </a:solidFill>
              </a:rPr>
              <a:t>technique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for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the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facility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location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smtClean="0"/>
              <a:t>part.</a:t>
            </a:r>
          </a:p>
          <a:p>
            <a:r>
              <a:rPr lang="de-CH" dirty="0" smtClean="0"/>
              <a:t>[…]</a:t>
            </a:r>
          </a:p>
          <a:p>
            <a:pPr>
              <a:buNone/>
            </a:pPr>
            <a:endParaRPr lang="de-CH" dirty="0" smtClean="0"/>
          </a:p>
          <a:p>
            <a:r>
              <a:rPr lang="de-CH" dirty="0" err="1" smtClean="0"/>
              <a:t>Concluding</a:t>
            </a:r>
            <a:r>
              <a:rPr lang="de-CH" dirty="0" smtClean="0"/>
              <a:t> </a:t>
            </a:r>
            <a:r>
              <a:rPr lang="de-CH" dirty="0" err="1" smtClean="0"/>
              <a:t>remarks</a:t>
            </a:r>
            <a:r>
              <a:rPr lang="de-CH" dirty="0" smtClean="0"/>
              <a:t>:</a:t>
            </a:r>
          </a:p>
          <a:p>
            <a:pPr>
              <a:buNone/>
            </a:pPr>
            <a:endParaRPr lang="de-CH" sz="1000" dirty="0" smtClean="0"/>
          </a:p>
          <a:p>
            <a:pPr lvl="1"/>
            <a:r>
              <a:rPr lang="de-CH" dirty="0" smtClean="0"/>
              <a:t>All </a:t>
            </a:r>
            <a:r>
              <a:rPr lang="de-CH" dirty="0" err="1" smtClean="0"/>
              <a:t>algorithms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derandomized</a:t>
            </a:r>
            <a:r>
              <a:rPr lang="de-CH" dirty="0" smtClean="0"/>
              <a:t> </a:t>
            </a:r>
            <a:r>
              <a:rPr lang="de-CH" dirty="0" err="1" smtClean="0"/>
              <a:t>trivially</a:t>
            </a:r>
            <a:r>
              <a:rPr lang="de-CH" dirty="0" smtClean="0"/>
              <a:t> at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cost</a:t>
            </a:r>
            <a:r>
              <a:rPr lang="de-CH" dirty="0" smtClean="0"/>
              <a:t> of an extra </a:t>
            </a:r>
            <a:r>
              <a:rPr lang="de-CH" dirty="0" err="1" smtClean="0"/>
              <a:t>factor</a:t>
            </a:r>
            <a:r>
              <a:rPr lang="de-CH" dirty="0" smtClean="0"/>
              <a:t> O(n</a:t>
            </a:r>
            <a:r>
              <a:rPr lang="de-CH" baseline="30000" dirty="0" smtClean="0"/>
              <a:t>2</a:t>
            </a:r>
            <a:r>
              <a:rPr lang="de-CH" dirty="0" smtClean="0"/>
              <a:t>).</a:t>
            </a:r>
          </a:p>
          <a:p>
            <a:endParaRPr lang="de-CH" sz="1000" dirty="0" smtClean="0"/>
          </a:p>
          <a:p>
            <a:pPr lvl="1"/>
            <a:r>
              <a:rPr lang="de-CH" dirty="0" smtClean="0"/>
              <a:t>All </a:t>
            </a:r>
            <a:r>
              <a:rPr lang="de-CH" dirty="0" err="1" smtClean="0"/>
              <a:t>algorithms</a:t>
            </a:r>
            <a:r>
              <a:rPr lang="de-CH" dirty="0" smtClean="0"/>
              <a:t> </a:t>
            </a:r>
            <a:r>
              <a:rPr lang="de-CH" dirty="0" err="1" smtClean="0"/>
              <a:t>generalize</a:t>
            </a:r>
            <a:r>
              <a:rPr lang="de-CH" dirty="0" smtClean="0"/>
              <a:t> to </a:t>
            </a:r>
            <a:r>
              <a:rPr lang="de-CH" dirty="0" err="1" smtClean="0"/>
              <a:t>higher</a:t>
            </a:r>
            <a:r>
              <a:rPr lang="de-CH" dirty="0" smtClean="0"/>
              <a:t> </a:t>
            </a:r>
            <a:r>
              <a:rPr lang="de-CH" dirty="0" err="1" smtClean="0"/>
              <a:t>dimensions</a:t>
            </a:r>
            <a:r>
              <a:rPr lang="de-CH" dirty="0" smtClean="0"/>
              <a:t> (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increased</a:t>
            </a:r>
            <a:r>
              <a:rPr lang="de-CH" dirty="0" smtClean="0"/>
              <a:t>, </a:t>
            </a:r>
            <a:r>
              <a:rPr lang="de-CH" dirty="0" err="1" smtClean="0"/>
              <a:t>but</a:t>
            </a:r>
            <a:r>
              <a:rPr lang="de-CH" dirty="0" smtClean="0"/>
              <a:t> still </a:t>
            </a:r>
            <a:r>
              <a:rPr lang="de-CH" dirty="0" err="1" smtClean="0"/>
              <a:t>polynomial</a:t>
            </a:r>
            <a:r>
              <a:rPr lang="de-CH" dirty="0" smtClean="0"/>
              <a:t> </a:t>
            </a:r>
            <a:r>
              <a:rPr lang="de-CH" dirty="0" err="1" smtClean="0"/>
              <a:t>running</a:t>
            </a:r>
            <a:r>
              <a:rPr lang="de-CH" dirty="0" smtClean="0"/>
              <a:t> </a:t>
            </a:r>
            <a:r>
              <a:rPr lang="de-CH" dirty="0" err="1" smtClean="0"/>
              <a:t>times</a:t>
            </a:r>
            <a:r>
              <a:rPr lang="de-CH" dirty="0" smtClean="0"/>
              <a:t>).</a:t>
            </a:r>
          </a:p>
          <a:p>
            <a:endParaRPr lang="de-CH" dirty="0" smtClean="0"/>
          </a:p>
          <a:p>
            <a:endParaRPr lang="de-CH" dirty="0" smtClean="0"/>
          </a:p>
        </p:txBody>
      </p:sp>
      <p:grpSp>
        <p:nvGrpSpPr>
          <p:cNvPr id="10" name="Gruppieren 9"/>
          <p:cNvGrpSpPr/>
          <p:nvPr/>
        </p:nvGrpSpPr>
        <p:grpSpPr>
          <a:xfrm>
            <a:off x="1000100" y="1485975"/>
            <a:ext cx="7345363" cy="1150937"/>
            <a:chOff x="971550" y="5373688"/>
            <a:chExt cx="7345363" cy="1150937"/>
          </a:xfrm>
        </p:grpSpPr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971550" y="5373688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CC00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sz="2000" dirty="0" smtClean="0">
                  <a:solidFill>
                    <a:schemeClr val="bg1"/>
                  </a:solidFill>
                </a:rPr>
                <a:t>Remy, S.</a:t>
              </a:r>
              <a:r>
                <a:rPr lang="de-DE" sz="2000" dirty="0" smtClean="0">
                  <a:solidFill>
                    <a:schemeClr val="bg1"/>
                  </a:solidFill>
                </a:rPr>
                <a:t>, </a:t>
              </a:r>
              <a:r>
                <a:rPr lang="en-GB" sz="2000" dirty="0" smtClean="0">
                  <a:solidFill>
                    <a:schemeClr val="bg1"/>
                  </a:solidFill>
                </a:rPr>
                <a:t>Weißl (WADS ’07)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971550" y="5805488"/>
              <a:ext cx="7272338" cy="719137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971550" y="5803900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(non-Steiner) VRAP with complexity O(</a:t>
              </a:r>
              <a:r>
                <a:rPr lang="en-GB" sz="2000" dirty="0" err="1" smtClean="0"/>
                <a:t>n</a:t>
              </a:r>
              <a:r>
                <a:rPr lang="en-GB" sz="2000" dirty="0" smtClean="0"/>
                <a:t> </a:t>
              </a:r>
              <a:r>
                <a:rPr lang="en-GB" sz="2000" dirty="0" smtClean="0">
                  <a:latin typeface="Helvetica"/>
                </a:rPr>
                <a:t>log</a:t>
              </a:r>
              <a:r>
                <a:rPr lang="en-GB" sz="2000" baseline="30000" dirty="0" smtClean="0">
                  <a:latin typeface="Helvetica"/>
                </a:rPr>
                <a:t>4</a:t>
              </a:r>
              <a:r>
                <a:rPr lang="en-GB" sz="2000" dirty="0" smtClean="0">
                  <a:latin typeface="Helvetica"/>
                </a:rPr>
                <a:t> </a:t>
              </a:r>
              <a:r>
                <a:rPr lang="en-GB" sz="2000" dirty="0" smtClean="0"/>
                <a:t>n).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  <p:sp>
        <p:nvSpPr>
          <p:cNvPr id="15" name="Ellipse 14"/>
          <p:cNvSpPr/>
          <p:nvPr/>
        </p:nvSpPr>
        <p:spPr>
          <a:xfrm>
            <a:off x="6665362" y="3356992"/>
            <a:ext cx="642942" cy="642942"/>
          </a:xfrm>
          <a:prstGeom prst="ellipse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7452320" y="3356992"/>
            <a:ext cx="642942" cy="642942"/>
          </a:xfrm>
          <a:prstGeom prst="ellipse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 uiExpand="1" animBg="1"/>
      <p:bldP spid="16" grpId="0" uiExpan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 smtClean="0"/>
          </a:p>
          <a:p>
            <a:r>
              <a:rPr lang="de-CH" dirty="0" smtClean="0"/>
              <a:t>VRAP </a:t>
            </a:r>
            <a:r>
              <a:rPr lang="de-CH" dirty="0" err="1" smtClean="0"/>
              <a:t>is</a:t>
            </a:r>
            <a:r>
              <a:rPr lang="de-CH" dirty="0" smtClean="0"/>
              <a:t> a </a:t>
            </a:r>
            <a:r>
              <a:rPr lang="de-CH" dirty="0" err="1" smtClean="0"/>
              <a:t>combination</a:t>
            </a:r>
            <a:r>
              <a:rPr lang="de-CH" dirty="0" smtClean="0"/>
              <a:t> of </a:t>
            </a:r>
            <a:r>
              <a:rPr lang="de-CH" dirty="0" err="1" smtClean="0">
                <a:solidFill>
                  <a:srgbClr val="0000CC"/>
                </a:solidFill>
              </a:rPr>
              <a:t>Euclidean</a:t>
            </a:r>
            <a:r>
              <a:rPr lang="de-CH" dirty="0" smtClean="0">
                <a:solidFill>
                  <a:srgbClr val="0000CC"/>
                </a:solidFill>
              </a:rPr>
              <a:t> TSP </a:t>
            </a:r>
            <a:r>
              <a:rPr lang="de-CH" dirty="0" smtClean="0"/>
              <a:t>and a </a:t>
            </a:r>
            <a:r>
              <a:rPr lang="de-CH" dirty="0" err="1" smtClean="0">
                <a:solidFill>
                  <a:srgbClr val="0000CC"/>
                </a:solidFill>
              </a:rPr>
              <a:t>facility</a:t>
            </a:r>
            <a:r>
              <a:rPr lang="de-CH" dirty="0" smtClean="0">
                <a:solidFill>
                  <a:srgbClr val="0000CC"/>
                </a:solidFill>
              </a:rPr>
              <a:t> </a:t>
            </a:r>
            <a:r>
              <a:rPr lang="de-CH" dirty="0" err="1" smtClean="0">
                <a:solidFill>
                  <a:srgbClr val="0000CC"/>
                </a:solidFill>
              </a:rPr>
              <a:t>location</a:t>
            </a:r>
            <a:r>
              <a:rPr lang="de-CH" dirty="0" smtClean="0"/>
              <a:t> </a:t>
            </a:r>
            <a:r>
              <a:rPr lang="de-CH" dirty="0" err="1" smtClean="0"/>
              <a:t>problem</a:t>
            </a:r>
            <a:r>
              <a:rPr lang="de-CH" dirty="0" smtClean="0"/>
              <a:t>.</a:t>
            </a:r>
          </a:p>
          <a:p>
            <a:endParaRPr lang="de-CH" dirty="0" smtClean="0"/>
          </a:p>
          <a:p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two</a:t>
            </a:r>
            <a:r>
              <a:rPr lang="de-CH" dirty="0" smtClean="0"/>
              <a:t> </a:t>
            </a:r>
            <a:r>
              <a:rPr lang="de-CH" dirty="0" err="1" smtClean="0"/>
              <a:t>state-of-the-art</a:t>
            </a:r>
            <a:r>
              <a:rPr lang="de-CH" dirty="0" smtClean="0"/>
              <a:t> </a:t>
            </a:r>
            <a:r>
              <a:rPr lang="de-CH" dirty="0" err="1" smtClean="0"/>
              <a:t>techniques</a:t>
            </a:r>
            <a:endParaRPr lang="de-CH" dirty="0" smtClean="0">
              <a:solidFill>
                <a:srgbClr val="0000CC"/>
              </a:solidFill>
            </a:endParaRPr>
          </a:p>
          <a:p>
            <a:endParaRPr lang="de-CH" sz="1000" dirty="0" smtClean="0">
              <a:solidFill>
                <a:srgbClr val="0000CC"/>
              </a:solidFill>
            </a:endParaRPr>
          </a:p>
          <a:p>
            <a:pPr lvl="1"/>
            <a:r>
              <a:rPr lang="de-CH" dirty="0" err="1" smtClean="0">
                <a:solidFill>
                  <a:srgbClr val="FF0000"/>
                </a:solidFill>
              </a:rPr>
              <a:t>Dynamic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programming</a:t>
            </a:r>
            <a:r>
              <a:rPr lang="de-CH" dirty="0" smtClean="0">
                <a:solidFill>
                  <a:srgbClr val="FF0000"/>
                </a:solidFill>
              </a:rPr>
              <a:t> on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‘</a:t>
            </a:r>
            <a:r>
              <a:rPr lang="de-CH" dirty="0" err="1" smtClean="0">
                <a:solidFill>
                  <a:srgbClr val="FF0000"/>
                </a:solidFill>
              </a:rPr>
              <a:t>patched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short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err="1" smtClean="0">
                <a:solidFill>
                  <a:srgbClr val="FF0000"/>
                </a:solidFill>
              </a:rPr>
              <a:t>spanners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’ </a:t>
            </a:r>
            <a:r>
              <a:rPr lang="de-CH" dirty="0" smtClean="0">
                <a:solidFill>
                  <a:srgbClr val="0000CC"/>
                </a:solidFill>
              </a:rPr>
              <a:t>(Rao and Smith, STOC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’</a:t>
            </a:r>
            <a:r>
              <a:rPr lang="de-CH" dirty="0" smtClean="0">
                <a:solidFill>
                  <a:srgbClr val="0000CC"/>
                </a:solidFill>
              </a:rPr>
              <a:t>98) </a:t>
            </a:r>
            <a:r>
              <a:rPr lang="en-US" dirty="0" smtClean="0">
                <a:sym typeface="Wingdings" pitchFamily="2" charset="2"/>
              </a:rPr>
              <a:t>for Euclidean TSP</a:t>
            </a:r>
            <a:endParaRPr lang="de-CH" dirty="0" smtClean="0">
              <a:solidFill>
                <a:srgbClr val="0000CC"/>
              </a:solidFill>
            </a:endParaRPr>
          </a:p>
          <a:p>
            <a:pPr lvl="1"/>
            <a:endParaRPr lang="de-CH" sz="1000" dirty="0" smtClean="0">
              <a:solidFill>
                <a:srgbClr val="0000CC"/>
              </a:solidFill>
            </a:endParaRPr>
          </a:p>
          <a:p>
            <a:pPr lvl="1"/>
            <a:r>
              <a:rPr lang="de-CH" dirty="0" smtClean="0">
                <a:solidFill>
                  <a:srgbClr val="FF0000"/>
                </a:solidFill>
              </a:rPr>
              <a:t>Adaptive </a:t>
            </a:r>
            <a:r>
              <a:rPr lang="de-CH" dirty="0" err="1" smtClean="0">
                <a:solidFill>
                  <a:srgbClr val="FF0000"/>
                </a:solidFill>
              </a:rPr>
              <a:t>dissection</a:t>
            </a:r>
            <a:r>
              <a:rPr lang="de-CH" dirty="0" smtClean="0">
                <a:solidFill>
                  <a:srgbClr val="FF0000"/>
                </a:solidFill>
              </a:rPr>
              <a:t> </a:t>
            </a:r>
            <a:r>
              <a:rPr lang="de-CH" dirty="0" smtClean="0">
                <a:solidFill>
                  <a:srgbClr val="0000CC"/>
                </a:solidFill>
              </a:rPr>
              <a:t>(</a:t>
            </a:r>
            <a:r>
              <a:rPr lang="de-CH" dirty="0" err="1" smtClean="0">
                <a:solidFill>
                  <a:srgbClr val="0000CC"/>
                </a:solidFill>
              </a:rPr>
              <a:t>Kolliopoulos</a:t>
            </a:r>
            <a:r>
              <a:rPr lang="de-CH" dirty="0" smtClean="0">
                <a:solidFill>
                  <a:srgbClr val="0000CC"/>
                </a:solidFill>
              </a:rPr>
              <a:t> and Rao, ESA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’</a:t>
            </a:r>
            <a:r>
              <a:rPr lang="de-CH" dirty="0" smtClean="0">
                <a:solidFill>
                  <a:srgbClr val="0000CC"/>
                </a:solidFill>
              </a:rPr>
              <a:t>99)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facility</a:t>
            </a:r>
            <a:r>
              <a:rPr lang="de-CH" dirty="0" smtClean="0"/>
              <a:t> </a:t>
            </a:r>
            <a:r>
              <a:rPr lang="de-CH" dirty="0" err="1" smtClean="0"/>
              <a:t>location</a:t>
            </a:r>
            <a:endParaRPr lang="de-CH" dirty="0" smtClean="0">
              <a:solidFill>
                <a:srgbClr val="0000CC"/>
              </a:solidFill>
            </a:endParaRPr>
          </a:p>
          <a:p>
            <a:pPr lvl="1"/>
            <a:endParaRPr lang="de-CH" sz="10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de-CH" dirty="0" smtClean="0">
                <a:solidFill>
                  <a:srgbClr val="0000CC"/>
                </a:solidFill>
              </a:rPr>
              <a:t>	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combined</a:t>
            </a:r>
            <a:r>
              <a:rPr lang="de-CH" dirty="0" smtClean="0"/>
              <a:t> </a:t>
            </a:r>
            <a:r>
              <a:rPr lang="de-CH" dirty="0" err="1" smtClean="0"/>
              <a:t>into</a:t>
            </a:r>
            <a:r>
              <a:rPr lang="de-CH" dirty="0" smtClean="0"/>
              <a:t> a </a:t>
            </a:r>
            <a:r>
              <a:rPr lang="de-CH" dirty="0" smtClean="0">
                <a:solidFill>
                  <a:srgbClr val="FF0000"/>
                </a:solidFill>
              </a:rPr>
              <a:t>O(n </a:t>
            </a:r>
            <a:r>
              <a:rPr lang="de-CH" dirty="0" smtClean="0">
                <a:solidFill>
                  <a:srgbClr val="FF0000"/>
                </a:solidFill>
                <a:latin typeface="Helvetica"/>
              </a:rPr>
              <a:t>log</a:t>
            </a:r>
            <a:r>
              <a:rPr lang="de-CH" baseline="30000" dirty="0" smtClean="0">
                <a:solidFill>
                  <a:srgbClr val="FF0000"/>
                </a:solidFill>
                <a:latin typeface="Helvetica"/>
              </a:rPr>
              <a:t>4</a:t>
            </a:r>
            <a:r>
              <a:rPr lang="de-CH" dirty="0" smtClean="0">
                <a:solidFill>
                  <a:srgbClr val="FF0000"/>
                </a:solidFill>
              </a:rPr>
              <a:t> n)</a:t>
            </a:r>
            <a:r>
              <a:rPr lang="de-CH" dirty="0" smtClean="0"/>
              <a:t>-PTAS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FF0000"/>
                </a:solidFill>
              </a:rPr>
              <a:t>VRAP</a:t>
            </a:r>
            <a:r>
              <a:rPr lang="de-CH" dirty="0" smtClean="0"/>
              <a:t>.</a:t>
            </a:r>
          </a:p>
          <a:p>
            <a:endParaRPr lang="de-CH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181850" cy="1462088"/>
          </a:xfrm>
        </p:spPr>
        <p:txBody>
          <a:bodyPr/>
          <a:lstStyle/>
          <a:p>
            <a:pPr algn="ctr"/>
            <a:r>
              <a:rPr lang="de-DE" sz="3600" dirty="0" err="1" smtClean="0"/>
              <a:t>Thank</a:t>
            </a:r>
            <a:r>
              <a:rPr lang="de-DE" sz="3600" dirty="0" smtClean="0"/>
              <a:t> </a:t>
            </a:r>
            <a:r>
              <a:rPr lang="de-DE" sz="3600" dirty="0" err="1" smtClean="0"/>
              <a:t>you</a:t>
            </a:r>
            <a:r>
              <a:rPr lang="de-DE" sz="3600" dirty="0" smtClean="0"/>
              <a:t>!</a:t>
            </a:r>
            <a:br>
              <a:rPr lang="de-DE" sz="3600" dirty="0" smtClean="0"/>
            </a:br>
            <a:r>
              <a:rPr lang="de-DE" sz="3600" dirty="0" err="1" smtClean="0"/>
              <a:t>Questions</a:t>
            </a:r>
            <a:r>
              <a:rPr lang="de-DE" sz="3600" dirty="0"/>
              <a:t>?</a:t>
            </a:r>
            <a:endParaRPr lang="de-CH" sz="3600" dirty="0"/>
          </a:p>
        </p:txBody>
      </p:sp>
      <p:sp>
        <p:nvSpPr>
          <p:cNvPr id="3" name="Rechteck 2"/>
          <p:cNvSpPr/>
          <p:nvPr/>
        </p:nvSpPr>
        <p:spPr bwMode="auto">
          <a:xfrm>
            <a:off x="-252536" y="-99392"/>
            <a:ext cx="9793088" cy="936104"/>
          </a:xfrm>
          <a:prstGeom prst="rect">
            <a:avLst/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de-CH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Traveling</a:t>
            </a:r>
            <a:r>
              <a:rPr lang="en-GB" dirty="0" smtClean="0"/>
              <a:t> Salesman Problem</a:t>
            </a:r>
            <a:endParaRPr lang="de-CH" dirty="0"/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The </a:t>
            </a:r>
            <a:r>
              <a:rPr lang="en-GB" b="1" dirty="0" err="1" smtClean="0"/>
              <a:t>Traveling</a:t>
            </a:r>
            <a:r>
              <a:rPr lang="en-GB" b="1" dirty="0" smtClean="0"/>
              <a:t> Salesman Problem (TSP)</a:t>
            </a: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Input: </a:t>
            </a:r>
            <a:r>
              <a:rPr lang="en-GB" dirty="0" smtClean="0"/>
              <a:t>edge-weighted graph G</a:t>
            </a: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Output: </a:t>
            </a:r>
            <a:r>
              <a:rPr lang="en-GB" dirty="0" smtClean="0"/>
              <a:t>Hamilton cycle in G with </a:t>
            </a:r>
            <a:r>
              <a:rPr lang="en-GB" dirty="0" smtClean="0">
                <a:solidFill>
                  <a:srgbClr val="FF0000"/>
                </a:solidFill>
              </a:rPr>
              <a:t>minimum edge-weight</a:t>
            </a:r>
          </a:p>
          <a:p>
            <a:r>
              <a:rPr lang="en-GB" b="1" dirty="0" smtClean="0"/>
              <a:t>Motivation:</a:t>
            </a:r>
          </a:p>
          <a:p>
            <a:pPr lvl="1"/>
            <a:r>
              <a:rPr lang="en-GB" dirty="0" err="1" smtClean="0"/>
              <a:t>Traveling</a:t>
            </a:r>
            <a:r>
              <a:rPr lang="en-GB" dirty="0" smtClean="0"/>
              <a:t> salesman ;-)</a:t>
            </a:r>
          </a:p>
          <a:p>
            <a:r>
              <a:rPr lang="en-GB" b="1" dirty="0" smtClean="0"/>
              <a:t>Complexity:</a:t>
            </a:r>
          </a:p>
          <a:p>
            <a:pPr lvl="1"/>
            <a:r>
              <a:rPr lang="en-GB" dirty="0" smtClean="0"/>
              <a:t>NP-hard</a:t>
            </a:r>
          </a:p>
          <a:p>
            <a:pPr lvl="1"/>
            <a:r>
              <a:rPr lang="en-GB" dirty="0" smtClean="0"/>
              <a:t>Admits no constant factor approximation (unless P=NP) </a:t>
            </a:r>
            <a:r>
              <a:rPr lang="en-GB" dirty="0" smtClean="0">
                <a:solidFill>
                  <a:srgbClr val="0000CC"/>
                </a:solidFill>
              </a:rPr>
              <a:t>[</a:t>
            </a:r>
            <a:r>
              <a:rPr lang="en-GB" dirty="0" err="1" smtClean="0">
                <a:solidFill>
                  <a:srgbClr val="0000CC"/>
                </a:solidFill>
              </a:rPr>
              <a:t>Sahni</a:t>
            </a:r>
            <a:r>
              <a:rPr lang="en-GB" dirty="0" smtClean="0">
                <a:solidFill>
                  <a:srgbClr val="0000CC"/>
                </a:solidFill>
              </a:rPr>
              <a:t> and Gonzalez 76]</a:t>
            </a:r>
          </a:p>
        </p:txBody>
      </p:sp>
      <p:sp>
        <p:nvSpPr>
          <p:cNvPr id="880644" name="Rectangle 4"/>
          <p:cNvSpPr>
            <a:spLocks noChangeArrowheads="1"/>
          </p:cNvSpPr>
          <p:nvPr/>
        </p:nvSpPr>
        <p:spPr bwMode="auto">
          <a:xfrm>
            <a:off x="1187450" y="4797425"/>
            <a:ext cx="72009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00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Metric TSP</a:t>
            </a:r>
            <a:endParaRPr lang="de-CH" dirty="0"/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376363"/>
            <a:ext cx="7529540" cy="4860925"/>
          </a:xfrm>
        </p:spPr>
        <p:txBody>
          <a:bodyPr/>
          <a:lstStyle/>
          <a:p>
            <a:r>
              <a:rPr lang="en-GB" b="1" dirty="0" smtClean="0"/>
              <a:t>Metric TSP</a:t>
            </a: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Input: </a:t>
            </a:r>
            <a:r>
              <a:rPr lang="en-GB" dirty="0" smtClean="0"/>
              <a:t>edge-weighted graph G </a:t>
            </a:r>
            <a:r>
              <a:rPr lang="en-GB" dirty="0" smtClean="0">
                <a:solidFill>
                  <a:srgbClr val="FF0000"/>
                </a:solidFill>
              </a:rPr>
              <a:t>satisfying triangle inequality</a:t>
            </a: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Output: </a:t>
            </a:r>
            <a:r>
              <a:rPr lang="en-GB" dirty="0" smtClean="0"/>
              <a:t>Hamilton cycle in G with minimum edge-weight</a:t>
            </a:r>
          </a:p>
          <a:p>
            <a:r>
              <a:rPr lang="en-GB" b="1" dirty="0" smtClean="0"/>
              <a:t>Motivation:</a:t>
            </a:r>
          </a:p>
          <a:p>
            <a:pPr lvl="1"/>
            <a:r>
              <a:rPr lang="en-GB" dirty="0" smtClean="0"/>
              <a:t>real-world problems usually satisfy triangle inequality</a:t>
            </a:r>
          </a:p>
          <a:p>
            <a:r>
              <a:rPr lang="en-GB" b="1" dirty="0" smtClean="0"/>
              <a:t>Complexity:</a:t>
            </a:r>
          </a:p>
          <a:p>
            <a:pPr lvl="1"/>
            <a:r>
              <a:rPr lang="en-GB" dirty="0" smtClean="0"/>
              <a:t>still NP-hard</a:t>
            </a:r>
          </a:p>
          <a:p>
            <a:pPr lvl="1"/>
            <a:r>
              <a:rPr lang="en-GB" dirty="0" smtClean="0"/>
              <a:t>admits 3/2-approximation </a:t>
            </a:r>
            <a:r>
              <a:rPr lang="en-GB" dirty="0" smtClean="0">
                <a:solidFill>
                  <a:srgbClr val="0000CC"/>
                </a:solidFill>
              </a:rPr>
              <a:t>[</a:t>
            </a:r>
            <a:r>
              <a:rPr lang="en-GB" dirty="0" err="1" smtClean="0">
                <a:solidFill>
                  <a:srgbClr val="0000CC"/>
                </a:solidFill>
              </a:rPr>
              <a:t>Christofides</a:t>
            </a:r>
            <a:r>
              <a:rPr lang="en-GB" dirty="0" smtClean="0">
                <a:solidFill>
                  <a:srgbClr val="0000CC"/>
                </a:solidFill>
              </a:rPr>
              <a:t> 76]</a:t>
            </a:r>
          </a:p>
          <a:p>
            <a:pPr lvl="1"/>
            <a:r>
              <a:rPr lang="en-GB" dirty="0" smtClean="0"/>
              <a:t>admits no PTAS (unless P=NP) </a:t>
            </a:r>
            <a:r>
              <a:rPr lang="en-GB" dirty="0" smtClean="0">
                <a:solidFill>
                  <a:srgbClr val="0000CC"/>
                </a:solidFill>
              </a:rPr>
              <a:t>[</a:t>
            </a:r>
            <a:r>
              <a:rPr lang="en-GB" dirty="0" err="1" smtClean="0">
                <a:solidFill>
                  <a:srgbClr val="0000CC"/>
                </a:solidFill>
              </a:rPr>
              <a:t>Arora</a:t>
            </a:r>
            <a:r>
              <a:rPr lang="en-GB" dirty="0" smtClean="0">
                <a:solidFill>
                  <a:srgbClr val="0000CC"/>
                </a:solidFill>
              </a:rPr>
              <a:t> </a:t>
            </a:r>
            <a:r>
              <a:rPr lang="en-GB" i="1" dirty="0" smtClean="0">
                <a:solidFill>
                  <a:srgbClr val="0000CC"/>
                </a:solidFill>
              </a:rPr>
              <a:t>et al. </a:t>
            </a:r>
            <a:r>
              <a:rPr lang="en-GB" dirty="0" smtClean="0">
                <a:solidFill>
                  <a:srgbClr val="0000CC"/>
                </a:solidFill>
              </a:rPr>
              <a:t>98]</a:t>
            </a:r>
          </a:p>
        </p:txBody>
      </p:sp>
      <p:sp>
        <p:nvSpPr>
          <p:cNvPr id="880644" name="Rectangle 4"/>
          <p:cNvSpPr>
            <a:spLocks noChangeArrowheads="1"/>
          </p:cNvSpPr>
          <p:nvPr/>
        </p:nvSpPr>
        <p:spPr bwMode="auto">
          <a:xfrm>
            <a:off x="1187450" y="4797425"/>
            <a:ext cx="72009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Euclidean TSP</a:t>
            </a:r>
            <a:endParaRPr lang="de-CH" dirty="0"/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376363"/>
            <a:ext cx="7200900" cy="2409827"/>
          </a:xfrm>
        </p:spPr>
        <p:txBody>
          <a:bodyPr/>
          <a:lstStyle/>
          <a:p>
            <a:r>
              <a:rPr lang="en-GB" b="1" dirty="0" smtClean="0"/>
              <a:t>Euclidean TSP</a:t>
            </a: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Input: </a:t>
            </a:r>
            <a:r>
              <a:rPr lang="en-GB" dirty="0" smtClean="0"/>
              <a:t>points P </a:t>
            </a:r>
            <a:r>
              <a:rPr lang="en-GB" dirty="0" smtClean="0">
                <a:latin typeface="cmsy10"/>
              </a:rPr>
              <a:t>½</a:t>
            </a:r>
            <a:r>
              <a:rPr lang="en-GB" dirty="0" smtClean="0"/>
              <a:t> </a:t>
            </a:r>
            <a:r>
              <a:rPr lang="en-GB" dirty="0" smtClean="0">
                <a:latin typeface="msbm7" pitchFamily="34" charset="0"/>
              </a:rPr>
              <a:t>R</a:t>
            </a:r>
            <a:r>
              <a:rPr lang="en-GB" baseline="30000" dirty="0" smtClean="0"/>
              <a:t>2</a:t>
            </a: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Output: </a:t>
            </a:r>
            <a:r>
              <a:rPr lang="en-GB" dirty="0" smtClean="0"/>
              <a:t>tour </a:t>
            </a:r>
            <a:r>
              <a:rPr lang="en-GB" dirty="0" smtClean="0">
                <a:latin typeface="cmmi10"/>
              </a:rPr>
              <a:t>¼</a:t>
            </a:r>
            <a:r>
              <a:rPr lang="en-GB" dirty="0" smtClean="0"/>
              <a:t> through P with minimal length</a:t>
            </a:r>
          </a:p>
          <a:p>
            <a:r>
              <a:rPr lang="en-GB" b="1" dirty="0" smtClean="0"/>
              <a:t>Complexity:</a:t>
            </a:r>
          </a:p>
          <a:p>
            <a:pPr lvl="1"/>
            <a:r>
              <a:rPr lang="en-GB" dirty="0" smtClean="0"/>
              <a:t>still NP-hard </a:t>
            </a:r>
            <a:r>
              <a:rPr lang="en-GB" dirty="0" smtClean="0">
                <a:solidFill>
                  <a:srgbClr val="0000CC"/>
                </a:solidFill>
              </a:rPr>
              <a:t>[Papadimitriou 77]</a:t>
            </a:r>
          </a:p>
          <a:p>
            <a:pPr lvl="1"/>
            <a:r>
              <a:rPr lang="en-GB" dirty="0" smtClean="0"/>
              <a:t>admits PTAS </a:t>
            </a:r>
            <a:r>
              <a:rPr lang="en-GB" dirty="0" smtClean="0">
                <a:solidFill>
                  <a:srgbClr val="0000CC"/>
                </a:solidFill>
              </a:rPr>
              <a:t>[</a:t>
            </a:r>
            <a:r>
              <a:rPr lang="en-GB" dirty="0" err="1" smtClean="0">
                <a:solidFill>
                  <a:srgbClr val="0000CC"/>
                </a:solidFill>
              </a:rPr>
              <a:t>Arora</a:t>
            </a:r>
            <a:r>
              <a:rPr lang="en-GB" dirty="0" smtClean="0">
                <a:solidFill>
                  <a:srgbClr val="0000CC"/>
                </a:solidFill>
              </a:rPr>
              <a:t> 96; Mitchell 96]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de-CH" dirty="0" smtClean="0"/>
          </a:p>
        </p:txBody>
      </p:sp>
      <p:sp>
        <p:nvSpPr>
          <p:cNvPr id="880644" name="Rectangle 4"/>
          <p:cNvSpPr>
            <a:spLocks noChangeArrowheads="1"/>
          </p:cNvSpPr>
          <p:nvPr/>
        </p:nvSpPr>
        <p:spPr bwMode="auto">
          <a:xfrm>
            <a:off x="1187450" y="4797425"/>
            <a:ext cx="72009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000"/>
          </a:p>
        </p:txBody>
      </p:sp>
      <p:grpSp>
        <p:nvGrpSpPr>
          <p:cNvPr id="36" name="Gruppieren 35"/>
          <p:cNvGrpSpPr/>
          <p:nvPr/>
        </p:nvGrpSpPr>
        <p:grpSpPr>
          <a:xfrm>
            <a:off x="1882775" y="4626300"/>
            <a:ext cx="4332300" cy="1280795"/>
            <a:chOff x="1882775" y="4626300"/>
            <a:chExt cx="4332300" cy="1280795"/>
          </a:xfrm>
        </p:grpSpPr>
        <p:sp>
          <p:nvSpPr>
            <p:cNvPr id="17" name="Line 13"/>
            <p:cNvSpPr>
              <a:spLocks noChangeShapeType="1"/>
            </p:cNvSpPr>
            <p:nvPr/>
          </p:nvSpPr>
          <p:spPr bwMode="auto">
            <a:xfrm flipV="1">
              <a:off x="4070350" y="4626300"/>
              <a:ext cx="448310" cy="64897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V="1">
              <a:off x="2343151" y="4686317"/>
              <a:ext cx="728652" cy="947727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5737225" y="5627695"/>
              <a:ext cx="390525" cy="2476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 flipV="1">
              <a:off x="1882775" y="5621345"/>
              <a:ext cx="447675" cy="2857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>
              <a:off x="3086111" y="4660572"/>
              <a:ext cx="967729" cy="61342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529131" y="4630108"/>
              <a:ext cx="1635450" cy="27051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5"/>
            <p:cNvSpPr>
              <a:spLocks noChangeShapeType="1"/>
            </p:cNvSpPr>
            <p:nvPr/>
          </p:nvSpPr>
          <p:spPr bwMode="auto">
            <a:xfrm flipH="1">
              <a:off x="5715001" y="4895866"/>
              <a:ext cx="500074" cy="721033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2274888" y="4572008"/>
            <a:ext cx="3940175" cy="1101725"/>
            <a:chOff x="2274888" y="4572008"/>
            <a:chExt cx="3940175" cy="1101725"/>
          </a:xfrm>
        </p:grpSpPr>
        <p:sp>
          <p:nvSpPr>
            <p:cNvPr id="14" name="Oval 4"/>
            <p:cNvSpPr>
              <a:spLocks noChangeArrowheads="1"/>
            </p:cNvSpPr>
            <p:nvPr/>
          </p:nvSpPr>
          <p:spPr bwMode="auto">
            <a:xfrm>
              <a:off x="2274888" y="5584833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5"/>
            <p:cNvSpPr>
              <a:spLocks noChangeArrowheads="1"/>
            </p:cNvSpPr>
            <p:nvPr/>
          </p:nvSpPr>
          <p:spPr bwMode="auto">
            <a:xfrm>
              <a:off x="4005263" y="5229233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7"/>
            <p:cNvSpPr>
              <a:spLocks noChangeArrowheads="1"/>
            </p:cNvSpPr>
            <p:nvPr/>
          </p:nvSpPr>
          <p:spPr bwMode="auto">
            <a:xfrm>
              <a:off x="3036888" y="4603758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8"/>
            <p:cNvSpPr>
              <a:spLocks noChangeArrowheads="1"/>
            </p:cNvSpPr>
            <p:nvPr/>
          </p:nvSpPr>
          <p:spPr bwMode="auto">
            <a:xfrm>
              <a:off x="4481513" y="4572008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9"/>
            <p:cNvSpPr>
              <a:spLocks noChangeArrowheads="1"/>
            </p:cNvSpPr>
            <p:nvPr/>
          </p:nvSpPr>
          <p:spPr bwMode="auto">
            <a:xfrm>
              <a:off x="6126163" y="4854583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6"/>
            <p:cNvSpPr>
              <a:spLocks noChangeArrowheads="1"/>
            </p:cNvSpPr>
            <p:nvPr/>
          </p:nvSpPr>
          <p:spPr bwMode="auto">
            <a:xfrm>
              <a:off x="5675313" y="5575308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Euclidean TSP</a:t>
            </a:r>
            <a:endParaRPr lang="de-CH" dirty="0"/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Euclidean TSP</a:t>
            </a:r>
          </a:p>
          <a:p>
            <a:pPr lvl="1"/>
            <a:r>
              <a:rPr lang="en-GB" dirty="0" smtClean="0"/>
              <a:t>Input: points P </a:t>
            </a:r>
            <a:r>
              <a:rPr lang="en-GB" dirty="0" smtClean="0">
                <a:latin typeface="cmsy10"/>
              </a:rPr>
              <a:t>½</a:t>
            </a:r>
            <a:r>
              <a:rPr lang="en-GB" dirty="0" smtClean="0"/>
              <a:t> </a:t>
            </a:r>
            <a:r>
              <a:rPr lang="en-GB" dirty="0" smtClean="0">
                <a:latin typeface="msbm7" pitchFamily="34" charset="0"/>
              </a:rPr>
              <a:t>R</a:t>
            </a:r>
            <a:r>
              <a:rPr lang="en-GB" baseline="30000" dirty="0" smtClean="0"/>
              <a:t>2</a:t>
            </a:r>
          </a:p>
          <a:p>
            <a:pPr lvl="1"/>
            <a:r>
              <a:rPr lang="en-GB" dirty="0" smtClean="0"/>
              <a:t>Output: tour </a:t>
            </a:r>
            <a:r>
              <a:rPr lang="en-GB" dirty="0" smtClean="0">
                <a:latin typeface="cmmi10"/>
              </a:rPr>
              <a:t>¼</a:t>
            </a:r>
            <a:r>
              <a:rPr lang="en-GB" dirty="0" smtClean="0"/>
              <a:t> through P with minimal length</a:t>
            </a:r>
            <a:endParaRPr lang="de-CH" dirty="0" smtClean="0"/>
          </a:p>
          <a:p>
            <a:r>
              <a:rPr lang="en-GB" b="1" dirty="0" smtClean="0"/>
              <a:t>Complexity:</a:t>
            </a:r>
          </a:p>
          <a:p>
            <a:pPr lvl="1"/>
            <a:r>
              <a:rPr lang="en-GB" dirty="0" smtClean="0"/>
              <a:t>still NP-hard </a:t>
            </a:r>
            <a:r>
              <a:rPr lang="en-GB" dirty="0" smtClean="0">
                <a:solidFill>
                  <a:srgbClr val="0000CC"/>
                </a:solidFill>
              </a:rPr>
              <a:t>[Papadimitriou 77]</a:t>
            </a:r>
          </a:p>
          <a:p>
            <a:pPr lvl="1"/>
            <a:r>
              <a:rPr lang="en-GB" dirty="0" smtClean="0"/>
              <a:t>admits PTAS </a:t>
            </a:r>
            <a:r>
              <a:rPr lang="en-GB" dirty="0" smtClean="0">
                <a:solidFill>
                  <a:srgbClr val="0000CC"/>
                </a:solidFill>
              </a:rPr>
              <a:t>[</a:t>
            </a:r>
            <a:r>
              <a:rPr lang="en-GB" dirty="0" err="1" smtClean="0">
                <a:solidFill>
                  <a:srgbClr val="0000CC"/>
                </a:solidFill>
              </a:rPr>
              <a:t>Arora</a:t>
            </a:r>
            <a:r>
              <a:rPr lang="en-GB" dirty="0" smtClean="0">
                <a:solidFill>
                  <a:srgbClr val="0000CC"/>
                </a:solidFill>
              </a:rPr>
              <a:t> 96; Mitchell 96]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…even one with complexity O(n log n).</a:t>
            </a:r>
          </a:p>
        </p:txBody>
      </p:sp>
      <p:sp>
        <p:nvSpPr>
          <p:cNvPr id="880644" name="Rectangle 4"/>
          <p:cNvSpPr>
            <a:spLocks noChangeArrowheads="1"/>
          </p:cNvSpPr>
          <p:nvPr/>
        </p:nvSpPr>
        <p:spPr bwMode="auto">
          <a:xfrm>
            <a:off x="1187450" y="4797425"/>
            <a:ext cx="72009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000"/>
          </a:p>
        </p:txBody>
      </p:sp>
      <p:grpSp>
        <p:nvGrpSpPr>
          <p:cNvPr id="2" name="Gruppieren 11"/>
          <p:cNvGrpSpPr/>
          <p:nvPr/>
        </p:nvGrpSpPr>
        <p:grpSpPr>
          <a:xfrm>
            <a:off x="971550" y="5143512"/>
            <a:ext cx="7345363" cy="1150937"/>
            <a:chOff x="971550" y="5373688"/>
            <a:chExt cx="7345363" cy="1150937"/>
          </a:xfrm>
        </p:grpSpPr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971550" y="5373688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smtClean="0">
                  <a:solidFill>
                    <a:schemeClr val="bg1"/>
                  </a:solidFill>
                </a:rPr>
                <a:t>Rao, Smith (STOC </a:t>
              </a:r>
              <a:r>
                <a:rPr lang="en-GB" sz="2000" dirty="0" smtClean="0">
                  <a:solidFill>
                    <a:schemeClr val="bg1"/>
                  </a:solidFill>
                </a:rPr>
                <a:t>’</a:t>
              </a:r>
              <a:r>
                <a:rPr lang="de-CH" sz="2000" dirty="0" smtClean="0">
                  <a:solidFill>
                    <a:schemeClr val="bg1"/>
                  </a:solidFill>
                </a:rPr>
                <a:t>98)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971550" y="5805488"/>
              <a:ext cx="7272338" cy="719137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971550" y="5803900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Euclidean TSP with complexity</a:t>
              </a:r>
              <a:br>
                <a:rPr lang="en-GB" sz="2000" dirty="0" smtClean="0"/>
              </a:br>
              <a:r>
                <a:rPr lang="en-GB" sz="2000" dirty="0" smtClean="0"/>
                <a:t>O(n </a:t>
              </a:r>
              <a:r>
                <a:rPr lang="en-GB" sz="2000" dirty="0" smtClean="0">
                  <a:latin typeface="Helvetica"/>
                </a:rPr>
                <a:t>log </a:t>
              </a:r>
              <a:r>
                <a:rPr lang="en-GB" sz="2000" dirty="0" smtClean="0"/>
                <a:t>n).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3" name="Gruppieren 12"/>
          <p:cNvGrpSpPr/>
          <p:nvPr/>
        </p:nvGrpSpPr>
        <p:grpSpPr>
          <a:xfrm>
            <a:off x="1000100" y="3596590"/>
            <a:ext cx="7345363" cy="1136514"/>
            <a:chOff x="1000100" y="3571876"/>
            <a:chExt cx="7345363" cy="1136514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1000100" y="3571876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26268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CH" sz="2000" dirty="0" err="1" smtClean="0">
                  <a:solidFill>
                    <a:schemeClr val="bg1"/>
                  </a:solidFill>
                </a:rPr>
                <a:t>Arora</a:t>
              </a:r>
              <a:r>
                <a:rPr lang="de-CH" sz="2000" dirty="0" smtClean="0">
                  <a:solidFill>
                    <a:schemeClr val="bg1"/>
                  </a:solidFill>
                </a:rPr>
                <a:t> (FOCS </a:t>
              </a:r>
              <a:r>
                <a:rPr lang="en-GB" sz="2000" dirty="0" smtClean="0">
                  <a:solidFill>
                    <a:schemeClr val="bg1"/>
                  </a:solidFill>
                </a:rPr>
                <a:t>’</a:t>
              </a:r>
              <a:r>
                <a:rPr lang="de-CH" sz="2000" dirty="0" smtClean="0">
                  <a:solidFill>
                    <a:schemeClr val="bg1"/>
                  </a:solidFill>
                </a:rPr>
                <a:t>97)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1000100" y="4003676"/>
              <a:ext cx="7272338" cy="676965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000100" y="4000504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Euclidean TSP with complexity</a:t>
              </a:r>
              <a:br>
                <a:rPr lang="en-GB" sz="2000" dirty="0" smtClean="0"/>
              </a:br>
              <a:r>
                <a:rPr lang="en-GB" sz="2000" dirty="0" smtClean="0"/>
                <a:t>n </a:t>
              </a:r>
              <a:r>
                <a:rPr lang="en-GB" sz="2000" dirty="0" err="1" smtClean="0"/>
                <a:t>log</a:t>
              </a:r>
              <a:r>
                <a:rPr lang="en-GB" sz="2000" baseline="30000" dirty="0" err="1" smtClean="0">
                  <a:latin typeface="Helvetica"/>
                </a:rPr>
                <a:t>O</a:t>
              </a:r>
              <a:r>
                <a:rPr lang="en-GB" sz="2000" baseline="30000" dirty="0" smtClean="0">
                  <a:latin typeface="Helvetica"/>
                </a:rPr>
                <a:t>(1/</a:t>
              </a:r>
              <a:r>
                <a:rPr lang="en-GB" sz="2000" baseline="30000" dirty="0" smtClean="0">
                  <a:latin typeface="cmmi10"/>
                </a:rPr>
                <a:t>²</a:t>
              </a:r>
              <a:r>
                <a:rPr lang="en-GB" sz="2000" baseline="30000" dirty="0" smtClean="0">
                  <a:latin typeface="Helvetica"/>
                </a:rPr>
                <a:t>)</a:t>
              </a:r>
              <a:r>
                <a:rPr lang="en-GB" sz="2000" dirty="0" smtClean="0"/>
                <a:t> n.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VRAP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(</a:t>
            </a:r>
            <a:r>
              <a:rPr lang="de-CH" b="1" dirty="0" err="1" smtClean="0"/>
              <a:t>Euclidean</a:t>
            </a:r>
            <a:r>
              <a:rPr lang="de-CH" b="1" dirty="0" smtClean="0"/>
              <a:t>) </a:t>
            </a:r>
            <a:r>
              <a:rPr lang="de-CH" b="1" dirty="0" err="1" smtClean="0"/>
              <a:t>Vehicle</a:t>
            </a:r>
            <a:r>
              <a:rPr lang="de-CH" b="1" dirty="0" smtClean="0"/>
              <a:t> </a:t>
            </a:r>
            <a:r>
              <a:rPr lang="de-CH" b="1" dirty="0" err="1" smtClean="0"/>
              <a:t>Routing</a:t>
            </a:r>
            <a:r>
              <a:rPr lang="de-CH" b="1" dirty="0" smtClean="0"/>
              <a:t> </a:t>
            </a:r>
            <a:r>
              <a:rPr lang="de-CH" b="1" dirty="0" err="1" smtClean="0"/>
              <a:t>with</a:t>
            </a:r>
            <a:r>
              <a:rPr lang="de-CH" b="1" dirty="0" smtClean="0"/>
              <a:t> </a:t>
            </a:r>
            <a:r>
              <a:rPr lang="de-CH" b="1" dirty="0" err="1" smtClean="0"/>
              <a:t>Allocation</a:t>
            </a:r>
            <a:r>
              <a:rPr lang="de-CH" b="1" dirty="0" smtClean="0"/>
              <a:t> (VRAP)</a:t>
            </a: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Input: </a:t>
            </a:r>
            <a:r>
              <a:rPr lang="en-GB" dirty="0" smtClean="0"/>
              <a:t>points P </a:t>
            </a:r>
            <a:r>
              <a:rPr lang="en-GB" dirty="0" smtClean="0">
                <a:latin typeface="cmsy10"/>
              </a:rPr>
              <a:t>½</a:t>
            </a:r>
            <a:r>
              <a:rPr lang="en-GB" dirty="0" smtClean="0"/>
              <a:t> </a:t>
            </a:r>
            <a:r>
              <a:rPr lang="en-GB" dirty="0" smtClean="0">
                <a:latin typeface="msbm7" pitchFamily="34" charset="0"/>
              </a:rPr>
              <a:t>R</a:t>
            </a:r>
            <a:r>
              <a:rPr lang="en-GB" baseline="30000" dirty="0" smtClean="0"/>
              <a:t>2</a:t>
            </a:r>
            <a:r>
              <a:rPr lang="en-GB" dirty="0" smtClean="0"/>
              <a:t> , </a:t>
            </a:r>
            <a:r>
              <a:rPr lang="en-GB" dirty="0" smtClean="0">
                <a:solidFill>
                  <a:srgbClr val="FF0000"/>
                </a:solidFill>
              </a:rPr>
              <a:t>constant </a:t>
            </a:r>
            <a:r>
              <a:rPr lang="en-GB" dirty="0" smtClean="0">
                <a:solidFill>
                  <a:srgbClr val="FF0000"/>
                </a:solidFill>
                <a:latin typeface="cmmi10"/>
              </a:rPr>
              <a:t>¯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cmsy10"/>
              </a:rPr>
              <a:t>¸</a:t>
            </a:r>
            <a:r>
              <a:rPr lang="en-GB" dirty="0" smtClean="0">
                <a:solidFill>
                  <a:srgbClr val="FF0000"/>
                </a:solidFill>
              </a:rPr>
              <a:t> 1</a:t>
            </a:r>
            <a:endParaRPr lang="en-GB" baseline="30000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Output: </a:t>
            </a:r>
            <a:r>
              <a:rPr lang="en-GB" dirty="0" smtClean="0"/>
              <a:t>tour </a:t>
            </a:r>
            <a:r>
              <a:rPr lang="en-GB" dirty="0" smtClean="0">
                <a:latin typeface="cmmi10"/>
              </a:rPr>
              <a:t>¼</a:t>
            </a:r>
            <a:r>
              <a:rPr lang="en-GB" dirty="0" smtClean="0"/>
              <a:t> through subset T </a:t>
            </a:r>
            <a:r>
              <a:rPr lang="en-GB" dirty="0" smtClean="0">
                <a:latin typeface="cmsy10"/>
              </a:rPr>
              <a:t>µ</a:t>
            </a:r>
            <a:r>
              <a:rPr lang="en-GB" dirty="0" smtClean="0"/>
              <a:t> P minimizing</a:t>
            </a:r>
          </a:p>
          <a:p>
            <a:pPr lvl="1"/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r>
              <a:rPr lang="en-GB" b="1" dirty="0" smtClean="0"/>
              <a:t>Motivation:</a:t>
            </a:r>
          </a:p>
          <a:p>
            <a:pPr lvl="1"/>
            <a:r>
              <a:rPr lang="en-GB" dirty="0" smtClean="0"/>
              <a:t>salesman does not visit all customers</a:t>
            </a:r>
          </a:p>
          <a:p>
            <a:pPr lvl="1"/>
            <a:r>
              <a:rPr lang="en-GB" dirty="0" smtClean="0"/>
              <a:t>customers not visited go to next </a:t>
            </a:r>
            <a:r>
              <a:rPr lang="en-GB" dirty="0" err="1" smtClean="0"/>
              <a:t>tourpoint</a:t>
            </a:r>
            <a:r>
              <a:rPr lang="en-GB" dirty="0" smtClean="0"/>
              <a:t>, which is </a:t>
            </a:r>
            <a:r>
              <a:rPr lang="en-GB" dirty="0" smtClean="0">
                <a:solidFill>
                  <a:srgbClr val="FF0000"/>
                </a:solidFill>
              </a:rPr>
              <a:t>more expensive by a factor of </a:t>
            </a:r>
            <a:r>
              <a:rPr lang="en-GB" dirty="0" smtClean="0">
                <a:solidFill>
                  <a:srgbClr val="FF0000"/>
                </a:solidFill>
                <a:latin typeface="cmmi10"/>
              </a:rPr>
              <a:t>¯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endParaRPr lang="de-CH" dirty="0" smtClean="0">
              <a:solidFill>
                <a:srgbClr val="FF0000"/>
              </a:solidFill>
            </a:endParaRPr>
          </a:p>
          <a:p>
            <a:pPr lvl="1"/>
            <a:endParaRPr lang="de-CH" dirty="0"/>
          </a:p>
        </p:txBody>
      </p:sp>
      <p:pic>
        <p:nvPicPr>
          <p:cNvPr id="29" name="Grafik 28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2077585" y="2568711"/>
            <a:ext cx="4637599" cy="1003186"/>
          </a:xfrm>
          <a:prstGeom prst="rect">
            <a:avLst/>
          </a:prstGeom>
          <a:noFill/>
          <a:ln/>
          <a:effectLst/>
        </p:spPr>
      </p:pic>
      <p:grpSp>
        <p:nvGrpSpPr>
          <p:cNvPr id="31" name="Gruppieren 30"/>
          <p:cNvGrpSpPr/>
          <p:nvPr/>
        </p:nvGrpSpPr>
        <p:grpSpPr>
          <a:xfrm>
            <a:off x="1897047" y="5107004"/>
            <a:ext cx="4311650" cy="1304925"/>
            <a:chOff x="1897047" y="5107004"/>
            <a:chExt cx="4311650" cy="1304925"/>
          </a:xfrm>
        </p:grpSpPr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3062272" y="5138754"/>
              <a:ext cx="1000125" cy="6286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2"/>
            <p:cNvSpPr>
              <a:spLocks noChangeShapeType="1"/>
            </p:cNvSpPr>
            <p:nvPr/>
          </p:nvSpPr>
          <p:spPr bwMode="auto">
            <a:xfrm flipV="1">
              <a:off x="4087797" y="5107004"/>
              <a:ext cx="447675" cy="6667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4084622" y="5780104"/>
              <a:ext cx="1657350" cy="34290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 flipV="1">
              <a:off x="5732447" y="5380054"/>
              <a:ext cx="476250" cy="75247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 flipV="1">
              <a:off x="2357422" y="5786454"/>
              <a:ext cx="1724025" cy="35242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5751497" y="6132529"/>
              <a:ext cx="390525" cy="2476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1897047" y="6126179"/>
              <a:ext cx="447675" cy="2857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2289160" y="5076842"/>
            <a:ext cx="3940175" cy="1101725"/>
            <a:chOff x="2289160" y="5076842"/>
            <a:chExt cx="3940175" cy="1101725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289160" y="6089667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5"/>
            <p:cNvSpPr>
              <a:spLocks noChangeArrowheads="1"/>
            </p:cNvSpPr>
            <p:nvPr/>
          </p:nvSpPr>
          <p:spPr bwMode="auto">
            <a:xfrm>
              <a:off x="4019535" y="5734067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3051160" y="510859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4495785" y="507684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auto">
            <a:xfrm>
              <a:off x="6140435" y="5359417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6"/>
            <p:cNvSpPr>
              <a:spLocks noChangeArrowheads="1"/>
            </p:cNvSpPr>
            <p:nvPr/>
          </p:nvSpPr>
          <p:spPr bwMode="auto">
            <a:xfrm>
              <a:off x="5689585" y="6080142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VRAP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(</a:t>
            </a:r>
            <a:r>
              <a:rPr lang="de-CH" b="1" dirty="0" err="1" smtClean="0"/>
              <a:t>Euclidean</a:t>
            </a:r>
            <a:r>
              <a:rPr lang="de-CH" b="1" dirty="0" smtClean="0"/>
              <a:t>) </a:t>
            </a:r>
            <a:r>
              <a:rPr lang="de-CH" b="1" dirty="0" err="1" smtClean="0"/>
              <a:t>Vehicle</a:t>
            </a:r>
            <a:r>
              <a:rPr lang="de-CH" b="1" dirty="0" smtClean="0"/>
              <a:t> </a:t>
            </a:r>
            <a:r>
              <a:rPr lang="de-CH" b="1" dirty="0" err="1" smtClean="0"/>
              <a:t>Routing</a:t>
            </a:r>
            <a:r>
              <a:rPr lang="de-CH" b="1" dirty="0" smtClean="0"/>
              <a:t> </a:t>
            </a:r>
            <a:r>
              <a:rPr lang="de-CH" b="1" dirty="0" err="1" smtClean="0"/>
              <a:t>with</a:t>
            </a:r>
            <a:r>
              <a:rPr lang="de-CH" b="1" dirty="0" smtClean="0"/>
              <a:t> </a:t>
            </a:r>
            <a:r>
              <a:rPr lang="de-CH" b="1" dirty="0" err="1" smtClean="0"/>
              <a:t>Allocation</a:t>
            </a:r>
            <a:r>
              <a:rPr lang="de-CH" b="1" dirty="0" smtClean="0"/>
              <a:t> (VRAP)</a:t>
            </a: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Input: </a:t>
            </a:r>
            <a:r>
              <a:rPr lang="en-GB" dirty="0" smtClean="0"/>
              <a:t>points P </a:t>
            </a:r>
            <a:r>
              <a:rPr lang="en-GB" dirty="0" smtClean="0">
                <a:latin typeface="cmsy10"/>
              </a:rPr>
              <a:t>½</a:t>
            </a:r>
            <a:r>
              <a:rPr lang="en-GB" dirty="0" smtClean="0"/>
              <a:t> </a:t>
            </a:r>
            <a:r>
              <a:rPr lang="en-GB" dirty="0" smtClean="0">
                <a:latin typeface="msbm7" pitchFamily="34" charset="0"/>
              </a:rPr>
              <a:t>R</a:t>
            </a:r>
            <a:r>
              <a:rPr lang="en-GB" baseline="30000" dirty="0" smtClean="0"/>
              <a:t>2</a:t>
            </a:r>
            <a:r>
              <a:rPr lang="en-GB" dirty="0" smtClean="0"/>
              <a:t> , </a:t>
            </a:r>
            <a:r>
              <a:rPr lang="en-GB" dirty="0" smtClean="0">
                <a:solidFill>
                  <a:srgbClr val="FF0000"/>
                </a:solidFill>
              </a:rPr>
              <a:t>constant </a:t>
            </a:r>
            <a:r>
              <a:rPr lang="en-GB" dirty="0" smtClean="0">
                <a:solidFill>
                  <a:srgbClr val="FF0000"/>
                </a:solidFill>
                <a:latin typeface="cmmi10"/>
              </a:rPr>
              <a:t>¯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cmsy10"/>
              </a:rPr>
              <a:t>¸</a:t>
            </a:r>
            <a:r>
              <a:rPr lang="en-GB" dirty="0" smtClean="0">
                <a:solidFill>
                  <a:srgbClr val="FF0000"/>
                </a:solidFill>
              </a:rPr>
              <a:t> 1</a:t>
            </a:r>
            <a:endParaRPr lang="en-GB" baseline="30000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>
                <a:solidFill>
                  <a:srgbClr val="0000CC"/>
                </a:solidFill>
              </a:rPr>
              <a:t>Output: </a:t>
            </a:r>
            <a:r>
              <a:rPr lang="en-GB" dirty="0" smtClean="0"/>
              <a:t>tour </a:t>
            </a:r>
            <a:r>
              <a:rPr lang="en-GB" dirty="0" smtClean="0">
                <a:latin typeface="cmmi10"/>
              </a:rPr>
              <a:t>¼</a:t>
            </a:r>
            <a:r>
              <a:rPr lang="en-GB" dirty="0" smtClean="0"/>
              <a:t> through subset T </a:t>
            </a:r>
            <a:r>
              <a:rPr lang="en-GB" dirty="0" smtClean="0">
                <a:latin typeface="cmsy10"/>
              </a:rPr>
              <a:t>µ</a:t>
            </a:r>
            <a:r>
              <a:rPr lang="en-GB" dirty="0" smtClean="0"/>
              <a:t> P minimizing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b="1" dirty="0" smtClean="0"/>
              <a:t>Complexity: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NP-hard, since setting </a:t>
            </a:r>
            <a:r>
              <a:rPr lang="en-GB" dirty="0" smtClean="0">
                <a:latin typeface="cmmi10"/>
                <a:sym typeface="Wingdings" pitchFamily="2" charset="2"/>
              </a:rPr>
              <a:t>¯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smtClean="0">
                <a:latin typeface="cmsy10"/>
              </a:rPr>
              <a:t>¸</a:t>
            </a:r>
            <a:r>
              <a:rPr lang="en-GB" dirty="0" smtClean="0">
                <a:sym typeface="Wingdings" pitchFamily="2" charset="2"/>
              </a:rPr>
              <a:t> 2 yields </a:t>
            </a:r>
            <a:r>
              <a:rPr lang="en-GB" dirty="0" smtClean="0">
                <a:solidFill>
                  <a:srgbClr val="0000CC"/>
                </a:solidFill>
                <a:sym typeface="Wingdings" pitchFamily="2" charset="2"/>
              </a:rPr>
              <a:t>Euclidean TSP</a:t>
            </a:r>
            <a:endParaRPr lang="en-GB" dirty="0" smtClean="0">
              <a:solidFill>
                <a:srgbClr val="0000CC"/>
              </a:solidFill>
            </a:endParaRPr>
          </a:p>
          <a:p>
            <a:pPr lvl="1"/>
            <a:r>
              <a:rPr lang="de-CH" dirty="0" smtClean="0"/>
              <a:t>as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Euclidean</a:t>
            </a:r>
            <a:r>
              <a:rPr lang="de-CH" dirty="0" smtClean="0"/>
              <a:t> TSP, </a:t>
            </a:r>
            <a:r>
              <a:rPr lang="de-CH" dirty="0" err="1" smtClean="0"/>
              <a:t>there</a:t>
            </a:r>
            <a:r>
              <a:rPr lang="de-CH" dirty="0" smtClean="0"/>
              <a:t> </a:t>
            </a:r>
            <a:r>
              <a:rPr lang="de-CH" dirty="0" err="1" smtClean="0"/>
              <a:t>exists</a:t>
            </a:r>
            <a:r>
              <a:rPr lang="de-CH" dirty="0" smtClean="0"/>
              <a:t> a quasilinear PTAS</a:t>
            </a:r>
          </a:p>
          <a:p>
            <a:pPr lvl="2"/>
            <a:endParaRPr lang="de-CH" dirty="0" smtClean="0"/>
          </a:p>
          <a:p>
            <a:pPr lvl="1"/>
            <a:endParaRPr lang="de-CH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1000100" y="4786322"/>
            <a:ext cx="7345363" cy="1150937"/>
            <a:chOff x="971550" y="5373688"/>
            <a:chExt cx="7345363" cy="1150937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971550" y="5373688"/>
              <a:ext cx="7272338" cy="431800"/>
            </a:xfrm>
            <a:prstGeom prst="roundRect">
              <a:avLst>
                <a:gd name="adj" fmla="val 15440"/>
              </a:avLst>
            </a:prstGeom>
            <a:solidFill>
              <a:srgbClr val="CC00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GB" sz="2000" dirty="0" smtClean="0">
                  <a:solidFill>
                    <a:schemeClr val="bg1"/>
                  </a:solidFill>
                </a:rPr>
                <a:t>Remy, </a:t>
              </a:r>
              <a:r>
                <a:rPr lang="en-GB" sz="2000" dirty="0">
                  <a:solidFill>
                    <a:schemeClr val="bg1"/>
                  </a:solidFill>
                </a:rPr>
                <a:t>S.</a:t>
              </a:r>
              <a:r>
                <a:rPr lang="de-DE" sz="2000" dirty="0">
                  <a:solidFill>
                    <a:schemeClr val="bg1"/>
                  </a:solidFill>
                </a:rPr>
                <a:t>, </a:t>
              </a:r>
              <a:r>
                <a:rPr lang="en-GB" sz="2000" dirty="0" smtClean="0">
                  <a:solidFill>
                    <a:schemeClr val="bg1"/>
                  </a:solidFill>
                </a:rPr>
                <a:t>Weißl (WADS ’07)</a:t>
              </a:r>
              <a:endParaRPr lang="en-GB" sz="2000" dirty="0">
                <a:solidFill>
                  <a:schemeClr val="bg1"/>
                </a:solidFill>
              </a:endParaRP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971550" y="5805488"/>
              <a:ext cx="7272338" cy="719137"/>
            </a:xfrm>
            <a:prstGeom prst="roundRect">
              <a:avLst>
                <a:gd name="adj" fmla="val 11245"/>
              </a:avLst>
            </a:prstGeom>
            <a:solidFill>
              <a:srgbClr val="E9E9F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971550" y="5803900"/>
              <a:ext cx="7345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 smtClean="0"/>
                <a:t>There is a randomized PTAS for VRAP with complexity</a:t>
              </a:r>
              <a:br>
                <a:rPr lang="en-GB" sz="2000" dirty="0" smtClean="0"/>
              </a:br>
              <a:r>
                <a:rPr lang="en-GB" sz="2000" dirty="0" smtClean="0"/>
                <a:t>O(n </a:t>
              </a:r>
              <a:r>
                <a:rPr lang="en-GB" sz="2000" dirty="0" smtClean="0">
                  <a:latin typeface="Helvetica"/>
                </a:rPr>
                <a:t>log</a:t>
              </a:r>
              <a:r>
                <a:rPr lang="en-GB" sz="2000" baseline="30000" dirty="0" smtClean="0">
                  <a:latin typeface="Helvetica"/>
                </a:rPr>
                <a:t>4</a:t>
              </a:r>
              <a:r>
                <a:rPr lang="en-GB" sz="2000" dirty="0" smtClean="0">
                  <a:latin typeface="Helvetica"/>
                </a:rPr>
                <a:t> </a:t>
              </a:r>
              <a:r>
                <a:rPr lang="en-GB" sz="2000" dirty="0" smtClean="0"/>
                <a:t>n).</a:t>
              </a:r>
              <a:endParaRPr lang="en-GB" sz="2000" dirty="0">
                <a:solidFill>
                  <a:srgbClr val="008000"/>
                </a:solidFill>
              </a:endParaRPr>
            </a:p>
          </p:txBody>
        </p:sp>
      </p:grpSp>
      <p:pic>
        <p:nvPicPr>
          <p:cNvPr id="12" name="Grafik 11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2077585" y="2568711"/>
            <a:ext cx="4637599" cy="1003186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AMSFONTS" val="1"/>
  <p:tag name="USEBOLDAMS" val="1"/>
  <p:tag name="TEX2PS" val="latex $(base).tex; dvips -D $(res) -E -o $(base).ps $(base).dvi"/>
  <p:tag name="EXTERNALEDITCOMMAND" val="C:\Programme\TeXnicCenter\TEXCNTR.EXE %"/>
  <p:tag name="GHOSTSCRIPTCOMMAND" val="gswin32c"/>
  <p:tag name="DEFAULTBITMAP" val="pngmono"/>
  <p:tag name="DEFAULTBLEND" val="0"/>
  <p:tag name="DEFAULTTRANSPARENT" val="1"/>
  <p:tag name="DEFAULTWORKAROUNDTRANSPARENCYBUG" val="0"/>
  <p:tag name="DEFAULTRESOLUTION" val="1200"/>
  <p:tag name="DEFAULTMAGNIFICATION" val="1000"/>
  <p:tag name="DEFAULTFONTSIZE" val="11"/>
  <p:tag name="DEFAULTWORDWRAP" val="0"/>
  <p:tag name="DEFAULTWIDTH" val="514"/>
  <p:tag name="DEFAULTHEIGHT" val="406"/>
  <p:tag name="DEFAULTDISPLAYSOURCE" val="\documentclass[landscape]{slides}&#10;\pagestyle{empty}&#10;&#10;\usepackage{amsmath}&#10;\usepackage{amsthm}&#10;\usepackage{color}&#10;&#10;\usepackage[ansinew]{inputenc}&#10;\usepackage{graphicx}&#10;\usepackage{enumerate}&#10;\usepackage{newalg}              % Typesetting of algorithms&#10;&#10;\usepackage{latexsym}&#10;\usepackage{amssymb}&#10;\usepackage{bbm}&#10;&#10;\usepackage{upref}&#10;\usepackage{varioref}&#10;&#10;\usepackage{helvet}&#10;\usepackage{eulervm}&#10;&#10;%%%%%%%%%%%%%%%%%%%%%%%%%%%%%%%%%%%%%%%%%%%%%%%%%%%%%%%%%%%%%%%%%%%%%%&#10;&#10;\theoremstyle{definition}&#10;\newtheorem{theorem}{Theorem}&#10;\newtheorem{lemma}[theorem]{Lemma}&#10;\newtheorem*{lemma*}{Lemma}&#10;\newtheorem{claim}[theorem]{Claim}&#10;\newtheorem{proposition}[theorem]{Proposition}&#10;\newtheorem{corollary}[theorem]{Corollary}&#10;\newtheorem{fact}[theorem]{Fact}&#10;\newtheorem{conj}[theorem]{Conjecture}&#10;\newtheorem*{klr}{K{\L}R-Conjecture}&#10;&#10;\newtheorem{definition}[theorem]{Definition}&#10;\newtheorem{property}[theorem]{Property}&#10;\newtheorem{example}[theorem]{Example}&#10;\newtheorem{problem}[theorem]{Problem}&#10;&#10;\theoremstyle{remark}&#10;\newtheorem{remark}[theorem]{Remark}&#10;\newtheorem{question}[theorem]{Question}&#10;&#10;%%%%%%%%%%%%%%%%%%%%%%%%%%%%%%%%%%%%%%%%%%%%%%%%%%%%%%%%%%%%%%%%%%%%%%&#10;&#10;\newcommand{\bB}{{\mathbf B}}&#10;\newcommand{\bE}{{\mathbf E}}&#10;\newcommand{\bV}{{\mathbf V}}&#10;\newcommand{\bW}{{\mathbf W}}&#10;\newcommand{\cA}{{\mathcal A}}&#10;\newcommand{\cB}{{\mathcal B}}&#10;\newcommand{\cC}{{\mathcal C}}&#10;\newcommand{\cF}{{\mathcal F}}&#10;\newcommand{\cG}{{\mathcal G}}&#10;\newcommand{\cH}{{\mathcal H}}&#10;\newcommand{\cK}{{\mathcal K}}&#10;\newcommand{\cL}{{\mathcal L}}&#10;\newcommand{\cM}{{\mathcal M}}&#10;\newcommand{\cN}{{\mathcal N}}&#10;\newcommand{\cP}{{\mathcal P}}&#10;\newcommand{\cQ}{{\mathcal Q}}&#10;\newcommand{\cR}{{\mathcal R}}&#10;\newcommand{\cS}{{\mathcal S}}&#10;\newcommand{\cT}{{\mathcal T}}&#10;\newcommand{\cW}{{\mathcal W}}&#10;\newcommand{\EE}{{\mathbb E}}&#10;\newcommand{\PP}{{\mathbb P}}&#10;\newcommand{\RR}{{\mathbb R}}&#10;\newcommand{\NN}{{\mathbb N}}&#10;\newcommand{\QQ}{{\mathbb Q}}&#10;\newcommand{\rmL}{{\mathrm L}}&#10;\newcommand{\rmC}{{\mathrm C}}&#10;%%%%%%%%%%%%%%%%%%%%%%%%%%%%%%%%%%%%%%%%%%%%%%%%%%%%%%%%%%%%%%%%%%%%%%&#10;&#10;\newcommand{\eps}{\varepsilon}&#10;\renewcommand{\rho}{\varrho}&#10;\newcommand{\bbar}{\bar{b}}&#10;\newcommand{\Nbar}{\bar{N}}&#10;\newcommand{\cGbar}{\overline{\mathcal{G}}}&#10;\newcommand{\Hmax}{{H_{\max}}}&#10;\newcommand{\Hmin}{{H_{\min}}}&#10;\newcommand{\FsH}{{F^{*H}}}&#10;\newcommand{\KsH}{{K^{*H}}}&#10;\newcommand{\GsH}{{G^{*H}}}&#10;\newcommand{\FsHm}{{F^{*H}_-}}&#10;\newcommand{\GsHm}{{G^{*H}_-}}&#10;\newcommand{\cFsH}{{\mathcal{F}^{*H}}}&#10;\newcommand{\cKsH}{{\mathcal{K}^{*H}}}&#10;\newcommand{\cFpH}{{\mathcal{F}^{H}}}&#10;\newcommand{\cKpH}{{\mathcal{K}^{H}}}&#10;\newcommand{\GpH}{{G^{H}}}&#10;\newcommand{\FpH}{{F^{H}}}&#10;\newcommand{\KpH}{{K^{H}}}&#10;\newcommand{\Chat}{{\widehat{C}}}&#10;\newcommand{\Fhat}{{\widehat{F}}}&#10;\newcommand{\Ghat}{{\widehat{G}}}&#10;\newcommand{\Hhat}{{\widehat{H}}}&#10;\newcommand{\Jhat}{{\widehat{J}}}&#10;\newcommand{\Khat}{{\widehat{K}}}&#10;\newcommand{\Shat}{{\widehat{S}}}&#10;\newcommand{\That}{{\widehat{T}}}&#10;\newcommand{\Uhat}{{\widehat{U}}}&#10;\newcommand{\Vhat}{{\widehat{V}}}&#10;\newcommand{\What}{{\widehat{W}}}&#10;\newcommand{\Xhat}{{\widehat{X}}}&#10;\newcommand{\epshat}{\widehat{\eps}}&#10;\newcommand{\tp}{{\widetilde{p}}}&#10;\newcommand{\tF}{{\widetilde{F}}}&#10;\newcommand{\tcG}{\widetilde{\cG}}&#10;\newcommand{\tQ}{\widetilde{Q}}&#10;\newcommand{\tX}{\widetilde{X}}&#10;\newcommand{\tbeta}{\widetilde{\beta}}&#10;\newcommand{\hbeta}{\widehat{\beta}}&#10;\newcommand{\Gnp}{{G_{n,p}}}&#10;\newcommand{\Gnm}{{G_{n,m}}}&#10;\newcommand{\cGnp}{{\mathcal{G}_{n,p}}}&#10;\newcommand{\cGnm}{{\mathcal{G}_{n,m}}}&#10;\newcommand{\limn}{{\lim_{n\to\infty}}}&#10;\newcommand{\dcup}{\stackrel{.}{\cup}}%{\,\dot{\cup}\:}&#10;\renewcommand{\(}{\left(}&#10;\renewcommand{\)}{\right)}&#10;\newcommand{\aas}{a.a.s.\ }&#10;\newcommand{\wrt}{w.r.t.\ }&#10;\newcommand{\wolog}{w.l.o.g.\ }&#10;\newcommand{\seq}{\subseteq}&#10;\newcommand{\assign}{\leftarrow}&#10;\newcommand{\nPart}{{\bar{n}}}&#10;\newcommand{\mPart}{{\bar{m}}}&#10;\newcommand{\constKLR}{\bar{B}}&#10;&#10;%%%%%%%%%%%%%%%%%%%%%%%%%%%%%%%%%%%%%%%%%%%%%%%%%%%%%%%%%%%%%%%%%%%%%%&#10;&#10;\newcommand{\expec}[1]{\EE\left[#1\right]}&#10;\newcommand{\prob}[1]{\PP\left[ #1 \right]}&#10;\newcommand{\Exp}[1]{\exp\left\{#1\right\}}&#10;\newcommand{\geBy}[1]{\mathnormal{\stackrel{\eqref{#1}}{\ge}}}&#10;\newcommand{\leBy}[1]{\mathnormal{\stackrel{\eqref{#1}}{\le}}}&#10;\newcommand{\eqBy}[1]{\mathnormal{\stackrel{\eqref{#1}}{=}}}&#10;\newcommand{\geByM}[1]{\mathnormal{\stackrel{#1}{\ge}}}&#10;\newcommand{\ggByM}[1]{\mathnormal{\stackrel{#1}{\gg}}}&#10;\newcommand{\leByM}[1]{\mathnormal{\stackrel{#1}{\le}}}&#10;\newcommand{\llByM}[1]{\mathnormal{\stackrel{#1}{\ll}}}&#10;\newcommand{\eqByM}[1]{\mathnormal{\stackrel{#1}{=}}}&#10;\newcommand{\LE}{\stackrel{!}{\le}}&#10;\newcommand{\GE}{\stackrel{!}{\ge}}&#10;\newcommand{\EQ}{\stackrel{!}{\eq}}&#10;\newcommand{\lowerdeg}[1]{\triangleright_{#1}}&#10;\newcommand{\upperdeg}[1]{\triangleleft_{#1}}&#10;\newcommand{\upperlowerdeg}[1]{\Join_{#1}}&#10;\newcommand{\Cn}[1]{C_{\lceil(1 - #1)n\rceil}}&#10;\newcommand{\simeps}[1]{\sim_{#1}}&#10;\newcommand{\alg}[1]{\text{\scshape #1}}&#10;\newcommand{\Red}[1]{#1_{\rm red}}&#10;\newcommand{\Blue}[1]{#1_{\rm blue}}&#10;\newcommand{\DisjSpanSubgraph}[2]{{#1}^{#2}}&#10;\newcommand{\DisjSpanEdge}[2]{\overline{{#1}^{#2}}}&#10;\newcommand{\DisjSpanEdgeFam}[2]{\mathcal{I}(#1, #2)}&#10;&#10;%%%%%%%%%%%%%%%%%%%%%%%%%%%%%%%%%%%%%%%%%%%%%%%%%%%%%%%%%%%%%%%%%%%%%%&#10;&#10;\newcommand{\dZero}{\ensuremath{d}}&#10;\newcommand{\mZero}{\ensuremath{m}}&#10;\newcommand{\dOne}{\ensuremath{d_1}}&#10;\newcommand{\mOne}{\ensuremath{m_1}}&#10;\newcommand{\dTwo}{\ensuremath{d_2}}&#10;\newcommand{\mTwo}{\ensuremath{m_2}}&#10;\newcommand{\dOnline}{\ensuremath{\overline{d}_2}}&#10;\newcommand{\mOnline}{\ensuremath{\overline{m}_2}}&#10;\newcommand{\dBalanced}{\ensuremath{d_b}}&#10;\newcommand{\mBalanced}{\ensuremath{m_b}}&#10;&#10;\newcommand{\rem}{\ensuremath{w}}&#10;&#10;%%%%%%%%%%%%%%%%%%%%%%%%%%%%%%%%%%%%%%%%%%%%%%%%%%%%%%%%%%%%%%%%%%%%%%&#10;&#10;\DeclareMathOperator{\base}{Base}&#10;\DeclareMathOperator{\bin}{BIN}&#10;\DeclareMathOperator{\var}{Var}&#10;\DeclareMathOperator{\aut}{Aut}&#10;\DeclareMathOperator{\cov}{cov}&#10;\DeclareMathOperator{\kmax}{kmax}&#10;\DeclareMathOperator{\mvc}{mvc}&#10;\DeclareMathOperator{\argmax}{argmax}&#10;\DeclareMathOperator{\ex}{ex}&#10;\DeclareMathOperator{\head}{head}&#10;\DeclareMathOperator{\tail}{tail}&#10;\DeclareMathOperator{\ee}{e}&#10;\DeclareMathOperator{\poly}{poly}&#10;\DeclareMathOperator{\Aut}{Aut}&#10;\DeclareMathOperator{\Bin}{Bin}&#10;&#10;%%%%%%%%%%%%%%%%%%%%%%%%%%%%%%%%%%%%%%%%%%%%%%%%%%%%%%%%%%%%%%%%%%%%%%&#10;&#10;\newcounter{cntrLemmaContractions}&#10;\newcounter{cntrLemmaReduction}&#10;\newcounter{cntrLemmaMFF}&#10;\newcounter{cntrTemp}&#10;&#10;%%%%%%%%%%%%%%%%%%%%%%%%%%%%%%%%%%%%%%%%%%%%%%%%%%%%%%%%%%%%%%%%%%%%%%&#10;\hyphenation{re-gu-la-ri-ty}&#10;\hyphenation{non-emp-ty}&#10;\hyphenation{di-stri-bute}&#10;%%%%%%%%%%%%%%%%%%%%%%%%%%%%%%%%%%%%%%%%%%%%%%%%%%%%%%%%%%%%%%%%%%%%%%&#10;&#10;%macros for comments&#10;%\def\AS#1{\marginpar{{\small {\bf AS:} #1}}}&#10;%\def\JS#1{\marginpar{{\small {\bf JS:} #1}}}&#10;%\def\MM#1{\marginpar{{\small {\bf MM:} #1}}}&#10;%\def\RS#1{\marginpar{{\small {\bf RS:} #1}}}&#10;\def\AS#1{}&#10;\def\JS#1{}&#10;\def\MM#1{}&#10;\def\RS#1{}&#10;%%%%%%%%%%%%%%%%%%%%%%%%%%%%%%%%%%%%%%%%%%%%%%%%%%%%%%%%%%%%%%%%%%%%%%&#10;\definecolor{DarkRed}{rgb}{0.8, 0, 0}&#10;\definecolor{DarkGreen}{rgb}{0, 0.4, 0}&#10;\definecolor{DarkBlue}{rgb}{0, 0, 0.4}&#10;%%%%%%%%%%%%%%%%%%%%%%%%%%%%%%%%%%%%%%%%%%%%%%%%%%%%%%%%%%%%%%%%%%%%%%&#10;&#10;\setlength{\textwidth}{190mm} %!!!&#10;&#10;%%%%%%%%%%%%%%%%%%%%%%%%%%%%%%%%%%%%%%%%%%%%%%%%%%%%%%%%%%%%%%%%%%%%%%&#10;&#10;\begin{document}&#10;&#10;\begin{equation*}&#10;&#10;\end{equation*}&#10;&#10;\end{document}&#10;"/>
  <p:tag name="EMBEDFONTS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[landscape]{slides}&#10;\pagestyle{empty}&#10;&#10;\usepackage{amsmath}&#10;\usepackage{amsthm}&#10;\usepackage{color}&#10;&#10;\usepackage[ansinew]{inputenc}&#10;\usepackage{graphicx}&#10;\usepackage{enumerate}&#10;\usepackage{newalg}              % Typesetting of algorithms&#10;&#10;\usepackage{latexsym}&#10;\usepackage{amssymb}&#10;\usepackage{bbm}&#10;&#10;\usepackage{upref}&#10;\usepackage{varioref}&#10;&#10;\usepackage{helvet}&#10;%\usepackage{helvetm}&#10;&#10;%%%%%%%%%%%%%%%%%%%%%%%%%%%%%%%%%%%%%%%%%%%%%%%%%%%%%%%%%%%%%%%%%%%%%%&#10;&#10;\theoremstyle{definition}&#10;\newtheorem{theorem}{Theorem}&#10;\newtheorem{lemma}[theorem]{Lemma}&#10;\newtheorem*{lemma*}{Lemma}&#10;\newtheorem{claim}[theorem]{Claim}&#10;\newtheorem{proposition}[theorem]{Proposition}&#10;\newtheorem{corollary}[theorem]{Corollary}&#10;\newtheorem{fact}[theorem]{Fact}&#10;\newtheorem{conj}[theorem]{Conjecture}&#10;\newtheorem*{klr}{K{\L}R-Conjecture}&#10;&#10;\newtheorem{definition}[theorem]{Definition}&#10;\newtheorem{property}[theorem]{Property}&#10;\newtheorem{example}[theorem]{Example}&#10;\newtheorem{problem}[theorem]{Problem}&#10;&#10;\theoremstyle{remark}&#10;\newtheorem{remark}[theorem]{Remark}&#10;\newtheorem{question}[theorem]{Question}&#10;&#10;%%%%%%%%%%%%%%%%%%%%%%%%%%%%%%%%%%%%%%%%%%%%%%%%%%%%%%%%%%%%%%%%%%%%%%&#10;&#10;\newcommand{\bB}{{\mathbf B}}&#10;\newcommand{\bE}{{\mathbf E}}&#10;\newcommand{\bV}{{\mathbf V}}&#10;\newcommand{\bW}{{\mathbf W}}&#10;\newcommand{\cA}{{\mathcal A}}&#10;\newcommand{\cB}{{\mathcal B}}&#10;\newcommand{\cC}{{\mathcal C}}&#10;\newcommand{\cF}{{\mathcal F}}&#10;\newcommand{\cG}{{\mathcal G}}&#10;\newcommand{\cH}{{\mathcal H}}&#10;\newcommand{\cK}{{\mathcal K}}&#10;\newcommand{\cL}{{\mathcal L}}&#10;\newcommand{\cM}{{\mathcal M}}&#10;\newcommand{\cN}{{\mathcal N}}&#10;\newcommand{\cP}{{\mathcal P}}&#10;\newcommand{\cQ}{{\mathcal Q}}&#10;\newcommand{\cR}{{\mathcal R}}&#10;\newcommand{\cS}{{\mathcal S}}&#10;\newcommand{\cT}{{\mathcal T}}&#10;\newcommand{\cW}{{\mathcal W}}&#10;\newcommand{\EE}{{\mathbb E}}&#10;\newcommand{\PP}{{\mathbb P}}&#10;\newcommand{\RR}{{\mathbb R}}&#10;\newcommand{\NN}{{\mathbb N}}&#10;\newcommand{\QQ}{{\mathbb Q}}&#10;\newcommand{\rmL}{{\mathrm L}}&#10;\newcommand{\rmC}{{\mathrm C}}&#10;%%%%%%%%%%%%%%%%%%%%%%%%%%%%%%%%%%%%%%%%%%%%%%%%%%%%%%%%%%%%%%%%%%%%%%&#10;&#10;\newcommand{\eps}{\varepsilon}&#10;\renewcommand{\rho}{\varrho}&#10;\newcommand{\bbar}{\bar{b}}&#10;\newcommand{\Nbar}{\bar{N}}&#10;\newcommand{\cGbar}{\overline{\mathcal{G}}}&#10;\newcommand{\Hmax}{{H_{\max}}}&#10;\newcommand{\Hmin}{{H_{\min}}}&#10;\newcommand{\FsH}{{F^{*H}}}&#10;\newcommand{\KsH}{{K^{*H}}}&#10;\newcommand{\GsH}{{G^{*H}}}&#10;\newcommand{\FsHm}{{F^{*H}_-}}&#10;\newcommand{\GsHm}{{G^{*H}_-}}&#10;\newcommand{\cFsH}{{\mathcal{F}^{*H}}}&#10;\newcommand{\cKsH}{{\mathcal{K}^{*H}}}&#10;\newcommand{\cFpH}{{\mathcal{F}^{H}}}&#10;\newcommand{\cKpH}{{\mathcal{K}^{H}}}&#10;\newcommand{\GpH}{{G^{H}}}&#10;\newcommand{\FpH}{{F^{H}}}&#10;\newcommand{\KpH}{{K^{H}}}&#10;\newcommand{\Chat}{{\widehat{C}}}&#10;\newcommand{\Fhat}{{\widehat{F}}}&#10;\newcommand{\Ghat}{{\widehat{G}}}&#10;\newcommand{\Hhat}{{\widehat{H}}}&#10;\newcommand{\Jhat}{{\widehat{J}}}&#10;\newcommand{\Khat}{{\widehat{K}}}&#10;\newcommand{\Shat}{{\widehat{S}}}&#10;\newcommand{\That}{{\widehat{T}}}&#10;\newcommand{\Uhat}{{\widehat{U}}}&#10;\newcommand{\Vhat}{{\widehat{V}}}&#10;\newcommand{\What}{{\widehat{W}}}&#10;\newcommand{\Xhat}{{\widehat{X}}}&#10;\newcommand{\epshat}{\widehat{\eps}}&#10;\newcommand{\tp}{{\widetilde{p}}}&#10;\newcommand{\tF}{{\widetilde{F}}}&#10;\newcommand{\tcG}{\widetilde{\cG}}&#10;\newcommand{\tQ}{\widetilde{Q}}&#10;\newcommand{\tX}{\widetilde{X}}&#10;\newcommand{\tbeta}{\widetilde{\beta}}&#10;\newcommand{\hbeta}{\widehat{\beta}}&#10;\newcommand{\Gnp}{{G_{n,p}}}&#10;\newcommand{\Gnm}{{G_{n,m}}}&#10;\newcommand{\cGnp}{{\mathcal{G}_{n,p}}}&#10;\newcommand{\cGnm}{{\mathcal{G}_{n,m}}}&#10;\newcommand{\limn}{{\lim_{n\to\infty}}}&#10;\newcommand{\dcup}{\stackrel{.}{\cup}}%{\,\dot{\cup}\:}&#10;\renewcommand{\(}{\left(}&#10;\renewcommand{\)}{\right)}&#10;\newcommand{\aas}{a.a.s.\ }&#10;\newcommand{\wrt}{w.r.t.\ }&#10;\newcommand{\wolog}{w.l.o.g.\ }&#10;\newcommand{\seq}{\subseteq}&#10;\newcommand{\assign}{\leftarrow}&#10;\newcommand{\nPart}{{\bar{n}}}&#10;\newcommand{\mPart}{{\bar{m}}}&#10;\newcommand{\constKLR}{\bar{B}}&#10;&#10;%%%%%%%%%%%%%%%%%%%%%%%%%%%%%%%%%%%%%%%%%%%%%%%%%%%%%%%%%%%%%%%%%%%%%%&#10;&#10;\newcommand{\expec}[1]{\EE\left[#1\right]}&#10;\newcommand{\prob}[1]{\PP\left[ #1 \right]}&#10;\newcommand{\Exp}[1]{\exp\left\{#1\right\}}&#10;\newcommand{\geBy}[1]{\mathnormal{\stackrel{\eqref{#1}}{\ge}}}&#10;\newcommand{\leBy}[1]{\mathnormal{\stackrel{\eqref{#1}}{\le}}}&#10;\newcommand{\eqBy}[1]{\mathnormal{\stackrel{\eqref{#1}}{=}}}&#10;\newcommand{\geByM}[1]{\mathnormal{\stackrel{#1}{\ge}}}&#10;\newcommand{\ggByM}[1]{\mathnormal{\stackrel{#1}{\gg}}}&#10;\newcommand{\leByM}[1]{\mathnormal{\stackrel{#1}{\le}}}&#10;\newcommand{\llByM}[1]{\mathnormal{\stackrel{#1}{\ll}}}&#10;\newcommand{\eqByM}[1]{\mathnormal{\stackrel{#1}{=}}}&#10;\newcommand{\LE}{\stackrel{!}{\le}}&#10;\newcommand{\GE}{\stackrel{!}{\ge}}&#10;\newcommand{\EQ}{\stackrel{!}{\eq}}&#10;\newcommand{\lowerdeg}[1]{\triangleright_{#1}}&#10;\newcommand{\upperdeg}[1]{\triangleleft_{#1}}&#10;\newcommand{\upperlowerdeg}[1]{\Join_{#1}}&#10;\newcommand{\Cn}[1]{C_{\lceil(1 - #1)n\rceil}}&#10;\newcommand{\simeps}[1]{\sim_{#1}}&#10;\newcommand{\alg}[1]{\text{\scshape #1}}&#10;\newcommand{\Red}[1]{#1_{\rm red}}&#10;\newcommand{\Blue}[1]{#1_{\rm blue}}&#10;\newcommand{\DisjSpanSubgraph}[2]{{#1}^{#2}}&#10;\newcommand{\DisjSpanEdge}[2]{\overline{{#1}^{#2}}}&#10;\newcommand{\DisjSpanEdgeFam}[2]{\mathcal{I}(#1, #2)}&#10;&#10;%%%%%%%%%%%%%%%%%%%%%%%%%%%%%%%%%%%%%%%%%%%%%%%%%%%%%%%%%%%%%%%%%%%%%%&#10;&#10;\newcommand{\dZero}{\ensuremath{d}}&#10;\newcommand{\mZero}{\ensuremath{m}}&#10;\newcommand{\dOne}{\ensuremath{d_1}}&#10;\newcommand{\mOne}{\ensuremath{m_1}}&#10;\newcommand{\dTwo}{\ensuremath{d_2}}&#10;\newcommand{\mTwo}{\ensuremath{m_2}}&#10;\newcommand{\dOnline}{\ensuremath{\overline{d}_2}}&#10;\newcommand{\mOnline}{\ensuremath{\overline{m}_2}}&#10;\newcommand{\dBalanced}{\ensuremath{d_b}}&#10;\newcommand{\mBalanced}{\ensuremath{m_b}}&#10;&#10;\newcommand{\rem}{\ensuremath{w}}&#10;&#10;%%%%%%%%%%%%%%%%%%%%%%%%%%%%%%%%%%%%%%%%%%%%%%%%%%%%%%%%%%%%%%%%%%%%%%&#10;&#10;\DeclareMathOperator{\base}{Base}&#10;\DeclareMathOperator{\bin}{BIN}&#10;\DeclareMathOperator{\var}{Var}&#10;\DeclareMathOperator{\aut}{Aut}&#10;\DeclareMathOperator{\cov}{cov}&#10;\DeclareMathOperator{\kmax}{kmax}&#10;\DeclareMathOperator{\mvc}{mvc}&#10;\DeclareMathOperator{\argmax}{argmax}&#10;\DeclareMathOperator{\ex}{ex}&#10;\DeclareMathOperator{\head}{head}&#10;\DeclareMathOperator{\tail}{tail}&#10;\DeclareMathOperator{\ee}{e}&#10;\DeclareMathOperator{\poly}{poly}&#10;\DeclareMathOperator{\Aut}{Aut}&#10;\DeclareMathOperator{\Bin}{Bin}&#10;&#10;%%%%%%%%%%%%%%%%%%%%%%%%%%%%%%%%%%%%%%%%%%%%%%%%%%%%%%%%%%%%%%%%%%%%%%&#10;&#10;\newcounter{cntrLemmaContractions}&#10;\newcounter{cntrLemmaReduction}&#10;\newcounter{cntrLemmaMFF}&#10;\newcounter{cntrTemp}&#10;&#10;%%%%%%%%%%%%%%%%%%%%%%%%%%%%%%%%%%%%%%%%%%%%%%%%%%%%%%%%%%%%%%%%%%%%%%&#10;\hyphenation{re-gu-la-ri-ty}&#10;\hyphenation{non-emp-ty}&#10;\hyphenation{di-stri-bute}&#10;%%%%%%%%%%%%%%%%%%%%%%%%%%%%%%%%%%%%%%%%%%%%%%%%%%%%%%%%%%%%%%%%%%%%%%&#10;&#10;%macros for comments&#10;%\def\AS#1{\marginpar{{\small {\bf AS:} #1}}}&#10;%\def\JS#1{\marginpar{{\small {\bf JS:} #1}}}&#10;%\def\MM#1{\marginpar{{\small {\bf MM:} #1}}}&#10;%\def\RS#1{\marginpar{{\small {\bf RS:} #1}}}&#10;\def\AS#1{}&#10;\def\JS#1{}&#10;\def\MM#1{}&#10;\def\RS#1{}&#10;%%%%%%%%%%%%%%%%%%%%%%%%%%%%%%%%%%%%%%%%%%%%%%%%%%%%%%%%%%%%%%%%%%%%%%&#10;\definecolor{DarkRed}{rgb}{0.8, 0, 0}&#10;\definecolor{DarkGreen}{rgb}{0, 0.4, 0}&#10;\definecolor{DarkBlue}{rgb}{0, 0, 0.4}&#10;\definecolor{Blue}{rgb}{0, 0, 1}&#10;\definecolor{Red}{rgb}{1, 0, 0}&#10;%%%%%%%%%%%%%%%%%%%%%%%%%%%%%%%%%%%%%%%%%%%%%%%%%%%%%%%%%%%%%%%%%%%%%%&#10;&#10;\setlength{\textwidth}{190mm} %!!!&#10;&#10;%%%%%%%%%%%%%%%%%%%%%%%%%%%%%%%%%%%%%%%%%%%%%%%%%%%%%%%%%%%%%%%%%%%%%%&#10;&#10;\begin{document}&#10;&#10;\begin{equation*}&#10;\underbrace{\sum_{\{p,q\}\in \pi} d(p,q)}_{\text{\textcolor{Blue}{tour length}}} + \underbrace{\textcolor{Red}\beta \cdot\sum_{p\in P\setminus T} \min_{q \in T} d(p,q)}_{\text{\textcolor{Red}{allocation cost}}}&#10;\end{equatio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342"/>
  <p:tag name="PICTUREFILESIZE" val="6145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[landscape]{slides}&#10;\pagestyle{empty}&#10;&#10;\usepackage{amsmath}&#10;\usepackage{amsthm}&#10;\usepackage{color}&#10;&#10;\usepackage[ansinew]{inputenc}&#10;\usepackage{graphicx}&#10;\usepackage{enumerate}&#10;\usepackage{newalg}              % Typesetting of algorithms&#10;&#10;\usepackage{latexsym}&#10;\usepackage{amssymb}&#10;\usepackage{bbm}&#10;&#10;\usepackage{upref}&#10;\usepackage{varioref}&#10;&#10;\usepackage{helvet}&#10;%\usepackage{helvetm}&#10;&#10;%%%%%%%%%%%%%%%%%%%%%%%%%%%%%%%%%%%%%%%%%%%%%%%%%%%%%%%%%%%%%%%%%%%%%%&#10;&#10;\theoremstyle{definition}&#10;\newtheorem{theorem}{Theorem}&#10;\newtheorem{lemma}[theorem]{Lemma}&#10;\newtheorem*{lemma*}{Lemma}&#10;\newtheorem{claim}[theorem]{Claim}&#10;\newtheorem{proposition}[theorem]{Proposition}&#10;\newtheorem{corollary}[theorem]{Corollary}&#10;\newtheorem{fact}[theorem]{Fact}&#10;\newtheorem{conj}[theorem]{Conjecture}&#10;\newtheorem*{klr}{K{\L}R-Conjecture}&#10;&#10;\newtheorem{definition}[theorem]{Definition}&#10;\newtheorem{property}[theorem]{Property}&#10;\newtheorem{example}[theorem]{Example}&#10;\newtheorem{problem}[theorem]{Problem}&#10;&#10;\theoremstyle{remark}&#10;\newtheorem{remark}[theorem]{Remark}&#10;\newtheorem{question}[theorem]{Question}&#10;&#10;%%%%%%%%%%%%%%%%%%%%%%%%%%%%%%%%%%%%%%%%%%%%%%%%%%%%%%%%%%%%%%%%%%%%%%&#10;&#10;\newcommand{\bB}{{\mathbf B}}&#10;\newcommand{\bE}{{\mathbf E}}&#10;\newcommand{\bV}{{\mathbf V}}&#10;\newcommand{\bW}{{\mathbf W}}&#10;\newcommand{\cA}{{\mathcal A}}&#10;\newcommand{\cB}{{\mathcal B}}&#10;\newcommand{\cC}{{\mathcal C}}&#10;\newcommand{\cF}{{\mathcal F}}&#10;\newcommand{\cG}{{\mathcal G}}&#10;\newcommand{\cH}{{\mathcal H}}&#10;\newcommand{\cK}{{\mathcal K}}&#10;\newcommand{\cL}{{\mathcal L}}&#10;\newcommand{\cM}{{\mathcal M}}&#10;\newcommand{\cN}{{\mathcal N}}&#10;\newcommand{\cP}{{\mathcal P}}&#10;\newcommand{\cQ}{{\mathcal Q}}&#10;\newcommand{\cR}{{\mathcal R}}&#10;\newcommand{\cS}{{\mathcal S}}&#10;\newcommand{\cT}{{\mathcal T}}&#10;\newcommand{\cW}{{\mathcal W}}&#10;\newcommand{\EE}{{\mathbb E}}&#10;\newcommand{\PP}{{\mathbb P}}&#10;\newcommand{\RR}{{\mathbb R}}&#10;\newcommand{\NN}{{\mathbb N}}&#10;\newcommand{\QQ}{{\mathbb Q}}&#10;\newcommand{\rmL}{{\mathrm L}}&#10;\newcommand{\rmC}{{\mathrm C}}&#10;%%%%%%%%%%%%%%%%%%%%%%%%%%%%%%%%%%%%%%%%%%%%%%%%%%%%%%%%%%%%%%%%%%%%%%&#10;&#10;\newcommand{\eps}{\varepsilon}&#10;\renewcommand{\rho}{\varrho}&#10;\newcommand{\bbar}{\bar{b}}&#10;\newcommand{\Nbar}{\bar{N}}&#10;\newcommand{\cGbar}{\overline{\mathcal{G}}}&#10;\newcommand{\Hmax}{{H_{\max}}}&#10;\newcommand{\Hmin}{{H_{\min}}}&#10;\newcommand{\FsH}{{F^{*H}}}&#10;\newcommand{\KsH}{{K^{*H}}}&#10;\newcommand{\GsH}{{G^{*H}}}&#10;\newcommand{\FsHm}{{F^{*H}_-}}&#10;\newcommand{\GsHm}{{G^{*H}_-}}&#10;\newcommand{\cFsH}{{\mathcal{F}^{*H}}}&#10;\newcommand{\cKsH}{{\mathcal{K}^{*H}}}&#10;\newcommand{\cFpH}{{\mathcal{F}^{H}}}&#10;\newcommand{\cKpH}{{\mathcal{K}^{H}}}&#10;\newcommand{\GpH}{{G^{H}}}&#10;\newcommand{\FpH}{{F^{H}}}&#10;\newcommand{\KpH}{{K^{H}}}&#10;\newcommand{\Chat}{{\widehat{C}}}&#10;\newcommand{\Fhat}{{\widehat{F}}}&#10;\newcommand{\Ghat}{{\widehat{G}}}&#10;\newcommand{\Hhat}{{\widehat{H}}}&#10;\newcommand{\Jhat}{{\widehat{J}}}&#10;\newcommand{\Khat}{{\widehat{K}}}&#10;\newcommand{\Shat}{{\widehat{S}}}&#10;\newcommand{\That}{{\widehat{T}}}&#10;\newcommand{\Uhat}{{\widehat{U}}}&#10;\newcommand{\Vhat}{{\widehat{V}}}&#10;\newcommand{\What}{{\widehat{W}}}&#10;\newcommand{\Xhat}{{\widehat{X}}}&#10;\newcommand{\epshat}{\widehat{\eps}}&#10;\newcommand{\tp}{{\widetilde{p}}}&#10;\newcommand{\tF}{{\widetilde{F}}}&#10;\newcommand{\tcG}{\widetilde{\cG}}&#10;\newcommand{\tQ}{\widetilde{Q}}&#10;\newcommand{\tX}{\widetilde{X}}&#10;\newcommand{\tbeta}{\widetilde{\beta}}&#10;\newcommand{\hbeta}{\widehat{\beta}}&#10;\newcommand{\Gnp}{{G_{n,p}}}&#10;\newcommand{\Gnm}{{G_{n,m}}}&#10;\newcommand{\cGnp}{{\mathcal{G}_{n,p}}}&#10;\newcommand{\cGnm}{{\mathcal{G}_{n,m}}}&#10;\newcommand{\limn}{{\lim_{n\to\infty}}}&#10;\newcommand{\dcup}{\stackrel{.}{\cup}}%{\,\dot{\cup}\:}&#10;\renewcommand{\(}{\left(}&#10;\renewcommand{\)}{\right)}&#10;\newcommand{\aas}{a.a.s.\ }&#10;\newcommand{\wrt}{w.r.t.\ }&#10;\newcommand{\wolog}{w.l.o.g.\ }&#10;\newcommand{\seq}{\subseteq}&#10;\newcommand{\assign}{\leftarrow}&#10;\newcommand{\nPart}{{\bar{n}}}&#10;\newcommand{\mPart}{{\bar{m}}}&#10;\newcommand{\constKLR}{\bar{B}}&#10;&#10;%%%%%%%%%%%%%%%%%%%%%%%%%%%%%%%%%%%%%%%%%%%%%%%%%%%%%%%%%%%%%%%%%%%%%%&#10;&#10;\newcommand{\expec}[1]{\EE\left[#1\right]}&#10;\newcommand{\prob}[1]{\PP\left[ #1 \right]}&#10;\newcommand{\Exp}[1]{\exp\left\{#1\right\}}&#10;\newcommand{\geBy}[1]{\mathnormal{\stackrel{\eqref{#1}}{\ge}}}&#10;\newcommand{\leBy}[1]{\mathnormal{\stackrel{\eqref{#1}}{\le}}}&#10;\newcommand{\eqBy}[1]{\mathnormal{\stackrel{\eqref{#1}}{=}}}&#10;\newcommand{\geByM}[1]{\mathnormal{\stackrel{#1}{\ge}}}&#10;\newcommand{\ggByM}[1]{\mathnormal{\stackrel{#1}{\gg}}}&#10;\newcommand{\leByM}[1]{\mathnormal{\stackrel{#1}{\le}}}&#10;\newcommand{\llByM}[1]{\mathnormal{\stackrel{#1}{\ll}}}&#10;\newcommand{\eqByM}[1]{\mathnormal{\stackrel{#1}{=}}}&#10;\newcommand{\LE}{\stackrel{!}{\le}}&#10;\newcommand{\GE}{\stackrel{!}{\ge}}&#10;\newcommand{\EQ}{\stackrel{!}{\eq}}&#10;\newcommand{\lowerdeg}[1]{\triangleright_{#1}}&#10;\newcommand{\upperdeg}[1]{\triangleleft_{#1}}&#10;\newcommand{\upperlowerdeg}[1]{\Join_{#1}}&#10;\newcommand{\Cn}[1]{C_{\lceil(1 - #1)n\rceil}}&#10;\newcommand{\simeps}[1]{\sim_{#1}}&#10;\newcommand{\alg}[1]{\text{\scshape #1}}&#10;\newcommand{\Red}[1]{#1_{\rm red}}&#10;\newcommand{\Blue}[1]{#1_{\rm blue}}&#10;\newcommand{\DisjSpanSubgraph}[2]{{#1}^{#2}}&#10;\newcommand{\DisjSpanEdge}[2]{\overline{{#1}^{#2}}}&#10;\newcommand{\DisjSpanEdgeFam}[2]{\mathcal{I}(#1, #2)}&#10;&#10;%%%%%%%%%%%%%%%%%%%%%%%%%%%%%%%%%%%%%%%%%%%%%%%%%%%%%%%%%%%%%%%%%%%%%%&#10;&#10;\newcommand{\dZero}{\ensuremath{d}}&#10;\newcommand{\mZero}{\ensuremath{m}}&#10;\newcommand{\dOne}{\ensuremath{d_1}}&#10;\newcommand{\mOne}{\ensuremath{m_1}}&#10;\newcommand{\dTwo}{\ensuremath{d_2}}&#10;\newcommand{\mTwo}{\ensuremath{m_2}}&#10;\newcommand{\dOnline}{\ensuremath{\overline{d}_2}}&#10;\newcommand{\mOnline}{\ensuremath{\overline{m}_2}}&#10;\newcommand{\dBalanced}{\ensuremath{d_b}}&#10;\newcommand{\mBalanced}{\ensuremath{m_b}}&#10;&#10;\newcommand{\rem}{\ensuremath{w}}&#10;&#10;%%%%%%%%%%%%%%%%%%%%%%%%%%%%%%%%%%%%%%%%%%%%%%%%%%%%%%%%%%%%%%%%%%%%%%&#10;&#10;\DeclareMathOperator{\base}{Base}&#10;\DeclareMathOperator{\bin}{BIN}&#10;\DeclareMathOperator{\var}{Var}&#10;\DeclareMathOperator{\aut}{Aut}&#10;\DeclareMathOperator{\cov}{cov}&#10;\DeclareMathOperator{\kmax}{kmax}&#10;\DeclareMathOperator{\mvc}{mvc}&#10;\DeclareMathOperator{\argmax}{argmax}&#10;\DeclareMathOperator{\ex}{ex}&#10;\DeclareMathOperator{\head}{head}&#10;\DeclareMathOperator{\tail}{tail}&#10;\DeclareMathOperator{\ee}{e}&#10;\DeclareMathOperator{\poly}{poly}&#10;\DeclareMathOperator{\Aut}{Aut}&#10;\DeclareMathOperator{\Bin}{Bin}&#10;&#10;%%%%%%%%%%%%%%%%%%%%%%%%%%%%%%%%%%%%%%%%%%%%%%%%%%%%%%%%%%%%%%%%%%%%%%&#10;&#10;\newcounter{cntrLemmaContractions}&#10;\newcounter{cntrLemmaReduction}&#10;\newcounter{cntrLemmaMFF}&#10;\newcounter{cntrTemp}&#10;&#10;%%%%%%%%%%%%%%%%%%%%%%%%%%%%%%%%%%%%%%%%%%%%%%%%%%%%%%%%%%%%%%%%%%%%%%&#10;\hyphenation{re-gu-la-ri-ty}&#10;\hyphenation{non-emp-ty}&#10;\hyphenation{di-stri-bute}&#10;%%%%%%%%%%%%%%%%%%%%%%%%%%%%%%%%%%%%%%%%%%%%%%%%%%%%%%%%%%%%%%%%%%%%%%&#10;&#10;%macros for comments&#10;%\def\AS#1{\marginpar{{\small {\bf AS:} #1}}}&#10;%\def\JS#1{\marginpar{{\small {\bf JS:} #1}}}&#10;%\def\MM#1{\marginpar{{\small {\bf MM:} #1}}}&#10;%\def\RS#1{\marginpar{{\small {\bf RS:} #1}}}&#10;\def\AS#1{}&#10;\def\JS#1{}&#10;\def\MM#1{}&#10;\def\RS#1{}&#10;%%%%%%%%%%%%%%%%%%%%%%%%%%%%%%%%%%%%%%%%%%%%%%%%%%%%%%%%%%%%%%%%%%%%%%&#10;\definecolor{DarkRed}{rgb}{0.8, 0, 0}&#10;\definecolor{DarkGreen}{rgb}{0, 0.4, 0}&#10;\definecolor{DarkBlue}{rgb}{0, 0, 0.4}&#10;\definecolor{Blue}{rgb}{0, 0, 1}&#10;\definecolor{Red}{rgb}{1, 0, 0}&#10;%%%%%%%%%%%%%%%%%%%%%%%%%%%%%%%%%%%%%%%%%%%%%%%%%%%%%%%%%%%%%%%%%%%%%%&#10;&#10;\setlength{\textwidth}{190mm} %!!!&#10;&#10;%%%%%%%%%%%%%%%%%%%%%%%%%%%%%%%%%%%%%%%%%%%%%%%%%%%%%%%%%%%%%%%%%%%%%%&#10;&#10;\begin{document}&#10;&#10;\begin{equation*}&#10;\underbrace{\sum_{\{p,q\}\in \pi} d(p,q)}_{\text{\textcolor{Blue}{tour length}}} + \underbrace{\textcolor{Red}\beta \cdot\sum_{p\in P\setminus T} \min_{q \in T} d(p,q)}_{\text{\textcolor{Red}{allocation cost}}}&#10;\end{equatio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342"/>
  <p:tag name="PICTUREFILESIZE" val="6145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[landscape]{slides}&#10;\pagestyle{empty}&#10;&#10;\usepackage{amsmath}&#10;\usepackage{amsthm}&#10;\usepackage{color}&#10;&#10;\usepackage[ansinew]{inputenc}&#10;\usepackage{graphicx}&#10;\usepackage{enumerate}&#10;\usepackage{newalg}              % Typesetting of algorithms&#10;&#10;\usepackage{latexsym}&#10;\usepackage{amssymb}&#10;\usepackage{bbm}&#10;&#10;\usepackage{upref}&#10;\usepackage{varioref}&#10;&#10;\usepackage{helvet}&#10;%\usepackage{helvetm}&#10;&#10;%%%%%%%%%%%%%%%%%%%%%%%%%%%%%%%%%%%%%%%%%%%%%%%%%%%%%%%%%%%%%%%%%%%%%%&#10;&#10;\theoremstyle{definition}&#10;\newtheorem{theorem}{Theorem}&#10;\newtheorem{lemma}[theorem]{Lemma}&#10;\newtheorem*{lemma*}{Lemma}&#10;\newtheorem{claim}[theorem]{Claim}&#10;\newtheorem{proposition}[theorem]{Proposition}&#10;\newtheorem{corollary}[theorem]{Corollary}&#10;\newtheorem{fact}[theorem]{Fact}&#10;\newtheorem{conj}[theorem]{Conjecture}&#10;\newtheorem*{klr}{K{\L}R-Conjecture}&#10;&#10;\newtheorem{definition}[theorem]{Definition}&#10;\newtheorem{property}[theorem]{Property}&#10;\newtheorem{example}[theorem]{Example}&#10;\newtheorem{problem}[theorem]{Problem}&#10;&#10;\theoremstyle{remark}&#10;\newtheorem{remark}[theorem]{Remark}&#10;\newtheorem{question}[theorem]{Question}&#10;&#10;%%%%%%%%%%%%%%%%%%%%%%%%%%%%%%%%%%%%%%%%%%%%%%%%%%%%%%%%%%%%%%%%%%%%%%&#10;&#10;\newcommand{\bB}{{\mathbf B}}&#10;\newcommand{\bE}{{\mathbf E}}&#10;\newcommand{\bV}{{\mathbf V}}&#10;\newcommand{\bW}{{\mathbf W}}&#10;\newcommand{\cA}{{\mathcal A}}&#10;\newcommand{\cB}{{\mathcal B}}&#10;\newcommand{\cC}{{\mathcal C}}&#10;\newcommand{\cF}{{\mathcal F}}&#10;\newcommand{\cG}{{\mathcal G}}&#10;\newcommand{\cH}{{\mathcal H}}&#10;\newcommand{\cK}{{\mathcal K}}&#10;\newcommand{\cL}{{\mathcal L}}&#10;\newcommand{\cM}{{\mathcal M}}&#10;\newcommand{\cN}{{\mathcal N}}&#10;\newcommand{\cP}{{\mathcal P}}&#10;\newcommand{\cQ}{{\mathcal Q}}&#10;\newcommand{\cR}{{\mathcal R}}&#10;\newcommand{\cS}{{\mathcal S}}&#10;\newcommand{\cT}{{\mathcal T}}&#10;\newcommand{\cW}{{\mathcal W}}&#10;\newcommand{\EE}{{\mathbb E}}&#10;\newcommand{\PP}{{\mathbb P}}&#10;\newcommand{\RR}{{\mathbb R}}&#10;\newcommand{\NN}{{\mathbb N}}&#10;\newcommand{\QQ}{{\mathbb Q}}&#10;\newcommand{\rmL}{{\mathrm L}}&#10;\newcommand{\rmC}{{\mathrm C}}&#10;%%%%%%%%%%%%%%%%%%%%%%%%%%%%%%%%%%%%%%%%%%%%%%%%%%%%%%%%%%%%%%%%%%%%%%&#10;&#10;\newcommand{\eps}{\varepsilon}&#10;\renewcommand{\rho}{\varrho}&#10;\newcommand{\bbar}{\bar{b}}&#10;\newcommand{\Nbar}{\bar{N}}&#10;\newcommand{\cGbar}{\overline{\mathcal{G}}}&#10;\newcommand{\Hmax}{{H_{\max}}}&#10;\newcommand{\Hmin}{{H_{\min}}}&#10;\newcommand{\FsH}{{F^{*H}}}&#10;\newcommand{\KsH}{{K^{*H}}}&#10;\newcommand{\GsH}{{G^{*H}}}&#10;\newcommand{\FsHm}{{F^{*H}_-}}&#10;\newcommand{\GsHm}{{G^{*H}_-}}&#10;\newcommand{\cFsH}{{\mathcal{F}^{*H}}}&#10;\newcommand{\cKsH}{{\mathcal{K}^{*H}}}&#10;\newcommand{\cFpH}{{\mathcal{F}^{H}}}&#10;\newcommand{\cKpH}{{\mathcal{K}^{H}}}&#10;\newcommand{\GpH}{{G^{H}}}&#10;\newcommand{\FpH}{{F^{H}}}&#10;\newcommand{\KpH}{{K^{H}}}&#10;\newcommand{\Chat}{{\widehat{C}}}&#10;\newcommand{\Fhat}{{\widehat{F}}}&#10;\newcommand{\Ghat}{{\widehat{G}}}&#10;\newcommand{\Hhat}{{\widehat{H}}}&#10;\newcommand{\Jhat}{{\widehat{J}}}&#10;\newcommand{\Khat}{{\widehat{K}}}&#10;\newcommand{\Shat}{{\widehat{S}}}&#10;\newcommand{\That}{{\widehat{T}}}&#10;\newcommand{\Uhat}{{\widehat{U}}}&#10;\newcommand{\Vhat}{{\widehat{V}}}&#10;\newcommand{\What}{{\widehat{W}}}&#10;\newcommand{\Xhat}{{\widehat{X}}}&#10;\newcommand{\epshat}{\widehat{\eps}}&#10;\newcommand{\tp}{{\widetilde{p}}}&#10;\newcommand{\tF}{{\widetilde{F}}}&#10;\newcommand{\tcG}{\widetilde{\cG}}&#10;\newcommand{\tQ}{\widetilde{Q}}&#10;\newcommand{\tX}{\widetilde{X}}&#10;\newcommand{\tbeta}{\widetilde{\beta}}&#10;\newcommand{\hbeta}{\widehat{\beta}}&#10;\newcommand{\Gnp}{{G_{n,p}}}&#10;\newcommand{\Gnm}{{G_{n,m}}}&#10;\newcommand{\cGnp}{{\mathcal{G}_{n,p}}}&#10;\newcommand{\cGnm}{{\mathcal{G}_{n,m}}}&#10;\newcommand{\limn}{{\lim_{n\to\infty}}}&#10;\newcommand{\dcup}{\stackrel{.}{\cup}}%{\,\dot{\cup}\:}&#10;\renewcommand{\(}{\left(}&#10;\renewcommand{\)}{\right)}&#10;\newcommand{\aas}{a.a.s.\ }&#10;\newcommand{\wrt}{w.r.t.\ }&#10;\newcommand{\wolog}{w.l.o.g.\ }&#10;\newcommand{\seq}{\subseteq}&#10;\newcommand{\assign}{\leftarrow}&#10;\newcommand{\nPart}{{\bar{n}}}&#10;\newcommand{\mPart}{{\bar{m}}}&#10;\newcommand{\constKLR}{\bar{B}}&#10;&#10;%%%%%%%%%%%%%%%%%%%%%%%%%%%%%%%%%%%%%%%%%%%%%%%%%%%%%%%%%%%%%%%%%%%%%%&#10;&#10;\newcommand{\expec}[1]{\EE\left[#1\right]}&#10;\newcommand{\prob}[1]{\PP\left[ #1 \right]}&#10;\newcommand{\Exp}[1]{\exp\left\{#1\right\}}&#10;\newcommand{\geBy}[1]{\mathnormal{\stackrel{\eqref{#1}}{\ge}}}&#10;\newcommand{\leBy}[1]{\mathnormal{\stackrel{\eqref{#1}}{\le}}}&#10;\newcommand{\eqBy}[1]{\mathnormal{\stackrel{\eqref{#1}}{=}}}&#10;\newcommand{\geByM}[1]{\mathnormal{\stackrel{#1}{\ge}}}&#10;\newcommand{\ggByM}[1]{\mathnormal{\stackrel{#1}{\gg}}}&#10;\newcommand{\leByM}[1]{\mathnormal{\stackrel{#1}{\le}}}&#10;\newcommand{\llByM}[1]{\mathnormal{\stackrel{#1}{\ll}}}&#10;\newcommand{\eqByM}[1]{\mathnormal{\stackrel{#1}{=}}}&#10;\newcommand{\LE}{\stackrel{!}{\le}}&#10;\newcommand{\GE}{\stackrel{!}{\ge}}&#10;\newcommand{\EQ}{\stackrel{!}{\eq}}&#10;\newcommand{\lowerdeg}[1]{\triangleright_{#1}}&#10;\newcommand{\upperdeg}[1]{\triangleleft_{#1}}&#10;\newcommand{\upperlowerdeg}[1]{\Join_{#1}}&#10;\newcommand{\Cn}[1]{C_{\lceil(1 - #1)n\rceil}}&#10;\newcommand{\simeps}[1]{\sim_{#1}}&#10;\newcommand{\alg}[1]{\text{\scshape #1}}&#10;\newcommand{\Red}[1]{#1_{\rm red}}&#10;\newcommand{\Blue}[1]{#1_{\rm blue}}&#10;\newcommand{\DisjSpanSubgraph}[2]{{#1}^{#2}}&#10;\newcommand{\DisjSpanEdge}[2]{\overline{{#1}^{#2}}}&#10;\newcommand{\DisjSpanEdgeFam}[2]{\mathcal{I}(#1, #2)}&#10;&#10;%%%%%%%%%%%%%%%%%%%%%%%%%%%%%%%%%%%%%%%%%%%%%%%%%%%%%%%%%%%%%%%%%%%%%%&#10;&#10;\newcommand{\dZero}{\ensuremath{d}}&#10;\newcommand{\mZero}{\ensuremath{m}}&#10;\newcommand{\dOne}{\ensuremath{d_1}}&#10;\newcommand{\mOne}{\ensuremath{m_1}}&#10;\newcommand{\dTwo}{\ensuremath{d_2}}&#10;\newcommand{\mTwo}{\ensuremath{m_2}}&#10;\newcommand{\dOnline}{\ensuremath{\overline{d}_2}}&#10;\newcommand{\mOnline}{\ensuremath{\overline{m}_2}}&#10;\newcommand{\dBalanced}{\ensuremath{d_b}}&#10;\newcommand{\mBalanced}{\ensuremath{m_b}}&#10;&#10;\newcommand{\rem}{\ensuremath{w}}&#10;&#10;%%%%%%%%%%%%%%%%%%%%%%%%%%%%%%%%%%%%%%%%%%%%%%%%%%%%%%%%%%%%%%%%%%%%%%&#10;&#10;\DeclareMathOperator{\base}{Base}&#10;\DeclareMathOperator{\bin}{BIN}&#10;\DeclareMathOperator{\var}{Var}&#10;\DeclareMathOperator{\aut}{Aut}&#10;\DeclareMathOperator{\cov}{cov}&#10;\DeclareMathOperator{\kmax}{kmax}&#10;\DeclareMathOperator{\mvc}{mvc}&#10;\DeclareMathOperator{\argmax}{argmax}&#10;\DeclareMathOperator{\ex}{ex}&#10;\DeclareMathOperator{\head}{head}&#10;\DeclareMathOperator{\tail}{tail}&#10;\DeclareMathOperator{\ee}{e}&#10;\DeclareMathOperator{\poly}{poly}&#10;\DeclareMathOperator{\Aut}{Aut}&#10;\DeclareMathOperator{\Bin}{Bin}&#10;&#10;%%%%%%%%%%%%%%%%%%%%%%%%%%%%%%%%%%%%%%%%%%%%%%%%%%%%%%%%%%%%%%%%%%%%%%&#10;&#10;\newcounter{cntrLemmaContractions}&#10;\newcounter{cntrLemmaReduction}&#10;\newcounter{cntrLemmaMFF}&#10;\newcounter{cntrTemp}&#10;&#10;%%%%%%%%%%%%%%%%%%%%%%%%%%%%%%%%%%%%%%%%%%%%%%%%%%%%%%%%%%%%%%%%%%%%%%&#10;\hyphenation{re-gu-la-ri-ty}&#10;\hyphenation{non-emp-ty}&#10;\hyphenation{di-stri-bute}&#10;%%%%%%%%%%%%%%%%%%%%%%%%%%%%%%%%%%%%%%%%%%%%%%%%%%%%%%%%%%%%%%%%%%%%%%&#10;&#10;%macros for comments&#10;%\def\AS#1{\marginpar{{\small {\bf AS:} #1}}}&#10;%\def\JS#1{\marginpar{{\small {\bf JS:} #1}}}&#10;%\def\MM#1{\marginpar{{\small {\bf MM:} #1}}}&#10;%\def\RS#1{\marginpar{{\small {\bf RS:} #1}}}&#10;\def\AS#1{}&#10;\def\JS#1{}&#10;\def\MM#1{}&#10;\def\RS#1{}&#10;%%%%%%%%%%%%%%%%%%%%%%%%%%%%%%%%%%%%%%%%%%%%%%%%%%%%%%%%%%%%%%%%%%%%%%&#10;\definecolor{DarkRed}{rgb}{0.8, 0, 0}&#10;\definecolor{DarkGreen}{rgb}{0, 0.4, 0}&#10;\definecolor{DarkBlue}{rgb}{0, 0, 0.4}&#10;\definecolor{Blue}{rgb}{0, 0, 1}&#10;\definecolor{Red}{rgb}{1, 0, 0}&#10;%%%%%%%%%%%%%%%%%%%%%%%%%%%%%%%%%%%%%%%%%%%%%%%%%%%%%%%%%%%%%%%%%%%%%%&#10;&#10;\setlength{\textwidth}{190mm} %!!!&#10;&#10;%%%%%%%%%%%%%%%%%%%%%%%%%%%%%%%%%%%%%%%%%%%%%%%%%%%%%%%%%%%%%%%%%%%%%%&#10;&#10;\begin{document}&#10;&#10;\begin{equation*}&#10;\underbrace{\sum_{\{p,q\}\in \pi} d(p,q)}_{\text{\textcolor{Blue}{tour length}}} + \underbrace{\beta \cdot\sum_{p\in P\setminus T} \min_{q \in T \textcolor{Red}{\cup S}} d(p,q)}_{\text{\textcolor{Red}{allocation cost}}}&#10;\end{equatio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361"/>
  <p:tag name="PICTUREFILESIZE" val="64286"/>
</p:tagLst>
</file>

<file path=ppt/theme/theme1.xml><?xml version="1.0" encoding="utf-8"?>
<a:theme xmlns:a="http://schemas.openxmlformats.org/drawingml/2006/main" name="Ramsey-Oberwolfach">
  <a:themeElements>
    <a:clrScheme name="Ramsey-Oberwolfach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Ramsey-Oberwolfach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0000FF"/>
          </a:solidFill>
          <a:round/>
          <a:headEnd/>
          <a:tailEnd/>
        </a:ln>
        <a:effectLst/>
      </a:spPr>
      <a:bodyPr/>
      <a:lstStyle>
        <a:defPPr>
          <a:defRPr/>
        </a:defPPr>
      </a:lstStyle>
    </a:spDef>
    <a:lnDef>
      <a:spPr>
        <a:ln w="127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Ramsey-Oberwolfach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msey-Oberwolfach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msey-Oberwolfach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msey-Oberwolfach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msey-Oberwolfach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msey-Oberwolfach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Ramsey-Oberwolfach</Template>
  <TotalTime>0</TotalTime>
  <Words>1812</Words>
  <Application>Microsoft Office PowerPoint</Application>
  <PresentationFormat>Bildschirmpräsentation (4:3)</PresentationFormat>
  <Paragraphs>349</Paragraphs>
  <Slides>35</Slides>
  <Notes>35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36" baseType="lpstr">
      <vt:lpstr>Ramsey-Oberwolfach</vt:lpstr>
      <vt:lpstr>Polynomial-time approximation schemes for NP-hard geometric problems</vt:lpstr>
      <vt:lpstr>Folie 2</vt:lpstr>
      <vt:lpstr>On Euclidean vehicle routing with allocation</vt:lpstr>
      <vt:lpstr>The Traveling Salesman Problem</vt:lpstr>
      <vt:lpstr>Metric TSP</vt:lpstr>
      <vt:lpstr>Euclidean TSP</vt:lpstr>
      <vt:lpstr>Euclidean TSP</vt:lpstr>
      <vt:lpstr>VRAP</vt:lpstr>
      <vt:lpstr>VRAP</vt:lpstr>
      <vt:lpstr>Steiner VRAP</vt:lpstr>
      <vt:lpstr>Steiner VRAP</vt:lpstr>
      <vt:lpstr>Techniques</vt:lpstr>
      <vt:lpstr>Preliminaries</vt:lpstr>
      <vt:lpstr>Preliminaries</vt:lpstr>
      <vt:lpstr>Preliminaries</vt:lpstr>
      <vt:lpstr>Preliminaries</vt:lpstr>
      <vt:lpstr>Quadtrees</vt:lpstr>
      <vt:lpstr>Quadtrees</vt:lpstr>
      <vt:lpstr>Quadtrees</vt:lpstr>
      <vt:lpstr>Portal-respecting solutions</vt:lpstr>
      <vt:lpstr>Portal-respecting solutions</vt:lpstr>
      <vt:lpstr>Portal-respecting solutions</vt:lpstr>
      <vt:lpstr>Portal-respecting solutions</vt:lpstr>
      <vt:lpstr>Dynamic programming in quadtrees</vt:lpstr>
      <vt:lpstr>Running time</vt:lpstr>
      <vt:lpstr>Running time</vt:lpstr>
      <vt:lpstr>Improving the running time</vt:lpstr>
      <vt:lpstr>Improving the running time</vt:lpstr>
      <vt:lpstr>Improving the running time</vt:lpstr>
      <vt:lpstr>Improving the running time</vt:lpstr>
      <vt:lpstr>Improving the running time even further</vt:lpstr>
      <vt:lpstr>Improving the running time even further</vt:lpstr>
      <vt:lpstr>Summary</vt:lpstr>
      <vt:lpstr>Thank you! Questions?</vt:lpstr>
      <vt:lpstr>Folie 35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2012-02-09T18:42:48Z</dcterms:created>
  <dcterms:modified xsi:type="dcterms:W3CDTF">2012-02-09T18:43:05Z</dcterms:modified>
</cp:coreProperties>
</file>