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72" r:id="rId2"/>
    <p:sldMasterId id="2147483660" r:id="rId3"/>
  </p:sldMasterIdLst>
  <p:notesMasterIdLst>
    <p:notesMasterId r:id="rId41"/>
  </p:notesMasterIdLst>
  <p:sldIdLst>
    <p:sldId id="260" r:id="rId4"/>
    <p:sldId id="261" r:id="rId5"/>
    <p:sldId id="274" r:id="rId6"/>
    <p:sldId id="297" r:id="rId7"/>
    <p:sldId id="298" r:id="rId8"/>
    <p:sldId id="273" r:id="rId9"/>
    <p:sldId id="268" r:id="rId10"/>
    <p:sldId id="290" r:id="rId11"/>
    <p:sldId id="263" r:id="rId12"/>
    <p:sldId id="264" r:id="rId13"/>
    <p:sldId id="265" r:id="rId14"/>
    <p:sldId id="266" r:id="rId15"/>
    <p:sldId id="267" r:id="rId16"/>
    <p:sldId id="291" r:id="rId17"/>
    <p:sldId id="271" r:id="rId18"/>
    <p:sldId id="270" r:id="rId19"/>
    <p:sldId id="275" r:id="rId20"/>
    <p:sldId id="276" r:id="rId21"/>
    <p:sldId id="277" r:id="rId22"/>
    <p:sldId id="301" r:id="rId23"/>
    <p:sldId id="286" r:id="rId24"/>
    <p:sldId id="278" r:id="rId25"/>
    <p:sldId id="280" r:id="rId26"/>
    <p:sldId id="281" r:id="rId27"/>
    <p:sldId id="279" r:id="rId28"/>
    <p:sldId id="293" r:id="rId29"/>
    <p:sldId id="299" r:id="rId30"/>
    <p:sldId id="282" r:id="rId31"/>
    <p:sldId id="284" r:id="rId32"/>
    <p:sldId id="289" r:id="rId33"/>
    <p:sldId id="300" r:id="rId34"/>
    <p:sldId id="296" r:id="rId35"/>
    <p:sldId id="295" r:id="rId36"/>
    <p:sldId id="288" r:id="rId37"/>
    <p:sldId id="262" r:id="rId38"/>
    <p:sldId id="294" r:id="rId39"/>
    <p:sldId id="283" r:id="rId40"/>
  </p:sldIdLst>
  <p:sldSz cx="9144000" cy="6858000" type="screen4x3"/>
  <p:notesSz cx="6858000" cy="9144000"/>
  <p:custDataLst>
    <p:tags r:id="rId42"/>
  </p:custDataLst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7" autoAdjust="0"/>
  </p:normalViewPr>
  <p:slideViewPr>
    <p:cSldViewPr>
      <p:cViewPr varScale="1">
        <p:scale>
          <a:sx n="42" d="100"/>
          <a:sy n="42" d="100"/>
        </p:scale>
        <p:origin x="-1152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3" d="100"/>
        <a:sy n="83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ags" Target="tags/tag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DE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AC7F8F5-EF2B-4698-8C1D-69B45BE680D5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92531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E96FB6-C813-47B3-BB07-D21B64BBBA20}" type="slidenum">
              <a:rPr lang="de-DE"/>
              <a:pPr/>
              <a:t>1</a:t>
            </a:fld>
            <a:endParaRPr lang="de-DE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C7F8F5-EF2B-4698-8C1D-69B45BE680D5}" type="slidenum">
              <a:rPr lang="de-DE" smtClean="0"/>
              <a:pPr/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664832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7"/>
          <p:cNvSpPr>
            <a:spLocks noChangeArrowheads="1"/>
          </p:cNvSpPr>
          <p:nvPr userDrawn="1"/>
        </p:nvSpPr>
        <p:spPr bwMode="auto">
          <a:xfrm>
            <a:off x="8153400" y="533400"/>
            <a:ext cx="990600" cy="6324600"/>
          </a:xfrm>
          <a:prstGeom prst="rect">
            <a:avLst/>
          </a:prstGeom>
          <a:solidFill>
            <a:srgbClr val="C6C6B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80" name="Rectangle 8"/>
          <p:cNvSpPr>
            <a:spLocks noChangeArrowheads="1"/>
          </p:cNvSpPr>
          <p:nvPr userDrawn="1"/>
        </p:nvSpPr>
        <p:spPr bwMode="auto">
          <a:xfrm>
            <a:off x="2362200" y="0"/>
            <a:ext cx="6781800" cy="539750"/>
          </a:xfrm>
          <a:prstGeom prst="rect">
            <a:avLst/>
          </a:prstGeom>
          <a:solidFill>
            <a:srgbClr val="002448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3081" name="Picture 9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8375" y="671513"/>
            <a:ext cx="10795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3" name="Text Box 11"/>
          <p:cNvSpPr txBox="1">
            <a:spLocks noChangeArrowheads="1"/>
          </p:cNvSpPr>
          <p:nvPr userDrawn="1"/>
        </p:nvSpPr>
        <p:spPr bwMode="auto">
          <a:xfrm>
            <a:off x="971550" y="2636838"/>
            <a:ext cx="711358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/>
            <a:endParaRPr lang="de-DE" sz="4000" b="1" dirty="0"/>
          </a:p>
        </p:txBody>
      </p:sp>
      <p:sp>
        <p:nvSpPr>
          <p:cNvPr id="3084" name="Rectangle 12"/>
          <p:cNvSpPr>
            <a:spLocks noChangeArrowheads="1"/>
          </p:cNvSpPr>
          <p:nvPr userDrawn="1"/>
        </p:nvSpPr>
        <p:spPr bwMode="auto">
          <a:xfrm>
            <a:off x="4894263" y="0"/>
            <a:ext cx="198437" cy="150813"/>
          </a:xfrm>
          <a:prstGeom prst="rect">
            <a:avLst/>
          </a:prstGeom>
          <a:solidFill>
            <a:srgbClr val="8092A4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3085" name="Picture 13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975" y="1052513"/>
            <a:ext cx="5030788" cy="75565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C9FC6E-0652-486A-BAA6-A5D02425F17D}" type="slidenum">
              <a:rPr lang="de-DE"/>
              <a:pPr/>
              <a:t>‹#›</a:t>
            </a:fld>
            <a:r>
              <a:rPr lang="de-DE"/>
              <a:t>/15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0"/>
            <a:ext cx="2058988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029325" cy="61261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986B88-3B14-4FF7-A354-88B592801857}" type="slidenum">
              <a:rPr lang="de-DE"/>
              <a:pPr/>
              <a:t>‹#›</a:t>
            </a:fld>
            <a:r>
              <a:rPr lang="de-DE"/>
              <a:t>/15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B4CC6-CD1D-4E3F-98A4-D40DCC59D37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41309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B4CC6-CD1D-4E3F-98A4-D40DCC59D37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976720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B4CC6-CD1D-4E3F-98A4-D40DCC59D37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220682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B4CC6-CD1D-4E3F-98A4-D40DCC59D37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914985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B4CC6-CD1D-4E3F-98A4-D40DCC59D37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657701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B4CC6-CD1D-4E3F-98A4-D40DCC59D37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00013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B4CC6-CD1D-4E3F-98A4-D40DCC59D37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33932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B4CC6-CD1D-4E3F-98A4-D40DCC59D37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12116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B4CC6-CD1D-4E3F-98A4-D40DCC59D37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17584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B4CC6-CD1D-4E3F-98A4-D40DCC59D37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5130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B4CC6-CD1D-4E3F-98A4-D40DCC59D37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911522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C6F06-9DD6-4F98-942F-DEABA556D5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C6F06-9DD6-4F98-942F-DEABA556D5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C6F06-9DD6-4F98-942F-DEABA556D5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C6F06-9DD6-4F98-942F-DEABA556D5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C6F06-9DD6-4F98-942F-DEABA556D5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C6F06-9DD6-4F98-942F-DEABA556D5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C6F06-9DD6-4F98-942F-DEABA556D5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C6F06-9DD6-4F98-942F-DEABA556D5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C6F06-9DD6-4F98-942F-DEABA556D5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C6F06-9DD6-4F98-942F-DEABA556D5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C6F06-9DD6-4F98-942F-DEABA556D5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6D29FA-E464-48EA-A2BC-4223791F9F91}" type="slidenum">
              <a:rPr lang="de-DE"/>
              <a:pPr/>
              <a:t>‹#›</a:t>
            </a:fld>
            <a:r>
              <a:rPr lang="de-DE"/>
              <a:t>/15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8D2C46-519F-4EC3-82DA-427025B65861}" type="slidenum">
              <a:rPr lang="de-DE"/>
              <a:pPr/>
              <a:t>‹#›</a:t>
            </a:fld>
            <a:r>
              <a:rPr lang="de-DE"/>
              <a:t>/15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0785B8-9B2F-45DB-A2FA-28948816BC1E}" type="slidenum">
              <a:rPr lang="de-DE"/>
              <a:pPr/>
              <a:t>‹#›</a:t>
            </a:fld>
            <a:r>
              <a:rPr lang="de-DE"/>
              <a:t>/15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3F47AB-AF6A-4F28-B992-44B776E42584}" type="slidenum">
              <a:rPr lang="de-DE"/>
              <a:pPr/>
              <a:t>‹#›</a:t>
            </a:fld>
            <a:r>
              <a:rPr lang="de-DE"/>
              <a:t>/15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</a:t>
            </a:r>
            <a:r>
              <a:rPr lang="en-US" dirty="0" smtClean="0"/>
              <a:t>to </a:t>
            </a:r>
            <a:r>
              <a:rPr lang="en-US" smtClean="0"/>
              <a:t>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4FAA1E-668F-4819-AA12-D7AF6235FA5F}" type="slidenum">
              <a:rPr lang="de-DE"/>
              <a:pPr/>
              <a:t>‹#›</a:t>
            </a:fld>
            <a:r>
              <a:rPr lang="de-DE"/>
              <a:t>/15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82296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Folientitel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04025" y="6524625"/>
            <a:ext cx="1439863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00338" y="6524625"/>
            <a:ext cx="4103687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endParaRPr lang="de-DE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72450" y="6516688"/>
            <a:ext cx="97155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DEB0F81-88BC-4866-A9BD-43F83BCB0E24}" type="slidenum">
              <a:rPr lang="de-DE" smtClean="0"/>
              <a:pPr/>
              <a:t>‹#›</a:t>
            </a:fld>
            <a:r>
              <a:rPr lang="de-DE" dirty="0" smtClean="0"/>
              <a:t>/26</a:t>
            </a:r>
            <a:endParaRPr lang="de-DE" dirty="0"/>
          </a:p>
        </p:txBody>
      </p:sp>
      <p:grpSp>
        <p:nvGrpSpPr>
          <p:cNvPr id="1031" name="Group 7"/>
          <p:cNvGrpSpPr>
            <a:grpSpLocks/>
          </p:cNvGrpSpPr>
          <p:nvPr/>
        </p:nvGrpSpPr>
        <p:grpSpPr bwMode="auto">
          <a:xfrm>
            <a:off x="152400" y="6326188"/>
            <a:ext cx="2971800" cy="493712"/>
            <a:chOff x="96" y="3888"/>
            <a:chExt cx="2225" cy="359"/>
          </a:xfrm>
        </p:grpSpPr>
        <p:pic>
          <p:nvPicPr>
            <p:cNvPr id="1032" name="Picture 8"/>
            <p:cNvPicPr>
              <a:picLocks noChangeAspect="1" noChangeArrowheads="1"/>
            </p:cNvPicPr>
            <p:nvPr userDrawn="1"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576" y="3984"/>
              <a:ext cx="1745" cy="263"/>
            </a:xfrm>
            <a:prstGeom prst="rect">
              <a:avLst/>
            </a:prstGeom>
            <a:noFill/>
          </p:spPr>
        </p:pic>
        <p:pic>
          <p:nvPicPr>
            <p:cNvPr id="1033" name="Picture 9"/>
            <p:cNvPicPr>
              <a:picLocks noChangeAspect="1" noChangeArrowheads="1"/>
            </p:cNvPicPr>
            <p:nvPr userDrawn="1"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96" y="3888"/>
              <a:ext cx="336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B4CC6-CD1D-4E3F-98A4-D40DCC59D37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3751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6C6F06-9DD6-4F98-942F-DEABA556D5A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de.wikipedia.org/wiki/Integrit%C3%A4t_(Informationssicherheit)" TargetMode="External"/><Relationship Id="rId2" Type="http://schemas.openxmlformats.org/officeDocument/2006/relationships/hyperlink" Target="http://de.wikipedia.org/wiki/Vertraulichkeit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de.wikipedia.org/wiki/Authentizit%C3%A4t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de.wikipedia.org/wiki/Integrit%C3%A4t_(Informationssicherheit)" TargetMode="External"/><Relationship Id="rId2" Type="http://schemas.openxmlformats.org/officeDocument/2006/relationships/hyperlink" Target="http://de.wikipedia.org/wiki/Vertraulichkeit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de.wikipedia.org/wiki/Authentizit%C3%A4t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8.jp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8.jp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1600201" y="2819400"/>
            <a:ext cx="518160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2800" b="1" dirty="0" err="1" smtClean="0">
                <a:solidFill>
                  <a:srgbClr val="FF0000"/>
                </a:solidFill>
              </a:rPr>
              <a:t>Kryptographie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2800" b="1" dirty="0" err="1" smtClean="0"/>
              <a:t>Wie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funktioniert</a:t>
            </a:r>
            <a:r>
              <a:rPr lang="en-US" sz="2800" b="1" dirty="0" smtClean="0"/>
              <a:t> Electronic Banking?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sz="2800" b="1" dirty="0" smtClean="0"/>
          </a:p>
          <a:p>
            <a:pPr algn="ctr">
              <a:spcBef>
                <a:spcPct val="0"/>
              </a:spcBef>
              <a:buFontTx/>
              <a:buNone/>
            </a:pPr>
            <a:endParaRPr lang="en-US" sz="2800" b="1" dirty="0"/>
          </a:p>
          <a:p>
            <a:pPr algn="ctr">
              <a:spcBef>
                <a:spcPct val="0"/>
              </a:spcBef>
              <a:buFontTx/>
              <a:buNone/>
            </a:pPr>
            <a:endParaRPr lang="en-US" sz="2800" b="1" dirty="0"/>
          </a:p>
          <a:p>
            <a:pPr algn="ctr">
              <a:spcBef>
                <a:spcPct val="0"/>
              </a:spcBef>
              <a:buFontTx/>
              <a:buNone/>
            </a:pPr>
            <a:endParaRPr lang="en-US" sz="2800" b="1" dirty="0"/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2133600" y="4419600"/>
            <a:ext cx="425308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sz="2000" b="1" dirty="0"/>
              <a:t>Kurt </a:t>
            </a:r>
            <a:r>
              <a:rPr lang="en-US" sz="2000" b="1" dirty="0" smtClean="0"/>
              <a:t>Mehlhorn</a:t>
            </a:r>
          </a:p>
          <a:p>
            <a:pPr algn="ctr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sz="2000" b="1" dirty="0" smtClean="0"/>
              <a:t>Adrian Neumann</a:t>
            </a:r>
            <a:endParaRPr lang="en-US" sz="2000" b="1" dirty="0"/>
          </a:p>
          <a:p>
            <a:pPr algn="ctr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sz="2000" b="1" dirty="0" smtClean="0"/>
              <a:t>Max-Planck-</a:t>
            </a:r>
            <a:r>
              <a:rPr lang="en-US" sz="2000" b="1" dirty="0" err="1" smtClean="0"/>
              <a:t>Institut</a:t>
            </a:r>
            <a:r>
              <a:rPr lang="en-US" sz="2000" b="1" dirty="0" smtClean="0"/>
              <a:t> </a:t>
            </a:r>
            <a:r>
              <a:rPr lang="en-US" sz="2000" b="1" dirty="0" err="1"/>
              <a:t>für</a:t>
            </a:r>
            <a:r>
              <a:rPr lang="en-US" sz="2000" b="1" dirty="0"/>
              <a:t> </a:t>
            </a:r>
            <a:r>
              <a:rPr lang="en-US" sz="2000" b="1" dirty="0" err="1"/>
              <a:t>Informatik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Caesar</a:t>
            </a:r>
            <a:endParaRPr lang="de-DE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305800" cy="4525963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de-DE" b="0" i="1" smtClean="0">
                        <a:latin typeface="Cambria Math"/>
                      </a:rPr>
                      <m:t>𝑚</m:t>
                    </m:r>
                    <m:r>
                      <a:rPr lang="de-DE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de-DE" dirty="0" smtClean="0"/>
                  <a:t>ist Folge von </a:t>
                </a:r>
                <a:r>
                  <a:rPr lang="de-DE" dirty="0" smtClean="0"/>
                  <a:t>Großbuchstaben </a:t>
                </a:r>
                <a:r>
                  <a:rPr lang="de-DE" dirty="0" smtClean="0"/>
                  <a:t>+ ZR</a:t>
                </a:r>
              </a:p>
              <a:p>
                <a14:m>
                  <m:oMath xmlns:m="http://schemas.openxmlformats.org/officeDocument/2006/math">
                    <m:r>
                      <a:rPr lang="de-DE" b="0" i="1" smtClean="0">
                        <a:latin typeface="Cambria Math"/>
                      </a:rPr>
                      <m:t>𝑘</m:t>
                    </m:r>
                    <m:r>
                      <a:rPr lang="de-DE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de-DE" dirty="0" smtClean="0"/>
                  <a:t>ist Zahl zwischen 0 und 26</a:t>
                </a:r>
              </a:p>
              <a:p>
                <a:r>
                  <a:rPr lang="de-DE" dirty="0" smtClean="0"/>
                  <a:t>Kodierung: Jeder Buchstabe von m wird ersetzt durch Buchstaben, der k später im Alphabet kommt</a:t>
                </a:r>
                <a:endParaRPr lang="de-DE" dirty="0" smtClean="0"/>
              </a:p>
              <a:p>
                <a:r>
                  <a:rPr lang="de-DE" dirty="0" smtClean="0"/>
                  <a:t>Dekodierung: k früher</a:t>
                </a:r>
                <a:endParaRPr lang="de-DE" dirty="0" smtClean="0"/>
              </a:p>
              <a:p>
                <a:r>
                  <a:rPr lang="de-DE" dirty="0" smtClean="0"/>
                  <a:t>Sehr unsicher, aber </a:t>
                </a:r>
                <a:r>
                  <a:rPr lang="de-DE" dirty="0" smtClean="0"/>
                  <a:t>einfach</a:t>
                </a:r>
              </a:p>
              <a:p>
                <a:r>
                  <a:rPr lang="de-DE" dirty="0"/>
                  <a:t>u</a:t>
                </a:r>
                <a:r>
                  <a:rPr lang="de-DE" dirty="0" smtClean="0"/>
                  <a:t>nd </a:t>
                </a:r>
                <a:r>
                  <a:rPr lang="de-DE" dirty="0" smtClean="0"/>
                  <a:t>kurzer </a:t>
                </a:r>
                <a:r>
                  <a:rPr lang="de-DE" dirty="0" smtClean="0"/>
                  <a:t>Schlüssel</a:t>
                </a:r>
                <a:endParaRPr lang="de-DE" dirty="0"/>
              </a:p>
              <a:p>
                <a:endParaRPr lang="de-DE" dirty="0" smtClean="0"/>
              </a:p>
              <a:p>
                <a:endParaRPr lang="de-DE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305800" cy="4525963"/>
              </a:xfrm>
              <a:blipFill rotWithShape="1">
                <a:blip r:embed="rId2"/>
                <a:stretch>
                  <a:fillRect l="-1614" t="-1752" b="-33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6524" y="3962400"/>
            <a:ext cx="327660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93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Blockchiffrierung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Nachricht wird in Blöcke der Länge b zerlegt. Jeder Block wird getrennt kodiert. </a:t>
            </a:r>
          </a:p>
          <a:p>
            <a:r>
              <a:rPr lang="de-DE" dirty="0" smtClean="0"/>
              <a:t>Alle mit dem gleichen Schlüssel. </a:t>
            </a:r>
          </a:p>
          <a:p>
            <a:r>
              <a:rPr lang="de-DE" dirty="0" smtClean="0"/>
              <a:t>Typisch Blocklänge 64, 128, 256 Bits</a:t>
            </a:r>
          </a:p>
          <a:p>
            <a:r>
              <a:rPr lang="de-DE" dirty="0" smtClean="0"/>
              <a:t>Schlüssellänge ähnlich</a:t>
            </a:r>
          </a:p>
          <a:p>
            <a:r>
              <a:rPr lang="de-DE" dirty="0" smtClean="0"/>
              <a:t>Populäre Verfahren: DES (Data-Encryption-Standard), AES (Nachfolger)</a:t>
            </a:r>
          </a:p>
          <a:p>
            <a:r>
              <a:rPr lang="de-DE" dirty="0" smtClean="0"/>
              <a:t>Sicherheit: nicht gebrochen, aber …</a:t>
            </a:r>
          </a:p>
          <a:p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1751375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153400" cy="1219200"/>
          </a:xfrm>
        </p:spPr>
        <p:txBody>
          <a:bodyPr/>
          <a:lstStyle/>
          <a:p>
            <a:r>
              <a:rPr lang="de-DE" smtClean="0"/>
              <a:t>Blockchiffrierung</a:t>
            </a:r>
            <a:r>
              <a:rPr lang="de-DE" dirty="0" smtClean="0"/>
              <a:t>: Prinzip der Vorgehensweise 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Kodierung eines Blocks der Länge b</a:t>
            </a:r>
          </a:p>
          <a:p>
            <a:r>
              <a:rPr lang="de-DE" dirty="0" smtClean="0"/>
              <a:t>Verknüpfe mit dem Schlüssel (wie im </a:t>
            </a:r>
            <a:r>
              <a:rPr lang="de-DE" dirty="0" err="1" smtClean="0"/>
              <a:t>One</a:t>
            </a:r>
            <a:r>
              <a:rPr lang="de-DE" dirty="0" smtClean="0"/>
              <a:t>-Time Pad)</a:t>
            </a:r>
          </a:p>
          <a:p>
            <a:r>
              <a:rPr lang="de-DE" dirty="0" smtClean="0"/>
              <a:t>Wende </a:t>
            </a:r>
            <a:r>
              <a:rPr lang="de-DE" dirty="0" err="1" smtClean="0"/>
              <a:t>invertierbare</a:t>
            </a:r>
            <a:r>
              <a:rPr lang="de-DE" dirty="0" smtClean="0"/>
              <a:t> Substitution auf Paare benachbarter Buchstaben an</a:t>
            </a:r>
          </a:p>
          <a:p>
            <a:r>
              <a:rPr lang="de-DE" dirty="0" smtClean="0"/>
              <a:t>Permutiere die Positionen</a:t>
            </a:r>
          </a:p>
          <a:p>
            <a:r>
              <a:rPr lang="de-DE" dirty="0" smtClean="0"/>
              <a:t>Wiederhole 16 Mal.</a:t>
            </a:r>
          </a:p>
          <a:p>
            <a:pPr marL="0" indent="0">
              <a:buNone/>
            </a:pPr>
            <a:endParaRPr lang="de-DE" dirty="0" smtClean="0"/>
          </a:p>
          <a:p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796808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Angriffe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mtClean="0"/>
              <a:t>Caesar: Buchstabenhäufigkeit</a:t>
            </a:r>
            <a:endParaRPr lang="de-DE" dirty="0" smtClean="0"/>
          </a:p>
          <a:p>
            <a:r>
              <a:rPr lang="de-DE" dirty="0" smtClean="0"/>
              <a:t>DES 56</a:t>
            </a:r>
            <a:r>
              <a:rPr lang="de-DE" smtClean="0"/>
              <a:t>: brute-force </a:t>
            </a:r>
            <a:r>
              <a:rPr lang="de-DE" dirty="0" smtClean="0"/>
              <a:t>mit Spezialhardware</a:t>
            </a:r>
          </a:p>
          <a:p>
            <a:r>
              <a:rPr lang="de-DE" dirty="0" smtClean="0"/>
              <a:t>ENIGMA: Alan Turing und einer der </a:t>
            </a:r>
            <a:r>
              <a:rPr lang="de-DE" smtClean="0"/>
              <a:t>ersten Computer </a:t>
            </a:r>
            <a:endParaRPr lang="de-DE" dirty="0" smtClean="0"/>
          </a:p>
          <a:p>
            <a:r>
              <a:rPr lang="de-DE" dirty="0" smtClean="0"/>
              <a:t>Siehe Wikipedia</a:t>
            </a:r>
            <a:r>
              <a:rPr lang="de-DE" smtClean="0"/>
              <a:t>: Cryptanalysis </a:t>
            </a:r>
            <a:r>
              <a:rPr lang="de-DE" dirty="0" smtClean="0"/>
              <a:t>für weitere Beispiele</a:t>
            </a:r>
          </a:p>
          <a:p>
            <a:r>
              <a:rPr lang="de-DE" dirty="0" smtClean="0"/>
              <a:t>AES 128 gilt </a:t>
            </a:r>
            <a:r>
              <a:rPr lang="de-DE" smtClean="0"/>
              <a:t>als sicher </a:t>
            </a:r>
            <a:r>
              <a:rPr lang="de-DE" dirty="0" smtClean="0"/>
              <a:t>für </a:t>
            </a:r>
            <a:r>
              <a:rPr lang="de-DE" smtClean="0"/>
              <a:t>die nächsten </a:t>
            </a:r>
            <a:r>
              <a:rPr lang="de-DE" dirty="0" smtClean="0"/>
              <a:t>10 Jahre</a:t>
            </a:r>
            <a:endParaRPr lang="de-DE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8999" y="-23884"/>
            <a:ext cx="1647683" cy="2208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089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990600"/>
          </a:xfrm>
        </p:spPr>
        <p:txBody>
          <a:bodyPr/>
          <a:lstStyle/>
          <a:p>
            <a:r>
              <a:rPr lang="de-DE" dirty="0" smtClean="0"/>
              <a:t>Asymmetrisches Verfahren</a:t>
            </a:r>
            <a:br>
              <a:rPr lang="de-DE" dirty="0" smtClean="0"/>
            </a:br>
            <a:r>
              <a:rPr lang="de-DE" dirty="0" smtClean="0"/>
              <a:t>Eine Analogie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de-DE" dirty="0" smtClean="0"/>
              <a:t>Bob möchte, dass man ihm geheime Nachrichten schicken kann. </a:t>
            </a:r>
          </a:p>
          <a:p>
            <a:r>
              <a:rPr lang="de-DE" dirty="0" smtClean="0"/>
              <a:t>Er kauft sich ein Bügelschloss und hinterlegt das offene Bügelschloss an einem öffentlichen Ort</a:t>
            </a:r>
          </a:p>
          <a:p>
            <a:r>
              <a:rPr lang="de-DE" dirty="0" smtClean="0"/>
              <a:t>Alice tut ihre Nachricht in eine Kiste,  verschließt die Kiste mit dem Bügelschloss</a:t>
            </a:r>
            <a:r>
              <a:rPr lang="en-US" dirty="0"/>
              <a:t> </a:t>
            </a:r>
            <a:r>
              <a:rPr lang="en-US" dirty="0" smtClean="0"/>
              <a:t>und </a:t>
            </a:r>
            <a:r>
              <a:rPr lang="en-US" dirty="0" err="1" smtClean="0"/>
              <a:t>schickt</a:t>
            </a:r>
            <a:r>
              <a:rPr lang="en-US" dirty="0" smtClean="0"/>
              <a:t> die </a:t>
            </a:r>
            <a:r>
              <a:rPr lang="en-US" dirty="0" err="1" smtClean="0"/>
              <a:t>Kiste</a:t>
            </a:r>
            <a:r>
              <a:rPr lang="en-US" dirty="0" smtClean="0"/>
              <a:t> an Bob</a:t>
            </a:r>
          </a:p>
          <a:p>
            <a:r>
              <a:rPr lang="de-DE" dirty="0" smtClean="0"/>
              <a:t>Nur Bob kann die Kiste öffnen</a:t>
            </a:r>
          </a:p>
          <a:p>
            <a:r>
              <a:rPr lang="de-DE" dirty="0" smtClean="0"/>
              <a:t>Vorteil: kein Treffen nötig</a:t>
            </a:r>
          </a:p>
          <a:p>
            <a:r>
              <a:rPr lang="de-DE" dirty="0" smtClean="0"/>
              <a:t>Problem: aufwendiger, Authentifizierung, woher weiß Alice, dass das Schloss zu Bob gehört.</a:t>
            </a:r>
          </a:p>
        </p:txBody>
      </p:sp>
    </p:spTree>
    <p:extLst>
      <p:ext uri="{BB962C8B-B14F-4D97-AF65-F5344CB8AC3E}">
        <p14:creationId xmlns:p14="http://schemas.microsoft.com/office/powerpoint/2010/main" val="3008709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Asymmetrische Verfahren (seit 78)</a:t>
            </a:r>
            <a:endParaRPr lang="de-DE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de-DE" dirty="0" smtClean="0"/>
                  <a:t>Sender (Alice) und Empfänger (Bob) benutzen verschiedene Schlüssel</a:t>
                </a:r>
              </a:p>
              <a:p>
                <a:r>
                  <a:rPr lang="de-DE" dirty="0" smtClean="0"/>
                  <a:t>Bob erzeugt Schlüssel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de-DE" b="0" i="1" smtClean="0">
                            <a:latin typeface="Cambria Math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de-DE" dirty="0" smtClean="0"/>
                  <a:t> und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de-DE" b="0" i="1" smtClean="0">
                            <a:latin typeface="Cambria Math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de-DE" dirty="0" smtClean="0"/>
                  <a:t>, hält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de-DE" b="0" i="1" smtClean="0">
                            <a:latin typeface="Cambria Math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de-DE" dirty="0" smtClean="0"/>
                  <a:t> geheim, veröffentlicht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de-DE" i="1">
                            <a:latin typeface="Cambria Math"/>
                          </a:rPr>
                          <m:t>𝑒</m:t>
                        </m:r>
                      </m:sub>
                    </m:sSub>
                  </m:oMath>
                </a14:m>
                <a:endParaRPr lang="de-DE" dirty="0" smtClean="0"/>
              </a:p>
              <a:p>
                <a:r>
                  <a:rPr lang="de-DE" dirty="0" smtClean="0"/>
                  <a:t>Alice benutzt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de-DE" i="1">
                            <a:latin typeface="Cambria Math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de-DE" dirty="0" smtClean="0"/>
                  <a:t> zum Verschlüsseln</a:t>
                </a:r>
              </a:p>
              <a:p>
                <a:r>
                  <a:rPr lang="de-DE" dirty="0" smtClean="0"/>
                  <a:t>Aus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de-DE" i="1">
                            <a:latin typeface="Cambria Math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r>
                  <a:rPr lang="en-US" dirty="0" err="1" smtClean="0"/>
                  <a:t>kann</a:t>
                </a:r>
                <a:r>
                  <a:rPr lang="en-US" dirty="0" smtClean="0"/>
                  <a:t> man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de-DE" i="1">
                            <a:latin typeface="Cambria Math"/>
                          </a:rPr>
                          <m:t>𝑑</m:t>
                        </m:r>
                      </m:sub>
                    </m:sSub>
                    <m:r>
                      <a:rPr lang="de-DE" b="0" i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nach </a:t>
                </a:r>
                <a:r>
                  <a:rPr lang="en-US" dirty="0" err="1" smtClean="0"/>
                  <a:t>heutiger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mathematischer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Kenntnis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nicht</a:t>
                </a:r>
                <a:r>
                  <a:rPr lang="en-US" dirty="0" smtClean="0"/>
                  <a:t> </a:t>
                </a:r>
                <a:r>
                  <a:rPr lang="en-US" dirty="0" smtClean="0"/>
                  <a:t>in </a:t>
                </a:r>
                <a:r>
                  <a:rPr lang="en-US" dirty="0" err="1" smtClean="0"/>
                  <a:t>wenigen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Jahren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berechnen</a:t>
                </a:r>
                <a:endParaRPr lang="en-US" dirty="0"/>
              </a:p>
              <a:p>
                <a:endParaRPr lang="de-DE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 r="-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747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054" y="4225119"/>
            <a:ext cx="4015946" cy="2641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1170" y="228600"/>
            <a:ext cx="3230880" cy="2438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1"/>
            <a:ext cx="5486400" cy="685800"/>
          </a:xfrm>
        </p:spPr>
        <p:txBody>
          <a:bodyPr/>
          <a:lstStyle/>
          <a:p>
            <a:r>
              <a:rPr lang="de-DE" smtClean="0"/>
              <a:t/>
            </a:r>
            <a:br>
              <a:rPr lang="de-DE" smtClean="0"/>
            </a:br>
            <a:r>
              <a:rPr lang="de-DE" smtClean="0"/>
              <a:t>Sicherheit 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RSA </a:t>
            </a:r>
            <a:r>
              <a:rPr lang="en-US" dirty="0"/>
              <a:t>(</a:t>
            </a:r>
            <a:r>
              <a:rPr lang="en-US" dirty="0" err="1"/>
              <a:t>Rivest</a:t>
            </a:r>
            <a:r>
              <a:rPr lang="en-US" dirty="0"/>
              <a:t>-Shamir-</a:t>
            </a:r>
            <a:r>
              <a:rPr lang="en-US" dirty="0" err="1"/>
              <a:t>Adleman</a:t>
            </a:r>
            <a:r>
              <a:rPr lang="en-US" dirty="0"/>
              <a:t>, Turing </a:t>
            </a:r>
            <a:r>
              <a:rPr lang="en-US" dirty="0" smtClean="0"/>
              <a:t>Award), Rabin (Turing Award) : </a:t>
            </a:r>
            <a:r>
              <a:rPr lang="en-US" dirty="0" err="1" smtClean="0"/>
              <a:t>Faktorisierung</a:t>
            </a:r>
            <a:r>
              <a:rPr lang="en-US" dirty="0" smtClean="0"/>
              <a:t> von </a:t>
            </a:r>
            <a:r>
              <a:rPr lang="en-US" dirty="0" err="1" smtClean="0"/>
              <a:t>Zahlen</a:t>
            </a:r>
            <a:r>
              <a:rPr lang="en-US" dirty="0" smtClean="0"/>
              <a:t> </a:t>
            </a:r>
            <a:r>
              <a:rPr lang="en-US" dirty="0" err="1" smtClean="0"/>
              <a:t>mit</a:t>
            </a:r>
            <a:r>
              <a:rPr lang="en-US" dirty="0" smtClean="0"/>
              <a:t> 2000 </a:t>
            </a:r>
            <a:r>
              <a:rPr lang="en-US" dirty="0" err="1" smtClean="0"/>
              <a:t>Ziffern</a:t>
            </a:r>
            <a:r>
              <a:rPr lang="en-US" dirty="0" smtClean="0"/>
              <a:t> </a:t>
            </a:r>
            <a:r>
              <a:rPr lang="en-US" dirty="0" err="1" smtClean="0"/>
              <a:t>braucht</a:t>
            </a:r>
            <a:r>
              <a:rPr lang="en-US" dirty="0" smtClean="0"/>
              <a:t> </a:t>
            </a:r>
            <a:r>
              <a:rPr lang="en-US" dirty="0" err="1" smtClean="0"/>
              <a:t>nach</a:t>
            </a:r>
            <a:r>
              <a:rPr lang="en-US" dirty="0" smtClean="0"/>
              <a:t> Stand der </a:t>
            </a:r>
            <a:r>
              <a:rPr lang="en-US" dirty="0" err="1" smtClean="0"/>
              <a:t>Kunst</a:t>
            </a:r>
            <a:r>
              <a:rPr lang="en-US" dirty="0" smtClean="0"/>
              <a:t> </a:t>
            </a:r>
            <a:r>
              <a:rPr lang="en-US" dirty="0" err="1" smtClean="0"/>
              <a:t>Jahrzehnte</a:t>
            </a:r>
            <a:r>
              <a:rPr lang="en-US" dirty="0" smtClean="0"/>
              <a:t> (</a:t>
            </a:r>
            <a:r>
              <a:rPr lang="en-US" dirty="0" err="1" smtClean="0"/>
              <a:t>unter</a:t>
            </a:r>
            <a:r>
              <a:rPr lang="en-US" dirty="0" smtClean="0"/>
              <a:t> </a:t>
            </a:r>
            <a:r>
              <a:rPr lang="en-US" dirty="0" err="1" smtClean="0"/>
              <a:t>Nutzung</a:t>
            </a:r>
            <a:r>
              <a:rPr lang="en-US" dirty="0" smtClean="0"/>
              <a:t> </a:t>
            </a:r>
            <a:r>
              <a:rPr lang="en-US" dirty="0" err="1" smtClean="0"/>
              <a:t>aller</a:t>
            </a:r>
            <a:r>
              <a:rPr lang="en-US" dirty="0" smtClean="0"/>
              <a:t> </a:t>
            </a:r>
            <a:r>
              <a:rPr lang="en-US" dirty="0" err="1" smtClean="0"/>
              <a:t>Rechner</a:t>
            </a:r>
            <a:r>
              <a:rPr lang="en-US" dirty="0" smtClean="0"/>
              <a:t>)</a:t>
            </a:r>
          </a:p>
          <a:p>
            <a:r>
              <a:rPr lang="en-US" dirty="0" smtClean="0"/>
              <a:t>El </a:t>
            </a:r>
            <a:r>
              <a:rPr lang="en-US" dirty="0" err="1" smtClean="0"/>
              <a:t>Gamal</a:t>
            </a:r>
            <a:r>
              <a:rPr lang="en-US" dirty="0" smtClean="0"/>
              <a:t>: das </a:t>
            </a:r>
            <a:r>
              <a:rPr lang="en-US" dirty="0" err="1" smtClean="0"/>
              <a:t>gleiche</a:t>
            </a:r>
            <a:r>
              <a:rPr lang="en-US" dirty="0" smtClean="0"/>
              <a:t> gilt </a:t>
            </a:r>
            <a:r>
              <a:rPr lang="en-US" dirty="0" err="1" smtClean="0"/>
              <a:t>für</a:t>
            </a:r>
            <a:r>
              <a:rPr lang="en-US" dirty="0" smtClean="0"/>
              <a:t> </a:t>
            </a:r>
            <a:r>
              <a:rPr lang="en-US" dirty="0" err="1" smtClean="0"/>
              <a:t>diskreten</a:t>
            </a:r>
            <a:r>
              <a:rPr lang="en-US" dirty="0" smtClean="0"/>
              <a:t> </a:t>
            </a:r>
            <a:r>
              <a:rPr lang="en-US" dirty="0" err="1" smtClean="0"/>
              <a:t>Logarithmus</a:t>
            </a:r>
            <a:r>
              <a:rPr lang="en-US" dirty="0" smtClean="0"/>
              <a:t> </a:t>
            </a:r>
            <a:r>
              <a:rPr lang="en-US" dirty="0" err="1" smtClean="0"/>
              <a:t>bezüglich</a:t>
            </a:r>
            <a:r>
              <a:rPr lang="en-US" dirty="0" smtClean="0"/>
              <a:t> 2000 </a:t>
            </a:r>
            <a:r>
              <a:rPr lang="en-US" dirty="0" err="1" smtClean="0"/>
              <a:t>stelliger</a:t>
            </a:r>
            <a:r>
              <a:rPr lang="en-US" dirty="0" smtClean="0"/>
              <a:t> </a:t>
            </a:r>
            <a:r>
              <a:rPr lang="en-US" dirty="0" err="1" smtClean="0"/>
              <a:t>Primzahl</a:t>
            </a:r>
            <a:r>
              <a:rPr lang="en-US" dirty="0" smtClean="0"/>
              <a:t> </a:t>
            </a:r>
          </a:p>
          <a:p>
            <a:r>
              <a:rPr lang="de-DE" dirty="0" smtClean="0"/>
              <a:t>Elliptische Kurven</a:t>
            </a: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19500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Baby-Version von </a:t>
            </a:r>
            <a:r>
              <a:rPr lang="de-DE" dirty="0" err="1" smtClean="0"/>
              <a:t>ElGamal</a:t>
            </a:r>
            <a:r>
              <a:rPr lang="de-DE" dirty="0" smtClean="0"/>
              <a:t> </a:t>
            </a:r>
            <a:endParaRPr lang="de-DE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de-DE" dirty="0" smtClean="0"/>
                  <a:t>Folge Bongartz/Unger (</a:t>
                </a:r>
                <a:r>
                  <a:rPr lang="de-DE" dirty="0" err="1" smtClean="0"/>
                  <a:t>Alg</a:t>
                </a:r>
                <a:r>
                  <a:rPr lang="de-DE" dirty="0" smtClean="0"/>
                  <a:t> der Woche)</a:t>
                </a:r>
              </a:p>
              <a:p>
                <a:r>
                  <a:rPr lang="de-DE" dirty="0" smtClean="0"/>
                  <a:t>Annahme: Wir können multiplizieren und addieren, aber dividieren ist sehr </a:t>
                </a:r>
                <a:r>
                  <a:rPr lang="de-DE" dirty="0" err="1" smtClean="0"/>
                  <a:t>sehr</a:t>
                </a:r>
                <a:r>
                  <a:rPr lang="de-DE" dirty="0" smtClean="0"/>
                  <a:t> schwer, also</a:t>
                </a:r>
              </a:p>
              <a:p>
                <a:r>
                  <a:rPr lang="de-DE" dirty="0" smtClean="0"/>
                  <a:t>Aus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/>
                      </a:rPr>
                      <m:t>𝑝</m:t>
                    </m:r>
                  </m:oMath>
                </a14:m>
                <a:r>
                  <a:rPr lang="de-DE" b="0" i="1" dirty="0" smtClean="0">
                    <a:latin typeface="Cambria Math"/>
                  </a:rPr>
                  <a:t> </a:t>
                </a:r>
                <a:r>
                  <a:rPr lang="de-DE" dirty="0" smtClean="0"/>
                  <a:t>und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/>
                      </a:rPr>
                      <m:t>𝑓</m:t>
                    </m:r>
                  </m:oMath>
                </a14:m>
                <a:r>
                  <a:rPr lang="de-DE" b="0" i="1" dirty="0" smtClean="0">
                    <a:latin typeface="Cambria Math"/>
                  </a:rPr>
                  <a:t> </a:t>
                </a:r>
                <a:r>
                  <a:rPr lang="de-DE" b="0" dirty="0" smtClean="0"/>
                  <a:t>kann man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/>
                      </a:rPr>
                      <m:t>𝑃</m:t>
                    </m:r>
                    <m:r>
                      <a:rPr lang="de-DE" b="0" i="1" smtClean="0">
                        <a:latin typeface="Cambria Math"/>
                      </a:rPr>
                      <m:t>=</m:t>
                    </m:r>
                    <m:r>
                      <a:rPr lang="de-DE" b="0" i="1" smtClean="0">
                        <a:latin typeface="Cambria Math"/>
                      </a:rPr>
                      <m:t>𝑝</m:t>
                    </m:r>
                    <m:r>
                      <a:rPr lang="de-DE" b="0" i="1" smtClean="0">
                        <a:latin typeface="Cambria Math"/>
                      </a:rPr>
                      <m:t> ×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𝑓</m:t>
                    </m:r>
                  </m:oMath>
                </a14:m>
                <a:r>
                  <a:rPr lang="de-DE" b="0" i="1" dirty="0" smtClean="0"/>
                  <a:t> </a:t>
                </a:r>
                <a:r>
                  <a:rPr lang="de-DE" b="0" dirty="0" smtClean="0"/>
                  <a:t>berechnen, aber </a:t>
                </a:r>
                <a:r>
                  <a:rPr lang="de-DE" b="0" dirty="0" smtClean="0"/>
                  <a:t>niemand kann aus </a:t>
                </a:r>
              </a:p>
              <a:p>
                <a:pPr marL="0" indent="0">
                  <a:buNone/>
                </a:pPr>
                <a:r>
                  <a:rPr lang="de-DE" dirty="0"/>
                  <a:t> </a:t>
                </a:r>
                <a:r>
                  <a:rPr lang="de-DE" dirty="0" smtClean="0"/>
                  <a:t> 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/>
                      </a:rPr>
                      <m:t>𝑓</m:t>
                    </m:r>
                  </m:oMath>
                </a14:m>
                <a:r>
                  <a:rPr lang="de-DE" i="1" dirty="0">
                    <a:latin typeface="Cambria Math"/>
                  </a:rPr>
                  <a:t> </a:t>
                </a:r>
                <a:r>
                  <a:rPr lang="de-DE" dirty="0" smtClean="0"/>
                  <a:t>und 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/>
                      </a:rPr>
                      <m:t>𝑃</m:t>
                    </m:r>
                    <m:r>
                      <a:rPr lang="de-DE" i="1">
                        <a:latin typeface="Cambria Math"/>
                      </a:rPr>
                      <m:t>=</m:t>
                    </m:r>
                    <m:r>
                      <a:rPr lang="de-DE" i="1">
                        <a:latin typeface="Cambria Math"/>
                      </a:rPr>
                      <m:t>𝑝</m:t>
                    </m:r>
                    <m:r>
                      <a:rPr lang="de-DE" i="1">
                        <a:latin typeface="Cambria Math"/>
                      </a:rPr>
                      <m:t> ×</m:t>
                    </m:r>
                    <m:r>
                      <a:rPr lang="de-DE" i="1">
                        <a:latin typeface="Cambria Math"/>
                        <a:ea typeface="Cambria Math"/>
                      </a:rPr>
                      <m:t>𝑓</m:t>
                    </m:r>
                  </m:oMath>
                </a14:m>
                <a:r>
                  <a:rPr lang="de-DE" i="1" dirty="0"/>
                  <a:t> </a:t>
                </a:r>
                <a:r>
                  <a:rPr lang="de-DE" dirty="0" smtClean="0"/>
                  <a:t>das </a:t>
                </a:r>
                <a:r>
                  <a:rPr lang="de-DE" dirty="0" smtClean="0"/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/>
                      </a:rPr>
                      <m:t>𝑝</m:t>
                    </m:r>
                    <m:r>
                      <a:rPr lang="de-DE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de-DE" b="0" dirty="0" smtClean="0"/>
                  <a:t>berechnen </a:t>
                </a:r>
                <a:endParaRPr lang="de-DE" b="0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4855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Baby-Version von </a:t>
            </a:r>
            <a:r>
              <a:rPr lang="de-DE" dirty="0" err="1" smtClean="0"/>
              <a:t>ElGamal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066800"/>
                <a:ext cx="8229600" cy="5059363"/>
              </a:xfrm>
            </p:spPr>
            <p:txBody>
              <a:bodyPr/>
              <a:lstStyle/>
              <a:p>
                <a:r>
                  <a:rPr lang="de-DE" b="1" dirty="0" smtClean="0"/>
                  <a:t>Empfänger</a:t>
                </a:r>
                <a:r>
                  <a:rPr lang="de-DE" dirty="0" smtClean="0"/>
                  <a:t> wählt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/>
                      </a:rPr>
                      <m:t>𝑝</m:t>
                    </m:r>
                  </m:oMath>
                </a14:m>
                <a:r>
                  <a:rPr lang="de-DE" i="1" dirty="0">
                    <a:latin typeface="Cambria Math"/>
                  </a:rPr>
                  <a:t> </a:t>
                </a:r>
                <a:r>
                  <a:rPr lang="de-DE" dirty="0"/>
                  <a:t>und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/>
                      </a:rPr>
                      <m:t>𝑓</m:t>
                    </m:r>
                    <m:r>
                      <a:rPr lang="en-US" b="0" i="1" smtClean="0">
                        <a:latin typeface="Cambria Math"/>
                      </a:rPr>
                      <m:t>; </m:t>
                    </m:r>
                  </m:oMath>
                </a14:m>
                <a:r>
                  <a:rPr lang="de-DE" dirty="0" smtClean="0"/>
                  <a:t>veröffentlicht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/>
                      </a:rPr>
                      <m:t>𝑓</m:t>
                    </m:r>
                    <m:r>
                      <a:rPr lang="de-DE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de-DE" dirty="0" smtClean="0"/>
                  <a:t>und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/>
                      </a:rPr>
                      <m:t>𝑃</m:t>
                    </m:r>
                    <m:r>
                      <a:rPr lang="de-DE" b="0" i="1" smtClean="0">
                        <a:latin typeface="Cambria Math"/>
                      </a:rPr>
                      <m:t>=</m:t>
                    </m:r>
                    <m:r>
                      <a:rPr lang="de-DE" b="0" i="1" smtClean="0">
                        <a:latin typeface="Cambria Math"/>
                      </a:rPr>
                      <m:t>𝑝</m:t>
                    </m:r>
                    <m:r>
                      <a:rPr lang="de-DE" b="0" i="1" smtClean="0">
                        <a:latin typeface="Cambria Math"/>
                      </a:rPr>
                      <m:t> ×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𝑓</m:t>
                    </m:r>
                  </m:oMath>
                </a14:m>
                <a:r>
                  <a:rPr lang="de-DE" dirty="0" smtClean="0"/>
                  <a:t> ;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𝑝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de-DE" dirty="0" smtClean="0"/>
                  <a:t>bleibt geheim</a:t>
                </a:r>
              </a:p>
              <a:p>
                <a:r>
                  <a:rPr lang="de-DE" b="1" dirty="0" smtClean="0"/>
                  <a:t>Sender</a:t>
                </a:r>
                <a:r>
                  <a:rPr lang="de-DE" dirty="0" smtClean="0"/>
                  <a:t> möchte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/>
                      </a:rPr>
                      <m:t>𝑚</m:t>
                    </m:r>
                    <m:r>
                      <a:rPr lang="de-DE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de-DE" dirty="0" smtClean="0"/>
                  <a:t>schicken,      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/>
                      </a:rPr>
                      <m:t>𝑚</m:t>
                    </m:r>
                    <m:r>
                      <a:rPr lang="de-DE" b="0" i="1" smtClean="0">
                        <a:latin typeface="Cambria Math"/>
                      </a:rPr>
                      <m:t> &lt;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𝑃</m:t>
                    </m:r>
                  </m:oMath>
                </a14:m>
                <a:endParaRPr lang="de-DE" dirty="0" smtClean="0"/>
              </a:p>
              <a:p>
                <a:r>
                  <a:rPr lang="de-DE" dirty="0" smtClean="0"/>
                  <a:t>Wählt eine zufällige Zahl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/>
                      </a:rPr>
                      <m:t>𝑠</m:t>
                    </m:r>
                  </m:oMath>
                </a14:m>
                <a:r>
                  <a:rPr lang="de-DE" dirty="0" smtClean="0"/>
                  <a:t> und schickt öffentlich</a:t>
                </a:r>
              </a:p>
              <a:p>
                <a:pPr marL="0" indent="0">
                  <a:buNone/>
                </a:pPr>
                <a:r>
                  <a:rPr lang="de-DE" dirty="0"/>
                  <a:t> </a:t>
                </a:r>
                <a:r>
                  <a:rPr lang="de-DE" dirty="0" smtClean="0"/>
                  <a:t>             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/>
                      </a:rPr>
                      <m:t>𝑠</m:t>
                    </m:r>
                    <m:r>
                      <a:rPr lang="de-DE" b="0" i="1" smtClean="0">
                        <a:latin typeface="Cambria Math"/>
                      </a:rPr>
                      <m:t> ×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𝑓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de-DE" dirty="0" smtClean="0"/>
                  <a:t> und   </a:t>
                </a:r>
                <a14:m>
                  <m:oMath xmlns:m="http://schemas.openxmlformats.org/officeDocument/2006/math">
                    <m:r>
                      <a:rPr lang="de-DE" b="0" i="1" dirty="0">
                        <a:latin typeface="Cambria Math"/>
                      </a:rPr>
                      <m:t>𝑁</m:t>
                    </m:r>
                    <m:r>
                      <a:rPr lang="de-DE" b="0" i="1" dirty="0" smtClean="0">
                        <a:latin typeface="Cambria Math"/>
                      </a:rPr>
                      <m:t>=</m:t>
                    </m:r>
                    <m:r>
                      <a:rPr lang="de-DE" b="0" i="1" smtClean="0">
                        <a:latin typeface="Cambria Math"/>
                      </a:rPr>
                      <m:t>𝑚</m:t>
                    </m:r>
                    <m:r>
                      <a:rPr lang="de-DE" b="0" i="1" smtClean="0">
                        <a:latin typeface="Cambria Math"/>
                      </a:rPr>
                      <m:t>+</m:t>
                    </m:r>
                    <m:r>
                      <a:rPr lang="de-DE" b="0" i="1" smtClean="0">
                        <a:latin typeface="Cambria Math"/>
                      </a:rPr>
                      <m:t>𝑠</m:t>
                    </m:r>
                    <m:r>
                      <a:rPr lang="de-DE" b="0" i="1" smtClean="0">
                        <a:latin typeface="Cambria Math"/>
                      </a:rPr>
                      <m:t> ×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𝑃</m:t>
                    </m:r>
                  </m:oMath>
                </a14:m>
                <a:endParaRPr lang="de-DE" dirty="0" smtClean="0"/>
              </a:p>
              <a:p>
                <a:pPr marL="0" indent="0">
                  <a:buNone/>
                </a:pPr>
                <a:r>
                  <a:rPr lang="de-DE" dirty="0" smtClean="0"/>
                  <a:t>Er hält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/>
                      </a:rPr>
                      <m:t>𝑠</m:t>
                    </m:r>
                  </m:oMath>
                </a14:m>
                <a:r>
                  <a:rPr lang="de-DE" dirty="0" smtClean="0"/>
                  <a:t> geheim.</a:t>
                </a:r>
              </a:p>
              <a:p>
                <a:r>
                  <a:rPr lang="de-DE" b="1" dirty="0" smtClean="0"/>
                  <a:t>Eve</a:t>
                </a:r>
                <a:r>
                  <a:rPr lang="de-DE" dirty="0" smtClean="0"/>
                  <a:t> kann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/>
                      </a:rPr>
                      <m:t>𝑠</m:t>
                    </m:r>
                    <m:r>
                      <a:rPr lang="de-DE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de-DE" dirty="0" smtClean="0"/>
                  <a:t>nicht berechnen und weiß nur</a:t>
                </a:r>
              </a:p>
              <a:p>
                <a:pPr marL="0" indent="0">
                  <a:buNone/>
                </a:pPr>
                <a:r>
                  <a:rPr lang="de-DE" dirty="0"/>
                  <a:t> </a:t>
                </a:r>
                <a:r>
                  <a:rPr lang="de-DE" dirty="0" smtClean="0"/>
                  <a:t>  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/>
                      </a:rPr>
                      <m:t>𝑚</m:t>
                    </m:r>
                    <m:r>
                      <a:rPr lang="de-DE" b="0" i="1" smtClean="0">
                        <a:latin typeface="Cambria Math"/>
                      </a:rPr>
                      <m:t> ∈ </m:t>
                    </m:r>
                    <m:d>
                      <m:dPr>
                        <m:begChr m:val="{"/>
                        <m:endChr m:val="}"/>
                        <m:ctrlPr>
                          <a:rPr lang="de-DE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𝑁</m:t>
                        </m:r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, </m:t>
                        </m:r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𝑁</m:t>
                        </m:r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 −</m:t>
                        </m:r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𝑃</m:t>
                        </m:r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, </m:t>
                        </m:r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𝑁</m:t>
                        </m:r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 −2</m:t>
                        </m:r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𝑃</m:t>
                        </m:r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, </m:t>
                        </m:r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𝑁</m:t>
                        </m:r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 −3</m:t>
                        </m:r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𝑃</m:t>
                        </m:r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, …</m:t>
                        </m:r>
                      </m:e>
                    </m:d>
                  </m:oMath>
                </a14:m>
                <a:endParaRPr lang="de-DE" dirty="0" smtClean="0"/>
              </a:p>
              <a:p>
                <a:pPr marL="0" indent="0">
                  <a:buNone/>
                </a:pPr>
                <a:endParaRPr lang="de-DE" dirty="0"/>
              </a:p>
              <a:p>
                <a:endParaRPr lang="de-DE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66800"/>
                <a:ext cx="8229600" cy="5059363"/>
              </a:xfrm>
              <a:blipFill rotWithShape="1">
                <a:blip r:embed="rId2"/>
                <a:stretch>
                  <a:fillRect l="-1852" t="-15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9949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Baby-Version von </a:t>
            </a:r>
            <a:r>
              <a:rPr lang="de-DE" dirty="0" err="1" smtClean="0"/>
              <a:t>ElGamal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de-DE" dirty="0" smtClean="0"/>
                  <a:t>Empfänger wählt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/>
                      </a:rPr>
                      <m:t>𝑝</m:t>
                    </m:r>
                  </m:oMath>
                </a14:m>
                <a:r>
                  <a:rPr lang="de-DE" i="1" dirty="0">
                    <a:latin typeface="Cambria Math"/>
                  </a:rPr>
                  <a:t> </a:t>
                </a:r>
                <a:r>
                  <a:rPr lang="de-DE" dirty="0"/>
                  <a:t>und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/>
                      </a:rPr>
                      <m:t>𝑓</m:t>
                    </m:r>
                  </m:oMath>
                </a14:m>
                <a:r>
                  <a:rPr lang="de-DE" i="1" dirty="0">
                    <a:latin typeface="Cambria Math"/>
                  </a:rPr>
                  <a:t> </a:t>
                </a:r>
                <a:r>
                  <a:rPr lang="de-DE" dirty="0" smtClean="0"/>
                  <a:t>und veröffentlicht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/>
                      </a:rPr>
                      <m:t>𝑓</m:t>
                    </m:r>
                    <m:r>
                      <a:rPr lang="de-DE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de-DE" dirty="0" smtClean="0"/>
                  <a:t>und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/>
                      </a:rPr>
                      <m:t>𝑃</m:t>
                    </m:r>
                    <m:r>
                      <a:rPr lang="de-DE" b="0" i="1" smtClean="0">
                        <a:latin typeface="Cambria Math"/>
                      </a:rPr>
                      <m:t>=</m:t>
                    </m:r>
                    <m:r>
                      <a:rPr lang="de-DE" b="0" i="1" smtClean="0">
                        <a:latin typeface="Cambria Math"/>
                      </a:rPr>
                      <m:t>𝑝</m:t>
                    </m:r>
                    <m:r>
                      <a:rPr lang="de-DE" b="0" i="1" smtClean="0">
                        <a:latin typeface="Cambria Math"/>
                      </a:rPr>
                      <m:t> ×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𝑓</m:t>
                    </m:r>
                  </m:oMath>
                </a14:m>
                <a:r>
                  <a:rPr lang="de-DE" dirty="0" smtClean="0"/>
                  <a:t> </a:t>
                </a:r>
              </a:p>
              <a:p>
                <a:r>
                  <a:rPr lang="de-DE" dirty="0" smtClean="0"/>
                  <a:t>Sender möchte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/>
                      </a:rPr>
                      <m:t>𝑚</m:t>
                    </m:r>
                    <m:r>
                      <a:rPr lang="de-DE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de-DE" dirty="0" smtClean="0"/>
                  <a:t>schicken,      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/>
                      </a:rPr>
                      <m:t>𝑚</m:t>
                    </m:r>
                    <m:r>
                      <a:rPr lang="de-DE" b="0" i="1" smtClean="0">
                        <a:latin typeface="Cambria Math"/>
                      </a:rPr>
                      <m:t> &lt;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𝑃</m:t>
                    </m:r>
                  </m:oMath>
                </a14:m>
                <a:endParaRPr lang="de-DE" dirty="0" smtClean="0"/>
              </a:p>
              <a:p>
                <a:r>
                  <a:rPr lang="de-DE" dirty="0" smtClean="0"/>
                  <a:t>Wählt eine Zahl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/>
                      </a:rPr>
                      <m:t>𝑠</m:t>
                    </m:r>
                  </m:oMath>
                </a14:m>
                <a:r>
                  <a:rPr lang="de-DE" dirty="0" smtClean="0"/>
                  <a:t> und schickt öffentlich</a:t>
                </a:r>
              </a:p>
              <a:p>
                <a:pPr marL="0" indent="0">
                  <a:buNone/>
                </a:pPr>
                <a:r>
                  <a:rPr lang="de-DE" dirty="0"/>
                  <a:t> </a:t>
                </a:r>
                <a:r>
                  <a:rPr lang="de-DE" dirty="0" smtClean="0"/>
                  <a:t>             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/>
                      </a:rPr>
                      <m:t>𝑠</m:t>
                    </m:r>
                    <m:r>
                      <a:rPr lang="de-DE" b="0" i="1" smtClean="0">
                        <a:latin typeface="Cambria Math"/>
                      </a:rPr>
                      <m:t> ×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𝑓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de-DE" dirty="0" smtClean="0"/>
                  <a:t> und   </a:t>
                </a:r>
                <a14:m>
                  <m:oMath xmlns:m="http://schemas.openxmlformats.org/officeDocument/2006/math">
                    <m:r>
                      <a:rPr lang="de-DE" b="0" i="1" dirty="0">
                        <a:latin typeface="Cambria Math"/>
                      </a:rPr>
                      <m:t>𝑁</m:t>
                    </m:r>
                    <m:r>
                      <a:rPr lang="de-DE" b="0" i="1" dirty="0" smtClean="0">
                        <a:latin typeface="Cambria Math"/>
                      </a:rPr>
                      <m:t>=</m:t>
                    </m:r>
                    <m:r>
                      <a:rPr lang="de-DE" b="0" i="1" smtClean="0">
                        <a:latin typeface="Cambria Math"/>
                      </a:rPr>
                      <m:t>𝑚</m:t>
                    </m:r>
                    <m:r>
                      <a:rPr lang="de-DE" b="0" i="1" smtClean="0">
                        <a:latin typeface="Cambria Math"/>
                      </a:rPr>
                      <m:t>+</m:t>
                    </m:r>
                    <m:r>
                      <a:rPr lang="de-DE" b="0" i="1" smtClean="0">
                        <a:latin typeface="Cambria Math"/>
                      </a:rPr>
                      <m:t>𝑠</m:t>
                    </m:r>
                    <m:r>
                      <a:rPr lang="de-DE" b="0" i="1" smtClean="0">
                        <a:latin typeface="Cambria Math"/>
                      </a:rPr>
                      <m:t> ×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𝑃</m:t>
                    </m:r>
                  </m:oMath>
                </a14:m>
                <a:endParaRPr lang="de-DE" dirty="0" smtClean="0"/>
              </a:p>
              <a:p>
                <a:r>
                  <a:rPr lang="de-DE" b="1" dirty="0" smtClean="0"/>
                  <a:t>Empfänger</a:t>
                </a:r>
                <a:r>
                  <a:rPr lang="de-DE" dirty="0" smtClean="0"/>
                  <a:t> berechnet </a:t>
                </a:r>
                <a:endParaRPr lang="de-DE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/>
                        </a:rPr>
                        <m:t>𝑝</m:t>
                      </m:r>
                      <m:r>
                        <a:rPr lang="de-DE" b="0" i="1" smtClean="0">
                          <a:latin typeface="Cambria Math"/>
                        </a:rPr>
                        <m:t> × </m:t>
                      </m:r>
                      <m:d>
                        <m:dPr>
                          <m:ctrlPr>
                            <a:rPr lang="de-DE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𝑠</m:t>
                          </m:r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 ×</m:t>
                          </m:r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𝑓</m:t>
                          </m:r>
                        </m:e>
                      </m:d>
                      <m:r>
                        <a:rPr lang="de-DE" b="0" i="0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de-DE" b="0" i="0" smtClean="0">
                          <a:latin typeface="Cambria Math"/>
                          <a:ea typeface="Cambria Math"/>
                        </a:rPr>
                        <m:t>s</m:t>
                      </m:r>
                      <m:r>
                        <a:rPr lang="de-DE" b="0" i="0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𝑃</m:t>
                      </m:r>
                    </m:oMath>
                  </m:oMathPara>
                </a14:m>
                <a:endParaRPr lang="de-DE" dirty="0" smtClean="0"/>
              </a:p>
              <a:p>
                <a:pPr marL="0" indent="0">
                  <a:buNone/>
                </a:pPr>
                <a:r>
                  <a:rPr lang="de-DE" dirty="0"/>
                  <a:t>u</a:t>
                </a:r>
                <a:r>
                  <a:rPr lang="de-DE" dirty="0" smtClean="0"/>
                  <a:t>nd dann   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/>
                      </a:rPr>
                      <m:t>𝑚</m:t>
                    </m:r>
                    <m:r>
                      <a:rPr lang="de-DE" b="0" i="1" smtClean="0">
                        <a:latin typeface="Cambria Math"/>
                      </a:rPr>
                      <m:t>=</m:t>
                    </m:r>
                    <m:r>
                      <a:rPr lang="de-DE" b="0" i="1" smtClean="0">
                        <a:latin typeface="Cambria Math"/>
                      </a:rPr>
                      <m:t>𝑁</m:t>
                    </m:r>
                    <m:r>
                      <a:rPr lang="de-DE" b="0" i="1" smtClean="0">
                        <a:latin typeface="Cambria Math"/>
                      </a:rPr>
                      <m:t>−</m:t>
                    </m:r>
                    <m:r>
                      <a:rPr lang="de-DE" b="0" i="1" smtClean="0">
                        <a:latin typeface="Cambria Math"/>
                      </a:rPr>
                      <m:t>𝑠</m:t>
                    </m:r>
                    <m:r>
                      <a:rPr lang="de-DE" b="0" i="1" smtClean="0">
                        <a:latin typeface="Cambria Math"/>
                      </a:rPr>
                      <m:t> ×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𝑃</m:t>
                    </m:r>
                  </m:oMath>
                </a14:m>
                <a:endParaRPr lang="de-DE" dirty="0" smtClean="0"/>
              </a:p>
              <a:p>
                <a:pPr marL="0" indent="0">
                  <a:buNone/>
                </a:pPr>
                <a:endParaRPr lang="de-DE" dirty="0"/>
              </a:p>
              <a:p>
                <a:endParaRPr lang="de-DE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t="-1752" r="-2963" b="-33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0509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Übersicht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Zwecke der Kryptographie </a:t>
            </a:r>
          </a:p>
          <a:p>
            <a:r>
              <a:rPr lang="de-DE" dirty="0" smtClean="0"/>
              <a:t>Techniken</a:t>
            </a:r>
          </a:p>
          <a:p>
            <a:pPr lvl="1"/>
            <a:r>
              <a:rPr lang="de-DE" dirty="0" smtClean="0"/>
              <a:t>Symmetrische Verschlüsselung( </a:t>
            </a:r>
            <a:r>
              <a:rPr lang="de-DE" dirty="0" err="1" smtClean="0"/>
              <a:t>One</a:t>
            </a:r>
            <a:r>
              <a:rPr lang="de-DE" dirty="0" smtClean="0"/>
              <a:t>-time Pad, Caesar, moderne </a:t>
            </a:r>
            <a:r>
              <a:rPr lang="de-DE" dirty="0" err="1" smtClean="0"/>
              <a:t>Blockchiffres</a:t>
            </a:r>
            <a:r>
              <a:rPr lang="de-DE" dirty="0" smtClean="0"/>
              <a:t>)</a:t>
            </a:r>
          </a:p>
          <a:p>
            <a:pPr marL="914400" lvl="1" indent="-457200"/>
            <a:r>
              <a:rPr lang="de-DE" dirty="0" smtClean="0"/>
              <a:t>Asymmetrische Verschlüsselung, Public-Key Kryptographie (1978)</a:t>
            </a:r>
          </a:p>
          <a:p>
            <a:pPr marL="914400" lvl="1" indent="-457200"/>
            <a:r>
              <a:rPr lang="de-DE" dirty="0" smtClean="0"/>
              <a:t>Digitale Unterschriften</a:t>
            </a:r>
          </a:p>
          <a:p>
            <a:pPr marL="514350" indent="-457200"/>
            <a:r>
              <a:rPr lang="en-US" dirty="0" err="1" smtClean="0"/>
              <a:t>Anwendungen</a:t>
            </a:r>
            <a:r>
              <a:rPr lang="en-US" dirty="0" smtClean="0"/>
              <a:t>: Electronic Banking, </a:t>
            </a:r>
            <a:r>
              <a:rPr lang="en-US" dirty="0" err="1" smtClean="0"/>
              <a:t>Sicherheitsinfrastrukturen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92944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Die Details von </a:t>
            </a:r>
            <a:r>
              <a:rPr lang="de-DE" dirty="0" err="1" smtClean="0"/>
              <a:t>ElGamal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Die Details von </a:t>
            </a:r>
            <a:r>
              <a:rPr lang="de-DE" dirty="0" err="1" smtClean="0"/>
              <a:t>ElGamal</a:t>
            </a:r>
            <a:r>
              <a:rPr lang="de-DE" dirty="0" smtClean="0"/>
              <a:t> werde ich in der Vorlesung nicht behandeln, die Folien sind zum Nachlesen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3225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Rechnen </a:t>
            </a:r>
            <a:r>
              <a:rPr lang="de-DE" dirty="0" err="1" smtClean="0"/>
              <a:t>mod</a:t>
            </a:r>
            <a:r>
              <a:rPr lang="de-DE" dirty="0" smtClean="0"/>
              <a:t> n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066800"/>
                <a:ext cx="8229600" cy="5059363"/>
              </a:xfrm>
            </p:spPr>
            <p:txBody>
              <a:bodyPr/>
              <a:lstStyle/>
              <a:p>
                <a:r>
                  <a:rPr lang="de-DE" dirty="0" smtClean="0"/>
                  <a:t>Grundmenge =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de-DE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/>
                          </a:rPr>
                          <m:t>0,1,…,</m:t>
                        </m:r>
                        <m:r>
                          <a:rPr lang="de-DE" b="0" i="1" smtClean="0">
                            <a:latin typeface="Cambria Math"/>
                          </a:rPr>
                          <m:t>𝑛</m:t>
                        </m:r>
                        <m:r>
                          <a:rPr lang="de-DE" b="0" i="1" smtClean="0">
                            <a:latin typeface="Cambria Math"/>
                          </a:rPr>
                          <m:t>−1</m:t>
                        </m:r>
                      </m:e>
                    </m:d>
                  </m:oMath>
                </a14:m>
                <a:r>
                  <a:rPr lang="de-DE" dirty="0" smtClean="0"/>
                  <a:t>, etwa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/>
                      </a:rPr>
                      <m:t>𝑛</m:t>
                    </m:r>
                    <m:r>
                      <a:rPr lang="de-DE" b="0" i="1" smtClean="0">
                        <a:latin typeface="Cambria Math"/>
                      </a:rPr>
                      <m:t>=7</m:t>
                    </m:r>
                  </m:oMath>
                </a14:m>
                <a:endParaRPr lang="de-DE" dirty="0" smtClean="0"/>
              </a:p>
              <a:p>
                <a:r>
                  <a:rPr lang="de-DE" dirty="0" smtClean="0"/>
                  <a:t>Addition, Subtraktion, Multiplikation </a:t>
                </a:r>
                <a:r>
                  <a:rPr lang="de-DE" dirty="0" err="1" smtClean="0"/>
                  <a:t>mod</a:t>
                </a:r>
                <a:r>
                  <a:rPr lang="de-DE" dirty="0" smtClean="0"/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/>
                      </a:rPr>
                      <m:t>𝑛</m:t>
                    </m:r>
                  </m:oMath>
                </a14:m>
                <a:endParaRPr lang="de-DE" dirty="0" smtClean="0"/>
              </a:p>
              <a:p>
                <a:pPr marL="0" indent="0">
                  <a:buNone/>
                </a:pPr>
                <a:r>
                  <a:rPr lang="de-DE" dirty="0" smtClean="0"/>
                  <a:t>Bringe Ergebnis durch Restbildung wieder in die Grundmenge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/>
                        </a:rPr>
                        <m:t>4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×6=36 ≡1 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𝑚𝑜𝑑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 7</m:t>
                      </m:r>
                    </m:oMath>
                  </m:oMathPara>
                </a14:m>
                <a:endParaRPr lang="de-DE" b="0" dirty="0" smtClean="0">
                  <a:ea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/>
                        </a:rPr>
                        <m:t>3+4 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×2=11≡4 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𝑚𝑜𝑑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 7</m:t>
                      </m:r>
                    </m:oMath>
                  </m:oMathPara>
                </a14:m>
                <a:endParaRPr lang="de-DE" b="0" dirty="0" smtClean="0">
                  <a:ea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de-DE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de-DE" dirty="0" smtClean="0"/>
                  <a:t> prim, dann gibt es zu jedem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/>
                      </a:rPr>
                      <m:t>𝑎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≠0</m:t>
                    </m:r>
                  </m:oMath>
                </a14:m>
                <a:r>
                  <a:rPr lang="de-DE" dirty="0" smtClean="0"/>
                  <a:t> ein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/>
                      </a:rPr>
                      <m:t>𝑏</m:t>
                    </m:r>
                  </m:oMath>
                </a14:m>
                <a:r>
                  <a:rPr lang="de-DE" dirty="0" smtClean="0"/>
                  <a:t> so dass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/>
                      </a:rPr>
                      <m:t>𝑎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×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𝑏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≡1 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𝑚𝑜𝑑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𝑛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de-DE" dirty="0" smtClean="0"/>
                  <a:t>und es gibt ein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b="0" i="0" smtClean="0">
                        <a:latin typeface="Cambria Math"/>
                      </a:rPr>
                      <m:t>g</m:t>
                    </m:r>
                    <m:r>
                      <a:rPr lang="de-DE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de-DE" dirty="0" smtClean="0"/>
                  <a:t>so dass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de-DE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/>
                          </a:rPr>
                          <m:t>𝑔</m:t>
                        </m:r>
                        <m:r>
                          <a:rPr lang="de-DE" b="0" i="1" smtClean="0">
                            <a:latin typeface="Cambria Math"/>
                          </a:rPr>
                          <m:t>,</m:t>
                        </m:r>
                        <m:sSup>
                          <m:sSupPr>
                            <m:ctrlPr>
                              <a:rPr lang="de-DE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de-DE" b="0" i="1" smtClean="0">
                                <a:latin typeface="Cambria Math"/>
                              </a:rPr>
                              <m:t>𝑔</m:t>
                            </m:r>
                          </m:e>
                          <m:sup>
                            <m:r>
                              <a:rPr lang="de-DE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de-DE" b="0" i="1" smtClean="0">
                            <a:latin typeface="Cambria Math"/>
                          </a:rPr>
                          <m:t>, …,</m:t>
                        </m:r>
                        <m:sSup>
                          <m:sSupPr>
                            <m:ctrlPr>
                              <a:rPr lang="de-DE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de-DE" b="0" i="1" smtClean="0">
                                <a:latin typeface="Cambria Math"/>
                              </a:rPr>
                              <m:t>𝑔</m:t>
                            </m:r>
                          </m:e>
                          <m:sup>
                            <m:r>
                              <a:rPr lang="de-DE" b="0" i="1" smtClean="0">
                                <a:latin typeface="Cambria Math"/>
                              </a:rPr>
                              <m:t>𝑛</m:t>
                            </m:r>
                            <m:r>
                              <a:rPr lang="de-DE" b="0" i="1" smtClean="0">
                                <a:latin typeface="Cambria Math"/>
                              </a:rPr>
                              <m:t>−1</m:t>
                            </m:r>
                          </m:sup>
                        </m:sSup>
                      </m:e>
                    </m:d>
                    <m:r>
                      <a:rPr lang="de-DE" b="0" i="0" smtClean="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de-DE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/>
                          </a:rPr>
                          <m:t>1,…,</m:t>
                        </m:r>
                        <m:r>
                          <a:rPr lang="de-DE" b="0" i="1" smtClean="0">
                            <a:latin typeface="Cambria Math"/>
                          </a:rPr>
                          <m:t>𝑛</m:t>
                        </m:r>
                        <m:r>
                          <a:rPr lang="de-DE" b="0" i="1" smtClean="0">
                            <a:latin typeface="Cambria Math"/>
                          </a:rPr>
                          <m:t>−1</m:t>
                        </m:r>
                      </m:e>
                    </m:d>
                  </m:oMath>
                </a14:m>
                <a:endParaRPr lang="de-DE" dirty="0" smtClean="0"/>
              </a:p>
              <a:p>
                <a:pPr marL="0" indent="0">
                  <a:buNone/>
                </a:pPr>
                <a:endParaRPr lang="de-DE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66800"/>
                <a:ext cx="8229600" cy="5059363"/>
              </a:xfrm>
              <a:blipFill rotWithShape="1">
                <a:blip r:embed="rId2"/>
                <a:stretch>
                  <a:fillRect l="-1852" t="-1566" r="-274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9667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ElGamal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de-DE" dirty="0" smtClean="0"/>
                  <a:t>Empfänger wählt Primzahl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/>
                      </a:rPr>
                      <m:t>𝑝</m:t>
                    </m:r>
                    <m:r>
                      <a:rPr lang="de-DE" b="0" i="1" smtClean="0">
                        <a:latin typeface="Cambria Math"/>
                      </a:rPr>
                      <m:t>, </m:t>
                    </m:r>
                  </m:oMath>
                </a14:m>
                <a:r>
                  <a:rPr lang="de-DE" dirty="0" smtClean="0"/>
                  <a:t>Erzeuger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/>
                      </a:rPr>
                      <m:t>𝑔</m:t>
                    </m:r>
                  </m:oMath>
                </a14:m>
                <a:r>
                  <a:rPr lang="de-DE" dirty="0" smtClean="0"/>
                  <a:t> und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/>
                      </a:rPr>
                      <m:t>𝑥</m:t>
                    </m:r>
                    <m:r>
                      <a:rPr lang="de-DE" b="0" i="1" smtClean="0">
                        <a:latin typeface="Cambria Math"/>
                      </a:rPr>
                      <m:t>, 2≤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𝑥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 ≤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𝑝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−1</m:t>
                    </m:r>
                  </m:oMath>
                </a14:m>
                <a:r>
                  <a:rPr lang="de-DE" b="0" dirty="0" smtClean="0">
                    <a:ea typeface="Cambria Math"/>
                  </a:rPr>
                  <a:t> und veröffentlicht 		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/>
                        <a:ea typeface="Cambria Math"/>
                      </a:rPr>
                      <m:t>(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𝑝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, 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𝑔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, </m:t>
                    </m:r>
                    <m:sSup>
                      <m:sSupPr>
                        <m:ctrlPr>
                          <a:rPr lang="de-DE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𝑦</m:t>
                        </m:r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=</m:t>
                        </m:r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𝑔</m:t>
                        </m:r>
                      </m:e>
                      <m:sup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de-DE" b="0" dirty="0" err="1" smtClean="0">
                    <a:ea typeface="Cambria Math"/>
                  </a:rPr>
                  <a:t>mod</a:t>
                </a:r>
                <a:r>
                  <a:rPr lang="de-DE" b="0" dirty="0" smtClean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/>
                        <a:ea typeface="Cambria Math"/>
                      </a:rPr>
                      <m:t>𝑝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de-DE" b="0" dirty="0" smtClean="0">
                  <a:ea typeface="Cambria Math"/>
                </a:endParaRPr>
              </a:p>
              <a:p>
                <a:r>
                  <a:rPr lang="de-DE" dirty="0" smtClean="0">
                    <a:ea typeface="Cambria Math"/>
                  </a:rPr>
                  <a:t>Berechnung von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/>
                        <a:ea typeface="Cambria Math"/>
                      </a:rPr>
                      <m:t>𝑦</m:t>
                    </m:r>
                  </m:oMath>
                </a14:m>
                <a:r>
                  <a:rPr lang="de-DE" dirty="0" smtClean="0">
                    <a:ea typeface="Cambria Math"/>
                  </a:rPr>
                  <a:t> aus</a:t>
                </a:r>
                <a14:m>
                  <m:oMath xmlns:m="http://schemas.openxmlformats.org/officeDocument/2006/math">
                    <m:r>
                      <a:rPr lang="de-DE" b="0" i="1" dirty="0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de-DE" b="0" i="1" dirty="0" smtClean="0">
                        <a:latin typeface="Cambria Math"/>
                        <a:ea typeface="Cambria Math"/>
                      </a:rPr>
                      <m:t>𝑥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de-DE" b="0" dirty="0" smtClean="0">
                    <a:ea typeface="Cambria Math"/>
                  </a:rPr>
                  <a:t>ist leicht, aber von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/>
                        <a:ea typeface="Cambria Math"/>
                      </a:rPr>
                      <m:t>𝑥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de-DE" b="0" dirty="0" smtClean="0">
                    <a:ea typeface="Cambria Math"/>
                  </a:rPr>
                  <a:t>aus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/>
                        <a:ea typeface="Cambria Math"/>
                      </a:rPr>
                      <m:t>𝑦</m:t>
                    </m:r>
                  </m:oMath>
                </a14:m>
                <a:r>
                  <a:rPr lang="de-DE" b="0" dirty="0" smtClean="0">
                    <a:ea typeface="Cambria Math"/>
                  </a:rPr>
                  <a:t> ist praktisch unmöglich</a:t>
                </a:r>
              </a:p>
              <a:p>
                <a:r>
                  <a:rPr lang="de-DE" dirty="0" smtClean="0">
                    <a:ea typeface="Cambria Math"/>
                  </a:rPr>
                  <a:t>Sender möchte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/>
                        <a:ea typeface="Cambria Math"/>
                      </a:rPr>
                      <m:t>𝑚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de-DE" b="0" dirty="0" smtClean="0">
                    <a:ea typeface="Cambria Math"/>
                  </a:rPr>
                  <a:t>schicken, w</a:t>
                </a:r>
                <a:r>
                  <a:rPr lang="de-DE" dirty="0" smtClean="0">
                    <a:ea typeface="Cambria Math"/>
                  </a:rPr>
                  <a:t>ählt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/>
                        <a:ea typeface="Cambria Math"/>
                      </a:rPr>
                      <m:t>𝑠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de-DE" b="0" dirty="0" smtClean="0">
                    <a:ea typeface="Cambria Math"/>
                  </a:rPr>
                  <a:t>und schickt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de-DE" b="0" i="1" smtClean="0">
                        <a:latin typeface="Cambria Math"/>
                        <a:ea typeface="Cambria Math"/>
                      </a:rPr>
                      <m:t>              (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𝑧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= </m:t>
                    </m:r>
                    <m:sSup>
                      <m:sSupPr>
                        <m:ctrlPr>
                          <a:rPr lang="de-DE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𝑔</m:t>
                        </m:r>
                      </m:e>
                      <m:sup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𝑠</m:t>
                        </m:r>
                      </m:sup>
                    </m:sSup>
                    <m:r>
                      <a:rPr lang="de-DE" b="0" i="0" smtClean="0"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de-DE" b="0" i="0" smtClean="0">
                        <a:latin typeface="Cambria Math"/>
                        <a:ea typeface="Cambria Math"/>
                      </a:rPr>
                      <m:t>mod</m:t>
                    </m:r>
                    <m:r>
                      <a:rPr lang="de-DE" b="0" i="0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𝑝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,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𝑁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𝑚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de-DE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𝑦</m:t>
                        </m:r>
                      </m:e>
                      <m:sup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𝑠</m:t>
                        </m:r>
                      </m:sup>
                    </m:sSup>
                  </m:oMath>
                </a14:m>
                <a:r>
                  <a:rPr lang="de-DE" i="1" dirty="0" err="1" smtClean="0">
                    <a:latin typeface="Cambria Math" pitchFamily="18" charset="0"/>
                    <a:ea typeface="Cambria Math" pitchFamily="18" charset="0"/>
                  </a:rPr>
                  <a:t>mod</a:t>
                </a:r>
                <a:r>
                  <a:rPr lang="de-DE" i="1" dirty="0" smtClean="0">
                    <a:latin typeface="Cambria Math" pitchFamily="18" charset="0"/>
                    <a:ea typeface="Cambria Math" pitchFamily="18" charset="0"/>
                  </a:rPr>
                  <a:t> p)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4261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ElGamal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de-DE" dirty="0" smtClean="0"/>
                  <a:t>Empfänger wählt Primzahl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/>
                      </a:rPr>
                      <m:t>𝑝</m:t>
                    </m:r>
                    <m:r>
                      <a:rPr lang="de-DE" b="0" i="1" smtClean="0">
                        <a:latin typeface="Cambria Math"/>
                      </a:rPr>
                      <m:t>, </m:t>
                    </m:r>
                  </m:oMath>
                </a14:m>
                <a:r>
                  <a:rPr lang="de-DE" dirty="0" smtClean="0"/>
                  <a:t>Erzeuger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/>
                      </a:rPr>
                      <m:t>𝑔</m:t>
                    </m:r>
                  </m:oMath>
                </a14:m>
                <a:r>
                  <a:rPr lang="de-DE" dirty="0" smtClean="0"/>
                  <a:t> und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/>
                      </a:rPr>
                      <m:t>𝑥</m:t>
                    </m:r>
                    <m:r>
                      <a:rPr lang="de-DE" b="0" i="1" smtClean="0">
                        <a:latin typeface="Cambria Math"/>
                      </a:rPr>
                      <m:t>, 2≤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𝑥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 ≤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𝑝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−1</m:t>
                    </m:r>
                  </m:oMath>
                </a14:m>
                <a:r>
                  <a:rPr lang="de-DE" b="0" dirty="0" smtClean="0">
                    <a:ea typeface="Cambria Math"/>
                  </a:rPr>
                  <a:t> </a:t>
                </a:r>
                <a:r>
                  <a:rPr lang="de-DE" b="0" smtClean="0">
                    <a:ea typeface="Cambria Math"/>
                  </a:rPr>
                  <a:t>und veröffentlicht </a:t>
                </a:r>
                <a:r>
                  <a:rPr lang="de-DE" b="0" dirty="0" smtClean="0">
                    <a:ea typeface="Cambria Math"/>
                  </a:rPr>
                  <a:t>		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/>
                        <a:ea typeface="Cambria Math"/>
                      </a:rPr>
                      <m:t>(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𝑝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, 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𝑔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, </m:t>
                    </m:r>
                    <m:sSup>
                      <m:sSupPr>
                        <m:ctrlPr>
                          <a:rPr lang="de-DE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𝑦</m:t>
                        </m:r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=</m:t>
                        </m:r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𝑔</m:t>
                        </m:r>
                      </m:e>
                      <m:sup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de-DE" b="0" dirty="0" err="1" smtClean="0">
                    <a:ea typeface="Cambria Math"/>
                  </a:rPr>
                  <a:t>mod</a:t>
                </a:r>
                <a:r>
                  <a:rPr lang="de-DE" b="0" dirty="0" smtClean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/>
                        <a:ea typeface="Cambria Math"/>
                      </a:rPr>
                      <m:t>𝑝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de-DE" b="0" dirty="0" smtClean="0">
                  <a:ea typeface="Cambria Math"/>
                </a:endParaRPr>
              </a:p>
              <a:p>
                <a:r>
                  <a:rPr lang="de-DE" smtClean="0">
                    <a:ea typeface="Cambria Math"/>
                  </a:rPr>
                  <a:t>Sender möchte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/>
                        <a:ea typeface="Cambria Math"/>
                      </a:rPr>
                      <m:t>𝑚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de-DE" b="0" dirty="0" smtClean="0">
                    <a:ea typeface="Cambria Math"/>
                  </a:rPr>
                  <a:t>senden, w</a:t>
                </a:r>
                <a:r>
                  <a:rPr lang="de-DE" dirty="0" smtClean="0">
                    <a:ea typeface="Cambria Math"/>
                  </a:rPr>
                  <a:t>ählt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/>
                        <a:ea typeface="Cambria Math"/>
                      </a:rPr>
                      <m:t>𝑠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, </m:t>
                    </m:r>
                  </m:oMath>
                </a14:m>
                <a:r>
                  <a:rPr lang="de-DE" b="0" dirty="0" smtClean="0">
                    <a:ea typeface="Cambria Math"/>
                  </a:rPr>
                  <a:t>sendet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de-DE" b="0" i="1" smtClean="0">
                        <a:latin typeface="Cambria Math"/>
                        <a:ea typeface="Cambria Math"/>
                      </a:rPr>
                      <m:t>              (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𝑧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= </m:t>
                    </m:r>
                    <m:sSup>
                      <m:sSupPr>
                        <m:ctrlPr>
                          <a:rPr lang="de-DE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𝑔</m:t>
                        </m:r>
                      </m:e>
                      <m:sup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𝑠</m:t>
                        </m:r>
                      </m:sup>
                    </m:sSup>
                    <m:r>
                      <a:rPr lang="de-DE" b="0" i="0" smtClean="0"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de-DE" b="0" i="0" smtClean="0">
                        <a:latin typeface="Cambria Math"/>
                        <a:ea typeface="Cambria Math"/>
                      </a:rPr>
                      <m:t>mod</m:t>
                    </m:r>
                    <m:r>
                      <a:rPr lang="de-DE" b="0" i="0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𝑝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,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𝑁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𝑚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de-DE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𝑦</m:t>
                        </m:r>
                      </m:e>
                      <m:sup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𝑠</m:t>
                        </m:r>
                      </m:sup>
                    </m:sSup>
                  </m:oMath>
                </a14:m>
                <a:r>
                  <a:rPr lang="de-DE" i="1" dirty="0" err="1" smtClean="0">
                    <a:latin typeface="Cambria Math" pitchFamily="18" charset="0"/>
                    <a:ea typeface="Cambria Math" pitchFamily="18" charset="0"/>
                  </a:rPr>
                  <a:t>mod</a:t>
                </a:r>
                <a:r>
                  <a:rPr lang="de-DE" i="1" dirty="0" smtClean="0">
                    <a:latin typeface="Cambria Math" pitchFamily="18" charset="0"/>
                    <a:ea typeface="Cambria Math" pitchFamily="18" charset="0"/>
                  </a:rPr>
                  <a:t> p)</a:t>
                </a:r>
              </a:p>
              <a:p>
                <a:pPr marL="0" indent="0">
                  <a:buNone/>
                </a:pPr>
                <a:endParaRPr lang="de-DE" i="1" dirty="0">
                  <a:latin typeface="Cambria Math" pitchFamily="18" charset="0"/>
                  <a:ea typeface="Cambria Math" pitchFamily="18" charset="0"/>
                </a:endParaRPr>
              </a:p>
              <a:p>
                <a:r>
                  <a:rPr lang="de-DE" dirty="0" smtClean="0">
                    <a:ea typeface="Cambria Math" pitchFamily="18" charset="0"/>
                  </a:rPr>
                  <a:t>Eve kann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/>
                        <a:ea typeface="Cambria Math" pitchFamily="18" charset="0"/>
                      </a:rPr>
                      <m:t>𝑠</m:t>
                    </m:r>
                    <m:r>
                      <a:rPr lang="de-DE" b="0" i="1" smtClean="0">
                        <a:latin typeface="Cambria Math"/>
                        <a:ea typeface="Cambria Math" pitchFamily="18" charset="0"/>
                      </a:rPr>
                      <m:t> </m:t>
                    </m:r>
                  </m:oMath>
                </a14:m>
                <a:r>
                  <a:rPr lang="de-DE" smtClean="0"/>
                  <a:t>ni</a:t>
                </a:r>
                <a:r>
                  <a:rPr lang="de-DE" dirty="0" smtClean="0"/>
                  <a:t>c</a:t>
                </a:r>
                <a:r>
                  <a:rPr lang="de-DE" smtClean="0"/>
                  <a:t>ht berechnen </a:t>
                </a:r>
                <a:r>
                  <a:rPr lang="de-DE" dirty="0" smtClean="0"/>
                  <a:t>und weiß nur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/>
                      </a:rPr>
                      <m:t>𝑚</m:t>
                    </m:r>
                    <m:r>
                      <a:rPr lang="de-DE" i="1">
                        <a:latin typeface="Cambria Math"/>
                      </a:rPr>
                      <m:t> ∈ </m:t>
                    </m:r>
                    <m:d>
                      <m:dPr>
                        <m:begChr m:val="{"/>
                        <m:endChr m:val="}"/>
                        <m:ctrlPr>
                          <a:rPr lang="de-DE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de-DE" i="1">
                            <a:latin typeface="Cambria Math"/>
                            <a:ea typeface="Cambria Math"/>
                          </a:rPr>
                          <m:t>𝑁</m:t>
                        </m:r>
                        <m:r>
                          <a:rPr lang="de-DE" i="1">
                            <a:latin typeface="Cambria Math"/>
                            <a:ea typeface="Cambria Math"/>
                          </a:rPr>
                          <m:t>,</m:t>
                        </m:r>
                        <m:f>
                          <m:fPr>
                            <m:ctrlPr>
                              <a:rPr lang="de-DE" b="0" i="1" smtClean="0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de-DE" i="1">
                                <a:latin typeface="Cambria Math"/>
                                <a:ea typeface="Cambria Math"/>
                              </a:rPr>
                              <m:t>𝑁</m:t>
                            </m:r>
                          </m:num>
                          <m:den>
                            <m:r>
                              <a:rPr lang="de-DE" b="0" i="1" smtClean="0">
                                <a:latin typeface="Cambria Math"/>
                                <a:ea typeface="Cambria Math"/>
                              </a:rPr>
                              <m:t>𝑦</m:t>
                            </m:r>
                          </m:den>
                        </m:f>
                        <m:r>
                          <a:rPr lang="de-DE" i="1">
                            <a:latin typeface="Cambria Math"/>
                            <a:ea typeface="Cambria Math"/>
                          </a:rPr>
                          <m:t>, </m:t>
                        </m:r>
                        <m:r>
                          <a:rPr lang="de-DE" i="1">
                            <a:latin typeface="Cambria Math"/>
                            <a:ea typeface="Cambria Math"/>
                          </a:rPr>
                          <m:t>𝑁</m:t>
                        </m:r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/</m:t>
                        </m:r>
                        <m:sSup>
                          <m:sSupPr>
                            <m:ctrlPr>
                              <a:rPr lang="de-DE" b="0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de-DE" b="0" i="1" smtClean="0">
                                <a:latin typeface="Cambria Math"/>
                                <a:ea typeface="Cambria Math"/>
                              </a:rPr>
                              <m:t>𝑦</m:t>
                            </m:r>
                          </m:e>
                          <m:sup>
                            <m:r>
                              <a:rPr lang="de-DE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de-DE" i="1">
                            <a:latin typeface="Cambria Math"/>
                            <a:ea typeface="Cambria Math"/>
                          </a:rPr>
                          <m:t>, </m:t>
                        </m:r>
                        <m:r>
                          <a:rPr lang="de-DE" i="1">
                            <a:latin typeface="Cambria Math"/>
                            <a:ea typeface="Cambria Math"/>
                          </a:rPr>
                          <m:t>𝑁</m:t>
                        </m:r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/</m:t>
                        </m:r>
                        <m:sSup>
                          <m:sSupPr>
                            <m:ctrlPr>
                              <a:rPr lang="de-DE" b="0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de-DE" b="0" i="1" smtClean="0">
                                <a:latin typeface="Cambria Math"/>
                                <a:ea typeface="Cambria Math"/>
                              </a:rPr>
                              <m:t>𝑦</m:t>
                            </m:r>
                          </m:e>
                          <m:sup>
                            <m:r>
                              <a:rPr lang="de-DE" b="0" i="1" smtClean="0">
                                <a:latin typeface="Cambria Math"/>
                                <a:ea typeface="Cambria Math"/>
                              </a:rPr>
                              <m:t>3</m:t>
                            </m:r>
                          </m:sup>
                        </m:sSup>
                        <m:r>
                          <a:rPr lang="de-DE" i="1">
                            <a:latin typeface="Cambria Math"/>
                            <a:ea typeface="Cambria Math"/>
                          </a:rPr>
                          <m:t>, …</m:t>
                        </m:r>
                      </m:e>
                    </m:d>
                  </m:oMath>
                </a14:m>
                <a:endParaRPr lang="de-DE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 b="-215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7461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ElGamal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de-DE" dirty="0" smtClean="0"/>
                  <a:t>Empfänger wählt Primzahl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/>
                      </a:rPr>
                      <m:t>𝑝</m:t>
                    </m:r>
                    <m:r>
                      <a:rPr lang="de-DE" b="0" i="1" smtClean="0">
                        <a:latin typeface="Cambria Math"/>
                      </a:rPr>
                      <m:t>, </m:t>
                    </m:r>
                  </m:oMath>
                </a14:m>
                <a:r>
                  <a:rPr lang="de-DE" dirty="0" smtClean="0"/>
                  <a:t>Erzeuger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/>
                      </a:rPr>
                      <m:t>𝑔</m:t>
                    </m:r>
                  </m:oMath>
                </a14:m>
                <a:r>
                  <a:rPr lang="de-DE" dirty="0" smtClean="0"/>
                  <a:t> und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/>
                      </a:rPr>
                      <m:t>𝑥</m:t>
                    </m:r>
                    <m:r>
                      <a:rPr lang="de-DE" b="0" i="1" smtClean="0">
                        <a:latin typeface="Cambria Math"/>
                      </a:rPr>
                      <m:t>, 2≤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𝑥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 ≤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𝑝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−1</m:t>
                    </m:r>
                  </m:oMath>
                </a14:m>
                <a:r>
                  <a:rPr lang="de-DE" b="0" dirty="0" smtClean="0">
                    <a:ea typeface="Cambria Math"/>
                  </a:rPr>
                  <a:t> </a:t>
                </a:r>
                <a:r>
                  <a:rPr lang="de-DE" b="0" smtClean="0">
                    <a:ea typeface="Cambria Math"/>
                  </a:rPr>
                  <a:t>und veröffentlicht </a:t>
                </a:r>
                <a:r>
                  <a:rPr lang="de-DE" b="0" dirty="0" smtClean="0">
                    <a:ea typeface="Cambria Math"/>
                  </a:rPr>
                  <a:t>		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/>
                        <a:ea typeface="Cambria Math"/>
                      </a:rPr>
                      <m:t>(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𝑝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, 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𝑔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, </m:t>
                    </m:r>
                    <m:sSup>
                      <m:sSupPr>
                        <m:ctrlPr>
                          <a:rPr lang="de-DE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𝑦</m:t>
                        </m:r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=</m:t>
                        </m:r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𝑔</m:t>
                        </m:r>
                      </m:e>
                      <m:sup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de-DE" b="0" dirty="0" err="1" smtClean="0">
                    <a:ea typeface="Cambria Math"/>
                  </a:rPr>
                  <a:t>mod</a:t>
                </a:r>
                <a:r>
                  <a:rPr lang="de-DE" b="0" dirty="0" smtClean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/>
                        <a:ea typeface="Cambria Math"/>
                      </a:rPr>
                      <m:t>𝑝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de-DE" b="0" dirty="0" smtClean="0">
                  <a:ea typeface="Cambria Math"/>
                </a:endParaRPr>
              </a:p>
              <a:p>
                <a:r>
                  <a:rPr lang="de-DE" smtClean="0">
                    <a:ea typeface="Cambria Math"/>
                  </a:rPr>
                  <a:t>Sender möchte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/>
                        <a:ea typeface="Cambria Math"/>
                      </a:rPr>
                      <m:t>𝑚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de-DE" b="0" dirty="0" smtClean="0">
                    <a:ea typeface="Cambria Math"/>
                  </a:rPr>
                  <a:t>senden, w</a:t>
                </a:r>
                <a:r>
                  <a:rPr lang="de-DE" dirty="0" smtClean="0">
                    <a:ea typeface="Cambria Math"/>
                  </a:rPr>
                  <a:t>ählt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/>
                        <a:ea typeface="Cambria Math"/>
                      </a:rPr>
                      <m:t>𝑠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, </m:t>
                    </m:r>
                  </m:oMath>
                </a14:m>
                <a:r>
                  <a:rPr lang="de-DE" b="0" dirty="0" smtClean="0">
                    <a:ea typeface="Cambria Math"/>
                  </a:rPr>
                  <a:t>sendet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de-DE" b="0" i="1" smtClean="0">
                        <a:latin typeface="Cambria Math"/>
                        <a:ea typeface="Cambria Math"/>
                      </a:rPr>
                      <m:t>              (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𝑧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= </m:t>
                    </m:r>
                    <m:sSup>
                      <m:sSupPr>
                        <m:ctrlPr>
                          <a:rPr lang="de-DE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𝑔</m:t>
                        </m:r>
                      </m:e>
                      <m:sup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𝑠</m:t>
                        </m:r>
                      </m:sup>
                    </m:sSup>
                    <m:r>
                      <a:rPr lang="de-DE" b="0" i="0" smtClean="0"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de-DE" b="0" i="0" smtClean="0">
                        <a:latin typeface="Cambria Math"/>
                        <a:ea typeface="Cambria Math"/>
                      </a:rPr>
                      <m:t>mod</m:t>
                    </m:r>
                    <m:r>
                      <a:rPr lang="de-DE" b="0" i="0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𝑝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,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𝑁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𝑚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de-DE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𝑦</m:t>
                        </m:r>
                      </m:e>
                      <m:sup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𝑠</m:t>
                        </m:r>
                      </m:sup>
                    </m:sSup>
                  </m:oMath>
                </a14:m>
                <a:r>
                  <a:rPr lang="de-DE" i="1" dirty="0" err="1" smtClean="0">
                    <a:latin typeface="Cambria Math" pitchFamily="18" charset="0"/>
                    <a:ea typeface="Cambria Math" pitchFamily="18" charset="0"/>
                  </a:rPr>
                  <a:t>mod</a:t>
                </a:r>
                <a:r>
                  <a:rPr lang="de-DE" i="1" dirty="0" smtClean="0">
                    <a:latin typeface="Cambria Math" pitchFamily="18" charset="0"/>
                    <a:ea typeface="Cambria Math" pitchFamily="18" charset="0"/>
                  </a:rPr>
                  <a:t> p)</a:t>
                </a:r>
              </a:p>
              <a:p>
                <a:r>
                  <a:rPr lang="de-DE" smtClean="0"/>
                  <a:t>Empfänger berechnet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/>
                          </a:rPr>
                          <m:t>𝑧</m:t>
                        </m:r>
                      </m:e>
                      <m:sup>
                        <m:r>
                          <a:rPr lang="de-DE" b="0" i="1" smtClean="0">
                            <a:latin typeface="Cambria Math"/>
                          </a:rPr>
                          <m:t>𝑥</m:t>
                        </m:r>
                      </m:sup>
                    </m:sSup>
                    <m:r>
                      <a:rPr lang="de-DE" b="0" i="1" smtClean="0">
                        <a:latin typeface="Cambria Math"/>
                      </a:rPr>
                      <m:t>= </m:t>
                    </m:r>
                    <m:sSup>
                      <m:sSupPr>
                        <m:ctrlPr>
                          <a:rPr lang="de-DE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/>
                          </a:rPr>
                          <m:t>𝑔</m:t>
                        </m:r>
                      </m:e>
                      <m:sup>
                        <m:r>
                          <a:rPr lang="de-DE" b="0" i="1" smtClean="0">
                            <a:latin typeface="Cambria Math"/>
                          </a:rPr>
                          <m:t>𝑠𝑥</m:t>
                        </m:r>
                      </m:sup>
                    </m:sSup>
                    <m:r>
                      <a:rPr lang="de-DE" b="0" i="1" smtClean="0">
                        <a:latin typeface="Cambria Math"/>
                      </a:rPr>
                      <m:t>= </m:t>
                    </m:r>
                    <m:sSup>
                      <m:sSupPr>
                        <m:ctrlPr>
                          <a:rPr lang="de-DE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de-DE" b="0" i="1" smtClean="0">
                            <a:latin typeface="Cambria Math"/>
                          </a:rPr>
                          <m:t>𝑠</m:t>
                        </m:r>
                      </m:sup>
                    </m:sSup>
                    <m:r>
                      <a:rPr lang="de-DE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de-DE" dirty="0" smtClean="0">
                    <a:ea typeface="Cambria Math" pitchFamily="18" charset="0"/>
                  </a:rPr>
                  <a:t>und dann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/>
                        <a:ea typeface="Cambria Math" pitchFamily="18" charset="0"/>
                      </a:rPr>
                      <m:t>𝑚</m:t>
                    </m:r>
                    <m:r>
                      <a:rPr lang="de-DE" b="0" i="1" smtClean="0">
                        <a:latin typeface="Cambria Math"/>
                        <a:ea typeface="Cambria Math" pitchFamily="18" charset="0"/>
                      </a:rPr>
                      <m:t>=</m:t>
                    </m:r>
                    <m:r>
                      <a:rPr lang="de-DE" b="0" i="1" smtClean="0">
                        <a:latin typeface="Cambria Math"/>
                        <a:ea typeface="Cambria Math" pitchFamily="18" charset="0"/>
                      </a:rPr>
                      <m:t>𝑁</m:t>
                    </m:r>
                    <m:r>
                      <a:rPr lang="de-DE" b="0" i="1" smtClean="0">
                        <a:latin typeface="Cambria Math"/>
                        <a:ea typeface="Cambria Math" pitchFamily="18" charset="0"/>
                      </a:rPr>
                      <m:t>/</m:t>
                    </m:r>
                    <m:sSup>
                      <m:sSupPr>
                        <m:ctrlPr>
                          <a:rPr lang="de-DE" b="0" i="1" smtClean="0">
                            <a:latin typeface="Cambria Math"/>
                            <a:ea typeface="Cambria Math" pitchFamily="18" charset="0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/>
                            <a:ea typeface="Cambria Math" pitchFamily="18" charset="0"/>
                          </a:rPr>
                          <m:t>𝑦</m:t>
                        </m:r>
                      </m:e>
                      <m:sup>
                        <m:r>
                          <a:rPr lang="de-DE" b="0" i="1" smtClean="0">
                            <a:latin typeface="Cambria Math"/>
                            <a:ea typeface="Cambria Math" pitchFamily="18" charset="0"/>
                          </a:rPr>
                          <m:t>𝑠</m:t>
                        </m:r>
                      </m:sup>
                    </m:sSup>
                  </m:oMath>
                </a14:m>
                <a:r>
                  <a:rPr lang="de-DE" i="1" dirty="0" smtClean="0"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de-DE" i="1" dirty="0" err="1" smtClean="0">
                    <a:latin typeface="Cambria Math" pitchFamily="18" charset="0"/>
                    <a:ea typeface="Cambria Math" pitchFamily="18" charset="0"/>
                  </a:rPr>
                  <a:t>mod</a:t>
                </a:r>
                <a:r>
                  <a:rPr lang="de-DE" i="1" dirty="0" smtClean="0">
                    <a:latin typeface="Cambria Math" pitchFamily="18" charset="0"/>
                    <a:ea typeface="Cambria Math" pitchFamily="18" charset="0"/>
                  </a:rPr>
                  <a:t> p.</a:t>
                </a:r>
              </a:p>
              <a:p>
                <a:endParaRPr lang="de-DE" i="1" dirty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 r="-37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5826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Electronic </a:t>
            </a:r>
            <a:r>
              <a:rPr lang="de-DE" dirty="0" smtClean="0"/>
              <a:t>Banking</a:t>
            </a:r>
            <a:endParaRPr lang="de-DE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800600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de-DE" dirty="0" smtClean="0"/>
                  <a:t>Kunde </a:t>
                </a:r>
                <a:r>
                  <a:rPr lang="de-DE" dirty="0" smtClean="0"/>
                  <a:t>kennt </a:t>
                </a:r>
                <a:r>
                  <a:rPr lang="de-DE" dirty="0" smtClean="0"/>
                  <a:t>öffentlichen </a:t>
                </a:r>
                <a:r>
                  <a:rPr lang="de-DE" dirty="0" smtClean="0"/>
                  <a:t>Schlüssel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de-DE" b="0" i="1" smtClean="0">
                            <a:latin typeface="Cambria Math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de-DE" dirty="0" smtClean="0"/>
                  <a:t> der Bank</a:t>
                </a:r>
              </a:p>
              <a:p>
                <a:r>
                  <a:rPr lang="de-DE" dirty="0" smtClean="0"/>
                  <a:t>Kunde erfindet geheimen Schlüssel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/>
                      </a:rPr>
                      <m:t>𝑘</m:t>
                    </m:r>
                    <m:r>
                      <a:rPr lang="de-DE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de-DE" dirty="0" smtClean="0"/>
                  <a:t>(256 Bit Zufallszahl) für symmetrisches Verf.</a:t>
                </a:r>
              </a:p>
              <a:p>
                <a:r>
                  <a:rPr lang="de-DE" dirty="0" smtClean="0"/>
                  <a:t>Kunde verschlüsselt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/>
                      </a:rPr>
                      <m:t>𝑘</m:t>
                    </m:r>
                    <m:r>
                      <a:rPr lang="de-DE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de-DE" dirty="0" smtClean="0"/>
                  <a:t>mit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de-DE" b="0" i="1" smtClean="0">
                            <a:latin typeface="Cambria Math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de-DE" dirty="0" smtClean="0"/>
                  <a:t> und schickt den verschlüsselten Schlüssel an die Bank</a:t>
                </a:r>
              </a:p>
              <a:p>
                <a:r>
                  <a:rPr lang="de-DE" dirty="0" smtClean="0"/>
                  <a:t>Bank entschlüsselt mit Hilfe ihres privaten Schlüssels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de-DE" b="0" i="1" smtClean="0">
                            <a:latin typeface="Cambria Math"/>
                          </a:rPr>
                          <m:t>𝑑</m:t>
                        </m:r>
                      </m:sub>
                    </m:sSub>
                  </m:oMath>
                </a14:m>
                <a:endParaRPr lang="de-DE" dirty="0" smtClean="0"/>
              </a:p>
              <a:p>
                <a:r>
                  <a:rPr lang="de-DE" dirty="0" smtClean="0"/>
                  <a:t>Nun symmetrisches Verfahren mit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/>
                      </a:rPr>
                      <m:t>𝑘</m:t>
                    </m:r>
                    <m:r>
                      <a:rPr lang="de-DE" b="0" i="1" smtClean="0">
                        <a:latin typeface="Cambria Math"/>
                      </a:rPr>
                      <m:t>.</m:t>
                    </m:r>
                  </m:oMath>
                </a14:m>
                <a:endParaRPr lang="de-DE" dirty="0" smtClean="0"/>
              </a:p>
              <a:p>
                <a:endParaRPr lang="de-DE" dirty="0"/>
              </a:p>
              <a:p>
                <a:r>
                  <a:rPr lang="de-DE" dirty="0" smtClean="0"/>
                  <a:t>Problem: woher </a:t>
                </a:r>
                <a:r>
                  <a:rPr lang="de-DE" dirty="0" smtClean="0"/>
                  <a:t>kenne</a:t>
                </a:r>
                <a:r>
                  <a:rPr lang="de-DE" dirty="0" smtClean="0"/>
                  <a:t> </a:t>
                </a:r>
                <a:r>
                  <a:rPr lang="de-DE" dirty="0" smtClean="0"/>
                  <a:t>ich </a:t>
                </a:r>
                <a:r>
                  <a:rPr lang="de-DE" dirty="0" smtClean="0"/>
                  <a:t>zuverlässig </a:t>
                </a:r>
                <a:r>
                  <a:rPr lang="de-DE" dirty="0" smtClean="0"/>
                  <a:t>den öffentlichen Schlüssel meiner Bank?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800600"/>
              </a:xfrm>
              <a:blipFill rotWithShape="1">
                <a:blip r:embed="rId2"/>
                <a:stretch>
                  <a:fillRect l="-1185" t="-1906" b="-2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3036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Unterschriften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219200"/>
                <a:ext cx="8763000" cy="5334000"/>
              </a:xfrm>
            </p:spPr>
            <p:txBody>
              <a:bodyPr>
                <a:normAutofit/>
              </a:bodyPr>
              <a:lstStyle/>
              <a:p>
                <a:r>
                  <a:rPr lang="de-DE" dirty="0" smtClean="0"/>
                  <a:t>Eigenschaft: Unterschreiber kann sie nicht abstreiten</a:t>
                </a:r>
              </a:p>
              <a:p>
                <a:r>
                  <a:rPr lang="de-DE" dirty="0" smtClean="0"/>
                  <a:t>Zweck: Verbindlichkeit</a:t>
                </a:r>
              </a:p>
              <a:p>
                <a:r>
                  <a:rPr lang="de-DE" dirty="0" smtClean="0"/>
                  <a:t>Wie : alles was nur der Unterschreiber kann</a:t>
                </a:r>
                <a:r>
                  <a:rPr lang="de-DE" dirty="0" smtClean="0"/>
                  <a:t>:</a:t>
                </a:r>
              </a:p>
              <a:p>
                <a:pPr lvl="1"/>
                <a:r>
                  <a:rPr lang="de-DE" dirty="0" err="1" smtClean="0"/>
                  <a:t>Traditionnell</a:t>
                </a:r>
                <a:r>
                  <a:rPr lang="de-DE" dirty="0" smtClean="0"/>
                  <a:t>:</a:t>
                </a:r>
                <a:r>
                  <a:rPr lang="de-DE" dirty="0" smtClean="0"/>
                  <a:t> </a:t>
                </a:r>
                <a:r>
                  <a:rPr lang="de-DE" dirty="0" smtClean="0"/>
                  <a:t>handschriftliche Unterschrift, </a:t>
                </a:r>
                <a:r>
                  <a:rPr lang="de-DE" dirty="0" smtClean="0"/>
                  <a:t>Fingerabdruck,</a:t>
                </a:r>
              </a:p>
              <a:p>
                <a:pPr lvl="1"/>
                <a:r>
                  <a:rPr lang="de-DE" dirty="0" smtClean="0"/>
                  <a:t>Nun: Die Funktion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de-DE" b="0" i="1" smtClean="0">
                            <a:latin typeface="Cambria Math"/>
                          </a:rPr>
                          <m:t>𝑋</m:t>
                        </m:r>
                      </m:sub>
                    </m:sSub>
                    <m:r>
                      <a:rPr lang="de-DE" b="0" i="0" smtClean="0">
                        <a:latin typeface="Cambria Math"/>
                      </a:rPr>
                      <m:t> </m:t>
                    </m:r>
                  </m:oMath>
                </a14:m>
                <a:r>
                  <a:rPr lang="de-DE" dirty="0" smtClean="0"/>
                  <a:t> kann nur die Person X ausführen, weil nur sie den geheimen Schlüssel der Person X kennt</a:t>
                </a:r>
                <a:endParaRPr lang="de-DE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219200"/>
                <a:ext cx="8763000" cy="5334000"/>
              </a:xfrm>
              <a:blipFill rotWithShape="1">
                <a:blip r:embed="rId2"/>
                <a:stretch>
                  <a:fillRect l="-1530" t="-14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6458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Digitale Signaturen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219200"/>
                <a:ext cx="8763000" cy="5334000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de-DE" dirty="0" smtClean="0"/>
                  <a:t>Seien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de-DE" b="0" i="1" smtClean="0">
                            <a:latin typeface="Cambria Math"/>
                          </a:rPr>
                          <m:t>𝑋</m:t>
                        </m:r>
                      </m:sub>
                    </m:sSub>
                    <m:r>
                      <a:rPr lang="de-DE" b="0" i="1" smtClean="0">
                        <a:latin typeface="Cambria Math"/>
                      </a:rPr>
                      <m:t> </m:t>
                    </m:r>
                    <m:r>
                      <a:rPr lang="de-DE" b="0" i="1" smtClean="0">
                        <a:latin typeface="Cambria Math"/>
                      </a:rPr>
                      <m:t>𝑢</m:t>
                    </m:r>
                  </m:oMath>
                </a14:m>
                <a:r>
                  <a:rPr lang="de-DE" dirty="0" err="1" smtClean="0"/>
                  <a:t>nd</a:t>
                </a:r>
                <a:r>
                  <a:rPr lang="de-DE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de-DE" b="0" i="1" smtClean="0">
                            <a:latin typeface="Cambria Math"/>
                          </a:rPr>
                          <m:t>𝑋</m:t>
                        </m:r>
                      </m:sub>
                    </m:sSub>
                  </m:oMath>
                </a14:m>
                <a:r>
                  <a:rPr lang="de-DE" dirty="0" smtClean="0"/>
                  <a:t> die Funktionen von X und gelte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de-DE" b="0" i="1" smtClean="0">
                            <a:latin typeface="Cambria Math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de-DE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/>
                              </a:rPr>
                              <m:t>𝐷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/>
                              </a:rPr>
                              <m:t>𝑋</m:t>
                            </m:r>
                          </m:sub>
                        </m:sSub>
                        <m:d>
                          <m:dPr>
                            <m:ctrlPr>
                              <a:rPr lang="de-DE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de-DE" b="0" i="1" smtClean="0"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de-DE" b="0" i="1" smtClean="0">
                        <a:latin typeface="Cambria Math"/>
                      </a:rPr>
                      <m:t>=</m:t>
                    </m:r>
                    <m:r>
                      <a:rPr lang="de-DE" b="0" i="1" smtClean="0">
                        <a:latin typeface="Cambria Math"/>
                      </a:rPr>
                      <m:t>𝑥</m:t>
                    </m:r>
                    <m:r>
                      <a:rPr lang="de-DE" b="0" i="1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de-DE" b="0" i="0" smtClean="0">
                        <a:latin typeface="Cambria Math"/>
                      </a:rPr>
                      <m:t>f</m:t>
                    </m:r>
                  </m:oMath>
                </a14:m>
                <a:r>
                  <a:rPr lang="de-DE" dirty="0" smtClean="0"/>
                  <a:t>ür alle x.</a:t>
                </a:r>
              </a:p>
              <a:p>
                <a:r>
                  <a:rPr lang="de-DE" dirty="0" smtClean="0"/>
                  <a:t>Um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/>
                      </a:rPr>
                      <m:t>𝑚</m:t>
                    </m:r>
                    <m:r>
                      <a:rPr lang="de-DE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de-DE" dirty="0" smtClean="0"/>
                  <a:t>zu signieren, erzeugt X den String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/>
                      </a:rPr>
                      <m:t>𝑠</m:t>
                    </m:r>
                    <m:r>
                      <a:rPr lang="de-DE" b="0" i="1" smtClean="0">
                        <a:latin typeface="Cambria Math"/>
                      </a:rPr>
                      <m:t>= </m:t>
                    </m:r>
                    <m:sSub>
                      <m:sSubPr>
                        <m:ctrlPr>
                          <a:rPr lang="de-DE" i="1">
                            <a:latin typeface="Cambria Math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de-DE" i="1">
                            <a:latin typeface="Cambria Math"/>
                          </a:rPr>
                          <m:t>𝑋</m:t>
                        </m:r>
                      </m:sub>
                    </m:sSub>
                  </m:oMath>
                </a14:m>
                <a:r>
                  <a:rPr lang="de-DE" i="1" dirty="0" smtClean="0">
                    <a:latin typeface="Cambria Math"/>
                  </a:rPr>
                  <a:t>(m)    </a:t>
                </a:r>
              </a:p>
              <a:p>
                <a:r>
                  <a:rPr lang="de-DE" i="1" dirty="0" smtClean="0">
                    <a:latin typeface="Cambria Math"/>
                  </a:rPr>
                  <a:t>Das Paar (</a:t>
                </a:r>
                <a:r>
                  <a:rPr lang="de-DE" i="1" dirty="0" err="1" smtClean="0">
                    <a:latin typeface="Cambria Math"/>
                  </a:rPr>
                  <a:t>m,s</a:t>
                </a:r>
                <a:r>
                  <a:rPr lang="de-DE" i="1" dirty="0" smtClean="0">
                    <a:latin typeface="Cambria Math"/>
                  </a:rPr>
                  <a:t>) ist das unterschriebene m</a:t>
                </a:r>
              </a:p>
              <a:p>
                <a:r>
                  <a:rPr lang="de-DE" dirty="0" smtClean="0">
                    <a:latin typeface="Cambria Math"/>
                  </a:rPr>
                  <a:t>Vertragspartner </a:t>
                </a:r>
                <a:r>
                  <a:rPr lang="de-DE" dirty="0" smtClean="0">
                    <a:latin typeface="Cambria Math"/>
                  </a:rPr>
                  <a:t>über</a:t>
                </a:r>
                <a:r>
                  <a:rPr lang="de-DE" dirty="0" smtClean="0">
                    <a:latin typeface="Cambria Math"/>
                  </a:rPr>
                  <a:t>prüft dass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de-DE" i="1">
                            <a:latin typeface="Cambria Math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de-DE" i="1">
                            <a:latin typeface="Cambria Math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/>
                          </a:rPr>
                          <m:t>𝑠</m:t>
                        </m:r>
                      </m:e>
                    </m:d>
                    <m:r>
                      <a:rPr lang="de-DE" i="1">
                        <a:latin typeface="Cambria Math"/>
                      </a:rPr>
                      <m:t>=</m:t>
                    </m:r>
                    <m:r>
                      <a:rPr lang="de-DE" b="0" i="1" smtClean="0">
                        <a:latin typeface="Cambria Math"/>
                      </a:rPr>
                      <m:t>𝑚</m:t>
                    </m:r>
                    <m:r>
                      <a:rPr lang="de-DE" i="1">
                        <a:latin typeface="Cambria Math"/>
                      </a:rPr>
                      <m:t> </m:t>
                    </m:r>
                  </m:oMath>
                </a14:m>
                <a:r>
                  <a:rPr lang="de-DE" b="0" dirty="0" smtClean="0"/>
                  <a:t>gilt</a:t>
                </a:r>
                <a:endParaRPr lang="de-DE" b="0" dirty="0" smtClean="0"/>
              </a:p>
              <a:p>
                <a:r>
                  <a:rPr lang="de-DE" dirty="0" smtClean="0"/>
                  <a:t>Da man nach </a:t>
                </a:r>
                <a:r>
                  <a:rPr lang="de-DE" b="0" dirty="0" smtClean="0"/>
                  <a:t>Annahme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/>
                      </a:rPr>
                      <m:t>𝑠</m:t>
                    </m:r>
                  </m:oMath>
                </a14:m>
                <a:r>
                  <a:rPr lang="de-DE" b="0" dirty="0" smtClean="0"/>
                  <a:t> aus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/>
                      </a:rPr>
                      <m:t>𝑚</m:t>
                    </m:r>
                    <m:r>
                      <a:rPr lang="de-DE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de-DE" b="0" dirty="0" smtClean="0"/>
                  <a:t>ohne </a:t>
                </a:r>
                <a:r>
                  <a:rPr lang="de-DE" dirty="0" smtClean="0"/>
                  <a:t>Kenntnis des Programms für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de-DE" i="1">
                            <a:latin typeface="Cambria Math"/>
                          </a:rPr>
                          <m:t>𝑋</m:t>
                        </m:r>
                      </m:sub>
                    </m:sSub>
                  </m:oMath>
                </a14:m>
                <a:r>
                  <a:rPr lang="de-DE" dirty="0"/>
                  <a:t> </a:t>
                </a:r>
                <a:r>
                  <a:rPr lang="de-DE" dirty="0" smtClean="0"/>
                  <a:t>(also ohne Kenntnis von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de-DE" i="1">
                            <a:latin typeface="Cambria Math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de-DE" dirty="0" smtClean="0"/>
                  <a:t>) nicht berechnen kann, </a:t>
                </a:r>
                <a:r>
                  <a:rPr lang="de-DE" b="0" dirty="0" smtClean="0"/>
                  <a:t>kann </a:t>
                </a:r>
                <a:r>
                  <a:rPr lang="de-DE" b="0" dirty="0" smtClean="0"/>
                  <a:t>nur der Besitzer </a:t>
                </a:r>
                <a:r>
                  <a:rPr lang="de-DE" dirty="0" smtClean="0"/>
                  <a:t>von</a:t>
                </a:r>
                <a:r>
                  <a:rPr lang="de-DE" b="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de-DE" b="0" i="1" smtClean="0">
                            <a:latin typeface="Cambria Math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de-DE" b="0" dirty="0" smtClean="0"/>
                  <a:t> </a:t>
                </a:r>
                <a:r>
                  <a:rPr lang="de-DE" b="0" dirty="0" smtClean="0"/>
                  <a:t>den Text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/>
                      </a:rPr>
                      <m:t>𝑠</m:t>
                    </m:r>
                    <m:r>
                      <a:rPr lang="de-DE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de-DE" b="0" dirty="0" smtClean="0"/>
                  <a:t>erzeugen. Also kann X die Unterschrift nicht abstreiten.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219200"/>
                <a:ext cx="8763000" cy="5334000"/>
              </a:xfrm>
              <a:blipFill rotWithShape="1">
                <a:blip r:embed="rId2"/>
                <a:stretch>
                  <a:fillRect l="-1530" t="-2400" r="-17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8186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own Arrow 17"/>
          <p:cNvSpPr/>
          <p:nvPr/>
        </p:nvSpPr>
        <p:spPr>
          <a:xfrm rot="10800000">
            <a:off x="3844620" y="3965701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7074" y="304800"/>
            <a:ext cx="8299726" cy="914400"/>
          </a:xfrm>
        </p:spPr>
        <p:txBody>
          <a:bodyPr/>
          <a:lstStyle/>
          <a:p>
            <a:r>
              <a:rPr lang="de-DE" dirty="0" smtClean="0"/>
              <a:t>Digitale Signaturen</a:t>
            </a:r>
            <a:br>
              <a:rPr lang="de-DE" dirty="0" smtClean="0"/>
            </a:br>
            <a:r>
              <a:rPr lang="de-DE" dirty="0" smtClean="0"/>
              <a:t>Signatur = etwas, das nur ich kann</a:t>
            </a:r>
            <a:br>
              <a:rPr lang="de-DE" dirty="0" smtClean="0"/>
            </a:b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19200"/>
                <a:ext cx="8229600" cy="49069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smtClean="0">
                          <a:latin typeface="Cambria Math"/>
                        </a:rPr>
                        <m:t>𝑚</m:t>
                      </m:r>
                      <m:r>
                        <a:rPr lang="de-DE" i="1" smtClean="0">
                          <a:latin typeface="Cambria Math"/>
                        </a:rPr>
                        <m:t>=</m:t>
                      </m:r>
                      <m:r>
                        <a:rPr lang="de-DE" b="0" i="1" smtClean="0">
                          <a:latin typeface="Cambria Math"/>
                        </a:rPr>
                        <m:t>𝐸</m:t>
                      </m:r>
                      <m:d>
                        <m:dPr>
                          <m:ctrlPr>
                            <a:rPr lang="de-DE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de-DE" i="1">
                              <a:latin typeface="Cambria Math"/>
                            </a:rPr>
                            <m:t> </m:t>
                          </m:r>
                          <m:sSub>
                            <m:sSubPr>
                              <m:ctrlPr>
                                <a:rPr lang="de-DE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/>
                                </a:rPr>
                                <m:t>𝑒</m:t>
                              </m:r>
                            </m:sub>
                          </m:sSub>
                          <m:r>
                            <a:rPr lang="de-DE" i="1">
                              <a:latin typeface="Cambria Math"/>
                            </a:rPr>
                            <m:t> , </m:t>
                          </m:r>
                          <m:r>
                            <a:rPr lang="de-DE" b="0" i="1" smtClean="0">
                              <a:latin typeface="Cambria Math"/>
                            </a:rPr>
                            <m:t>𝐷</m:t>
                          </m:r>
                          <m:d>
                            <m:dPr>
                              <m:ctrlPr>
                                <a:rPr lang="de-DE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de-DE" i="1">
                                  <a:latin typeface="Cambria Math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de-DE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latin typeface="Cambria Math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/>
                                    </a:rPr>
                                    <m:t>𝑑</m:t>
                                  </m:r>
                                </m:sub>
                              </m:sSub>
                              <m:r>
                                <a:rPr lang="de-DE" i="1">
                                  <a:latin typeface="Cambria Math"/>
                                </a:rPr>
                                <m:t> , </m:t>
                              </m:r>
                              <m:r>
                                <a:rPr lang="de-DE" i="1">
                                  <a:latin typeface="Cambria Math"/>
                                </a:rPr>
                                <m:t>𝑚</m:t>
                              </m:r>
                            </m:e>
                          </m:d>
                        </m:e>
                      </m:d>
                      <m:r>
                        <a:rPr lang="de-DE" b="0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de-DE" b="0" dirty="0" smtClean="0"/>
              </a:p>
              <a:p>
                <a:pPr marL="0" indent="0">
                  <a:buNone/>
                </a:pPr>
                <a:endParaRPr lang="de-DE" dirty="0"/>
              </a:p>
              <a:p>
                <a:pPr marL="0" indent="0">
                  <a:buNone/>
                </a:pPr>
                <a:endParaRPr lang="de-DE" dirty="0"/>
              </a:p>
              <a:p>
                <a:endParaRPr lang="de-DE" dirty="0" smtClean="0"/>
              </a:p>
              <a:p>
                <a:pPr marL="0" indent="0">
                  <a:buNone/>
                </a:pPr>
                <a:r>
                  <a:rPr lang="de-DE" dirty="0"/>
                  <a:t> </a:t>
                </a:r>
                <a:r>
                  <a:rPr lang="de-DE" dirty="0" smtClean="0"/>
                  <a:t>   </a:t>
                </a:r>
              </a:p>
              <a:p>
                <a:pPr marL="0" indent="0">
                  <a:buNone/>
                </a:pPr>
                <a:r>
                  <a:rPr lang="de-DE" dirty="0" smtClean="0"/>
                  <a:t>            Alice         Eve          Bob </a:t>
                </a:r>
              </a:p>
              <a:p>
                <a:pPr marL="0" indent="0">
                  <a:buNone/>
                </a:pPr>
                <a:endParaRPr lang="de-DE" dirty="0" smtClean="0"/>
              </a:p>
              <a:p>
                <a:pPr marL="0" indent="0">
                  <a:buNone/>
                </a:pPr>
                <a:r>
                  <a:rPr lang="de-DE" dirty="0" smtClean="0"/>
                  <a:t>Eve = </a:t>
                </a:r>
                <a:r>
                  <a:rPr lang="de-DE" dirty="0" err="1" smtClean="0"/>
                  <a:t>Eavesdropper</a:t>
                </a:r>
                <a:r>
                  <a:rPr lang="de-DE" dirty="0" smtClean="0"/>
                  <a:t>    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/>
                      </a:rPr>
                      <m:t>𝑠</m:t>
                    </m:r>
                    <m:r>
                      <a:rPr lang="de-DE" b="0" i="1" smtClean="0">
                        <a:latin typeface="Cambria Math"/>
                      </a:rPr>
                      <m:t>=</m:t>
                    </m:r>
                    <m:r>
                      <a:rPr lang="de-DE" b="0" i="0" smtClean="0">
                        <a:latin typeface="Cambria Math"/>
                      </a:rPr>
                      <m:t> </m:t>
                    </m:r>
                  </m:oMath>
                </a14:m>
                <a:r>
                  <a:rPr lang="de-DE" dirty="0" smtClean="0"/>
                  <a:t>Signatur von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/>
                      </a:rPr>
                      <m:t>𝑚</m:t>
                    </m:r>
                  </m:oMath>
                </a14:m>
                <a:endParaRPr lang="de-DE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19200"/>
                <a:ext cx="8229600" cy="4906963"/>
              </a:xfrm>
              <a:blipFill rotWithShape="1">
                <a:blip r:embed="rId2"/>
                <a:stretch>
                  <a:fillRect l="-1852" b="-62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1773072" y="3581400"/>
            <a:ext cx="10668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 smtClean="0">
                <a:solidFill>
                  <a:srgbClr val="FF0000"/>
                </a:solidFill>
              </a:rPr>
              <a:t>E</a:t>
            </a:r>
            <a:endParaRPr lang="de-DE" sz="24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34000" y="3581400"/>
            <a:ext cx="10668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 smtClean="0">
                <a:solidFill>
                  <a:srgbClr val="FF0000"/>
                </a:solidFill>
              </a:rPr>
              <a:t>D</a:t>
            </a:r>
            <a:endParaRPr lang="de-DE" sz="2400" dirty="0">
              <a:solidFill>
                <a:srgbClr val="FF0000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 rot="10800000">
            <a:off x="794664" y="372008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Down Arrow 8"/>
          <p:cNvSpPr/>
          <p:nvPr/>
        </p:nvSpPr>
        <p:spPr>
          <a:xfrm>
            <a:off x="2019869" y="2602992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Down Arrow 9"/>
          <p:cNvSpPr/>
          <p:nvPr/>
        </p:nvSpPr>
        <p:spPr>
          <a:xfrm>
            <a:off x="5606955" y="2602992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ight Arrow 10"/>
          <p:cNvSpPr/>
          <p:nvPr/>
        </p:nvSpPr>
        <p:spPr>
          <a:xfrm rot="10800000">
            <a:off x="6400800" y="372008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ight Arrow 11"/>
          <p:cNvSpPr/>
          <p:nvPr/>
        </p:nvSpPr>
        <p:spPr>
          <a:xfrm rot="10800000">
            <a:off x="2839872" y="3720084"/>
            <a:ext cx="249412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extBox 12"/>
          <p:cNvSpPr txBox="1"/>
          <p:nvPr/>
        </p:nvSpPr>
        <p:spPr>
          <a:xfrm>
            <a:off x="337464" y="3734869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m</a:t>
            </a:r>
            <a:endParaRPr lang="de-DE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733800" y="3350567"/>
                <a:ext cx="457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400" b="0" i="1" smtClean="0">
                          <a:latin typeface="Cambria Math"/>
                        </a:rPr>
                        <m:t>𝑠</m:t>
                      </m:r>
                    </m:oMath>
                  </m:oMathPara>
                </a14:m>
                <a:endParaRPr lang="de-DE" sz="2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800" y="3350567"/>
                <a:ext cx="457200" cy="46166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019868" y="2141327"/>
                <a:ext cx="217113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24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de-DE" sz="2400" i="1">
                            <a:latin typeface="Cambria Math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de-DE" sz="2400" dirty="0" smtClean="0"/>
                  <a:t>, öffentlich</a:t>
                </a:r>
                <a:endParaRPr lang="de-DE" sz="24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9868" y="2141327"/>
                <a:ext cx="2171132" cy="461665"/>
              </a:xfrm>
              <a:prstGeom prst="rect">
                <a:avLst/>
              </a:prstGeom>
              <a:blipFill rotWithShape="1">
                <a:blip r:embed="rId4"/>
                <a:stretch>
                  <a:fillRect t="-9211" b="-3026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7379208" y="3715576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m</a:t>
            </a:r>
            <a:endParaRPr lang="de-DE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575247" y="2152743"/>
                <a:ext cx="2514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DE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de-DE" sz="2400" i="1">
                            <a:latin typeface="Cambria Math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de-DE" sz="2400" dirty="0" smtClean="0"/>
                  <a:t>, privat</a:t>
                </a:r>
                <a:endParaRPr lang="de-DE" sz="24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5247" y="2152743"/>
                <a:ext cx="2514600" cy="461665"/>
              </a:xfrm>
              <a:prstGeom prst="rect">
                <a:avLst/>
              </a:prstGeom>
              <a:blipFill rotWithShape="1">
                <a:blip r:embed="rId5"/>
                <a:stretch>
                  <a:fillRect l="-728" t="-9211" b="-3026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8273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Electronic </a:t>
            </a:r>
            <a:r>
              <a:rPr lang="de-DE" dirty="0" smtClean="0"/>
              <a:t>Banking</a:t>
            </a:r>
            <a:r>
              <a:rPr lang="de-DE" smtClean="0"/>
              <a:t>, Schritt </a:t>
            </a:r>
            <a:r>
              <a:rPr lang="de-DE" dirty="0" smtClean="0"/>
              <a:t>1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de-DE" dirty="0" smtClean="0"/>
                  <a:t>Bank hinterlegt </a:t>
                </a:r>
                <a:r>
                  <a:rPr lang="de-DE" smtClean="0"/>
                  <a:t>ihren öffentlichen Schlüssel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de-DE" b="0" i="1" smtClean="0">
                            <a:latin typeface="Cambria Math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de-DE" dirty="0" smtClean="0"/>
                  <a:t> bei </a:t>
                </a:r>
                <a:r>
                  <a:rPr lang="de-DE" smtClean="0"/>
                  <a:t>einem Trustcenter</a:t>
                </a:r>
                <a:endParaRPr lang="de-DE" dirty="0" smtClean="0"/>
              </a:p>
              <a:p>
                <a:r>
                  <a:rPr lang="de-DE" dirty="0" smtClean="0"/>
                  <a:t>Kunde kennt (fest eingebaut im Browser) </a:t>
                </a:r>
                <a:r>
                  <a:rPr lang="de-DE" smtClean="0"/>
                  <a:t>den öffentlichen Schlüssel des TC </a:t>
                </a:r>
                <a:r>
                  <a:rPr lang="de-DE" dirty="0" smtClean="0"/>
                  <a:t>und </a:t>
                </a:r>
                <a:r>
                  <a:rPr lang="de-DE" smtClean="0"/>
                  <a:t>fragt nach Schlüssel </a:t>
                </a:r>
                <a:r>
                  <a:rPr lang="de-DE" dirty="0" smtClean="0"/>
                  <a:t>der Bank</a:t>
                </a:r>
              </a:p>
              <a:p>
                <a:r>
                  <a:rPr lang="de-DE" smtClean="0"/>
                  <a:t>TC </a:t>
                </a:r>
                <a:r>
                  <a:rPr lang="de-DE" dirty="0" smtClean="0"/>
                  <a:t>signiert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de-DE" i="1">
                            <a:latin typeface="Cambria Math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de-DE" dirty="0"/>
                  <a:t> </a:t>
                </a:r>
                <a:r>
                  <a:rPr lang="de-DE" smtClean="0"/>
                  <a:t>und schickt </a:t>
                </a:r>
                <a:r>
                  <a:rPr lang="de-DE" dirty="0" smtClean="0"/>
                  <a:t>an Kunden</a:t>
                </a:r>
              </a:p>
              <a:p>
                <a:r>
                  <a:rPr lang="de-DE" dirty="0" smtClean="0"/>
                  <a:t>Kunde verifiziert und benutzt dann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de-DE" i="1">
                            <a:latin typeface="Cambria Math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de-DE" dirty="0"/>
                  <a:t> </a:t>
                </a:r>
                <a:endParaRPr lang="de-DE" dirty="0" smtClean="0"/>
              </a:p>
              <a:p>
                <a:endParaRPr lang="de-DE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7171" y="152400"/>
            <a:ext cx="1486829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682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de-DE" dirty="0" smtClean="0"/>
              <a:t>Kryptographie (geheim-schreiben</a:t>
            </a:r>
            <a:r>
              <a:rPr lang="de-DE" dirty="0" smtClean="0"/>
              <a:t>)</a:t>
            </a:r>
            <a:br>
              <a:rPr lang="de-DE" dirty="0" smtClean="0"/>
            </a:br>
            <a:r>
              <a:rPr lang="de-DE" dirty="0" smtClean="0"/>
              <a:t>Hauptziele (nach Wolfgang </a:t>
            </a:r>
            <a:r>
              <a:rPr lang="de-DE" dirty="0" err="1" smtClean="0"/>
              <a:t>Ertel</a:t>
            </a:r>
            <a:r>
              <a:rPr lang="de-DE" dirty="0" smtClean="0"/>
              <a:t>)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de-DE" dirty="0" smtClean="0">
                <a:hlinkClick r:id="rId2" tooltip="Vertraulichkeit"/>
              </a:rPr>
              <a:t>Vertraulichkeit</a:t>
            </a:r>
            <a:r>
              <a:rPr lang="de-DE" dirty="0" smtClean="0"/>
              <a:t> </a:t>
            </a:r>
            <a:r>
              <a:rPr lang="de-DE" dirty="0"/>
              <a:t>/ </a:t>
            </a:r>
            <a:r>
              <a:rPr lang="de-DE" dirty="0" smtClean="0"/>
              <a:t>Zugriffsschutz</a:t>
            </a:r>
            <a:r>
              <a:rPr lang="de-DE" dirty="0"/>
              <a:t>: Nur dazu </a:t>
            </a:r>
            <a:r>
              <a:rPr lang="de-DE" dirty="0" smtClean="0"/>
              <a:t>berechtigte </a:t>
            </a:r>
            <a:r>
              <a:rPr lang="de-DE" dirty="0"/>
              <a:t>Personen sollen in der Lage sein, die Daten oder die </a:t>
            </a:r>
            <a:r>
              <a:rPr lang="de-DE" dirty="0" smtClean="0"/>
              <a:t>Nachricht </a:t>
            </a:r>
            <a:r>
              <a:rPr lang="de-DE" dirty="0"/>
              <a:t>zu </a:t>
            </a:r>
            <a:r>
              <a:rPr lang="de-DE" dirty="0" smtClean="0"/>
              <a:t>lesen (auch teilweise</a:t>
            </a:r>
            <a:r>
              <a:rPr lang="de-DE" dirty="0" smtClean="0"/>
              <a:t>).</a:t>
            </a:r>
            <a:endParaRPr lang="de-DE" dirty="0"/>
          </a:p>
          <a:p>
            <a:pPr marL="0" indent="0">
              <a:buNone/>
            </a:pPr>
            <a:r>
              <a:rPr lang="de-DE" dirty="0">
                <a:hlinkClick r:id="rId3" tooltip="Integrität (Informationssicherheit)"/>
              </a:rPr>
              <a:t>Integrität</a:t>
            </a:r>
            <a:r>
              <a:rPr lang="de-DE" dirty="0"/>
              <a:t> / </a:t>
            </a:r>
            <a:r>
              <a:rPr lang="de-DE" dirty="0" smtClean="0"/>
              <a:t>Änderungsschutz</a:t>
            </a:r>
            <a:r>
              <a:rPr lang="de-DE" dirty="0"/>
              <a:t>: Die Daten müssen </a:t>
            </a:r>
            <a:r>
              <a:rPr lang="de-DE" dirty="0" smtClean="0"/>
              <a:t>nachweislich </a:t>
            </a:r>
            <a:r>
              <a:rPr lang="de-DE" dirty="0"/>
              <a:t>vollständig und unverändert sein.</a:t>
            </a:r>
          </a:p>
          <a:p>
            <a:pPr marL="0" indent="0">
              <a:buNone/>
            </a:pPr>
            <a:r>
              <a:rPr lang="de-DE" dirty="0" smtClean="0">
                <a:hlinkClick r:id="rId4" tooltip="Authentizität"/>
              </a:rPr>
              <a:t>Authentizität</a:t>
            </a:r>
            <a:r>
              <a:rPr lang="de-DE" dirty="0" smtClean="0"/>
              <a:t>, Verbindlichkeit </a:t>
            </a:r>
            <a:r>
              <a:rPr lang="de-DE" dirty="0"/>
              <a:t>/ </a:t>
            </a:r>
            <a:r>
              <a:rPr lang="de-DE" dirty="0" smtClean="0"/>
              <a:t>Fälschungsschutz, </a:t>
            </a:r>
            <a:r>
              <a:rPr lang="de-DE" dirty="0" err="1" smtClean="0"/>
              <a:t>Nichtabstreitbarkeit</a:t>
            </a:r>
            <a:r>
              <a:rPr lang="de-DE" dirty="0" smtClean="0"/>
              <a:t>: </a:t>
            </a:r>
            <a:r>
              <a:rPr lang="de-DE" dirty="0"/>
              <a:t>Der Urheber der Daten oder der Absender der </a:t>
            </a:r>
            <a:r>
              <a:rPr lang="de-DE" dirty="0" smtClean="0"/>
              <a:t>Nachricht </a:t>
            </a:r>
            <a:r>
              <a:rPr lang="de-DE" dirty="0"/>
              <a:t>soll eindeutig identifizierbar sein, und seine </a:t>
            </a:r>
            <a:r>
              <a:rPr lang="de-DE" dirty="0" smtClean="0"/>
              <a:t>Urheberschaft </a:t>
            </a:r>
            <a:r>
              <a:rPr lang="de-DE" dirty="0"/>
              <a:t>sollte </a:t>
            </a:r>
            <a:r>
              <a:rPr lang="de-DE" dirty="0" smtClean="0"/>
              <a:t>nachprüfbar </a:t>
            </a:r>
            <a:r>
              <a:rPr lang="de-DE" dirty="0" smtClean="0"/>
              <a:t>und nicht </a:t>
            </a:r>
            <a:r>
              <a:rPr lang="de-DE" dirty="0" err="1" smtClean="0"/>
              <a:t>abstreitbar</a:t>
            </a:r>
            <a:r>
              <a:rPr lang="de-DE" dirty="0" smtClean="0"/>
              <a:t> sein.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61226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Zusammenfassung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Electronic Banking, Einkaufen </a:t>
            </a:r>
            <a:r>
              <a:rPr lang="de-DE" smtClean="0"/>
              <a:t>im Netz nutzt </a:t>
            </a:r>
            <a:r>
              <a:rPr lang="de-DE" dirty="0" smtClean="0"/>
              <a:t>symmetrische und asymmetrische Kryptographie</a:t>
            </a:r>
          </a:p>
          <a:p>
            <a:r>
              <a:rPr lang="de-DE" dirty="0" smtClean="0"/>
              <a:t>Kommunikation mit der Bank ist damit geschützt   </a:t>
            </a:r>
            <a:r>
              <a:rPr lang="de-DE" dirty="0"/>
              <a:t>https://</a:t>
            </a:r>
            <a:r>
              <a:rPr lang="de-DE" dirty="0" smtClean="0"/>
              <a:t>my.hypovereinsbank.de/</a:t>
            </a:r>
          </a:p>
          <a:p>
            <a:r>
              <a:rPr lang="de-DE" dirty="0" smtClean="0"/>
              <a:t>Aber Vorsicht: für die Qualität ihrer PIN und Passwörter sind sie selbst verantwortlich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1269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de-DE" dirty="0" smtClean="0"/>
              <a:t>Kryptographie (geheim-schreiben</a:t>
            </a:r>
            <a:r>
              <a:rPr lang="de-DE" dirty="0" smtClean="0"/>
              <a:t>)</a:t>
            </a:r>
            <a:br>
              <a:rPr lang="de-DE" dirty="0" smtClean="0"/>
            </a:br>
            <a:r>
              <a:rPr lang="de-DE" dirty="0" smtClean="0"/>
              <a:t>Hauptziele (nach Wolfgang </a:t>
            </a:r>
            <a:r>
              <a:rPr lang="de-DE" dirty="0" err="1" smtClean="0"/>
              <a:t>Ertel</a:t>
            </a:r>
            <a:r>
              <a:rPr lang="de-DE" dirty="0" smtClean="0"/>
              <a:t>)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de-DE" dirty="0" smtClean="0">
                <a:hlinkClick r:id="rId2" tooltip="Vertraulichkeit"/>
              </a:rPr>
              <a:t>Vertraulichkeit</a:t>
            </a:r>
            <a:r>
              <a:rPr lang="de-DE" dirty="0" smtClean="0"/>
              <a:t> </a:t>
            </a:r>
            <a:r>
              <a:rPr lang="de-DE" dirty="0"/>
              <a:t>/ </a:t>
            </a:r>
            <a:r>
              <a:rPr lang="de-DE" dirty="0" smtClean="0"/>
              <a:t>Zugriffsschutz</a:t>
            </a:r>
            <a:r>
              <a:rPr lang="de-DE" dirty="0"/>
              <a:t>: Nur dazu </a:t>
            </a:r>
            <a:r>
              <a:rPr lang="de-DE" dirty="0" smtClean="0"/>
              <a:t>berechtigte </a:t>
            </a:r>
            <a:r>
              <a:rPr lang="de-DE" dirty="0"/>
              <a:t>Personen sollen in der Lage sein, die Daten oder die </a:t>
            </a:r>
            <a:r>
              <a:rPr lang="de-DE" dirty="0" smtClean="0"/>
              <a:t>Nachricht </a:t>
            </a:r>
            <a:r>
              <a:rPr lang="de-DE" dirty="0"/>
              <a:t>zu </a:t>
            </a:r>
            <a:r>
              <a:rPr lang="de-DE" dirty="0" smtClean="0"/>
              <a:t>lesen (auch teilweise</a:t>
            </a:r>
            <a:r>
              <a:rPr lang="de-DE" dirty="0" smtClean="0"/>
              <a:t>).</a:t>
            </a:r>
          </a:p>
          <a:p>
            <a:pPr marL="0" indent="0">
              <a:buNone/>
            </a:pPr>
            <a:r>
              <a:rPr lang="de-DE" dirty="0" smtClean="0">
                <a:solidFill>
                  <a:srgbClr val="FF0000"/>
                </a:solidFill>
              </a:rPr>
              <a:t>Nachricht/Daten verschlüsseln</a:t>
            </a:r>
            <a:endParaRPr lang="de-DE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de-DE" dirty="0">
                <a:hlinkClick r:id="rId3" tooltip="Integrität (Informationssicherheit)"/>
              </a:rPr>
              <a:t>Integrität</a:t>
            </a:r>
            <a:r>
              <a:rPr lang="de-DE" dirty="0"/>
              <a:t> / </a:t>
            </a:r>
            <a:r>
              <a:rPr lang="de-DE" dirty="0" smtClean="0"/>
              <a:t>Änderungsschutz</a:t>
            </a:r>
            <a:r>
              <a:rPr lang="de-DE" dirty="0"/>
              <a:t>: Die Daten müssen </a:t>
            </a:r>
            <a:r>
              <a:rPr lang="de-DE" dirty="0" smtClean="0"/>
              <a:t>nachweislich </a:t>
            </a:r>
            <a:r>
              <a:rPr lang="de-DE" dirty="0"/>
              <a:t>vollständig und unverändert sein</a:t>
            </a:r>
            <a:r>
              <a:rPr lang="de-DE" dirty="0" smtClean="0"/>
              <a:t>.</a:t>
            </a:r>
          </a:p>
          <a:p>
            <a:pPr marL="0" indent="0">
              <a:buNone/>
            </a:pPr>
            <a:r>
              <a:rPr lang="de-DE" dirty="0" smtClean="0">
                <a:solidFill>
                  <a:srgbClr val="FF0000"/>
                </a:solidFill>
              </a:rPr>
              <a:t>Nachricht/Daten verschlüsseln oder signieren</a:t>
            </a:r>
            <a:endParaRPr lang="de-DE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de-DE" dirty="0" smtClean="0">
                <a:hlinkClick r:id="rId4" tooltip="Authentizität"/>
              </a:rPr>
              <a:t>Authentizität</a:t>
            </a:r>
            <a:r>
              <a:rPr lang="de-DE" dirty="0" smtClean="0"/>
              <a:t>, Verbindlichkeit </a:t>
            </a:r>
            <a:r>
              <a:rPr lang="de-DE" dirty="0"/>
              <a:t>/ </a:t>
            </a:r>
            <a:r>
              <a:rPr lang="de-DE" dirty="0" smtClean="0"/>
              <a:t>Fälschungsschutz, </a:t>
            </a:r>
            <a:r>
              <a:rPr lang="de-DE" dirty="0" err="1" smtClean="0"/>
              <a:t>Nichtabstreitbarkeit</a:t>
            </a:r>
            <a:r>
              <a:rPr lang="de-DE" dirty="0" smtClean="0"/>
              <a:t>: </a:t>
            </a:r>
            <a:r>
              <a:rPr lang="de-DE" dirty="0"/>
              <a:t>Der Urheber der Daten oder der Absender der </a:t>
            </a:r>
            <a:r>
              <a:rPr lang="de-DE" dirty="0" smtClean="0"/>
              <a:t>Nachricht </a:t>
            </a:r>
            <a:r>
              <a:rPr lang="de-DE" dirty="0"/>
              <a:t>soll eindeutig identifizierbar sein, und seine </a:t>
            </a:r>
            <a:r>
              <a:rPr lang="de-DE" dirty="0" smtClean="0"/>
              <a:t>Urheberschaft </a:t>
            </a:r>
            <a:r>
              <a:rPr lang="de-DE" dirty="0"/>
              <a:t>sollte </a:t>
            </a:r>
            <a:r>
              <a:rPr lang="de-DE" dirty="0" smtClean="0"/>
              <a:t>nachprüfbar </a:t>
            </a:r>
            <a:r>
              <a:rPr lang="de-DE" dirty="0" smtClean="0"/>
              <a:t>und nicht </a:t>
            </a:r>
            <a:r>
              <a:rPr lang="de-DE" dirty="0" err="1" smtClean="0"/>
              <a:t>abstreitbar</a:t>
            </a:r>
            <a:r>
              <a:rPr lang="de-DE" dirty="0" smtClean="0"/>
              <a:t> sein.</a:t>
            </a:r>
          </a:p>
          <a:p>
            <a:pPr marL="0" indent="0">
              <a:buNone/>
            </a:pPr>
            <a:r>
              <a:rPr lang="de-DE" dirty="0" smtClean="0">
                <a:solidFill>
                  <a:srgbClr val="FF0000"/>
                </a:solidFill>
              </a:rPr>
              <a:t>Nachricht/Daten signieren</a:t>
            </a:r>
            <a:endParaRPr lang="de-D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456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Speicherung von Passwörtern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14:m>
                  <m:oMath xmlns:m="http://schemas.openxmlformats.org/officeDocument/2006/math">
                    <m:r>
                      <a:rPr lang="de-DE" b="0" i="1" smtClean="0">
                        <a:latin typeface="Cambria Math"/>
                      </a:rPr>
                      <m:t>h</m:t>
                    </m:r>
                    <m:r>
                      <a:rPr lang="de-DE" b="0" i="1" smtClean="0">
                        <a:latin typeface="Cambria Math"/>
                      </a:rPr>
                      <m:t>= </m:t>
                    </m:r>
                  </m:oMath>
                </a14:m>
                <a:r>
                  <a:rPr lang="en-US" dirty="0" smtClean="0"/>
                  <a:t>One-Way </a:t>
                </a:r>
                <a:r>
                  <a:rPr lang="en-US" dirty="0" err="1" smtClean="0"/>
                  <a:t>Funktion</a:t>
                </a:r>
                <a:r>
                  <a:rPr lang="en-US" dirty="0" smtClean="0"/>
                  <a:t>, </a:t>
                </a:r>
                <a:r>
                  <a:rPr lang="en-US" dirty="0" err="1" smtClean="0"/>
                  <a:t>z.B</a:t>
                </a:r>
                <a:r>
                  <a:rPr lang="en-US" dirty="0" smtClean="0"/>
                  <a:t>. </a:t>
                </a:r>
                <a:r>
                  <a:rPr lang="en-US" dirty="0" err="1" smtClean="0"/>
                  <a:t>Blockcypher</a:t>
                </a:r>
                <a:endParaRPr lang="en-US" dirty="0" smtClean="0"/>
              </a:p>
              <a:p>
                <a:r>
                  <a:rPr lang="de-DE" dirty="0" smtClean="0"/>
                  <a:t>Sei c = h(Passwort von KM)</a:t>
                </a:r>
                <a:endParaRPr lang="en-US" dirty="0" smtClean="0"/>
              </a:p>
              <a:p>
                <a:r>
                  <a:rPr lang="en-US" dirty="0" smtClean="0"/>
                  <a:t>S</a:t>
                </a:r>
                <a:r>
                  <a:rPr lang="de-DE" dirty="0" err="1" smtClean="0"/>
                  <a:t>peichere</a:t>
                </a:r>
                <a:r>
                  <a:rPr lang="de-DE" dirty="0" smtClean="0"/>
                  <a:t> ungesch</a:t>
                </a:r>
                <a:r>
                  <a:rPr lang="de-DE" dirty="0" smtClean="0"/>
                  <a:t>ützt das Paar </a:t>
                </a:r>
                <a:r>
                  <a:rPr lang="de-DE" dirty="0" smtClean="0">
                    <a:solidFill>
                      <a:srgbClr val="FF0000"/>
                    </a:solidFill>
                  </a:rPr>
                  <a:t>(K</a:t>
                </a:r>
                <a:r>
                  <a:rPr lang="de-DE" dirty="0" smtClean="0">
                    <a:solidFill>
                      <a:srgbClr val="FF0000"/>
                    </a:solidFill>
                  </a:rPr>
                  <a:t>M, c)</a:t>
                </a:r>
              </a:p>
              <a:p>
                <a:r>
                  <a:rPr lang="de-DE" dirty="0" smtClean="0">
                    <a:solidFill>
                      <a:srgbClr val="FF0000"/>
                    </a:solidFill>
                  </a:rPr>
                  <a:t>KM beweist seine Authentizität durch die Fähigkeit c erzeugen zu können</a:t>
                </a:r>
                <a:endParaRPr lang="de-DE" dirty="0" smtClean="0">
                  <a:solidFill>
                    <a:srgbClr val="FF0000"/>
                  </a:solidFill>
                </a:endParaRPr>
              </a:p>
              <a:p>
                <a:r>
                  <a:rPr lang="de-DE" dirty="0" smtClean="0"/>
                  <a:t>Angriffe: </a:t>
                </a:r>
                <a:r>
                  <a:rPr lang="de-DE" dirty="0" err="1" smtClean="0"/>
                  <a:t>brute-force</a:t>
                </a:r>
                <a:r>
                  <a:rPr lang="de-DE" dirty="0" smtClean="0"/>
                  <a:t>, da Passworte </a:t>
                </a:r>
                <a:r>
                  <a:rPr lang="de-DE" dirty="0" smtClean="0"/>
                  <a:t>oft kurz</a:t>
                </a:r>
                <a:r>
                  <a:rPr lang="de-DE" dirty="0" smtClean="0"/>
                  <a:t>. </a:t>
                </a:r>
              </a:p>
              <a:p>
                <a:r>
                  <a:rPr lang="de-DE" dirty="0" smtClean="0"/>
                  <a:t>Abhilfe</a:t>
                </a:r>
              </a:p>
              <a:p>
                <a:pPr lvl="1"/>
                <a:r>
                  <a:rPr lang="de-DE" dirty="0" smtClean="0"/>
                  <a:t>Maschine für h geht nach 3 inkorrekten Auswertungen kaputt</a:t>
                </a:r>
              </a:p>
              <a:p>
                <a:pPr lvl="1"/>
                <a:r>
                  <a:rPr lang="de-DE" dirty="0" smtClean="0"/>
                  <a:t>Oder </a:t>
                </a:r>
                <a:r>
                  <a:rPr lang="de-DE" dirty="0" smtClean="0"/>
                  <a:t>automatische Verlängerung durch Zufallsstring </a:t>
                </a:r>
              </a:p>
              <a:p>
                <a:pPr marL="457200" lvl="1" indent="0">
                  <a:buNone/>
                </a:pPr>
                <a:r>
                  <a:rPr lang="de-DE" dirty="0"/>
                  <a:t> </a:t>
                </a:r>
                <a:r>
                  <a:rPr lang="de-DE" dirty="0" smtClean="0"/>
                  <a:t>   speichere </a:t>
                </a:r>
                <a:r>
                  <a:rPr lang="de-DE" dirty="0" smtClean="0">
                    <a:solidFill>
                      <a:srgbClr val="FF0000"/>
                    </a:solidFill>
                  </a:rPr>
                  <a:t>(KM, zufälliges </a:t>
                </a:r>
                <a:r>
                  <a:rPr lang="de-DE" dirty="0" smtClean="0">
                    <a:solidFill>
                      <a:srgbClr val="FF0000"/>
                    </a:solidFill>
                  </a:rPr>
                  <a:t>s, h(Passwort von </a:t>
                </a:r>
                <a:r>
                  <a:rPr lang="de-DE" dirty="0" smtClean="0">
                    <a:solidFill>
                      <a:srgbClr val="FF0000"/>
                    </a:solidFill>
                  </a:rPr>
                  <a:t>KM + s))</a:t>
                </a:r>
                <a:endParaRPr lang="de-DE" dirty="0" smtClean="0">
                  <a:solidFill>
                    <a:srgbClr val="FF0000"/>
                  </a:solidFill>
                </a:endParaRPr>
              </a:p>
              <a:p>
                <a:pPr lvl="1"/>
                <a:endParaRPr lang="de-DE" dirty="0" smtClean="0"/>
              </a:p>
              <a:p>
                <a:pPr lvl="1"/>
                <a:endParaRPr lang="de-DE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85" t="-2965" r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335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Digitale Signaturen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219200"/>
                <a:ext cx="8763000" cy="5334000"/>
              </a:xfrm>
            </p:spPr>
            <p:txBody>
              <a:bodyPr>
                <a:normAutofit/>
              </a:bodyPr>
              <a:lstStyle/>
              <a:p>
                <a:r>
                  <a:rPr lang="de-DE" dirty="0" smtClean="0"/>
                  <a:t>Sei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de-DE" i="1">
                            <a:latin typeface="Cambria Math"/>
                          </a:rPr>
                        </m:ctrlPr>
                      </m:dPr>
                      <m:e>
                        <m:r>
                          <a:rPr lang="de-DE" i="1">
                            <a:latin typeface="Cambria Math"/>
                          </a:rPr>
                          <m:t> </m:t>
                        </m:r>
                        <m:sSub>
                          <m:sSubPr>
                            <m:ctrlPr>
                              <a:rPr lang="de-DE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/>
                              </a:rPr>
                              <m:t>𝑘</m:t>
                            </m:r>
                          </m:e>
                          <m:sub>
                            <m:r>
                              <a:rPr lang="de-DE" i="1">
                                <a:latin typeface="Cambria Math"/>
                              </a:rPr>
                              <m:t>𝑒</m:t>
                            </m:r>
                          </m:sub>
                        </m:sSub>
                        <m:r>
                          <a:rPr lang="de-DE" i="1">
                            <a:latin typeface="Cambria Math"/>
                          </a:rPr>
                          <m:t> ,</m:t>
                        </m:r>
                        <m:sSub>
                          <m:sSubPr>
                            <m:ctrlPr>
                              <a:rPr lang="de-DE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/>
                              </a:rPr>
                              <m:t>𝑘</m:t>
                            </m:r>
                          </m:e>
                          <m:sub>
                            <m:r>
                              <a:rPr lang="de-DE" i="1">
                                <a:latin typeface="Cambria Math"/>
                              </a:rPr>
                              <m:t>𝑑</m:t>
                            </m:r>
                          </m:sub>
                        </m:sSub>
                      </m:e>
                    </m:d>
                    <m:r>
                      <a:rPr lang="de-DE" b="0" i="1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de-DE" b="0" i="0" smtClean="0">
                        <a:latin typeface="Cambria Math"/>
                      </a:rPr>
                      <m:t>das</m:t>
                    </m:r>
                    <m:r>
                      <a:rPr lang="de-DE" b="0" i="0" smtClean="0">
                        <a:latin typeface="Cambria Math"/>
                      </a:rPr>
                      <m:t> </m:t>
                    </m:r>
                  </m:oMath>
                </a14:m>
                <a:r>
                  <a:rPr lang="de-DE" b="0" i="0" dirty="0" smtClean="0">
                    <a:latin typeface="Cambria Math"/>
                  </a:rPr>
                  <a:t>Schlüsselpaar von X und sei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/>
                      </a:rPr>
                      <m:t>𝑚</m:t>
                    </m:r>
                    <m:r>
                      <a:rPr lang="de-DE" i="1">
                        <a:latin typeface="Cambria Math"/>
                      </a:rPr>
                      <m:t>=</m:t>
                    </m:r>
                    <m:r>
                      <a:rPr lang="de-DE" i="1">
                        <a:latin typeface="Cambria Math"/>
                      </a:rPr>
                      <m:t>𝐸</m:t>
                    </m:r>
                    <m:d>
                      <m:dPr>
                        <m:ctrlPr>
                          <a:rPr lang="de-DE" i="1">
                            <a:latin typeface="Cambria Math"/>
                          </a:rPr>
                        </m:ctrlPr>
                      </m:dPr>
                      <m:e>
                        <m:r>
                          <a:rPr lang="de-DE" i="1">
                            <a:latin typeface="Cambria Math"/>
                          </a:rPr>
                          <m:t> </m:t>
                        </m:r>
                        <m:sSub>
                          <m:sSubPr>
                            <m:ctrlPr>
                              <a:rPr lang="de-DE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/>
                              </a:rPr>
                              <m:t>𝑘</m:t>
                            </m:r>
                          </m:e>
                          <m:sub>
                            <m:r>
                              <a:rPr lang="de-DE" i="1">
                                <a:latin typeface="Cambria Math"/>
                              </a:rPr>
                              <m:t>𝑒</m:t>
                            </m:r>
                          </m:sub>
                        </m:sSub>
                        <m:r>
                          <a:rPr lang="de-DE" i="1">
                            <a:latin typeface="Cambria Math"/>
                          </a:rPr>
                          <m:t> , </m:t>
                        </m:r>
                        <m:r>
                          <a:rPr lang="de-DE" i="1">
                            <a:latin typeface="Cambria Math"/>
                          </a:rPr>
                          <m:t>𝐷</m:t>
                        </m:r>
                        <m:d>
                          <m:dPr>
                            <m:ctrlPr>
                              <a:rPr lang="de-DE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de-DE" i="1">
                                <a:latin typeface="Cambria Math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de-DE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de-DE" i="1">
                                    <a:latin typeface="Cambria Math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de-DE" i="1">
                                    <a:latin typeface="Cambria Math"/>
                                  </a:rPr>
                                  <m:t>𝑑</m:t>
                                </m:r>
                              </m:sub>
                            </m:sSub>
                            <m:r>
                              <a:rPr lang="de-DE" i="1">
                                <a:latin typeface="Cambria Math"/>
                              </a:rPr>
                              <m:t> , </m:t>
                            </m:r>
                            <m:r>
                              <a:rPr lang="de-DE" i="1">
                                <a:latin typeface="Cambria Math"/>
                              </a:rPr>
                              <m:t>𝑚</m:t>
                            </m:r>
                          </m:e>
                        </m:d>
                      </m:e>
                    </m:d>
                    <m:r>
                      <a:rPr lang="de-DE" i="1">
                        <a:latin typeface="Cambria Math"/>
                      </a:rPr>
                      <m:t> </m:t>
                    </m:r>
                  </m:oMath>
                </a14:m>
                <a:r>
                  <a:rPr lang="de-DE" dirty="0" smtClean="0"/>
                  <a:t>für alle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/>
                      </a:rPr>
                      <m:t>𝑚</m:t>
                    </m:r>
                    <m:r>
                      <a:rPr lang="de-DE" b="0" i="0" smtClean="0">
                        <a:latin typeface="Cambria Math"/>
                      </a:rPr>
                      <m:t>.</m:t>
                    </m:r>
                  </m:oMath>
                </a14:m>
                <a:endParaRPr lang="de-DE" b="0" dirty="0" smtClean="0"/>
              </a:p>
              <a:p>
                <a:r>
                  <a:rPr lang="de-DE" dirty="0" smtClean="0"/>
                  <a:t>Um m zu signieren, erzeugt X den String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b="0" i="0" smtClean="0">
                        <a:latin typeface="Cambria Math"/>
                      </a:rPr>
                      <m:t>s</m:t>
                    </m:r>
                    <m:r>
                      <a:rPr lang="de-DE" b="0" i="1" smtClean="0">
                        <a:latin typeface="Cambria Math"/>
                      </a:rPr>
                      <m:t>=</m:t>
                    </m:r>
                    <m:r>
                      <a:rPr lang="de-DE" i="1">
                        <a:latin typeface="Cambria Math"/>
                      </a:rPr>
                      <m:t>𝐷</m:t>
                    </m:r>
                    <m:d>
                      <m:dPr>
                        <m:ctrlPr>
                          <a:rPr lang="de-DE" i="1">
                            <a:latin typeface="Cambria Math"/>
                          </a:rPr>
                        </m:ctrlPr>
                      </m:dPr>
                      <m:e>
                        <m:r>
                          <a:rPr lang="de-DE" i="1">
                            <a:latin typeface="Cambria Math"/>
                          </a:rPr>
                          <m:t> </m:t>
                        </m:r>
                        <m:sSub>
                          <m:sSubPr>
                            <m:ctrlPr>
                              <a:rPr lang="de-DE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/>
                              </a:rPr>
                              <m:t>𝑘</m:t>
                            </m:r>
                          </m:e>
                          <m:sub>
                            <m:r>
                              <a:rPr lang="de-DE" i="1">
                                <a:latin typeface="Cambria Math"/>
                              </a:rPr>
                              <m:t>𝑑</m:t>
                            </m:r>
                          </m:sub>
                        </m:sSub>
                        <m:r>
                          <a:rPr lang="de-DE" i="1">
                            <a:latin typeface="Cambria Math"/>
                          </a:rPr>
                          <m:t> , </m:t>
                        </m:r>
                        <m:r>
                          <a:rPr lang="de-DE" i="1">
                            <a:latin typeface="Cambria Math"/>
                          </a:rPr>
                          <m:t>𝑚</m:t>
                        </m:r>
                      </m:e>
                    </m:d>
                    <m:r>
                      <a:rPr lang="de-DE" b="0" i="0" smtClean="0">
                        <a:latin typeface="Cambria Math"/>
                      </a:rPr>
                      <m:t>. </m:t>
                    </m:r>
                  </m:oMath>
                </a14:m>
                <a:endParaRPr lang="de-DE" b="0" i="0" dirty="0">
                  <a:latin typeface="Cambria Math"/>
                </a:endParaRPr>
              </a:p>
              <a:p>
                <a:r>
                  <a:rPr lang="de-DE" dirty="0" smtClean="0">
                    <a:latin typeface="Cambria Math"/>
                  </a:rPr>
                  <a:t>Vertragspartner überzeugt sich dass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b="0" i="0" smtClean="0">
                        <a:latin typeface="Cambria Math"/>
                      </a:rPr>
                      <m:t>m</m:t>
                    </m:r>
                    <m:r>
                      <a:rPr lang="de-DE" b="0" i="0" smtClean="0">
                        <a:latin typeface="Cambria Math"/>
                      </a:rPr>
                      <m:t>= </m:t>
                    </m:r>
                    <m:r>
                      <a:rPr lang="de-DE" i="1">
                        <a:latin typeface="Cambria Math"/>
                      </a:rPr>
                      <m:t>𝐸</m:t>
                    </m:r>
                    <m:d>
                      <m:dPr>
                        <m:ctrlPr>
                          <a:rPr lang="de-DE" i="1">
                            <a:latin typeface="Cambria Math"/>
                          </a:rPr>
                        </m:ctrlPr>
                      </m:dPr>
                      <m:e>
                        <m:r>
                          <a:rPr lang="de-DE" i="1">
                            <a:latin typeface="Cambria Math"/>
                          </a:rPr>
                          <m:t> </m:t>
                        </m:r>
                        <m:sSub>
                          <m:sSubPr>
                            <m:ctrlPr>
                              <a:rPr lang="de-DE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/>
                              </a:rPr>
                              <m:t>𝑘</m:t>
                            </m:r>
                          </m:e>
                          <m:sub>
                            <m:r>
                              <a:rPr lang="de-DE" i="1">
                                <a:latin typeface="Cambria Math"/>
                              </a:rPr>
                              <m:t>𝑒</m:t>
                            </m:r>
                          </m:sub>
                        </m:sSub>
                        <m:r>
                          <a:rPr lang="de-DE" i="1">
                            <a:latin typeface="Cambria Math"/>
                          </a:rPr>
                          <m:t> , </m:t>
                        </m:r>
                        <m:r>
                          <a:rPr lang="de-DE" b="0" i="1" smtClean="0">
                            <a:latin typeface="Cambria Math"/>
                          </a:rPr>
                          <m:t>𝑠</m:t>
                        </m:r>
                      </m:e>
                    </m:d>
                    <m:r>
                      <a:rPr lang="de-DE" b="0" i="0" smtClean="0">
                        <a:latin typeface="Cambria Math"/>
                      </a:rPr>
                      <m:t>. </m:t>
                    </m:r>
                  </m:oMath>
                </a14:m>
                <a:endParaRPr lang="de-DE" b="0" dirty="0" smtClean="0"/>
              </a:p>
              <a:p>
                <a:r>
                  <a:rPr lang="de-DE" dirty="0" smtClean="0"/>
                  <a:t>Da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/>
                      </a:rPr>
                      <m:t>𝑥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→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𝐷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(</m:t>
                    </m:r>
                    <m:sSub>
                      <m:sSubPr>
                        <m:ctrlPr>
                          <a:rPr lang="de-DE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𝑘</m:t>
                        </m:r>
                      </m:e>
                      <m:sub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de-DE" b="0" dirty="0" smtClean="0"/>
                  <a:t>,</a:t>
                </a:r>
                <a14:m>
                  <m:oMath xmlns:m="http://schemas.openxmlformats.org/officeDocument/2006/math">
                    <m:r>
                      <a:rPr lang="de-DE" b="0" i="1" dirty="0" smtClean="0">
                        <a:latin typeface="Cambria Math"/>
                      </a:rPr>
                      <m:t>𝑥</m:t>
                    </m:r>
                    <m:r>
                      <a:rPr lang="de-DE" b="0" i="1" dirty="0" smtClean="0">
                        <a:latin typeface="Cambria Math"/>
                      </a:rPr>
                      <m:t>) </m:t>
                    </m:r>
                  </m:oMath>
                </a14:m>
                <a:r>
                  <a:rPr lang="de-DE" b="0" dirty="0" smtClean="0"/>
                  <a:t>ohne Kenntnis von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de-DE" b="0" i="1" smtClean="0">
                            <a:latin typeface="Cambria Math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de-DE" b="0" dirty="0" smtClean="0"/>
                  <a:t> nach Annahme nicht invertiert werden kann, kann nur der Besitzer von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de-DE" b="0" i="1" smtClean="0">
                            <a:latin typeface="Cambria Math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de-DE" b="0" dirty="0" smtClean="0"/>
                  <a:t>den Text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/>
                      </a:rPr>
                      <m:t>𝑠</m:t>
                    </m:r>
                    <m:r>
                      <a:rPr lang="de-DE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de-DE" b="0" dirty="0" smtClean="0"/>
                  <a:t>erzeugen. Also kann X die Unterschrift nicht abstreiten.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219200"/>
                <a:ext cx="8763000" cy="5334000"/>
              </a:xfrm>
              <a:blipFill rotWithShape="1">
                <a:blip r:embed="rId2"/>
                <a:stretch>
                  <a:fillRect l="-1669" t="-1486" b="-35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01416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Gleiche Geburtstage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Haben zwei Personen in diesem Raum den gleichen Geburtstag?</a:t>
            </a:r>
          </a:p>
          <a:p>
            <a:endParaRPr lang="de-DE" dirty="0" smtClean="0"/>
          </a:p>
          <a:p>
            <a:r>
              <a:rPr lang="de-DE" dirty="0" smtClean="0"/>
              <a:t>Version 1:    Tag    Monat</a:t>
            </a:r>
          </a:p>
          <a:p>
            <a:r>
              <a:rPr lang="de-DE" dirty="0" smtClean="0"/>
              <a:t>Version 2:    Tag    Monat   Jahr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61434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Ver</a:t>
            </a:r>
            <a:r>
              <a:rPr lang="de-DE" dirty="0" smtClean="0"/>
              <a:t>- </a:t>
            </a:r>
            <a:r>
              <a:rPr lang="de-DE" smtClean="0"/>
              <a:t>und Entschlüsselung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de-DE" b="0" i="1" smtClean="0">
                        <a:latin typeface="Cambria Math"/>
                      </a:rPr>
                      <m:t>𝑚</m:t>
                    </m:r>
                    <m:r>
                      <a:rPr lang="de-DE" b="0" i="1" smtClean="0">
                        <a:latin typeface="Cambria Math"/>
                      </a:rPr>
                      <m:t>,     </m:t>
                    </m:r>
                  </m:oMath>
                </a14:m>
                <a:r>
                  <a:rPr lang="de-DE" dirty="0" smtClean="0"/>
                  <a:t> Nachricht, Text, Klartext, </a:t>
                </a:r>
                <a:r>
                  <a:rPr lang="de-DE" dirty="0" err="1" smtClean="0"/>
                  <a:t>message</a:t>
                </a:r>
                <a:endParaRPr lang="de-DE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DE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de-DE" b="0" i="1" smtClean="0">
                            <a:latin typeface="Cambria Math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de-DE" dirty="0" smtClean="0"/>
                  <a:t>    Schlüssel zum Verschlüsseln, </a:t>
                </a:r>
                <a:r>
                  <a:rPr lang="de-DE" dirty="0" err="1" smtClean="0"/>
                  <a:t>encode</a:t>
                </a:r>
                <a:endParaRPr lang="de-DE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de-DE" b="0" i="1" smtClean="0">
                            <a:latin typeface="Cambria Math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de-DE" dirty="0"/>
                  <a:t>    </a:t>
                </a:r>
                <a:r>
                  <a:rPr lang="de-DE" dirty="0" smtClean="0"/>
                  <a:t>Schlüssel </a:t>
                </a:r>
                <a:r>
                  <a:rPr lang="de-DE" dirty="0"/>
                  <a:t>zum </a:t>
                </a:r>
                <a:r>
                  <a:rPr lang="de-DE" dirty="0" smtClean="0"/>
                  <a:t>Entschlüsseln</a:t>
                </a:r>
                <a:r>
                  <a:rPr lang="de-DE" dirty="0"/>
                  <a:t>, </a:t>
                </a:r>
                <a:r>
                  <a:rPr lang="de-DE" dirty="0" err="1" smtClean="0"/>
                  <a:t>decode</a:t>
                </a:r>
                <a:endParaRPr lang="de-DE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DE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/>
                          </a:rPr>
                          <m:t>𝑘</m:t>
                        </m:r>
                        <m:r>
                          <a:rPr lang="de-DE" b="0" i="1" smtClean="0">
                            <a:latin typeface="Cambria Math"/>
                          </a:rPr>
                          <m:t>=</m:t>
                        </m:r>
                        <m:r>
                          <a:rPr lang="de-DE" b="0" i="1" smtClean="0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de-DE" b="0" i="1" smtClean="0">
                            <a:latin typeface="Cambria Math"/>
                          </a:rPr>
                          <m:t>𝑒</m:t>
                        </m:r>
                      </m:sub>
                    </m:sSub>
                    <m:r>
                      <a:rPr lang="de-DE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de-DE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de-DE" b="0" i="1" smtClean="0">
                            <a:latin typeface="Cambria Math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de-DE" dirty="0" smtClean="0"/>
                  <a:t>  symmetrisches Verfahren</a:t>
                </a:r>
              </a:p>
              <a:p>
                <a14:m>
                  <m:oMath xmlns:m="http://schemas.openxmlformats.org/officeDocument/2006/math">
                    <m:r>
                      <a:rPr lang="de-DE" b="0" i="1" smtClean="0">
                        <a:latin typeface="Cambria Math"/>
                      </a:rPr>
                      <m:t>𝑐</m:t>
                    </m:r>
                    <m:r>
                      <a:rPr lang="de-DE" b="0" i="1" smtClean="0">
                        <a:latin typeface="Cambria Math"/>
                      </a:rPr>
                      <m:t>=</m:t>
                    </m:r>
                    <m:r>
                      <a:rPr lang="de-DE" b="0" i="1" smtClean="0">
                        <a:latin typeface="Cambria Math"/>
                      </a:rPr>
                      <m:t>𝐸</m:t>
                    </m:r>
                    <m:r>
                      <a:rPr lang="de-DE" b="0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de-DE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de-DE" b="0" i="1" smtClean="0">
                            <a:latin typeface="Cambria Math"/>
                          </a:rPr>
                          <m:t>𝑒</m:t>
                        </m:r>
                      </m:sub>
                    </m:sSub>
                    <m:r>
                      <a:rPr lang="de-DE" b="0" i="1" smtClean="0">
                        <a:latin typeface="Cambria Math"/>
                      </a:rPr>
                      <m:t>,</m:t>
                    </m:r>
                    <m:r>
                      <a:rPr lang="de-DE" b="0" i="1" smtClean="0">
                        <a:latin typeface="Cambria Math"/>
                      </a:rPr>
                      <m:t>𝑚</m:t>
                    </m:r>
                    <m:r>
                      <a:rPr lang="de-DE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de-DE" dirty="0" smtClean="0"/>
                  <a:t>,  </a:t>
                </a:r>
                <a14:m>
                  <m:oMath xmlns:m="http://schemas.openxmlformats.org/officeDocument/2006/math">
                    <m:r>
                      <a:rPr lang="de-DE" b="0" i="1" dirty="0" smtClean="0">
                        <a:latin typeface="Cambria Math"/>
                      </a:rPr>
                      <m:t>𝐸</m:t>
                    </m:r>
                  </m:oMath>
                </a14:m>
                <a:r>
                  <a:rPr lang="de-DE" dirty="0" smtClean="0"/>
                  <a:t> ist Verschlüsselungs-</a:t>
                </a:r>
                <a:r>
                  <a:rPr lang="de-DE" dirty="0" err="1" smtClean="0"/>
                  <a:t>funktions</a:t>
                </a:r>
                <a:r>
                  <a:rPr lang="de-DE" dirty="0" smtClean="0"/>
                  <a:t>,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/>
                      </a:rPr>
                      <m:t>𝑐</m:t>
                    </m:r>
                  </m:oMath>
                </a14:m>
                <a:r>
                  <a:rPr lang="de-DE" dirty="0" smtClean="0"/>
                  <a:t> ist Nachricht, </a:t>
                </a:r>
                <a:r>
                  <a:rPr lang="de-DE" dirty="0" err="1" smtClean="0"/>
                  <a:t>cipher</a:t>
                </a:r>
                <a:r>
                  <a:rPr lang="de-DE" dirty="0" smtClean="0"/>
                  <a:t>, </a:t>
                </a:r>
                <a:endParaRPr lang="de-DE" dirty="0"/>
              </a:p>
              <a:p>
                <a14:m>
                  <m:oMath xmlns:m="http://schemas.openxmlformats.org/officeDocument/2006/math">
                    <m:r>
                      <a:rPr lang="de-DE" b="0" i="1" smtClean="0">
                        <a:latin typeface="Cambria Math"/>
                      </a:rPr>
                      <m:t>𝑚</m:t>
                    </m:r>
                    <m:r>
                      <a:rPr lang="de-DE" b="0" i="1" smtClean="0">
                        <a:latin typeface="Cambria Math"/>
                      </a:rPr>
                      <m:t>=</m:t>
                    </m:r>
                    <m:r>
                      <a:rPr lang="de-DE" b="0" i="1" smtClean="0">
                        <a:latin typeface="Cambria Math"/>
                      </a:rPr>
                      <m:t>𝐷</m:t>
                    </m:r>
                    <m:r>
                      <a:rPr lang="de-DE" i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de-DE" i="1">
                            <a:latin typeface="Cambria Math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de-DE" b="0" i="1" smtClean="0">
                            <a:latin typeface="Cambria Math"/>
                          </a:rPr>
                          <m:t>𝑑</m:t>
                        </m:r>
                      </m:sub>
                    </m:sSub>
                    <m:r>
                      <a:rPr lang="de-DE" i="1">
                        <a:latin typeface="Cambria Math"/>
                      </a:rPr>
                      <m:t>,</m:t>
                    </m:r>
                    <m:r>
                      <a:rPr lang="de-DE" b="0" i="1" smtClean="0">
                        <a:latin typeface="Cambria Math"/>
                      </a:rPr>
                      <m:t>𝑐</m:t>
                    </m:r>
                    <m:r>
                      <a:rPr lang="de-DE" i="1">
                        <a:latin typeface="Cambria Math"/>
                      </a:rPr>
                      <m:t>)</m:t>
                    </m:r>
                  </m:oMath>
                </a14:m>
                <a:r>
                  <a:rPr lang="de-DE" dirty="0"/>
                  <a:t>,  </a:t>
                </a:r>
                <a14:m>
                  <m:oMath xmlns:m="http://schemas.openxmlformats.org/officeDocument/2006/math">
                    <m:r>
                      <a:rPr lang="de-DE" b="0" i="1" dirty="0" smtClean="0">
                        <a:latin typeface="Cambria Math"/>
                      </a:rPr>
                      <m:t>𝐷</m:t>
                    </m:r>
                  </m:oMath>
                </a14:m>
                <a:r>
                  <a:rPr lang="de-DE" dirty="0" smtClean="0"/>
                  <a:t> </a:t>
                </a:r>
                <a:r>
                  <a:rPr lang="de-DE" dirty="0"/>
                  <a:t>ist </a:t>
                </a:r>
                <a:r>
                  <a:rPr lang="de-DE" dirty="0" smtClean="0"/>
                  <a:t>Entschlüsselungs-funktion,          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/>
                      </a:rPr>
                      <m:t>𝑚</m:t>
                    </m:r>
                    <m:r>
                      <a:rPr lang="de-DE" b="0" i="1" smtClean="0">
                        <a:latin typeface="Cambria Math"/>
                      </a:rPr>
                      <m:t>=</m:t>
                    </m:r>
                    <m:r>
                      <a:rPr lang="de-DE" b="0" i="1" smtClean="0">
                        <a:latin typeface="Cambria Math"/>
                      </a:rPr>
                      <m:t>𝐷</m:t>
                    </m:r>
                    <m:d>
                      <m:dPr>
                        <m:ctrlPr>
                          <a:rPr lang="de-DE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𝑘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𝑑</m:t>
                            </m:r>
                          </m:sub>
                        </m:sSub>
                        <m:r>
                          <a:rPr lang="de-DE" b="0" i="1" smtClean="0">
                            <a:latin typeface="Cambria Math"/>
                          </a:rPr>
                          <m:t> , </m:t>
                        </m:r>
                        <m:r>
                          <a:rPr lang="de-DE" b="0" i="1" smtClean="0">
                            <a:latin typeface="Cambria Math"/>
                          </a:rPr>
                          <m:t>𝐸</m:t>
                        </m:r>
                        <m:d>
                          <m:dPr>
                            <m:ctrlPr>
                              <a:rPr lang="de-DE" b="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𝑒</m:t>
                                </m:r>
                              </m:sub>
                            </m:sSub>
                            <m:r>
                              <a:rPr lang="de-DE" b="0" i="1" smtClean="0">
                                <a:latin typeface="Cambria Math"/>
                              </a:rPr>
                              <m:t> , </m:t>
                            </m:r>
                            <m:r>
                              <a:rPr lang="de-DE" b="0" i="1" smtClean="0">
                                <a:latin typeface="Cambria Math"/>
                              </a:rPr>
                              <m:t>𝑚</m:t>
                            </m:r>
                          </m:e>
                        </m:d>
                      </m:e>
                    </m:d>
                    <m:r>
                      <a:rPr lang="de-DE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de-DE" dirty="0" smtClean="0"/>
                  <a:t>    !!!!!!!</a:t>
                </a:r>
              </a:p>
              <a:p>
                <a:r>
                  <a:rPr lang="de-DE" dirty="0" smtClean="0"/>
                  <a:t>Oft auch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/>
                      </a:rPr>
                      <m:t>𝑐</m:t>
                    </m:r>
                    <m:r>
                      <a:rPr lang="de-DE" i="1">
                        <a:latin typeface="Cambria Math"/>
                      </a:rPr>
                      <m:t>=</m:t>
                    </m:r>
                    <m:r>
                      <a:rPr lang="de-DE" i="1">
                        <a:latin typeface="Cambria Math"/>
                      </a:rPr>
                      <m:t>𝐸</m:t>
                    </m:r>
                    <m:r>
                      <a:rPr lang="de-DE" i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de-DE" i="1">
                            <a:latin typeface="Cambria Math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de-DE" i="1">
                            <a:latin typeface="Cambria Math"/>
                          </a:rPr>
                          <m:t>𝑒</m:t>
                        </m:r>
                      </m:sub>
                    </m:sSub>
                    <m:r>
                      <a:rPr lang="de-DE" i="1">
                        <a:latin typeface="Cambria Math"/>
                      </a:rPr>
                      <m:t>,</m:t>
                    </m:r>
                  </m:oMath>
                </a14:m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/>
                      </a:rPr>
                      <m:t>𝐷</m:t>
                    </m:r>
                    <m:r>
                      <a:rPr lang="de-DE" i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de-DE" i="1">
                            <a:latin typeface="Cambria Math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de-DE" i="1">
                            <a:latin typeface="Cambria Math"/>
                          </a:rPr>
                          <m:t>𝑑</m:t>
                        </m:r>
                      </m:sub>
                    </m:sSub>
                    <m:r>
                      <a:rPr lang="de-DE" i="1">
                        <a:latin typeface="Cambria Math"/>
                      </a:rPr>
                      <m:t>,</m:t>
                    </m:r>
                    <m:r>
                      <a:rPr lang="de-DE" i="1">
                        <a:latin typeface="Cambria Math"/>
                      </a:rPr>
                      <m:t>𝑐</m:t>
                    </m:r>
                    <m:r>
                      <a:rPr lang="de-DE" i="1">
                        <a:latin typeface="Cambria Math"/>
                      </a:rPr>
                      <m:t>)</m:t>
                    </m:r>
                    <m:r>
                      <a:rPr lang="de-DE" b="0" i="0" smtClean="0">
                        <a:latin typeface="Cambria Math"/>
                      </a:rPr>
                      <m:t>) </m:t>
                    </m:r>
                    <m:r>
                      <m:rPr>
                        <m:sty m:val="p"/>
                      </m:rPr>
                      <a:rPr lang="de-DE" b="0" i="0" smtClean="0">
                        <a:latin typeface="Cambria Math"/>
                      </a:rPr>
                      <m:t>f</m:t>
                    </m:r>
                    <m:r>
                      <a:rPr lang="de-DE" b="0" i="0" smtClean="0">
                        <a:latin typeface="Cambria Math"/>
                      </a:rPr>
                      <m:t>ü</m:t>
                    </m:r>
                    <m:r>
                      <m:rPr>
                        <m:sty m:val="p"/>
                      </m:rPr>
                      <a:rPr lang="de-DE" b="0" i="0" smtClean="0">
                        <a:latin typeface="Cambria Math"/>
                      </a:rPr>
                      <m:t>r</m:t>
                    </m:r>
                    <m:r>
                      <a:rPr lang="de-DE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de-DE" b="0" i="0" smtClean="0">
                        <a:latin typeface="Cambria Math"/>
                      </a:rPr>
                      <m:t>alle</m:t>
                    </m:r>
                    <m:r>
                      <a:rPr lang="de-DE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de-DE" b="0" i="0" smtClean="0">
                        <a:latin typeface="Cambria Math"/>
                      </a:rPr>
                      <m:t>c</m:t>
                    </m:r>
                  </m:oMath>
                </a14:m>
                <a:endParaRPr lang="de-DE" dirty="0"/>
              </a:p>
              <a:p>
                <a:endParaRPr lang="de-DE" dirty="0" smtClean="0"/>
              </a:p>
              <a:p>
                <a:endParaRPr lang="de-DE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81" t="-28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13921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Annahme</a:t>
            </a:r>
            <a:endParaRPr lang="de-DE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de-DE" dirty="0" smtClean="0"/>
                  <a:t>Sc</a:t>
                </a:r>
                <a:r>
                  <a:rPr lang="de-DE" dirty="0" err="1" smtClean="0"/>
                  <a:t>hlüsselpa</a:t>
                </a:r>
                <a:r>
                  <a:rPr lang="de-DE" dirty="0" smtClean="0"/>
                  <a:t>ar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de-DE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de-DE" b="0" i="1" smtClean="0">
                            <a:latin typeface="Cambria Math"/>
                          </a:rPr>
                          <m:t>𝑒</m:t>
                        </m:r>
                        <m:r>
                          <a:rPr lang="de-DE" b="0" i="1" smtClean="0">
                            <a:latin typeface="Cambria Math"/>
                          </a:rPr>
                          <m:t>,</m:t>
                        </m:r>
                      </m:sub>
                    </m:sSub>
                    <m:sSub>
                      <m:sSubPr>
                        <m:ctrlPr>
                          <a:rPr lang="de-DE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de-DE" b="0" i="1" smtClean="0">
                            <a:latin typeface="Cambria Math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de-DE" dirty="0" smtClean="0"/>
                  <a:t>)</a:t>
                </a:r>
              </a:p>
              <a:p>
                <a:r>
                  <a:rPr lang="de-DE" dirty="0" smtClean="0"/>
                  <a:t>Sei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/>
                      </a:rPr>
                      <m:t>𝑚</m:t>
                    </m:r>
                    <m:r>
                      <a:rPr lang="de-DE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de-DE" dirty="0" smtClean="0"/>
                  <a:t>eine beliebige Nachricht und </a:t>
                </a:r>
                <a14:m>
                  <m:oMath xmlns:m="http://schemas.openxmlformats.org/officeDocument/2006/math">
                    <m:r>
                      <a:rPr lang="de-DE" i="1" smtClean="0">
                        <a:solidFill>
                          <a:schemeClr val="tx1"/>
                        </a:solidFill>
                        <a:latin typeface="Cambria Math"/>
                      </a:rPr>
                      <m:t>𝑐</m:t>
                    </m:r>
                    <m:r>
                      <a:rPr lang="de-DE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de-DE" i="1" smtClean="0">
                        <a:solidFill>
                          <a:schemeClr val="tx1"/>
                        </a:solidFill>
                        <a:latin typeface="Cambria Math"/>
                      </a:rPr>
                      <m:t>𝐸</m:t>
                    </m:r>
                    <m:d>
                      <m:dPr>
                        <m:ctrlPr>
                          <a:rPr lang="de-DE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DE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𝑘</m:t>
                            </m:r>
                          </m:e>
                          <m:sub>
                            <m:r>
                              <a:rPr lang="de-DE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𝑒</m:t>
                            </m:r>
                          </m:sub>
                        </m:sSub>
                        <m:r>
                          <a:rPr lang="de-DE" i="1">
                            <a:solidFill>
                              <a:schemeClr val="tx1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de-DE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𝑚</m:t>
                        </m:r>
                      </m:e>
                    </m:d>
                    <m:r>
                      <a:rPr lang="de-DE" b="0" i="1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</m:oMath>
                </a14:m>
                <a:endParaRPr lang="de-DE" dirty="0" smtClean="0">
                  <a:solidFill>
                    <a:schemeClr val="tx1"/>
                  </a:solidFill>
                </a:endParaRPr>
              </a:p>
              <a:p>
                <a:r>
                  <a:rPr lang="de-DE" b="1" dirty="0" smtClean="0">
                    <a:solidFill>
                      <a:srgbClr val="FF0000"/>
                    </a:solidFill>
                  </a:rPr>
                  <a:t>Ohne Kenntnis von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de-DE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𝒌</m:t>
                        </m:r>
                      </m:e>
                      <m:sub>
                        <m:r>
                          <a:rPr lang="de-DE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𝒅</m:t>
                        </m:r>
                      </m:sub>
                    </m:sSub>
                  </m:oMath>
                </a14:m>
                <a:r>
                  <a:rPr lang="de-DE" b="1" dirty="0">
                    <a:solidFill>
                      <a:srgbClr val="FF0000"/>
                    </a:solidFill>
                  </a:rPr>
                  <a:t> </a:t>
                </a:r>
                <a:r>
                  <a:rPr lang="de-DE" b="1" dirty="0" smtClean="0">
                    <a:solidFill>
                      <a:srgbClr val="FF0000"/>
                    </a:solidFill>
                  </a:rPr>
                  <a:t>kann </a:t>
                </a:r>
                <a14:m>
                  <m:oMath xmlns:m="http://schemas.openxmlformats.org/officeDocument/2006/math">
                    <m:r>
                      <a:rPr lang="de-DE" b="1" i="1" smtClean="0">
                        <a:solidFill>
                          <a:srgbClr val="FF0000"/>
                        </a:solidFill>
                        <a:latin typeface="Cambria Math"/>
                      </a:rPr>
                      <m:t>𝒎</m:t>
                    </m:r>
                    <m:r>
                      <a:rPr lang="de-DE" b="1" i="1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de-DE" b="1" dirty="0" smtClean="0">
                    <a:solidFill>
                      <a:srgbClr val="FF0000"/>
                    </a:solidFill>
                  </a:rPr>
                  <a:t>nicht aus </a:t>
                </a:r>
                <a14:m>
                  <m:oMath xmlns:m="http://schemas.openxmlformats.org/officeDocument/2006/math">
                    <m:r>
                      <a:rPr lang="de-DE" b="1" i="1" smtClean="0">
                        <a:solidFill>
                          <a:srgbClr val="FF0000"/>
                        </a:solidFill>
                        <a:latin typeface="Cambria Math"/>
                      </a:rPr>
                      <m:t>𝒄</m:t>
                    </m:r>
                    <m:r>
                      <a:rPr lang="de-DE" b="1" i="1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de-DE" b="1" dirty="0" smtClean="0">
                    <a:solidFill>
                      <a:srgbClr val="FF0000"/>
                    </a:solidFill>
                  </a:rPr>
                  <a:t>berechnet werden.</a:t>
                </a:r>
                <a:endParaRPr lang="de-DE" b="1" dirty="0" smtClea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de-DE" dirty="0">
                  <a:solidFill>
                    <a:srgbClr val="FF0000"/>
                  </a:solidFill>
                </a:endParaRPr>
              </a:p>
              <a:p>
                <a:endParaRPr lang="de-DE" dirty="0" smtClean="0"/>
              </a:p>
              <a:p>
                <a:endParaRPr lang="de-DE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05961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own Arrow 17"/>
          <p:cNvSpPr/>
          <p:nvPr/>
        </p:nvSpPr>
        <p:spPr>
          <a:xfrm rot="10800000">
            <a:off x="3844620" y="3965701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Ver</a:t>
            </a:r>
            <a:r>
              <a:rPr lang="de-DE" dirty="0" smtClean="0"/>
              <a:t>- </a:t>
            </a:r>
            <a:r>
              <a:rPr lang="de-DE" smtClean="0"/>
              <a:t>und Entschlüsselung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smtClean="0">
                          <a:latin typeface="Cambria Math"/>
                        </a:rPr>
                        <m:t>𝑚</m:t>
                      </m:r>
                      <m:r>
                        <a:rPr lang="de-DE" i="1" smtClean="0">
                          <a:latin typeface="Cambria Math"/>
                        </a:rPr>
                        <m:t>=</m:t>
                      </m:r>
                      <m:r>
                        <a:rPr lang="de-DE" i="1" smtClean="0">
                          <a:latin typeface="Cambria Math"/>
                        </a:rPr>
                        <m:t>𝐷</m:t>
                      </m:r>
                      <m:d>
                        <m:dPr>
                          <m:ctrlPr>
                            <a:rPr lang="de-DE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de-DE" i="1">
                              <a:latin typeface="Cambria Math"/>
                            </a:rPr>
                            <m:t> </m:t>
                          </m:r>
                          <m:sSub>
                            <m:sSubPr>
                              <m:ctrlPr>
                                <a:rPr lang="de-DE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/>
                                </a:rPr>
                                <m:t>𝑑</m:t>
                              </m:r>
                            </m:sub>
                          </m:sSub>
                          <m:r>
                            <a:rPr lang="de-DE" i="1">
                              <a:latin typeface="Cambria Math"/>
                            </a:rPr>
                            <m:t> , </m:t>
                          </m:r>
                          <m:r>
                            <a:rPr lang="de-DE" i="1">
                              <a:latin typeface="Cambria Math"/>
                            </a:rPr>
                            <m:t>𝐸</m:t>
                          </m:r>
                          <m:d>
                            <m:dPr>
                              <m:ctrlPr>
                                <a:rPr lang="de-DE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de-DE" i="1">
                                  <a:latin typeface="Cambria Math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de-DE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latin typeface="Cambria Math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/>
                                    </a:rPr>
                                    <m:t>𝑒</m:t>
                                  </m:r>
                                </m:sub>
                              </m:sSub>
                              <m:r>
                                <a:rPr lang="de-DE" i="1">
                                  <a:latin typeface="Cambria Math"/>
                                </a:rPr>
                                <m:t> , </m:t>
                              </m:r>
                              <m:r>
                                <a:rPr lang="de-DE" i="1">
                                  <a:latin typeface="Cambria Math"/>
                                </a:rPr>
                                <m:t>𝑚</m:t>
                              </m:r>
                            </m:e>
                          </m:d>
                        </m:e>
                      </m:d>
                      <m:r>
                        <a:rPr lang="de-DE" b="0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de-DE" b="0" dirty="0" smtClean="0"/>
              </a:p>
              <a:p>
                <a:pPr marL="0" indent="0">
                  <a:buNone/>
                </a:pPr>
                <a:endParaRPr lang="de-DE" dirty="0"/>
              </a:p>
              <a:p>
                <a:pPr marL="0" indent="0">
                  <a:buNone/>
                </a:pPr>
                <a:endParaRPr lang="de-DE" dirty="0"/>
              </a:p>
              <a:p>
                <a:endParaRPr lang="de-DE" dirty="0" smtClean="0"/>
              </a:p>
              <a:p>
                <a:pPr marL="0" indent="0">
                  <a:buNone/>
                </a:pPr>
                <a:r>
                  <a:rPr lang="de-DE" dirty="0"/>
                  <a:t> </a:t>
                </a:r>
                <a:r>
                  <a:rPr lang="de-DE" dirty="0" smtClean="0"/>
                  <a:t>   </a:t>
                </a:r>
              </a:p>
              <a:p>
                <a:pPr marL="0" indent="0">
                  <a:buNone/>
                </a:pPr>
                <a:r>
                  <a:rPr lang="de-DE" smtClean="0"/>
                  <a:t>            Alice         </a:t>
                </a:r>
                <a:r>
                  <a:rPr lang="de-DE" dirty="0" smtClean="0"/>
                  <a:t>Eve          Bob </a:t>
                </a:r>
              </a:p>
              <a:p>
                <a:pPr marL="0" indent="0">
                  <a:buNone/>
                </a:pPr>
                <a:endParaRPr lang="de-DE" dirty="0" smtClean="0"/>
              </a:p>
              <a:p>
                <a:pPr marL="0" indent="0">
                  <a:buNone/>
                </a:pPr>
                <a:r>
                  <a:rPr lang="de-DE" dirty="0" smtClean="0"/>
                  <a:t>Eve = </a:t>
                </a:r>
                <a:r>
                  <a:rPr lang="de-DE" dirty="0" err="1" smtClean="0"/>
                  <a:t>Eavesdropper</a:t>
                </a:r>
                <a:endParaRPr lang="de-DE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b="-148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1773072" y="3581400"/>
            <a:ext cx="10668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 smtClean="0">
                <a:solidFill>
                  <a:srgbClr val="FF0000"/>
                </a:solidFill>
              </a:rPr>
              <a:t>E</a:t>
            </a:r>
            <a:endParaRPr lang="de-DE" sz="24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34000" y="3581400"/>
            <a:ext cx="10668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 smtClean="0">
                <a:solidFill>
                  <a:srgbClr val="FF0000"/>
                </a:solidFill>
              </a:rPr>
              <a:t>D</a:t>
            </a:r>
            <a:endParaRPr lang="de-DE" sz="2400" dirty="0">
              <a:solidFill>
                <a:srgbClr val="FF0000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794664" y="372008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Down Arrow 8"/>
          <p:cNvSpPr/>
          <p:nvPr/>
        </p:nvSpPr>
        <p:spPr>
          <a:xfrm>
            <a:off x="2019869" y="2602992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Down Arrow 9"/>
          <p:cNvSpPr/>
          <p:nvPr/>
        </p:nvSpPr>
        <p:spPr>
          <a:xfrm>
            <a:off x="5606955" y="2602992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ight Arrow 10"/>
          <p:cNvSpPr/>
          <p:nvPr/>
        </p:nvSpPr>
        <p:spPr>
          <a:xfrm>
            <a:off x="6400800" y="372008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ight Arrow 11"/>
          <p:cNvSpPr/>
          <p:nvPr/>
        </p:nvSpPr>
        <p:spPr>
          <a:xfrm>
            <a:off x="2839872" y="3720084"/>
            <a:ext cx="249412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extBox 12"/>
          <p:cNvSpPr txBox="1"/>
          <p:nvPr/>
        </p:nvSpPr>
        <p:spPr>
          <a:xfrm>
            <a:off x="337464" y="3734869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m</a:t>
            </a:r>
            <a:endParaRPr lang="de-DE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733800" y="3350567"/>
                <a:ext cx="457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400" b="0" i="1" smtClean="0">
                          <a:latin typeface="Cambria Math"/>
                        </a:rPr>
                        <m:t>𝑐</m:t>
                      </m:r>
                    </m:oMath>
                  </m:oMathPara>
                </a14:m>
                <a:endParaRPr lang="de-DE" sz="2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800" y="3350567"/>
                <a:ext cx="457200" cy="46166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019868" y="2141327"/>
                <a:ext cx="82000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24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de-DE" sz="2400" i="1">
                            <a:latin typeface="Cambria Math"/>
                          </a:rPr>
                          <m:t>𝑒</m:t>
                        </m:r>
                      </m:sub>
                    </m:sSub>
                  </m:oMath>
                </a14:m>
                <a:endParaRPr lang="de-DE" sz="24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9868" y="2141327"/>
                <a:ext cx="820003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7379208" y="3715576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m</a:t>
            </a:r>
            <a:endParaRPr lang="de-DE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638800" y="2152742"/>
                <a:ext cx="457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2400" i="1"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de-DE" sz="2400" i="1">
                              <a:latin typeface="Cambria Math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lang="de-DE" sz="24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2152742"/>
                <a:ext cx="457200" cy="461665"/>
              </a:xfrm>
              <a:prstGeom prst="rect">
                <a:avLst/>
              </a:prstGeom>
              <a:blipFill rotWithShape="1">
                <a:blip r:embed="rId5"/>
                <a:stretch>
                  <a:fillRect l="-2667" r="-6667" b="-394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464" y="762000"/>
            <a:ext cx="1704975" cy="225742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2068" y="4770919"/>
            <a:ext cx="3451932" cy="2071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387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Ver</a:t>
            </a:r>
            <a:r>
              <a:rPr lang="de-DE" dirty="0" smtClean="0"/>
              <a:t>- und Entschlüsselung</a:t>
            </a:r>
            <a:endParaRPr lang="de-DE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19200"/>
                <a:ext cx="8229600" cy="4906963"/>
              </a:xfrm>
            </p:spPr>
            <p:txBody>
              <a:bodyPr>
                <a:normAutofit fontScale="85000" lnSpcReduction="20000"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b="0" i="1" smtClean="0">
                        <a:latin typeface="Cambria Math"/>
                        <a:ea typeface="Cambria Math"/>
                      </a:rPr>
                      <m:t>Σ</m:t>
                    </m:r>
                  </m:oMath>
                </a14:m>
                <a:r>
                  <a:rPr lang="en-US" b="0" i="1" dirty="0" smtClean="0">
                    <a:latin typeface="Cambria Math"/>
                    <a:ea typeface="Cambria Math"/>
                  </a:rPr>
                  <a:t>       </a:t>
                </a:r>
                <a:r>
                  <a:rPr lang="en-US" dirty="0" smtClean="0">
                    <a:latin typeface="Arial" pitchFamily="34" charset="0"/>
                    <a:ea typeface="Cambria Math"/>
                    <a:cs typeface="Arial" pitchFamily="34" charset="0"/>
                  </a:rPr>
                  <a:t>Alphabet, a … z, A … Z 0 .. 9 ! ? …</a:t>
                </a:r>
                <a:r>
                  <a:rPr lang="en-US" b="0" i="1" dirty="0" smtClean="0">
                    <a:latin typeface="Cambria Math"/>
                    <a:ea typeface="Cambria Math"/>
                  </a:rPr>
                  <a:t>    </a:t>
                </a:r>
              </a:p>
              <a:p>
                <a14:m>
                  <m:oMath xmlns:m="http://schemas.openxmlformats.org/officeDocument/2006/math">
                    <m:r>
                      <a:rPr lang="de-DE" b="0" i="1" smtClean="0">
                        <a:latin typeface="Cambria Math"/>
                      </a:rPr>
                      <m:t>𝑚</m:t>
                    </m:r>
                    <m:r>
                      <a:rPr lang="de-DE" b="0" i="1" smtClean="0">
                        <a:latin typeface="Cambria Math"/>
                      </a:rPr>
                      <m:t>,     </m:t>
                    </m:r>
                  </m:oMath>
                </a14:m>
                <a:r>
                  <a:rPr lang="de-DE" dirty="0" smtClean="0"/>
                  <a:t> Nachricht, </a:t>
                </a:r>
                <a:r>
                  <a:rPr lang="de-DE" dirty="0" smtClean="0"/>
                  <a:t>Klartext</a:t>
                </a:r>
                <a:r>
                  <a:rPr lang="de-DE" dirty="0" smtClean="0"/>
                  <a:t>, </a:t>
                </a:r>
                <a:r>
                  <a:rPr lang="de-DE" dirty="0" err="1" smtClean="0"/>
                  <a:t>message</a:t>
                </a:r>
                <a:r>
                  <a:rPr lang="de-DE" dirty="0" smtClean="0"/>
                  <a:t>, Länge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/>
                      </a:rPr>
                      <m:t>𝑛</m:t>
                    </m:r>
                  </m:oMath>
                </a14:m>
                <a:endParaRPr lang="de-DE" dirty="0" smtClean="0"/>
              </a:p>
              <a:p>
                <a:r>
                  <a:rPr lang="de-DE" dirty="0" smtClean="0"/>
                  <a:t>Für jeden Nutzer X gibt es ein Paar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de-DE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de-DE" b="0" i="1" smtClean="0">
                            <a:latin typeface="Cambria Math"/>
                          </a:rPr>
                          <m:t>𝑋</m:t>
                        </m:r>
                      </m:sub>
                    </m:sSub>
                  </m:oMath>
                </a14:m>
                <a:r>
                  <a:rPr lang="de-DE" dirty="0" smtClean="0"/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de-DE" b="0" i="1" dirty="0" smtClean="0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de-DE" b="0" i="1" dirty="0" smtClean="0">
                            <a:latin typeface="Cambria Math"/>
                          </a:rPr>
                          <m:t>𝑋</m:t>
                        </m:r>
                      </m:sub>
                    </m:sSub>
                    <m:r>
                      <a:rPr lang="de-DE" b="0" i="0" dirty="0" smtClean="0">
                        <a:latin typeface="Cambria Math"/>
                      </a:rPr>
                      <m:t>) </m:t>
                    </m:r>
                    <m:r>
                      <m:rPr>
                        <m:sty m:val="p"/>
                      </m:rPr>
                      <a:rPr lang="de-DE" b="0" i="0" dirty="0" smtClean="0"/>
                      <m:t>von</m:t>
                    </m:r>
                    <m:r>
                      <a:rPr lang="de-DE" b="0" i="0" dirty="0" smtClean="0"/>
                      <m:t> </m:t>
                    </m:r>
                    <m:r>
                      <m:rPr>
                        <m:sty m:val="p"/>
                      </m:rPr>
                      <a:rPr lang="de-DE" b="0" i="0" dirty="0" smtClean="0"/>
                      <m:t>Funktionen</m:t>
                    </m:r>
                    <m:r>
                      <a:rPr lang="de-DE" b="0" i="0" dirty="0" smtClean="0"/>
                      <m:t> </m:t>
                    </m:r>
                    <m:r>
                      <m:rPr>
                        <m:sty m:val="p"/>
                      </m:rPr>
                      <a:rPr lang="de-DE" b="0" i="0" dirty="0" smtClean="0"/>
                      <m:t>von</m:t>
                    </m:r>
                    <m:r>
                      <a:rPr lang="de-DE" b="0" i="0" dirty="0" smtClean="0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de-DE" b="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b="0" i="1" dirty="0" smtClean="0">
                            <a:latin typeface="Cambria Math"/>
                            <a:ea typeface="Cambria Math"/>
                          </a:rPr>
                          <m:t>Σ</m:t>
                        </m:r>
                      </m:e>
                      <m:sup>
                        <m:r>
                          <a:rPr lang="de-DE" b="0" i="1" dirty="0" smtClean="0">
                            <a:latin typeface="Cambria Math"/>
                          </a:rPr>
                          <m:t>𝑛</m:t>
                        </m:r>
                        <m:r>
                          <a:rPr lang="de-DE" b="0" i="1" dirty="0" smtClean="0">
                            <a:latin typeface="Cambria Math"/>
                          </a:rPr>
                          <m:t> </m:t>
                        </m:r>
                      </m:sup>
                    </m:sSup>
                  </m:oMath>
                </a14:m>
                <a:r>
                  <a:rPr lang="de-DE" dirty="0" smtClean="0"/>
                  <a:t>(Worte der Länge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/>
                      </a:rPr>
                      <m:t>𝑛</m:t>
                    </m:r>
                  </m:oMath>
                </a14:m>
                <a:r>
                  <a:rPr lang="de-DE" dirty="0" smtClean="0"/>
                  <a:t>) nach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i="1" dirty="0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i="1" dirty="0">
                            <a:latin typeface="Cambria Math"/>
                            <a:ea typeface="Cambria Math"/>
                          </a:rPr>
                          <m:t>Σ</m:t>
                        </m:r>
                      </m:e>
                      <m:sup>
                        <m:r>
                          <a:rPr lang="de-DE" i="1" dirty="0">
                            <a:latin typeface="Cambria Math"/>
                          </a:rPr>
                          <m:t>𝑛</m:t>
                        </m:r>
                        <m:r>
                          <a:rPr lang="de-DE" i="1" dirty="0">
                            <a:latin typeface="Cambria Math"/>
                          </a:rPr>
                          <m:t> </m:t>
                        </m:r>
                      </m:sup>
                    </m:sSup>
                  </m:oMath>
                </a14:m>
                <a:r>
                  <a:rPr lang="de-DE" dirty="0" smtClean="0"/>
                  <a:t>mit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de-DE" b="0" i="1" smtClean="0">
                        <a:latin typeface="Cambria Math"/>
                      </a:rPr>
                      <m:t>𝐷</m:t>
                    </m:r>
                    <m:d>
                      <m:dPr>
                        <m:ctrlPr>
                          <a:rPr lang="de-DE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/>
                          </a:rPr>
                          <m:t>𝐸</m:t>
                        </m:r>
                        <m:d>
                          <m:dPr>
                            <m:ctrlPr>
                              <a:rPr lang="de-DE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de-DE" b="0" i="1" smtClean="0"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de-DE" b="0" i="1" smtClean="0">
                        <a:latin typeface="Cambria Math"/>
                      </a:rPr>
                      <m:t>=</m:t>
                    </m:r>
                    <m:r>
                      <a:rPr lang="de-DE" b="0" i="1" smtClean="0">
                        <a:latin typeface="Cambria Math"/>
                      </a:rPr>
                      <m:t>𝑥</m:t>
                    </m:r>
                    <m:r>
                      <a:rPr lang="de-DE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de-DE" dirty="0" smtClean="0"/>
                  <a:t>  für alle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/>
                      </a:rPr>
                      <m:t>𝑥</m:t>
                    </m:r>
                  </m:oMath>
                </a14:m>
                <a:endParaRPr lang="de-DE" dirty="0" smtClean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de-DE" i="1">
                            <a:latin typeface="Cambria Math"/>
                          </a:rPr>
                          <m:t>𝑋</m:t>
                        </m:r>
                      </m:sub>
                    </m:sSub>
                  </m:oMath>
                </a14:m>
                <a:r>
                  <a:rPr lang="de-DE" dirty="0" smtClean="0"/>
                  <a:t> und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de-DE" b="0" i="1" smtClean="0">
                            <a:latin typeface="Cambria Math"/>
                          </a:rPr>
                          <m:t>𝑋</m:t>
                        </m:r>
                      </m:sub>
                    </m:sSub>
                  </m:oMath>
                </a14:m>
                <a:r>
                  <a:rPr lang="de-DE" dirty="0" smtClean="0"/>
                  <a:t> sind durch Programme realisiert. Sei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/>
                      </a:rPr>
                      <m:t>𝑚</m:t>
                    </m:r>
                    <m:r>
                      <a:rPr lang="de-DE" b="0" i="1" smtClean="0">
                        <a:latin typeface="Cambria Math"/>
                      </a:rPr>
                      <m:t>  </m:t>
                    </m:r>
                  </m:oMath>
                </a14:m>
                <a:r>
                  <a:rPr lang="de-DE" b="0" i="1" dirty="0" smtClean="0">
                    <a:latin typeface="Cambria Math"/>
                  </a:rPr>
                  <a:t>eine beliebig e Nachricht und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/>
                      </a:rPr>
                      <m:t>𝑐</m:t>
                    </m:r>
                    <m:r>
                      <a:rPr lang="de-DE" b="0" i="1" smtClean="0">
                        <a:latin typeface="Cambria Math"/>
                      </a:rPr>
                      <m:t>=</m:t>
                    </m:r>
                    <m:r>
                      <a:rPr lang="de-DE" b="0" i="1" smtClean="0">
                        <a:latin typeface="Cambria Math"/>
                      </a:rPr>
                      <m:t>𝐸</m:t>
                    </m:r>
                    <m:d>
                      <m:dPr>
                        <m:ctrlPr>
                          <a:rPr lang="de-DE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/>
                          </a:rPr>
                          <m:t>𝑚</m:t>
                        </m:r>
                      </m:e>
                    </m:d>
                    <m:r>
                      <a:rPr lang="de-DE" b="0" i="1" smtClean="0">
                        <a:latin typeface="Cambria Math"/>
                      </a:rPr>
                      <m:t>. </m:t>
                    </m:r>
                  </m:oMath>
                </a14:m>
                <a:r>
                  <a:rPr lang="de-DE" dirty="0" smtClean="0"/>
                  <a:t>Ohne Kenntnis des Programms für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de-DE" i="1">
                            <a:latin typeface="Cambria Math"/>
                          </a:rPr>
                          <m:t>𝑋</m:t>
                        </m:r>
                      </m:sub>
                    </m:sSub>
                  </m:oMath>
                </a14:m>
                <a:r>
                  <a:rPr lang="de-DE" dirty="0"/>
                  <a:t> </a:t>
                </a:r>
                <a:r>
                  <a:rPr lang="de-DE" dirty="0" smtClean="0"/>
                  <a:t>kann niemand aus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/>
                      </a:rPr>
                      <m:t>𝑐</m:t>
                    </m:r>
                  </m:oMath>
                </a14:m>
                <a:r>
                  <a:rPr lang="de-DE" dirty="0" smtClean="0"/>
                  <a:t> das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/>
                      </a:rPr>
                      <m:t>𝑚</m:t>
                    </m:r>
                    <m:r>
                      <a:rPr lang="de-DE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de-DE" dirty="0" smtClean="0"/>
                  <a:t>bestimmen. (</a:t>
                </a:r>
                <a:r>
                  <a:rPr lang="de-DE" dirty="0" smtClean="0">
                    <a:solidFill>
                      <a:srgbClr val="FF0000"/>
                    </a:solidFill>
                  </a:rPr>
                  <a:t>zumindest nicht in  fünf Minuten, einem Jahr, 100 Jahren)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de-DE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𝑋</m:t>
                        </m:r>
                      </m:sub>
                    </m:sSub>
                  </m:oMath>
                </a14:m>
                <a:r>
                  <a:rPr lang="de-DE" dirty="0">
                    <a:solidFill>
                      <a:srgbClr val="FF0000"/>
                    </a:solidFill>
                  </a:rPr>
                  <a:t> </a:t>
                </a:r>
                <a:r>
                  <a:rPr lang="de-DE" dirty="0" smtClean="0">
                    <a:solidFill>
                      <a:srgbClr val="FF0000"/>
                    </a:solidFill>
                  </a:rPr>
                  <a:t>ist </a:t>
                </a:r>
                <a:r>
                  <a:rPr lang="de-DE" dirty="0" err="1" smtClean="0">
                    <a:solidFill>
                      <a:srgbClr val="FF0000"/>
                    </a:solidFill>
                  </a:rPr>
                  <a:t>One</a:t>
                </a:r>
                <a:r>
                  <a:rPr lang="de-DE" dirty="0" smtClean="0">
                    <a:solidFill>
                      <a:srgbClr val="FF0000"/>
                    </a:solidFill>
                  </a:rPr>
                  <a:t>-Way </a:t>
                </a:r>
                <a:r>
                  <a:rPr lang="de-DE" dirty="0" err="1" smtClean="0">
                    <a:solidFill>
                      <a:srgbClr val="FF0000"/>
                    </a:solidFill>
                  </a:rPr>
                  <a:t>Function</a:t>
                </a:r>
                <a:endParaRPr lang="de-DE" dirty="0" smtClean="0">
                  <a:solidFill>
                    <a:srgbClr val="FF0000"/>
                  </a:solidFill>
                </a:endParaRPr>
              </a:p>
              <a:p>
                <a:pPr lvl="1"/>
                <a:r>
                  <a:rPr lang="de-DE" dirty="0" smtClean="0"/>
                  <a:t>E = </a:t>
                </a:r>
                <a:r>
                  <a:rPr lang="de-DE" dirty="0" err="1" smtClean="0"/>
                  <a:t>encode</a:t>
                </a:r>
                <a:r>
                  <a:rPr lang="de-DE" dirty="0" smtClean="0"/>
                  <a:t>     D = </a:t>
                </a:r>
                <a:r>
                  <a:rPr lang="de-DE" dirty="0" err="1" smtClean="0"/>
                  <a:t>decode</a:t>
                </a:r>
                <a:r>
                  <a:rPr lang="de-DE" dirty="0" smtClean="0"/>
                  <a:t> </a:t>
                </a:r>
              </a:p>
              <a:p>
                <a:endParaRPr lang="de-DE" dirty="0"/>
              </a:p>
              <a:p>
                <a:endParaRPr lang="de-DE" dirty="0" smtClean="0"/>
              </a:p>
              <a:p>
                <a:pPr marL="0" indent="0">
                  <a:buNone/>
                </a:pPr>
                <a:endParaRPr lang="de-DE" dirty="0"/>
              </a:p>
              <a:p>
                <a:endParaRPr lang="de-DE" dirty="0" smtClean="0"/>
              </a:p>
              <a:p>
                <a:endParaRPr lang="de-DE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19200"/>
                <a:ext cx="8229600" cy="4906963"/>
              </a:xfrm>
              <a:blipFill rotWithShape="1">
                <a:blip r:embed="rId2"/>
                <a:stretch>
                  <a:fillRect l="-1185" t="-27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628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Ver</a:t>
            </a:r>
            <a:r>
              <a:rPr lang="de-DE" dirty="0" smtClean="0"/>
              <a:t>- und Entschlüsselung</a:t>
            </a:r>
            <a:endParaRPr lang="de-DE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43000"/>
                <a:ext cx="8229600" cy="4983163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de-DE" dirty="0" smtClean="0"/>
                  <a:t>Für jeden Nutzer X gibt es ein Paar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de-DE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de-DE" b="0" i="1" smtClean="0">
                            <a:latin typeface="Cambria Math"/>
                          </a:rPr>
                          <m:t>𝑋</m:t>
                        </m:r>
                      </m:sub>
                    </m:sSub>
                  </m:oMath>
                </a14:m>
                <a:r>
                  <a:rPr lang="de-DE" dirty="0" smtClean="0"/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de-DE" b="0" i="1" dirty="0" smtClean="0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de-DE" b="0" i="1" dirty="0" smtClean="0">
                            <a:latin typeface="Cambria Math"/>
                          </a:rPr>
                          <m:t>𝑋</m:t>
                        </m:r>
                      </m:sub>
                    </m:sSub>
                    <m:r>
                      <a:rPr lang="de-DE" b="0" i="0" dirty="0" smtClean="0">
                        <a:latin typeface="Cambria Math"/>
                      </a:rPr>
                      <m:t>) </m:t>
                    </m:r>
                    <m:r>
                      <m:rPr>
                        <m:sty m:val="p"/>
                      </m:rPr>
                      <a:rPr lang="de-DE" b="0" i="0" dirty="0" smtClean="0"/>
                      <m:t>von</m:t>
                    </m:r>
                    <m:r>
                      <a:rPr lang="de-DE" b="0" i="0" dirty="0" smtClean="0"/>
                      <m:t> </m:t>
                    </m:r>
                    <m:r>
                      <m:rPr>
                        <m:sty m:val="p"/>
                      </m:rPr>
                      <a:rPr lang="de-DE" b="0" i="0" dirty="0" smtClean="0"/>
                      <m:t>Funktionen</m:t>
                    </m:r>
                    <m:r>
                      <a:rPr lang="de-DE" b="0" i="0" dirty="0" smtClean="0"/>
                      <m:t> </m:t>
                    </m:r>
                    <m:r>
                      <m:rPr>
                        <m:sty m:val="p"/>
                      </m:rPr>
                      <a:rPr lang="de-DE" b="0" i="0" dirty="0" smtClean="0"/>
                      <m:t>von</m:t>
                    </m:r>
                    <m:r>
                      <a:rPr lang="de-DE" b="0" i="0" dirty="0" smtClean="0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de-DE" b="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b="0" i="1" dirty="0" smtClean="0">
                            <a:latin typeface="Cambria Math"/>
                            <a:ea typeface="Cambria Math"/>
                          </a:rPr>
                          <m:t>Σ</m:t>
                        </m:r>
                      </m:e>
                      <m:sup>
                        <m:r>
                          <a:rPr lang="de-DE" b="0" i="1" dirty="0" smtClean="0">
                            <a:latin typeface="Cambria Math"/>
                          </a:rPr>
                          <m:t>𝑛</m:t>
                        </m:r>
                        <m:r>
                          <a:rPr lang="de-DE" b="0" i="1" dirty="0" smtClean="0">
                            <a:latin typeface="Cambria Math"/>
                          </a:rPr>
                          <m:t> </m:t>
                        </m:r>
                      </m:sup>
                    </m:sSup>
                  </m:oMath>
                </a14:m>
                <a:r>
                  <a:rPr lang="de-DE" dirty="0" smtClean="0"/>
                  <a:t>nach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i="1" dirty="0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i="1" dirty="0">
                            <a:latin typeface="Cambria Math"/>
                            <a:ea typeface="Cambria Math"/>
                          </a:rPr>
                          <m:t>Σ</m:t>
                        </m:r>
                      </m:e>
                      <m:sup>
                        <m:r>
                          <a:rPr lang="de-DE" i="1" dirty="0">
                            <a:latin typeface="Cambria Math"/>
                          </a:rPr>
                          <m:t>𝑛</m:t>
                        </m:r>
                        <m:r>
                          <a:rPr lang="de-DE" i="1" dirty="0">
                            <a:latin typeface="Cambria Math"/>
                          </a:rPr>
                          <m:t> </m:t>
                        </m:r>
                      </m:sup>
                    </m:sSup>
                  </m:oMath>
                </a14:m>
                <a:r>
                  <a:rPr lang="de-DE" dirty="0" smtClean="0"/>
                  <a:t>mit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de-DE" b="0" i="1" smtClean="0">
                        <a:latin typeface="Cambria Math"/>
                      </a:rPr>
                      <m:t>𝐷</m:t>
                    </m:r>
                    <m:d>
                      <m:dPr>
                        <m:ctrlPr>
                          <a:rPr lang="de-DE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/>
                          </a:rPr>
                          <m:t>𝐸</m:t>
                        </m:r>
                        <m:d>
                          <m:dPr>
                            <m:ctrlPr>
                              <a:rPr lang="de-DE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de-DE" b="0" i="1" smtClean="0"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de-DE" b="0" i="1" smtClean="0">
                        <a:latin typeface="Cambria Math"/>
                      </a:rPr>
                      <m:t>=</m:t>
                    </m:r>
                    <m:r>
                      <a:rPr lang="de-DE" b="0" i="1" smtClean="0">
                        <a:latin typeface="Cambria Math"/>
                      </a:rPr>
                      <m:t>𝑥</m:t>
                    </m:r>
                    <m:r>
                      <a:rPr lang="de-DE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de-DE" dirty="0" smtClean="0"/>
                  <a:t>  für alle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/>
                      </a:rPr>
                      <m:t>𝑥</m:t>
                    </m:r>
                  </m:oMath>
                </a14:m>
                <a:endParaRPr lang="de-DE" dirty="0" smtClean="0"/>
              </a:p>
              <a:p>
                <a:pPr lvl="1"/>
                <a:r>
                  <a:rPr lang="de-DE" dirty="0" smtClean="0"/>
                  <a:t>Die Programme für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de-DE" i="1">
                            <a:latin typeface="Cambria Math"/>
                          </a:rPr>
                          <m:t>𝑋</m:t>
                        </m:r>
                      </m:sub>
                    </m:sSub>
                  </m:oMath>
                </a14:m>
                <a:r>
                  <a:rPr lang="de-DE" dirty="0" smtClean="0"/>
                  <a:t> und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de-DE" b="0" i="1" smtClean="0">
                            <a:latin typeface="Cambria Math"/>
                          </a:rPr>
                          <m:t>𝑋</m:t>
                        </m:r>
                      </m:sub>
                    </m:sSub>
                  </m:oMath>
                </a14:m>
                <a:r>
                  <a:rPr lang="de-DE" dirty="0" smtClean="0"/>
                  <a:t> erhält man aus generischen Programmen E und D durch Wahl eines Schlüsselpaars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de-DE" b="0" i="1" smtClean="0">
                            <a:latin typeface="Cambria Math"/>
                          </a:rPr>
                          <m:t>𝑒</m:t>
                        </m:r>
                      </m:sub>
                    </m:sSub>
                    <m:r>
                      <a:rPr lang="de-DE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de-DE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de-DE" b="0" i="1" smtClean="0">
                            <a:latin typeface="Cambria Math"/>
                          </a:rPr>
                          <m:t>𝑑</m:t>
                        </m:r>
                      </m:sub>
                    </m:sSub>
                    <m:r>
                      <a:rPr lang="de-DE" b="0" i="0" smtClean="0">
                        <a:latin typeface="Cambria Math"/>
                      </a:rPr>
                      <m:t>)</m:t>
                    </m:r>
                  </m:oMath>
                </a14:m>
                <a:r>
                  <a:rPr lang="de-DE" dirty="0" smtClean="0"/>
                  <a:t>. </a:t>
                </a:r>
              </a:p>
              <a:p>
                <a:pPr lvl="1"/>
                <a:r>
                  <a:rPr lang="de-DE" dirty="0" smtClean="0"/>
                  <a:t>Jeder Nutzer hat sein eigenes Paar</a:t>
                </a:r>
              </a:p>
              <a:p>
                <a:pPr lvl="1"/>
                <a:r>
                  <a:rPr lang="de-DE" dirty="0" smtClean="0"/>
                  <a:t>Dann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de-DE" b="0" i="1" smtClean="0">
                            <a:latin typeface="Cambria Math"/>
                          </a:rPr>
                          <m:t>𝑋</m:t>
                        </m:r>
                      </m:sub>
                    </m:sSub>
                  </m:oMath>
                </a14:m>
                <a:r>
                  <a:rPr lang="de-DE" dirty="0" smtClean="0"/>
                  <a:t>(</a:t>
                </a:r>
                <a14:m>
                  <m:oMath xmlns:m="http://schemas.openxmlformats.org/officeDocument/2006/math">
                    <m:r>
                      <a:rPr lang="de-DE" b="0" i="1" dirty="0" smtClean="0">
                        <a:latin typeface="Cambria Math"/>
                      </a:rPr>
                      <m:t>𝑥</m:t>
                    </m:r>
                    <m:r>
                      <a:rPr lang="de-DE" b="0" i="1" dirty="0" smtClean="0">
                        <a:latin typeface="Cambria Math"/>
                      </a:rPr>
                      <m:t>)=</m:t>
                    </m:r>
                    <m:r>
                      <a:rPr lang="de-DE" b="0" i="1" dirty="0" smtClean="0">
                        <a:latin typeface="Cambria Math"/>
                      </a:rPr>
                      <m:t>𝐸</m:t>
                    </m:r>
                    <m:r>
                      <a:rPr lang="de-DE" b="0" i="1" dirty="0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de-DE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de-DE" b="0" i="1" dirty="0" smtClean="0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de-DE" b="0" i="1" dirty="0" smtClean="0">
                            <a:latin typeface="Cambria Math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de-DE" dirty="0" smtClean="0"/>
                  <a:t>,</a:t>
                </a:r>
                <a14:m>
                  <m:oMath xmlns:m="http://schemas.openxmlformats.org/officeDocument/2006/math">
                    <m:r>
                      <a:rPr lang="de-DE" b="0" i="1" dirty="0" smtClean="0">
                        <a:latin typeface="Cambria Math"/>
                      </a:rPr>
                      <m:t>𝑥</m:t>
                    </m:r>
                    <m:r>
                      <a:rPr lang="de-DE" b="0" i="1" dirty="0" smtClean="0">
                        <a:latin typeface="Cambria Math"/>
                      </a:rPr>
                      <m:t>) </m:t>
                    </m:r>
                  </m:oMath>
                </a14:m>
                <a:r>
                  <a:rPr lang="de-DE" dirty="0" smtClean="0"/>
                  <a:t>und analog für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/>
                      </a:rPr>
                      <m:t>𝐷</m:t>
                    </m:r>
                  </m:oMath>
                </a14:m>
                <a:r>
                  <a:rPr lang="de-DE" dirty="0" smtClean="0"/>
                  <a:t>.</a:t>
                </a:r>
              </a:p>
              <a:p>
                <a:pPr lvl="1"/>
                <a:endParaRPr lang="de-DE" dirty="0"/>
              </a:p>
              <a:p>
                <a:pPr lvl="1"/>
                <a:r>
                  <a:rPr lang="de-DE" dirty="0" smtClean="0"/>
                  <a:t> E ist </a:t>
                </a:r>
                <a:r>
                  <a:rPr lang="de-DE" dirty="0" err="1" smtClean="0"/>
                  <a:t>injektiv</a:t>
                </a:r>
                <a:r>
                  <a:rPr lang="de-DE" dirty="0" smtClean="0"/>
                  <a:t> und damit </a:t>
                </a:r>
                <a:r>
                  <a:rPr lang="de-DE" dirty="0" err="1" smtClean="0"/>
                  <a:t>bijektiv</a:t>
                </a:r>
                <a:r>
                  <a:rPr lang="de-DE" dirty="0" smtClean="0"/>
                  <a:t>, D ist </a:t>
                </a:r>
                <a:r>
                  <a:rPr lang="de-DE" dirty="0" err="1" smtClean="0"/>
                  <a:t>surjektiv</a:t>
                </a:r>
                <a:r>
                  <a:rPr lang="de-DE" dirty="0" smtClean="0"/>
                  <a:t> und damit </a:t>
                </a:r>
                <a:r>
                  <a:rPr lang="de-DE" dirty="0" err="1" smtClean="0"/>
                  <a:t>bijektiv</a:t>
                </a:r>
                <a:endParaRPr lang="de-DE" dirty="0"/>
              </a:p>
              <a:p>
                <a:pPr lvl="1"/>
                <a:r>
                  <a:rPr lang="de-DE" dirty="0" smtClean="0"/>
                  <a:t>Oft auch noch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/>
                      </a:rPr>
                      <m:t>𝐷</m:t>
                    </m:r>
                    <m:d>
                      <m:dPr>
                        <m:ctrlPr>
                          <a:rPr lang="de-DE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/>
                          </a:rPr>
                          <m:t>𝐸</m:t>
                        </m:r>
                        <m:d>
                          <m:dPr>
                            <m:ctrlPr>
                              <a:rPr lang="de-DE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de-DE" b="0" i="1" smtClean="0"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de-DE" b="0" i="1" smtClean="0">
                        <a:latin typeface="Cambria Math"/>
                      </a:rPr>
                      <m:t>=</m:t>
                    </m:r>
                    <m:r>
                      <a:rPr lang="de-DE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de-DE" dirty="0" smtClean="0"/>
                  <a:t> für alle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/>
                      </a:rPr>
                      <m:t>𝑥</m:t>
                    </m:r>
                  </m:oMath>
                </a14:m>
                <a:r>
                  <a:rPr lang="de-DE" dirty="0" smtClean="0"/>
                  <a:t>   </a:t>
                </a:r>
                <a:r>
                  <a:rPr lang="de-DE" dirty="0" smtClean="0">
                    <a:solidFill>
                      <a:srgbClr val="FF0000"/>
                    </a:solidFill>
                  </a:rPr>
                  <a:t>nützlich für digitale Unterschriften</a:t>
                </a:r>
                <a:endParaRPr lang="de-DE" dirty="0"/>
              </a:p>
              <a:p>
                <a:pPr lvl="1"/>
                <a:endParaRPr lang="de-DE" dirty="0"/>
              </a:p>
              <a:p>
                <a:endParaRPr lang="de-DE" dirty="0" smtClean="0"/>
              </a:p>
              <a:p>
                <a:pPr marL="0" indent="0">
                  <a:buNone/>
                </a:pPr>
                <a:endParaRPr lang="de-DE" dirty="0"/>
              </a:p>
              <a:p>
                <a:endParaRPr lang="de-DE" dirty="0" smtClean="0"/>
              </a:p>
              <a:p>
                <a:endParaRPr lang="de-DE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43000"/>
                <a:ext cx="8229600" cy="4983163"/>
              </a:xfrm>
              <a:blipFill rotWithShape="1">
                <a:blip r:embed="rId2"/>
                <a:stretch>
                  <a:fillRect l="-1704" t="-3427" r="-2148" b="-25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0697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own Arrow 17"/>
          <p:cNvSpPr/>
          <p:nvPr/>
        </p:nvSpPr>
        <p:spPr>
          <a:xfrm rot="10800000">
            <a:off x="3844620" y="3965701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Ver</a:t>
            </a:r>
            <a:r>
              <a:rPr lang="de-DE" dirty="0" smtClean="0"/>
              <a:t>- </a:t>
            </a:r>
            <a:r>
              <a:rPr lang="de-DE" smtClean="0"/>
              <a:t>und Entschlüsselung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smtClean="0">
                          <a:latin typeface="Cambria Math"/>
                        </a:rPr>
                        <m:t>𝑚</m:t>
                      </m:r>
                      <m:r>
                        <a:rPr lang="de-DE" i="1" smtClean="0">
                          <a:latin typeface="Cambria Math"/>
                        </a:rPr>
                        <m:t>=</m:t>
                      </m:r>
                      <m:r>
                        <a:rPr lang="de-DE" i="1" smtClean="0">
                          <a:latin typeface="Cambria Math"/>
                        </a:rPr>
                        <m:t>𝐷</m:t>
                      </m:r>
                      <m:d>
                        <m:dPr>
                          <m:ctrlPr>
                            <a:rPr lang="de-DE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de-DE" i="1">
                              <a:latin typeface="Cambria Math"/>
                            </a:rPr>
                            <m:t> </m:t>
                          </m:r>
                          <m:sSub>
                            <m:sSubPr>
                              <m:ctrlPr>
                                <a:rPr lang="de-DE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/>
                                </a:rPr>
                                <m:t>𝑑</m:t>
                              </m:r>
                            </m:sub>
                          </m:sSub>
                          <m:r>
                            <a:rPr lang="de-DE" i="1">
                              <a:latin typeface="Cambria Math"/>
                            </a:rPr>
                            <m:t> , </m:t>
                          </m:r>
                          <m:r>
                            <a:rPr lang="de-DE" i="1">
                              <a:latin typeface="Cambria Math"/>
                            </a:rPr>
                            <m:t>𝐸</m:t>
                          </m:r>
                          <m:d>
                            <m:dPr>
                              <m:ctrlPr>
                                <a:rPr lang="de-DE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de-DE" i="1">
                                  <a:latin typeface="Cambria Math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de-DE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latin typeface="Cambria Math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/>
                                    </a:rPr>
                                    <m:t>𝑒</m:t>
                                  </m:r>
                                </m:sub>
                              </m:sSub>
                              <m:r>
                                <a:rPr lang="de-DE" i="1">
                                  <a:latin typeface="Cambria Math"/>
                                </a:rPr>
                                <m:t> , </m:t>
                              </m:r>
                              <m:r>
                                <a:rPr lang="de-DE" i="1">
                                  <a:latin typeface="Cambria Math"/>
                                </a:rPr>
                                <m:t>𝑚</m:t>
                              </m:r>
                            </m:e>
                          </m:d>
                        </m:e>
                      </m:d>
                      <m:r>
                        <a:rPr lang="de-DE" b="0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de-DE" b="0" dirty="0" smtClean="0"/>
              </a:p>
              <a:p>
                <a:pPr marL="0" indent="0">
                  <a:buNone/>
                </a:pPr>
                <a:endParaRPr lang="de-DE" dirty="0"/>
              </a:p>
              <a:p>
                <a:pPr marL="0" indent="0">
                  <a:buNone/>
                </a:pPr>
                <a:endParaRPr lang="de-DE" dirty="0"/>
              </a:p>
              <a:p>
                <a:endParaRPr lang="de-DE" dirty="0" smtClean="0"/>
              </a:p>
              <a:p>
                <a:pPr marL="0" indent="0">
                  <a:buNone/>
                </a:pPr>
                <a:r>
                  <a:rPr lang="de-DE" dirty="0"/>
                  <a:t> </a:t>
                </a:r>
                <a:r>
                  <a:rPr lang="de-DE" dirty="0" smtClean="0"/>
                  <a:t>   </a:t>
                </a:r>
              </a:p>
              <a:p>
                <a:pPr marL="0" indent="0">
                  <a:buNone/>
                </a:pPr>
                <a:r>
                  <a:rPr lang="de-DE" dirty="0" smtClean="0"/>
                  <a:t>            Alice         Eve          Bob </a:t>
                </a:r>
              </a:p>
              <a:p>
                <a:pPr marL="0" indent="0">
                  <a:buNone/>
                </a:pPr>
                <a:endParaRPr lang="de-DE" dirty="0" smtClean="0"/>
              </a:p>
              <a:p>
                <a:pPr marL="0" indent="0">
                  <a:buNone/>
                </a:pPr>
                <a:r>
                  <a:rPr lang="de-DE" dirty="0" smtClean="0"/>
                  <a:t>Eve = </a:t>
                </a:r>
                <a:r>
                  <a:rPr lang="de-DE" dirty="0" err="1" smtClean="0"/>
                  <a:t>Eavesdropper</a:t>
                </a:r>
                <a:endParaRPr lang="de-DE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b="-148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1773072" y="3581400"/>
            <a:ext cx="10668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 smtClean="0">
                <a:solidFill>
                  <a:srgbClr val="FF0000"/>
                </a:solidFill>
              </a:rPr>
              <a:t>E</a:t>
            </a:r>
            <a:endParaRPr lang="de-DE" sz="24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34000" y="3581400"/>
            <a:ext cx="10668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 smtClean="0">
                <a:solidFill>
                  <a:srgbClr val="FF0000"/>
                </a:solidFill>
              </a:rPr>
              <a:t>D</a:t>
            </a:r>
            <a:endParaRPr lang="de-DE" sz="2400" dirty="0">
              <a:solidFill>
                <a:srgbClr val="FF0000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794664" y="372008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Down Arrow 8"/>
          <p:cNvSpPr/>
          <p:nvPr/>
        </p:nvSpPr>
        <p:spPr>
          <a:xfrm>
            <a:off x="2019869" y="2602992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Down Arrow 9"/>
          <p:cNvSpPr/>
          <p:nvPr/>
        </p:nvSpPr>
        <p:spPr>
          <a:xfrm>
            <a:off x="5606955" y="2602992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ight Arrow 10"/>
          <p:cNvSpPr/>
          <p:nvPr/>
        </p:nvSpPr>
        <p:spPr>
          <a:xfrm>
            <a:off x="6400800" y="372008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ight Arrow 11"/>
          <p:cNvSpPr/>
          <p:nvPr/>
        </p:nvSpPr>
        <p:spPr>
          <a:xfrm>
            <a:off x="2839872" y="3720084"/>
            <a:ext cx="249412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extBox 12"/>
          <p:cNvSpPr txBox="1"/>
          <p:nvPr/>
        </p:nvSpPr>
        <p:spPr>
          <a:xfrm>
            <a:off x="337464" y="3734869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m</a:t>
            </a:r>
            <a:endParaRPr lang="de-DE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733800" y="3350567"/>
                <a:ext cx="457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400" b="0" i="1" smtClean="0">
                          <a:latin typeface="Cambria Math"/>
                        </a:rPr>
                        <m:t>𝑐</m:t>
                      </m:r>
                    </m:oMath>
                  </m:oMathPara>
                </a14:m>
                <a:endParaRPr lang="de-DE" sz="2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800" y="3350567"/>
                <a:ext cx="457200" cy="46166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019868" y="2141327"/>
                <a:ext cx="82000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24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de-DE" sz="2400" i="1">
                            <a:latin typeface="Cambria Math"/>
                          </a:rPr>
                          <m:t>𝑒</m:t>
                        </m:r>
                      </m:sub>
                    </m:sSub>
                  </m:oMath>
                </a14:m>
                <a:endParaRPr lang="de-DE" sz="24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9868" y="2141327"/>
                <a:ext cx="820003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7379208" y="3715576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m</a:t>
            </a:r>
            <a:endParaRPr lang="de-DE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638800" y="2152742"/>
                <a:ext cx="457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2400" i="1"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de-DE" sz="2400" i="1">
                              <a:latin typeface="Cambria Math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lang="de-DE" sz="24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2152742"/>
                <a:ext cx="457200" cy="461665"/>
              </a:xfrm>
              <a:prstGeom prst="rect">
                <a:avLst/>
              </a:prstGeom>
              <a:blipFill rotWithShape="1">
                <a:blip r:embed="rId5"/>
                <a:stretch>
                  <a:fillRect l="-2667" r="-6667" b="-394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464" y="762000"/>
            <a:ext cx="1704975" cy="225742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2068" y="4770919"/>
            <a:ext cx="3451932" cy="2071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607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Symmetrische </a:t>
            </a:r>
            <a:r>
              <a:rPr lang="de-DE" dirty="0" smtClean="0"/>
              <a:t>Verfahren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Sender (Alice) und Empfänger (Bob) benutzen den </a:t>
            </a:r>
            <a:r>
              <a:rPr lang="de-DE" b="1" dirty="0" smtClean="0"/>
              <a:t>gleichen</a:t>
            </a:r>
            <a:r>
              <a:rPr lang="de-DE" dirty="0" smtClean="0"/>
              <a:t> Schlüssel</a:t>
            </a:r>
          </a:p>
          <a:p>
            <a:r>
              <a:rPr lang="de-DE" dirty="0" smtClean="0"/>
              <a:t>Dieser Schlüssel muss geheim bleiben</a:t>
            </a:r>
          </a:p>
          <a:p>
            <a:r>
              <a:rPr lang="de-DE" dirty="0" smtClean="0"/>
              <a:t>Wie einigt man sich auf einen Schlüssel?</a:t>
            </a:r>
          </a:p>
          <a:p>
            <a:pPr lvl="1"/>
            <a:r>
              <a:rPr lang="de-DE" dirty="0" smtClean="0"/>
              <a:t>Früher: physisches Treffen zum Schlüsselaustausch oder Bote</a:t>
            </a:r>
          </a:p>
          <a:p>
            <a:pPr lvl="1"/>
            <a:r>
              <a:rPr lang="de-DE" dirty="0" smtClean="0"/>
              <a:t>Heute: asymmetrisches Verfahren zum </a:t>
            </a:r>
            <a:r>
              <a:rPr lang="de-DE" dirty="0" smtClean="0"/>
              <a:t>Schlüsselaustausch</a:t>
            </a:r>
          </a:p>
          <a:p>
            <a:r>
              <a:rPr lang="de-DE" dirty="0" smtClean="0"/>
              <a:t>Beispiele: </a:t>
            </a:r>
            <a:r>
              <a:rPr lang="de-DE" dirty="0" err="1" smtClean="0"/>
              <a:t>One</a:t>
            </a:r>
            <a:r>
              <a:rPr lang="de-DE" dirty="0" smtClean="0"/>
              <a:t>-Time Pad, Caesar, …</a:t>
            </a:r>
            <a:endParaRPr lang="de-DE" dirty="0" smtClean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02210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765175"/>
          </a:xfrm>
        </p:spPr>
        <p:txBody>
          <a:bodyPr/>
          <a:lstStyle/>
          <a:p>
            <a:r>
              <a:rPr lang="en-US" dirty="0" err="1" smtClean="0"/>
              <a:t>Symmetrische</a:t>
            </a:r>
            <a:r>
              <a:rPr lang="en-US" dirty="0" smtClean="0"/>
              <a:t> </a:t>
            </a:r>
            <a:r>
              <a:rPr lang="en-US" dirty="0" err="1" smtClean="0"/>
              <a:t>Krypthographie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dirty="0" err="1" smtClean="0"/>
              <a:t>Eine</a:t>
            </a:r>
            <a:r>
              <a:rPr lang="en-US" dirty="0" smtClean="0"/>
              <a:t> </a:t>
            </a:r>
            <a:r>
              <a:rPr lang="en-US" dirty="0" err="1" smtClean="0"/>
              <a:t>Analogie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Alice und Bob </a:t>
            </a:r>
            <a:r>
              <a:rPr lang="de-DE" dirty="0" smtClean="0"/>
              <a:t>kaufen </a:t>
            </a:r>
            <a:r>
              <a:rPr lang="de-DE" dirty="0" smtClean="0"/>
              <a:t>sich eine Kiste und ein Vorhängeschloss mit zwei identischen Schlüsseln. Jeder bekommt einen Schlüssel. </a:t>
            </a:r>
          </a:p>
          <a:p>
            <a:r>
              <a:rPr lang="de-DE" dirty="0" smtClean="0"/>
              <a:t>Nachrichten kommen in die Kiste, die Kiste wird verschlossen, … </a:t>
            </a:r>
          </a:p>
          <a:p>
            <a:r>
              <a:rPr lang="de-DE" dirty="0" smtClean="0"/>
              <a:t>Braucht ein Treffen oder einen vertrauenswürdigen Boten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007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One</a:t>
            </a:r>
            <a:r>
              <a:rPr lang="de-DE" dirty="0" smtClean="0"/>
              <a:t>-Time Pad (Rotes Telefon)</a:t>
            </a:r>
            <a:endParaRPr lang="de-DE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14:m>
                  <m:oMath xmlns:m="http://schemas.openxmlformats.org/officeDocument/2006/math">
                    <m:r>
                      <a:rPr lang="de-DE" b="0" i="1" smtClean="0">
                        <a:latin typeface="Cambria Math"/>
                      </a:rPr>
                      <m:t>𝑚</m:t>
                    </m:r>
                    <m:r>
                      <a:rPr lang="de-DE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de-DE" dirty="0" smtClean="0"/>
                  <a:t>ist Folge von Großbuchstabe + ZR</a:t>
                </a:r>
              </a:p>
              <a:p>
                <a14:m>
                  <m:oMath xmlns:m="http://schemas.openxmlformats.org/officeDocument/2006/math">
                    <m:r>
                      <a:rPr lang="de-DE" b="0" i="1" smtClean="0">
                        <a:latin typeface="Cambria Math"/>
                      </a:rPr>
                      <m:t>𝑘</m:t>
                    </m:r>
                    <m:r>
                      <a:rPr lang="de-DE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de-DE" dirty="0" smtClean="0"/>
                  <a:t>ist zufällige Folge über diesem Alphabet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DE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de-DE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de-DE" b="0" i="1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de-DE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de-DE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de-DE" dirty="0" smtClean="0"/>
                  <a:t> , jeweilige </a:t>
                </a:r>
                <a14:m>
                  <m:oMath xmlns:m="http://schemas.openxmlformats.org/officeDocument/2006/math">
                    <m:r>
                      <a:rPr lang="de-DE" b="0" i="1" dirty="0" smtClean="0">
                        <a:latin typeface="Cambria Math"/>
                      </a:rPr>
                      <m:t>𝑖</m:t>
                    </m:r>
                  </m:oMath>
                </a14:m>
                <a:r>
                  <a:rPr lang="de-DE" dirty="0" smtClean="0"/>
                  <a:t>-</a:t>
                </a:r>
                <a:r>
                  <a:rPr lang="de-DE" dirty="0" err="1" smtClean="0"/>
                  <a:t>te</a:t>
                </a:r>
                <a:r>
                  <a:rPr lang="de-DE" dirty="0" smtClean="0"/>
                  <a:t> Buchstaben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de-DE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/>
                          </a:rPr>
                          <m:t>0,…,26</m:t>
                        </m:r>
                      </m:e>
                    </m:d>
                  </m:oMath>
                </a14:m>
                <a:endParaRPr lang="de-DE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DE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de-DE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de-DE" b="0" i="1" smtClean="0">
                        <a:latin typeface="Cambria Math"/>
                      </a:rPr>
                      <m:t>= </m:t>
                    </m:r>
                    <m:sSub>
                      <m:sSubPr>
                        <m:ctrlPr>
                          <a:rPr lang="de-DE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de-DE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de-DE" b="0" i="1" smtClean="0">
                        <a:latin typeface="Cambria Math"/>
                      </a:rPr>
                      <m:t>+ </m:t>
                    </m:r>
                    <m:sSub>
                      <m:sSubPr>
                        <m:ctrlPr>
                          <a:rPr lang="de-DE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de-DE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de-DE" b="0" i="1" smtClean="0">
                        <a:latin typeface="Cambria Math"/>
                      </a:rPr>
                      <m:t> </m:t>
                    </m:r>
                    <m:r>
                      <a:rPr lang="de-DE" b="0" i="1" smtClean="0">
                        <a:latin typeface="Cambria Math"/>
                      </a:rPr>
                      <m:t>𝑚𝑜𝑑𝑢𝑙𝑜</m:t>
                    </m:r>
                    <m:r>
                      <a:rPr lang="de-DE" b="0" i="1" smtClean="0">
                        <a:latin typeface="Cambria Math"/>
                      </a:rPr>
                      <m:t> 27</m:t>
                    </m:r>
                  </m:oMath>
                </a14:m>
                <a:endParaRPr lang="de-DE" dirty="0" smtClean="0"/>
              </a:p>
              <a:p>
                <a:r>
                  <a:rPr lang="de-DE" dirty="0" smtClean="0"/>
                  <a:t>Beispiel:    5 + 24 </a:t>
                </a:r>
                <a:r>
                  <a:rPr lang="de-DE" dirty="0" err="1" smtClean="0"/>
                  <a:t>mod</a:t>
                </a:r>
                <a:r>
                  <a:rPr lang="de-DE" dirty="0" smtClean="0"/>
                  <a:t> 27 = 2</a:t>
                </a:r>
              </a:p>
              <a:p>
                <a:r>
                  <a:rPr lang="de-DE" dirty="0" smtClean="0"/>
                  <a:t>Decoding: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de-DE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de-DE" i="1">
                        <a:latin typeface="Cambria Math"/>
                      </a:rPr>
                      <m:t>= </m:t>
                    </m:r>
                    <m:sSub>
                      <m:sSubPr>
                        <m:ctrlPr>
                          <a:rPr lang="de-DE" i="1">
                            <a:latin typeface="Cambria Math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de-DE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 −</m:t>
                    </m:r>
                    <m:sSub>
                      <m:sSubPr>
                        <m:ctrlPr>
                          <a:rPr lang="de-DE" i="1">
                            <a:latin typeface="Cambria Math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de-DE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de-DE" b="0" i="1" smtClean="0">
                        <a:latin typeface="Cambria Math"/>
                      </a:rPr>
                      <m:t> </m:t>
                    </m:r>
                    <m:r>
                      <a:rPr lang="de-DE" i="1">
                        <a:latin typeface="Cambria Math"/>
                      </a:rPr>
                      <m:t>𝑚𝑜𝑑</m:t>
                    </m:r>
                    <m:r>
                      <a:rPr lang="de-DE" i="1">
                        <a:latin typeface="Cambria Math"/>
                      </a:rPr>
                      <m:t> 27</m:t>
                    </m:r>
                  </m:oMath>
                </a14:m>
                <a:endParaRPr lang="de-DE" dirty="0" smtClean="0"/>
              </a:p>
              <a:p>
                <a:r>
                  <a:rPr lang="de-DE" dirty="0" smtClean="0"/>
                  <a:t>Absolut sicher, aber Schlüssel muss genauso lang wie Nachricht sein, rotes </a:t>
                </a:r>
                <a:r>
                  <a:rPr lang="de-DE" dirty="0" smtClean="0"/>
                  <a:t>Telefon</a:t>
                </a:r>
                <a:endParaRPr lang="de-DE" dirty="0"/>
              </a:p>
              <a:p>
                <a:endParaRPr lang="de-DE" dirty="0" smtClean="0"/>
              </a:p>
              <a:p>
                <a:endParaRPr lang="de-DE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81" t="-1752" r="-2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9513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MEHLHORN@ELYQJWOFUVWZY5H8" val="4280"/>
</p:tagLst>
</file>

<file path=ppt/theme/theme1.xml><?xml version="1.0" encoding="utf-8"?>
<a:theme xmlns:a="http://schemas.openxmlformats.org/drawingml/2006/main" name="MPI-Templat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MPI-Template</Template>
  <TotalTime>0</TotalTime>
  <Words>2319</Words>
  <Application>Microsoft Office PowerPoint</Application>
  <PresentationFormat>On-screen Show (4:3)</PresentationFormat>
  <Paragraphs>268</Paragraphs>
  <Slides>37</Slides>
  <Notes>2</Notes>
  <HiddenSlides>5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37</vt:i4>
      </vt:variant>
    </vt:vector>
  </HeadingPairs>
  <TitlesOfParts>
    <vt:vector size="40" baseType="lpstr">
      <vt:lpstr>MPI-Template</vt:lpstr>
      <vt:lpstr>1_Custom Design</vt:lpstr>
      <vt:lpstr>Custom Design</vt:lpstr>
      <vt:lpstr>PowerPoint Presentation</vt:lpstr>
      <vt:lpstr>Übersicht</vt:lpstr>
      <vt:lpstr>Kryptographie (geheim-schreiben) Hauptziele (nach Wolfgang Ertel)</vt:lpstr>
      <vt:lpstr>Ver- und Entschlüsselung</vt:lpstr>
      <vt:lpstr>Ver- und Entschlüsselung</vt:lpstr>
      <vt:lpstr>Ver- und Entschlüsselung</vt:lpstr>
      <vt:lpstr>Symmetrische Verfahren</vt:lpstr>
      <vt:lpstr>Symmetrische Krypthographie  Eine Analogie</vt:lpstr>
      <vt:lpstr>One-Time Pad (Rotes Telefon)</vt:lpstr>
      <vt:lpstr>Caesar</vt:lpstr>
      <vt:lpstr>Blockchiffrierung</vt:lpstr>
      <vt:lpstr>Blockchiffrierung: Prinzip der Vorgehensweise </vt:lpstr>
      <vt:lpstr>Angriffe</vt:lpstr>
      <vt:lpstr>Asymmetrisches Verfahren Eine Analogie</vt:lpstr>
      <vt:lpstr>Asymmetrische Verfahren (seit 78)</vt:lpstr>
      <vt:lpstr> Sicherheit </vt:lpstr>
      <vt:lpstr>Baby-Version von ElGamal </vt:lpstr>
      <vt:lpstr>Baby-Version von ElGamal</vt:lpstr>
      <vt:lpstr>Baby-Version von ElGamal</vt:lpstr>
      <vt:lpstr>Die Details von ElGamal</vt:lpstr>
      <vt:lpstr>Rechnen mod n</vt:lpstr>
      <vt:lpstr>ElGamal</vt:lpstr>
      <vt:lpstr>ElGamal</vt:lpstr>
      <vt:lpstr>ElGamal</vt:lpstr>
      <vt:lpstr>Electronic Banking</vt:lpstr>
      <vt:lpstr>Unterschriften</vt:lpstr>
      <vt:lpstr>Digitale Signaturen</vt:lpstr>
      <vt:lpstr>Digitale Signaturen Signatur = etwas, das nur ich kann </vt:lpstr>
      <vt:lpstr>Electronic Banking, Schritt 1</vt:lpstr>
      <vt:lpstr>Zusammenfassung</vt:lpstr>
      <vt:lpstr>Kryptographie (geheim-schreiben) Hauptziele (nach Wolfgang Ertel)</vt:lpstr>
      <vt:lpstr>Speicherung von Passwörtern</vt:lpstr>
      <vt:lpstr>Digitale Signaturen</vt:lpstr>
      <vt:lpstr>Gleiche Geburtstage</vt:lpstr>
      <vt:lpstr>Ver- und Entschlüsselung</vt:lpstr>
      <vt:lpstr>Annahme</vt:lpstr>
      <vt:lpstr>Ver- und Entschlüsselung</vt:lpstr>
    </vt:vector>
  </TitlesOfParts>
  <Company>MPI für Informatik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mehlhorn</dc:creator>
  <cp:lastModifiedBy>Administrator</cp:lastModifiedBy>
  <cp:revision>70</cp:revision>
  <dcterms:created xsi:type="dcterms:W3CDTF">2011-11-25T10:54:16Z</dcterms:created>
  <dcterms:modified xsi:type="dcterms:W3CDTF">2013-11-15T08:35:39Z</dcterms:modified>
</cp:coreProperties>
</file>