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259" r:id="rId4"/>
    <p:sldId id="263" r:id="rId5"/>
    <p:sldId id="281" r:id="rId6"/>
    <p:sldId id="278" r:id="rId7"/>
    <p:sldId id="285" r:id="rId8"/>
    <p:sldId id="264" r:id="rId9"/>
    <p:sldId id="286" r:id="rId10"/>
    <p:sldId id="287" r:id="rId11"/>
    <p:sldId id="288" r:id="rId12"/>
    <p:sldId id="289" r:id="rId13"/>
    <p:sldId id="260" r:id="rId14"/>
    <p:sldId id="265" r:id="rId15"/>
    <p:sldId id="262" r:id="rId16"/>
    <p:sldId id="267" r:id="rId17"/>
    <p:sldId id="280" r:id="rId18"/>
    <p:sldId id="269" r:id="rId19"/>
    <p:sldId id="274" r:id="rId20"/>
    <p:sldId id="275" r:id="rId21"/>
    <p:sldId id="282" r:id="rId22"/>
    <p:sldId id="276" r:id="rId23"/>
    <p:sldId id="277" r:id="rId24"/>
    <p:sldId id="284" r:id="rId2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00"/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1" d="100"/>
          <a:sy n="13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tb\Desktop\papersta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/>
      <c:pie3DChart>
        <c:varyColors val="1"/>
        <c:ser>
          <c:idx val="0"/>
          <c:order val="0"/>
          <c:cat>
            <c:strRef>
              <c:f>Tabelle1!$A$1:$A$4</c:f>
              <c:strCache>
                <c:ptCount val="4"/>
                <c:pt idx="0">
                  <c:v>NLP</c:v>
                </c:pt>
                <c:pt idx="1">
                  <c:v>DB/DM</c:v>
                </c:pt>
                <c:pt idx="2">
                  <c:v>ML/AI</c:v>
                </c:pt>
                <c:pt idx="3">
                  <c:v>Other</c:v>
                </c:pt>
              </c:strCache>
            </c:strRef>
          </c:cat>
          <c:val>
            <c:numRef>
              <c:f>Tabelle1!$B$1:$B$4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6</c:v>
                </c:pt>
                <c:pt idx="3">
                  <c:v>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85699895778775892"/>
          <c:y val="0.17383271516840021"/>
          <c:w val="0.14300104221224108"/>
          <c:h val="0.61502568090724952"/>
        </c:manualLayout>
      </c:layout>
      <c:txPr>
        <a:bodyPr/>
        <a:lstStyle/>
        <a:p>
          <a:pPr rtl="0">
            <a:defRPr sz="1400" baseline="0"/>
          </a:pPr>
          <a:endParaRPr lang="en-US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E9429-FEF3-4715-9A67-591F7038644B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F525C-F144-4AEC-9A34-8CC12A487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7FED5F-E70F-4EFB-A5DA-D071F2DA1081}" type="slidenum">
              <a:rPr lang="de-DE" smtClean="0"/>
              <a:pPr/>
              <a:t>7</a:t>
            </a:fld>
            <a:endParaRPr lang="de-DE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5325"/>
            <a:ext cx="4554537" cy="3414713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1499" y="4359897"/>
            <a:ext cx="4871768" cy="4136010"/>
          </a:xfrm>
          <a:noFill/>
          <a:ln/>
        </p:spPr>
        <p:txBody>
          <a:bodyPr/>
          <a:lstStyle/>
          <a:p>
            <a:pPr defTabSz="788988"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7FED5F-E70F-4EFB-A5DA-D071F2DA1081}" type="slidenum">
              <a:rPr lang="de-DE" smtClean="0"/>
              <a:pPr/>
              <a:t>9</a:t>
            </a:fld>
            <a:endParaRPr lang="de-DE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5325"/>
            <a:ext cx="4554537" cy="3414713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1499" y="4359897"/>
            <a:ext cx="4871768" cy="4136010"/>
          </a:xfrm>
          <a:noFill/>
          <a:ln/>
        </p:spPr>
        <p:txBody>
          <a:bodyPr/>
          <a:lstStyle/>
          <a:p>
            <a:pPr defTabSz="788988"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7FED5F-E70F-4EFB-A5DA-D071F2DA1081}" type="slidenum">
              <a:rPr lang="de-DE" smtClean="0"/>
              <a:pPr/>
              <a:t>10</a:t>
            </a:fld>
            <a:endParaRPr lang="de-DE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5325"/>
            <a:ext cx="4554537" cy="3414713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1499" y="4359897"/>
            <a:ext cx="4871768" cy="4136010"/>
          </a:xfrm>
          <a:noFill/>
          <a:ln/>
        </p:spPr>
        <p:txBody>
          <a:bodyPr/>
          <a:lstStyle/>
          <a:p>
            <a:pPr defTabSz="788988"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A28C2C-565D-4A4B-9BC2-A7094C58C2A1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de-DE"/>
          </a:p>
        </p:txBody>
      </p:sp>
      <p:sp>
        <p:nvSpPr>
          <p:cNvPr id="197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8" y="4343913"/>
            <a:ext cx="5028986" cy="4112899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D2E4A23-3404-4896-A85E-6108227A16EF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de-DE"/>
          </a:p>
        </p:txBody>
      </p:sp>
      <p:sp>
        <p:nvSpPr>
          <p:cNvPr id="198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6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8" y="4343913"/>
            <a:ext cx="5028986" cy="4112899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7B979C-1200-41DD-99D4-A22E27F5AE88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de-DE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7763" y="687388"/>
            <a:ext cx="4564062" cy="34242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3703"/>
            <a:ext cx="5030391" cy="4112381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E3AEDB1-D16E-442E-9F7C-279AF7C2937E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de-DE"/>
          </a:p>
        </p:txBody>
      </p:sp>
      <p:sp>
        <p:nvSpPr>
          <p:cNvPr id="199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8" y="4343913"/>
            <a:ext cx="5028986" cy="4112899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A95FB0B-889F-4627-9254-295C3868AF75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de-DE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8" y="4343913"/>
            <a:ext cx="5028986" cy="4112899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F8C8-A4E8-4CB4-B9E8-4E02BD62B300}" type="datetime1">
              <a:rPr lang="de-DE" smtClean="0"/>
              <a:pPr/>
              <a:t>21.04.2011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80B4-C356-4812-B96F-189D13EA04A2}" type="datetime1">
              <a:rPr lang="de-DE" smtClean="0"/>
              <a:pPr/>
              <a:t>21.04.2011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4500-4807-44F1-9BA4-A775A5A43879}" type="datetime1">
              <a:rPr lang="de-DE" smtClean="0"/>
              <a:pPr/>
              <a:t>21.04.2011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ED70-6FDB-4C31-8632-F7062DD63795}" type="datetime1">
              <a:rPr lang="de-DE" smtClean="0"/>
              <a:pPr/>
              <a:t>21.04.2011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5893-E09E-4758-A88E-192072D1F6EF}" type="datetime1">
              <a:rPr lang="de-DE" smtClean="0"/>
              <a:pPr/>
              <a:t>21.04.2011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2FF1-A34F-4712-8B32-5DDA09FA44DA}" type="datetime1">
              <a:rPr lang="de-DE" smtClean="0"/>
              <a:pPr/>
              <a:t>21.04.2011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1D37D-55C8-4864-9891-AC8B653AFD92}" type="datetime1">
              <a:rPr lang="de-DE" smtClean="0"/>
              <a:pPr/>
              <a:t>21.04.2011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B19E-02E1-4337-BBBE-03D56383A37F}" type="datetime1">
              <a:rPr lang="de-DE" smtClean="0"/>
              <a:pPr/>
              <a:t>21.04.2011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5559-1DF1-4E51-BAC7-FB9164B55A05}" type="datetime1">
              <a:rPr lang="de-DE" smtClean="0"/>
              <a:pPr/>
              <a:t>21.04.2011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F72F-8442-4D67-B6B2-B208B0603A3A}" type="datetime1">
              <a:rPr lang="de-DE" smtClean="0"/>
              <a:pPr/>
              <a:t>21.04.2011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B9A35-438B-44E7-84C4-2802F7509373}" type="datetime1">
              <a:rPr lang="de-DE" smtClean="0"/>
              <a:pPr/>
              <a:t>21.04.2011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FB674-2E27-483F-B169-423289304624}" type="datetime1">
              <a:rPr lang="de-DE" smtClean="0"/>
              <a:pPr/>
              <a:t>21.04.2011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pi-inf.mpg.de/yago-naga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labs.google.com/set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ogcomp.cs.illinois.edu/demo/coref/" TargetMode="External"/><Relationship Id="rId2" Type="http://schemas.openxmlformats.org/officeDocument/2006/relationships/hyperlink" Target="http://cogcomp.cs.illinois.edu/demo/po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gcomp.cs.illinois.edu/demo/srl/" TargetMode="External"/><Relationship Id="rId4" Type="http://schemas.openxmlformats.org/officeDocument/2006/relationships/hyperlink" Target="http://nlp.stanford.edu:8080/parser/index.jsp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dylla@mpi-inf.mpg.de" TargetMode="External"/><Relationship Id="rId2" Type="http://schemas.openxmlformats.org/officeDocument/2006/relationships/hyperlink" Target="mailto:mtb@mpi-inf.mpg.d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entitycube.research.microsoft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alchemy.cs.washington.ed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research.microsoft.com/en-us/um/cambridge/projects/infernet/" TargetMode="External"/><Relationship Id="rId4" Type="http://schemas.openxmlformats.org/officeDocument/2006/relationships/hyperlink" Target="code.google.com/p/factorie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rdf.mpi-inf.mpg.d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olorado.edu/~martin/slp.html" TargetMode="External"/><Relationship Id="rId2" Type="http://schemas.openxmlformats.org/officeDocument/2006/relationships/hyperlink" Target="http://nlp.stanford.edu/fsnlp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s.umd.edu/srl-book/" TargetMode="External"/><Relationship Id="rId4" Type="http://schemas.openxmlformats.org/officeDocument/2006/relationships/hyperlink" Target="http://www.cambridge.org/gb/knowledge/isbn/item1171665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 smtClean="0">
                <a:solidFill>
                  <a:schemeClr val="tx2">
                    <a:lumMod val="75000"/>
                  </a:schemeClr>
                </a:solidFill>
              </a:rPr>
              <a:t>Probabilistic Models </a:t>
            </a:r>
            <a:br>
              <a:rPr lang="en-US" sz="49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4900" b="1" dirty="0" smtClean="0">
                <a:solidFill>
                  <a:schemeClr val="tx2">
                    <a:lumMod val="75000"/>
                  </a:schemeClr>
                </a:solidFill>
              </a:rPr>
              <a:t>for Information Extraction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– </a:t>
            </a:r>
            <a:br>
              <a:rPr lang="en-US" dirty="0" smtClean="0"/>
            </a:br>
            <a:r>
              <a:rPr lang="en-US" dirty="0" smtClean="0"/>
              <a:t>Seminar, Summer 2011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Martin </a:t>
            </a:r>
            <a:r>
              <a:rPr lang="en-US" dirty="0" err="1" smtClean="0"/>
              <a:t>Theobald</a:t>
            </a:r>
            <a:endParaRPr lang="en-US" dirty="0" smtClean="0"/>
          </a:p>
          <a:p>
            <a:r>
              <a:rPr lang="en-US" dirty="0" smtClean="0"/>
              <a:t>Maximilian </a:t>
            </a:r>
            <a:r>
              <a:rPr lang="en-US" dirty="0" err="1" smtClean="0"/>
              <a:t>Dylla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0" y="764703"/>
            <a:ext cx="9144000" cy="93610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107504" y="0"/>
            <a:ext cx="8855968" cy="692150"/>
          </a:xfrm>
        </p:spPr>
        <p:txBody>
          <a:bodyPr>
            <a:normAutofit fontScale="90000"/>
          </a:bodyPr>
          <a:lstStyle/>
          <a:p>
            <a:pPr defTabSz="893763" eaLnBrk="1" hangingPunct="1"/>
            <a:r>
              <a:rPr lang="en-GB" sz="4000" dirty="0" smtClean="0"/>
              <a:t>Binary Relations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5720" y="785793"/>
            <a:ext cx="84208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/>
              <a:t>Which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rgbClr val="0000FF"/>
                </a:solidFill>
              </a:rPr>
              <a:t>instances</a:t>
            </a:r>
            <a:r>
              <a:rPr lang="de-DE" sz="2400" dirty="0" smtClean="0"/>
              <a:t> (</a:t>
            </a:r>
            <a:r>
              <a:rPr lang="de-DE" sz="2400" dirty="0" err="1" smtClean="0"/>
              <a:t>pairs</a:t>
            </a:r>
            <a:r>
              <a:rPr lang="de-DE" sz="2400" dirty="0" smtClean="0"/>
              <a:t> of </a:t>
            </a:r>
            <a:r>
              <a:rPr lang="de-DE" sz="2400" dirty="0" err="1" smtClean="0"/>
              <a:t>individual</a:t>
            </a:r>
            <a:r>
              <a:rPr lang="de-DE" sz="2400" dirty="0" smtClean="0"/>
              <a:t> </a:t>
            </a:r>
            <a:r>
              <a:rPr lang="de-DE" sz="2400" dirty="0" err="1" smtClean="0"/>
              <a:t>entities</a:t>
            </a:r>
            <a:r>
              <a:rPr lang="de-DE" sz="2400" dirty="0" smtClean="0"/>
              <a:t>)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there</a:t>
            </a:r>
            <a:endParaRPr lang="de-DE" sz="2400" dirty="0" smtClean="0"/>
          </a:p>
          <a:p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given</a:t>
            </a:r>
            <a:r>
              <a:rPr lang="de-DE" sz="2400" dirty="0" smtClean="0"/>
              <a:t> </a:t>
            </a:r>
            <a:r>
              <a:rPr lang="de-DE" sz="2400" dirty="0" err="1" smtClean="0"/>
              <a:t>binary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0000FF"/>
                </a:solidFill>
              </a:rPr>
              <a:t>relations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specific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rgbClr val="0000FF"/>
                </a:solidFill>
              </a:rPr>
              <a:t>type</a:t>
            </a:r>
            <a:r>
              <a:rPr lang="de-DE" sz="2400" dirty="0" smtClean="0">
                <a:solidFill>
                  <a:srgbClr val="0000FF"/>
                </a:solidFill>
              </a:rPr>
              <a:t> </a:t>
            </a:r>
            <a:r>
              <a:rPr lang="de-DE" sz="2400" dirty="0" err="1" smtClean="0">
                <a:solidFill>
                  <a:srgbClr val="0000FF"/>
                </a:solidFill>
              </a:rPr>
              <a:t>signatures</a:t>
            </a:r>
            <a:r>
              <a:rPr lang="de-DE" sz="2400" dirty="0" smtClean="0"/>
              <a:t>?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857224" y="1714488"/>
            <a:ext cx="552657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>
                <a:solidFill>
                  <a:srgbClr val="0000CC"/>
                </a:solidFill>
              </a:rPr>
              <a:t>hasAdvisor</a:t>
            </a:r>
            <a:r>
              <a:rPr lang="de-DE" sz="2000" dirty="0" smtClean="0">
                <a:solidFill>
                  <a:srgbClr val="0000CC"/>
                </a:solidFill>
              </a:rPr>
              <a:t> (</a:t>
            </a:r>
            <a:r>
              <a:rPr lang="de-DE" sz="2000" dirty="0" err="1" smtClean="0">
                <a:solidFill>
                  <a:srgbClr val="0000CC"/>
                </a:solidFill>
              </a:rPr>
              <a:t>JimGray</a:t>
            </a:r>
            <a:r>
              <a:rPr lang="de-DE" sz="2000" dirty="0" smtClean="0">
                <a:solidFill>
                  <a:srgbClr val="0000CC"/>
                </a:solidFill>
              </a:rPr>
              <a:t>, </a:t>
            </a:r>
            <a:r>
              <a:rPr lang="de-DE" sz="2000" dirty="0" err="1" smtClean="0">
                <a:solidFill>
                  <a:srgbClr val="0000CC"/>
                </a:solidFill>
              </a:rPr>
              <a:t>MikeHarrison</a:t>
            </a:r>
            <a:r>
              <a:rPr lang="de-DE" sz="2000" dirty="0" smtClean="0">
                <a:solidFill>
                  <a:srgbClr val="0000CC"/>
                </a:solidFill>
              </a:rPr>
              <a:t>)</a:t>
            </a:r>
          </a:p>
          <a:p>
            <a:r>
              <a:rPr lang="de-DE" sz="2000" dirty="0" err="1" smtClean="0">
                <a:solidFill>
                  <a:srgbClr val="0000CC"/>
                </a:solidFill>
              </a:rPr>
              <a:t>hasAdvisor</a:t>
            </a:r>
            <a:r>
              <a:rPr lang="de-DE" sz="2000" dirty="0" smtClean="0">
                <a:solidFill>
                  <a:srgbClr val="0000CC"/>
                </a:solidFill>
              </a:rPr>
              <a:t> (</a:t>
            </a:r>
            <a:r>
              <a:rPr lang="de-DE" sz="2000" dirty="0" err="1" smtClean="0">
                <a:solidFill>
                  <a:srgbClr val="0000CC"/>
                </a:solidFill>
              </a:rPr>
              <a:t>HectorGarcia</a:t>
            </a:r>
            <a:r>
              <a:rPr lang="de-DE" sz="2000" dirty="0" smtClean="0">
                <a:solidFill>
                  <a:srgbClr val="0000CC"/>
                </a:solidFill>
              </a:rPr>
              <a:t>-Molina, </a:t>
            </a:r>
            <a:r>
              <a:rPr lang="de-DE" sz="2000" dirty="0" err="1" smtClean="0">
                <a:solidFill>
                  <a:srgbClr val="0000CC"/>
                </a:solidFill>
              </a:rPr>
              <a:t>Gio</a:t>
            </a:r>
            <a:r>
              <a:rPr lang="de-DE" sz="2000" dirty="0" smtClean="0">
                <a:solidFill>
                  <a:srgbClr val="0000CC"/>
                </a:solidFill>
              </a:rPr>
              <a:t> Wiederhold)</a:t>
            </a:r>
          </a:p>
          <a:p>
            <a:r>
              <a:rPr lang="de-DE" sz="2000" dirty="0" err="1" smtClean="0">
                <a:solidFill>
                  <a:srgbClr val="0000CC"/>
                </a:solidFill>
              </a:rPr>
              <a:t>hasAdvisor</a:t>
            </a:r>
            <a:r>
              <a:rPr lang="de-DE" sz="2000" dirty="0" smtClean="0">
                <a:solidFill>
                  <a:srgbClr val="0000CC"/>
                </a:solidFill>
              </a:rPr>
              <a:t> (Susan Davidson, Hector Garcia-Molina)</a:t>
            </a:r>
          </a:p>
          <a:p>
            <a:r>
              <a:rPr lang="de-DE" sz="2000" dirty="0" err="1" smtClean="0">
                <a:solidFill>
                  <a:srgbClr val="0000CC"/>
                </a:solidFill>
              </a:rPr>
              <a:t>graduatedAt</a:t>
            </a:r>
            <a:r>
              <a:rPr lang="de-DE" sz="2000" dirty="0" smtClean="0">
                <a:solidFill>
                  <a:srgbClr val="0000CC"/>
                </a:solidFill>
              </a:rPr>
              <a:t> (</a:t>
            </a:r>
            <a:r>
              <a:rPr lang="de-DE" sz="2000" dirty="0" err="1" smtClean="0">
                <a:solidFill>
                  <a:srgbClr val="0000CC"/>
                </a:solidFill>
              </a:rPr>
              <a:t>JimGray</a:t>
            </a:r>
            <a:r>
              <a:rPr lang="de-DE" sz="2000" dirty="0" smtClean="0">
                <a:solidFill>
                  <a:srgbClr val="0000CC"/>
                </a:solidFill>
              </a:rPr>
              <a:t>, Berkeley)</a:t>
            </a:r>
          </a:p>
          <a:p>
            <a:r>
              <a:rPr lang="de-DE" sz="2000" dirty="0" err="1" smtClean="0">
                <a:solidFill>
                  <a:srgbClr val="0000CC"/>
                </a:solidFill>
              </a:rPr>
              <a:t>graduatedAt</a:t>
            </a:r>
            <a:r>
              <a:rPr lang="de-DE" sz="2000" dirty="0" smtClean="0">
                <a:solidFill>
                  <a:srgbClr val="0000CC"/>
                </a:solidFill>
              </a:rPr>
              <a:t> (</a:t>
            </a:r>
            <a:r>
              <a:rPr lang="de-DE" sz="2000" dirty="0" err="1" smtClean="0">
                <a:solidFill>
                  <a:srgbClr val="0000CC"/>
                </a:solidFill>
              </a:rPr>
              <a:t>HectorGarcia</a:t>
            </a:r>
            <a:r>
              <a:rPr lang="de-DE" sz="2000" dirty="0" smtClean="0">
                <a:solidFill>
                  <a:srgbClr val="0000CC"/>
                </a:solidFill>
              </a:rPr>
              <a:t>-Molina, Stanford)</a:t>
            </a:r>
          </a:p>
          <a:p>
            <a:r>
              <a:rPr lang="de-DE" sz="2000" dirty="0" err="1" smtClean="0">
                <a:solidFill>
                  <a:srgbClr val="0000CC"/>
                </a:solidFill>
              </a:rPr>
              <a:t>hasWonPrize</a:t>
            </a:r>
            <a:r>
              <a:rPr lang="de-DE" sz="2000" dirty="0" smtClean="0">
                <a:solidFill>
                  <a:srgbClr val="0000CC"/>
                </a:solidFill>
              </a:rPr>
              <a:t> (</a:t>
            </a:r>
            <a:r>
              <a:rPr lang="de-DE" sz="2000" dirty="0" err="1" smtClean="0">
                <a:solidFill>
                  <a:srgbClr val="0000CC"/>
                </a:solidFill>
              </a:rPr>
              <a:t>JimGray</a:t>
            </a:r>
            <a:r>
              <a:rPr lang="de-DE" sz="2000" dirty="0" smtClean="0">
                <a:solidFill>
                  <a:srgbClr val="0000CC"/>
                </a:solidFill>
              </a:rPr>
              <a:t>, </a:t>
            </a:r>
            <a:r>
              <a:rPr lang="de-DE" sz="2000" dirty="0" err="1" smtClean="0">
                <a:solidFill>
                  <a:srgbClr val="0000CC"/>
                </a:solidFill>
              </a:rPr>
              <a:t>TuringAward</a:t>
            </a:r>
            <a:r>
              <a:rPr lang="de-DE" sz="2000" dirty="0" smtClean="0">
                <a:solidFill>
                  <a:srgbClr val="0000CC"/>
                </a:solidFill>
              </a:rPr>
              <a:t>)</a:t>
            </a:r>
          </a:p>
          <a:p>
            <a:r>
              <a:rPr lang="de-DE" sz="2000" dirty="0" err="1" smtClean="0">
                <a:solidFill>
                  <a:srgbClr val="0000CC"/>
                </a:solidFill>
              </a:rPr>
              <a:t>bornOn</a:t>
            </a:r>
            <a:r>
              <a:rPr lang="de-DE" sz="2000" dirty="0" smtClean="0">
                <a:solidFill>
                  <a:srgbClr val="0000CC"/>
                </a:solidFill>
              </a:rPr>
              <a:t> (</a:t>
            </a:r>
            <a:r>
              <a:rPr lang="de-DE" sz="2000" dirty="0" err="1" smtClean="0">
                <a:solidFill>
                  <a:srgbClr val="0000CC"/>
                </a:solidFill>
              </a:rPr>
              <a:t>JohnLennon</a:t>
            </a:r>
            <a:r>
              <a:rPr lang="de-DE" sz="2000" dirty="0" smtClean="0">
                <a:solidFill>
                  <a:srgbClr val="0000CC"/>
                </a:solidFill>
              </a:rPr>
              <a:t>, 9-Oct-1940)</a:t>
            </a:r>
          </a:p>
          <a:p>
            <a:r>
              <a:rPr lang="de-DE" sz="2000" dirty="0" err="1" smtClean="0">
                <a:solidFill>
                  <a:srgbClr val="0000CC"/>
                </a:solidFill>
              </a:rPr>
              <a:t>diedOn</a:t>
            </a:r>
            <a:r>
              <a:rPr lang="de-DE" sz="2000" dirty="0" smtClean="0">
                <a:solidFill>
                  <a:srgbClr val="0000CC"/>
                </a:solidFill>
              </a:rPr>
              <a:t> (</a:t>
            </a:r>
            <a:r>
              <a:rPr lang="de-DE" sz="2000" dirty="0" err="1" smtClean="0">
                <a:solidFill>
                  <a:srgbClr val="0000CC"/>
                </a:solidFill>
              </a:rPr>
              <a:t>JohnLennon</a:t>
            </a:r>
            <a:r>
              <a:rPr lang="de-DE" sz="2000" dirty="0" smtClean="0">
                <a:solidFill>
                  <a:srgbClr val="0000CC"/>
                </a:solidFill>
              </a:rPr>
              <a:t>, 8-Dec-1980)</a:t>
            </a:r>
          </a:p>
          <a:p>
            <a:r>
              <a:rPr lang="de-DE" sz="2000" dirty="0" err="1" smtClean="0">
                <a:solidFill>
                  <a:srgbClr val="0000CC"/>
                </a:solidFill>
              </a:rPr>
              <a:t>marriedTo</a:t>
            </a:r>
            <a:r>
              <a:rPr lang="de-DE" sz="2000" dirty="0" smtClean="0">
                <a:solidFill>
                  <a:srgbClr val="0000CC"/>
                </a:solidFill>
              </a:rPr>
              <a:t> (</a:t>
            </a:r>
            <a:r>
              <a:rPr lang="de-DE" sz="2000" dirty="0" err="1" smtClean="0">
                <a:solidFill>
                  <a:srgbClr val="0000CC"/>
                </a:solidFill>
              </a:rPr>
              <a:t>JohnLennon</a:t>
            </a:r>
            <a:r>
              <a:rPr lang="de-DE" sz="2000" dirty="0" smtClean="0">
                <a:solidFill>
                  <a:srgbClr val="0000CC"/>
                </a:solidFill>
              </a:rPr>
              <a:t>, </a:t>
            </a:r>
            <a:r>
              <a:rPr lang="de-DE" sz="2000" dirty="0" err="1" smtClean="0">
                <a:solidFill>
                  <a:srgbClr val="0000CC"/>
                </a:solidFill>
              </a:rPr>
              <a:t>YokoOno</a:t>
            </a:r>
            <a:r>
              <a:rPr lang="de-DE" sz="2000" dirty="0" smtClean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4725143"/>
            <a:ext cx="9144000" cy="846997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5720" y="4714884"/>
            <a:ext cx="83359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/>
              <a:t>Which</a:t>
            </a:r>
            <a:r>
              <a:rPr lang="de-DE" sz="2400" dirty="0" smtClean="0"/>
              <a:t> additional &amp; </a:t>
            </a:r>
            <a:r>
              <a:rPr lang="de-DE" sz="2400" dirty="0" err="1" smtClean="0"/>
              <a:t>interesting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rgbClr val="0000FF"/>
                </a:solidFill>
              </a:rPr>
              <a:t>relation</a:t>
            </a:r>
            <a:r>
              <a:rPr lang="de-DE" sz="2400" dirty="0" smtClean="0">
                <a:solidFill>
                  <a:srgbClr val="0000FF"/>
                </a:solidFill>
              </a:rPr>
              <a:t> </a:t>
            </a:r>
            <a:r>
              <a:rPr lang="de-DE" sz="2400" dirty="0" err="1" smtClean="0">
                <a:solidFill>
                  <a:srgbClr val="0000FF"/>
                </a:solidFill>
              </a:rPr>
              <a:t>types</a:t>
            </a:r>
            <a:r>
              <a:rPr lang="de-DE" sz="2400" dirty="0" smtClean="0">
                <a:solidFill>
                  <a:srgbClr val="0000FF"/>
                </a:solidFill>
              </a:rPr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there</a:t>
            </a:r>
            <a:r>
              <a:rPr lang="de-DE" sz="2400" dirty="0" smtClean="0"/>
              <a:t> </a:t>
            </a:r>
          </a:p>
          <a:p>
            <a:r>
              <a:rPr lang="de-DE" sz="2400" dirty="0" err="1" smtClean="0"/>
              <a:t>between</a:t>
            </a:r>
            <a:r>
              <a:rPr lang="de-DE" sz="2400" dirty="0" smtClean="0"/>
              <a:t> </a:t>
            </a:r>
            <a:r>
              <a:rPr lang="de-DE" sz="2400" dirty="0" err="1" smtClean="0"/>
              <a:t>given</a:t>
            </a:r>
            <a:r>
              <a:rPr lang="de-DE" sz="2400" dirty="0" smtClean="0"/>
              <a:t> </a:t>
            </a:r>
            <a:r>
              <a:rPr lang="de-DE" sz="2400" dirty="0" err="1" smtClean="0"/>
              <a:t>classes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entities</a:t>
            </a:r>
            <a:r>
              <a:rPr lang="de-DE" sz="2400" dirty="0" smtClean="0"/>
              <a:t>?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85786" y="5589240"/>
            <a:ext cx="50747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>
                <a:solidFill>
                  <a:srgbClr val="0000CC"/>
                </a:solidFill>
              </a:rPr>
              <a:t>competedWith</a:t>
            </a:r>
            <a:r>
              <a:rPr lang="de-DE" sz="2000" dirty="0" smtClean="0">
                <a:solidFill>
                  <a:srgbClr val="0000CC"/>
                </a:solidFill>
              </a:rPr>
              <a:t>(</a:t>
            </a:r>
            <a:r>
              <a:rPr lang="de-DE" sz="2000" dirty="0" err="1" smtClean="0">
                <a:solidFill>
                  <a:srgbClr val="0000CC"/>
                </a:solidFill>
              </a:rPr>
              <a:t>x,y</a:t>
            </a:r>
            <a:r>
              <a:rPr lang="de-DE" sz="2000" dirty="0" smtClean="0">
                <a:solidFill>
                  <a:srgbClr val="0000CC"/>
                </a:solidFill>
              </a:rPr>
              <a:t>)</a:t>
            </a:r>
            <a:r>
              <a:rPr lang="de-DE" sz="2000" dirty="0" smtClean="0"/>
              <a:t>, </a:t>
            </a:r>
            <a:r>
              <a:rPr lang="de-DE" sz="2000" dirty="0" err="1" smtClean="0">
                <a:solidFill>
                  <a:srgbClr val="0000CC"/>
                </a:solidFill>
              </a:rPr>
              <a:t>nominatedForPrize</a:t>
            </a:r>
            <a:r>
              <a:rPr lang="de-DE" sz="2000" dirty="0" smtClean="0">
                <a:solidFill>
                  <a:srgbClr val="0000CC"/>
                </a:solidFill>
              </a:rPr>
              <a:t>(</a:t>
            </a:r>
            <a:r>
              <a:rPr lang="de-DE" sz="2000" dirty="0" err="1" smtClean="0">
                <a:solidFill>
                  <a:srgbClr val="0000CC"/>
                </a:solidFill>
              </a:rPr>
              <a:t>x,y</a:t>
            </a:r>
            <a:r>
              <a:rPr lang="de-DE" sz="2000" dirty="0" smtClean="0">
                <a:solidFill>
                  <a:srgbClr val="0000CC"/>
                </a:solidFill>
              </a:rPr>
              <a:t>)</a:t>
            </a:r>
            <a:r>
              <a:rPr lang="de-DE" sz="2000" dirty="0" smtClean="0"/>
              <a:t>, …</a:t>
            </a:r>
          </a:p>
          <a:p>
            <a:r>
              <a:rPr lang="de-DE" sz="2000" dirty="0" err="1" smtClean="0">
                <a:solidFill>
                  <a:srgbClr val="0000CC"/>
                </a:solidFill>
              </a:rPr>
              <a:t>divorcedFrom</a:t>
            </a:r>
            <a:r>
              <a:rPr lang="de-DE" sz="2000" dirty="0" smtClean="0">
                <a:solidFill>
                  <a:srgbClr val="0000CC"/>
                </a:solidFill>
              </a:rPr>
              <a:t>(</a:t>
            </a:r>
            <a:r>
              <a:rPr lang="de-DE" sz="2000" dirty="0" err="1" smtClean="0">
                <a:solidFill>
                  <a:srgbClr val="0000CC"/>
                </a:solidFill>
              </a:rPr>
              <a:t>x,y</a:t>
            </a:r>
            <a:r>
              <a:rPr lang="de-DE" sz="2000" dirty="0" smtClean="0">
                <a:solidFill>
                  <a:srgbClr val="0000CC"/>
                </a:solidFill>
              </a:rPr>
              <a:t>)</a:t>
            </a:r>
            <a:r>
              <a:rPr lang="de-DE" sz="2000" dirty="0" smtClean="0"/>
              <a:t>, </a:t>
            </a:r>
            <a:r>
              <a:rPr lang="de-DE" sz="2000" dirty="0" err="1" smtClean="0">
                <a:solidFill>
                  <a:srgbClr val="0000CC"/>
                </a:solidFill>
              </a:rPr>
              <a:t>affairWith</a:t>
            </a:r>
            <a:r>
              <a:rPr lang="de-DE" sz="2000" dirty="0" smtClean="0">
                <a:solidFill>
                  <a:srgbClr val="0000CC"/>
                </a:solidFill>
              </a:rPr>
              <a:t>(</a:t>
            </a:r>
            <a:r>
              <a:rPr lang="de-DE" sz="2000" dirty="0" err="1" smtClean="0">
                <a:solidFill>
                  <a:srgbClr val="0000CC"/>
                </a:solidFill>
              </a:rPr>
              <a:t>x,y</a:t>
            </a:r>
            <a:r>
              <a:rPr lang="de-DE" sz="2000" dirty="0" smtClean="0">
                <a:solidFill>
                  <a:srgbClr val="0000CC"/>
                </a:solidFill>
              </a:rPr>
              <a:t>)</a:t>
            </a:r>
            <a:r>
              <a:rPr lang="de-DE" sz="2000" dirty="0" smtClean="0"/>
              <a:t>, …</a:t>
            </a:r>
          </a:p>
          <a:p>
            <a:r>
              <a:rPr lang="de-DE" sz="2000" dirty="0" err="1" smtClean="0">
                <a:solidFill>
                  <a:srgbClr val="0000CC"/>
                </a:solidFill>
              </a:rPr>
              <a:t>assassinated</a:t>
            </a:r>
            <a:r>
              <a:rPr lang="de-DE" sz="2000" dirty="0" smtClean="0">
                <a:solidFill>
                  <a:srgbClr val="0000CC"/>
                </a:solidFill>
              </a:rPr>
              <a:t>(</a:t>
            </a:r>
            <a:r>
              <a:rPr lang="de-DE" sz="2000" dirty="0" err="1" smtClean="0">
                <a:solidFill>
                  <a:srgbClr val="0000CC"/>
                </a:solidFill>
              </a:rPr>
              <a:t>x,y</a:t>
            </a:r>
            <a:r>
              <a:rPr lang="de-DE" sz="2000" dirty="0" smtClean="0">
                <a:solidFill>
                  <a:srgbClr val="0000CC"/>
                </a:solidFill>
              </a:rPr>
              <a:t>)</a:t>
            </a:r>
            <a:r>
              <a:rPr lang="de-DE" sz="2000" dirty="0" smtClean="0"/>
              <a:t>, </a:t>
            </a:r>
            <a:r>
              <a:rPr lang="de-DE" sz="2000" dirty="0" err="1" smtClean="0">
                <a:solidFill>
                  <a:srgbClr val="0000CC"/>
                </a:solidFill>
              </a:rPr>
              <a:t>rescued</a:t>
            </a:r>
            <a:r>
              <a:rPr lang="de-DE" sz="2000" dirty="0" smtClean="0">
                <a:solidFill>
                  <a:srgbClr val="0000CC"/>
                </a:solidFill>
              </a:rPr>
              <a:t>(</a:t>
            </a:r>
            <a:r>
              <a:rPr lang="de-DE" sz="2000" dirty="0" err="1" smtClean="0">
                <a:solidFill>
                  <a:srgbClr val="0000CC"/>
                </a:solidFill>
              </a:rPr>
              <a:t>x,y</a:t>
            </a:r>
            <a:r>
              <a:rPr lang="de-DE" sz="2000" dirty="0" smtClean="0">
                <a:solidFill>
                  <a:srgbClr val="0000CC"/>
                </a:solidFill>
              </a:rPr>
              <a:t>)</a:t>
            </a:r>
            <a:r>
              <a:rPr lang="de-DE" sz="2000" dirty="0" smtClean="0"/>
              <a:t>, </a:t>
            </a:r>
            <a:r>
              <a:rPr lang="de-DE" sz="2000" dirty="0" err="1" smtClean="0">
                <a:solidFill>
                  <a:srgbClr val="0000CC"/>
                </a:solidFill>
              </a:rPr>
              <a:t>admired</a:t>
            </a:r>
            <a:r>
              <a:rPr lang="de-DE" sz="2000" dirty="0" smtClean="0">
                <a:solidFill>
                  <a:srgbClr val="0000CC"/>
                </a:solidFill>
              </a:rPr>
              <a:t>(</a:t>
            </a:r>
            <a:r>
              <a:rPr lang="de-DE" sz="2000" dirty="0" err="1" smtClean="0">
                <a:solidFill>
                  <a:srgbClr val="0000CC"/>
                </a:solidFill>
              </a:rPr>
              <a:t>x,y</a:t>
            </a:r>
            <a:r>
              <a:rPr lang="de-DE" sz="2000" dirty="0" smtClean="0">
                <a:solidFill>
                  <a:srgbClr val="0000CC"/>
                </a:solidFill>
              </a:rPr>
              <a:t>)</a:t>
            </a:r>
            <a:r>
              <a:rPr lang="de-DE" sz="2000" dirty="0" smtClean="0"/>
              <a:t>, …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052736"/>
            <a:ext cx="9144000" cy="1368152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en-US" dirty="0" smtClean="0"/>
              <a:t>Higher-</a:t>
            </a:r>
            <a:r>
              <a:rPr lang="en-US" dirty="0" err="1" smtClean="0"/>
              <a:t>arity</a:t>
            </a:r>
            <a:r>
              <a:rPr lang="en-US" dirty="0" smtClean="0"/>
              <a:t> Relations &amp;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229600" cy="1368152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Time</a:t>
            </a:r>
            <a:r>
              <a:rPr lang="en-US" dirty="0" smtClean="0"/>
              <a:t>, </a:t>
            </a:r>
            <a:r>
              <a:rPr lang="en-US" b="1" dirty="0" smtClean="0"/>
              <a:t>location</a:t>
            </a:r>
            <a:r>
              <a:rPr lang="en-US" dirty="0" smtClean="0"/>
              <a:t> &amp; </a:t>
            </a:r>
            <a:r>
              <a:rPr lang="en-US" b="1" dirty="0" smtClean="0"/>
              <a:t>provenance</a:t>
            </a:r>
            <a:r>
              <a:rPr lang="en-US" dirty="0" smtClean="0"/>
              <a:t> annotations</a:t>
            </a:r>
          </a:p>
          <a:p>
            <a:r>
              <a:rPr lang="en-US" b="1" dirty="0" smtClean="0"/>
              <a:t>Knowledge representation </a:t>
            </a:r>
            <a:r>
              <a:rPr lang="en-US" dirty="0" smtClean="0"/>
              <a:t>– how do we </a:t>
            </a:r>
            <a:r>
              <a:rPr lang="en-US" dirty="0" smtClean="0">
                <a:solidFill>
                  <a:srgbClr val="0000FF"/>
                </a:solidFill>
              </a:rPr>
              <a:t>model </a:t>
            </a:r>
            <a:r>
              <a:rPr lang="en-US" dirty="0" smtClean="0"/>
              <a:t>&amp; </a:t>
            </a:r>
            <a:r>
              <a:rPr lang="en-US" dirty="0" smtClean="0">
                <a:solidFill>
                  <a:srgbClr val="0000FF"/>
                </a:solidFill>
              </a:rPr>
              <a:t>store</a:t>
            </a:r>
            <a:r>
              <a:rPr lang="en-US" dirty="0" smtClean="0"/>
              <a:t> these?</a:t>
            </a:r>
          </a:p>
          <a:p>
            <a:r>
              <a:rPr lang="en-US" b="1" dirty="0" smtClean="0"/>
              <a:t>Consistency reasoning </a:t>
            </a:r>
            <a:r>
              <a:rPr lang="en-US" dirty="0" smtClean="0"/>
              <a:t>– how do we filter out </a:t>
            </a:r>
            <a:r>
              <a:rPr lang="en-US" dirty="0" smtClean="0">
                <a:solidFill>
                  <a:srgbClr val="0000FF"/>
                </a:solidFill>
              </a:rPr>
              <a:t>inconsistent facts</a:t>
            </a:r>
            <a:r>
              <a:rPr lang="en-US" dirty="0" smtClean="0"/>
              <a:t> that the extractor produced? how do we </a:t>
            </a:r>
            <a:r>
              <a:rPr lang="en-US" dirty="0" smtClean="0">
                <a:solidFill>
                  <a:srgbClr val="0000FF"/>
                </a:solidFill>
              </a:rPr>
              <a:t>quantify uncertainty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7" name="TextBox 52"/>
          <p:cNvSpPr txBox="1">
            <a:spLocks noChangeArrowheads="1"/>
          </p:cNvSpPr>
          <p:nvPr/>
        </p:nvSpPr>
        <p:spPr bwMode="auto">
          <a:xfrm>
            <a:off x="395536" y="2992303"/>
            <a:ext cx="4537717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ts val="2600"/>
              </a:lnSpc>
            </a:pPr>
            <a:r>
              <a:rPr lang="de-DE" sz="2400" u="sng" dirty="0" smtClean="0"/>
              <a:t>Facts (RDF </a:t>
            </a:r>
            <a:r>
              <a:rPr lang="de-DE" sz="2400" u="sng" dirty="0" err="1" smtClean="0"/>
              <a:t>triples</a:t>
            </a:r>
            <a:r>
              <a:rPr lang="de-DE" sz="2400" u="sng" dirty="0" smtClean="0"/>
              <a:t>):</a:t>
            </a:r>
            <a:endParaRPr lang="de-DE" sz="2400" u="sng" dirty="0"/>
          </a:p>
          <a:p>
            <a:pPr>
              <a:lnSpc>
                <a:spcPts val="2600"/>
              </a:lnSpc>
            </a:pPr>
            <a:r>
              <a:rPr lang="de-DE" sz="1800" dirty="0"/>
              <a:t>     </a:t>
            </a:r>
            <a:r>
              <a:rPr lang="de-DE" sz="1800" dirty="0" smtClean="0">
                <a:solidFill>
                  <a:srgbClr val="0000CC"/>
                </a:solidFill>
              </a:rPr>
              <a:t>(</a:t>
            </a:r>
            <a:r>
              <a:rPr lang="de-DE" sz="1800" dirty="0" err="1" smtClean="0">
                <a:solidFill>
                  <a:srgbClr val="0000CC"/>
                </a:solidFill>
              </a:rPr>
              <a:t>JimGray</a:t>
            </a:r>
            <a:r>
              <a:rPr lang="de-DE" sz="1800" dirty="0" smtClean="0">
                <a:solidFill>
                  <a:srgbClr val="0000CC"/>
                </a:solidFill>
              </a:rPr>
              <a:t>, </a:t>
            </a:r>
            <a:r>
              <a:rPr lang="de-DE" sz="1800" dirty="0" err="1" smtClean="0">
                <a:solidFill>
                  <a:srgbClr val="0000CC"/>
                </a:solidFill>
              </a:rPr>
              <a:t>hasAdvisor</a:t>
            </a:r>
            <a:r>
              <a:rPr lang="de-DE" sz="1800" dirty="0" smtClean="0">
                <a:solidFill>
                  <a:srgbClr val="0000CC"/>
                </a:solidFill>
              </a:rPr>
              <a:t>, </a:t>
            </a:r>
            <a:r>
              <a:rPr lang="de-DE" sz="1800" dirty="0" err="1" smtClean="0">
                <a:solidFill>
                  <a:srgbClr val="0000CC"/>
                </a:solidFill>
              </a:rPr>
              <a:t>MikeHarrison</a:t>
            </a:r>
            <a:r>
              <a:rPr lang="de-DE" sz="1800" dirty="0" smtClean="0">
                <a:solidFill>
                  <a:srgbClr val="0000CC"/>
                </a:solidFill>
              </a:rPr>
              <a:t>)</a:t>
            </a:r>
            <a:endParaRPr lang="de-DE" sz="1800" dirty="0">
              <a:solidFill>
                <a:srgbClr val="0000CC"/>
              </a:solidFill>
            </a:endParaRPr>
          </a:p>
          <a:p>
            <a:pPr>
              <a:lnSpc>
                <a:spcPts val="2600"/>
              </a:lnSpc>
            </a:pPr>
            <a:r>
              <a:rPr lang="de-DE" sz="1800" dirty="0"/>
              <a:t>    </a:t>
            </a:r>
            <a:r>
              <a:rPr lang="de-DE" sz="1800" dirty="0">
                <a:solidFill>
                  <a:srgbClr val="0000CC"/>
                </a:solidFill>
              </a:rPr>
              <a:t> </a:t>
            </a:r>
            <a:r>
              <a:rPr lang="de-DE" sz="1800" dirty="0" smtClean="0">
                <a:solidFill>
                  <a:srgbClr val="0000CC"/>
                </a:solidFill>
              </a:rPr>
              <a:t>(</a:t>
            </a:r>
            <a:r>
              <a:rPr lang="de-DE" sz="1800" dirty="0" err="1" smtClean="0">
                <a:solidFill>
                  <a:srgbClr val="0000CC"/>
                </a:solidFill>
              </a:rPr>
              <a:t>SurajitSurajit</a:t>
            </a:r>
            <a:r>
              <a:rPr lang="de-DE" sz="1800" dirty="0" smtClean="0">
                <a:solidFill>
                  <a:srgbClr val="0000CC"/>
                </a:solidFill>
              </a:rPr>
              <a:t>, </a:t>
            </a:r>
            <a:r>
              <a:rPr lang="de-DE" sz="1800" dirty="0" err="1" smtClean="0">
                <a:solidFill>
                  <a:srgbClr val="0000CC"/>
                </a:solidFill>
              </a:rPr>
              <a:t>hasAdvisor</a:t>
            </a:r>
            <a:r>
              <a:rPr lang="de-DE" sz="1800" dirty="0" smtClean="0">
                <a:solidFill>
                  <a:srgbClr val="0000CC"/>
                </a:solidFill>
              </a:rPr>
              <a:t>, </a:t>
            </a:r>
            <a:r>
              <a:rPr lang="de-DE" sz="1800" dirty="0" err="1" smtClean="0">
                <a:solidFill>
                  <a:srgbClr val="0000CC"/>
                </a:solidFill>
              </a:rPr>
              <a:t>JeffJeff</a:t>
            </a:r>
            <a:r>
              <a:rPr lang="de-DE" sz="1800" dirty="0" smtClean="0">
                <a:solidFill>
                  <a:srgbClr val="0000CC"/>
                </a:solidFill>
              </a:rPr>
              <a:t>)</a:t>
            </a:r>
            <a:endParaRPr lang="de-DE" sz="1800" dirty="0">
              <a:solidFill>
                <a:srgbClr val="0000CC"/>
              </a:solidFill>
            </a:endParaRPr>
          </a:p>
          <a:p>
            <a:pPr>
              <a:lnSpc>
                <a:spcPts val="2600"/>
              </a:lnSpc>
            </a:pPr>
            <a:r>
              <a:rPr lang="de-DE" sz="1800" dirty="0"/>
              <a:t>     </a:t>
            </a:r>
            <a:r>
              <a:rPr lang="de-DE" sz="1800" dirty="0">
                <a:solidFill>
                  <a:srgbClr val="0000CC"/>
                </a:solidFill>
              </a:rPr>
              <a:t>(Madonna, </a:t>
            </a:r>
            <a:r>
              <a:rPr lang="de-DE" sz="1800" dirty="0" err="1">
                <a:solidFill>
                  <a:srgbClr val="0000CC"/>
                </a:solidFill>
              </a:rPr>
              <a:t>marriedTo</a:t>
            </a:r>
            <a:r>
              <a:rPr lang="de-DE" sz="1800" dirty="0">
                <a:solidFill>
                  <a:srgbClr val="0000CC"/>
                </a:solidFill>
              </a:rPr>
              <a:t>, </a:t>
            </a:r>
            <a:r>
              <a:rPr lang="de-DE" sz="1800" dirty="0" err="1">
                <a:solidFill>
                  <a:srgbClr val="0000CC"/>
                </a:solidFill>
              </a:rPr>
              <a:t>GuyRitchie</a:t>
            </a:r>
            <a:r>
              <a:rPr lang="de-DE" sz="1800" dirty="0">
                <a:solidFill>
                  <a:srgbClr val="0000CC"/>
                </a:solidFill>
              </a:rPr>
              <a:t>)</a:t>
            </a:r>
          </a:p>
          <a:p>
            <a:pPr>
              <a:lnSpc>
                <a:spcPts val="2600"/>
              </a:lnSpc>
            </a:pPr>
            <a:r>
              <a:rPr lang="de-DE" sz="1800" dirty="0"/>
              <a:t>     </a:t>
            </a:r>
            <a:r>
              <a:rPr lang="de-DE" sz="1800" dirty="0">
                <a:solidFill>
                  <a:srgbClr val="0000CC"/>
                </a:solidFill>
              </a:rPr>
              <a:t>(</a:t>
            </a:r>
            <a:r>
              <a:rPr lang="de-DE" sz="1800" dirty="0" err="1">
                <a:solidFill>
                  <a:srgbClr val="0000CC"/>
                </a:solidFill>
              </a:rPr>
              <a:t>NicolasSarkozy</a:t>
            </a:r>
            <a:r>
              <a:rPr lang="de-DE" sz="1800" dirty="0">
                <a:solidFill>
                  <a:srgbClr val="0000CC"/>
                </a:solidFill>
              </a:rPr>
              <a:t>, </a:t>
            </a:r>
            <a:r>
              <a:rPr lang="de-DE" sz="1800" dirty="0" err="1">
                <a:solidFill>
                  <a:srgbClr val="0000CC"/>
                </a:solidFill>
              </a:rPr>
              <a:t>marriedTo</a:t>
            </a:r>
            <a:r>
              <a:rPr lang="de-DE" sz="1800" dirty="0">
                <a:solidFill>
                  <a:srgbClr val="0000CC"/>
                </a:solidFill>
              </a:rPr>
              <a:t>, </a:t>
            </a:r>
            <a:r>
              <a:rPr lang="de-DE" sz="1800" dirty="0" err="1">
                <a:solidFill>
                  <a:srgbClr val="0000CC"/>
                </a:solidFill>
              </a:rPr>
              <a:t>CarlaBruni</a:t>
            </a:r>
            <a:r>
              <a:rPr lang="de-DE" sz="1800" dirty="0" smtClean="0">
                <a:solidFill>
                  <a:srgbClr val="0000CC"/>
                </a:solidFill>
              </a:rPr>
              <a:t>)</a:t>
            </a:r>
          </a:p>
          <a:p>
            <a:pPr>
              <a:lnSpc>
                <a:spcPts val="2600"/>
              </a:lnSpc>
            </a:pPr>
            <a:r>
              <a:rPr lang="de-DE" dirty="0" smtClean="0">
                <a:solidFill>
                  <a:srgbClr val="0033CC"/>
                </a:solidFill>
              </a:rPr>
              <a:t>     </a:t>
            </a:r>
            <a:r>
              <a:rPr lang="de-DE" dirty="0" smtClean="0">
                <a:solidFill>
                  <a:srgbClr val="0000CC"/>
                </a:solidFill>
              </a:rPr>
              <a:t>(</a:t>
            </a:r>
            <a:r>
              <a:rPr lang="de-DE" dirty="0" err="1" smtClean="0">
                <a:solidFill>
                  <a:srgbClr val="0000CC"/>
                </a:solidFill>
              </a:rPr>
              <a:t>ManchesterU</a:t>
            </a:r>
            <a:r>
              <a:rPr lang="de-DE" dirty="0" smtClean="0">
                <a:solidFill>
                  <a:srgbClr val="0000CC"/>
                </a:solidFill>
              </a:rPr>
              <a:t>, </a:t>
            </a:r>
            <a:r>
              <a:rPr lang="de-DE" dirty="0" err="1" smtClean="0">
                <a:solidFill>
                  <a:srgbClr val="0000CC"/>
                </a:solidFill>
              </a:rPr>
              <a:t>wonCup</a:t>
            </a:r>
            <a:r>
              <a:rPr lang="de-DE" dirty="0" smtClean="0">
                <a:solidFill>
                  <a:srgbClr val="0000CC"/>
                </a:solidFill>
              </a:rPr>
              <a:t>, </a:t>
            </a:r>
            <a:r>
              <a:rPr lang="de-DE" dirty="0" err="1" smtClean="0">
                <a:solidFill>
                  <a:srgbClr val="0000CC"/>
                </a:solidFill>
              </a:rPr>
              <a:t>ChampionsLeague</a:t>
            </a:r>
            <a:r>
              <a:rPr lang="de-DE" dirty="0" smtClean="0">
                <a:solidFill>
                  <a:srgbClr val="0000CC"/>
                </a:solidFill>
              </a:rPr>
              <a:t>)</a:t>
            </a:r>
            <a:endParaRPr lang="de-DE" sz="1800" dirty="0" smtClean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95536" y="2992303"/>
            <a:ext cx="251633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ts val="2600"/>
              </a:lnSpc>
            </a:pPr>
            <a:r>
              <a:rPr lang="de-DE" sz="2400" u="sng" dirty="0" smtClean="0"/>
              <a:t>Facts (RDF </a:t>
            </a:r>
            <a:r>
              <a:rPr lang="de-DE" sz="2400" u="sng" dirty="0" err="1" smtClean="0"/>
              <a:t>triples</a:t>
            </a:r>
            <a:r>
              <a:rPr lang="de-DE" sz="2400" u="sng" dirty="0" smtClean="0"/>
              <a:t>)</a:t>
            </a:r>
            <a:endParaRPr lang="de-DE" sz="2400" u="sng" dirty="0"/>
          </a:p>
          <a:p>
            <a:pPr>
              <a:lnSpc>
                <a:spcPts val="2600"/>
              </a:lnSpc>
            </a:pPr>
            <a:r>
              <a:rPr lang="de-DE" sz="1800" dirty="0">
                <a:solidFill>
                  <a:srgbClr val="FF0000"/>
                </a:solidFill>
              </a:rPr>
              <a:t>1</a:t>
            </a:r>
            <a:r>
              <a:rPr lang="de-DE" sz="1800" dirty="0"/>
              <a:t>:</a:t>
            </a:r>
          </a:p>
          <a:p>
            <a:pPr>
              <a:lnSpc>
                <a:spcPts val="2600"/>
              </a:lnSpc>
            </a:pPr>
            <a:r>
              <a:rPr lang="de-DE" sz="1800" dirty="0">
                <a:solidFill>
                  <a:srgbClr val="FF0000"/>
                </a:solidFill>
              </a:rPr>
              <a:t>2</a:t>
            </a:r>
            <a:r>
              <a:rPr lang="de-DE" sz="1800" dirty="0"/>
              <a:t>:</a:t>
            </a:r>
          </a:p>
          <a:p>
            <a:pPr>
              <a:lnSpc>
                <a:spcPts val="2600"/>
              </a:lnSpc>
            </a:pPr>
            <a:r>
              <a:rPr lang="de-DE" sz="1800" dirty="0">
                <a:solidFill>
                  <a:srgbClr val="FF0000"/>
                </a:solidFill>
              </a:rPr>
              <a:t>3</a:t>
            </a:r>
            <a:r>
              <a:rPr lang="de-DE" sz="1800" dirty="0"/>
              <a:t>:</a:t>
            </a:r>
          </a:p>
          <a:p>
            <a:pPr>
              <a:lnSpc>
                <a:spcPts val="2600"/>
              </a:lnSpc>
            </a:pPr>
            <a:r>
              <a:rPr lang="de-DE" sz="1800" dirty="0" smtClean="0">
                <a:solidFill>
                  <a:srgbClr val="FF0000"/>
                </a:solidFill>
              </a:rPr>
              <a:t>4</a:t>
            </a:r>
            <a:r>
              <a:rPr lang="de-DE" sz="1800" dirty="0" smtClean="0"/>
              <a:t>:</a:t>
            </a:r>
          </a:p>
          <a:p>
            <a:pPr>
              <a:lnSpc>
                <a:spcPts val="2600"/>
              </a:lnSpc>
            </a:pPr>
            <a:r>
              <a:rPr lang="de-DE" dirty="0" smtClean="0">
                <a:solidFill>
                  <a:srgbClr val="FF0000"/>
                </a:solidFill>
              </a:rPr>
              <a:t>5</a:t>
            </a:r>
            <a:r>
              <a:rPr lang="de-DE" dirty="0" smtClean="0"/>
              <a:t>: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436096" y="2693332"/>
            <a:ext cx="3181577" cy="376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ts val="2600"/>
              </a:lnSpc>
            </a:pPr>
            <a:r>
              <a:rPr lang="en-GB" sz="2400" dirty="0" smtClean="0"/>
              <a:t>Reification:</a:t>
            </a:r>
          </a:p>
          <a:p>
            <a:pPr>
              <a:lnSpc>
                <a:spcPts val="2600"/>
              </a:lnSpc>
            </a:pPr>
            <a:r>
              <a:rPr lang="en-GB" sz="2400" u="sng" dirty="0" smtClean="0"/>
              <a:t>“</a:t>
            </a:r>
            <a:r>
              <a:rPr lang="de-DE" sz="2400" u="sng" dirty="0" smtClean="0"/>
              <a:t>Facts </a:t>
            </a:r>
            <a:r>
              <a:rPr lang="de-DE" sz="2400" u="sng" dirty="0" err="1" smtClean="0"/>
              <a:t>about</a:t>
            </a:r>
            <a:r>
              <a:rPr lang="de-DE" sz="2400" u="sng" dirty="0" smtClean="0"/>
              <a:t> Facts</a:t>
            </a:r>
            <a:r>
              <a:rPr lang="en-GB" sz="2400" u="sng" dirty="0" smtClean="0"/>
              <a:t>”</a:t>
            </a:r>
            <a:r>
              <a:rPr lang="de-DE" sz="2400" u="sng" dirty="0" smtClean="0"/>
              <a:t>:</a:t>
            </a:r>
            <a:endParaRPr lang="de-DE" sz="2400" u="sng" dirty="0"/>
          </a:p>
          <a:p>
            <a:pPr>
              <a:lnSpc>
                <a:spcPts val="2600"/>
              </a:lnSpc>
            </a:pPr>
            <a:r>
              <a:rPr lang="de-DE" sz="1800" dirty="0" smtClean="0">
                <a:solidFill>
                  <a:srgbClr val="009900"/>
                </a:solidFill>
              </a:rPr>
              <a:t>6</a:t>
            </a:r>
            <a:r>
              <a:rPr lang="de-DE" sz="1800" dirty="0" smtClean="0"/>
              <a:t>:   </a:t>
            </a:r>
            <a:r>
              <a:rPr lang="de-DE" sz="1800" dirty="0">
                <a:solidFill>
                  <a:srgbClr val="0000CC"/>
                </a:solidFill>
              </a:rPr>
              <a:t>(</a:t>
            </a:r>
            <a:r>
              <a:rPr lang="de-DE" sz="1800" dirty="0">
                <a:solidFill>
                  <a:srgbClr val="FF0000"/>
                </a:solidFill>
              </a:rPr>
              <a:t>1</a:t>
            </a:r>
            <a:r>
              <a:rPr lang="de-DE" sz="1800" dirty="0">
                <a:solidFill>
                  <a:srgbClr val="0000CC"/>
                </a:solidFill>
              </a:rPr>
              <a:t>, </a:t>
            </a:r>
            <a:r>
              <a:rPr lang="de-DE" sz="1800" dirty="0" err="1">
                <a:solidFill>
                  <a:srgbClr val="0000CC"/>
                </a:solidFill>
              </a:rPr>
              <a:t>inYear</a:t>
            </a:r>
            <a:r>
              <a:rPr lang="de-DE" sz="1800" dirty="0">
                <a:solidFill>
                  <a:srgbClr val="0000CC"/>
                </a:solidFill>
              </a:rPr>
              <a:t>, 1968)</a:t>
            </a:r>
          </a:p>
          <a:p>
            <a:pPr>
              <a:lnSpc>
                <a:spcPts val="2600"/>
              </a:lnSpc>
            </a:pPr>
            <a:r>
              <a:rPr lang="de-DE" sz="1800" dirty="0" smtClean="0">
                <a:solidFill>
                  <a:srgbClr val="009900"/>
                </a:solidFill>
              </a:rPr>
              <a:t>7</a:t>
            </a:r>
            <a:r>
              <a:rPr lang="de-DE" sz="1800" dirty="0" smtClean="0"/>
              <a:t>:   </a:t>
            </a:r>
            <a:r>
              <a:rPr lang="de-DE" sz="1800" dirty="0">
                <a:solidFill>
                  <a:srgbClr val="0000CC"/>
                </a:solidFill>
              </a:rPr>
              <a:t>(</a:t>
            </a:r>
            <a:r>
              <a:rPr lang="de-DE" sz="1800" dirty="0">
                <a:solidFill>
                  <a:srgbClr val="FF0000"/>
                </a:solidFill>
              </a:rPr>
              <a:t>2</a:t>
            </a:r>
            <a:r>
              <a:rPr lang="de-DE" sz="1800" dirty="0">
                <a:solidFill>
                  <a:srgbClr val="0000CC"/>
                </a:solidFill>
              </a:rPr>
              <a:t>, </a:t>
            </a:r>
            <a:r>
              <a:rPr lang="de-DE" sz="1800" dirty="0" err="1">
                <a:solidFill>
                  <a:srgbClr val="0000CC"/>
                </a:solidFill>
              </a:rPr>
              <a:t>inYear</a:t>
            </a:r>
            <a:r>
              <a:rPr lang="de-DE" sz="1800" dirty="0">
                <a:solidFill>
                  <a:srgbClr val="0000CC"/>
                </a:solidFill>
              </a:rPr>
              <a:t>, 2006</a:t>
            </a:r>
            <a:r>
              <a:rPr lang="de-DE" sz="1800" dirty="0" smtClean="0">
                <a:solidFill>
                  <a:srgbClr val="0000CC"/>
                </a:solidFill>
              </a:rPr>
              <a:t>)</a:t>
            </a:r>
            <a:endParaRPr lang="de-DE" sz="1800" dirty="0">
              <a:solidFill>
                <a:srgbClr val="0000CC"/>
              </a:solidFill>
            </a:endParaRPr>
          </a:p>
          <a:p>
            <a:pPr>
              <a:lnSpc>
                <a:spcPts val="2600"/>
              </a:lnSpc>
            </a:pPr>
            <a:r>
              <a:rPr lang="de-DE" sz="1800" dirty="0" smtClean="0">
                <a:solidFill>
                  <a:srgbClr val="009900"/>
                </a:solidFill>
              </a:rPr>
              <a:t>8</a:t>
            </a:r>
            <a:r>
              <a:rPr lang="de-DE" sz="1800" dirty="0" smtClean="0"/>
              <a:t>:   </a:t>
            </a:r>
            <a:r>
              <a:rPr lang="de-DE" sz="1800" dirty="0" smtClean="0">
                <a:solidFill>
                  <a:srgbClr val="0000CC"/>
                </a:solidFill>
              </a:rPr>
              <a:t>(</a:t>
            </a:r>
            <a:r>
              <a:rPr lang="de-DE" sz="1800" dirty="0">
                <a:solidFill>
                  <a:srgbClr val="FF0000"/>
                </a:solidFill>
              </a:rPr>
              <a:t>3</a:t>
            </a:r>
            <a:r>
              <a:rPr lang="de-DE" sz="1800" dirty="0" smtClean="0">
                <a:solidFill>
                  <a:srgbClr val="0000CC"/>
                </a:solidFill>
              </a:rPr>
              <a:t>, </a:t>
            </a:r>
            <a:r>
              <a:rPr lang="de-DE" sz="1800" dirty="0" err="1">
                <a:solidFill>
                  <a:srgbClr val="0000CC"/>
                </a:solidFill>
              </a:rPr>
              <a:t>validFrom</a:t>
            </a:r>
            <a:r>
              <a:rPr lang="de-DE" sz="1800" dirty="0">
                <a:solidFill>
                  <a:srgbClr val="0000CC"/>
                </a:solidFill>
              </a:rPr>
              <a:t>, 22-Dec-2000)</a:t>
            </a:r>
            <a:r>
              <a:rPr lang="de-DE" sz="1800" dirty="0"/>
              <a:t> </a:t>
            </a:r>
          </a:p>
          <a:p>
            <a:pPr>
              <a:lnSpc>
                <a:spcPts val="2600"/>
              </a:lnSpc>
            </a:pPr>
            <a:r>
              <a:rPr lang="de-DE" sz="1800" dirty="0" smtClean="0">
                <a:solidFill>
                  <a:srgbClr val="009900"/>
                </a:solidFill>
              </a:rPr>
              <a:t>9</a:t>
            </a:r>
            <a:r>
              <a:rPr lang="de-DE" sz="1800" dirty="0" smtClean="0"/>
              <a:t>:   </a:t>
            </a:r>
            <a:r>
              <a:rPr lang="de-DE" sz="1800" dirty="0" smtClean="0">
                <a:solidFill>
                  <a:srgbClr val="0000CC"/>
                </a:solidFill>
              </a:rPr>
              <a:t>(</a:t>
            </a:r>
            <a:r>
              <a:rPr lang="de-DE" sz="1800" dirty="0">
                <a:solidFill>
                  <a:srgbClr val="FF0000"/>
                </a:solidFill>
              </a:rPr>
              <a:t>3</a:t>
            </a:r>
            <a:r>
              <a:rPr lang="de-DE" sz="1800" dirty="0" smtClean="0">
                <a:solidFill>
                  <a:srgbClr val="0000CC"/>
                </a:solidFill>
              </a:rPr>
              <a:t>, </a:t>
            </a:r>
            <a:r>
              <a:rPr lang="de-DE" sz="1800" dirty="0" err="1">
                <a:solidFill>
                  <a:srgbClr val="0000CC"/>
                </a:solidFill>
              </a:rPr>
              <a:t>validUntil</a:t>
            </a:r>
            <a:r>
              <a:rPr lang="de-DE" sz="1800" dirty="0">
                <a:solidFill>
                  <a:srgbClr val="0000CC"/>
                </a:solidFill>
              </a:rPr>
              <a:t>, Nov-2008)</a:t>
            </a:r>
          </a:p>
          <a:p>
            <a:pPr>
              <a:lnSpc>
                <a:spcPts val="2600"/>
              </a:lnSpc>
            </a:pPr>
            <a:r>
              <a:rPr lang="de-DE" sz="1800" dirty="0" smtClean="0">
                <a:solidFill>
                  <a:srgbClr val="009900"/>
                </a:solidFill>
              </a:rPr>
              <a:t>10</a:t>
            </a:r>
            <a:r>
              <a:rPr lang="de-DE" sz="1800" dirty="0" smtClean="0"/>
              <a:t>: </a:t>
            </a:r>
            <a:r>
              <a:rPr lang="de-DE" sz="1800" dirty="0" smtClean="0">
                <a:solidFill>
                  <a:srgbClr val="0000CC"/>
                </a:solidFill>
              </a:rPr>
              <a:t>(</a:t>
            </a:r>
            <a:r>
              <a:rPr lang="de-DE" sz="1800" dirty="0">
                <a:solidFill>
                  <a:srgbClr val="FF0000"/>
                </a:solidFill>
              </a:rPr>
              <a:t>4</a:t>
            </a:r>
            <a:r>
              <a:rPr lang="de-DE" sz="1800" dirty="0" smtClean="0">
                <a:solidFill>
                  <a:srgbClr val="0000CC"/>
                </a:solidFill>
              </a:rPr>
              <a:t>, </a:t>
            </a:r>
            <a:r>
              <a:rPr lang="de-DE" sz="1800" dirty="0" err="1">
                <a:solidFill>
                  <a:srgbClr val="0000CC"/>
                </a:solidFill>
              </a:rPr>
              <a:t>validFrom</a:t>
            </a:r>
            <a:r>
              <a:rPr lang="de-DE" sz="1800" dirty="0">
                <a:solidFill>
                  <a:srgbClr val="0000CC"/>
                </a:solidFill>
              </a:rPr>
              <a:t>, 2-Feb-2008</a:t>
            </a:r>
            <a:r>
              <a:rPr lang="de-DE" sz="1800" dirty="0" smtClean="0">
                <a:solidFill>
                  <a:srgbClr val="0000CC"/>
                </a:solidFill>
              </a:rPr>
              <a:t>)</a:t>
            </a:r>
          </a:p>
          <a:p>
            <a:pPr>
              <a:lnSpc>
                <a:spcPts val="2600"/>
              </a:lnSpc>
            </a:pPr>
            <a:r>
              <a:rPr lang="de-DE" sz="1800" dirty="0" smtClean="0">
                <a:solidFill>
                  <a:srgbClr val="009900"/>
                </a:solidFill>
              </a:rPr>
              <a:t>11</a:t>
            </a:r>
            <a:r>
              <a:rPr lang="de-DE" sz="1800" dirty="0" smtClean="0"/>
              <a:t>: </a:t>
            </a:r>
            <a:r>
              <a:rPr lang="de-DE" sz="1800" dirty="0" smtClean="0">
                <a:solidFill>
                  <a:srgbClr val="0000CC"/>
                </a:solidFill>
              </a:rPr>
              <a:t>(</a:t>
            </a:r>
            <a:r>
              <a:rPr lang="de-DE" sz="1800" dirty="0" smtClean="0">
                <a:solidFill>
                  <a:srgbClr val="FF0000"/>
                </a:solidFill>
              </a:rPr>
              <a:t>2</a:t>
            </a:r>
            <a:r>
              <a:rPr lang="de-DE" sz="1800" dirty="0" smtClean="0">
                <a:solidFill>
                  <a:srgbClr val="0000CC"/>
                </a:solidFill>
              </a:rPr>
              <a:t>, </a:t>
            </a:r>
            <a:r>
              <a:rPr lang="de-DE" sz="1800" dirty="0" err="1" smtClean="0">
                <a:solidFill>
                  <a:srgbClr val="0000CC"/>
                </a:solidFill>
              </a:rPr>
              <a:t>source</a:t>
            </a:r>
            <a:r>
              <a:rPr lang="de-DE" sz="1800" dirty="0" smtClean="0">
                <a:solidFill>
                  <a:srgbClr val="0000CC"/>
                </a:solidFill>
              </a:rPr>
              <a:t>, </a:t>
            </a:r>
            <a:r>
              <a:rPr lang="de-DE" sz="1800" dirty="0" err="1" smtClean="0">
                <a:solidFill>
                  <a:srgbClr val="0000CC"/>
                </a:solidFill>
              </a:rPr>
              <a:t>SigmodRecord</a:t>
            </a:r>
            <a:r>
              <a:rPr lang="de-DE" sz="1800" dirty="0" smtClean="0">
                <a:solidFill>
                  <a:srgbClr val="0000CC"/>
                </a:solidFill>
              </a:rPr>
              <a:t>)</a:t>
            </a:r>
          </a:p>
          <a:p>
            <a:pPr>
              <a:lnSpc>
                <a:spcPts val="2600"/>
              </a:lnSpc>
            </a:pPr>
            <a:r>
              <a:rPr lang="de-DE" dirty="0" smtClean="0">
                <a:solidFill>
                  <a:srgbClr val="009900"/>
                </a:solidFill>
              </a:rPr>
              <a:t>12</a:t>
            </a:r>
            <a:r>
              <a:rPr lang="de-DE" dirty="0" smtClean="0"/>
              <a:t>: </a:t>
            </a:r>
            <a:r>
              <a:rPr lang="de-DE" dirty="0" smtClean="0">
                <a:solidFill>
                  <a:srgbClr val="0000CC"/>
                </a:solidFill>
              </a:rPr>
              <a:t>(</a:t>
            </a:r>
            <a:r>
              <a:rPr lang="de-DE" dirty="0" smtClean="0">
                <a:solidFill>
                  <a:srgbClr val="FF0000"/>
                </a:solidFill>
              </a:rPr>
              <a:t>5</a:t>
            </a:r>
            <a:r>
              <a:rPr lang="de-DE" dirty="0" smtClean="0">
                <a:solidFill>
                  <a:srgbClr val="0000CC"/>
                </a:solidFill>
              </a:rPr>
              <a:t>, </a:t>
            </a:r>
            <a:r>
              <a:rPr lang="de-DE" dirty="0" err="1" smtClean="0">
                <a:solidFill>
                  <a:srgbClr val="0000CC"/>
                </a:solidFill>
              </a:rPr>
              <a:t>inYear</a:t>
            </a:r>
            <a:r>
              <a:rPr lang="de-DE" dirty="0" smtClean="0">
                <a:solidFill>
                  <a:srgbClr val="0000CC"/>
                </a:solidFill>
              </a:rPr>
              <a:t>, 1999)</a:t>
            </a:r>
          </a:p>
          <a:p>
            <a:pPr>
              <a:lnSpc>
                <a:spcPts val="2600"/>
              </a:lnSpc>
            </a:pPr>
            <a:r>
              <a:rPr lang="de-DE" dirty="0" smtClean="0">
                <a:solidFill>
                  <a:srgbClr val="009900"/>
                </a:solidFill>
              </a:rPr>
              <a:t>13</a:t>
            </a:r>
            <a:r>
              <a:rPr lang="de-DE" dirty="0" smtClean="0"/>
              <a:t>: </a:t>
            </a:r>
            <a:r>
              <a:rPr lang="de-DE" dirty="0" smtClean="0">
                <a:solidFill>
                  <a:srgbClr val="0000CC"/>
                </a:solidFill>
              </a:rPr>
              <a:t>(</a:t>
            </a:r>
            <a:r>
              <a:rPr lang="de-DE" dirty="0" smtClean="0">
                <a:solidFill>
                  <a:srgbClr val="FF0000"/>
                </a:solidFill>
              </a:rPr>
              <a:t>5</a:t>
            </a:r>
            <a:r>
              <a:rPr lang="de-DE" dirty="0" smtClean="0">
                <a:solidFill>
                  <a:srgbClr val="0000CC"/>
                </a:solidFill>
              </a:rPr>
              <a:t>, </a:t>
            </a:r>
            <a:r>
              <a:rPr lang="de-DE" dirty="0" err="1" smtClean="0">
                <a:solidFill>
                  <a:srgbClr val="0000CC"/>
                </a:solidFill>
              </a:rPr>
              <a:t>location</a:t>
            </a:r>
            <a:r>
              <a:rPr lang="de-DE" dirty="0" smtClean="0">
                <a:solidFill>
                  <a:srgbClr val="0000CC"/>
                </a:solidFill>
              </a:rPr>
              <a:t>, </a:t>
            </a:r>
            <a:r>
              <a:rPr lang="de-DE" dirty="0" err="1" smtClean="0">
                <a:solidFill>
                  <a:srgbClr val="0000CC"/>
                </a:solidFill>
              </a:rPr>
              <a:t>CampNou</a:t>
            </a:r>
            <a:r>
              <a:rPr lang="de-DE" dirty="0" smtClean="0">
                <a:solidFill>
                  <a:srgbClr val="0000CC"/>
                </a:solidFill>
              </a:rPr>
              <a:t>)</a:t>
            </a:r>
          </a:p>
          <a:p>
            <a:pPr>
              <a:lnSpc>
                <a:spcPts val="2600"/>
              </a:lnSpc>
            </a:pPr>
            <a:r>
              <a:rPr lang="de-DE" dirty="0" smtClean="0">
                <a:solidFill>
                  <a:srgbClr val="009900"/>
                </a:solidFill>
              </a:rPr>
              <a:t>14</a:t>
            </a:r>
            <a:r>
              <a:rPr lang="de-DE" dirty="0" smtClean="0"/>
              <a:t>: </a:t>
            </a:r>
            <a:r>
              <a:rPr lang="de-DE" dirty="0" smtClean="0">
                <a:solidFill>
                  <a:srgbClr val="0000CC"/>
                </a:solidFill>
              </a:rPr>
              <a:t>(</a:t>
            </a:r>
            <a:r>
              <a:rPr lang="de-DE" dirty="0" smtClean="0">
                <a:solidFill>
                  <a:srgbClr val="FF0000"/>
                </a:solidFill>
              </a:rPr>
              <a:t>5</a:t>
            </a:r>
            <a:r>
              <a:rPr lang="de-DE" dirty="0" smtClean="0">
                <a:solidFill>
                  <a:srgbClr val="0000CC"/>
                </a:solidFill>
              </a:rPr>
              <a:t>, </a:t>
            </a:r>
            <a:r>
              <a:rPr lang="de-DE" dirty="0" err="1" smtClean="0">
                <a:solidFill>
                  <a:srgbClr val="0000CC"/>
                </a:solidFill>
              </a:rPr>
              <a:t>source</a:t>
            </a:r>
            <a:r>
              <a:rPr lang="de-DE" dirty="0" smtClean="0">
                <a:solidFill>
                  <a:srgbClr val="0000CC"/>
                </a:solidFill>
              </a:rPr>
              <a:t>, </a:t>
            </a:r>
            <a:r>
              <a:rPr lang="de-DE" dirty="0" err="1" smtClean="0">
                <a:solidFill>
                  <a:srgbClr val="0000CC"/>
                </a:solidFill>
              </a:rPr>
              <a:t>Wikipedia</a:t>
            </a:r>
            <a:r>
              <a:rPr lang="de-DE" dirty="0" smtClean="0">
                <a:solidFill>
                  <a:srgbClr val="0000CC"/>
                </a:solidFill>
              </a:rPr>
              <a:t>)</a:t>
            </a:r>
            <a:endParaRPr lang="de-DE" sz="18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685" y="0"/>
            <a:ext cx="8229600" cy="1143000"/>
          </a:xfrm>
        </p:spPr>
        <p:txBody>
          <a:bodyPr/>
          <a:lstStyle/>
          <a:p>
            <a:r>
              <a:rPr lang="en-US" dirty="0" smtClean="0"/>
              <a:t>YAGO2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51720" y="5959144"/>
            <a:ext cx="5008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hlinkClick r:id="rId2"/>
              </a:rPr>
              <a:t>www.mpi-inf.mpg.de/yago-naga/</a:t>
            </a:r>
            <a:endParaRPr lang="en-US" sz="2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87151" y="1328400"/>
          <a:ext cx="6768752" cy="35407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624618"/>
                <a:gridCol w="1887883"/>
                <a:gridCol w="225625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Just Wikipedia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Incl.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GeoNames.org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#Relations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86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92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#Classes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563,374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563,997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#Entities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2,639,853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9,819,683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#Facts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495,770,281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996,329,323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   - basic relations</a:t>
                      </a:r>
                      <a:endParaRPr lang="en-US" sz="18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20,937,244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61,188,706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   - types &amp; classes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8,664,129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181,977,830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   - space, time &amp; proven.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466,168,908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753,162,787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Size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 (CSV format)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23.4 GB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37 GB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018873" y="5085184"/>
            <a:ext cx="4951997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estimated </a:t>
            </a:r>
            <a:r>
              <a:rPr lang="en-US" sz="2000" b="1" dirty="0" smtClean="0"/>
              <a:t>precision &gt; 95%</a:t>
            </a:r>
            <a:r>
              <a:rPr lang="en-US" sz="2000" dirty="0" smtClean="0"/>
              <a:t> </a:t>
            </a:r>
          </a:p>
          <a:p>
            <a:pPr algn="ctr"/>
            <a:r>
              <a:rPr lang="en-US" dirty="0" smtClean="0"/>
              <a:t>(for basic relations excl. space, time &amp; provenance)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880" y="-18256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In this Seminar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64704"/>
            <a:ext cx="8352928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1) </a:t>
            </a:r>
            <a:r>
              <a:rPr lang="en-US" sz="2800" b="1" dirty="0" smtClean="0">
                <a:solidFill>
                  <a:srgbClr val="0000CC"/>
                </a:solidFill>
              </a:rPr>
              <a:t>Set Completion: </a:t>
            </a:r>
          </a:p>
          <a:p>
            <a:pPr>
              <a:buNone/>
            </a:pPr>
            <a:r>
              <a:rPr lang="en-US" sz="2400" dirty="0" smtClean="0"/>
              <a:t>	SEAL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2) </a:t>
            </a:r>
            <a:r>
              <a:rPr lang="en-US" sz="2800" b="1" dirty="0" smtClean="0">
                <a:solidFill>
                  <a:srgbClr val="0000CC"/>
                </a:solidFill>
              </a:rPr>
              <a:t>Parsing: 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CC"/>
                </a:solidFill>
              </a:rPr>
              <a:t>	</a:t>
            </a:r>
            <a:r>
              <a:rPr lang="en-US" sz="2400" dirty="0" smtClean="0"/>
              <a:t>Probabilistic Context-Free Grammars (PCFGs)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3) </a:t>
            </a:r>
            <a:r>
              <a:rPr lang="en-US" sz="2800" b="1" dirty="0" smtClean="0">
                <a:solidFill>
                  <a:srgbClr val="0000CC"/>
                </a:solidFill>
              </a:rPr>
              <a:t>Probabilistic Models for Information Extraction: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CC"/>
                </a:solidFill>
              </a:rPr>
              <a:t>	</a:t>
            </a:r>
            <a:r>
              <a:rPr lang="en-US" sz="2400" dirty="0" smtClean="0"/>
              <a:t>HMMs, MEMMs, CRFs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4) </a:t>
            </a:r>
            <a:r>
              <a:rPr lang="en-US" sz="2800" b="1" dirty="0" smtClean="0">
                <a:solidFill>
                  <a:srgbClr val="0000CC"/>
                </a:solidFill>
              </a:rPr>
              <a:t>Combining FOL and PGMs: 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CC"/>
                </a:solidFill>
              </a:rPr>
              <a:t>	</a:t>
            </a:r>
            <a:r>
              <a:rPr lang="en-US" sz="2400" dirty="0" smtClean="0"/>
              <a:t>Markov Logic Networks (MLNs), Constrained Conditional Models (CCMs)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5) </a:t>
            </a:r>
            <a:r>
              <a:rPr lang="en-US" sz="2800" b="1" dirty="0" smtClean="0">
                <a:solidFill>
                  <a:srgbClr val="0000CC"/>
                </a:solidFill>
              </a:rPr>
              <a:t>Other Models/Inference Techniques: 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CC"/>
                </a:solidFill>
              </a:rPr>
              <a:t>	</a:t>
            </a:r>
            <a:r>
              <a:rPr lang="en-US" sz="2400" dirty="0" smtClean="0"/>
              <a:t>Factor graphs, CCMs (linear programming), CRFs in probabilistic databases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dirty="0" smtClean="0"/>
              <a:t>Set Completion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85313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Find entities/concepts with             </a:t>
            </a:r>
            <a:r>
              <a:rPr lang="en-US" sz="3600" b="1" dirty="0" smtClean="0"/>
              <a:t>similar properties</a:t>
            </a:r>
          </a:p>
          <a:p>
            <a:pPr lvl="1"/>
            <a:r>
              <a:rPr lang="en-US" sz="3200" dirty="0" smtClean="0"/>
              <a:t>Set completion algorithms</a:t>
            </a:r>
          </a:p>
          <a:p>
            <a:pPr lvl="2"/>
            <a:r>
              <a:rPr lang="en-US" sz="2800" dirty="0" smtClean="0"/>
              <a:t>Unsupervised or semi-supervised clustering/classification techniques</a:t>
            </a:r>
          </a:p>
          <a:p>
            <a:pPr lvl="2"/>
            <a:r>
              <a:rPr lang="en-US" sz="2800" dirty="0" smtClean="0"/>
              <a:t>Taxonomic/ontological structures</a:t>
            </a:r>
          </a:p>
          <a:p>
            <a:pPr lvl="1"/>
            <a:endParaRPr lang="en-US" sz="3200" dirty="0" smtClean="0">
              <a:hlinkClick r:id="rId2"/>
            </a:endParaRPr>
          </a:p>
          <a:p>
            <a:pPr lvl="1">
              <a:buNone/>
            </a:pPr>
            <a:r>
              <a:rPr lang="en-US" sz="3200" dirty="0" smtClean="0"/>
              <a:t>See, e.g.: </a:t>
            </a:r>
            <a:r>
              <a:rPr lang="en-US" sz="3200" dirty="0" smtClean="0">
                <a:hlinkClick r:id="rId2"/>
              </a:rPr>
              <a:t>Google Sets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dirty="0" smtClean="0"/>
              <a:t>Parsing (from NLP)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805263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Shallow</a:t>
            </a:r>
            <a:r>
              <a:rPr lang="en-US" b="1" dirty="0" smtClean="0"/>
              <a:t> parsing </a:t>
            </a:r>
            <a:r>
              <a:rPr lang="en-US" dirty="0" smtClean="0"/>
              <a:t>(“chunking”)</a:t>
            </a:r>
          </a:p>
          <a:p>
            <a:pPr lvl="1"/>
            <a:r>
              <a:rPr lang="en-US" dirty="0" smtClean="0"/>
              <a:t>Part-Of-Speech tagging (POS) </a:t>
            </a:r>
            <a:r>
              <a:rPr lang="en-US" sz="2000" dirty="0" smtClean="0">
                <a:hlinkClick r:id="rId2"/>
              </a:rPr>
              <a:t>http://cogcomp.cs.illinois.edu/demo/pos/</a:t>
            </a:r>
            <a:endParaRPr lang="en-US" sz="2000" dirty="0" smtClean="0"/>
          </a:p>
          <a:p>
            <a:pPr lvl="1"/>
            <a:r>
              <a:rPr lang="en-US" dirty="0" smtClean="0"/>
              <a:t>Named Entity Resolution (NER)</a:t>
            </a:r>
          </a:p>
          <a:p>
            <a:r>
              <a:rPr lang="en-US" b="1" u="sng" dirty="0" smtClean="0"/>
              <a:t>Deep</a:t>
            </a:r>
            <a:r>
              <a:rPr lang="en-US" b="1" dirty="0" smtClean="0"/>
              <a:t> parsing</a:t>
            </a:r>
          </a:p>
          <a:p>
            <a:pPr lvl="1"/>
            <a:r>
              <a:rPr lang="en-US" dirty="0" smtClean="0"/>
              <a:t>Co-reference resolution </a:t>
            </a:r>
            <a:r>
              <a:rPr lang="en-US" sz="2000" dirty="0" smtClean="0">
                <a:hlinkClick r:id="rId3"/>
              </a:rPr>
              <a:t>http://cogcomp.cs.illinois.edu/demo/coref/</a:t>
            </a:r>
            <a:endParaRPr lang="en-US" sz="2000" dirty="0" smtClean="0"/>
          </a:p>
          <a:p>
            <a:pPr lvl="1"/>
            <a:r>
              <a:rPr lang="en-US" dirty="0" smtClean="0"/>
              <a:t>Dependency parsing </a:t>
            </a:r>
            <a:r>
              <a:rPr lang="en-US" sz="2000" dirty="0" smtClean="0">
                <a:hlinkClick r:id="rId4"/>
              </a:rPr>
              <a:t>http://nlp.stanford.edu:8080/parser/index.jsp</a:t>
            </a:r>
            <a:endParaRPr lang="en-US" sz="2000" dirty="0" smtClean="0"/>
          </a:p>
          <a:p>
            <a:pPr lvl="1"/>
            <a:r>
              <a:rPr lang="en-US" dirty="0" smtClean="0"/>
              <a:t>Semantic role labeling   </a:t>
            </a:r>
            <a:r>
              <a:rPr lang="en-US" sz="2000" dirty="0" smtClean="0">
                <a:hlinkClick r:id="rId5"/>
              </a:rPr>
              <a:t>http://cogcomp.cs.illinois.edu/demo/srl/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Probabilistic Graphical Models for Information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27852"/>
            <a:ext cx="8568952" cy="537321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Given a set of </a:t>
            </a:r>
            <a:r>
              <a:rPr lang="en-US" sz="2800" b="1" dirty="0" smtClean="0"/>
              <a:t>observations</a:t>
            </a:r>
            <a:r>
              <a:rPr lang="en-US" sz="2800" b="1" dirty="0" smtClean="0">
                <a:solidFill>
                  <a:srgbClr val="0000CC"/>
                </a:solidFill>
              </a:rPr>
              <a:t> X</a:t>
            </a:r>
            <a:r>
              <a:rPr lang="en-US" sz="2800" dirty="0" smtClean="0"/>
              <a:t> and possible </a:t>
            </a:r>
            <a:r>
              <a:rPr lang="en-US" sz="2800" b="1" dirty="0" smtClean="0"/>
              <a:t>labels</a:t>
            </a:r>
            <a:r>
              <a:rPr lang="en-US" sz="2800" b="1" dirty="0" smtClean="0">
                <a:solidFill>
                  <a:srgbClr val="0000CC"/>
                </a:solidFill>
              </a:rPr>
              <a:t> Y</a:t>
            </a:r>
          </a:p>
          <a:p>
            <a:pPr lvl="1">
              <a:buNone/>
            </a:pPr>
            <a:r>
              <a:rPr lang="en-US" sz="2400" b="1" dirty="0" smtClean="0">
                <a:sym typeface="Wingdings" pitchFamily="2" charset="2"/>
              </a:rPr>
              <a:t> </a:t>
            </a:r>
            <a:r>
              <a:rPr lang="en-US" b="1" dirty="0" smtClean="0"/>
              <a:t>Compute</a:t>
            </a:r>
            <a:r>
              <a:rPr lang="en-US" b="1" dirty="0" smtClean="0">
                <a:solidFill>
                  <a:srgbClr val="0000CC"/>
                </a:solidFill>
              </a:rPr>
              <a:t> P(Y|X)</a:t>
            </a:r>
            <a:endParaRPr lang="en-US" sz="2400" dirty="0" smtClean="0"/>
          </a:p>
          <a:p>
            <a:pPr marL="514350" indent="-514350">
              <a:buAutoNum type="arabicParenR"/>
            </a:pPr>
            <a:endParaRPr lang="en-US" sz="2800" dirty="0" smtClean="0"/>
          </a:p>
          <a:p>
            <a:pPr marL="514350" indent="-514350">
              <a:buAutoNum type="arabicParenR"/>
            </a:pPr>
            <a:endParaRPr lang="en-US" sz="2800" dirty="0" smtClean="0"/>
          </a:p>
          <a:p>
            <a:pPr marL="514350" indent="-514350">
              <a:buAutoNum type="arabicParenR"/>
            </a:pPr>
            <a:endParaRPr lang="en-US" sz="2800" dirty="0" smtClean="0"/>
          </a:p>
          <a:p>
            <a:pPr marL="514350" indent="-514350">
              <a:buAutoNum type="arabicParenR"/>
            </a:pPr>
            <a:endParaRPr lang="en-US" sz="2800" dirty="0" smtClean="0"/>
          </a:p>
          <a:p>
            <a:pPr marL="514350" indent="-514350">
              <a:buAutoNum type="arabicParenR"/>
            </a:pPr>
            <a:endParaRPr lang="en-US" sz="2800" dirty="0" smtClean="0"/>
          </a:p>
          <a:p>
            <a:pPr marL="514350" indent="-514350">
              <a:buAutoNum type="arabicParenR"/>
            </a:pPr>
            <a:r>
              <a:rPr lang="en-US" sz="2800" dirty="0" smtClean="0"/>
              <a:t>Choose your favorite model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Learn model parameters</a:t>
            </a:r>
          </a:p>
          <a:p>
            <a:pPr>
              <a:buNone/>
            </a:pPr>
            <a:r>
              <a:rPr lang="en-US" sz="2800" dirty="0" smtClean="0"/>
              <a:t>3)   Do the inference!</a:t>
            </a:r>
          </a:p>
          <a:p>
            <a:endParaRPr lang="en-US" sz="2800" dirty="0"/>
          </a:p>
        </p:txBody>
      </p:sp>
      <p:grpSp>
        <p:nvGrpSpPr>
          <p:cNvPr id="128" name="Group 127"/>
          <p:cNvGrpSpPr/>
          <p:nvPr/>
        </p:nvGrpSpPr>
        <p:grpSpPr>
          <a:xfrm>
            <a:off x="776223" y="2710044"/>
            <a:ext cx="8013589" cy="2016224"/>
            <a:chOff x="899592" y="2564904"/>
            <a:chExt cx="8013589" cy="2016224"/>
          </a:xfrm>
        </p:grpSpPr>
        <p:cxnSp>
          <p:nvCxnSpPr>
            <p:cNvPr id="85" name="Straight Connector 84"/>
            <p:cNvCxnSpPr/>
            <p:nvPr/>
          </p:nvCxnSpPr>
          <p:spPr>
            <a:xfrm rot="16200000" flipH="1">
              <a:off x="1985110" y="3609021"/>
              <a:ext cx="504058" cy="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16200000" flipH="1">
              <a:off x="2993220" y="3609021"/>
              <a:ext cx="504058" cy="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001334" y="3609020"/>
              <a:ext cx="504058" cy="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16200000" flipH="1">
              <a:off x="5009446" y="3609021"/>
              <a:ext cx="504058" cy="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1013002" y="2924944"/>
              <a:ext cx="432048" cy="432048"/>
              <a:chOff x="1043608" y="2900549"/>
              <a:chExt cx="504056" cy="528451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1043608" y="2924944"/>
                <a:ext cx="504056" cy="504056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1098133" y="2900549"/>
                <a:ext cx="386644" cy="4893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y</a:t>
                </a:r>
                <a:r>
                  <a:rPr lang="en-US" sz="2000" baseline="-25000" dirty="0" smtClean="0"/>
                  <a:t>0</a:t>
                </a:r>
                <a:endParaRPr lang="en-US" sz="20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2021114" y="2924944"/>
              <a:ext cx="432048" cy="432048"/>
              <a:chOff x="1043608" y="2900549"/>
              <a:chExt cx="504056" cy="528451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1043608" y="2924944"/>
                <a:ext cx="504056" cy="504056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098133" y="2900549"/>
                <a:ext cx="386644" cy="4893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y</a:t>
                </a:r>
                <a:r>
                  <a:rPr lang="en-US" sz="2000" baseline="-25000" dirty="0" smtClean="0"/>
                  <a:t>1</a:t>
                </a:r>
                <a:endParaRPr lang="en-US" sz="2000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3029226" y="2924944"/>
              <a:ext cx="432048" cy="432048"/>
              <a:chOff x="1043608" y="2900549"/>
              <a:chExt cx="504056" cy="528451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1043608" y="2924944"/>
                <a:ext cx="504056" cy="504056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098133" y="2900549"/>
                <a:ext cx="386644" cy="4893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y</a:t>
                </a:r>
                <a:r>
                  <a:rPr lang="en-US" sz="2000" baseline="-25000" dirty="0" smtClean="0"/>
                  <a:t>2</a:t>
                </a:r>
                <a:endParaRPr lang="en-US" sz="2000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4037338" y="2924944"/>
              <a:ext cx="432048" cy="432048"/>
              <a:chOff x="1043608" y="2900549"/>
              <a:chExt cx="504056" cy="528451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043608" y="2924944"/>
                <a:ext cx="504056" cy="504056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098133" y="2900549"/>
                <a:ext cx="386644" cy="4893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y</a:t>
                </a:r>
                <a:r>
                  <a:rPr lang="en-US" sz="2000" baseline="-25000" dirty="0" smtClean="0"/>
                  <a:t>3</a:t>
                </a:r>
                <a:endParaRPr lang="en-US" sz="2000" dirty="0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5045450" y="2924944"/>
              <a:ext cx="432048" cy="432048"/>
              <a:chOff x="1043608" y="2900549"/>
              <a:chExt cx="504056" cy="528451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043608" y="2924944"/>
                <a:ext cx="504056" cy="504056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098133" y="2900549"/>
                <a:ext cx="386644" cy="4893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y</a:t>
                </a:r>
                <a:r>
                  <a:rPr lang="en-US" sz="2000" baseline="-25000" dirty="0" smtClean="0"/>
                  <a:t>4</a:t>
                </a:r>
                <a:endParaRPr lang="en-US" sz="2000" dirty="0"/>
              </a:p>
            </p:txBody>
          </p:sp>
        </p:grpSp>
        <p:cxnSp>
          <p:nvCxnSpPr>
            <p:cNvPr id="40" name="Straight Connector 39"/>
            <p:cNvCxnSpPr/>
            <p:nvPr/>
          </p:nvCxnSpPr>
          <p:spPr>
            <a:xfrm>
              <a:off x="1445050" y="3150941"/>
              <a:ext cx="57606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2453162" y="3150941"/>
              <a:ext cx="57606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3461274" y="3150941"/>
              <a:ext cx="57606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4469386" y="3150941"/>
              <a:ext cx="57606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976998" y="3609020"/>
              <a:ext cx="504058" cy="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2" name="Group 61"/>
            <p:cNvGrpSpPr/>
            <p:nvPr/>
          </p:nvGrpSpPr>
          <p:grpSpPr>
            <a:xfrm>
              <a:off x="1013002" y="3759423"/>
              <a:ext cx="432048" cy="432048"/>
              <a:chOff x="1043608" y="2900549"/>
              <a:chExt cx="504056" cy="528451"/>
            </a:xfrm>
          </p:grpSpPr>
          <p:sp>
            <p:nvSpPr>
              <p:cNvPr id="63" name="Oval 62"/>
              <p:cNvSpPr/>
              <p:nvPr/>
            </p:nvSpPr>
            <p:spPr>
              <a:xfrm>
                <a:off x="1043608" y="2924944"/>
                <a:ext cx="504056" cy="504056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1098133" y="2900549"/>
                <a:ext cx="445475" cy="4893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x</a:t>
                </a:r>
                <a:r>
                  <a:rPr lang="en-US" sz="2000" baseline="-25000" dirty="0" smtClean="0"/>
                  <a:t>0</a:t>
                </a:r>
                <a:endParaRPr lang="en-US" sz="2000" dirty="0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2021114" y="3759423"/>
              <a:ext cx="432048" cy="432048"/>
              <a:chOff x="1043608" y="2900549"/>
              <a:chExt cx="504056" cy="528451"/>
            </a:xfrm>
          </p:grpSpPr>
          <p:sp>
            <p:nvSpPr>
              <p:cNvPr id="66" name="Oval 65"/>
              <p:cNvSpPr/>
              <p:nvPr/>
            </p:nvSpPr>
            <p:spPr>
              <a:xfrm>
                <a:off x="1043608" y="2924944"/>
                <a:ext cx="504056" cy="504056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1098133" y="2900549"/>
                <a:ext cx="445475" cy="4893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x</a:t>
                </a:r>
                <a:r>
                  <a:rPr lang="en-US" sz="2000" baseline="-25000" dirty="0" smtClean="0"/>
                  <a:t>1</a:t>
                </a:r>
                <a:endParaRPr lang="en-US" sz="2000" dirty="0"/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3029226" y="3759423"/>
              <a:ext cx="432048" cy="432048"/>
              <a:chOff x="1043608" y="2900549"/>
              <a:chExt cx="504056" cy="528451"/>
            </a:xfrm>
          </p:grpSpPr>
          <p:sp>
            <p:nvSpPr>
              <p:cNvPr id="69" name="Oval 68"/>
              <p:cNvSpPr/>
              <p:nvPr/>
            </p:nvSpPr>
            <p:spPr>
              <a:xfrm>
                <a:off x="1043608" y="2924944"/>
                <a:ext cx="504056" cy="504056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1098133" y="2900549"/>
                <a:ext cx="445475" cy="4893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x</a:t>
                </a:r>
                <a:r>
                  <a:rPr lang="en-US" sz="2000" baseline="-25000" dirty="0" smtClean="0"/>
                  <a:t>2</a:t>
                </a:r>
                <a:endParaRPr lang="en-US" sz="2000" dirty="0"/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4037338" y="3759423"/>
              <a:ext cx="432048" cy="432048"/>
              <a:chOff x="1043608" y="2900549"/>
              <a:chExt cx="504056" cy="528451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1043608" y="2924944"/>
                <a:ext cx="504056" cy="504056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1098133" y="2900549"/>
                <a:ext cx="445475" cy="4893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x</a:t>
                </a:r>
                <a:r>
                  <a:rPr lang="en-US" sz="2000" baseline="-25000" dirty="0" smtClean="0"/>
                  <a:t>3</a:t>
                </a:r>
                <a:endParaRPr lang="en-US" sz="2000" dirty="0"/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5045450" y="3759423"/>
              <a:ext cx="432048" cy="432048"/>
              <a:chOff x="1043608" y="2900549"/>
              <a:chExt cx="504056" cy="528451"/>
            </a:xfrm>
          </p:grpSpPr>
          <p:sp>
            <p:nvSpPr>
              <p:cNvPr id="75" name="Oval 74"/>
              <p:cNvSpPr/>
              <p:nvPr/>
            </p:nvSpPr>
            <p:spPr>
              <a:xfrm>
                <a:off x="1043608" y="2924944"/>
                <a:ext cx="504056" cy="504056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1098133" y="2900549"/>
                <a:ext cx="445475" cy="4893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x</a:t>
                </a:r>
                <a:r>
                  <a:rPr lang="en-US" sz="2000" baseline="-25000" dirty="0" smtClean="0"/>
                  <a:t>4</a:t>
                </a:r>
                <a:endParaRPr lang="en-US" sz="2000" dirty="0"/>
              </a:p>
            </p:txBody>
          </p:sp>
        </p:grpSp>
        <p:sp>
          <p:nvSpPr>
            <p:cNvPr id="103" name="TextBox 102"/>
            <p:cNvSpPr txBox="1"/>
            <p:nvPr/>
          </p:nvSpPr>
          <p:spPr>
            <a:xfrm>
              <a:off x="899592" y="2564904"/>
              <a:ext cx="6687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CC"/>
                  </a:solidFill>
                </a:rPr>
                <a:t>PRP</a:t>
              </a:r>
              <a:endParaRPr lang="en-US" sz="2400" dirty="0">
                <a:solidFill>
                  <a:srgbClr val="0000CC"/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928405" y="2564904"/>
              <a:ext cx="6367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CC"/>
                  </a:solidFill>
                </a:rPr>
                <a:t>MD</a:t>
              </a:r>
              <a:endParaRPr lang="en-US" sz="2400" dirty="0">
                <a:solidFill>
                  <a:srgbClr val="0000CC"/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965774" y="2564904"/>
              <a:ext cx="5261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CC"/>
                  </a:solidFill>
                </a:rPr>
                <a:t>VB</a:t>
              </a:r>
              <a:endParaRPr lang="en-US" sz="2400" dirty="0">
                <a:solidFill>
                  <a:srgbClr val="0000CC"/>
                </a:solidFill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3978952" y="2564904"/>
              <a:ext cx="5210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CC"/>
                  </a:solidFill>
                </a:rPr>
                <a:t>DT</a:t>
              </a:r>
              <a:endParaRPr lang="en-US" sz="2400" dirty="0">
                <a:solidFill>
                  <a:srgbClr val="0000CC"/>
                </a:solidFill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4932040" y="2564904"/>
              <a:ext cx="582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CC"/>
                  </a:solidFill>
                </a:rPr>
                <a:t>NN</a:t>
              </a:r>
              <a:endParaRPr lang="en-US" sz="2400" dirty="0">
                <a:solidFill>
                  <a:srgbClr val="0000CC"/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924862" y="2910430"/>
              <a:ext cx="298831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Conditional Random Field </a:t>
              </a:r>
            </a:p>
            <a:p>
              <a:r>
                <a:rPr lang="en-US" sz="2000" b="1" dirty="0" smtClean="0"/>
                <a:t>(CRF)</a:t>
              </a:r>
              <a:endParaRPr lang="en-US" sz="2000" b="1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899592" y="4119463"/>
              <a:ext cx="6013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CC"/>
                  </a:solidFill>
                </a:rPr>
                <a:t>We</a:t>
              </a:r>
              <a:endParaRPr lang="en-US" sz="2400" dirty="0">
                <a:solidFill>
                  <a:srgbClr val="0000CC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1928405" y="4119463"/>
              <a:ext cx="6213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CC"/>
                  </a:solidFill>
                </a:rPr>
                <a:t>can</a:t>
              </a:r>
              <a:endParaRPr lang="en-US" sz="2400" dirty="0">
                <a:solidFill>
                  <a:srgbClr val="0000CC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2936517" y="4119463"/>
              <a:ext cx="6479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CC"/>
                  </a:solidFill>
                </a:rPr>
                <a:t>buy</a:t>
              </a:r>
              <a:endParaRPr lang="en-US" sz="2400" dirty="0">
                <a:solidFill>
                  <a:srgbClr val="0000CC"/>
                </a:solidFill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4088645" y="4119463"/>
              <a:ext cx="3321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CC"/>
                  </a:solidFill>
                </a:rPr>
                <a:t>a</a:t>
              </a:r>
              <a:endParaRPr lang="en-US" sz="2400" dirty="0">
                <a:solidFill>
                  <a:srgbClr val="0000CC"/>
                </a:solidFill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4952741" y="4119463"/>
              <a:ext cx="6213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CC"/>
                  </a:solidFill>
                </a:rPr>
                <a:t>can</a:t>
              </a:r>
              <a:endParaRPr lang="en-US" sz="2400" dirty="0">
                <a:solidFill>
                  <a:srgbClr val="0000CC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395536" y="4869160"/>
            <a:ext cx="8208912" cy="1728192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sz="2200" b="1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dirty="0" smtClean="0"/>
              <a:t>Inference: </a:t>
            </a:r>
            <a:r>
              <a:rPr lang="en-US" dirty="0" smtClean="0">
                <a:solidFill>
                  <a:srgbClr val="0000CC"/>
                </a:solidFill>
              </a:rPr>
              <a:t>P(Y|X)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52128"/>
            <a:ext cx="8229600" cy="5517232"/>
          </a:xfrm>
        </p:spPr>
        <p:txBody>
          <a:bodyPr>
            <a:normAutofit fontScale="85000" lnSpcReduction="20000"/>
          </a:bodyPr>
          <a:lstStyle/>
          <a:p>
            <a:r>
              <a:rPr lang="en-US" sz="4100" dirty="0" smtClean="0"/>
              <a:t>Full joint distribution?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2600" dirty="0" smtClean="0"/>
              <a:t>Typically infeasible because of </a:t>
            </a:r>
            <a:r>
              <a:rPr lang="en-US" sz="2600" u="sng" dirty="0" smtClean="0">
                <a:solidFill>
                  <a:srgbClr val="0000CC"/>
                </a:solidFill>
              </a:rPr>
              <a:t>model complexity</a:t>
            </a:r>
            <a:r>
              <a:rPr lang="en-US" sz="2600" dirty="0" smtClean="0"/>
              <a:t> &amp; </a:t>
            </a:r>
            <a:r>
              <a:rPr lang="en-US" sz="2600" u="sng" dirty="0" smtClean="0">
                <a:solidFill>
                  <a:srgbClr val="0000CC"/>
                </a:solidFill>
              </a:rPr>
              <a:t>training data sparseness</a:t>
            </a:r>
          </a:p>
          <a:p>
            <a:r>
              <a:rPr lang="en-US" sz="2600" dirty="0" smtClean="0"/>
              <a:t>Rather </a:t>
            </a:r>
            <a:r>
              <a:rPr lang="en-US" sz="2600" dirty="0" smtClean="0">
                <a:solidFill>
                  <a:srgbClr val="0000CC"/>
                </a:solidFill>
              </a:rPr>
              <a:t>factorize</a:t>
            </a:r>
            <a:r>
              <a:rPr lang="en-US" sz="2600" dirty="0" smtClean="0"/>
              <a:t> model into </a:t>
            </a:r>
            <a:r>
              <a:rPr lang="en-US" sz="2600" dirty="0" smtClean="0">
                <a:solidFill>
                  <a:srgbClr val="0000CC"/>
                </a:solidFill>
              </a:rPr>
              <a:t>smaller</a:t>
            </a:r>
            <a:r>
              <a:rPr lang="en-US" sz="2600" dirty="0" smtClean="0"/>
              <a:t>, </a:t>
            </a:r>
            <a:r>
              <a:rPr lang="en-US" sz="2600" dirty="0" smtClean="0">
                <a:solidFill>
                  <a:srgbClr val="0000CC"/>
                </a:solidFill>
              </a:rPr>
              <a:t>independent parts </a:t>
            </a:r>
          </a:p>
          <a:p>
            <a:pPr>
              <a:buNone/>
            </a:pPr>
            <a:r>
              <a:rPr lang="en-US" sz="2600" dirty="0" smtClean="0">
                <a:solidFill>
                  <a:srgbClr val="0000CC"/>
                </a:solidFill>
              </a:rPr>
              <a:t>     </a:t>
            </a:r>
            <a:r>
              <a:rPr lang="en-US" sz="2600" dirty="0" smtClean="0"/>
              <a:t>(</a:t>
            </a:r>
            <a:r>
              <a:rPr lang="en-US" sz="2600" dirty="0" smtClean="0">
                <a:sym typeface="Wingdings" pitchFamily="2" charset="2"/>
              </a:rPr>
              <a:t> </a:t>
            </a:r>
            <a:r>
              <a:rPr lang="en-US" sz="2600" dirty="0" smtClean="0"/>
              <a:t>graphical model)</a:t>
            </a:r>
          </a:p>
          <a:p>
            <a:r>
              <a:rPr lang="en-US" sz="2600" dirty="0" smtClean="0"/>
              <a:t>Do inference by combining the individual parts	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5579" y="2023432"/>
          <a:ext cx="7416821" cy="26822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37678"/>
                <a:gridCol w="637678"/>
                <a:gridCol w="637678"/>
                <a:gridCol w="679251"/>
                <a:gridCol w="675815"/>
                <a:gridCol w="242952"/>
                <a:gridCol w="557967"/>
                <a:gridCol w="557967"/>
                <a:gridCol w="557967"/>
                <a:gridCol w="557967"/>
                <a:gridCol w="557967"/>
                <a:gridCol w="251841"/>
                <a:gridCol w="8640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r>
                        <a:rPr lang="en-US" sz="1800" baseline="-25000" dirty="0" smtClean="0"/>
                        <a:t>1</a:t>
                      </a:r>
                      <a:endParaRPr lang="en-US" sz="1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r>
                        <a:rPr lang="en-US" sz="1800" baseline="-25000" dirty="0" smtClean="0"/>
                        <a:t>3</a:t>
                      </a:r>
                      <a:endParaRPr lang="en-US" sz="1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r>
                        <a:rPr lang="en-US" sz="1800" baseline="-25000" dirty="0" smtClean="0"/>
                        <a:t>4</a:t>
                      </a:r>
                      <a:endParaRPr lang="en-US" sz="1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</a:t>
                      </a:r>
                      <a:r>
                        <a:rPr lang="en-US" sz="1800" baseline="-25000" dirty="0" smtClean="0"/>
                        <a:t>5</a:t>
                      </a:r>
                      <a:endParaRPr lang="en-US" sz="1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</a:t>
                      </a:r>
                      <a:r>
                        <a:rPr lang="en-US" sz="1800" baseline="-25000" dirty="0" smtClean="0"/>
                        <a:t>1</a:t>
                      </a:r>
                      <a:endParaRPr lang="en-US" sz="1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</a:t>
                      </a:r>
                      <a:r>
                        <a:rPr lang="en-US" sz="1800" baseline="-25000" dirty="0" smtClean="0"/>
                        <a:t>3</a:t>
                      </a:r>
                      <a:endParaRPr lang="en-US" sz="1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</a:t>
                      </a:r>
                      <a:r>
                        <a:rPr lang="en-US" sz="1800" baseline="-25000" dirty="0" smtClean="0"/>
                        <a:t>4</a:t>
                      </a:r>
                      <a:endParaRPr lang="en-US" sz="1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</a:t>
                      </a:r>
                      <a:r>
                        <a:rPr lang="en-US" sz="1800" baseline="-25000" dirty="0" smtClean="0"/>
                        <a:t>5</a:t>
                      </a:r>
                      <a:endParaRPr lang="en-US" sz="1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buy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PRP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0.30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buy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PRP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0.08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buy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mug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PRP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0.40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47664" y="1728192"/>
            <a:ext cx="1590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Observations 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18099" y="1728192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Labels 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en-US" dirty="0" smtClean="0"/>
              <a:t>Models for Sequence Labeling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910920" y="4379618"/>
            <a:ext cx="2702984" cy="2014483"/>
            <a:chOff x="878945" y="2924944"/>
            <a:chExt cx="2702984" cy="2014483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1985110" y="3609021"/>
              <a:ext cx="504058" cy="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2993220" y="3609021"/>
              <a:ext cx="504058" cy="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7"/>
            <p:cNvGrpSpPr/>
            <p:nvPr/>
          </p:nvGrpSpPr>
          <p:grpSpPr>
            <a:xfrm>
              <a:off x="997640" y="2924944"/>
              <a:ext cx="478016" cy="432048"/>
              <a:chOff x="1025684" y="2900549"/>
              <a:chExt cx="557685" cy="528451"/>
            </a:xfrm>
          </p:grpSpPr>
          <p:sp>
            <p:nvSpPr>
              <p:cNvPr id="53" name="Oval 52"/>
              <p:cNvSpPr/>
              <p:nvPr/>
            </p:nvSpPr>
            <p:spPr>
              <a:xfrm>
                <a:off x="1043608" y="2924944"/>
                <a:ext cx="504056" cy="504056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1025684" y="2900549"/>
                <a:ext cx="557685" cy="4893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y</a:t>
                </a:r>
                <a:r>
                  <a:rPr lang="en-US" sz="2000" baseline="-25000" dirty="0" smtClean="0"/>
                  <a:t>i-1</a:t>
                </a:r>
                <a:endParaRPr lang="en-US" sz="2000" dirty="0"/>
              </a:p>
            </p:txBody>
          </p:sp>
        </p:grpSp>
        <p:grpSp>
          <p:nvGrpSpPr>
            <p:cNvPr id="10" name="Group 14"/>
            <p:cNvGrpSpPr/>
            <p:nvPr/>
          </p:nvGrpSpPr>
          <p:grpSpPr>
            <a:xfrm>
              <a:off x="2021114" y="2924944"/>
              <a:ext cx="432048" cy="432048"/>
              <a:chOff x="1043608" y="2900549"/>
              <a:chExt cx="504056" cy="528451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1043608" y="2924944"/>
                <a:ext cx="504056" cy="504056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TextBox 16"/>
              <p:cNvSpPr txBox="1"/>
              <p:nvPr/>
            </p:nvSpPr>
            <p:spPr>
              <a:xfrm>
                <a:off x="1098133" y="2900549"/>
                <a:ext cx="394980" cy="4893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/>
                  <a:t>y</a:t>
                </a:r>
                <a:r>
                  <a:rPr lang="en-US" sz="2000" baseline="-25000" dirty="0" err="1" smtClean="0"/>
                  <a:t>i</a:t>
                </a:r>
                <a:endParaRPr lang="en-US" sz="2000" dirty="0"/>
              </a:p>
            </p:txBody>
          </p:sp>
        </p:grpSp>
        <p:grpSp>
          <p:nvGrpSpPr>
            <p:cNvPr id="11" name="Group 20"/>
            <p:cNvGrpSpPr/>
            <p:nvPr/>
          </p:nvGrpSpPr>
          <p:grpSpPr>
            <a:xfrm>
              <a:off x="2987824" y="2924944"/>
              <a:ext cx="510076" cy="432048"/>
              <a:chOff x="995308" y="2900549"/>
              <a:chExt cx="595089" cy="528451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1043608" y="2924944"/>
                <a:ext cx="504056" cy="504056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995308" y="2900549"/>
                <a:ext cx="595089" cy="4893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y</a:t>
                </a:r>
                <a:r>
                  <a:rPr lang="en-US" sz="2000" baseline="-25000" dirty="0" smtClean="0"/>
                  <a:t>i+1</a:t>
                </a:r>
                <a:endParaRPr lang="en-US" sz="2000" dirty="0"/>
              </a:p>
            </p:txBody>
          </p:sp>
        </p:grpSp>
        <p:cxnSp>
          <p:nvCxnSpPr>
            <p:cNvPr id="14" name="Straight Connector 13"/>
            <p:cNvCxnSpPr/>
            <p:nvPr/>
          </p:nvCxnSpPr>
          <p:spPr>
            <a:xfrm>
              <a:off x="1445050" y="3150941"/>
              <a:ext cx="57606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453162" y="3150941"/>
              <a:ext cx="57606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976998" y="3609020"/>
              <a:ext cx="504058" cy="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61"/>
            <p:cNvGrpSpPr/>
            <p:nvPr/>
          </p:nvGrpSpPr>
          <p:grpSpPr>
            <a:xfrm>
              <a:off x="1013002" y="3759423"/>
              <a:ext cx="432048" cy="432048"/>
              <a:chOff x="1043608" y="2900549"/>
              <a:chExt cx="504056" cy="528451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1043608" y="2924944"/>
                <a:ext cx="504056" cy="504056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1098133" y="2900549"/>
                <a:ext cx="445475" cy="4893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x</a:t>
                </a:r>
                <a:r>
                  <a:rPr lang="en-US" sz="2000" baseline="-25000" dirty="0" smtClean="0"/>
                  <a:t>0</a:t>
                </a:r>
                <a:endParaRPr lang="en-US" sz="2000" dirty="0"/>
              </a:p>
            </p:txBody>
          </p:sp>
        </p:grpSp>
        <p:grpSp>
          <p:nvGrpSpPr>
            <p:cNvPr id="20" name="Group 64"/>
            <p:cNvGrpSpPr/>
            <p:nvPr/>
          </p:nvGrpSpPr>
          <p:grpSpPr>
            <a:xfrm>
              <a:off x="2021114" y="3759423"/>
              <a:ext cx="432048" cy="432048"/>
              <a:chOff x="1043608" y="2900549"/>
              <a:chExt cx="504056" cy="528451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1043608" y="2924944"/>
                <a:ext cx="504056" cy="504056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098133" y="2900549"/>
                <a:ext cx="445475" cy="4893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x</a:t>
                </a:r>
                <a:r>
                  <a:rPr lang="en-US" sz="2000" baseline="-25000" dirty="0" smtClean="0"/>
                  <a:t>1</a:t>
                </a:r>
                <a:endParaRPr lang="en-US" sz="2000" dirty="0"/>
              </a:p>
            </p:txBody>
          </p:sp>
        </p:grpSp>
        <p:grpSp>
          <p:nvGrpSpPr>
            <p:cNvPr id="21" name="Group 67"/>
            <p:cNvGrpSpPr/>
            <p:nvPr/>
          </p:nvGrpSpPr>
          <p:grpSpPr>
            <a:xfrm>
              <a:off x="3029226" y="3759423"/>
              <a:ext cx="432048" cy="432048"/>
              <a:chOff x="1043608" y="2900549"/>
              <a:chExt cx="504056" cy="528451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1043608" y="2924944"/>
                <a:ext cx="504056" cy="504056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aseline="-25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098133" y="2900549"/>
                <a:ext cx="445475" cy="4893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x</a:t>
                </a:r>
                <a:r>
                  <a:rPr lang="en-US" sz="2000" baseline="-25000" dirty="0" smtClean="0"/>
                  <a:t>2</a:t>
                </a:r>
                <a:endParaRPr lang="en-US" sz="2000" dirty="0"/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878945" y="4293096"/>
              <a:ext cx="27029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Conditional Random Field </a:t>
              </a:r>
            </a:p>
            <a:p>
              <a:r>
                <a:rPr lang="en-US" b="1" dirty="0" smtClean="0"/>
                <a:t>(CRF)</a:t>
              </a:r>
              <a:endParaRPr lang="en-US" b="1" dirty="0"/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5058332" y="1643314"/>
            <a:ext cx="2568156" cy="2291482"/>
            <a:chOff x="4884164" y="1628800"/>
            <a:chExt cx="2568156" cy="2291482"/>
          </a:xfrm>
        </p:grpSpPr>
        <p:cxnSp>
          <p:nvCxnSpPr>
            <p:cNvPr id="144" name="Straight Connector 143"/>
            <p:cNvCxnSpPr/>
            <p:nvPr/>
          </p:nvCxnSpPr>
          <p:spPr>
            <a:xfrm rot="5400000">
              <a:off x="5971207" y="2255100"/>
              <a:ext cx="432048" cy="0"/>
            </a:xfrm>
            <a:prstGeom prst="line">
              <a:avLst/>
            </a:prstGeom>
            <a:ln w="127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5400000">
              <a:off x="6987207" y="2255101"/>
              <a:ext cx="432048" cy="0"/>
            </a:xfrm>
            <a:prstGeom prst="line">
              <a:avLst/>
            </a:prstGeom>
            <a:ln w="127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rot="5400000">
              <a:off x="4962464" y="2255100"/>
              <a:ext cx="432048" cy="0"/>
            </a:xfrm>
            <a:prstGeom prst="line">
              <a:avLst/>
            </a:prstGeom>
            <a:ln w="127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5" name="Group 54"/>
            <p:cNvGrpSpPr/>
            <p:nvPr/>
          </p:nvGrpSpPr>
          <p:grpSpPr>
            <a:xfrm>
              <a:off x="4884164" y="1628800"/>
              <a:ext cx="2568156" cy="2291482"/>
              <a:chOff x="929744" y="2924944"/>
              <a:chExt cx="2568156" cy="2291482"/>
            </a:xfrm>
          </p:grpSpPr>
          <p:grpSp>
            <p:nvGrpSpPr>
              <p:cNvPr id="58" name="Group 7"/>
              <p:cNvGrpSpPr/>
              <p:nvPr/>
            </p:nvGrpSpPr>
            <p:grpSpPr>
              <a:xfrm>
                <a:off x="997640" y="2924944"/>
                <a:ext cx="478016" cy="432048"/>
                <a:chOff x="1025684" y="2900549"/>
                <a:chExt cx="557685" cy="528451"/>
              </a:xfrm>
            </p:grpSpPr>
            <p:sp>
              <p:nvSpPr>
                <p:cNvPr id="78" name="Oval 77"/>
                <p:cNvSpPr/>
                <p:nvPr/>
              </p:nvSpPr>
              <p:spPr>
                <a:xfrm>
                  <a:off x="1043608" y="2924944"/>
                  <a:ext cx="504056" cy="504056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aseline="-25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9" name="TextBox 78"/>
                <p:cNvSpPr txBox="1"/>
                <p:nvPr/>
              </p:nvSpPr>
              <p:spPr>
                <a:xfrm>
                  <a:off x="1025684" y="2900549"/>
                  <a:ext cx="557685" cy="4893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y</a:t>
                  </a:r>
                  <a:r>
                    <a:rPr lang="en-US" sz="2000" baseline="-25000" dirty="0" smtClean="0"/>
                    <a:t>i-1</a:t>
                  </a:r>
                  <a:endParaRPr lang="en-US" sz="2000" dirty="0"/>
                </a:p>
              </p:txBody>
            </p:sp>
          </p:grpSp>
          <p:grpSp>
            <p:nvGrpSpPr>
              <p:cNvPr id="59" name="Group 14"/>
              <p:cNvGrpSpPr/>
              <p:nvPr/>
            </p:nvGrpSpPr>
            <p:grpSpPr>
              <a:xfrm>
                <a:off x="2021114" y="2924944"/>
                <a:ext cx="432048" cy="432048"/>
                <a:chOff x="1043608" y="2900549"/>
                <a:chExt cx="504056" cy="528451"/>
              </a:xfrm>
            </p:grpSpPr>
            <p:sp>
              <p:nvSpPr>
                <p:cNvPr id="76" name="Oval 75"/>
                <p:cNvSpPr/>
                <p:nvPr/>
              </p:nvSpPr>
              <p:spPr>
                <a:xfrm>
                  <a:off x="1043608" y="2924944"/>
                  <a:ext cx="504056" cy="504056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aseline="-25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7" name="TextBox 16"/>
                <p:cNvSpPr txBox="1"/>
                <p:nvPr/>
              </p:nvSpPr>
              <p:spPr>
                <a:xfrm>
                  <a:off x="1098133" y="2900549"/>
                  <a:ext cx="394980" cy="4893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err="1" smtClean="0"/>
                    <a:t>y</a:t>
                  </a:r>
                  <a:r>
                    <a:rPr lang="en-US" sz="2000" baseline="-25000" dirty="0" err="1" smtClean="0"/>
                    <a:t>i</a:t>
                  </a:r>
                  <a:endParaRPr lang="en-US" sz="2000" dirty="0"/>
                </a:p>
              </p:txBody>
            </p:sp>
          </p:grpSp>
          <p:grpSp>
            <p:nvGrpSpPr>
              <p:cNvPr id="60" name="Group 20"/>
              <p:cNvGrpSpPr/>
              <p:nvPr/>
            </p:nvGrpSpPr>
            <p:grpSpPr>
              <a:xfrm>
                <a:off x="2987824" y="2924944"/>
                <a:ext cx="510076" cy="432048"/>
                <a:chOff x="995308" y="2900549"/>
                <a:chExt cx="595089" cy="528451"/>
              </a:xfrm>
            </p:grpSpPr>
            <p:sp>
              <p:nvSpPr>
                <p:cNvPr id="74" name="Oval 73"/>
                <p:cNvSpPr/>
                <p:nvPr/>
              </p:nvSpPr>
              <p:spPr>
                <a:xfrm>
                  <a:off x="1043608" y="2924944"/>
                  <a:ext cx="504056" cy="504056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aseline="-25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5" name="TextBox 74"/>
                <p:cNvSpPr txBox="1"/>
                <p:nvPr/>
              </p:nvSpPr>
              <p:spPr>
                <a:xfrm>
                  <a:off x="995308" y="2900549"/>
                  <a:ext cx="595089" cy="4893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y</a:t>
                  </a:r>
                  <a:r>
                    <a:rPr lang="en-US" sz="2000" baseline="-25000" dirty="0" smtClean="0"/>
                    <a:t>i+1</a:t>
                  </a:r>
                  <a:endParaRPr lang="en-US" sz="2000" dirty="0"/>
                </a:p>
              </p:txBody>
            </p:sp>
          </p:grpSp>
          <p:cxnSp>
            <p:nvCxnSpPr>
              <p:cNvPr id="61" name="Straight Connector 60"/>
              <p:cNvCxnSpPr/>
              <p:nvPr/>
            </p:nvCxnSpPr>
            <p:spPr>
              <a:xfrm>
                <a:off x="1445050" y="3150941"/>
                <a:ext cx="576064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2453162" y="3150941"/>
                <a:ext cx="576064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4" name="Group 61"/>
              <p:cNvGrpSpPr/>
              <p:nvPr/>
            </p:nvGrpSpPr>
            <p:grpSpPr>
              <a:xfrm>
                <a:off x="1013002" y="3759423"/>
                <a:ext cx="432048" cy="432048"/>
                <a:chOff x="1043608" y="2900549"/>
                <a:chExt cx="504056" cy="528451"/>
              </a:xfrm>
            </p:grpSpPr>
            <p:sp>
              <p:nvSpPr>
                <p:cNvPr id="72" name="Oval 71"/>
                <p:cNvSpPr/>
                <p:nvPr/>
              </p:nvSpPr>
              <p:spPr>
                <a:xfrm>
                  <a:off x="1043608" y="2924944"/>
                  <a:ext cx="504056" cy="504056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aseline="-25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1098133" y="2900549"/>
                  <a:ext cx="445475" cy="4893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x</a:t>
                  </a:r>
                  <a:r>
                    <a:rPr lang="en-US" sz="2000" baseline="-25000" dirty="0" smtClean="0"/>
                    <a:t>0</a:t>
                  </a:r>
                  <a:endParaRPr lang="en-US" sz="2000" dirty="0"/>
                </a:p>
              </p:txBody>
            </p:sp>
          </p:grpSp>
          <p:grpSp>
            <p:nvGrpSpPr>
              <p:cNvPr id="65" name="Group 64"/>
              <p:cNvGrpSpPr/>
              <p:nvPr/>
            </p:nvGrpSpPr>
            <p:grpSpPr>
              <a:xfrm>
                <a:off x="2021114" y="3759423"/>
                <a:ext cx="432048" cy="432048"/>
                <a:chOff x="1043608" y="2900549"/>
                <a:chExt cx="504056" cy="528451"/>
              </a:xfrm>
            </p:grpSpPr>
            <p:sp>
              <p:nvSpPr>
                <p:cNvPr id="70" name="Oval 69"/>
                <p:cNvSpPr/>
                <p:nvPr/>
              </p:nvSpPr>
              <p:spPr>
                <a:xfrm>
                  <a:off x="1043608" y="2924944"/>
                  <a:ext cx="504056" cy="504056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aseline="-25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>
                  <a:off x="1098133" y="2900549"/>
                  <a:ext cx="445475" cy="4893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x</a:t>
                  </a:r>
                  <a:r>
                    <a:rPr lang="en-US" sz="2000" baseline="-25000" dirty="0" smtClean="0"/>
                    <a:t>1</a:t>
                  </a:r>
                  <a:endParaRPr lang="en-US" sz="2000" dirty="0"/>
                </a:p>
              </p:txBody>
            </p:sp>
          </p:grpSp>
          <p:grpSp>
            <p:nvGrpSpPr>
              <p:cNvPr id="66" name="Group 67"/>
              <p:cNvGrpSpPr/>
              <p:nvPr/>
            </p:nvGrpSpPr>
            <p:grpSpPr>
              <a:xfrm>
                <a:off x="3029226" y="3759423"/>
                <a:ext cx="432048" cy="432048"/>
                <a:chOff x="1043608" y="2900549"/>
                <a:chExt cx="504056" cy="528451"/>
              </a:xfrm>
            </p:grpSpPr>
            <p:sp>
              <p:nvSpPr>
                <p:cNvPr id="68" name="Oval 67"/>
                <p:cNvSpPr/>
                <p:nvPr/>
              </p:nvSpPr>
              <p:spPr>
                <a:xfrm>
                  <a:off x="1043608" y="2924944"/>
                  <a:ext cx="504056" cy="504056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aseline="-25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9" name="TextBox 68"/>
                <p:cNvSpPr txBox="1"/>
                <p:nvPr/>
              </p:nvSpPr>
              <p:spPr>
                <a:xfrm>
                  <a:off x="1098133" y="2900549"/>
                  <a:ext cx="445475" cy="4893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x</a:t>
                  </a:r>
                  <a:r>
                    <a:rPr lang="en-US" sz="2000" baseline="-25000" dirty="0" smtClean="0"/>
                    <a:t>2</a:t>
                  </a:r>
                  <a:endParaRPr lang="en-US" sz="2000" dirty="0"/>
                </a:p>
              </p:txBody>
            </p:sp>
          </p:grpSp>
          <p:sp>
            <p:nvSpPr>
              <p:cNvPr id="67" name="TextBox 66"/>
              <p:cNvSpPr txBox="1"/>
              <p:nvPr/>
            </p:nvSpPr>
            <p:spPr>
              <a:xfrm>
                <a:off x="929744" y="4293096"/>
                <a:ext cx="2011833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Maximum Entropy </a:t>
                </a:r>
              </a:p>
              <a:p>
                <a:r>
                  <a:rPr lang="en-US" b="1" dirty="0" smtClean="0"/>
                  <a:t>Markov Model</a:t>
                </a:r>
              </a:p>
              <a:p>
                <a:r>
                  <a:rPr lang="en-US" b="1" dirty="0" smtClean="0"/>
                  <a:t>(MEMM)</a:t>
                </a:r>
                <a:endParaRPr lang="en-US" b="1" dirty="0"/>
              </a:p>
            </p:txBody>
          </p:sp>
        </p:grpSp>
      </p:grpSp>
      <p:grpSp>
        <p:nvGrpSpPr>
          <p:cNvPr id="149" name="Group 148"/>
          <p:cNvGrpSpPr/>
          <p:nvPr/>
        </p:nvGrpSpPr>
        <p:grpSpPr>
          <a:xfrm>
            <a:off x="1217776" y="1643314"/>
            <a:ext cx="2520280" cy="2014483"/>
            <a:chOff x="1043608" y="1628800"/>
            <a:chExt cx="2520280" cy="2014483"/>
          </a:xfrm>
        </p:grpSpPr>
        <p:cxnSp>
          <p:nvCxnSpPr>
            <p:cNvPr id="142" name="Straight Connector 141"/>
            <p:cNvCxnSpPr/>
            <p:nvPr/>
          </p:nvCxnSpPr>
          <p:spPr>
            <a:xfrm rot="5400000">
              <a:off x="2088636" y="2255101"/>
              <a:ext cx="432048" cy="0"/>
            </a:xfrm>
            <a:prstGeom prst="line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rot="5400000">
              <a:off x="3097379" y="2247844"/>
              <a:ext cx="432048" cy="0"/>
            </a:xfrm>
            <a:prstGeom prst="line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5" name="Group 104"/>
            <p:cNvGrpSpPr/>
            <p:nvPr/>
          </p:nvGrpSpPr>
          <p:grpSpPr>
            <a:xfrm>
              <a:off x="1043608" y="1628800"/>
              <a:ext cx="2520280" cy="2014483"/>
              <a:chOff x="977620" y="2924944"/>
              <a:chExt cx="2520280" cy="2014483"/>
            </a:xfrm>
          </p:grpSpPr>
          <p:cxnSp>
            <p:nvCxnSpPr>
              <p:cNvPr id="106" name="Straight Connector 105"/>
              <p:cNvCxnSpPr/>
              <p:nvPr/>
            </p:nvCxnSpPr>
            <p:spPr>
              <a:xfrm rot="5400000">
                <a:off x="1013905" y="3543988"/>
                <a:ext cx="432048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8" name="Group 7"/>
              <p:cNvGrpSpPr/>
              <p:nvPr/>
            </p:nvGrpSpPr>
            <p:grpSpPr>
              <a:xfrm>
                <a:off x="997640" y="2924944"/>
                <a:ext cx="478016" cy="432048"/>
                <a:chOff x="1025684" y="2900549"/>
                <a:chExt cx="557685" cy="528451"/>
              </a:xfrm>
            </p:grpSpPr>
            <p:sp>
              <p:nvSpPr>
                <p:cNvPr id="128" name="Oval 127"/>
                <p:cNvSpPr/>
                <p:nvPr/>
              </p:nvSpPr>
              <p:spPr>
                <a:xfrm>
                  <a:off x="1043608" y="2924944"/>
                  <a:ext cx="504056" cy="504056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aseline="-25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9" name="TextBox 128"/>
                <p:cNvSpPr txBox="1"/>
                <p:nvPr/>
              </p:nvSpPr>
              <p:spPr>
                <a:xfrm>
                  <a:off x="1025684" y="2900549"/>
                  <a:ext cx="557685" cy="4893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y</a:t>
                  </a:r>
                  <a:r>
                    <a:rPr lang="en-US" sz="2000" baseline="-25000" dirty="0" smtClean="0"/>
                    <a:t>i-1</a:t>
                  </a:r>
                  <a:endParaRPr lang="en-US" sz="2000" dirty="0"/>
                </a:p>
              </p:txBody>
            </p:sp>
          </p:grpSp>
          <p:grpSp>
            <p:nvGrpSpPr>
              <p:cNvPr id="109" name="Group 14"/>
              <p:cNvGrpSpPr/>
              <p:nvPr/>
            </p:nvGrpSpPr>
            <p:grpSpPr>
              <a:xfrm>
                <a:off x="2021114" y="2924944"/>
                <a:ext cx="432048" cy="432048"/>
                <a:chOff x="1043608" y="2900549"/>
                <a:chExt cx="504056" cy="528451"/>
              </a:xfrm>
            </p:grpSpPr>
            <p:sp>
              <p:nvSpPr>
                <p:cNvPr id="126" name="Oval 125"/>
                <p:cNvSpPr/>
                <p:nvPr/>
              </p:nvSpPr>
              <p:spPr>
                <a:xfrm>
                  <a:off x="1043608" y="2924944"/>
                  <a:ext cx="504056" cy="504056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aseline="-25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7" name="TextBox 16"/>
                <p:cNvSpPr txBox="1"/>
                <p:nvPr/>
              </p:nvSpPr>
              <p:spPr>
                <a:xfrm>
                  <a:off x="1098133" y="2900549"/>
                  <a:ext cx="394980" cy="4893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err="1" smtClean="0"/>
                    <a:t>y</a:t>
                  </a:r>
                  <a:r>
                    <a:rPr lang="en-US" sz="2000" baseline="-25000" dirty="0" err="1" smtClean="0"/>
                    <a:t>i</a:t>
                  </a:r>
                  <a:endParaRPr lang="en-US" sz="2000" dirty="0"/>
                </a:p>
              </p:txBody>
            </p:sp>
          </p:grpSp>
          <p:grpSp>
            <p:nvGrpSpPr>
              <p:cNvPr id="110" name="Group 20"/>
              <p:cNvGrpSpPr/>
              <p:nvPr/>
            </p:nvGrpSpPr>
            <p:grpSpPr>
              <a:xfrm>
                <a:off x="2987824" y="2924944"/>
                <a:ext cx="510076" cy="432048"/>
                <a:chOff x="995308" y="2900549"/>
                <a:chExt cx="595089" cy="528451"/>
              </a:xfrm>
            </p:grpSpPr>
            <p:sp>
              <p:nvSpPr>
                <p:cNvPr id="124" name="Oval 123"/>
                <p:cNvSpPr/>
                <p:nvPr/>
              </p:nvSpPr>
              <p:spPr>
                <a:xfrm>
                  <a:off x="1043608" y="2924944"/>
                  <a:ext cx="504056" cy="504056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aseline="-25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5" name="TextBox 124"/>
                <p:cNvSpPr txBox="1"/>
                <p:nvPr/>
              </p:nvSpPr>
              <p:spPr>
                <a:xfrm>
                  <a:off x="995308" y="2900549"/>
                  <a:ext cx="595089" cy="4893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y</a:t>
                  </a:r>
                  <a:r>
                    <a:rPr lang="en-US" sz="2000" baseline="-25000" dirty="0" smtClean="0"/>
                    <a:t>i+1</a:t>
                  </a:r>
                  <a:endParaRPr lang="en-US" sz="2000" dirty="0"/>
                </a:p>
              </p:txBody>
            </p:sp>
          </p:grpSp>
          <p:cxnSp>
            <p:nvCxnSpPr>
              <p:cNvPr id="111" name="Straight Connector 110"/>
              <p:cNvCxnSpPr/>
              <p:nvPr/>
            </p:nvCxnSpPr>
            <p:spPr>
              <a:xfrm>
                <a:off x="1445050" y="3150941"/>
                <a:ext cx="576064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2453162" y="3150941"/>
                <a:ext cx="576064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4" name="Group 61"/>
              <p:cNvGrpSpPr/>
              <p:nvPr/>
            </p:nvGrpSpPr>
            <p:grpSpPr>
              <a:xfrm>
                <a:off x="1013002" y="3759423"/>
                <a:ext cx="432048" cy="432048"/>
                <a:chOff x="1043608" y="2900549"/>
                <a:chExt cx="504056" cy="528451"/>
              </a:xfrm>
            </p:grpSpPr>
            <p:sp>
              <p:nvSpPr>
                <p:cNvPr id="122" name="Oval 121"/>
                <p:cNvSpPr/>
                <p:nvPr/>
              </p:nvSpPr>
              <p:spPr>
                <a:xfrm>
                  <a:off x="1043608" y="2924944"/>
                  <a:ext cx="504056" cy="504056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aseline="-25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3" name="TextBox 122"/>
                <p:cNvSpPr txBox="1"/>
                <p:nvPr/>
              </p:nvSpPr>
              <p:spPr>
                <a:xfrm>
                  <a:off x="1098133" y="2900549"/>
                  <a:ext cx="445475" cy="4893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x</a:t>
                  </a:r>
                  <a:r>
                    <a:rPr lang="en-US" sz="2000" baseline="-25000" dirty="0" smtClean="0"/>
                    <a:t>0</a:t>
                  </a:r>
                  <a:endParaRPr lang="en-US" sz="2000" dirty="0"/>
                </a:p>
              </p:txBody>
            </p:sp>
          </p:grpSp>
          <p:grpSp>
            <p:nvGrpSpPr>
              <p:cNvPr id="115" name="Group 64"/>
              <p:cNvGrpSpPr/>
              <p:nvPr/>
            </p:nvGrpSpPr>
            <p:grpSpPr>
              <a:xfrm>
                <a:off x="2021114" y="3759423"/>
                <a:ext cx="432048" cy="432048"/>
                <a:chOff x="1043608" y="2900549"/>
                <a:chExt cx="504056" cy="528451"/>
              </a:xfrm>
            </p:grpSpPr>
            <p:sp>
              <p:nvSpPr>
                <p:cNvPr id="120" name="Oval 119"/>
                <p:cNvSpPr/>
                <p:nvPr/>
              </p:nvSpPr>
              <p:spPr>
                <a:xfrm>
                  <a:off x="1043608" y="2924944"/>
                  <a:ext cx="504056" cy="504056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aseline="-25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1" name="TextBox 120"/>
                <p:cNvSpPr txBox="1"/>
                <p:nvPr/>
              </p:nvSpPr>
              <p:spPr>
                <a:xfrm>
                  <a:off x="1098133" y="2900549"/>
                  <a:ext cx="445475" cy="4893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x</a:t>
                  </a:r>
                  <a:r>
                    <a:rPr lang="en-US" sz="2000" baseline="-25000" dirty="0" smtClean="0"/>
                    <a:t>1</a:t>
                  </a:r>
                  <a:endParaRPr lang="en-US" sz="2000" dirty="0"/>
                </a:p>
              </p:txBody>
            </p:sp>
          </p:grpSp>
          <p:grpSp>
            <p:nvGrpSpPr>
              <p:cNvPr id="116" name="Group 67"/>
              <p:cNvGrpSpPr/>
              <p:nvPr/>
            </p:nvGrpSpPr>
            <p:grpSpPr>
              <a:xfrm>
                <a:off x="3029226" y="3759423"/>
                <a:ext cx="432048" cy="432048"/>
                <a:chOff x="1043608" y="2900549"/>
                <a:chExt cx="504056" cy="528451"/>
              </a:xfrm>
            </p:grpSpPr>
            <p:sp>
              <p:nvSpPr>
                <p:cNvPr id="118" name="Oval 117"/>
                <p:cNvSpPr/>
                <p:nvPr/>
              </p:nvSpPr>
              <p:spPr>
                <a:xfrm>
                  <a:off x="1043608" y="2924944"/>
                  <a:ext cx="504056" cy="504056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aseline="-25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9" name="TextBox 118"/>
                <p:cNvSpPr txBox="1"/>
                <p:nvPr/>
              </p:nvSpPr>
              <p:spPr>
                <a:xfrm>
                  <a:off x="1098133" y="2900549"/>
                  <a:ext cx="445475" cy="4893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x</a:t>
                  </a:r>
                  <a:r>
                    <a:rPr lang="en-US" sz="2000" baseline="-25000" dirty="0" smtClean="0"/>
                    <a:t>2</a:t>
                  </a:r>
                  <a:endParaRPr lang="en-US" sz="2000" dirty="0"/>
                </a:p>
              </p:txBody>
            </p:sp>
          </p:grpSp>
          <p:sp>
            <p:nvSpPr>
              <p:cNvPr id="117" name="TextBox 116"/>
              <p:cNvSpPr txBox="1"/>
              <p:nvPr/>
            </p:nvSpPr>
            <p:spPr>
              <a:xfrm>
                <a:off x="977620" y="4293096"/>
                <a:ext cx="233185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Hidden Markov Model</a:t>
                </a:r>
              </a:p>
              <a:p>
                <a:r>
                  <a:rPr lang="en-US" b="1" dirty="0" smtClean="0"/>
                  <a:t>(HMM)</a:t>
                </a:r>
                <a:endParaRPr lang="en-US" b="1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7164388" y="2324497"/>
            <a:ext cx="1908175" cy="1571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sz="2200" b="1">
              <a:latin typeface="Arial" charset="0"/>
            </a:endParaRPr>
          </a:p>
        </p:txBody>
      </p:sp>
      <p:sp>
        <p:nvSpPr>
          <p:cNvPr id="104451" name="Rectangle 4"/>
          <p:cNvSpPr>
            <a:spLocks noGrp="1" noChangeArrowheads="1"/>
          </p:cNvSpPr>
          <p:nvPr>
            <p:ph type="title"/>
          </p:nvPr>
        </p:nvSpPr>
        <p:spPr>
          <a:xfrm>
            <a:off x="-179388" y="49213"/>
            <a:ext cx="9144001" cy="642937"/>
          </a:xfrm>
        </p:spPr>
        <p:txBody>
          <a:bodyPr>
            <a:normAutofit fontScale="90000"/>
          </a:bodyPr>
          <a:lstStyle/>
          <a:p>
            <a:pPr algn="r">
              <a:lnSpc>
                <a:spcPct val="90000"/>
              </a:lnSpc>
            </a:pPr>
            <a:r>
              <a:rPr lang="de-DE" dirty="0" err="1" smtClean="0"/>
              <a:t>Markov</a:t>
            </a:r>
            <a:r>
              <a:rPr lang="de-DE" dirty="0" smtClean="0"/>
              <a:t> </a:t>
            </a:r>
            <a:r>
              <a:rPr lang="de-DE" dirty="0" err="1" smtClean="0"/>
              <a:t>Logic</a:t>
            </a:r>
            <a:r>
              <a:rPr lang="de-DE" dirty="0" smtClean="0"/>
              <a:t> Networks (</a:t>
            </a:r>
            <a:r>
              <a:rPr lang="de-DE" dirty="0" err="1" smtClean="0"/>
              <a:t>MLN‘s</a:t>
            </a:r>
            <a:r>
              <a:rPr lang="de-DE" dirty="0" smtClean="0"/>
              <a:t>) </a:t>
            </a:r>
            <a:endParaRPr lang="de-DE" sz="2200" dirty="0" smtClean="0"/>
          </a:p>
        </p:txBody>
      </p:sp>
      <p:sp>
        <p:nvSpPr>
          <p:cNvPr id="104452" name="TextBox 3"/>
          <p:cNvSpPr txBox="1">
            <a:spLocks noChangeArrowheads="1"/>
          </p:cNvSpPr>
          <p:nvPr/>
        </p:nvSpPr>
        <p:spPr bwMode="auto">
          <a:xfrm>
            <a:off x="5638676" y="548680"/>
            <a:ext cx="3325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latin typeface="Calibri" pitchFamily="34" charset="0"/>
              </a:rPr>
              <a:t>[Richardson/Domingos: ML 2006]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04453" name="TextBox 5"/>
          <p:cNvSpPr txBox="1">
            <a:spLocks noChangeArrowheads="1"/>
          </p:cNvSpPr>
          <p:nvPr/>
        </p:nvSpPr>
        <p:spPr bwMode="auto">
          <a:xfrm>
            <a:off x="107504" y="798537"/>
            <a:ext cx="81327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dirty="0" err="1" smtClean="0">
                <a:latin typeface="Calibri" pitchFamily="34" charset="0"/>
              </a:rPr>
              <a:t>Ground</a:t>
            </a:r>
            <a:r>
              <a:rPr lang="de-DE" sz="2400" dirty="0" smtClean="0">
                <a:latin typeface="Calibri" pitchFamily="34" charset="0"/>
              </a:rPr>
              <a:t> </a:t>
            </a:r>
            <a:r>
              <a:rPr lang="de-DE" sz="2400" dirty="0" err="1">
                <a:latin typeface="Calibri" pitchFamily="34" charset="0"/>
              </a:rPr>
              <a:t>logical</a:t>
            </a:r>
            <a:r>
              <a:rPr lang="de-DE" sz="2400" dirty="0">
                <a:latin typeface="Calibri" pitchFamily="34" charset="0"/>
              </a:rPr>
              <a:t> </a:t>
            </a:r>
            <a:r>
              <a:rPr lang="de-DE" sz="2400" dirty="0" err="1">
                <a:latin typeface="Calibri" pitchFamily="34" charset="0"/>
              </a:rPr>
              <a:t>constraints</a:t>
            </a:r>
            <a:r>
              <a:rPr lang="de-DE" sz="2400" dirty="0">
                <a:latin typeface="Calibri" pitchFamily="34" charset="0"/>
              </a:rPr>
              <a:t> </a:t>
            </a:r>
          </a:p>
          <a:p>
            <a:r>
              <a:rPr lang="de-DE" sz="2400" dirty="0" err="1">
                <a:latin typeface="Calibri" pitchFamily="34" charset="0"/>
              </a:rPr>
              <a:t>into</a:t>
            </a:r>
            <a:r>
              <a:rPr lang="de-DE" sz="2400" dirty="0">
                <a:latin typeface="Calibri" pitchFamily="34" charset="0"/>
              </a:rPr>
              <a:t> </a:t>
            </a:r>
            <a:r>
              <a:rPr lang="de-DE" sz="2400" b="1" dirty="0" err="1">
                <a:solidFill>
                  <a:srgbClr val="0000FF"/>
                </a:solidFill>
                <a:latin typeface="Calibri" pitchFamily="34" charset="0"/>
              </a:rPr>
              <a:t>probabilistic</a:t>
            </a:r>
            <a:r>
              <a:rPr lang="de-DE" sz="24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de-DE" sz="2400" b="1" dirty="0" err="1">
                <a:solidFill>
                  <a:srgbClr val="0000FF"/>
                </a:solidFill>
                <a:latin typeface="Calibri" pitchFamily="34" charset="0"/>
              </a:rPr>
              <a:t>graphical</a:t>
            </a:r>
            <a:r>
              <a:rPr lang="de-DE" sz="2400" b="1" dirty="0">
                <a:solidFill>
                  <a:srgbClr val="0000FF"/>
                </a:solidFill>
                <a:latin typeface="Calibri" pitchFamily="34" charset="0"/>
              </a:rPr>
              <a:t> model</a:t>
            </a:r>
            <a:r>
              <a:rPr lang="de-DE" sz="2400" dirty="0">
                <a:latin typeface="Calibri" pitchFamily="34" charset="0"/>
              </a:rPr>
              <a:t>: </a:t>
            </a:r>
            <a:r>
              <a:rPr lang="de-DE" sz="2400" dirty="0" err="1">
                <a:latin typeface="Calibri" pitchFamily="34" charset="0"/>
              </a:rPr>
              <a:t>Markov</a:t>
            </a:r>
            <a:r>
              <a:rPr lang="de-DE" sz="2400" dirty="0">
                <a:latin typeface="Calibri" pitchFamily="34" charset="0"/>
              </a:rPr>
              <a:t> Random Field (MRF)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04456" name="TextBox 12"/>
          <p:cNvSpPr txBox="1">
            <a:spLocks noChangeArrowheads="1"/>
          </p:cNvSpPr>
          <p:nvPr/>
        </p:nvSpPr>
        <p:spPr bwMode="auto">
          <a:xfrm>
            <a:off x="7164388" y="2276872"/>
            <a:ext cx="214312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latin typeface="Calibri" pitchFamily="34" charset="0"/>
              </a:rPr>
              <a:t>s(</a:t>
            </a:r>
            <a:r>
              <a:rPr lang="de-DE" sz="2000" dirty="0" err="1">
                <a:latin typeface="Calibri" pitchFamily="34" charset="0"/>
              </a:rPr>
              <a:t>Carla,Nicolas</a:t>
            </a:r>
            <a:r>
              <a:rPr lang="de-DE" sz="2000" dirty="0">
                <a:latin typeface="Calibri" pitchFamily="34" charset="0"/>
              </a:rPr>
              <a:t>)</a:t>
            </a:r>
          </a:p>
          <a:p>
            <a:r>
              <a:rPr lang="de-DE" sz="2000" dirty="0">
                <a:latin typeface="Calibri" pitchFamily="34" charset="0"/>
              </a:rPr>
              <a:t>s(</a:t>
            </a:r>
            <a:r>
              <a:rPr lang="de-DE" sz="2000" dirty="0" err="1">
                <a:latin typeface="Calibri" pitchFamily="34" charset="0"/>
              </a:rPr>
              <a:t>Cecilia,Nicolas</a:t>
            </a:r>
            <a:r>
              <a:rPr lang="de-DE" sz="2000" dirty="0">
                <a:latin typeface="Calibri" pitchFamily="34" charset="0"/>
              </a:rPr>
              <a:t>)</a:t>
            </a:r>
          </a:p>
          <a:p>
            <a:r>
              <a:rPr lang="de-DE" sz="2000" dirty="0">
                <a:latin typeface="Calibri" pitchFamily="34" charset="0"/>
              </a:rPr>
              <a:t>s(</a:t>
            </a:r>
            <a:r>
              <a:rPr lang="de-DE" sz="2000" dirty="0" err="1">
                <a:latin typeface="Calibri" pitchFamily="34" charset="0"/>
              </a:rPr>
              <a:t>Carla,Ben</a:t>
            </a:r>
            <a:r>
              <a:rPr lang="de-DE" sz="2000" dirty="0">
                <a:latin typeface="Calibri" pitchFamily="34" charset="0"/>
              </a:rPr>
              <a:t>)</a:t>
            </a:r>
          </a:p>
          <a:p>
            <a:r>
              <a:rPr lang="de-DE" sz="2000" dirty="0">
                <a:latin typeface="Calibri" pitchFamily="34" charset="0"/>
              </a:rPr>
              <a:t>s(</a:t>
            </a:r>
            <a:r>
              <a:rPr lang="de-DE" sz="2000" dirty="0" err="1">
                <a:latin typeface="Calibri" pitchFamily="34" charset="0"/>
              </a:rPr>
              <a:t>Carla,Sofie</a:t>
            </a:r>
            <a:r>
              <a:rPr lang="de-DE" sz="2000" dirty="0">
                <a:latin typeface="Calibri" pitchFamily="34" charset="0"/>
              </a:rPr>
              <a:t>)</a:t>
            </a:r>
          </a:p>
          <a:p>
            <a:r>
              <a:rPr lang="de-DE" sz="2000" dirty="0">
                <a:latin typeface="Calibri" pitchFamily="34" charset="0"/>
              </a:rPr>
              <a:t>…</a:t>
            </a:r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214313" y="3910731"/>
            <a:ext cx="7243762" cy="2614613"/>
            <a:chOff x="214282" y="2500306"/>
            <a:chExt cx="7244350" cy="2614688"/>
          </a:xfrm>
        </p:grpSpPr>
        <p:sp>
          <p:nvSpPr>
            <p:cNvPr id="104488" name="TextBox 15"/>
            <p:cNvSpPr txBox="1">
              <a:spLocks noChangeArrowheads="1"/>
            </p:cNvSpPr>
            <p:nvPr/>
          </p:nvSpPr>
          <p:spPr bwMode="auto">
            <a:xfrm>
              <a:off x="642910" y="3000372"/>
              <a:ext cx="277031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000">
                  <a:latin typeface="Calibri" pitchFamily="34" charset="0"/>
                  <a:sym typeface="Symbol" pitchFamily="18" charset="2"/>
                </a:rPr>
                <a:t></a:t>
              </a:r>
              <a:r>
                <a:rPr lang="de-DE" sz="2000">
                  <a:latin typeface="Calibri" pitchFamily="34" charset="0"/>
                </a:rPr>
                <a:t>s(Ca,Nic)</a:t>
              </a:r>
              <a:r>
                <a:rPr lang="de-DE" sz="2000">
                  <a:latin typeface="Calibri" pitchFamily="34" charset="0"/>
                  <a:sym typeface="Symbol" pitchFamily="18" charset="2"/>
                </a:rPr>
                <a:t>   </a:t>
              </a:r>
              <a:r>
                <a:rPr lang="de-DE" sz="2000">
                  <a:latin typeface="Calibri" pitchFamily="34" charset="0"/>
                </a:rPr>
                <a:t>s(Ce,Nic)</a:t>
              </a:r>
              <a:r>
                <a:rPr lang="de-DE" sz="2000">
                  <a:latin typeface="Calibri" pitchFamily="34" charset="0"/>
                  <a:sym typeface="Symbol" pitchFamily="18" charset="2"/>
                </a:rPr>
                <a:t> </a:t>
              </a:r>
              <a:endParaRPr lang="de-DE" sz="2000">
                <a:latin typeface="Calibri" pitchFamily="34" charset="0"/>
              </a:endParaRPr>
            </a:p>
          </p:txBody>
        </p:sp>
        <p:sp>
          <p:nvSpPr>
            <p:cNvPr id="104489" name="TextBox 18"/>
            <p:cNvSpPr txBox="1">
              <a:spLocks noChangeArrowheads="1"/>
            </p:cNvSpPr>
            <p:nvPr/>
          </p:nvSpPr>
          <p:spPr bwMode="auto">
            <a:xfrm>
              <a:off x="642910" y="3429000"/>
              <a:ext cx="283443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000">
                  <a:latin typeface="Calibri" pitchFamily="34" charset="0"/>
                  <a:sym typeface="Symbol" pitchFamily="18" charset="2"/>
                </a:rPr>
                <a:t></a:t>
              </a:r>
              <a:r>
                <a:rPr lang="de-DE" sz="2000">
                  <a:latin typeface="Calibri" pitchFamily="34" charset="0"/>
                </a:rPr>
                <a:t>s(Ca,Nic)</a:t>
              </a:r>
              <a:r>
                <a:rPr lang="de-DE" sz="2000">
                  <a:latin typeface="Calibri" pitchFamily="34" charset="0"/>
                  <a:sym typeface="Symbol" pitchFamily="18" charset="2"/>
                </a:rPr>
                <a:t>   </a:t>
              </a:r>
              <a:r>
                <a:rPr lang="de-DE" sz="2000">
                  <a:latin typeface="Calibri" pitchFamily="34" charset="0"/>
                </a:rPr>
                <a:t>s(Ca,Ben)</a:t>
              </a:r>
              <a:r>
                <a:rPr lang="de-DE" sz="2000">
                  <a:latin typeface="Calibri" pitchFamily="34" charset="0"/>
                  <a:sym typeface="Symbol" pitchFamily="18" charset="2"/>
                </a:rPr>
                <a:t> </a:t>
              </a:r>
              <a:endParaRPr lang="de-DE" sz="2000">
                <a:latin typeface="Calibri" pitchFamily="34" charset="0"/>
              </a:endParaRPr>
            </a:p>
          </p:txBody>
        </p:sp>
        <p:sp>
          <p:nvSpPr>
            <p:cNvPr id="104490" name="TextBox 19"/>
            <p:cNvSpPr txBox="1">
              <a:spLocks noChangeArrowheads="1"/>
            </p:cNvSpPr>
            <p:nvPr/>
          </p:nvSpPr>
          <p:spPr bwMode="auto">
            <a:xfrm>
              <a:off x="642910" y="3857628"/>
              <a:ext cx="268535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000">
                  <a:latin typeface="Calibri" pitchFamily="34" charset="0"/>
                  <a:sym typeface="Symbol" pitchFamily="18" charset="2"/>
                </a:rPr>
                <a:t></a:t>
              </a:r>
              <a:r>
                <a:rPr lang="de-DE" sz="2000">
                  <a:latin typeface="Calibri" pitchFamily="34" charset="0"/>
                </a:rPr>
                <a:t>s(Ca,Nic)</a:t>
              </a:r>
              <a:r>
                <a:rPr lang="de-DE" sz="2000">
                  <a:latin typeface="Calibri" pitchFamily="34" charset="0"/>
                  <a:sym typeface="Symbol" pitchFamily="18" charset="2"/>
                </a:rPr>
                <a:t>   </a:t>
              </a:r>
              <a:r>
                <a:rPr lang="de-DE" sz="2000">
                  <a:latin typeface="Calibri" pitchFamily="34" charset="0"/>
                </a:rPr>
                <a:t>s(Ca,So)</a:t>
              </a:r>
              <a:r>
                <a:rPr lang="de-DE" sz="2000">
                  <a:latin typeface="Calibri" pitchFamily="34" charset="0"/>
                  <a:sym typeface="Symbol" pitchFamily="18" charset="2"/>
                </a:rPr>
                <a:t> </a:t>
              </a:r>
              <a:endParaRPr lang="de-DE" sz="2000">
                <a:latin typeface="Calibri" pitchFamily="34" charset="0"/>
              </a:endParaRPr>
            </a:p>
          </p:txBody>
        </p:sp>
        <p:sp>
          <p:nvSpPr>
            <p:cNvPr id="104491" name="TextBox 20"/>
            <p:cNvSpPr txBox="1">
              <a:spLocks noChangeArrowheads="1"/>
            </p:cNvSpPr>
            <p:nvPr/>
          </p:nvSpPr>
          <p:spPr bwMode="auto">
            <a:xfrm>
              <a:off x="642910" y="4286256"/>
              <a:ext cx="315503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000">
                  <a:latin typeface="Calibri" pitchFamily="34" charset="0"/>
                  <a:sym typeface="Symbol" pitchFamily="18" charset="2"/>
                </a:rPr>
                <a:t></a:t>
              </a:r>
              <a:r>
                <a:rPr lang="de-DE" sz="2000">
                  <a:latin typeface="Calibri" pitchFamily="34" charset="0"/>
                </a:rPr>
                <a:t>s(Ca,Ben)</a:t>
              </a:r>
              <a:r>
                <a:rPr lang="de-DE" sz="2000">
                  <a:latin typeface="Calibri" pitchFamily="34" charset="0"/>
                  <a:sym typeface="Symbol" pitchFamily="18" charset="2"/>
                </a:rPr>
                <a:t>  </a:t>
              </a:r>
              <a:r>
                <a:rPr lang="de-DE" sz="2000">
                  <a:latin typeface="Calibri" pitchFamily="34" charset="0"/>
                </a:rPr>
                <a:t>s(Ca,So)</a:t>
              </a:r>
              <a:r>
                <a:rPr lang="de-DE" sz="2000">
                  <a:latin typeface="Calibri" pitchFamily="34" charset="0"/>
                  <a:sym typeface="Symbol" pitchFamily="18" charset="2"/>
                </a:rPr>
                <a:t> </a:t>
              </a:r>
              <a:endParaRPr lang="de-DE" sz="2000">
                <a:latin typeface="Calibri" pitchFamily="34" charset="0"/>
              </a:endParaRPr>
            </a:p>
          </p:txBody>
        </p:sp>
        <p:sp>
          <p:nvSpPr>
            <p:cNvPr id="104492" name="TextBox 21"/>
            <p:cNvSpPr txBox="1">
              <a:spLocks noChangeArrowheads="1"/>
            </p:cNvSpPr>
            <p:nvPr/>
          </p:nvSpPr>
          <p:spPr bwMode="auto">
            <a:xfrm>
              <a:off x="642910" y="4714884"/>
              <a:ext cx="315503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000">
                  <a:latin typeface="Calibri" pitchFamily="34" charset="0"/>
                  <a:sym typeface="Symbol" pitchFamily="18" charset="2"/>
                </a:rPr>
                <a:t></a:t>
              </a:r>
              <a:r>
                <a:rPr lang="de-DE" sz="2000">
                  <a:latin typeface="Calibri" pitchFamily="34" charset="0"/>
                </a:rPr>
                <a:t>s(Ca,Ben)</a:t>
              </a:r>
              <a:r>
                <a:rPr lang="de-DE" sz="2000">
                  <a:latin typeface="Calibri" pitchFamily="34" charset="0"/>
                  <a:sym typeface="Symbol" pitchFamily="18" charset="2"/>
                </a:rPr>
                <a:t>  </a:t>
              </a:r>
              <a:r>
                <a:rPr lang="de-DE" sz="2000">
                  <a:latin typeface="Calibri" pitchFamily="34" charset="0"/>
                </a:rPr>
                <a:t>s(Ca,So)</a:t>
              </a:r>
              <a:r>
                <a:rPr lang="de-DE" sz="2000">
                  <a:latin typeface="Calibri" pitchFamily="34" charset="0"/>
                  <a:sym typeface="Symbol" pitchFamily="18" charset="2"/>
                </a:rPr>
                <a:t> </a:t>
              </a:r>
              <a:endParaRPr lang="de-DE" sz="2000">
                <a:latin typeface="Calibri" pitchFamily="34" charset="0"/>
              </a:endParaRPr>
            </a:p>
          </p:txBody>
        </p:sp>
        <p:sp>
          <p:nvSpPr>
            <p:cNvPr id="104493" name="TextBox 23"/>
            <p:cNvSpPr txBox="1">
              <a:spLocks noChangeArrowheads="1"/>
            </p:cNvSpPr>
            <p:nvPr/>
          </p:nvSpPr>
          <p:spPr bwMode="auto">
            <a:xfrm>
              <a:off x="4643438" y="3429000"/>
              <a:ext cx="23631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000">
                  <a:latin typeface="Calibri" pitchFamily="34" charset="0"/>
                  <a:sym typeface="Symbol" pitchFamily="18" charset="2"/>
                </a:rPr>
                <a:t></a:t>
              </a:r>
              <a:r>
                <a:rPr lang="de-DE" sz="2000">
                  <a:latin typeface="Calibri" pitchFamily="34" charset="0"/>
                </a:rPr>
                <a:t>s(Ca,Nic)</a:t>
              </a:r>
              <a:r>
                <a:rPr lang="de-DE" sz="2000">
                  <a:latin typeface="Calibri" pitchFamily="34" charset="0"/>
                  <a:sym typeface="Symbol" pitchFamily="18" charset="2"/>
                </a:rPr>
                <a:t>   m</a:t>
              </a:r>
              <a:r>
                <a:rPr lang="de-DE" sz="2000">
                  <a:latin typeface="Calibri" pitchFamily="34" charset="0"/>
                </a:rPr>
                <a:t>(Nic)</a:t>
              </a:r>
              <a:r>
                <a:rPr lang="de-DE" sz="2000">
                  <a:latin typeface="Calibri" pitchFamily="34" charset="0"/>
                  <a:sym typeface="Symbol" pitchFamily="18" charset="2"/>
                </a:rPr>
                <a:t> </a:t>
              </a:r>
              <a:endParaRPr lang="de-DE" sz="2000">
                <a:latin typeface="Calibri" pitchFamily="34" charset="0"/>
              </a:endParaRPr>
            </a:p>
          </p:txBody>
        </p:sp>
        <p:sp>
          <p:nvSpPr>
            <p:cNvPr id="104494" name="TextBox 25"/>
            <p:cNvSpPr txBox="1">
              <a:spLocks noChangeArrowheads="1"/>
            </p:cNvSpPr>
            <p:nvPr/>
          </p:nvSpPr>
          <p:spPr bwMode="auto">
            <a:xfrm>
              <a:off x="214282" y="2500306"/>
              <a:ext cx="161717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400" b="1" u="sng">
                  <a:latin typeface="Calibri" pitchFamily="34" charset="0"/>
                </a:rPr>
                <a:t>Grounding:</a:t>
              </a:r>
              <a:endParaRPr lang="en-US" sz="2400" b="1" u="sng">
                <a:latin typeface="Calibri" pitchFamily="34" charset="0"/>
              </a:endParaRPr>
            </a:p>
          </p:txBody>
        </p:sp>
        <p:sp>
          <p:nvSpPr>
            <p:cNvPr id="104495" name="TextBox 26"/>
            <p:cNvSpPr txBox="1">
              <a:spLocks noChangeArrowheads="1"/>
            </p:cNvSpPr>
            <p:nvPr/>
          </p:nvSpPr>
          <p:spPr bwMode="auto">
            <a:xfrm>
              <a:off x="4643438" y="3857628"/>
              <a:ext cx="236795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000">
                  <a:latin typeface="Calibri" pitchFamily="34" charset="0"/>
                  <a:sym typeface="Symbol" pitchFamily="18" charset="2"/>
                </a:rPr>
                <a:t></a:t>
              </a:r>
              <a:r>
                <a:rPr lang="de-DE" sz="2000">
                  <a:latin typeface="Calibri" pitchFamily="34" charset="0"/>
                </a:rPr>
                <a:t>s(Ce,Nic)</a:t>
              </a:r>
              <a:r>
                <a:rPr lang="de-DE" sz="2000">
                  <a:latin typeface="Calibri" pitchFamily="34" charset="0"/>
                  <a:sym typeface="Symbol" pitchFamily="18" charset="2"/>
                </a:rPr>
                <a:t>   m</a:t>
              </a:r>
              <a:r>
                <a:rPr lang="de-DE" sz="2000">
                  <a:latin typeface="Calibri" pitchFamily="34" charset="0"/>
                </a:rPr>
                <a:t>(Nic)</a:t>
              </a:r>
              <a:r>
                <a:rPr lang="de-DE" sz="2000">
                  <a:latin typeface="Calibri" pitchFamily="34" charset="0"/>
                  <a:sym typeface="Symbol" pitchFamily="18" charset="2"/>
                </a:rPr>
                <a:t> </a:t>
              </a:r>
              <a:endParaRPr lang="de-DE" sz="2000">
                <a:latin typeface="Calibri" pitchFamily="34" charset="0"/>
              </a:endParaRPr>
            </a:p>
          </p:txBody>
        </p:sp>
        <p:sp>
          <p:nvSpPr>
            <p:cNvPr id="104496" name="TextBox 27"/>
            <p:cNvSpPr txBox="1">
              <a:spLocks noChangeArrowheads="1"/>
            </p:cNvSpPr>
            <p:nvPr/>
          </p:nvSpPr>
          <p:spPr bwMode="auto">
            <a:xfrm>
              <a:off x="4643438" y="4286256"/>
              <a:ext cx="281519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000">
                  <a:latin typeface="Calibri" pitchFamily="34" charset="0"/>
                  <a:sym typeface="Symbol" pitchFamily="18" charset="2"/>
                </a:rPr>
                <a:t></a:t>
              </a:r>
              <a:r>
                <a:rPr lang="de-DE" sz="2000">
                  <a:latin typeface="Calibri" pitchFamily="34" charset="0"/>
                </a:rPr>
                <a:t>s(Ca,Ben)</a:t>
              </a:r>
              <a:r>
                <a:rPr lang="de-DE" sz="2000">
                  <a:latin typeface="Calibri" pitchFamily="34" charset="0"/>
                  <a:sym typeface="Symbol" pitchFamily="18" charset="2"/>
                </a:rPr>
                <a:t>  m</a:t>
              </a:r>
              <a:r>
                <a:rPr lang="de-DE" sz="2000">
                  <a:latin typeface="Calibri" pitchFamily="34" charset="0"/>
                </a:rPr>
                <a:t>(Ben)</a:t>
              </a:r>
              <a:r>
                <a:rPr lang="de-DE" sz="2000">
                  <a:latin typeface="Calibri" pitchFamily="34" charset="0"/>
                  <a:sym typeface="Symbol" pitchFamily="18" charset="2"/>
                </a:rPr>
                <a:t> </a:t>
              </a:r>
              <a:endParaRPr lang="de-DE" sz="2000">
                <a:latin typeface="Calibri" pitchFamily="34" charset="0"/>
              </a:endParaRPr>
            </a:p>
          </p:txBody>
        </p:sp>
        <p:sp>
          <p:nvSpPr>
            <p:cNvPr id="104497" name="TextBox 28"/>
            <p:cNvSpPr txBox="1">
              <a:spLocks noChangeArrowheads="1"/>
            </p:cNvSpPr>
            <p:nvPr/>
          </p:nvSpPr>
          <p:spPr bwMode="auto">
            <a:xfrm>
              <a:off x="4643438" y="4714884"/>
              <a:ext cx="226055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000">
                  <a:latin typeface="Calibri" pitchFamily="34" charset="0"/>
                  <a:sym typeface="Symbol" pitchFamily="18" charset="2"/>
                </a:rPr>
                <a:t></a:t>
              </a:r>
              <a:r>
                <a:rPr lang="de-DE" sz="2000">
                  <a:latin typeface="Calibri" pitchFamily="34" charset="0"/>
                </a:rPr>
                <a:t>s(Ca,So)</a:t>
              </a:r>
              <a:r>
                <a:rPr lang="de-DE" sz="2000">
                  <a:latin typeface="Calibri" pitchFamily="34" charset="0"/>
                  <a:sym typeface="Symbol" pitchFamily="18" charset="2"/>
                </a:rPr>
                <a:t>    m</a:t>
              </a:r>
              <a:r>
                <a:rPr lang="de-DE" sz="2000">
                  <a:latin typeface="Calibri" pitchFamily="34" charset="0"/>
                </a:rPr>
                <a:t>(So)</a:t>
              </a:r>
              <a:r>
                <a:rPr lang="de-DE" sz="2000">
                  <a:latin typeface="Calibri" pitchFamily="34" charset="0"/>
                  <a:sym typeface="Symbol" pitchFamily="18" charset="2"/>
                </a:rPr>
                <a:t> </a:t>
              </a:r>
              <a:endParaRPr lang="de-DE" sz="2000">
                <a:latin typeface="Calibri" pitchFamily="34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2555776" y="3429000"/>
            <a:ext cx="3759200" cy="708025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dirty="0" err="1">
                <a:latin typeface="+mn-lt"/>
              </a:rPr>
              <a:t>Grounding</a:t>
            </a:r>
            <a:r>
              <a:rPr lang="de-DE" sz="2000" b="1" dirty="0">
                <a:latin typeface="+mn-lt"/>
              </a:rPr>
              <a:t>: </a:t>
            </a:r>
            <a:r>
              <a:rPr lang="de-DE" sz="2000" b="1" dirty="0" err="1">
                <a:latin typeface="+mn-lt"/>
              </a:rPr>
              <a:t>Literal</a:t>
            </a:r>
            <a:r>
              <a:rPr lang="de-DE" sz="2000" b="1" dirty="0">
                <a:latin typeface="+mn-lt"/>
                <a:sym typeface="Symbol"/>
              </a:rPr>
              <a:t>  Boolean </a:t>
            </a:r>
            <a:r>
              <a:rPr lang="de-DE" sz="2000" b="1" dirty="0" err="1">
                <a:latin typeface="+mn-lt"/>
                <a:sym typeface="Symbol"/>
              </a:rPr>
              <a:t>Var</a:t>
            </a:r>
            <a:endParaRPr lang="de-DE" sz="2000" b="1" dirty="0">
              <a:latin typeface="+mn-lt"/>
              <a:sym typeface="Symbo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dirty="0" err="1">
                <a:latin typeface="+mn-lt"/>
                <a:sym typeface="Symbol"/>
              </a:rPr>
              <a:t>Reasoning</a:t>
            </a:r>
            <a:r>
              <a:rPr lang="de-DE" sz="2000" b="1" dirty="0">
                <a:latin typeface="+mn-lt"/>
                <a:sym typeface="Symbol"/>
              </a:rPr>
              <a:t>: </a:t>
            </a:r>
            <a:r>
              <a:rPr lang="de-DE" sz="2000" b="1" dirty="0" err="1">
                <a:latin typeface="+mn-lt"/>
                <a:sym typeface="Symbol"/>
              </a:rPr>
              <a:t>Literal</a:t>
            </a:r>
            <a:r>
              <a:rPr lang="de-DE" sz="2000" b="1" dirty="0">
                <a:latin typeface="+mn-lt"/>
                <a:sym typeface="Symbol"/>
              </a:rPr>
              <a:t>  Binary RV</a:t>
            </a:r>
            <a:endParaRPr lang="en-US" sz="2000" b="1" dirty="0">
              <a:latin typeface="+mn-lt"/>
            </a:endParaRPr>
          </a:p>
        </p:txBody>
      </p: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900113" y="4482231"/>
            <a:ext cx="4967287" cy="1143000"/>
            <a:chOff x="899592" y="3071810"/>
            <a:chExt cx="4968552" cy="1143008"/>
          </a:xfrm>
        </p:grpSpPr>
        <p:grpSp>
          <p:nvGrpSpPr>
            <p:cNvPr id="4" name="Group 53"/>
            <p:cNvGrpSpPr>
              <a:grpSpLocks/>
            </p:cNvGrpSpPr>
            <p:nvPr/>
          </p:nvGrpSpPr>
          <p:grpSpPr bwMode="auto">
            <a:xfrm>
              <a:off x="899592" y="3071810"/>
              <a:ext cx="936104" cy="1143008"/>
              <a:chOff x="899592" y="3071810"/>
              <a:chExt cx="936104" cy="1143008"/>
            </a:xfrm>
          </p:grpSpPr>
          <p:sp>
            <p:nvSpPr>
              <p:cNvPr id="104485" name="Rounded Rectangle 32"/>
              <p:cNvSpPr>
                <a:spLocks noChangeArrowheads="1"/>
              </p:cNvSpPr>
              <p:nvPr/>
            </p:nvSpPr>
            <p:spPr bwMode="auto">
              <a:xfrm>
                <a:off x="899592" y="3071810"/>
                <a:ext cx="936104" cy="285752"/>
              </a:xfrm>
              <a:prstGeom prst="roundRect">
                <a:avLst>
                  <a:gd name="adj" fmla="val 16667"/>
                </a:avLst>
              </a:prstGeom>
              <a:noFill/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200" b="1"/>
              </a:p>
            </p:txBody>
          </p:sp>
          <p:sp>
            <p:nvSpPr>
              <p:cNvPr id="104486" name="Rounded Rectangle 35"/>
              <p:cNvSpPr>
                <a:spLocks noChangeArrowheads="1"/>
              </p:cNvSpPr>
              <p:nvPr/>
            </p:nvSpPr>
            <p:spPr bwMode="auto">
              <a:xfrm>
                <a:off x="899592" y="3500438"/>
                <a:ext cx="936104" cy="285752"/>
              </a:xfrm>
              <a:prstGeom prst="roundRect">
                <a:avLst>
                  <a:gd name="adj" fmla="val 16667"/>
                </a:avLst>
              </a:prstGeom>
              <a:noFill/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200" b="1"/>
              </a:p>
            </p:txBody>
          </p:sp>
          <p:sp>
            <p:nvSpPr>
              <p:cNvPr id="104487" name="Rounded Rectangle 36"/>
              <p:cNvSpPr>
                <a:spLocks noChangeArrowheads="1"/>
              </p:cNvSpPr>
              <p:nvPr/>
            </p:nvSpPr>
            <p:spPr bwMode="auto">
              <a:xfrm>
                <a:off x="899592" y="3929066"/>
                <a:ext cx="936104" cy="285752"/>
              </a:xfrm>
              <a:prstGeom prst="roundRect">
                <a:avLst>
                  <a:gd name="adj" fmla="val 16667"/>
                </a:avLst>
              </a:prstGeom>
              <a:noFill/>
              <a:ln w="38100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200" b="1"/>
              </a:p>
            </p:txBody>
          </p:sp>
        </p:grpSp>
        <p:sp>
          <p:nvSpPr>
            <p:cNvPr id="104484" name="Rounded Rectangle 37"/>
            <p:cNvSpPr>
              <a:spLocks noChangeArrowheads="1"/>
            </p:cNvSpPr>
            <p:nvPr/>
          </p:nvSpPr>
          <p:spPr bwMode="auto">
            <a:xfrm>
              <a:off x="4860032" y="3500438"/>
              <a:ext cx="1008112" cy="285752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200" b="1"/>
            </a:p>
          </p:txBody>
        </p:sp>
      </p:grp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2268538" y="5339481"/>
            <a:ext cx="3598862" cy="1143000"/>
            <a:chOff x="2267744" y="3929066"/>
            <a:chExt cx="3600400" cy="1143008"/>
          </a:xfrm>
        </p:grpSpPr>
        <p:sp>
          <p:nvSpPr>
            <p:cNvPr id="104479" name="Rounded Rectangle 38"/>
            <p:cNvSpPr>
              <a:spLocks noChangeArrowheads="1"/>
            </p:cNvSpPr>
            <p:nvPr/>
          </p:nvSpPr>
          <p:spPr bwMode="auto">
            <a:xfrm>
              <a:off x="4860032" y="4786322"/>
              <a:ext cx="1008112" cy="285752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200" b="1"/>
            </a:p>
          </p:txBody>
        </p:sp>
        <p:sp>
          <p:nvSpPr>
            <p:cNvPr id="104480" name="Rounded Rectangle 39"/>
            <p:cNvSpPr>
              <a:spLocks noChangeArrowheads="1"/>
            </p:cNvSpPr>
            <p:nvPr/>
          </p:nvSpPr>
          <p:spPr bwMode="auto">
            <a:xfrm>
              <a:off x="2267744" y="4786322"/>
              <a:ext cx="864096" cy="285752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200" b="1"/>
            </a:p>
          </p:txBody>
        </p:sp>
        <p:sp>
          <p:nvSpPr>
            <p:cNvPr id="104481" name="Rounded Rectangle 40"/>
            <p:cNvSpPr>
              <a:spLocks noChangeArrowheads="1"/>
            </p:cNvSpPr>
            <p:nvPr/>
          </p:nvSpPr>
          <p:spPr bwMode="auto">
            <a:xfrm>
              <a:off x="2267744" y="4357694"/>
              <a:ext cx="864096" cy="285752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200" b="1"/>
            </a:p>
          </p:txBody>
        </p:sp>
        <p:sp>
          <p:nvSpPr>
            <p:cNvPr id="104482" name="Rounded Rectangle 41"/>
            <p:cNvSpPr>
              <a:spLocks noChangeArrowheads="1"/>
            </p:cNvSpPr>
            <p:nvPr/>
          </p:nvSpPr>
          <p:spPr bwMode="auto">
            <a:xfrm>
              <a:off x="2267744" y="3929066"/>
              <a:ext cx="864096" cy="285752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200" b="1"/>
            </a:p>
          </p:txBody>
        </p:sp>
      </p:grpSp>
      <p:grpSp>
        <p:nvGrpSpPr>
          <p:cNvPr id="6" name="Group 56"/>
          <p:cNvGrpSpPr>
            <a:grpSpLocks/>
          </p:cNvGrpSpPr>
          <p:nvPr/>
        </p:nvGrpSpPr>
        <p:grpSpPr bwMode="auto">
          <a:xfrm>
            <a:off x="900113" y="4910856"/>
            <a:ext cx="4967287" cy="1571625"/>
            <a:chOff x="899592" y="3500438"/>
            <a:chExt cx="4968552" cy="1571636"/>
          </a:xfrm>
        </p:grpSpPr>
        <p:sp>
          <p:nvSpPr>
            <p:cNvPr id="104475" name="Rounded Rectangle 42"/>
            <p:cNvSpPr>
              <a:spLocks noChangeArrowheads="1"/>
            </p:cNvSpPr>
            <p:nvPr/>
          </p:nvSpPr>
          <p:spPr bwMode="auto">
            <a:xfrm>
              <a:off x="4860032" y="4357694"/>
              <a:ext cx="1008112" cy="285752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CC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200" b="1"/>
            </a:p>
          </p:txBody>
        </p:sp>
        <p:sp>
          <p:nvSpPr>
            <p:cNvPr id="104476" name="Rounded Rectangle 43"/>
            <p:cNvSpPr>
              <a:spLocks noChangeArrowheads="1"/>
            </p:cNvSpPr>
            <p:nvPr/>
          </p:nvSpPr>
          <p:spPr bwMode="auto">
            <a:xfrm>
              <a:off x="2267744" y="3500438"/>
              <a:ext cx="1008112" cy="285752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CC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200" b="1"/>
            </a:p>
          </p:txBody>
        </p:sp>
        <p:sp>
          <p:nvSpPr>
            <p:cNvPr id="104477" name="Rounded Rectangle 44"/>
            <p:cNvSpPr>
              <a:spLocks noChangeArrowheads="1"/>
            </p:cNvSpPr>
            <p:nvPr/>
          </p:nvSpPr>
          <p:spPr bwMode="auto">
            <a:xfrm>
              <a:off x="899592" y="4357694"/>
              <a:ext cx="936104" cy="285752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CC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200" b="1"/>
            </a:p>
          </p:txBody>
        </p:sp>
        <p:sp>
          <p:nvSpPr>
            <p:cNvPr id="104478" name="Rounded Rectangle 45"/>
            <p:cNvSpPr>
              <a:spLocks noChangeArrowheads="1"/>
            </p:cNvSpPr>
            <p:nvPr/>
          </p:nvSpPr>
          <p:spPr bwMode="auto">
            <a:xfrm>
              <a:off x="899592" y="4786322"/>
              <a:ext cx="936104" cy="285752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CC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200" b="1"/>
            </a:p>
          </p:txBody>
        </p:sp>
      </p:grp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2268538" y="4482231"/>
            <a:ext cx="4679950" cy="2000250"/>
            <a:chOff x="2267744" y="3071810"/>
            <a:chExt cx="4680520" cy="2000264"/>
          </a:xfrm>
        </p:grpSpPr>
        <p:sp>
          <p:nvSpPr>
            <p:cNvPr id="104469" name="Rounded Rectangle 47"/>
            <p:cNvSpPr>
              <a:spLocks noChangeArrowheads="1"/>
            </p:cNvSpPr>
            <p:nvPr/>
          </p:nvSpPr>
          <p:spPr bwMode="auto">
            <a:xfrm>
              <a:off x="2267744" y="3071810"/>
              <a:ext cx="1008112" cy="285752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200" b="1"/>
            </a:p>
          </p:txBody>
        </p:sp>
        <p:sp>
          <p:nvSpPr>
            <p:cNvPr id="104470" name="Rounded Rectangle 48"/>
            <p:cNvSpPr>
              <a:spLocks noChangeArrowheads="1"/>
            </p:cNvSpPr>
            <p:nvPr/>
          </p:nvSpPr>
          <p:spPr bwMode="auto">
            <a:xfrm>
              <a:off x="4860032" y="3929066"/>
              <a:ext cx="1008112" cy="285752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200" b="1"/>
            </a:p>
          </p:txBody>
        </p:sp>
        <p:sp>
          <p:nvSpPr>
            <p:cNvPr id="104471" name="Rounded Rectangle 49"/>
            <p:cNvSpPr>
              <a:spLocks noChangeArrowheads="1"/>
            </p:cNvSpPr>
            <p:nvPr/>
          </p:nvSpPr>
          <p:spPr bwMode="auto">
            <a:xfrm>
              <a:off x="6084168" y="3500438"/>
              <a:ext cx="792088" cy="285752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200" b="1"/>
            </a:p>
          </p:txBody>
        </p:sp>
        <p:sp>
          <p:nvSpPr>
            <p:cNvPr id="104472" name="Rounded Rectangle 50"/>
            <p:cNvSpPr>
              <a:spLocks noChangeArrowheads="1"/>
            </p:cNvSpPr>
            <p:nvPr/>
          </p:nvSpPr>
          <p:spPr bwMode="auto">
            <a:xfrm>
              <a:off x="6084168" y="3929066"/>
              <a:ext cx="792088" cy="285752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66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200" b="1"/>
            </a:p>
          </p:txBody>
        </p:sp>
        <p:sp>
          <p:nvSpPr>
            <p:cNvPr id="104473" name="Rounded Rectangle 51"/>
            <p:cNvSpPr>
              <a:spLocks noChangeArrowheads="1"/>
            </p:cNvSpPr>
            <p:nvPr/>
          </p:nvSpPr>
          <p:spPr bwMode="auto">
            <a:xfrm>
              <a:off x="6084168" y="4357694"/>
              <a:ext cx="864096" cy="285752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CC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200" b="1"/>
            </a:p>
          </p:txBody>
        </p:sp>
        <p:sp>
          <p:nvSpPr>
            <p:cNvPr id="104474" name="Rounded Rectangle 52"/>
            <p:cNvSpPr>
              <a:spLocks noChangeArrowheads="1"/>
            </p:cNvSpPr>
            <p:nvPr/>
          </p:nvSpPr>
          <p:spPr bwMode="auto">
            <a:xfrm>
              <a:off x="6084168" y="4786322"/>
              <a:ext cx="648072" cy="285752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200" b="1"/>
            </a:p>
          </p:txBody>
        </p:sp>
      </p:grpSp>
      <p:sp>
        <p:nvSpPr>
          <p:cNvPr id="104467" name="TextBox 53"/>
          <p:cNvSpPr txBox="1">
            <a:spLocks noChangeArrowheads="1"/>
          </p:cNvSpPr>
          <p:nvPr/>
        </p:nvSpPr>
        <p:spPr bwMode="auto">
          <a:xfrm>
            <a:off x="179388" y="1700808"/>
            <a:ext cx="47128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u="sng" dirty="0" smtClean="0">
                <a:latin typeface="Calibri" pitchFamily="34" charset="0"/>
              </a:rPr>
              <a:t>First-Order-</a:t>
            </a:r>
            <a:r>
              <a:rPr lang="de-DE" sz="2400" b="1" u="sng" dirty="0" err="1" smtClean="0">
                <a:latin typeface="Calibri" pitchFamily="34" charset="0"/>
              </a:rPr>
              <a:t>Logic</a:t>
            </a:r>
            <a:r>
              <a:rPr lang="de-DE" sz="2400" b="1" u="sng" dirty="0" smtClean="0">
                <a:latin typeface="Calibri" pitchFamily="34" charset="0"/>
              </a:rPr>
              <a:t> </a:t>
            </a:r>
            <a:r>
              <a:rPr lang="de-DE" sz="2400" b="1" u="sng" dirty="0" err="1" smtClean="0">
                <a:latin typeface="Calibri" pitchFamily="34" charset="0"/>
              </a:rPr>
              <a:t>rules</a:t>
            </a:r>
            <a:r>
              <a:rPr lang="de-DE" sz="2400" b="1" u="sng" dirty="0" smtClean="0">
                <a:latin typeface="Calibri" pitchFamily="34" charset="0"/>
              </a:rPr>
              <a:t> (w/</a:t>
            </a:r>
            <a:r>
              <a:rPr lang="de-DE" sz="2400" b="1" u="sng" dirty="0" err="1" smtClean="0">
                <a:latin typeface="Calibri" pitchFamily="34" charset="0"/>
              </a:rPr>
              <a:t>weights</a:t>
            </a:r>
            <a:r>
              <a:rPr lang="de-DE" sz="2400" b="1" u="sng" dirty="0" smtClean="0">
                <a:latin typeface="Calibri" pitchFamily="34" charset="0"/>
              </a:rPr>
              <a:t>):</a:t>
            </a:r>
            <a:endParaRPr lang="en-US" sz="2400" b="1" u="sng" dirty="0">
              <a:latin typeface="Calibri" pitchFamily="34" charset="0"/>
            </a:endParaRPr>
          </a:p>
        </p:txBody>
      </p:sp>
      <p:sp>
        <p:nvSpPr>
          <p:cNvPr id="104468" name="TextBox 55"/>
          <p:cNvSpPr txBox="1">
            <a:spLocks noChangeArrowheads="1"/>
          </p:cNvSpPr>
          <p:nvPr/>
        </p:nvSpPr>
        <p:spPr bwMode="auto">
          <a:xfrm>
            <a:off x="7107187" y="1700808"/>
            <a:ext cx="19641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u="sng" dirty="0" err="1" smtClean="0">
                <a:latin typeface="Calibri" pitchFamily="34" charset="0"/>
              </a:rPr>
              <a:t>Entities</a:t>
            </a:r>
            <a:r>
              <a:rPr lang="de-DE" sz="2400" b="1" u="sng" dirty="0" smtClean="0">
                <a:latin typeface="Calibri" pitchFamily="34" charset="0"/>
              </a:rPr>
              <a:t>/</a:t>
            </a:r>
            <a:r>
              <a:rPr lang="de-DE" sz="2400" b="1" u="sng" dirty="0" err="1" smtClean="0">
                <a:latin typeface="Calibri" pitchFamily="34" charset="0"/>
              </a:rPr>
              <a:t>facts</a:t>
            </a:r>
            <a:r>
              <a:rPr lang="de-DE" sz="2400" b="1" u="sng" dirty="0" smtClean="0">
                <a:latin typeface="Calibri" pitchFamily="34" charset="0"/>
              </a:rPr>
              <a:t>:</a:t>
            </a:r>
            <a:endParaRPr lang="en-US" sz="2400" b="1" u="sng" dirty="0">
              <a:latin typeface="Calibri" pitchFamily="34" charset="0"/>
            </a:endParaRPr>
          </a:p>
        </p:txBody>
      </p:sp>
      <p:sp>
        <p:nvSpPr>
          <p:cNvPr id="50" name="TextBox 10"/>
          <p:cNvSpPr txBox="1">
            <a:spLocks noChangeArrowheads="1"/>
          </p:cNvSpPr>
          <p:nvPr/>
        </p:nvSpPr>
        <p:spPr bwMode="auto">
          <a:xfrm>
            <a:off x="3535164" y="2706067"/>
            <a:ext cx="1612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>
                <a:solidFill>
                  <a:srgbClr val="0000FF"/>
                </a:solidFill>
                <a:latin typeface="Calibri" pitchFamily="34" charset="0"/>
              </a:rPr>
              <a:t>s(x,y) </a:t>
            </a:r>
            <a:r>
              <a:rPr lang="de-DE" sz="2000" b="1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 m(y)</a:t>
            </a:r>
            <a:endParaRPr lang="de-DE" sz="2000" b="1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51" name="TextBox 11"/>
          <p:cNvSpPr txBox="1">
            <a:spLocks noChangeArrowheads="1"/>
          </p:cNvSpPr>
          <p:nvPr/>
        </p:nvSpPr>
        <p:spPr bwMode="auto">
          <a:xfrm>
            <a:off x="192931" y="2348880"/>
            <a:ext cx="2924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solidFill>
                  <a:srgbClr val="0000FF"/>
                </a:solidFill>
                <a:latin typeface="Calibri" pitchFamily="34" charset="0"/>
              </a:rPr>
              <a:t>s(</a:t>
            </a:r>
            <a:r>
              <a:rPr lang="de-DE" sz="2000" b="1" dirty="0" err="1">
                <a:solidFill>
                  <a:srgbClr val="0000FF"/>
                </a:solidFill>
                <a:latin typeface="Calibri" pitchFamily="34" charset="0"/>
              </a:rPr>
              <a:t>x,y</a:t>
            </a:r>
            <a:r>
              <a:rPr lang="de-DE" sz="2000" b="1" dirty="0">
                <a:solidFill>
                  <a:srgbClr val="0000FF"/>
                </a:solidFill>
                <a:latin typeface="Calibri" pitchFamily="34" charset="0"/>
              </a:rPr>
              <a:t>) </a:t>
            </a:r>
            <a:r>
              <a:rPr lang="de-DE" sz="2000" b="1" dirty="0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 </a:t>
            </a:r>
            <a:r>
              <a:rPr lang="de-DE" sz="2000" b="1" dirty="0" err="1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diff</a:t>
            </a:r>
            <a:r>
              <a:rPr lang="de-DE" sz="2000" b="1" dirty="0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(</a:t>
            </a:r>
            <a:r>
              <a:rPr lang="de-DE" sz="2000" b="1" dirty="0" err="1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y,z</a:t>
            </a:r>
            <a:r>
              <a:rPr lang="de-DE" sz="2000" b="1" dirty="0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)  s(</a:t>
            </a:r>
            <a:r>
              <a:rPr lang="de-DE" sz="2000" b="1" dirty="0" err="1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x,z</a:t>
            </a:r>
            <a:r>
              <a:rPr lang="de-DE" sz="2000" b="1" dirty="0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)</a:t>
            </a:r>
            <a:endParaRPr lang="de-DE" sz="20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52" name="TextBox 16"/>
          <p:cNvSpPr txBox="1">
            <a:spLocks noChangeArrowheads="1"/>
          </p:cNvSpPr>
          <p:nvPr/>
        </p:nvSpPr>
        <p:spPr bwMode="auto">
          <a:xfrm>
            <a:off x="192931" y="2706067"/>
            <a:ext cx="3082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>
                <a:solidFill>
                  <a:srgbClr val="0000FF"/>
                </a:solidFill>
                <a:latin typeface="Calibri" pitchFamily="34" charset="0"/>
              </a:rPr>
              <a:t>s(x,y) </a:t>
            </a:r>
            <a:r>
              <a:rPr lang="de-DE" sz="2000" b="1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 diff(w,y)  s(w,y)</a:t>
            </a:r>
            <a:endParaRPr lang="de-DE" sz="2000" b="1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53" name="TextBox 17"/>
          <p:cNvSpPr txBox="1">
            <a:spLocks noChangeArrowheads="1"/>
          </p:cNvSpPr>
          <p:nvPr/>
        </p:nvSpPr>
        <p:spPr bwMode="auto">
          <a:xfrm>
            <a:off x="3535164" y="2348880"/>
            <a:ext cx="15408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solidFill>
                  <a:srgbClr val="0000FF"/>
                </a:solidFill>
                <a:latin typeface="Calibri" pitchFamily="34" charset="0"/>
              </a:rPr>
              <a:t>s(</a:t>
            </a:r>
            <a:r>
              <a:rPr lang="de-DE" sz="2000" b="1" dirty="0" err="1">
                <a:solidFill>
                  <a:srgbClr val="0000FF"/>
                </a:solidFill>
                <a:latin typeface="Calibri" pitchFamily="34" charset="0"/>
              </a:rPr>
              <a:t>x,y</a:t>
            </a:r>
            <a:r>
              <a:rPr lang="de-DE" sz="2000" b="1" dirty="0">
                <a:solidFill>
                  <a:srgbClr val="0000FF"/>
                </a:solidFill>
                <a:latin typeface="Calibri" pitchFamily="34" charset="0"/>
              </a:rPr>
              <a:t>) </a:t>
            </a:r>
            <a:r>
              <a:rPr lang="de-DE" sz="2000" b="1" dirty="0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 f(x</a:t>
            </a:r>
            <a:r>
              <a:rPr lang="de-DE" sz="2000" b="1" dirty="0" smtClean="0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)</a:t>
            </a:r>
            <a:endParaRPr lang="de-DE" sz="20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54" name="TextBox 29"/>
          <p:cNvSpPr txBox="1">
            <a:spLocks noChangeArrowheads="1"/>
          </p:cNvSpPr>
          <p:nvPr/>
        </p:nvSpPr>
        <p:spPr bwMode="auto">
          <a:xfrm>
            <a:off x="5363939" y="2348880"/>
            <a:ext cx="1584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>
                <a:solidFill>
                  <a:srgbClr val="0000FF"/>
                </a:solidFill>
                <a:latin typeface="Calibri" pitchFamily="34" charset="0"/>
              </a:rPr>
              <a:t>f(x) </a:t>
            </a:r>
            <a:r>
              <a:rPr lang="de-DE" sz="2000" b="1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 m(x)</a:t>
            </a:r>
            <a:endParaRPr lang="de-DE" sz="2000" b="1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55" name="TextBox 30"/>
          <p:cNvSpPr txBox="1">
            <a:spLocks noChangeArrowheads="1"/>
          </p:cNvSpPr>
          <p:nvPr/>
        </p:nvSpPr>
        <p:spPr bwMode="auto">
          <a:xfrm>
            <a:off x="5363939" y="2706067"/>
            <a:ext cx="1584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>
                <a:solidFill>
                  <a:srgbClr val="0000FF"/>
                </a:solidFill>
                <a:latin typeface="Calibri" pitchFamily="34" charset="0"/>
              </a:rPr>
              <a:t>m(x) </a:t>
            </a:r>
            <a:r>
              <a:rPr lang="de-DE" sz="2000" b="1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 f(x)</a:t>
            </a:r>
            <a:endParaRPr lang="de-DE" sz="2000" b="1">
              <a:solidFill>
                <a:srgbClr val="0000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4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04456" grpId="0"/>
      <p:bldP spid="32" grpId="0" animBg="1"/>
      <p:bldP spid="104467" grpId="0"/>
      <p:bldP spid="104468" grpId="0"/>
      <p:bldP spid="50" grpId="0"/>
      <p:bldP spid="51" grpId="0"/>
      <p:bldP spid="52" grpId="0"/>
      <p:bldP spid="53" grpId="0"/>
      <p:bldP spid="54" grpId="0"/>
      <p:bldP spid="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7920880" cy="5184576"/>
          </a:xfrm>
        </p:spPr>
        <p:txBody>
          <a:bodyPr>
            <a:normAutofit fontScale="85000" lnSpcReduction="20000"/>
          </a:bodyPr>
          <a:lstStyle/>
          <a:p>
            <a:r>
              <a:rPr lang="en-US" sz="4300" dirty="0" smtClean="0"/>
              <a:t>Where:</a:t>
            </a:r>
          </a:p>
          <a:p>
            <a:pPr lvl="1"/>
            <a:r>
              <a:rPr lang="en-US" sz="3900" dirty="0" smtClean="0"/>
              <a:t>Rotunda, 4</a:t>
            </a:r>
            <a:r>
              <a:rPr lang="en-US" sz="3900" baseline="30000" dirty="0" smtClean="0"/>
              <a:t>th</a:t>
            </a:r>
            <a:r>
              <a:rPr lang="en-US" sz="3900" dirty="0" smtClean="0"/>
              <a:t> floor, MPI-INF</a:t>
            </a:r>
          </a:p>
          <a:p>
            <a:pPr lvl="1"/>
            <a:endParaRPr lang="en-US" sz="3900" dirty="0" smtClean="0"/>
          </a:p>
          <a:p>
            <a:r>
              <a:rPr lang="en-US" sz="4300" dirty="0" smtClean="0"/>
              <a:t>When:</a:t>
            </a:r>
          </a:p>
          <a:p>
            <a:pPr lvl="1"/>
            <a:r>
              <a:rPr lang="en-US" sz="3900" dirty="0" smtClean="0"/>
              <a:t>Thursdays, 16:15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Font typeface="Wingdings"/>
              <a:buChar char="à"/>
            </a:pPr>
            <a:r>
              <a:rPr lang="en-US" sz="3000" dirty="0" smtClean="0"/>
              <a:t> To register, send an email indicating your 3 favorite  </a:t>
            </a:r>
          </a:p>
          <a:p>
            <a:pPr>
              <a:buNone/>
            </a:pPr>
            <a:r>
              <a:rPr lang="en-US" sz="3000" dirty="0" smtClean="0"/>
              <a:t>      topics with the subject “[IE Seminar]”</a:t>
            </a:r>
          </a:p>
          <a:p>
            <a:pPr>
              <a:buNone/>
            </a:pPr>
            <a:r>
              <a:rPr lang="en-US" sz="3000" dirty="0" smtClean="0"/>
              <a:t>      to </a:t>
            </a:r>
            <a:r>
              <a:rPr lang="en-US" sz="3000" dirty="0" smtClean="0">
                <a:hlinkClick r:id="rId2"/>
              </a:rPr>
              <a:t>mtb@mpi-inf.mpg.de</a:t>
            </a:r>
            <a:r>
              <a:rPr lang="en-US" sz="3000" dirty="0" smtClean="0"/>
              <a:t> or </a:t>
            </a:r>
            <a:r>
              <a:rPr lang="en-US" sz="3000" dirty="0" smtClean="0">
                <a:hlinkClick r:id="rId3"/>
              </a:rPr>
              <a:t>mdylla@mpi-inf.mpg.de</a:t>
            </a:r>
            <a:endParaRPr lang="en-US" sz="3000" dirty="0" smtClean="0"/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b="1" i="1" dirty="0" smtClean="0">
                <a:solidFill>
                  <a:srgbClr val="FF0000"/>
                </a:solidFill>
              </a:rPr>
              <a:t>by Monday, April 25, 11:59pm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 bwMode="auto">
          <a:xfrm>
            <a:off x="6443663" y="5086052"/>
            <a:ext cx="2592387" cy="15113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sz="2200" b="1" dirty="0">
              <a:latin typeface="Arial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7236296" y="3500438"/>
            <a:ext cx="1727200" cy="1296987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sz="2200" b="1"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7235825" y="1784350"/>
            <a:ext cx="1728788" cy="15001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sz="2200" b="1">
              <a:latin typeface="Arial" charset="0"/>
            </a:endParaRPr>
          </a:p>
        </p:txBody>
      </p:sp>
      <p:sp>
        <p:nvSpPr>
          <p:cNvPr id="105478" name="Rectangle 4"/>
          <p:cNvSpPr>
            <a:spLocks noGrp="1" noChangeArrowheads="1"/>
          </p:cNvSpPr>
          <p:nvPr>
            <p:ph type="title"/>
          </p:nvPr>
        </p:nvSpPr>
        <p:spPr>
          <a:xfrm>
            <a:off x="-180975" y="49213"/>
            <a:ext cx="9144000" cy="642937"/>
          </a:xfrm>
        </p:spPr>
        <p:txBody>
          <a:bodyPr>
            <a:normAutofit fontScale="90000"/>
          </a:bodyPr>
          <a:lstStyle/>
          <a:p>
            <a:pPr algn="r">
              <a:lnSpc>
                <a:spcPct val="90000"/>
              </a:lnSpc>
            </a:pPr>
            <a:r>
              <a:rPr lang="de-DE" dirty="0" err="1" smtClean="0"/>
              <a:t>Markov</a:t>
            </a:r>
            <a:r>
              <a:rPr lang="de-DE" dirty="0" smtClean="0"/>
              <a:t> </a:t>
            </a:r>
            <a:r>
              <a:rPr lang="de-DE" dirty="0" err="1" smtClean="0"/>
              <a:t>Logic</a:t>
            </a:r>
            <a:r>
              <a:rPr lang="de-DE" dirty="0" smtClean="0"/>
              <a:t> Networks (</a:t>
            </a:r>
            <a:r>
              <a:rPr lang="de-DE" dirty="0" err="1" smtClean="0"/>
              <a:t>MLN‘s</a:t>
            </a:r>
            <a:r>
              <a:rPr lang="de-DE" dirty="0" smtClean="0"/>
              <a:t>) </a:t>
            </a:r>
            <a:endParaRPr lang="de-DE" sz="2200" dirty="0" smtClean="0"/>
          </a:p>
        </p:txBody>
      </p:sp>
      <p:sp>
        <p:nvSpPr>
          <p:cNvPr id="105479" name="TextBox 5"/>
          <p:cNvSpPr txBox="1">
            <a:spLocks noChangeArrowheads="1"/>
          </p:cNvSpPr>
          <p:nvPr/>
        </p:nvSpPr>
        <p:spPr bwMode="auto">
          <a:xfrm>
            <a:off x="183653" y="857250"/>
            <a:ext cx="81327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dirty="0" err="1" smtClean="0">
                <a:latin typeface="Calibri" pitchFamily="34" charset="0"/>
              </a:rPr>
              <a:t>Ground</a:t>
            </a:r>
            <a:r>
              <a:rPr lang="de-DE" sz="2400" dirty="0" smtClean="0">
                <a:latin typeface="Calibri" pitchFamily="34" charset="0"/>
              </a:rPr>
              <a:t> </a:t>
            </a:r>
            <a:r>
              <a:rPr lang="de-DE" sz="2400" dirty="0" err="1">
                <a:latin typeface="Calibri" pitchFamily="34" charset="0"/>
              </a:rPr>
              <a:t>logical</a:t>
            </a:r>
            <a:r>
              <a:rPr lang="de-DE" sz="2400" dirty="0">
                <a:latin typeface="Calibri" pitchFamily="34" charset="0"/>
              </a:rPr>
              <a:t> </a:t>
            </a:r>
            <a:r>
              <a:rPr lang="de-DE" sz="2400" dirty="0" err="1" smtClean="0">
                <a:latin typeface="Calibri" pitchFamily="34" charset="0"/>
              </a:rPr>
              <a:t>constraints</a:t>
            </a:r>
            <a:endParaRPr lang="de-DE" sz="2400" dirty="0">
              <a:latin typeface="Calibri" pitchFamily="34" charset="0"/>
            </a:endParaRPr>
          </a:p>
          <a:p>
            <a:r>
              <a:rPr lang="de-DE" sz="2400" dirty="0" err="1">
                <a:latin typeface="Calibri" pitchFamily="34" charset="0"/>
              </a:rPr>
              <a:t>into</a:t>
            </a:r>
            <a:r>
              <a:rPr lang="de-DE" sz="2400" dirty="0">
                <a:latin typeface="Calibri" pitchFamily="34" charset="0"/>
              </a:rPr>
              <a:t> </a:t>
            </a:r>
            <a:r>
              <a:rPr lang="de-DE" sz="2400" b="1" dirty="0" err="1">
                <a:solidFill>
                  <a:srgbClr val="0000FF"/>
                </a:solidFill>
                <a:latin typeface="Calibri" pitchFamily="34" charset="0"/>
              </a:rPr>
              <a:t>probabilistic</a:t>
            </a:r>
            <a:r>
              <a:rPr lang="de-DE" sz="24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de-DE" sz="2400" b="1" dirty="0" err="1">
                <a:solidFill>
                  <a:srgbClr val="0000FF"/>
                </a:solidFill>
                <a:latin typeface="Calibri" pitchFamily="34" charset="0"/>
              </a:rPr>
              <a:t>graphical</a:t>
            </a:r>
            <a:r>
              <a:rPr lang="de-DE" sz="2400" b="1" dirty="0">
                <a:solidFill>
                  <a:srgbClr val="0000FF"/>
                </a:solidFill>
                <a:latin typeface="Calibri" pitchFamily="34" charset="0"/>
              </a:rPr>
              <a:t> model</a:t>
            </a:r>
            <a:r>
              <a:rPr lang="de-DE" sz="2400" dirty="0">
                <a:latin typeface="Calibri" pitchFamily="34" charset="0"/>
              </a:rPr>
              <a:t>: </a:t>
            </a:r>
            <a:r>
              <a:rPr lang="de-DE" sz="2400" dirty="0" err="1">
                <a:latin typeface="Calibri" pitchFamily="34" charset="0"/>
              </a:rPr>
              <a:t>Markov</a:t>
            </a:r>
            <a:r>
              <a:rPr lang="de-DE" sz="2400" dirty="0">
                <a:latin typeface="Calibri" pitchFamily="34" charset="0"/>
              </a:rPr>
              <a:t> Random Field (MRF)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05480" name="TextBox 10"/>
          <p:cNvSpPr txBox="1">
            <a:spLocks noChangeArrowheads="1"/>
          </p:cNvSpPr>
          <p:nvPr/>
        </p:nvSpPr>
        <p:spPr bwMode="auto">
          <a:xfrm>
            <a:off x="3463156" y="2165350"/>
            <a:ext cx="1612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>
                <a:solidFill>
                  <a:srgbClr val="0000FF"/>
                </a:solidFill>
                <a:latin typeface="Calibri" pitchFamily="34" charset="0"/>
              </a:rPr>
              <a:t>s(x,y) </a:t>
            </a:r>
            <a:r>
              <a:rPr lang="de-DE" sz="2000" b="1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 m(y)</a:t>
            </a:r>
            <a:endParaRPr lang="de-DE" sz="2000" b="1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05481" name="TextBox 11"/>
          <p:cNvSpPr txBox="1">
            <a:spLocks noChangeArrowheads="1"/>
          </p:cNvSpPr>
          <p:nvPr/>
        </p:nvSpPr>
        <p:spPr bwMode="auto">
          <a:xfrm>
            <a:off x="192931" y="1808163"/>
            <a:ext cx="2924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solidFill>
                  <a:srgbClr val="0000FF"/>
                </a:solidFill>
                <a:latin typeface="Calibri" pitchFamily="34" charset="0"/>
              </a:rPr>
              <a:t>s(</a:t>
            </a:r>
            <a:r>
              <a:rPr lang="de-DE" sz="2000" b="1" dirty="0" err="1">
                <a:solidFill>
                  <a:srgbClr val="0000FF"/>
                </a:solidFill>
                <a:latin typeface="Calibri" pitchFamily="34" charset="0"/>
              </a:rPr>
              <a:t>x,y</a:t>
            </a:r>
            <a:r>
              <a:rPr lang="de-DE" sz="2000" b="1" dirty="0">
                <a:solidFill>
                  <a:srgbClr val="0000FF"/>
                </a:solidFill>
                <a:latin typeface="Calibri" pitchFamily="34" charset="0"/>
              </a:rPr>
              <a:t>) </a:t>
            </a:r>
            <a:r>
              <a:rPr lang="de-DE" sz="2000" b="1" dirty="0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 </a:t>
            </a:r>
            <a:r>
              <a:rPr lang="de-DE" sz="2000" b="1" dirty="0" err="1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diff</a:t>
            </a:r>
            <a:r>
              <a:rPr lang="de-DE" sz="2000" b="1" dirty="0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(</a:t>
            </a:r>
            <a:r>
              <a:rPr lang="de-DE" sz="2000" b="1" dirty="0" err="1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y,z</a:t>
            </a:r>
            <a:r>
              <a:rPr lang="de-DE" sz="2000" b="1" dirty="0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)  s(</a:t>
            </a:r>
            <a:r>
              <a:rPr lang="de-DE" sz="2000" b="1" dirty="0" err="1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x,z</a:t>
            </a:r>
            <a:r>
              <a:rPr lang="de-DE" sz="2000" b="1" dirty="0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)</a:t>
            </a:r>
            <a:endParaRPr lang="de-DE" sz="20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05482" name="TextBox 12"/>
          <p:cNvSpPr txBox="1">
            <a:spLocks noChangeArrowheads="1"/>
          </p:cNvSpPr>
          <p:nvPr/>
        </p:nvSpPr>
        <p:spPr bwMode="auto">
          <a:xfrm>
            <a:off x="7235825" y="1771650"/>
            <a:ext cx="1747838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s(Carla,Nicolas)</a:t>
            </a:r>
          </a:p>
          <a:p>
            <a:r>
              <a:rPr lang="de-DE">
                <a:latin typeface="Calibri" pitchFamily="34" charset="0"/>
              </a:rPr>
              <a:t>s(Cecilia,Nicolas)</a:t>
            </a:r>
          </a:p>
          <a:p>
            <a:r>
              <a:rPr lang="de-DE">
                <a:latin typeface="Calibri" pitchFamily="34" charset="0"/>
              </a:rPr>
              <a:t>s(Carla,Ben)</a:t>
            </a:r>
          </a:p>
          <a:p>
            <a:r>
              <a:rPr lang="de-DE">
                <a:latin typeface="Calibri" pitchFamily="34" charset="0"/>
              </a:rPr>
              <a:t>s(Carla,Sofie)</a:t>
            </a:r>
          </a:p>
          <a:p>
            <a:r>
              <a:rPr lang="de-DE">
                <a:latin typeface="Calibri" pitchFamily="34" charset="0"/>
              </a:rPr>
              <a:t>…</a:t>
            </a:r>
          </a:p>
        </p:txBody>
      </p:sp>
      <p:sp>
        <p:nvSpPr>
          <p:cNvPr id="105483" name="TextBox 16"/>
          <p:cNvSpPr txBox="1">
            <a:spLocks noChangeArrowheads="1"/>
          </p:cNvSpPr>
          <p:nvPr/>
        </p:nvSpPr>
        <p:spPr bwMode="auto">
          <a:xfrm>
            <a:off x="192931" y="2165350"/>
            <a:ext cx="3082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solidFill>
                  <a:srgbClr val="0000FF"/>
                </a:solidFill>
                <a:latin typeface="Calibri" pitchFamily="34" charset="0"/>
              </a:rPr>
              <a:t>s(</a:t>
            </a:r>
            <a:r>
              <a:rPr lang="de-DE" sz="2000" b="1" dirty="0" err="1">
                <a:solidFill>
                  <a:srgbClr val="0000FF"/>
                </a:solidFill>
                <a:latin typeface="Calibri" pitchFamily="34" charset="0"/>
              </a:rPr>
              <a:t>x,y</a:t>
            </a:r>
            <a:r>
              <a:rPr lang="de-DE" sz="2000" b="1" dirty="0">
                <a:solidFill>
                  <a:srgbClr val="0000FF"/>
                </a:solidFill>
                <a:latin typeface="Calibri" pitchFamily="34" charset="0"/>
              </a:rPr>
              <a:t>) </a:t>
            </a:r>
            <a:r>
              <a:rPr lang="de-DE" sz="2000" b="1" dirty="0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 </a:t>
            </a:r>
            <a:r>
              <a:rPr lang="de-DE" sz="2000" b="1" dirty="0" err="1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diff</a:t>
            </a:r>
            <a:r>
              <a:rPr lang="de-DE" sz="2000" b="1" dirty="0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(</a:t>
            </a:r>
            <a:r>
              <a:rPr lang="de-DE" sz="2000" b="1" dirty="0" err="1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w,y</a:t>
            </a:r>
            <a:r>
              <a:rPr lang="de-DE" sz="2000" b="1" dirty="0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)  s(</a:t>
            </a:r>
            <a:r>
              <a:rPr lang="de-DE" sz="2000" b="1" dirty="0" err="1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w,y</a:t>
            </a:r>
            <a:r>
              <a:rPr lang="de-DE" sz="2000" b="1" dirty="0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)</a:t>
            </a:r>
            <a:endParaRPr lang="de-DE" sz="20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05484" name="TextBox 17"/>
          <p:cNvSpPr txBox="1">
            <a:spLocks noChangeArrowheads="1"/>
          </p:cNvSpPr>
          <p:nvPr/>
        </p:nvSpPr>
        <p:spPr bwMode="auto">
          <a:xfrm>
            <a:off x="3463156" y="1808163"/>
            <a:ext cx="1482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solidFill>
                  <a:srgbClr val="0000FF"/>
                </a:solidFill>
                <a:latin typeface="Calibri" pitchFamily="34" charset="0"/>
              </a:rPr>
              <a:t>s(</a:t>
            </a:r>
            <a:r>
              <a:rPr lang="de-DE" sz="2000" b="1" dirty="0" err="1">
                <a:solidFill>
                  <a:srgbClr val="0000FF"/>
                </a:solidFill>
                <a:latin typeface="Calibri" pitchFamily="34" charset="0"/>
              </a:rPr>
              <a:t>x,y</a:t>
            </a:r>
            <a:r>
              <a:rPr lang="de-DE" sz="2000" b="1" dirty="0">
                <a:solidFill>
                  <a:srgbClr val="0000FF"/>
                </a:solidFill>
                <a:latin typeface="Calibri" pitchFamily="34" charset="0"/>
              </a:rPr>
              <a:t>) </a:t>
            </a:r>
            <a:r>
              <a:rPr lang="de-DE" sz="2000" b="1" dirty="0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 f(x)</a:t>
            </a:r>
            <a:endParaRPr lang="de-DE" sz="20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05485" name="TextBox 29"/>
          <p:cNvSpPr txBox="1">
            <a:spLocks noChangeArrowheads="1"/>
          </p:cNvSpPr>
          <p:nvPr/>
        </p:nvSpPr>
        <p:spPr bwMode="auto">
          <a:xfrm>
            <a:off x="5276850" y="1808163"/>
            <a:ext cx="1584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>
                <a:solidFill>
                  <a:srgbClr val="0000FF"/>
                </a:solidFill>
                <a:latin typeface="Calibri" pitchFamily="34" charset="0"/>
              </a:rPr>
              <a:t>f(x) </a:t>
            </a:r>
            <a:r>
              <a:rPr lang="de-DE" sz="2000" b="1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 m(x)</a:t>
            </a:r>
            <a:endParaRPr lang="de-DE" sz="2000" b="1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05486" name="TextBox 30"/>
          <p:cNvSpPr txBox="1">
            <a:spLocks noChangeArrowheads="1"/>
          </p:cNvSpPr>
          <p:nvPr/>
        </p:nvSpPr>
        <p:spPr bwMode="auto">
          <a:xfrm>
            <a:off x="5276850" y="2165350"/>
            <a:ext cx="1584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>
                <a:solidFill>
                  <a:srgbClr val="0000FF"/>
                </a:solidFill>
                <a:latin typeface="Calibri" pitchFamily="34" charset="0"/>
              </a:rPr>
              <a:t>m(x) </a:t>
            </a:r>
            <a:r>
              <a:rPr lang="de-DE" sz="2000" b="1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 f(x)</a:t>
            </a:r>
            <a:endParaRPr lang="de-DE" sz="2000" b="1">
              <a:solidFill>
                <a:srgbClr val="0000FF"/>
              </a:solidFill>
              <a:latin typeface="Calibri" pitchFamily="34" charset="0"/>
            </a:endParaRPr>
          </a:p>
        </p:txBody>
      </p:sp>
      <p:grpSp>
        <p:nvGrpSpPr>
          <p:cNvPr id="2" name="Group 113"/>
          <p:cNvGrpSpPr>
            <a:grpSpLocks/>
          </p:cNvGrpSpPr>
          <p:nvPr/>
        </p:nvGrpSpPr>
        <p:grpSpPr bwMode="auto">
          <a:xfrm>
            <a:off x="214313" y="2714625"/>
            <a:ext cx="6196012" cy="2686050"/>
            <a:chOff x="214282" y="2714620"/>
            <a:chExt cx="6195427" cy="2686126"/>
          </a:xfrm>
        </p:grpSpPr>
        <p:cxnSp>
          <p:nvCxnSpPr>
            <p:cNvPr id="105493" name="Straight Connector 96"/>
            <p:cNvCxnSpPr>
              <a:cxnSpLocks noChangeShapeType="1"/>
              <a:stCxn id="64" idx="2"/>
              <a:endCxn id="66" idx="0"/>
            </p:cNvCxnSpPr>
            <p:nvPr/>
          </p:nvCxnSpPr>
          <p:spPr bwMode="auto">
            <a:xfrm rot="16200000" flipH="1">
              <a:off x="5198601" y="3053950"/>
              <a:ext cx="571504" cy="60722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5494" name="Straight Connector 81"/>
            <p:cNvCxnSpPr>
              <a:cxnSpLocks noChangeShapeType="1"/>
              <a:stCxn id="79" idx="2"/>
              <a:endCxn id="59" idx="0"/>
            </p:cNvCxnSpPr>
            <p:nvPr/>
          </p:nvCxnSpPr>
          <p:spPr bwMode="auto">
            <a:xfrm rot="16200000" flipH="1">
              <a:off x="858743" y="4107661"/>
              <a:ext cx="857256" cy="92869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5495" name="Straight Connector 83"/>
            <p:cNvCxnSpPr>
              <a:cxnSpLocks noChangeShapeType="1"/>
              <a:endCxn id="80" idx="2"/>
            </p:cNvCxnSpPr>
            <p:nvPr/>
          </p:nvCxnSpPr>
          <p:spPr bwMode="auto">
            <a:xfrm flipV="1">
              <a:off x="1979714" y="4429132"/>
              <a:ext cx="1270683" cy="5840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5496" name="Straight Connector 85"/>
            <p:cNvCxnSpPr>
              <a:cxnSpLocks noChangeShapeType="1"/>
              <a:stCxn id="79" idx="3"/>
              <a:endCxn id="80" idx="1"/>
            </p:cNvCxnSpPr>
            <p:nvPr/>
          </p:nvCxnSpPr>
          <p:spPr bwMode="auto">
            <a:xfrm>
              <a:off x="1394528" y="4000504"/>
              <a:ext cx="1248646" cy="285752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5497" name="Straight Connector 87"/>
            <p:cNvCxnSpPr>
              <a:cxnSpLocks noChangeShapeType="1"/>
              <a:stCxn id="79" idx="0"/>
              <a:endCxn id="64" idx="1"/>
            </p:cNvCxnSpPr>
            <p:nvPr/>
          </p:nvCxnSpPr>
          <p:spPr bwMode="auto">
            <a:xfrm rot="5400000" flipH="1" flipV="1">
              <a:off x="2251784" y="1500174"/>
              <a:ext cx="928694" cy="378621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5498" name="Straight Connector 90"/>
            <p:cNvCxnSpPr>
              <a:cxnSpLocks noChangeShapeType="1"/>
              <a:stCxn id="79" idx="3"/>
              <a:endCxn id="105509" idx="1"/>
            </p:cNvCxnSpPr>
            <p:nvPr/>
          </p:nvCxnSpPr>
          <p:spPr bwMode="auto">
            <a:xfrm flipV="1">
              <a:off x="1394528" y="3771931"/>
              <a:ext cx="3963290" cy="22857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5499" name="Straight Connector 104"/>
            <p:cNvCxnSpPr>
              <a:cxnSpLocks noChangeShapeType="1"/>
              <a:stCxn id="80" idx="3"/>
            </p:cNvCxnSpPr>
            <p:nvPr/>
          </p:nvCxnSpPr>
          <p:spPr bwMode="auto">
            <a:xfrm>
              <a:off x="3857620" y="4286256"/>
              <a:ext cx="857256" cy="14287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5500" name="Straight Connector 106"/>
            <p:cNvCxnSpPr>
              <a:cxnSpLocks noChangeShapeType="1"/>
              <a:stCxn id="59" idx="3"/>
              <a:endCxn id="105514" idx="1"/>
            </p:cNvCxnSpPr>
            <p:nvPr/>
          </p:nvCxnSpPr>
          <p:spPr bwMode="auto">
            <a:xfrm>
              <a:off x="2323222" y="5143512"/>
              <a:ext cx="2320216" cy="57179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9" name="Rounded Rectangle 58"/>
            <p:cNvSpPr/>
            <p:nvPr/>
          </p:nvSpPr>
          <p:spPr bwMode="auto">
            <a:xfrm>
              <a:off x="1180978" y="5000685"/>
              <a:ext cx="1142892" cy="285758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200" b="1">
                <a:latin typeface="Arial" charset="0"/>
              </a:endParaRPr>
            </a:p>
          </p:txBody>
        </p:sp>
        <p:sp>
          <p:nvSpPr>
            <p:cNvPr id="64" name="Rounded Rectangle 63"/>
            <p:cNvSpPr/>
            <p:nvPr/>
          </p:nvSpPr>
          <p:spPr bwMode="auto">
            <a:xfrm>
              <a:off x="4609654" y="2786060"/>
              <a:ext cx="1142892" cy="285758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200" b="1">
                <a:latin typeface="Arial" charset="0"/>
              </a:endParaRPr>
            </a:p>
          </p:txBody>
        </p:sp>
        <p:sp>
          <p:nvSpPr>
            <p:cNvPr id="66" name="Rounded Rectangle 65"/>
            <p:cNvSpPr/>
            <p:nvPr/>
          </p:nvSpPr>
          <p:spPr bwMode="auto">
            <a:xfrm>
              <a:off x="5323962" y="3643334"/>
              <a:ext cx="928600" cy="285758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66FF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200" b="1">
                <a:latin typeface="Arial" charset="0"/>
              </a:endParaRPr>
            </a:p>
          </p:txBody>
        </p:sp>
        <p:sp>
          <p:nvSpPr>
            <p:cNvPr id="68" name="Rounded Rectangle 67"/>
            <p:cNvSpPr/>
            <p:nvPr/>
          </p:nvSpPr>
          <p:spPr bwMode="auto">
            <a:xfrm>
              <a:off x="4609654" y="4286289"/>
              <a:ext cx="928600" cy="285758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CCFF66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200" b="1">
                <a:latin typeface="Arial" charset="0"/>
              </a:endParaRPr>
            </a:p>
          </p:txBody>
        </p:sp>
        <p:sp>
          <p:nvSpPr>
            <p:cNvPr id="69" name="Rounded Rectangle 68"/>
            <p:cNvSpPr/>
            <p:nvPr/>
          </p:nvSpPr>
          <p:spPr bwMode="auto">
            <a:xfrm>
              <a:off x="4609654" y="5072125"/>
              <a:ext cx="928600" cy="285758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200" b="1">
                <a:latin typeface="Arial" charset="0"/>
              </a:endParaRPr>
            </a:p>
          </p:txBody>
        </p:sp>
        <p:sp>
          <p:nvSpPr>
            <p:cNvPr id="79" name="Rounded Rectangle 78"/>
            <p:cNvSpPr/>
            <p:nvPr/>
          </p:nvSpPr>
          <p:spPr bwMode="auto">
            <a:xfrm>
              <a:off x="250791" y="3857652"/>
              <a:ext cx="1144480" cy="285758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99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200" b="1">
                <a:latin typeface="Arial" charset="0"/>
              </a:endParaRPr>
            </a:p>
          </p:txBody>
        </p:sp>
        <p:sp>
          <p:nvSpPr>
            <p:cNvPr id="80" name="Rounded Rectangle 79"/>
            <p:cNvSpPr/>
            <p:nvPr/>
          </p:nvSpPr>
          <p:spPr bwMode="auto">
            <a:xfrm>
              <a:off x="2642928" y="4143410"/>
              <a:ext cx="1214322" cy="285758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CC3399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200" b="1">
                <a:latin typeface="Arial" charset="0"/>
              </a:endParaRPr>
            </a:p>
          </p:txBody>
        </p:sp>
        <p:sp>
          <p:nvSpPr>
            <p:cNvPr id="105508" name="TextBox 70"/>
            <p:cNvSpPr txBox="1">
              <a:spLocks noChangeArrowheads="1"/>
            </p:cNvSpPr>
            <p:nvPr/>
          </p:nvSpPr>
          <p:spPr bwMode="auto">
            <a:xfrm>
              <a:off x="4572000" y="4214818"/>
              <a:ext cx="113845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000">
                  <a:latin typeface="Calibri" pitchFamily="34" charset="0"/>
                  <a:sym typeface="Symbol" pitchFamily="18" charset="2"/>
                </a:rPr>
                <a:t>m</a:t>
              </a:r>
              <a:r>
                <a:rPr lang="de-DE" sz="2000">
                  <a:latin typeface="Calibri" pitchFamily="34" charset="0"/>
                </a:rPr>
                <a:t>(Ben)</a:t>
              </a:r>
              <a:r>
                <a:rPr lang="de-DE" sz="2000">
                  <a:latin typeface="Calibri" pitchFamily="34" charset="0"/>
                  <a:sym typeface="Symbol" pitchFamily="18" charset="2"/>
                </a:rPr>
                <a:t> </a:t>
              </a:r>
              <a:endParaRPr lang="de-DE" sz="2000">
                <a:latin typeface="Calibri" pitchFamily="34" charset="0"/>
              </a:endParaRPr>
            </a:p>
          </p:txBody>
        </p:sp>
        <p:sp>
          <p:nvSpPr>
            <p:cNvPr id="105509" name="TextBox 69"/>
            <p:cNvSpPr txBox="1">
              <a:spLocks noChangeArrowheads="1"/>
            </p:cNvSpPr>
            <p:nvPr/>
          </p:nvSpPr>
          <p:spPr bwMode="auto">
            <a:xfrm>
              <a:off x="5357818" y="3571876"/>
              <a:ext cx="105189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000">
                  <a:latin typeface="Calibri" pitchFamily="34" charset="0"/>
                  <a:sym typeface="Symbol" pitchFamily="18" charset="2"/>
                </a:rPr>
                <a:t>m</a:t>
              </a:r>
              <a:r>
                <a:rPr lang="de-DE" sz="2000">
                  <a:latin typeface="Calibri" pitchFamily="34" charset="0"/>
                </a:rPr>
                <a:t>(Nic)</a:t>
              </a:r>
              <a:r>
                <a:rPr lang="de-DE" sz="2000">
                  <a:latin typeface="Calibri" pitchFamily="34" charset="0"/>
                  <a:sym typeface="Symbol" pitchFamily="18" charset="2"/>
                </a:rPr>
                <a:t> </a:t>
              </a:r>
              <a:endParaRPr lang="de-DE" sz="2000">
                <a:latin typeface="Calibri" pitchFamily="34" charset="0"/>
              </a:endParaRPr>
            </a:p>
          </p:txBody>
        </p:sp>
        <p:sp>
          <p:nvSpPr>
            <p:cNvPr id="105510" name="TextBox 53"/>
            <p:cNvSpPr txBox="1">
              <a:spLocks noChangeArrowheads="1"/>
            </p:cNvSpPr>
            <p:nvPr/>
          </p:nvSpPr>
          <p:spPr bwMode="auto">
            <a:xfrm>
              <a:off x="214282" y="3786190"/>
              <a:ext cx="12955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000">
                  <a:latin typeface="Calibri" pitchFamily="34" charset="0"/>
                </a:rPr>
                <a:t>s(Ca,Nic)</a:t>
              </a:r>
            </a:p>
          </p:txBody>
        </p:sp>
        <p:sp>
          <p:nvSpPr>
            <p:cNvPr id="105511" name="TextBox 54"/>
            <p:cNvSpPr txBox="1">
              <a:spLocks noChangeArrowheads="1"/>
            </p:cNvSpPr>
            <p:nvPr/>
          </p:nvSpPr>
          <p:spPr bwMode="auto">
            <a:xfrm>
              <a:off x="4572000" y="2714620"/>
              <a:ext cx="136608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000">
                  <a:latin typeface="Calibri" pitchFamily="34" charset="0"/>
                </a:rPr>
                <a:t>s(Ce,Nic)</a:t>
              </a:r>
              <a:r>
                <a:rPr lang="de-DE" sz="2000">
                  <a:latin typeface="Calibri" pitchFamily="34" charset="0"/>
                  <a:sym typeface="Symbol" pitchFamily="18" charset="2"/>
                </a:rPr>
                <a:t> </a:t>
              </a:r>
              <a:endParaRPr lang="de-DE" sz="2000">
                <a:latin typeface="Calibri" pitchFamily="34" charset="0"/>
              </a:endParaRPr>
            </a:p>
          </p:txBody>
        </p:sp>
        <p:sp>
          <p:nvSpPr>
            <p:cNvPr id="105512" name="TextBox 55"/>
            <p:cNvSpPr txBox="1">
              <a:spLocks noChangeArrowheads="1"/>
            </p:cNvSpPr>
            <p:nvPr/>
          </p:nvSpPr>
          <p:spPr bwMode="auto">
            <a:xfrm>
              <a:off x="2687310" y="4071942"/>
              <a:ext cx="145264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000">
                  <a:latin typeface="Calibri" pitchFamily="34" charset="0"/>
                </a:rPr>
                <a:t>s(Ca,Ben)</a:t>
              </a:r>
              <a:r>
                <a:rPr lang="de-DE" sz="2000">
                  <a:latin typeface="Calibri" pitchFamily="34" charset="0"/>
                  <a:sym typeface="Symbol" pitchFamily="18" charset="2"/>
                </a:rPr>
                <a:t> </a:t>
              </a:r>
              <a:endParaRPr lang="de-DE" sz="2000">
                <a:latin typeface="Calibri" pitchFamily="34" charset="0"/>
              </a:endParaRPr>
            </a:p>
          </p:txBody>
        </p:sp>
        <p:sp>
          <p:nvSpPr>
            <p:cNvPr id="105513" name="TextBox 56"/>
            <p:cNvSpPr txBox="1">
              <a:spLocks noChangeArrowheads="1"/>
            </p:cNvSpPr>
            <p:nvPr/>
          </p:nvSpPr>
          <p:spPr bwMode="auto">
            <a:xfrm>
              <a:off x="1142976" y="4929198"/>
              <a:ext cx="12955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000">
                  <a:latin typeface="Calibri" pitchFamily="34" charset="0"/>
                </a:rPr>
                <a:t>s(Ca,So)</a:t>
              </a:r>
              <a:r>
                <a:rPr lang="de-DE" sz="2000">
                  <a:latin typeface="Calibri" pitchFamily="34" charset="0"/>
                  <a:sym typeface="Symbol" pitchFamily="18" charset="2"/>
                </a:rPr>
                <a:t> </a:t>
              </a:r>
              <a:endParaRPr lang="de-DE" sz="2000">
                <a:latin typeface="Calibri" pitchFamily="34" charset="0"/>
              </a:endParaRPr>
            </a:p>
          </p:txBody>
        </p:sp>
        <p:sp>
          <p:nvSpPr>
            <p:cNvPr id="105514" name="TextBox 71"/>
            <p:cNvSpPr txBox="1">
              <a:spLocks noChangeArrowheads="1"/>
            </p:cNvSpPr>
            <p:nvPr/>
          </p:nvSpPr>
          <p:spPr bwMode="auto">
            <a:xfrm>
              <a:off x="4643438" y="5000636"/>
              <a:ext cx="98135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000">
                  <a:latin typeface="Calibri" pitchFamily="34" charset="0"/>
                  <a:sym typeface="Symbol" pitchFamily="18" charset="2"/>
                </a:rPr>
                <a:t>m</a:t>
              </a:r>
              <a:r>
                <a:rPr lang="de-DE" sz="2000">
                  <a:latin typeface="Calibri" pitchFamily="34" charset="0"/>
                </a:rPr>
                <a:t>(So)</a:t>
              </a:r>
              <a:r>
                <a:rPr lang="de-DE" sz="2000">
                  <a:latin typeface="Calibri" pitchFamily="34" charset="0"/>
                  <a:sym typeface="Symbol" pitchFamily="18" charset="2"/>
                </a:rPr>
                <a:t> </a:t>
              </a:r>
              <a:endParaRPr lang="de-DE" sz="2000">
                <a:latin typeface="Calibri" pitchFamily="34" charset="0"/>
              </a:endParaRPr>
            </a:p>
          </p:txBody>
        </p:sp>
      </p:grpSp>
      <p:sp>
        <p:nvSpPr>
          <p:cNvPr id="108" name="TextBox 107"/>
          <p:cNvSpPr txBox="1">
            <a:spLocks noChangeArrowheads="1"/>
          </p:cNvSpPr>
          <p:nvPr/>
        </p:nvSpPr>
        <p:spPr bwMode="auto">
          <a:xfrm>
            <a:off x="7236296" y="3473450"/>
            <a:ext cx="173513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latin typeface="Calibri" pitchFamily="34" charset="0"/>
              </a:rPr>
              <a:t>RVs </a:t>
            </a:r>
            <a:r>
              <a:rPr lang="de-DE" sz="2000" b="1" dirty="0" err="1">
                <a:latin typeface="Calibri" pitchFamily="34" charset="0"/>
              </a:rPr>
              <a:t>coupled</a:t>
            </a:r>
            <a:endParaRPr lang="de-DE" sz="2000" b="1" dirty="0">
              <a:latin typeface="Calibri" pitchFamily="34" charset="0"/>
            </a:endParaRPr>
          </a:p>
          <a:p>
            <a:r>
              <a:rPr lang="de-DE" sz="2000" b="1" dirty="0" err="1">
                <a:latin typeface="Calibri" pitchFamily="34" charset="0"/>
              </a:rPr>
              <a:t>by</a:t>
            </a:r>
            <a:r>
              <a:rPr lang="de-DE" sz="2000" b="1" dirty="0">
                <a:latin typeface="Calibri" pitchFamily="34" charset="0"/>
              </a:rPr>
              <a:t> MRF </a:t>
            </a:r>
            <a:r>
              <a:rPr lang="de-DE" sz="2000" b="1" dirty="0" err="1">
                <a:latin typeface="Calibri" pitchFamily="34" charset="0"/>
              </a:rPr>
              <a:t>edge</a:t>
            </a:r>
            <a:endParaRPr lang="de-DE" sz="2000" b="1" dirty="0">
              <a:latin typeface="Calibri" pitchFamily="34" charset="0"/>
            </a:endParaRPr>
          </a:p>
          <a:p>
            <a:r>
              <a:rPr lang="de-DE" sz="2000" b="1" dirty="0" err="1">
                <a:latin typeface="Calibri" pitchFamily="34" charset="0"/>
              </a:rPr>
              <a:t>if</a:t>
            </a:r>
            <a:r>
              <a:rPr lang="de-DE" sz="2000" b="1" dirty="0">
                <a:latin typeface="Calibri" pitchFamily="34" charset="0"/>
              </a:rPr>
              <a:t> </a:t>
            </a:r>
            <a:r>
              <a:rPr lang="de-DE" sz="2000" b="1" dirty="0" err="1">
                <a:latin typeface="Calibri" pitchFamily="34" charset="0"/>
              </a:rPr>
              <a:t>they</a:t>
            </a:r>
            <a:r>
              <a:rPr lang="de-DE" sz="2000" b="1" dirty="0">
                <a:latin typeface="Calibri" pitchFamily="34" charset="0"/>
              </a:rPr>
              <a:t> </a:t>
            </a:r>
            <a:r>
              <a:rPr lang="de-DE" sz="2000" b="1" dirty="0" err="1">
                <a:latin typeface="Calibri" pitchFamily="34" charset="0"/>
              </a:rPr>
              <a:t>appear</a:t>
            </a:r>
            <a:endParaRPr lang="de-DE" sz="2000" b="1" dirty="0">
              <a:latin typeface="Calibri" pitchFamily="34" charset="0"/>
            </a:endParaRPr>
          </a:p>
          <a:p>
            <a:r>
              <a:rPr lang="de-DE" sz="2000" b="1" dirty="0">
                <a:latin typeface="Calibri" pitchFamily="34" charset="0"/>
              </a:rPr>
              <a:t>in same </a:t>
            </a:r>
            <a:r>
              <a:rPr lang="de-DE" sz="2000" b="1" dirty="0" err="1">
                <a:latin typeface="Calibri" pitchFamily="34" charset="0"/>
              </a:rPr>
              <a:t>clause</a:t>
            </a:r>
            <a:endParaRPr lang="de-DE" sz="2000" b="1" dirty="0">
              <a:latin typeface="Calibri" pitchFamily="34" charset="0"/>
            </a:endParaRPr>
          </a:p>
        </p:txBody>
      </p: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6372225" y="5086052"/>
            <a:ext cx="27320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>
                <a:latin typeface="Calibri" pitchFamily="34" charset="0"/>
              </a:rPr>
              <a:t>MRF assumption:</a:t>
            </a:r>
          </a:p>
          <a:p>
            <a:r>
              <a:rPr lang="de-DE" sz="2000">
                <a:solidFill>
                  <a:srgbClr val="0000FF"/>
                </a:solidFill>
                <a:latin typeface="Calibri" pitchFamily="34" charset="0"/>
              </a:rPr>
              <a:t>P[X</a:t>
            </a:r>
            <a:r>
              <a:rPr lang="de-DE" sz="2000" baseline="-25000">
                <a:solidFill>
                  <a:srgbClr val="0000FF"/>
                </a:solidFill>
                <a:latin typeface="Calibri" pitchFamily="34" charset="0"/>
              </a:rPr>
              <a:t>i</a:t>
            </a:r>
            <a:r>
              <a:rPr lang="de-DE" sz="2000">
                <a:solidFill>
                  <a:srgbClr val="0000FF"/>
                </a:solidFill>
                <a:latin typeface="Calibri" pitchFamily="34" charset="0"/>
              </a:rPr>
              <a:t>|X</a:t>
            </a:r>
            <a:r>
              <a:rPr lang="de-DE" sz="2000" baseline="-25000">
                <a:solidFill>
                  <a:srgbClr val="0000FF"/>
                </a:solidFill>
                <a:latin typeface="Calibri" pitchFamily="34" charset="0"/>
              </a:rPr>
              <a:t>1</a:t>
            </a:r>
            <a:r>
              <a:rPr lang="de-DE" sz="2000">
                <a:solidFill>
                  <a:srgbClr val="0000FF"/>
                </a:solidFill>
                <a:latin typeface="Calibri" pitchFamily="34" charset="0"/>
              </a:rPr>
              <a:t>..X</a:t>
            </a:r>
            <a:r>
              <a:rPr lang="de-DE" sz="2000" baseline="-25000">
                <a:solidFill>
                  <a:srgbClr val="0000FF"/>
                </a:solidFill>
                <a:latin typeface="Calibri" pitchFamily="34" charset="0"/>
              </a:rPr>
              <a:t>n</a:t>
            </a:r>
            <a:r>
              <a:rPr lang="de-DE" sz="2000">
                <a:solidFill>
                  <a:srgbClr val="0000FF"/>
                </a:solidFill>
                <a:latin typeface="Calibri" pitchFamily="34" charset="0"/>
              </a:rPr>
              <a:t>]=P[X</a:t>
            </a:r>
            <a:r>
              <a:rPr lang="de-DE" sz="2000" baseline="-25000">
                <a:solidFill>
                  <a:srgbClr val="0000FF"/>
                </a:solidFill>
                <a:latin typeface="Calibri" pitchFamily="34" charset="0"/>
              </a:rPr>
              <a:t>i</a:t>
            </a:r>
            <a:r>
              <a:rPr lang="de-DE" sz="2000">
                <a:solidFill>
                  <a:srgbClr val="0000FF"/>
                </a:solidFill>
                <a:latin typeface="Calibri" pitchFamily="34" charset="0"/>
              </a:rPr>
              <a:t>|MB(X</a:t>
            </a:r>
            <a:r>
              <a:rPr lang="de-DE" sz="2000" baseline="-25000">
                <a:solidFill>
                  <a:srgbClr val="0000FF"/>
                </a:solidFill>
                <a:latin typeface="Calibri" pitchFamily="34" charset="0"/>
              </a:rPr>
              <a:t>i</a:t>
            </a:r>
            <a:r>
              <a:rPr lang="de-DE" sz="2000">
                <a:solidFill>
                  <a:srgbClr val="0000FF"/>
                </a:solidFill>
                <a:latin typeface="Calibri" pitchFamily="34" charset="0"/>
              </a:rPr>
              <a:t>)]</a:t>
            </a:r>
            <a:endParaRPr lang="en-US" sz="20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12" name="TextBox 111"/>
          <p:cNvSpPr txBox="1">
            <a:spLocks noChangeArrowheads="1"/>
          </p:cNvSpPr>
          <p:nvPr/>
        </p:nvSpPr>
        <p:spPr bwMode="auto">
          <a:xfrm>
            <a:off x="6997700" y="5789315"/>
            <a:ext cx="203835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ts val="1800"/>
              </a:lnSpc>
            </a:pPr>
            <a:r>
              <a:rPr lang="de-DE" sz="2000">
                <a:latin typeface="Calibri" pitchFamily="34" charset="0"/>
              </a:rPr>
              <a:t>joint distribution </a:t>
            </a:r>
          </a:p>
          <a:p>
            <a:pPr>
              <a:lnSpc>
                <a:spcPts val="1800"/>
              </a:lnSpc>
            </a:pPr>
            <a:r>
              <a:rPr lang="de-DE" sz="2000">
                <a:latin typeface="Calibri" pitchFamily="34" charset="0"/>
              </a:rPr>
              <a:t>has product form </a:t>
            </a:r>
          </a:p>
          <a:p>
            <a:pPr>
              <a:lnSpc>
                <a:spcPts val="1800"/>
              </a:lnSpc>
            </a:pPr>
            <a:r>
              <a:rPr lang="de-DE" sz="2000">
                <a:latin typeface="Calibri" pitchFamily="34" charset="0"/>
              </a:rPr>
              <a:t>over all cliques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105492" name="TextBox 41"/>
          <p:cNvSpPr txBox="1">
            <a:spLocks noChangeArrowheads="1"/>
          </p:cNvSpPr>
          <p:nvPr/>
        </p:nvSpPr>
        <p:spPr bwMode="auto">
          <a:xfrm>
            <a:off x="5652120" y="548680"/>
            <a:ext cx="3325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latin typeface="Calibri" pitchFamily="34" charset="0"/>
              </a:rPr>
              <a:t>[</a:t>
            </a:r>
            <a:r>
              <a:rPr lang="de-DE" dirty="0" err="1">
                <a:latin typeface="Calibri" pitchFamily="34" charset="0"/>
              </a:rPr>
              <a:t>Richardson,Domingos</a:t>
            </a:r>
            <a:r>
              <a:rPr lang="de-DE" dirty="0">
                <a:latin typeface="Calibri" pitchFamily="34" charset="0"/>
              </a:rPr>
              <a:t>: ML 2006]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115" grpId="0" animBg="1"/>
      <p:bldP spid="108" grpId="0"/>
      <p:bldP spid="109" grpId="0"/>
      <p:bldP spid="1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ectangle 112"/>
          <p:cNvSpPr/>
          <p:nvPr/>
        </p:nvSpPr>
        <p:spPr bwMode="auto">
          <a:xfrm>
            <a:off x="144463" y="5519738"/>
            <a:ext cx="5867400" cy="1071562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sz="2200" b="1">
              <a:latin typeface="Arial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443663" y="5086052"/>
            <a:ext cx="2592387" cy="15113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sz="2200" b="1">
              <a:latin typeface="Arial" charset="0"/>
            </a:endParaRPr>
          </a:p>
        </p:txBody>
      </p:sp>
      <p:sp>
        <p:nvSpPr>
          <p:cNvPr id="57350" name="Rectangle 4"/>
          <p:cNvSpPr>
            <a:spLocks noGrp="1" noChangeArrowheads="1"/>
          </p:cNvSpPr>
          <p:nvPr>
            <p:ph type="title"/>
          </p:nvPr>
        </p:nvSpPr>
        <p:spPr>
          <a:xfrm>
            <a:off x="-180975" y="49213"/>
            <a:ext cx="9144000" cy="642937"/>
          </a:xfrm>
        </p:spPr>
        <p:txBody>
          <a:bodyPr>
            <a:normAutofit fontScale="90000"/>
          </a:bodyPr>
          <a:lstStyle/>
          <a:p>
            <a:pPr algn="r" eaLnBrk="1" hangingPunct="1">
              <a:lnSpc>
                <a:spcPct val="90000"/>
              </a:lnSpc>
            </a:pPr>
            <a:r>
              <a:rPr lang="de-DE" dirty="0" err="1" smtClean="0"/>
              <a:t>Markov</a:t>
            </a:r>
            <a:r>
              <a:rPr lang="de-DE" dirty="0" smtClean="0"/>
              <a:t> </a:t>
            </a:r>
            <a:r>
              <a:rPr lang="de-DE" dirty="0" err="1" smtClean="0"/>
              <a:t>Logic</a:t>
            </a:r>
            <a:r>
              <a:rPr lang="de-DE" dirty="0" smtClean="0"/>
              <a:t> Networks (</a:t>
            </a:r>
            <a:r>
              <a:rPr lang="de-DE" dirty="0" err="1" smtClean="0"/>
              <a:t>MLN‘s</a:t>
            </a:r>
            <a:r>
              <a:rPr lang="de-DE" dirty="0" smtClean="0"/>
              <a:t>) </a:t>
            </a:r>
            <a:endParaRPr lang="de-DE" sz="2200" dirty="0" smtClean="0"/>
          </a:p>
        </p:txBody>
      </p:sp>
      <p:sp>
        <p:nvSpPr>
          <p:cNvPr id="57352" name="TextBox 11"/>
          <p:cNvSpPr txBox="1">
            <a:spLocks noChangeArrowheads="1"/>
          </p:cNvSpPr>
          <p:nvPr/>
        </p:nvSpPr>
        <p:spPr bwMode="auto">
          <a:xfrm>
            <a:off x="3779912" y="1628800"/>
            <a:ext cx="41302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0000FF"/>
                </a:solidFill>
                <a:latin typeface="Calibri" pitchFamily="34" charset="0"/>
              </a:rPr>
              <a:t>s(</a:t>
            </a:r>
            <a:r>
              <a:rPr lang="de-DE" sz="2400" b="1" dirty="0" err="1">
                <a:solidFill>
                  <a:srgbClr val="0000FF"/>
                </a:solidFill>
                <a:latin typeface="Calibri" pitchFamily="34" charset="0"/>
              </a:rPr>
              <a:t>x,y</a:t>
            </a:r>
            <a:r>
              <a:rPr lang="de-DE" sz="2400" b="1" dirty="0">
                <a:solidFill>
                  <a:srgbClr val="0000FF"/>
                </a:solidFill>
                <a:latin typeface="Calibri" pitchFamily="34" charset="0"/>
              </a:rPr>
              <a:t>) </a:t>
            </a:r>
            <a:r>
              <a:rPr lang="de-DE" sz="2400" b="1" dirty="0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 </a:t>
            </a:r>
            <a:r>
              <a:rPr lang="de-DE" sz="2400" b="1" dirty="0" err="1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diff</a:t>
            </a:r>
            <a:r>
              <a:rPr lang="de-DE" sz="2400" b="1" dirty="0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(</a:t>
            </a:r>
            <a:r>
              <a:rPr lang="de-DE" sz="2400" b="1" dirty="0" err="1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y,z</a:t>
            </a:r>
            <a:r>
              <a:rPr lang="de-DE" sz="2400" b="1" dirty="0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)  s(</a:t>
            </a:r>
            <a:r>
              <a:rPr lang="de-DE" sz="2400" b="1" dirty="0" err="1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x,z</a:t>
            </a:r>
            <a:r>
              <a:rPr lang="de-DE" sz="2400" b="1" dirty="0" smtClean="0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) </a:t>
            </a:r>
            <a:r>
              <a:rPr lang="de-DE" sz="2000" b="1" i="1" dirty="0" smtClean="0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[5.9]</a:t>
            </a:r>
            <a:endParaRPr lang="de-DE" sz="2000" b="1" i="1" dirty="0">
              <a:solidFill>
                <a:srgbClr val="0000FF"/>
              </a:solidFill>
              <a:latin typeface="Calibri" pitchFamily="34" charset="0"/>
            </a:endParaRPr>
          </a:p>
        </p:txBody>
      </p:sp>
      <p:grpSp>
        <p:nvGrpSpPr>
          <p:cNvPr id="2" name="Group 113"/>
          <p:cNvGrpSpPr>
            <a:grpSpLocks/>
          </p:cNvGrpSpPr>
          <p:nvPr/>
        </p:nvGrpSpPr>
        <p:grpSpPr bwMode="auto">
          <a:xfrm>
            <a:off x="214313" y="2714625"/>
            <a:ext cx="6196012" cy="2686050"/>
            <a:chOff x="214282" y="2714620"/>
            <a:chExt cx="6195427" cy="2686126"/>
          </a:xfrm>
        </p:grpSpPr>
        <p:cxnSp>
          <p:nvCxnSpPr>
            <p:cNvPr id="57393" name="Straight Connector 96"/>
            <p:cNvCxnSpPr>
              <a:cxnSpLocks noChangeShapeType="1"/>
              <a:stCxn id="64" idx="2"/>
              <a:endCxn id="66" idx="0"/>
            </p:cNvCxnSpPr>
            <p:nvPr/>
          </p:nvCxnSpPr>
          <p:spPr bwMode="auto">
            <a:xfrm rot="16200000" flipH="1">
              <a:off x="5198601" y="3053950"/>
              <a:ext cx="571504" cy="60722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7394" name="Straight Connector 81"/>
            <p:cNvCxnSpPr>
              <a:cxnSpLocks noChangeShapeType="1"/>
              <a:stCxn id="79" idx="2"/>
              <a:endCxn id="59" idx="0"/>
            </p:cNvCxnSpPr>
            <p:nvPr/>
          </p:nvCxnSpPr>
          <p:spPr bwMode="auto">
            <a:xfrm rot="16200000" flipH="1">
              <a:off x="858743" y="4107661"/>
              <a:ext cx="857256" cy="92869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7395" name="Straight Connector 83"/>
            <p:cNvCxnSpPr>
              <a:cxnSpLocks noChangeShapeType="1"/>
              <a:endCxn id="80" idx="2"/>
            </p:cNvCxnSpPr>
            <p:nvPr/>
          </p:nvCxnSpPr>
          <p:spPr bwMode="auto">
            <a:xfrm flipV="1">
              <a:off x="1979714" y="4429132"/>
              <a:ext cx="1270683" cy="5840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7396" name="Straight Connector 85"/>
            <p:cNvCxnSpPr>
              <a:cxnSpLocks noChangeShapeType="1"/>
              <a:stCxn id="79" idx="3"/>
              <a:endCxn id="80" idx="1"/>
            </p:cNvCxnSpPr>
            <p:nvPr/>
          </p:nvCxnSpPr>
          <p:spPr bwMode="auto">
            <a:xfrm>
              <a:off x="1394528" y="4000504"/>
              <a:ext cx="1248646" cy="285752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7397" name="Straight Connector 87"/>
            <p:cNvCxnSpPr>
              <a:cxnSpLocks noChangeShapeType="1"/>
              <a:stCxn id="79" idx="0"/>
              <a:endCxn id="64" idx="1"/>
            </p:cNvCxnSpPr>
            <p:nvPr/>
          </p:nvCxnSpPr>
          <p:spPr bwMode="auto">
            <a:xfrm rot="5400000" flipH="1" flipV="1">
              <a:off x="2251784" y="1500174"/>
              <a:ext cx="928694" cy="378621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7398" name="Straight Connector 90"/>
            <p:cNvCxnSpPr>
              <a:cxnSpLocks noChangeShapeType="1"/>
              <a:stCxn id="79" idx="3"/>
              <a:endCxn id="57409" idx="1"/>
            </p:cNvCxnSpPr>
            <p:nvPr/>
          </p:nvCxnSpPr>
          <p:spPr bwMode="auto">
            <a:xfrm flipV="1">
              <a:off x="1394528" y="3771931"/>
              <a:ext cx="3963290" cy="22857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7399" name="Straight Connector 104"/>
            <p:cNvCxnSpPr>
              <a:cxnSpLocks noChangeShapeType="1"/>
              <a:stCxn id="80" idx="3"/>
            </p:cNvCxnSpPr>
            <p:nvPr/>
          </p:nvCxnSpPr>
          <p:spPr bwMode="auto">
            <a:xfrm>
              <a:off x="3857620" y="4286256"/>
              <a:ext cx="857256" cy="14287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7400" name="Straight Connector 106"/>
            <p:cNvCxnSpPr>
              <a:cxnSpLocks noChangeShapeType="1"/>
              <a:stCxn id="59" idx="3"/>
              <a:endCxn id="57414" idx="1"/>
            </p:cNvCxnSpPr>
            <p:nvPr/>
          </p:nvCxnSpPr>
          <p:spPr bwMode="auto">
            <a:xfrm>
              <a:off x="2323222" y="5143512"/>
              <a:ext cx="2320216" cy="57179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9" name="Rounded Rectangle 58"/>
            <p:cNvSpPr/>
            <p:nvPr/>
          </p:nvSpPr>
          <p:spPr bwMode="auto">
            <a:xfrm>
              <a:off x="1180978" y="5000685"/>
              <a:ext cx="1142892" cy="285758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200" b="1">
                <a:latin typeface="Arial" charset="0"/>
              </a:endParaRPr>
            </a:p>
          </p:txBody>
        </p:sp>
        <p:sp>
          <p:nvSpPr>
            <p:cNvPr id="64" name="Rounded Rectangle 63"/>
            <p:cNvSpPr/>
            <p:nvPr/>
          </p:nvSpPr>
          <p:spPr bwMode="auto">
            <a:xfrm>
              <a:off x="4609654" y="2786060"/>
              <a:ext cx="1142892" cy="285758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200" b="1">
                <a:latin typeface="Arial" charset="0"/>
              </a:endParaRPr>
            </a:p>
          </p:txBody>
        </p:sp>
        <p:sp>
          <p:nvSpPr>
            <p:cNvPr id="66" name="Rounded Rectangle 65"/>
            <p:cNvSpPr/>
            <p:nvPr/>
          </p:nvSpPr>
          <p:spPr bwMode="auto">
            <a:xfrm>
              <a:off x="5323962" y="3643334"/>
              <a:ext cx="928600" cy="285758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66FF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200" b="1">
                <a:latin typeface="Arial" charset="0"/>
              </a:endParaRPr>
            </a:p>
          </p:txBody>
        </p:sp>
        <p:sp>
          <p:nvSpPr>
            <p:cNvPr id="68" name="Rounded Rectangle 67"/>
            <p:cNvSpPr/>
            <p:nvPr/>
          </p:nvSpPr>
          <p:spPr bwMode="auto">
            <a:xfrm>
              <a:off x="4609654" y="4286289"/>
              <a:ext cx="928600" cy="285758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CCFF66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200" b="1">
                <a:latin typeface="Arial" charset="0"/>
              </a:endParaRPr>
            </a:p>
          </p:txBody>
        </p:sp>
        <p:sp>
          <p:nvSpPr>
            <p:cNvPr id="69" name="Rounded Rectangle 68"/>
            <p:cNvSpPr/>
            <p:nvPr/>
          </p:nvSpPr>
          <p:spPr bwMode="auto">
            <a:xfrm>
              <a:off x="4609654" y="5072125"/>
              <a:ext cx="928600" cy="285758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200" b="1">
                <a:latin typeface="Arial" charset="0"/>
              </a:endParaRPr>
            </a:p>
          </p:txBody>
        </p:sp>
        <p:sp>
          <p:nvSpPr>
            <p:cNvPr id="79" name="Rounded Rectangle 78"/>
            <p:cNvSpPr/>
            <p:nvPr/>
          </p:nvSpPr>
          <p:spPr bwMode="auto">
            <a:xfrm>
              <a:off x="250791" y="3857652"/>
              <a:ext cx="1144480" cy="285758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99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200" b="1">
                <a:latin typeface="Arial" charset="0"/>
              </a:endParaRPr>
            </a:p>
          </p:txBody>
        </p:sp>
        <p:sp>
          <p:nvSpPr>
            <p:cNvPr id="80" name="Rounded Rectangle 79"/>
            <p:cNvSpPr/>
            <p:nvPr/>
          </p:nvSpPr>
          <p:spPr bwMode="auto">
            <a:xfrm>
              <a:off x="2642928" y="4143410"/>
              <a:ext cx="1214322" cy="285758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CC3399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200" b="1">
                <a:latin typeface="Arial" charset="0"/>
              </a:endParaRPr>
            </a:p>
          </p:txBody>
        </p:sp>
        <p:sp>
          <p:nvSpPr>
            <p:cNvPr id="57408" name="TextBox 70"/>
            <p:cNvSpPr txBox="1">
              <a:spLocks noChangeArrowheads="1"/>
            </p:cNvSpPr>
            <p:nvPr/>
          </p:nvSpPr>
          <p:spPr bwMode="auto">
            <a:xfrm>
              <a:off x="4572000" y="4214818"/>
              <a:ext cx="113845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000">
                  <a:latin typeface="Calibri" pitchFamily="34" charset="0"/>
                  <a:sym typeface="Symbol" pitchFamily="18" charset="2"/>
                </a:rPr>
                <a:t>m</a:t>
              </a:r>
              <a:r>
                <a:rPr lang="de-DE" sz="2000">
                  <a:latin typeface="Calibri" pitchFamily="34" charset="0"/>
                </a:rPr>
                <a:t>(Ben)</a:t>
              </a:r>
              <a:r>
                <a:rPr lang="de-DE" sz="2000">
                  <a:latin typeface="Calibri" pitchFamily="34" charset="0"/>
                  <a:sym typeface="Symbol" pitchFamily="18" charset="2"/>
                </a:rPr>
                <a:t> </a:t>
              </a:r>
              <a:endParaRPr lang="de-DE" sz="2000">
                <a:latin typeface="Calibri" pitchFamily="34" charset="0"/>
              </a:endParaRPr>
            </a:p>
          </p:txBody>
        </p:sp>
        <p:sp>
          <p:nvSpPr>
            <p:cNvPr id="57409" name="TextBox 69"/>
            <p:cNvSpPr txBox="1">
              <a:spLocks noChangeArrowheads="1"/>
            </p:cNvSpPr>
            <p:nvPr/>
          </p:nvSpPr>
          <p:spPr bwMode="auto">
            <a:xfrm>
              <a:off x="5357818" y="3571876"/>
              <a:ext cx="105189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000">
                  <a:latin typeface="Calibri" pitchFamily="34" charset="0"/>
                  <a:sym typeface="Symbol" pitchFamily="18" charset="2"/>
                </a:rPr>
                <a:t>m</a:t>
              </a:r>
              <a:r>
                <a:rPr lang="de-DE" sz="2000">
                  <a:latin typeface="Calibri" pitchFamily="34" charset="0"/>
                </a:rPr>
                <a:t>(Nic)</a:t>
              </a:r>
              <a:r>
                <a:rPr lang="de-DE" sz="2000">
                  <a:latin typeface="Calibri" pitchFamily="34" charset="0"/>
                  <a:sym typeface="Symbol" pitchFamily="18" charset="2"/>
                </a:rPr>
                <a:t> </a:t>
              </a:r>
              <a:endParaRPr lang="de-DE" sz="2000">
                <a:latin typeface="Calibri" pitchFamily="34" charset="0"/>
              </a:endParaRPr>
            </a:p>
          </p:txBody>
        </p:sp>
        <p:sp>
          <p:nvSpPr>
            <p:cNvPr id="57410" name="TextBox 53"/>
            <p:cNvSpPr txBox="1">
              <a:spLocks noChangeArrowheads="1"/>
            </p:cNvSpPr>
            <p:nvPr/>
          </p:nvSpPr>
          <p:spPr bwMode="auto">
            <a:xfrm>
              <a:off x="214282" y="3786190"/>
              <a:ext cx="12955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000">
                  <a:latin typeface="Calibri" pitchFamily="34" charset="0"/>
                </a:rPr>
                <a:t>s(Ca,Nic)</a:t>
              </a:r>
            </a:p>
          </p:txBody>
        </p:sp>
        <p:sp>
          <p:nvSpPr>
            <p:cNvPr id="57411" name="TextBox 54"/>
            <p:cNvSpPr txBox="1">
              <a:spLocks noChangeArrowheads="1"/>
            </p:cNvSpPr>
            <p:nvPr/>
          </p:nvSpPr>
          <p:spPr bwMode="auto">
            <a:xfrm>
              <a:off x="4572000" y="2714620"/>
              <a:ext cx="136608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000">
                  <a:latin typeface="Calibri" pitchFamily="34" charset="0"/>
                </a:rPr>
                <a:t>s(Ce,Nic)</a:t>
              </a:r>
              <a:r>
                <a:rPr lang="de-DE" sz="2000">
                  <a:latin typeface="Calibri" pitchFamily="34" charset="0"/>
                  <a:sym typeface="Symbol" pitchFamily="18" charset="2"/>
                </a:rPr>
                <a:t> </a:t>
              </a:r>
              <a:endParaRPr lang="de-DE" sz="2000">
                <a:latin typeface="Calibri" pitchFamily="34" charset="0"/>
              </a:endParaRPr>
            </a:p>
          </p:txBody>
        </p:sp>
        <p:sp>
          <p:nvSpPr>
            <p:cNvPr id="57412" name="TextBox 55"/>
            <p:cNvSpPr txBox="1">
              <a:spLocks noChangeArrowheads="1"/>
            </p:cNvSpPr>
            <p:nvPr/>
          </p:nvSpPr>
          <p:spPr bwMode="auto">
            <a:xfrm>
              <a:off x="2687310" y="4071942"/>
              <a:ext cx="145264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000">
                  <a:latin typeface="Calibri" pitchFamily="34" charset="0"/>
                </a:rPr>
                <a:t>s(Ca,Ben)</a:t>
              </a:r>
              <a:r>
                <a:rPr lang="de-DE" sz="2000">
                  <a:latin typeface="Calibri" pitchFamily="34" charset="0"/>
                  <a:sym typeface="Symbol" pitchFamily="18" charset="2"/>
                </a:rPr>
                <a:t> </a:t>
              </a:r>
              <a:endParaRPr lang="de-DE" sz="2000">
                <a:latin typeface="Calibri" pitchFamily="34" charset="0"/>
              </a:endParaRPr>
            </a:p>
          </p:txBody>
        </p:sp>
        <p:sp>
          <p:nvSpPr>
            <p:cNvPr id="57413" name="TextBox 56"/>
            <p:cNvSpPr txBox="1">
              <a:spLocks noChangeArrowheads="1"/>
            </p:cNvSpPr>
            <p:nvPr/>
          </p:nvSpPr>
          <p:spPr bwMode="auto">
            <a:xfrm>
              <a:off x="1142976" y="4929198"/>
              <a:ext cx="12955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000">
                  <a:latin typeface="Calibri" pitchFamily="34" charset="0"/>
                </a:rPr>
                <a:t>s(Ca,So)</a:t>
              </a:r>
              <a:r>
                <a:rPr lang="de-DE" sz="2000">
                  <a:latin typeface="Calibri" pitchFamily="34" charset="0"/>
                  <a:sym typeface="Symbol" pitchFamily="18" charset="2"/>
                </a:rPr>
                <a:t> </a:t>
              </a:r>
              <a:endParaRPr lang="de-DE" sz="2000">
                <a:latin typeface="Calibri" pitchFamily="34" charset="0"/>
              </a:endParaRPr>
            </a:p>
          </p:txBody>
        </p:sp>
        <p:sp>
          <p:nvSpPr>
            <p:cNvPr id="57414" name="TextBox 71"/>
            <p:cNvSpPr txBox="1">
              <a:spLocks noChangeArrowheads="1"/>
            </p:cNvSpPr>
            <p:nvPr/>
          </p:nvSpPr>
          <p:spPr bwMode="auto">
            <a:xfrm>
              <a:off x="4643438" y="5000636"/>
              <a:ext cx="98135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000">
                  <a:latin typeface="Calibri" pitchFamily="34" charset="0"/>
                  <a:sym typeface="Symbol" pitchFamily="18" charset="2"/>
                </a:rPr>
                <a:t>m</a:t>
              </a:r>
              <a:r>
                <a:rPr lang="de-DE" sz="2000">
                  <a:latin typeface="Calibri" pitchFamily="34" charset="0"/>
                </a:rPr>
                <a:t>(So)</a:t>
              </a:r>
              <a:r>
                <a:rPr lang="de-DE" sz="2000">
                  <a:latin typeface="Calibri" pitchFamily="34" charset="0"/>
                  <a:sym typeface="Symbol" pitchFamily="18" charset="2"/>
                </a:rPr>
                <a:t> </a:t>
              </a:r>
              <a:endParaRPr lang="de-DE" sz="2000">
                <a:latin typeface="Calibri" pitchFamily="34" charset="0"/>
              </a:endParaRPr>
            </a:p>
          </p:txBody>
        </p:sp>
      </p:grp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6372225" y="5086052"/>
            <a:ext cx="27320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>
                <a:latin typeface="Calibri" pitchFamily="34" charset="0"/>
              </a:rPr>
              <a:t>MRF assumption:</a:t>
            </a:r>
          </a:p>
          <a:p>
            <a:r>
              <a:rPr lang="de-DE" sz="2000">
                <a:solidFill>
                  <a:srgbClr val="0000FF"/>
                </a:solidFill>
                <a:latin typeface="Calibri" pitchFamily="34" charset="0"/>
              </a:rPr>
              <a:t>P[X</a:t>
            </a:r>
            <a:r>
              <a:rPr lang="de-DE" sz="2000" baseline="-25000">
                <a:solidFill>
                  <a:srgbClr val="0000FF"/>
                </a:solidFill>
                <a:latin typeface="Calibri" pitchFamily="34" charset="0"/>
              </a:rPr>
              <a:t>i</a:t>
            </a:r>
            <a:r>
              <a:rPr lang="de-DE" sz="2000">
                <a:solidFill>
                  <a:srgbClr val="0000FF"/>
                </a:solidFill>
                <a:latin typeface="Calibri" pitchFamily="34" charset="0"/>
              </a:rPr>
              <a:t>|X</a:t>
            </a:r>
            <a:r>
              <a:rPr lang="de-DE" sz="2000" baseline="-25000">
                <a:solidFill>
                  <a:srgbClr val="0000FF"/>
                </a:solidFill>
                <a:latin typeface="Calibri" pitchFamily="34" charset="0"/>
              </a:rPr>
              <a:t>1</a:t>
            </a:r>
            <a:r>
              <a:rPr lang="de-DE" sz="2000">
                <a:solidFill>
                  <a:srgbClr val="0000FF"/>
                </a:solidFill>
                <a:latin typeface="Calibri" pitchFamily="34" charset="0"/>
              </a:rPr>
              <a:t>..X</a:t>
            </a:r>
            <a:r>
              <a:rPr lang="de-DE" sz="2000" baseline="-25000">
                <a:solidFill>
                  <a:srgbClr val="0000FF"/>
                </a:solidFill>
                <a:latin typeface="Calibri" pitchFamily="34" charset="0"/>
              </a:rPr>
              <a:t>n</a:t>
            </a:r>
            <a:r>
              <a:rPr lang="de-DE" sz="2000">
                <a:solidFill>
                  <a:srgbClr val="0000FF"/>
                </a:solidFill>
                <a:latin typeface="Calibri" pitchFamily="34" charset="0"/>
              </a:rPr>
              <a:t>]=P[X</a:t>
            </a:r>
            <a:r>
              <a:rPr lang="de-DE" sz="2000" baseline="-25000">
                <a:solidFill>
                  <a:srgbClr val="0000FF"/>
                </a:solidFill>
                <a:latin typeface="Calibri" pitchFamily="34" charset="0"/>
              </a:rPr>
              <a:t>i</a:t>
            </a:r>
            <a:r>
              <a:rPr lang="de-DE" sz="2000">
                <a:solidFill>
                  <a:srgbClr val="0000FF"/>
                </a:solidFill>
                <a:latin typeface="Calibri" pitchFamily="34" charset="0"/>
              </a:rPr>
              <a:t>|MB(X</a:t>
            </a:r>
            <a:r>
              <a:rPr lang="de-DE" sz="2000" baseline="-25000">
                <a:solidFill>
                  <a:srgbClr val="0000FF"/>
                </a:solidFill>
                <a:latin typeface="Calibri" pitchFamily="34" charset="0"/>
              </a:rPr>
              <a:t>i</a:t>
            </a:r>
            <a:r>
              <a:rPr lang="de-DE" sz="2000">
                <a:solidFill>
                  <a:srgbClr val="0000FF"/>
                </a:solidFill>
                <a:latin typeface="Calibri" pitchFamily="34" charset="0"/>
              </a:rPr>
              <a:t>)]</a:t>
            </a:r>
            <a:endParaRPr lang="en-US" sz="20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11" name="TextBox 110"/>
          <p:cNvSpPr txBox="1">
            <a:spLocks noChangeArrowheads="1"/>
          </p:cNvSpPr>
          <p:nvPr/>
        </p:nvSpPr>
        <p:spPr bwMode="auto">
          <a:xfrm>
            <a:off x="147638" y="5519738"/>
            <a:ext cx="54991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dirty="0" err="1">
                <a:latin typeface="Calibri" pitchFamily="34" charset="0"/>
              </a:rPr>
              <a:t>Variety</a:t>
            </a:r>
            <a:r>
              <a:rPr lang="de-DE" sz="2400" b="1" dirty="0">
                <a:latin typeface="Calibri" pitchFamily="34" charset="0"/>
              </a:rPr>
              <a:t> </a:t>
            </a:r>
            <a:r>
              <a:rPr lang="de-DE" sz="2400" b="1" dirty="0" err="1">
                <a:latin typeface="Calibri" pitchFamily="34" charset="0"/>
              </a:rPr>
              <a:t>of</a:t>
            </a:r>
            <a:r>
              <a:rPr lang="de-DE" sz="2400" b="1" dirty="0">
                <a:latin typeface="Calibri" pitchFamily="34" charset="0"/>
              </a:rPr>
              <a:t> </a:t>
            </a:r>
            <a:r>
              <a:rPr lang="de-DE" sz="2400" b="1" dirty="0" err="1">
                <a:latin typeface="Calibri" pitchFamily="34" charset="0"/>
              </a:rPr>
              <a:t>algorithms</a:t>
            </a:r>
            <a:r>
              <a:rPr lang="de-DE" sz="2400" b="1" dirty="0">
                <a:latin typeface="Calibri" pitchFamily="34" charset="0"/>
              </a:rPr>
              <a:t> </a:t>
            </a:r>
            <a:r>
              <a:rPr lang="de-DE" sz="2400" b="1" dirty="0" err="1">
                <a:latin typeface="Calibri" pitchFamily="34" charset="0"/>
              </a:rPr>
              <a:t>for</a:t>
            </a:r>
            <a:r>
              <a:rPr lang="de-DE" sz="2400" b="1" dirty="0">
                <a:latin typeface="Calibri" pitchFamily="34" charset="0"/>
              </a:rPr>
              <a:t> </a:t>
            </a:r>
            <a:r>
              <a:rPr lang="de-DE" sz="2400" b="1" dirty="0" err="1">
                <a:latin typeface="Calibri" pitchFamily="34" charset="0"/>
              </a:rPr>
              <a:t>joint</a:t>
            </a:r>
            <a:r>
              <a:rPr lang="de-DE" sz="2400" b="1" dirty="0">
                <a:latin typeface="Calibri" pitchFamily="34" charset="0"/>
              </a:rPr>
              <a:t> </a:t>
            </a:r>
            <a:r>
              <a:rPr lang="de-DE" sz="2400" b="1" dirty="0" err="1">
                <a:latin typeface="Calibri" pitchFamily="34" charset="0"/>
              </a:rPr>
              <a:t>inference</a:t>
            </a:r>
            <a:r>
              <a:rPr lang="de-DE" sz="2400" b="1" dirty="0">
                <a:latin typeface="Calibri" pitchFamily="34" charset="0"/>
              </a:rPr>
              <a:t>:</a:t>
            </a:r>
          </a:p>
          <a:p>
            <a:r>
              <a:rPr lang="de-DE" sz="2000" b="1" dirty="0">
                <a:latin typeface="Calibri" pitchFamily="34" charset="0"/>
              </a:rPr>
              <a:t>Gibbs </a:t>
            </a:r>
            <a:r>
              <a:rPr lang="de-DE" sz="2000" b="1" dirty="0" err="1">
                <a:latin typeface="Calibri" pitchFamily="34" charset="0"/>
              </a:rPr>
              <a:t>sampling</a:t>
            </a:r>
            <a:r>
              <a:rPr lang="de-DE" sz="2000" b="1" dirty="0">
                <a:latin typeface="Calibri" pitchFamily="34" charset="0"/>
              </a:rPr>
              <a:t>, </a:t>
            </a:r>
            <a:r>
              <a:rPr lang="de-DE" sz="2000" b="1" dirty="0" err="1">
                <a:latin typeface="Calibri" pitchFamily="34" charset="0"/>
              </a:rPr>
              <a:t>other</a:t>
            </a:r>
            <a:r>
              <a:rPr lang="de-DE" sz="2000" b="1" dirty="0">
                <a:latin typeface="Calibri" pitchFamily="34" charset="0"/>
              </a:rPr>
              <a:t> MCMC, belief </a:t>
            </a:r>
            <a:r>
              <a:rPr lang="de-DE" sz="2000" b="1" dirty="0" err="1">
                <a:latin typeface="Calibri" pitchFamily="34" charset="0"/>
              </a:rPr>
              <a:t>propagation</a:t>
            </a:r>
            <a:r>
              <a:rPr lang="en-US" sz="2000" b="1" dirty="0">
                <a:latin typeface="Calibri" pitchFamily="34" charset="0"/>
              </a:rPr>
              <a:t>, </a:t>
            </a:r>
          </a:p>
          <a:p>
            <a:r>
              <a:rPr lang="en-US" sz="2000" b="1" dirty="0">
                <a:latin typeface="Calibri" pitchFamily="34" charset="0"/>
              </a:rPr>
              <a:t>randomized </a:t>
            </a:r>
            <a:r>
              <a:rPr lang="en-US" sz="2000" b="1" dirty="0" err="1">
                <a:latin typeface="Calibri" pitchFamily="34" charset="0"/>
              </a:rPr>
              <a:t>MaxSat</a:t>
            </a:r>
            <a:r>
              <a:rPr lang="en-US" sz="2000" b="1" dirty="0">
                <a:latin typeface="Calibri" pitchFamily="34" charset="0"/>
              </a:rPr>
              <a:t>, …</a:t>
            </a:r>
            <a:endParaRPr lang="de-DE" sz="2000" b="1" dirty="0">
              <a:latin typeface="Calibri" pitchFamily="34" charset="0"/>
            </a:endParaRPr>
          </a:p>
        </p:txBody>
      </p:sp>
      <p:sp>
        <p:nvSpPr>
          <p:cNvPr id="112" name="TextBox 111"/>
          <p:cNvSpPr txBox="1">
            <a:spLocks noChangeArrowheads="1"/>
          </p:cNvSpPr>
          <p:nvPr/>
        </p:nvSpPr>
        <p:spPr bwMode="auto">
          <a:xfrm>
            <a:off x="6997700" y="5789315"/>
            <a:ext cx="203835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ts val="1800"/>
              </a:lnSpc>
            </a:pPr>
            <a:r>
              <a:rPr lang="de-DE" sz="2000">
                <a:latin typeface="Calibri" pitchFamily="34" charset="0"/>
              </a:rPr>
              <a:t>joint distribution </a:t>
            </a:r>
          </a:p>
          <a:p>
            <a:pPr>
              <a:lnSpc>
                <a:spcPts val="1800"/>
              </a:lnSpc>
            </a:pPr>
            <a:r>
              <a:rPr lang="de-DE" sz="2000">
                <a:latin typeface="Calibri" pitchFamily="34" charset="0"/>
              </a:rPr>
              <a:t>has product form </a:t>
            </a:r>
          </a:p>
          <a:p>
            <a:pPr>
              <a:lnSpc>
                <a:spcPts val="1800"/>
              </a:lnSpc>
            </a:pPr>
            <a:r>
              <a:rPr lang="de-DE" sz="2000">
                <a:latin typeface="Calibri" pitchFamily="34" charset="0"/>
              </a:rPr>
              <a:t>over all cliques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57363" name="TextBox 41"/>
          <p:cNvSpPr txBox="1">
            <a:spLocks noChangeArrowheads="1"/>
          </p:cNvSpPr>
          <p:nvPr/>
        </p:nvSpPr>
        <p:spPr bwMode="auto">
          <a:xfrm>
            <a:off x="5652120" y="548680"/>
            <a:ext cx="3325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latin typeface="Calibri" pitchFamily="34" charset="0"/>
              </a:rPr>
              <a:t>[</a:t>
            </a:r>
            <a:r>
              <a:rPr lang="de-DE" dirty="0" err="1">
                <a:latin typeface="Calibri" pitchFamily="34" charset="0"/>
              </a:rPr>
              <a:t>Richardson,Domingos</a:t>
            </a:r>
            <a:r>
              <a:rPr lang="de-DE" dirty="0">
                <a:latin typeface="Calibri" pitchFamily="34" charset="0"/>
              </a:rPr>
              <a:t>: ML 2006]</a:t>
            </a:r>
            <a:endParaRPr lang="en-US" dirty="0">
              <a:latin typeface="Calibri" pitchFamily="34" charset="0"/>
            </a:endParaRPr>
          </a:p>
        </p:txBody>
      </p:sp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451321" y="1384176"/>
          <a:ext cx="2238100" cy="1728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774"/>
                <a:gridCol w="864096"/>
                <a:gridCol w="510230"/>
              </a:tblGrid>
              <a:tr h="3457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s(</a:t>
                      </a:r>
                      <a:r>
                        <a:rPr lang="de-DE" sz="1400" b="1" dirty="0" err="1" smtClean="0">
                          <a:solidFill>
                            <a:schemeClr val="tx1"/>
                          </a:solidFill>
                        </a:rPr>
                        <a:t>Ca,Nic</a:t>
                      </a: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s(</a:t>
                      </a:r>
                      <a:r>
                        <a:rPr lang="de-DE" sz="1400" b="1" dirty="0" err="1" smtClean="0">
                          <a:solidFill>
                            <a:schemeClr val="tx1"/>
                          </a:solidFill>
                          <a:sym typeface="Symbol"/>
                        </a:rPr>
                        <a:t>Ce,Nic</a:t>
                      </a:r>
                      <a:r>
                        <a:rPr lang="de-DE" sz="14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)</a:t>
                      </a:r>
                      <a:endParaRPr lang="de-DE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>
                          <a:solidFill>
                            <a:schemeClr val="tx1"/>
                          </a:solidFill>
                          <a:sym typeface="Symbol"/>
                        </a:rPr>
                        <a:t>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</a:t>
                      </a:r>
                      <a:endParaRPr lang="en-US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4570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US" sz="1600" b="1" i="1" baseline="30000" dirty="0" smtClean="0">
                          <a:solidFill>
                            <a:schemeClr val="tx1"/>
                          </a:solidFill>
                        </a:rPr>
                        <a:t>5.9</a:t>
                      </a:r>
                      <a:endParaRPr lang="en-US" sz="1600" b="1" i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4570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US" sz="1600" b="1" i="1" baseline="30000" dirty="0" smtClean="0">
                          <a:solidFill>
                            <a:schemeClr val="tx1"/>
                          </a:solidFill>
                        </a:rPr>
                        <a:t>5.9</a:t>
                      </a:r>
                      <a:endParaRPr lang="en-US" sz="1600" b="1" i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4570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US" sz="1600" b="1" i="1" baseline="30000" dirty="0" smtClean="0">
                          <a:solidFill>
                            <a:schemeClr val="tx1"/>
                          </a:solidFill>
                        </a:rPr>
                        <a:t>5.9</a:t>
                      </a:r>
                      <a:endParaRPr lang="en-US" sz="1600" b="1" i="1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4570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US" sz="1800" b="1" i="1" baseline="30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1" i="1" baseline="30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06983" y="980728"/>
            <a:ext cx="2536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 dirty="0">
                <a:latin typeface="Calibri" pitchFamily="34" charset="0"/>
                <a:sym typeface="Symbol" pitchFamily="18" charset="2"/>
              </a:rPr>
              <a:t> </a:t>
            </a:r>
            <a:r>
              <a:rPr lang="de-DE" b="1" dirty="0">
                <a:latin typeface="Calibri" pitchFamily="34" charset="0"/>
              </a:rPr>
              <a:t>s(</a:t>
            </a:r>
            <a:r>
              <a:rPr lang="de-DE" b="1" dirty="0" err="1">
                <a:latin typeface="Calibri" pitchFamily="34" charset="0"/>
              </a:rPr>
              <a:t>Ca,Nic</a:t>
            </a:r>
            <a:r>
              <a:rPr lang="de-DE" b="1" dirty="0">
                <a:latin typeface="Calibri" pitchFamily="34" charset="0"/>
              </a:rPr>
              <a:t>) </a:t>
            </a:r>
            <a:r>
              <a:rPr lang="de-DE" b="1" dirty="0">
                <a:latin typeface="Calibri" pitchFamily="34" charset="0"/>
                <a:sym typeface="Symbol" pitchFamily="18" charset="2"/>
              </a:rPr>
              <a:t> s(</a:t>
            </a:r>
            <a:r>
              <a:rPr lang="de-DE" b="1" dirty="0" err="1">
                <a:latin typeface="Calibri" pitchFamily="34" charset="0"/>
                <a:sym typeface="Symbol" pitchFamily="18" charset="2"/>
              </a:rPr>
              <a:t>Ce,Nic</a:t>
            </a:r>
            <a:r>
              <a:rPr lang="de-DE" b="1" dirty="0">
                <a:latin typeface="Calibri" pitchFamily="34" charset="0"/>
                <a:sym typeface="Symbol" pitchFamily="18" charset="2"/>
              </a:rPr>
              <a:t>)</a:t>
            </a:r>
            <a:endParaRPr lang="de-DE" b="1" dirty="0"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236296" y="3500438"/>
            <a:ext cx="1727200" cy="1296987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sz="2200" b="1">
              <a:latin typeface="Arial" charset="0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7236296" y="3473450"/>
            <a:ext cx="173513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latin typeface="Calibri" pitchFamily="34" charset="0"/>
              </a:rPr>
              <a:t>RVs </a:t>
            </a:r>
            <a:r>
              <a:rPr lang="de-DE" sz="2000" b="1" dirty="0" err="1">
                <a:latin typeface="Calibri" pitchFamily="34" charset="0"/>
              </a:rPr>
              <a:t>coupled</a:t>
            </a:r>
            <a:endParaRPr lang="de-DE" sz="2000" b="1" dirty="0">
              <a:latin typeface="Calibri" pitchFamily="34" charset="0"/>
            </a:endParaRPr>
          </a:p>
          <a:p>
            <a:r>
              <a:rPr lang="de-DE" sz="2000" b="1" dirty="0" err="1">
                <a:latin typeface="Calibri" pitchFamily="34" charset="0"/>
              </a:rPr>
              <a:t>by</a:t>
            </a:r>
            <a:r>
              <a:rPr lang="de-DE" sz="2000" b="1" dirty="0">
                <a:latin typeface="Calibri" pitchFamily="34" charset="0"/>
              </a:rPr>
              <a:t> MRF </a:t>
            </a:r>
            <a:r>
              <a:rPr lang="de-DE" sz="2000" b="1" dirty="0" err="1">
                <a:latin typeface="Calibri" pitchFamily="34" charset="0"/>
              </a:rPr>
              <a:t>edge</a:t>
            </a:r>
            <a:endParaRPr lang="de-DE" sz="2000" b="1" dirty="0">
              <a:latin typeface="Calibri" pitchFamily="34" charset="0"/>
            </a:endParaRPr>
          </a:p>
          <a:p>
            <a:r>
              <a:rPr lang="de-DE" sz="2000" b="1" dirty="0" err="1">
                <a:latin typeface="Calibri" pitchFamily="34" charset="0"/>
              </a:rPr>
              <a:t>if</a:t>
            </a:r>
            <a:r>
              <a:rPr lang="de-DE" sz="2000" b="1" dirty="0">
                <a:latin typeface="Calibri" pitchFamily="34" charset="0"/>
              </a:rPr>
              <a:t> </a:t>
            </a:r>
            <a:r>
              <a:rPr lang="de-DE" sz="2000" b="1" dirty="0" err="1">
                <a:latin typeface="Calibri" pitchFamily="34" charset="0"/>
              </a:rPr>
              <a:t>they</a:t>
            </a:r>
            <a:r>
              <a:rPr lang="de-DE" sz="2000" b="1" dirty="0">
                <a:latin typeface="Calibri" pitchFamily="34" charset="0"/>
              </a:rPr>
              <a:t> </a:t>
            </a:r>
            <a:r>
              <a:rPr lang="de-DE" sz="2000" b="1" dirty="0" err="1">
                <a:latin typeface="Calibri" pitchFamily="34" charset="0"/>
              </a:rPr>
              <a:t>appear</a:t>
            </a:r>
            <a:endParaRPr lang="de-DE" sz="2000" b="1" dirty="0">
              <a:latin typeface="Calibri" pitchFamily="34" charset="0"/>
            </a:endParaRPr>
          </a:p>
          <a:p>
            <a:r>
              <a:rPr lang="de-DE" sz="2000" b="1" dirty="0">
                <a:latin typeface="Calibri" pitchFamily="34" charset="0"/>
              </a:rPr>
              <a:t>in same </a:t>
            </a:r>
            <a:r>
              <a:rPr lang="de-DE" sz="2000" b="1" dirty="0" err="1">
                <a:latin typeface="Calibri" pitchFamily="34" charset="0"/>
              </a:rPr>
              <a:t>clause</a:t>
            </a:r>
            <a:endParaRPr lang="de-DE" sz="2000" b="1" dirty="0">
              <a:latin typeface="Calibri" pitchFamily="34" charset="0"/>
            </a:endParaRPr>
          </a:p>
        </p:txBody>
      </p:sp>
      <p:sp>
        <p:nvSpPr>
          <p:cNvPr id="44" name="Rectangular Callout 43"/>
          <p:cNvSpPr/>
          <p:nvPr/>
        </p:nvSpPr>
        <p:spPr>
          <a:xfrm>
            <a:off x="457200" y="1386114"/>
            <a:ext cx="2220686" cy="1719943"/>
          </a:xfrm>
          <a:prstGeom prst="wedgeRectCallout">
            <a:avLst>
              <a:gd name="adj1" fmla="val 57045"/>
              <a:gd name="adj2" fmla="val 60655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11" grpId="0"/>
      <p:bldP spid="45" grpId="0"/>
      <p:bldP spid="4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4"/>
          <p:cNvSpPr>
            <a:spLocks noGrp="1" noChangeArrowheads="1"/>
          </p:cNvSpPr>
          <p:nvPr>
            <p:ph type="title"/>
          </p:nvPr>
        </p:nvSpPr>
        <p:spPr>
          <a:xfrm>
            <a:off x="-180975" y="49213"/>
            <a:ext cx="9144000" cy="642937"/>
          </a:xfrm>
        </p:spPr>
        <p:txBody>
          <a:bodyPr>
            <a:normAutofit fontScale="90000"/>
          </a:bodyPr>
          <a:lstStyle/>
          <a:p>
            <a:pPr algn="r">
              <a:lnSpc>
                <a:spcPct val="90000"/>
              </a:lnSpc>
            </a:pPr>
            <a:r>
              <a:rPr lang="de-DE" dirty="0" err="1" smtClean="0"/>
              <a:t>Markov</a:t>
            </a:r>
            <a:r>
              <a:rPr lang="de-DE" dirty="0" smtClean="0"/>
              <a:t> </a:t>
            </a:r>
            <a:r>
              <a:rPr lang="de-DE" dirty="0" err="1" smtClean="0"/>
              <a:t>Logic</a:t>
            </a:r>
            <a:r>
              <a:rPr lang="de-DE" dirty="0" smtClean="0"/>
              <a:t> Networks (</a:t>
            </a:r>
            <a:r>
              <a:rPr lang="de-DE" dirty="0" err="1" smtClean="0"/>
              <a:t>MLN‘s</a:t>
            </a:r>
            <a:r>
              <a:rPr lang="de-DE" dirty="0" smtClean="0"/>
              <a:t>) </a:t>
            </a:r>
            <a:endParaRPr lang="de-DE" sz="2200" dirty="0" smtClean="0"/>
          </a:p>
        </p:txBody>
      </p:sp>
      <p:grpSp>
        <p:nvGrpSpPr>
          <p:cNvPr id="2" name="Group 113"/>
          <p:cNvGrpSpPr>
            <a:grpSpLocks/>
          </p:cNvGrpSpPr>
          <p:nvPr/>
        </p:nvGrpSpPr>
        <p:grpSpPr bwMode="auto">
          <a:xfrm>
            <a:off x="611188" y="2687638"/>
            <a:ext cx="6196012" cy="2686050"/>
            <a:chOff x="214282" y="2714620"/>
            <a:chExt cx="6195427" cy="2686126"/>
          </a:xfrm>
        </p:grpSpPr>
        <p:cxnSp>
          <p:nvCxnSpPr>
            <p:cNvPr id="106523" name="Straight Connector 96"/>
            <p:cNvCxnSpPr>
              <a:cxnSpLocks noChangeShapeType="1"/>
              <a:stCxn id="64" idx="2"/>
              <a:endCxn id="66" idx="0"/>
            </p:cNvCxnSpPr>
            <p:nvPr/>
          </p:nvCxnSpPr>
          <p:spPr bwMode="auto">
            <a:xfrm rot="16200000" flipH="1">
              <a:off x="5198601" y="3053950"/>
              <a:ext cx="571504" cy="60722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6524" name="Straight Connector 81"/>
            <p:cNvCxnSpPr>
              <a:cxnSpLocks noChangeShapeType="1"/>
              <a:stCxn id="79" idx="2"/>
              <a:endCxn id="59" idx="0"/>
            </p:cNvCxnSpPr>
            <p:nvPr/>
          </p:nvCxnSpPr>
          <p:spPr bwMode="auto">
            <a:xfrm rot="16200000" flipH="1">
              <a:off x="858743" y="4107661"/>
              <a:ext cx="857256" cy="92869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6525" name="Straight Connector 83"/>
            <p:cNvCxnSpPr>
              <a:cxnSpLocks noChangeShapeType="1"/>
              <a:endCxn id="80" idx="2"/>
            </p:cNvCxnSpPr>
            <p:nvPr/>
          </p:nvCxnSpPr>
          <p:spPr bwMode="auto">
            <a:xfrm flipV="1">
              <a:off x="1979714" y="4429132"/>
              <a:ext cx="1270683" cy="5840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6526" name="Straight Connector 85"/>
            <p:cNvCxnSpPr>
              <a:cxnSpLocks noChangeShapeType="1"/>
              <a:stCxn id="79" idx="3"/>
              <a:endCxn id="80" idx="1"/>
            </p:cNvCxnSpPr>
            <p:nvPr/>
          </p:nvCxnSpPr>
          <p:spPr bwMode="auto">
            <a:xfrm>
              <a:off x="1394528" y="4000504"/>
              <a:ext cx="1248646" cy="285752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6527" name="Straight Connector 87"/>
            <p:cNvCxnSpPr>
              <a:cxnSpLocks noChangeShapeType="1"/>
              <a:stCxn id="79" idx="0"/>
              <a:endCxn id="64" idx="1"/>
            </p:cNvCxnSpPr>
            <p:nvPr/>
          </p:nvCxnSpPr>
          <p:spPr bwMode="auto">
            <a:xfrm rot="5400000" flipH="1" flipV="1">
              <a:off x="2251784" y="1500174"/>
              <a:ext cx="928694" cy="378621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6528" name="Straight Connector 90"/>
            <p:cNvCxnSpPr>
              <a:cxnSpLocks noChangeShapeType="1"/>
              <a:stCxn id="79" idx="3"/>
              <a:endCxn id="106539" idx="1"/>
            </p:cNvCxnSpPr>
            <p:nvPr/>
          </p:nvCxnSpPr>
          <p:spPr bwMode="auto">
            <a:xfrm flipV="1">
              <a:off x="1394528" y="3771931"/>
              <a:ext cx="3963290" cy="22857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6529" name="Straight Connector 104"/>
            <p:cNvCxnSpPr>
              <a:cxnSpLocks noChangeShapeType="1"/>
              <a:stCxn id="80" idx="3"/>
            </p:cNvCxnSpPr>
            <p:nvPr/>
          </p:nvCxnSpPr>
          <p:spPr bwMode="auto">
            <a:xfrm>
              <a:off x="3857620" y="4286256"/>
              <a:ext cx="857256" cy="14287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6530" name="Straight Connector 106"/>
            <p:cNvCxnSpPr>
              <a:cxnSpLocks noChangeShapeType="1"/>
              <a:stCxn id="59" idx="3"/>
              <a:endCxn id="106544" idx="1"/>
            </p:cNvCxnSpPr>
            <p:nvPr/>
          </p:nvCxnSpPr>
          <p:spPr bwMode="auto">
            <a:xfrm>
              <a:off x="2323222" y="5143512"/>
              <a:ext cx="2320216" cy="57179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9" name="Rounded Rectangle 58"/>
            <p:cNvSpPr/>
            <p:nvPr/>
          </p:nvSpPr>
          <p:spPr bwMode="auto">
            <a:xfrm>
              <a:off x="1180978" y="5000685"/>
              <a:ext cx="1142892" cy="285758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200" b="1">
                <a:latin typeface="Arial" charset="0"/>
              </a:endParaRPr>
            </a:p>
          </p:txBody>
        </p:sp>
        <p:sp>
          <p:nvSpPr>
            <p:cNvPr id="64" name="Rounded Rectangle 63"/>
            <p:cNvSpPr/>
            <p:nvPr/>
          </p:nvSpPr>
          <p:spPr bwMode="auto">
            <a:xfrm>
              <a:off x="4609654" y="2786059"/>
              <a:ext cx="1142892" cy="285758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200" b="1">
                <a:latin typeface="Arial" charset="0"/>
              </a:endParaRPr>
            </a:p>
          </p:txBody>
        </p:sp>
        <p:sp>
          <p:nvSpPr>
            <p:cNvPr id="66" name="Rounded Rectangle 65"/>
            <p:cNvSpPr/>
            <p:nvPr/>
          </p:nvSpPr>
          <p:spPr bwMode="auto">
            <a:xfrm>
              <a:off x="5323962" y="3643333"/>
              <a:ext cx="928600" cy="285758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66FF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200" b="1">
                <a:latin typeface="Arial" charset="0"/>
              </a:endParaRPr>
            </a:p>
          </p:txBody>
        </p:sp>
        <p:sp>
          <p:nvSpPr>
            <p:cNvPr id="68" name="Rounded Rectangle 67"/>
            <p:cNvSpPr/>
            <p:nvPr/>
          </p:nvSpPr>
          <p:spPr bwMode="auto">
            <a:xfrm>
              <a:off x="4609654" y="4286289"/>
              <a:ext cx="928600" cy="285758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CCFF66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200" b="1">
                <a:latin typeface="Arial" charset="0"/>
              </a:endParaRPr>
            </a:p>
          </p:txBody>
        </p:sp>
        <p:sp>
          <p:nvSpPr>
            <p:cNvPr id="69" name="Rounded Rectangle 68"/>
            <p:cNvSpPr/>
            <p:nvPr/>
          </p:nvSpPr>
          <p:spPr bwMode="auto">
            <a:xfrm>
              <a:off x="4609654" y="5072124"/>
              <a:ext cx="928600" cy="285758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200" b="1">
                <a:latin typeface="Arial" charset="0"/>
              </a:endParaRPr>
            </a:p>
          </p:txBody>
        </p:sp>
        <p:sp>
          <p:nvSpPr>
            <p:cNvPr id="79" name="Rounded Rectangle 78"/>
            <p:cNvSpPr/>
            <p:nvPr/>
          </p:nvSpPr>
          <p:spPr bwMode="auto">
            <a:xfrm>
              <a:off x="250791" y="3857652"/>
              <a:ext cx="1144480" cy="285758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99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200" b="1">
                <a:latin typeface="Arial" charset="0"/>
              </a:endParaRPr>
            </a:p>
          </p:txBody>
        </p:sp>
        <p:sp>
          <p:nvSpPr>
            <p:cNvPr id="80" name="Rounded Rectangle 79"/>
            <p:cNvSpPr/>
            <p:nvPr/>
          </p:nvSpPr>
          <p:spPr bwMode="auto">
            <a:xfrm>
              <a:off x="2642928" y="4143410"/>
              <a:ext cx="1214322" cy="285758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CC3399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200" b="1">
                <a:latin typeface="Arial" charset="0"/>
              </a:endParaRPr>
            </a:p>
          </p:txBody>
        </p:sp>
        <p:sp>
          <p:nvSpPr>
            <p:cNvPr id="106538" name="TextBox 70"/>
            <p:cNvSpPr txBox="1">
              <a:spLocks noChangeArrowheads="1"/>
            </p:cNvSpPr>
            <p:nvPr/>
          </p:nvSpPr>
          <p:spPr bwMode="auto">
            <a:xfrm>
              <a:off x="4572000" y="4214818"/>
              <a:ext cx="113845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000">
                  <a:latin typeface="Calibri" pitchFamily="34" charset="0"/>
                  <a:sym typeface="Symbol" pitchFamily="18" charset="2"/>
                </a:rPr>
                <a:t>m</a:t>
              </a:r>
              <a:r>
                <a:rPr lang="de-DE" sz="2000">
                  <a:latin typeface="Calibri" pitchFamily="34" charset="0"/>
                </a:rPr>
                <a:t>(Ben)</a:t>
              </a:r>
              <a:r>
                <a:rPr lang="de-DE" sz="2000">
                  <a:latin typeface="Calibri" pitchFamily="34" charset="0"/>
                  <a:sym typeface="Symbol" pitchFamily="18" charset="2"/>
                </a:rPr>
                <a:t> </a:t>
              </a:r>
              <a:endParaRPr lang="de-DE" sz="2000">
                <a:latin typeface="Calibri" pitchFamily="34" charset="0"/>
              </a:endParaRPr>
            </a:p>
          </p:txBody>
        </p:sp>
        <p:sp>
          <p:nvSpPr>
            <p:cNvPr id="106539" name="TextBox 69"/>
            <p:cNvSpPr txBox="1">
              <a:spLocks noChangeArrowheads="1"/>
            </p:cNvSpPr>
            <p:nvPr/>
          </p:nvSpPr>
          <p:spPr bwMode="auto">
            <a:xfrm>
              <a:off x="5357818" y="3571876"/>
              <a:ext cx="105189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000">
                  <a:latin typeface="Calibri" pitchFamily="34" charset="0"/>
                  <a:sym typeface="Symbol" pitchFamily="18" charset="2"/>
                </a:rPr>
                <a:t>m</a:t>
              </a:r>
              <a:r>
                <a:rPr lang="de-DE" sz="2000">
                  <a:latin typeface="Calibri" pitchFamily="34" charset="0"/>
                </a:rPr>
                <a:t>(Nic)</a:t>
              </a:r>
              <a:r>
                <a:rPr lang="de-DE" sz="2000">
                  <a:latin typeface="Calibri" pitchFamily="34" charset="0"/>
                  <a:sym typeface="Symbol" pitchFamily="18" charset="2"/>
                </a:rPr>
                <a:t> </a:t>
              </a:r>
              <a:endParaRPr lang="de-DE" sz="2000">
                <a:latin typeface="Calibri" pitchFamily="34" charset="0"/>
              </a:endParaRPr>
            </a:p>
          </p:txBody>
        </p:sp>
        <p:sp>
          <p:nvSpPr>
            <p:cNvPr id="106540" name="TextBox 53"/>
            <p:cNvSpPr txBox="1">
              <a:spLocks noChangeArrowheads="1"/>
            </p:cNvSpPr>
            <p:nvPr/>
          </p:nvSpPr>
          <p:spPr bwMode="auto">
            <a:xfrm>
              <a:off x="214282" y="3786190"/>
              <a:ext cx="12955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000">
                  <a:latin typeface="Calibri" pitchFamily="34" charset="0"/>
                </a:rPr>
                <a:t>s(Ca,Nic)</a:t>
              </a:r>
            </a:p>
          </p:txBody>
        </p:sp>
        <p:sp>
          <p:nvSpPr>
            <p:cNvPr id="106541" name="TextBox 54"/>
            <p:cNvSpPr txBox="1">
              <a:spLocks noChangeArrowheads="1"/>
            </p:cNvSpPr>
            <p:nvPr/>
          </p:nvSpPr>
          <p:spPr bwMode="auto">
            <a:xfrm>
              <a:off x="4572000" y="2714620"/>
              <a:ext cx="136608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000">
                  <a:latin typeface="Calibri" pitchFamily="34" charset="0"/>
                </a:rPr>
                <a:t>s(Ce,Nic)</a:t>
              </a:r>
              <a:r>
                <a:rPr lang="de-DE" sz="2000">
                  <a:latin typeface="Calibri" pitchFamily="34" charset="0"/>
                  <a:sym typeface="Symbol" pitchFamily="18" charset="2"/>
                </a:rPr>
                <a:t> </a:t>
              </a:r>
              <a:endParaRPr lang="de-DE" sz="2000">
                <a:latin typeface="Calibri" pitchFamily="34" charset="0"/>
              </a:endParaRPr>
            </a:p>
          </p:txBody>
        </p:sp>
        <p:sp>
          <p:nvSpPr>
            <p:cNvPr id="106542" name="TextBox 55"/>
            <p:cNvSpPr txBox="1">
              <a:spLocks noChangeArrowheads="1"/>
            </p:cNvSpPr>
            <p:nvPr/>
          </p:nvSpPr>
          <p:spPr bwMode="auto">
            <a:xfrm>
              <a:off x="2687310" y="4071942"/>
              <a:ext cx="145264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000">
                  <a:latin typeface="Calibri" pitchFamily="34" charset="0"/>
                </a:rPr>
                <a:t>s(Ca,Ben)</a:t>
              </a:r>
              <a:r>
                <a:rPr lang="de-DE" sz="2000">
                  <a:latin typeface="Calibri" pitchFamily="34" charset="0"/>
                  <a:sym typeface="Symbol" pitchFamily="18" charset="2"/>
                </a:rPr>
                <a:t> </a:t>
              </a:r>
              <a:endParaRPr lang="de-DE" sz="2000">
                <a:latin typeface="Calibri" pitchFamily="34" charset="0"/>
              </a:endParaRPr>
            </a:p>
          </p:txBody>
        </p:sp>
        <p:sp>
          <p:nvSpPr>
            <p:cNvPr id="106543" name="TextBox 56"/>
            <p:cNvSpPr txBox="1">
              <a:spLocks noChangeArrowheads="1"/>
            </p:cNvSpPr>
            <p:nvPr/>
          </p:nvSpPr>
          <p:spPr bwMode="auto">
            <a:xfrm>
              <a:off x="1142976" y="4929198"/>
              <a:ext cx="12955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000">
                  <a:latin typeface="Calibri" pitchFamily="34" charset="0"/>
                </a:rPr>
                <a:t>s(Ca,So)</a:t>
              </a:r>
              <a:r>
                <a:rPr lang="de-DE" sz="2000">
                  <a:latin typeface="Calibri" pitchFamily="34" charset="0"/>
                  <a:sym typeface="Symbol" pitchFamily="18" charset="2"/>
                </a:rPr>
                <a:t> </a:t>
              </a:r>
              <a:endParaRPr lang="de-DE" sz="2000">
                <a:latin typeface="Calibri" pitchFamily="34" charset="0"/>
              </a:endParaRPr>
            </a:p>
          </p:txBody>
        </p:sp>
        <p:sp>
          <p:nvSpPr>
            <p:cNvPr id="106544" name="TextBox 71"/>
            <p:cNvSpPr txBox="1">
              <a:spLocks noChangeArrowheads="1"/>
            </p:cNvSpPr>
            <p:nvPr/>
          </p:nvSpPr>
          <p:spPr bwMode="auto">
            <a:xfrm>
              <a:off x="4643438" y="5000636"/>
              <a:ext cx="98135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000">
                  <a:latin typeface="Calibri" pitchFamily="34" charset="0"/>
                  <a:sym typeface="Symbol" pitchFamily="18" charset="2"/>
                </a:rPr>
                <a:t>m</a:t>
              </a:r>
              <a:r>
                <a:rPr lang="de-DE" sz="2000">
                  <a:latin typeface="Calibri" pitchFamily="34" charset="0"/>
                </a:rPr>
                <a:t>(So)</a:t>
              </a:r>
              <a:r>
                <a:rPr lang="de-DE" sz="2000">
                  <a:latin typeface="Calibri" pitchFamily="34" charset="0"/>
                  <a:sym typeface="Symbol" pitchFamily="18" charset="2"/>
                </a:rPr>
                <a:t> </a:t>
              </a:r>
              <a:endParaRPr lang="de-DE" sz="2000">
                <a:latin typeface="Calibri" pitchFamily="34" charset="0"/>
              </a:endParaRPr>
            </a:p>
          </p:txBody>
        </p:sp>
      </p:grpSp>
      <p:sp>
        <p:nvSpPr>
          <p:cNvPr id="106501" name="TextBox 41"/>
          <p:cNvSpPr txBox="1">
            <a:spLocks noChangeArrowheads="1"/>
          </p:cNvSpPr>
          <p:nvPr/>
        </p:nvSpPr>
        <p:spPr bwMode="auto">
          <a:xfrm>
            <a:off x="5605463" y="682625"/>
            <a:ext cx="3325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>
                <a:latin typeface="Calibri" pitchFamily="34" charset="0"/>
              </a:rPr>
              <a:t>[</a:t>
            </a:r>
            <a:r>
              <a:rPr lang="de-DE" dirty="0" err="1">
                <a:latin typeface="Calibri" pitchFamily="34" charset="0"/>
              </a:rPr>
              <a:t>Richardson,Domingos</a:t>
            </a:r>
            <a:r>
              <a:rPr lang="de-DE" dirty="0">
                <a:latin typeface="Calibri" pitchFamily="34" charset="0"/>
              </a:rPr>
              <a:t>: ML 2006]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865188" y="3297610"/>
            <a:ext cx="512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Calibri" pitchFamily="34" charset="0"/>
              </a:rPr>
              <a:t>0.1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3491880" y="4365104"/>
            <a:ext cx="514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0.5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1008063" y="4808910"/>
            <a:ext cx="514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Calibri" pitchFamily="34" charset="0"/>
              </a:rPr>
              <a:t>0.2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5934075" y="4869235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Calibri" pitchFamily="34" charset="0"/>
              </a:rPr>
              <a:t>0.7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5967413" y="4077072"/>
            <a:ext cx="514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Calibri" pitchFamily="34" charset="0"/>
              </a:rPr>
              <a:t>0.6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6265863" y="3257550"/>
            <a:ext cx="512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Calibri" pitchFamily="34" charset="0"/>
              </a:rPr>
              <a:t>0.8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6159500" y="2565400"/>
            <a:ext cx="51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Calibri" pitchFamily="34" charset="0"/>
              </a:rPr>
              <a:t>0.7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1050925" y="5589588"/>
            <a:ext cx="7121525" cy="10795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sz="2200" b="1">
              <a:latin typeface="Arial" charset="0"/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1119188" y="5516563"/>
            <a:ext cx="7115175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dirty="0" err="1">
                <a:latin typeface="Calibri" pitchFamily="34" charset="0"/>
              </a:rPr>
              <a:t>Consistency</a:t>
            </a:r>
            <a:r>
              <a:rPr lang="de-DE" sz="2400" b="1" dirty="0">
                <a:latin typeface="Calibri" pitchFamily="34" charset="0"/>
              </a:rPr>
              <a:t> </a:t>
            </a:r>
            <a:r>
              <a:rPr lang="de-DE" sz="2400" b="1" dirty="0" err="1">
                <a:latin typeface="Calibri" pitchFamily="34" charset="0"/>
              </a:rPr>
              <a:t>reasoning</a:t>
            </a:r>
            <a:r>
              <a:rPr lang="de-DE" sz="2400" b="1" dirty="0">
                <a:latin typeface="Calibri" pitchFamily="34" charset="0"/>
              </a:rPr>
              <a:t>: </a:t>
            </a:r>
            <a:r>
              <a:rPr lang="de-DE" sz="2400" dirty="0" err="1">
                <a:latin typeface="Calibri" pitchFamily="34" charset="0"/>
              </a:rPr>
              <a:t>prune</a:t>
            </a:r>
            <a:r>
              <a:rPr lang="de-DE" sz="2400" dirty="0">
                <a:latin typeface="Calibri" pitchFamily="34" charset="0"/>
              </a:rPr>
              <a:t> </a:t>
            </a:r>
            <a:r>
              <a:rPr lang="de-DE" sz="2400" dirty="0" err="1">
                <a:latin typeface="Calibri" pitchFamily="34" charset="0"/>
              </a:rPr>
              <a:t>low-confidence</a:t>
            </a:r>
            <a:r>
              <a:rPr lang="de-DE" sz="2400" dirty="0">
                <a:latin typeface="Calibri" pitchFamily="34" charset="0"/>
              </a:rPr>
              <a:t> </a:t>
            </a:r>
            <a:r>
              <a:rPr lang="de-DE" sz="2400" dirty="0" err="1">
                <a:latin typeface="Calibri" pitchFamily="34" charset="0"/>
              </a:rPr>
              <a:t>facts</a:t>
            </a:r>
            <a:r>
              <a:rPr lang="de-DE" sz="2400" dirty="0">
                <a:latin typeface="Calibri" pitchFamily="34" charset="0"/>
              </a:rPr>
              <a:t>!</a:t>
            </a:r>
          </a:p>
          <a:p>
            <a:r>
              <a:rPr lang="de-DE" sz="2000" dirty="0" err="1">
                <a:latin typeface="Calibri" pitchFamily="34" charset="0"/>
              </a:rPr>
              <a:t>StatSnowball</a:t>
            </a:r>
            <a:r>
              <a:rPr lang="de-DE" sz="2000" dirty="0">
                <a:latin typeface="Calibri" pitchFamily="34" charset="0"/>
              </a:rPr>
              <a:t> [Zhu et al: WWW‘09], </a:t>
            </a:r>
            <a:r>
              <a:rPr lang="de-DE" sz="2000" dirty="0" err="1">
                <a:latin typeface="Calibri" pitchFamily="34" charset="0"/>
              </a:rPr>
              <a:t>BioSnowball</a:t>
            </a:r>
            <a:r>
              <a:rPr lang="de-DE" sz="2000" dirty="0">
                <a:latin typeface="Calibri" pitchFamily="34" charset="0"/>
              </a:rPr>
              <a:t> [Liu et al: KDD‘10]</a:t>
            </a:r>
          </a:p>
          <a:p>
            <a:r>
              <a:rPr lang="de-DE" sz="2000" dirty="0" err="1">
                <a:latin typeface="Calibri" pitchFamily="34" charset="0"/>
              </a:rPr>
              <a:t>EntityCube</a:t>
            </a:r>
            <a:r>
              <a:rPr lang="de-DE" sz="2000" dirty="0">
                <a:latin typeface="Calibri" pitchFamily="34" charset="0"/>
              </a:rPr>
              <a:t>, MSR </a:t>
            </a:r>
            <a:r>
              <a:rPr lang="de-DE" sz="2000" dirty="0" err="1">
                <a:latin typeface="Calibri" pitchFamily="34" charset="0"/>
              </a:rPr>
              <a:t>Asia</a:t>
            </a:r>
            <a:r>
              <a:rPr lang="de-DE" sz="2000" dirty="0">
                <a:latin typeface="Calibri" pitchFamily="34" charset="0"/>
              </a:rPr>
              <a:t>: </a:t>
            </a:r>
            <a:r>
              <a:rPr lang="en-US" sz="2000" dirty="0">
                <a:latin typeface="Calibri" pitchFamily="34" charset="0"/>
                <a:hlinkClick r:id="rId3"/>
              </a:rPr>
              <a:t>http://entitycube.research.microsoft.com/</a:t>
            </a:r>
            <a:endParaRPr lang="en-US" sz="2000" dirty="0">
              <a:latin typeface="Calibri" pitchFamily="34" charset="0"/>
            </a:endParaRPr>
          </a:p>
          <a:p>
            <a:endParaRPr lang="en-US" sz="2400" dirty="0">
              <a:latin typeface="Calibri" pitchFamily="34" charset="0"/>
            </a:endParaRPr>
          </a:p>
          <a:p>
            <a:endParaRPr lang="de-DE" sz="2400" b="1" dirty="0">
              <a:latin typeface="Calibri" pitchFamily="34" charset="0"/>
            </a:endParaRPr>
          </a:p>
          <a:p>
            <a:endParaRPr lang="de-DE" sz="2400" b="1" dirty="0">
              <a:latin typeface="Calibri" pitchFamily="34" charset="0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685800" y="3573463"/>
            <a:ext cx="1081088" cy="86360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685800" y="3644900"/>
            <a:ext cx="1223963" cy="64770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1477963" y="4652963"/>
            <a:ext cx="1081087" cy="86360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1477963" y="4724400"/>
            <a:ext cx="1223962" cy="649288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 bwMode="auto">
          <a:xfrm>
            <a:off x="7235825" y="1784350"/>
            <a:ext cx="1728788" cy="15001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sz="2200" b="1">
              <a:latin typeface="Arial" charset="0"/>
            </a:endParaRPr>
          </a:p>
        </p:txBody>
      </p:sp>
      <p:sp>
        <p:nvSpPr>
          <p:cNvPr id="55" name="TextBox 5"/>
          <p:cNvSpPr txBox="1">
            <a:spLocks noChangeArrowheads="1"/>
          </p:cNvSpPr>
          <p:nvPr/>
        </p:nvSpPr>
        <p:spPr bwMode="auto">
          <a:xfrm>
            <a:off x="183653" y="857250"/>
            <a:ext cx="81327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dirty="0" err="1" smtClean="0">
                <a:latin typeface="Calibri" pitchFamily="34" charset="0"/>
              </a:rPr>
              <a:t>Ground</a:t>
            </a:r>
            <a:r>
              <a:rPr lang="de-DE" sz="2400" dirty="0" smtClean="0">
                <a:latin typeface="Calibri" pitchFamily="34" charset="0"/>
              </a:rPr>
              <a:t> </a:t>
            </a:r>
            <a:r>
              <a:rPr lang="de-DE" sz="2400" dirty="0" err="1">
                <a:latin typeface="Calibri" pitchFamily="34" charset="0"/>
              </a:rPr>
              <a:t>logical</a:t>
            </a:r>
            <a:r>
              <a:rPr lang="de-DE" sz="2400" dirty="0">
                <a:latin typeface="Calibri" pitchFamily="34" charset="0"/>
              </a:rPr>
              <a:t> </a:t>
            </a:r>
            <a:r>
              <a:rPr lang="de-DE" sz="2400" dirty="0" err="1" smtClean="0">
                <a:latin typeface="Calibri" pitchFamily="34" charset="0"/>
              </a:rPr>
              <a:t>constraints</a:t>
            </a:r>
            <a:endParaRPr lang="de-DE" sz="2400" dirty="0">
              <a:latin typeface="Calibri" pitchFamily="34" charset="0"/>
            </a:endParaRPr>
          </a:p>
          <a:p>
            <a:r>
              <a:rPr lang="de-DE" sz="2400" dirty="0" err="1">
                <a:latin typeface="Calibri" pitchFamily="34" charset="0"/>
              </a:rPr>
              <a:t>into</a:t>
            </a:r>
            <a:r>
              <a:rPr lang="de-DE" sz="2400" dirty="0">
                <a:latin typeface="Calibri" pitchFamily="34" charset="0"/>
              </a:rPr>
              <a:t> </a:t>
            </a:r>
            <a:r>
              <a:rPr lang="de-DE" sz="2400" b="1" dirty="0" err="1">
                <a:solidFill>
                  <a:srgbClr val="0000FF"/>
                </a:solidFill>
                <a:latin typeface="Calibri" pitchFamily="34" charset="0"/>
              </a:rPr>
              <a:t>probabilistic</a:t>
            </a:r>
            <a:r>
              <a:rPr lang="de-DE" sz="24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de-DE" sz="2400" b="1" dirty="0" err="1">
                <a:solidFill>
                  <a:srgbClr val="0000FF"/>
                </a:solidFill>
                <a:latin typeface="Calibri" pitchFamily="34" charset="0"/>
              </a:rPr>
              <a:t>graphical</a:t>
            </a:r>
            <a:r>
              <a:rPr lang="de-DE" sz="2400" b="1" dirty="0">
                <a:solidFill>
                  <a:srgbClr val="0000FF"/>
                </a:solidFill>
                <a:latin typeface="Calibri" pitchFamily="34" charset="0"/>
              </a:rPr>
              <a:t> model</a:t>
            </a:r>
            <a:r>
              <a:rPr lang="de-DE" sz="2400" dirty="0">
                <a:latin typeface="Calibri" pitchFamily="34" charset="0"/>
              </a:rPr>
              <a:t>: </a:t>
            </a:r>
            <a:r>
              <a:rPr lang="de-DE" sz="2400" dirty="0" err="1">
                <a:latin typeface="Calibri" pitchFamily="34" charset="0"/>
              </a:rPr>
              <a:t>Markov</a:t>
            </a:r>
            <a:r>
              <a:rPr lang="de-DE" sz="2400" dirty="0">
                <a:latin typeface="Calibri" pitchFamily="34" charset="0"/>
              </a:rPr>
              <a:t> Random Field (MRF)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56" name="TextBox 10"/>
          <p:cNvSpPr txBox="1">
            <a:spLocks noChangeArrowheads="1"/>
          </p:cNvSpPr>
          <p:nvPr/>
        </p:nvSpPr>
        <p:spPr bwMode="auto">
          <a:xfrm>
            <a:off x="3463156" y="2165350"/>
            <a:ext cx="1612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>
                <a:solidFill>
                  <a:srgbClr val="0000FF"/>
                </a:solidFill>
                <a:latin typeface="Calibri" pitchFamily="34" charset="0"/>
              </a:rPr>
              <a:t>s(x,y) </a:t>
            </a:r>
            <a:r>
              <a:rPr lang="de-DE" sz="2000" b="1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 m(y)</a:t>
            </a:r>
            <a:endParaRPr lang="de-DE" sz="2000" b="1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57" name="TextBox 11"/>
          <p:cNvSpPr txBox="1">
            <a:spLocks noChangeArrowheads="1"/>
          </p:cNvSpPr>
          <p:nvPr/>
        </p:nvSpPr>
        <p:spPr bwMode="auto">
          <a:xfrm>
            <a:off x="192931" y="1808163"/>
            <a:ext cx="2924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solidFill>
                  <a:srgbClr val="0000FF"/>
                </a:solidFill>
                <a:latin typeface="Calibri" pitchFamily="34" charset="0"/>
              </a:rPr>
              <a:t>s(</a:t>
            </a:r>
            <a:r>
              <a:rPr lang="de-DE" sz="2000" b="1" dirty="0" err="1">
                <a:solidFill>
                  <a:srgbClr val="0000FF"/>
                </a:solidFill>
                <a:latin typeface="Calibri" pitchFamily="34" charset="0"/>
              </a:rPr>
              <a:t>x,y</a:t>
            </a:r>
            <a:r>
              <a:rPr lang="de-DE" sz="2000" b="1" dirty="0">
                <a:solidFill>
                  <a:srgbClr val="0000FF"/>
                </a:solidFill>
                <a:latin typeface="Calibri" pitchFamily="34" charset="0"/>
              </a:rPr>
              <a:t>) </a:t>
            </a:r>
            <a:r>
              <a:rPr lang="de-DE" sz="2000" b="1" dirty="0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 </a:t>
            </a:r>
            <a:r>
              <a:rPr lang="de-DE" sz="2000" b="1" dirty="0" err="1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diff</a:t>
            </a:r>
            <a:r>
              <a:rPr lang="de-DE" sz="2000" b="1" dirty="0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(</a:t>
            </a:r>
            <a:r>
              <a:rPr lang="de-DE" sz="2000" b="1" dirty="0" err="1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y,z</a:t>
            </a:r>
            <a:r>
              <a:rPr lang="de-DE" sz="2000" b="1" dirty="0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)  s(</a:t>
            </a:r>
            <a:r>
              <a:rPr lang="de-DE" sz="2000" b="1" dirty="0" err="1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x,z</a:t>
            </a:r>
            <a:r>
              <a:rPr lang="de-DE" sz="2000" b="1" dirty="0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)</a:t>
            </a:r>
            <a:endParaRPr lang="de-DE" sz="20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60" name="TextBox 12"/>
          <p:cNvSpPr txBox="1">
            <a:spLocks noChangeArrowheads="1"/>
          </p:cNvSpPr>
          <p:nvPr/>
        </p:nvSpPr>
        <p:spPr bwMode="auto">
          <a:xfrm>
            <a:off x="7235825" y="1771650"/>
            <a:ext cx="1747838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s(Carla,Nicolas)</a:t>
            </a:r>
          </a:p>
          <a:p>
            <a:r>
              <a:rPr lang="de-DE">
                <a:latin typeface="Calibri" pitchFamily="34" charset="0"/>
              </a:rPr>
              <a:t>s(Cecilia,Nicolas)</a:t>
            </a:r>
          </a:p>
          <a:p>
            <a:r>
              <a:rPr lang="de-DE">
                <a:latin typeface="Calibri" pitchFamily="34" charset="0"/>
              </a:rPr>
              <a:t>s(Carla,Ben)</a:t>
            </a:r>
          </a:p>
          <a:p>
            <a:r>
              <a:rPr lang="de-DE">
                <a:latin typeface="Calibri" pitchFamily="34" charset="0"/>
              </a:rPr>
              <a:t>s(Carla,Sofie)</a:t>
            </a:r>
          </a:p>
          <a:p>
            <a:r>
              <a:rPr lang="de-DE">
                <a:latin typeface="Calibri" pitchFamily="34" charset="0"/>
              </a:rPr>
              <a:t>…</a:t>
            </a:r>
          </a:p>
        </p:txBody>
      </p:sp>
      <p:sp>
        <p:nvSpPr>
          <p:cNvPr id="63" name="TextBox 16"/>
          <p:cNvSpPr txBox="1">
            <a:spLocks noChangeArrowheads="1"/>
          </p:cNvSpPr>
          <p:nvPr/>
        </p:nvSpPr>
        <p:spPr bwMode="auto">
          <a:xfrm>
            <a:off x="192931" y="2165350"/>
            <a:ext cx="3082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solidFill>
                  <a:srgbClr val="0000FF"/>
                </a:solidFill>
                <a:latin typeface="Calibri" pitchFamily="34" charset="0"/>
              </a:rPr>
              <a:t>s(</a:t>
            </a:r>
            <a:r>
              <a:rPr lang="de-DE" sz="2000" b="1" dirty="0" err="1">
                <a:solidFill>
                  <a:srgbClr val="0000FF"/>
                </a:solidFill>
                <a:latin typeface="Calibri" pitchFamily="34" charset="0"/>
              </a:rPr>
              <a:t>x,y</a:t>
            </a:r>
            <a:r>
              <a:rPr lang="de-DE" sz="2000" b="1" dirty="0">
                <a:solidFill>
                  <a:srgbClr val="0000FF"/>
                </a:solidFill>
                <a:latin typeface="Calibri" pitchFamily="34" charset="0"/>
              </a:rPr>
              <a:t>) </a:t>
            </a:r>
            <a:r>
              <a:rPr lang="de-DE" sz="2000" b="1" dirty="0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 </a:t>
            </a:r>
            <a:r>
              <a:rPr lang="de-DE" sz="2000" b="1" dirty="0" err="1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diff</a:t>
            </a:r>
            <a:r>
              <a:rPr lang="de-DE" sz="2000" b="1" dirty="0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(</a:t>
            </a:r>
            <a:r>
              <a:rPr lang="de-DE" sz="2000" b="1" dirty="0" err="1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w,y</a:t>
            </a:r>
            <a:r>
              <a:rPr lang="de-DE" sz="2000" b="1" dirty="0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)  s(</a:t>
            </a:r>
            <a:r>
              <a:rPr lang="de-DE" sz="2000" b="1" dirty="0" err="1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w,y</a:t>
            </a:r>
            <a:r>
              <a:rPr lang="de-DE" sz="2000" b="1" dirty="0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)</a:t>
            </a:r>
            <a:endParaRPr lang="de-DE" sz="20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65" name="TextBox 17"/>
          <p:cNvSpPr txBox="1">
            <a:spLocks noChangeArrowheads="1"/>
          </p:cNvSpPr>
          <p:nvPr/>
        </p:nvSpPr>
        <p:spPr bwMode="auto">
          <a:xfrm>
            <a:off x="3463156" y="1808163"/>
            <a:ext cx="1482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solidFill>
                  <a:srgbClr val="0000FF"/>
                </a:solidFill>
                <a:latin typeface="Calibri" pitchFamily="34" charset="0"/>
              </a:rPr>
              <a:t>s(</a:t>
            </a:r>
            <a:r>
              <a:rPr lang="de-DE" sz="2000" b="1" dirty="0" err="1">
                <a:solidFill>
                  <a:srgbClr val="0000FF"/>
                </a:solidFill>
                <a:latin typeface="Calibri" pitchFamily="34" charset="0"/>
              </a:rPr>
              <a:t>x,y</a:t>
            </a:r>
            <a:r>
              <a:rPr lang="de-DE" sz="2000" b="1" dirty="0">
                <a:solidFill>
                  <a:srgbClr val="0000FF"/>
                </a:solidFill>
                <a:latin typeface="Calibri" pitchFamily="34" charset="0"/>
              </a:rPr>
              <a:t>) </a:t>
            </a:r>
            <a:r>
              <a:rPr lang="de-DE" sz="2000" b="1" dirty="0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 f(x)</a:t>
            </a:r>
            <a:endParaRPr lang="de-DE" sz="20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67" name="TextBox 29"/>
          <p:cNvSpPr txBox="1">
            <a:spLocks noChangeArrowheads="1"/>
          </p:cNvSpPr>
          <p:nvPr/>
        </p:nvSpPr>
        <p:spPr bwMode="auto">
          <a:xfrm>
            <a:off x="5276850" y="1808163"/>
            <a:ext cx="1584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>
                <a:solidFill>
                  <a:srgbClr val="0000FF"/>
                </a:solidFill>
                <a:latin typeface="Calibri" pitchFamily="34" charset="0"/>
              </a:rPr>
              <a:t>f(x) </a:t>
            </a:r>
            <a:r>
              <a:rPr lang="de-DE" sz="2000" b="1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 m(x)</a:t>
            </a:r>
            <a:endParaRPr lang="de-DE" sz="2000" b="1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70" name="TextBox 30"/>
          <p:cNvSpPr txBox="1">
            <a:spLocks noChangeArrowheads="1"/>
          </p:cNvSpPr>
          <p:nvPr/>
        </p:nvSpPr>
        <p:spPr bwMode="auto">
          <a:xfrm>
            <a:off x="5276850" y="2165350"/>
            <a:ext cx="1584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>
                <a:solidFill>
                  <a:srgbClr val="0000FF"/>
                </a:solidFill>
                <a:latin typeface="Calibri" pitchFamily="34" charset="0"/>
              </a:rPr>
              <a:t>m(x) </a:t>
            </a:r>
            <a:r>
              <a:rPr lang="de-DE" sz="2000" b="1">
                <a:solidFill>
                  <a:srgbClr val="0000FF"/>
                </a:solidFill>
                <a:latin typeface="Calibri" pitchFamily="34" charset="0"/>
                <a:sym typeface="Symbol" pitchFamily="18" charset="2"/>
              </a:rPr>
              <a:t> f(x)</a:t>
            </a:r>
            <a:endParaRPr lang="de-DE" sz="2000" b="1">
              <a:solidFill>
                <a:srgbClr val="0000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49" grpId="0"/>
      <p:bldP spid="50" grpId="0"/>
      <p:bldP spid="51" grpId="0"/>
      <p:bldP spid="53" grpId="0" animBg="1"/>
      <p:bldP spid="5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642938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de-DE" smtClean="0"/>
              <a:t>Related Alternative Probabilistic Models </a:t>
            </a:r>
            <a:endParaRPr lang="de-DE" sz="2200" smtClean="0"/>
          </a:p>
        </p:txBody>
      </p:sp>
      <p:sp>
        <p:nvSpPr>
          <p:cNvPr id="107523" name="TextBox 3"/>
          <p:cNvSpPr txBox="1">
            <a:spLocks noChangeArrowheads="1"/>
          </p:cNvSpPr>
          <p:nvPr/>
        </p:nvSpPr>
        <p:spPr bwMode="auto">
          <a:xfrm>
            <a:off x="198438" y="5373688"/>
            <a:ext cx="6245225" cy="1200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 smtClean="0">
                <a:latin typeface="Calibri" pitchFamily="34" charset="0"/>
              </a:rPr>
              <a:t>Software </a:t>
            </a:r>
            <a:r>
              <a:rPr lang="de-DE" dirty="0" err="1">
                <a:latin typeface="Calibri" pitchFamily="34" charset="0"/>
              </a:rPr>
              <a:t>tools</a:t>
            </a:r>
            <a:r>
              <a:rPr lang="de-DE" dirty="0">
                <a:latin typeface="Calibri" pitchFamily="34" charset="0"/>
              </a:rPr>
              <a:t>: </a:t>
            </a:r>
          </a:p>
          <a:p>
            <a:r>
              <a:rPr lang="de-DE" dirty="0">
                <a:latin typeface="Calibri" pitchFamily="34" charset="0"/>
                <a:hlinkClick r:id="rId3" action="ppaction://hlinkfile"/>
              </a:rPr>
              <a:t>alchemy.cs.washington.edu</a:t>
            </a:r>
            <a:endParaRPr lang="de-DE" dirty="0">
              <a:latin typeface="Calibri" pitchFamily="34" charset="0"/>
            </a:endParaRPr>
          </a:p>
          <a:p>
            <a:r>
              <a:rPr lang="de-DE" dirty="0">
                <a:latin typeface="Calibri" pitchFamily="34" charset="0"/>
                <a:hlinkClick r:id="rId4" action="ppaction://hlinkfile"/>
              </a:rPr>
              <a:t>code.google.com/p/</a:t>
            </a:r>
            <a:r>
              <a:rPr lang="de-DE" dirty="0" err="1">
                <a:latin typeface="Calibri" pitchFamily="34" charset="0"/>
                <a:hlinkClick r:id="rId4" action="ppaction://hlinkfile"/>
              </a:rPr>
              <a:t>factorie</a:t>
            </a:r>
            <a:r>
              <a:rPr lang="de-DE" dirty="0">
                <a:latin typeface="Calibri" pitchFamily="34" charset="0"/>
                <a:hlinkClick r:id="rId4" action="ppaction://hlinkfile"/>
              </a:rPr>
              <a:t>/</a:t>
            </a:r>
            <a:endParaRPr lang="de-DE" dirty="0">
              <a:latin typeface="Calibri" pitchFamily="34" charset="0"/>
            </a:endParaRPr>
          </a:p>
          <a:p>
            <a:r>
              <a:rPr lang="de-DE" dirty="0">
                <a:latin typeface="Calibri" pitchFamily="34" charset="0"/>
                <a:hlinkClick r:id="rId5" action="ppaction://hlinkfile"/>
              </a:rPr>
              <a:t>research.microsoft.com/en-</a:t>
            </a:r>
            <a:r>
              <a:rPr lang="de-DE" dirty="0" err="1">
                <a:latin typeface="Calibri" pitchFamily="34" charset="0"/>
                <a:hlinkClick r:id="rId5" action="ppaction://hlinkfile"/>
              </a:rPr>
              <a:t>us</a:t>
            </a:r>
            <a:r>
              <a:rPr lang="de-DE" dirty="0">
                <a:latin typeface="Calibri" pitchFamily="34" charset="0"/>
                <a:hlinkClick r:id="rId5" action="ppaction://hlinkfile"/>
              </a:rPr>
              <a:t>/um/</a:t>
            </a:r>
            <a:r>
              <a:rPr lang="de-DE" dirty="0" err="1">
                <a:latin typeface="Calibri" pitchFamily="34" charset="0"/>
                <a:hlinkClick r:id="rId5" action="ppaction://hlinkfile"/>
              </a:rPr>
              <a:t>cambridge</a:t>
            </a:r>
            <a:r>
              <a:rPr lang="de-DE" dirty="0">
                <a:latin typeface="Calibri" pitchFamily="34" charset="0"/>
                <a:hlinkClick r:id="rId5" action="ppaction://hlinkfile"/>
              </a:rPr>
              <a:t>/</a:t>
            </a:r>
            <a:r>
              <a:rPr lang="de-DE" dirty="0" err="1">
                <a:latin typeface="Calibri" pitchFamily="34" charset="0"/>
                <a:hlinkClick r:id="rId5" action="ppaction://hlinkfile"/>
              </a:rPr>
              <a:t>projects</a:t>
            </a:r>
            <a:r>
              <a:rPr lang="de-DE" dirty="0">
                <a:latin typeface="Calibri" pitchFamily="34" charset="0"/>
                <a:hlinkClick r:id="rId5" action="ppaction://hlinkfile"/>
              </a:rPr>
              <a:t>/</a:t>
            </a:r>
            <a:r>
              <a:rPr lang="de-DE" dirty="0" err="1">
                <a:latin typeface="Calibri" pitchFamily="34" charset="0"/>
                <a:hlinkClick r:id="rId5" action="ppaction://hlinkfile"/>
              </a:rPr>
              <a:t>infernet</a:t>
            </a:r>
            <a:r>
              <a:rPr lang="de-DE" dirty="0">
                <a:latin typeface="Calibri" pitchFamily="34" charset="0"/>
                <a:hlinkClick r:id="rId5" action="ppaction://hlinkfile"/>
              </a:rPr>
              <a:t>/</a:t>
            </a:r>
            <a:endParaRPr lang="de-DE" dirty="0">
              <a:latin typeface="Calibri" pitchFamily="34" charset="0"/>
            </a:endParaRPr>
          </a:p>
        </p:txBody>
      </p:sp>
      <p:sp>
        <p:nvSpPr>
          <p:cNvPr id="107524" name="TextBox 4"/>
          <p:cNvSpPr txBox="1">
            <a:spLocks noChangeArrowheads="1"/>
          </p:cNvSpPr>
          <p:nvPr/>
        </p:nvSpPr>
        <p:spPr bwMode="auto">
          <a:xfrm>
            <a:off x="214313" y="806450"/>
            <a:ext cx="5978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>
                <a:solidFill>
                  <a:srgbClr val="0000FF"/>
                </a:solidFill>
                <a:latin typeface="Calibri" pitchFamily="34" charset="0"/>
              </a:rPr>
              <a:t>Constrained Conditional Models</a:t>
            </a:r>
            <a:r>
              <a:rPr lang="de-DE" sz="240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de-DE">
                <a:latin typeface="Calibri" pitchFamily="34" charset="0"/>
              </a:rPr>
              <a:t>[Roth et al. 2007]</a:t>
            </a:r>
          </a:p>
        </p:txBody>
      </p:sp>
      <p:sp>
        <p:nvSpPr>
          <p:cNvPr id="107525" name="TextBox 5"/>
          <p:cNvSpPr txBox="1">
            <a:spLocks noChangeArrowheads="1"/>
          </p:cNvSpPr>
          <p:nvPr/>
        </p:nvSpPr>
        <p:spPr bwMode="auto">
          <a:xfrm>
            <a:off x="214313" y="2060575"/>
            <a:ext cx="690403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>
                <a:solidFill>
                  <a:srgbClr val="0000FF"/>
                </a:solidFill>
                <a:latin typeface="Calibri" pitchFamily="34" charset="0"/>
              </a:rPr>
              <a:t>Factor Graphs with Imperative Variable Coordination</a:t>
            </a:r>
          </a:p>
          <a:p>
            <a:r>
              <a:rPr lang="de-DE">
                <a:latin typeface="Calibri" pitchFamily="34" charset="0"/>
              </a:rPr>
              <a:t>                                                                                        [McCallum et al. 2008]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42938" y="1214438"/>
            <a:ext cx="56848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>
                <a:latin typeface="Calibri" pitchFamily="34" charset="0"/>
              </a:rPr>
              <a:t>log-linear classifiers with constraint-violation penalty</a:t>
            </a:r>
          </a:p>
          <a:p>
            <a:r>
              <a:rPr lang="de-DE" sz="2000">
                <a:latin typeface="Calibri" pitchFamily="34" charset="0"/>
              </a:rPr>
              <a:t>mapped into </a:t>
            </a:r>
            <a:r>
              <a:rPr lang="de-DE" sz="2000" u="sng">
                <a:latin typeface="Calibri" pitchFamily="34" charset="0"/>
              </a:rPr>
              <a:t>Integer Linear Programs</a:t>
            </a:r>
            <a:endParaRPr lang="en-US" sz="2000" u="sng">
              <a:latin typeface="Calibri" pitchFamily="34" charset="0"/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682625" y="2754313"/>
            <a:ext cx="5618163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>
                <a:latin typeface="Calibri" pitchFamily="34" charset="0"/>
              </a:rPr>
              <a:t>RV‘s share “factors“ (joint feature functions)</a:t>
            </a:r>
          </a:p>
          <a:p>
            <a:r>
              <a:rPr lang="de-DE" sz="2000">
                <a:latin typeface="Calibri" pitchFamily="34" charset="0"/>
              </a:rPr>
              <a:t>generalizes MRF, BN, CRF, …</a:t>
            </a:r>
          </a:p>
          <a:p>
            <a:r>
              <a:rPr lang="de-DE" sz="2000">
                <a:latin typeface="Calibri" pitchFamily="34" charset="0"/>
              </a:rPr>
              <a:t>inference via advanced MCMC</a:t>
            </a:r>
          </a:p>
          <a:p>
            <a:r>
              <a:rPr lang="de-DE" sz="2000">
                <a:latin typeface="Calibri" pitchFamily="34" charset="0"/>
              </a:rPr>
              <a:t>flexible coupling &amp; constraining of RV‘s</a:t>
            </a:r>
          </a:p>
        </p:txBody>
      </p:sp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3948113" y="3786188"/>
            <a:ext cx="5195887" cy="2114550"/>
            <a:chOff x="1928794" y="2500306"/>
            <a:chExt cx="5195295" cy="2114622"/>
          </a:xfrm>
        </p:grpSpPr>
        <p:cxnSp>
          <p:nvCxnSpPr>
            <p:cNvPr id="107529" name="Straight Connector 74"/>
            <p:cNvCxnSpPr>
              <a:cxnSpLocks noChangeShapeType="1"/>
              <a:stCxn id="67" idx="3"/>
              <a:endCxn id="107541" idx="1"/>
            </p:cNvCxnSpPr>
            <p:nvPr/>
          </p:nvCxnSpPr>
          <p:spPr bwMode="auto">
            <a:xfrm>
              <a:off x="3444115" y="4357694"/>
              <a:ext cx="1438983" cy="57179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7530" name="Straight Connector 107"/>
            <p:cNvCxnSpPr>
              <a:cxnSpLocks noChangeShapeType="1"/>
              <a:stCxn id="73" idx="2"/>
              <a:endCxn id="76" idx="1"/>
            </p:cNvCxnSpPr>
            <p:nvPr/>
          </p:nvCxnSpPr>
          <p:spPr bwMode="auto">
            <a:xfrm rot="16200000" flipH="1">
              <a:off x="2704314" y="3311544"/>
              <a:ext cx="250033" cy="627819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7531" name="Straight Connector 110"/>
            <p:cNvCxnSpPr>
              <a:cxnSpLocks noChangeShapeType="1"/>
              <a:endCxn id="77" idx="1"/>
            </p:cNvCxnSpPr>
            <p:nvPr/>
          </p:nvCxnSpPr>
          <p:spPr bwMode="auto">
            <a:xfrm flipV="1">
              <a:off x="2768113" y="3036091"/>
              <a:ext cx="1303821" cy="18714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7532" name="Straight Connector 111"/>
            <p:cNvCxnSpPr>
              <a:cxnSpLocks noChangeShapeType="1"/>
              <a:stCxn id="69" idx="1"/>
              <a:endCxn id="77" idx="3"/>
            </p:cNvCxnSpPr>
            <p:nvPr/>
          </p:nvCxnSpPr>
          <p:spPr bwMode="auto">
            <a:xfrm rot="10800000">
              <a:off x="4286249" y="3036092"/>
              <a:ext cx="1729635" cy="17859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7533" name="Straight Connector 112"/>
            <p:cNvCxnSpPr>
              <a:cxnSpLocks noChangeShapeType="1"/>
              <a:stCxn id="68" idx="1"/>
              <a:endCxn id="77" idx="0"/>
            </p:cNvCxnSpPr>
            <p:nvPr/>
          </p:nvCxnSpPr>
          <p:spPr bwMode="auto">
            <a:xfrm rot="10800000" flipV="1">
              <a:off x="4179091" y="2714620"/>
              <a:ext cx="265156" cy="21431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7534" name="Straight Connector 113"/>
            <p:cNvCxnSpPr>
              <a:cxnSpLocks noChangeShapeType="1"/>
              <a:stCxn id="78" idx="1"/>
              <a:endCxn id="74" idx="3"/>
            </p:cNvCxnSpPr>
            <p:nvPr/>
          </p:nvCxnSpPr>
          <p:spPr bwMode="auto">
            <a:xfrm rot="10800000" flipV="1">
              <a:off x="4944314" y="3464718"/>
              <a:ext cx="342067" cy="107157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7535" name="Straight Connector 114"/>
            <p:cNvCxnSpPr>
              <a:cxnSpLocks noChangeShapeType="1"/>
              <a:stCxn id="70" idx="0"/>
              <a:endCxn id="78" idx="3"/>
            </p:cNvCxnSpPr>
            <p:nvPr/>
          </p:nvCxnSpPr>
          <p:spPr bwMode="auto">
            <a:xfrm rot="16200000" flipV="1">
              <a:off x="5615413" y="3350001"/>
              <a:ext cx="250033" cy="47947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71" name="Rounded Rectangle 70"/>
            <p:cNvSpPr/>
            <p:nvPr/>
          </p:nvSpPr>
          <p:spPr bwMode="auto">
            <a:xfrm>
              <a:off x="4857397" y="4286304"/>
              <a:ext cx="928582" cy="285760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200" b="1">
                <a:latin typeface="Arial" charset="0"/>
              </a:endParaRPr>
            </a:p>
          </p:txBody>
        </p:sp>
        <p:sp>
          <p:nvSpPr>
            <p:cNvPr id="67" name="Rounded Rectangle 66"/>
            <p:cNvSpPr/>
            <p:nvPr/>
          </p:nvSpPr>
          <p:spPr bwMode="auto">
            <a:xfrm>
              <a:off x="2301813" y="4214864"/>
              <a:ext cx="1142870" cy="285760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200" b="1">
                <a:latin typeface="Arial" charset="0"/>
              </a:endParaRPr>
            </a:p>
          </p:txBody>
        </p:sp>
        <p:sp>
          <p:nvSpPr>
            <p:cNvPr id="68" name="Rounded Rectangle 67"/>
            <p:cNvSpPr/>
            <p:nvPr/>
          </p:nvSpPr>
          <p:spPr bwMode="auto">
            <a:xfrm>
              <a:off x="4444694" y="2571745"/>
              <a:ext cx="1142870" cy="285760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200" b="1">
                <a:latin typeface="Arial" charset="0"/>
              </a:endParaRPr>
            </a:p>
          </p:txBody>
        </p:sp>
        <p:sp>
          <p:nvSpPr>
            <p:cNvPr id="69" name="Rounded Rectangle 68"/>
            <p:cNvSpPr/>
            <p:nvPr/>
          </p:nvSpPr>
          <p:spPr bwMode="auto">
            <a:xfrm>
              <a:off x="6016140" y="3071825"/>
              <a:ext cx="928582" cy="285760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66FF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200" b="1">
                <a:latin typeface="Arial" charset="0"/>
              </a:endParaRPr>
            </a:p>
          </p:txBody>
        </p:sp>
        <p:sp>
          <p:nvSpPr>
            <p:cNvPr id="70" name="Rounded Rectangle 69"/>
            <p:cNvSpPr/>
            <p:nvPr/>
          </p:nvSpPr>
          <p:spPr bwMode="auto">
            <a:xfrm>
              <a:off x="5516135" y="3714784"/>
              <a:ext cx="928581" cy="285760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CCFF66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200" b="1">
                <a:latin typeface="Arial" charset="0"/>
              </a:endParaRPr>
            </a:p>
          </p:txBody>
        </p:sp>
        <p:sp>
          <p:nvSpPr>
            <p:cNvPr id="107541" name="TextBox 71"/>
            <p:cNvSpPr txBox="1">
              <a:spLocks noChangeArrowheads="1"/>
            </p:cNvSpPr>
            <p:nvPr/>
          </p:nvSpPr>
          <p:spPr bwMode="auto">
            <a:xfrm>
              <a:off x="4883098" y="4214818"/>
              <a:ext cx="98135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000">
                  <a:latin typeface="Calibri" pitchFamily="34" charset="0"/>
                  <a:sym typeface="Symbol" pitchFamily="18" charset="2"/>
                </a:rPr>
                <a:t>m</a:t>
              </a:r>
              <a:r>
                <a:rPr lang="de-DE" sz="2000">
                  <a:latin typeface="Calibri" pitchFamily="34" charset="0"/>
                </a:rPr>
                <a:t>(So)</a:t>
              </a:r>
              <a:r>
                <a:rPr lang="de-DE" sz="2000">
                  <a:latin typeface="Calibri" pitchFamily="34" charset="0"/>
                  <a:sym typeface="Symbol" pitchFamily="18" charset="2"/>
                </a:rPr>
                <a:t> </a:t>
              </a:r>
              <a:endParaRPr lang="de-DE" sz="2000">
                <a:latin typeface="Calibri" pitchFamily="34" charset="0"/>
              </a:endParaRPr>
            </a:p>
          </p:txBody>
        </p:sp>
        <p:sp>
          <p:nvSpPr>
            <p:cNvPr id="73" name="Rounded Rectangle 72"/>
            <p:cNvSpPr/>
            <p:nvPr/>
          </p:nvSpPr>
          <p:spPr bwMode="auto">
            <a:xfrm>
              <a:off x="1944667" y="3214705"/>
              <a:ext cx="1142870" cy="285760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99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200" b="1">
                <a:latin typeface="Arial" charset="0"/>
              </a:endParaRPr>
            </a:p>
          </p:txBody>
        </p:sp>
        <p:sp>
          <p:nvSpPr>
            <p:cNvPr id="74" name="Rounded Rectangle 73"/>
            <p:cNvSpPr/>
            <p:nvPr/>
          </p:nvSpPr>
          <p:spPr bwMode="auto">
            <a:xfrm>
              <a:off x="3730401" y="3429025"/>
              <a:ext cx="1214300" cy="285760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CC3399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200" b="1">
                <a:latin typeface="Arial" charset="0"/>
              </a:endParaRPr>
            </a:p>
          </p:txBody>
        </p:sp>
        <p:sp>
          <p:nvSpPr>
            <p:cNvPr id="107544" name="TextBox 60"/>
            <p:cNvSpPr txBox="1">
              <a:spLocks noChangeArrowheads="1"/>
            </p:cNvSpPr>
            <p:nvPr/>
          </p:nvSpPr>
          <p:spPr bwMode="auto">
            <a:xfrm>
              <a:off x="5500694" y="3643314"/>
              <a:ext cx="113845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000">
                  <a:latin typeface="Calibri" pitchFamily="34" charset="0"/>
                  <a:sym typeface="Symbol" pitchFamily="18" charset="2"/>
                </a:rPr>
                <a:t>m</a:t>
              </a:r>
              <a:r>
                <a:rPr lang="de-DE" sz="2000">
                  <a:latin typeface="Calibri" pitchFamily="34" charset="0"/>
                </a:rPr>
                <a:t>(Ben)</a:t>
              </a:r>
              <a:r>
                <a:rPr lang="de-DE" sz="2000">
                  <a:latin typeface="Calibri" pitchFamily="34" charset="0"/>
                  <a:sym typeface="Symbol" pitchFamily="18" charset="2"/>
                </a:rPr>
                <a:t> </a:t>
              </a:r>
              <a:endParaRPr lang="de-DE" sz="2000">
                <a:latin typeface="Calibri" pitchFamily="34" charset="0"/>
              </a:endParaRPr>
            </a:p>
          </p:txBody>
        </p:sp>
        <p:sp>
          <p:nvSpPr>
            <p:cNvPr id="107545" name="TextBox 61"/>
            <p:cNvSpPr txBox="1">
              <a:spLocks noChangeArrowheads="1"/>
            </p:cNvSpPr>
            <p:nvPr/>
          </p:nvSpPr>
          <p:spPr bwMode="auto">
            <a:xfrm>
              <a:off x="6072198" y="3000372"/>
              <a:ext cx="105189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000">
                  <a:latin typeface="Calibri" pitchFamily="34" charset="0"/>
                  <a:sym typeface="Symbol" pitchFamily="18" charset="2"/>
                </a:rPr>
                <a:t>m</a:t>
              </a:r>
              <a:r>
                <a:rPr lang="de-DE" sz="2000">
                  <a:latin typeface="Calibri" pitchFamily="34" charset="0"/>
                </a:rPr>
                <a:t>(Nic)</a:t>
              </a:r>
              <a:r>
                <a:rPr lang="de-DE" sz="2000">
                  <a:latin typeface="Calibri" pitchFamily="34" charset="0"/>
                  <a:sym typeface="Symbol" pitchFamily="18" charset="2"/>
                </a:rPr>
                <a:t> </a:t>
              </a:r>
              <a:endParaRPr lang="de-DE" sz="2000">
                <a:latin typeface="Calibri" pitchFamily="34" charset="0"/>
              </a:endParaRPr>
            </a:p>
          </p:txBody>
        </p:sp>
        <p:sp>
          <p:nvSpPr>
            <p:cNvPr id="107546" name="TextBox 62"/>
            <p:cNvSpPr txBox="1">
              <a:spLocks noChangeArrowheads="1"/>
            </p:cNvSpPr>
            <p:nvPr/>
          </p:nvSpPr>
          <p:spPr bwMode="auto">
            <a:xfrm>
              <a:off x="1928794" y="3143248"/>
              <a:ext cx="12955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000">
                  <a:latin typeface="Calibri" pitchFamily="34" charset="0"/>
                </a:rPr>
                <a:t>s(Ca,Nic)</a:t>
              </a:r>
            </a:p>
          </p:txBody>
        </p:sp>
        <p:sp>
          <p:nvSpPr>
            <p:cNvPr id="107547" name="TextBox 63"/>
            <p:cNvSpPr txBox="1">
              <a:spLocks noChangeArrowheads="1"/>
            </p:cNvSpPr>
            <p:nvPr/>
          </p:nvSpPr>
          <p:spPr bwMode="auto">
            <a:xfrm>
              <a:off x="4429124" y="2500306"/>
              <a:ext cx="136608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000">
                  <a:latin typeface="Calibri" pitchFamily="34" charset="0"/>
                </a:rPr>
                <a:t>s(Ce,Nic)</a:t>
              </a:r>
              <a:r>
                <a:rPr lang="de-DE" sz="2000">
                  <a:latin typeface="Calibri" pitchFamily="34" charset="0"/>
                  <a:sym typeface="Symbol" pitchFamily="18" charset="2"/>
                </a:rPr>
                <a:t> </a:t>
              </a:r>
              <a:endParaRPr lang="de-DE" sz="2000">
                <a:latin typeface="Calibri" pitchFamily="34" charset="0"/>
              </a:endParaRPr>
            </a:p>
          </p:txBody>
        </p:sp>
        <p:sp>
          <p:nvSpPr>
            <p:cNvPr id="107548" name="TextBox 64"/>
            <p:cNvSpPr txBox="1">
              <a:spLocks noChangeArrowheads="1"/>
            </p:cNvSpPr>
            <p:nvPr/>
          </p:nvSpPr>
          <p:spPr bwMode="auto">
            <a:xfrm>
              <a:off x="3714744" y="3357562"/>
              <a:ext cx="145264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000">
                  <a:latin typeface="Calibri" pitchFamily="34" charset="0"/>
                </a:rPr>
                <a:t>s(Ca,Ben)</a:t>
              </a:r>
              <a:r>
                <a:rPr lang="de-DE" sz="2000">
                  <a:latin typeface="Calibri" pitchFamily="34" charset="0"/>
                  <a:sym typeface="Symbol" pitchFamily="18" charset="2"/>
                </a:rPr>
                <a:t> </a:t>
              </a:r>
              <a:endParaRPr lang="de-DE" sz="2000">
                <a:latin typeface="Calibri" pitchFamily="34" charset="0"/>
              </a:endParaRPr>
            </a:p>
          </p:txBody>
        </p:sp>
        <p:sp>
          <p:nvSpPr>
            <p:cNvPr id="107549" name="TextBox 65"/>
            <p:cNvSpPr txBox="1">
              <a:spLocks noChangeArrowheads="1"/>
            </p:cNvSpPr>
            <p:nvPr/>
          </p:nvSpPr>
          <p:spPr bwMode="auto">
            <a:xfrm>
              <a:off x="2285984" y="4143380"/>
              <a:ext cx="12955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000">
                  <a:latin typeface="Calibri" pitchFamily="34" charset="0"/>
                </a:rPr>
                <a:t>s(Ca,So)</a:t>
              </a:r>
              <a:r>
                <a:rPr lang="de-DE" sz="2000">
                  <a:latin typeface="Calibri" pitchFamily="34" charset="0"/>
                  <a:sym typeface="Symbol" pitchFamily="18" charset="2"/>
                </a:rPr>
                <a:t> </a:t>
              </a:r>
              <a:endParaRPr lang="de-DE" sz="2000">
                <a:latin typeface="Calibri" pitchFamily="34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3143093" y="3643345"/>
              <a:ext cx="214289" cy="214319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200" b="1">
                <a:latin typeface="Arial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4071675" y="2928946"/>
              <a:ext cx="214288" cy="214319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200" b="1">
                <a:latin typeface="Arial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5285973" y="3357585"/>
              <a:ext cx="214289" cy="214319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200" b="1">
                <a:latin typeface="Arial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4143104" y="4286304"/>
              <a:ext cx="214289" cy="214320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sz="2200" b="1">
                <a:latin typeface="Arial" charset="0"/>
              </a:endParaRPr>
            </a:p>
          </p:txBody>
        </p:sp>
        <p:cxnSp>
          <p:nvCxnSpPr>
            <p:cNvPr id="107554" name="Straight Connector 108"/>
            <p:cNvCxnSpPr>
              <a:cxnSpLocks noChangeShapeType="1"/>
              <a:stCxn id="67" idx="0"/>
              <a:endCxn id="76" idx="2"/>
            </p:cNvCxnSpPr>
            <p:nvPr/>
          </p:nvCxnSpPr>
          <p:spPr bwMode="auto">
            <a:xfrm rot="5400000" flipH="1" flipV="1">
              <a:off x="2882909" y="3847330"/>
              <a:ext cx="357190" cy="37778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7555" name="Straight Connector 109"/>
            <p:cNvCxnSpPr>
              <a:cxnSpLocks noChangeShapeType="1"/>
              <a:stCxn id="74" idx="1"/>
              <a:endCxn id="76" idx="3"/>
            </p:cNvCxnSpPr>
            <p:nvPr/>
          </p:nvCxnSpPr>
          <p:spPr bwMode="auto">
            <a:xfrm rot="10800000" flipV="1">
              <a:off x="3357555" y="3571875"/>
              <a:ext cx="372313" cy="17859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r>
              <a:rPr lang="en-US" dirty="0" smtClean="0"/>
              <a:t>Demo!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88840"/>
            <a:ext cx="8579296" cy="504056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URDF project at MPI: </a:t>
            </a:r>
            <a:r>
              <a:rPr lang="en-US" dirty="0" smtClean="0">
                <a:hlinkClick r:id="rId2"/>
              </a:rPr>
              <a:t>http://urdf.mpi-inf.mpg.de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908720"/>
            <a:ext cx="6160627" cy="495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8892480" cy="5229199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Attendance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all talks is </a:t>
            </a:r>
            <a:r>
              <a:rPr lang="en-US" b="1" dirty="0" smtClean="0">
                <a:solidFill>
                  <a:srgbClr val="FF0000"/>
                </a:solidFill>
              </a:rPr>
              <a:t>mandatory</a:t>
            </a:r>
            <a:r>
              <a:rPr lang="en-US" dirty="0" smtClean="0"/>
              <a:t>. </a:t>
            </a:r>
          </a:p>
          <a:p>
            <a:r>
              <a:rPr lang="en-US" dirty="0" smtClean="0"/>
              <a:t> Duration of the </a:t>
            </a:r>
            <a:r>
              <a:rPr lang="en-US" b="1" dirty="0" smtClean="0">
                <a:solidFill>
                  <a:srgbClr val="FF0000"/>
                </a:solidFill>
              </a:rPr>
              <a:t>talks</a:t>
            </a:r>
            <a:r>
              <a:rPr lang="en-US" dirty="0" smtClean="0"/>
              <a:t> should be </a:t>
            </a:r>
            <a:r>
              <a:rPr lang="en-US" b="1" dirty="0" smtClean="0">
                <a:solidFill>
                  <a:srgbClr val="FF0000"/>
                </a:solidFill>
              </a:rPr>
              <a:t>45 minutes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Talks are followed by a </a:t>
            </a:r>
            <a:r>
              <a:rPr lang="en-US" b="1" dirty="0" smtClean="0">
                <a:solidFill>
                  <a:srgbClr val="FF0000"/>
                </a:solidFill>
              </a:rPr>
              <a:t>15-minute discussion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Both the slides and the presentation itself must be in </a:t>
            </a:r>
            <a:r>
              <a:rPr lang="en-US" b="1" dirty="0" smtClean="0">
                <a:solidFill>
                  <a:srgbClr val="FF0000"/>
                </a:solidFill>
              </a:rPr>
              <a:t>English</a:t>
            </a:r>
            <a:r>
              <a:rPr lang="en-US" dirty="0" smtClean="0"/>
              <a:t>.</a:t>
            </a:r>
          </a:p>
          <a:p>
            <a:r>
              <a:rPr lang="en-US" dirty="0" smtClean="0"/>
              <a:t> A </a:t>
            </a:r>
            <a:r>
              <a:rPr lang="en-US" b="1" dirty="0" smtClean="0">
                <a:solidFill>
                  <a:srgbClr val="FF0000"/>
                </a:solidFill>
              </a:rPr>
              <a:t>written report</a:t>
            </a:r>
            <a:r>
              <a:rPr lang="en-US" dirty="0" smtClean="0"/>
              <a:t> is due </a:t>
            </a:r>
            <a:r>
              <a:rPr lang="en-US" b="1" dirty="0" smtClean="0">
                <a:solidFill>
                  <a:srgbClr val="FF0000"/>
                </a:solidFill>
              </a:rPr>
              <a:t>four weeks after the talk</a:t>
            </a:r>
            <a:r>
              <a:rPr lang="en-US" dirty="0" smtClean="0"/>
              <a:t> at the latest. </a:t>
            </a:r>
          </a:p>
          <a:p>
            <a:r>
              <a:rPr lang="en-US" dirty="0" smtClean="0"/>
              <a:t> Read also the papers you are not presenting yourselves and  actively </a:t>
            </a:r>
            <a:r>
              <a:rPr lang="en-US" b="1" dirty="0" smtClean="0">
                <a:solidFill>
                  <a:srgbClr val="FF0000"/>
                </a:solidFill>
              </a:rPr>
              <a:t>take part in the discussions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Schedule a first appointment with your tutor to go through  your topic already a few weeks in advance. You are responsible for </a:t>
            </a:r>
            <a:r>
              <a:rPr lang="en-US" b="1" dirty="0" smtClean="0">
                <a:solidFill>
                  <a:srgbClr val="FF0000"/>
                </a:solidFill>
              </a:rPr>
              <a:t>scheduling the meetings with your tutor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4100" b="1" dirty="0" smtClean="0"/>
              <a:t>Avoid copying material from anywhere!</a:t>
            </a:r>
            <a:endParaRPr lang="en-US" sz="4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dirty="0" smtClean="0"/>
              <a:t>Selection of Seminar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611560" y="1988840"/>
          <a:ext cx="792088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dirty="0" smtClean="0"/>
              <a:t>Background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5313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Christopher D. Manning and </a:t>
            </a:r>
            <a:r>
              <a:rPr lang="en-US" dirty="0" err="1" smtClean="0"/>
              <a:t>Hinrich</a:t>
            </a:r>
            <a:r>
              <a:rPr lang="en-US" dirty="0" smtClean="0"/>
              <a:t> </a:t>
            </a:r>
            <a:r>
              <a:rPr lang="en-US" dirty="0" err="1" smtClean="0"/>
              <a:t>Schuetze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smtClean="0">
                <a:hlinkClick r:id="rId2"/>
              </a:rPr>
              <a:t>Foundations of Statistical Natural Language Processing</a:t>
            </a:r>
            <a:r>
              <a:rPr lang="en-US" dirty="0" smtClean="0"/>
              <a:t>, MIT Press, 1999.</a:t>
            </a:r>
          </a:p>
          <a:p>
            <a:r>
              <a:rPr lang="en-US" dirty="0" smtClean="0"/>
              <a:t>Daniel </a:t>
            </a:r>
            <a:r>
              <a:rPr lang="en-US" dirty="0" err="1" smtClean="0"/>
              <a:t>Jurafsky</a:t>
            </a:r>
            <a:r>
              <a:rPr lang="en-US" dirty="0" smtClean="0"/>
              <a:t> and James H. Martin: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smtClean="0">
                <a:hlinkClick r:id="rId3"/>
              </a:rPr>
              <a:t>Speech and Language Processing (2nd Edition)</a:t>
            </a:r>
            <a:r>
              <a:rPr lang="en-US" dirty="0" smtClean="0"/>
              <a:t>, Prentice Hall, 2008.</a:t>
            </a:r>
          </a:p>
          <a:p>
            <a:r>
              <a:rPr lang="en-US" dirty="0" smtClean="0"/>
              <a:t>Ronen Feldman and James Sanger: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smtClean="0">
                <a:hlinkClick r:id="rId4"/>
              </a:rPr>
              <a:t>The Text Mining Handbook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     Cambridge University Press, 2007.</a:t>
            </a:r>
          </a:p>
          <a:p>
            <a:r>
              <a:rPr lang="en-US" dirty="0" err="1" smtClean="0"/>
              <a:t>Lise</a:t>
            </a:r>
            <a:r>
              <a:rPr lang="en-US" dirty="0" smtClean="0"/>
              <a:t> </a:t>
            </a:r>
            <a:r>
              <a:rPr lang="en-US" dirty="0" err="1" smtClean="0"/>
              <a:t>Getoor</a:t>
            </a:r>
            <a:r>
              <a:rPr lang="en-US" dirty="0" smtClean="0"/>
              <a:t> and Ben </a:t>
            </a:r>
            <a:r>
              <a:rPr lang="en-US" dirty="0" err="1" smtClean="0"/>
              <a:t>Taskar</a:t>
            </a:r>
            <a:r>
              <a:rPr lang="en-US" dirty="0" smtClean="0"/>
              <a:t> (Eds.):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smtClean="0">
                <a:hlinkClick r:id="rId5"/>
              </a:rPr>
              <a:t>Introduction to Statistical Relational Learning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     MIT Press, 2007.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Does Information Extraction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12576" y="2175247"/>
            <a:ext cx="8229600" cy="32012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rgbClr val="0000CC"/>
                </a:solidFill>
              </a:rPr>
              <a:t>We can buy a can.</a:t>
            </a:r>
            <a:endParaRPr lang="en-US" sz="4000" b="1" dirty="0">
              <a:solidFill>
                <a:srgbClr val="0000CC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648938" y="2895327"/>
            <a:ext cx="7150553" cy="533673"/>
            <a:chOff x="2555776" y="2895327"/>
            <a:chExt cx="7150553" cy="533673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555776" y="2895327"/>
              <a:ext cx="64807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347864" y="2895327"/>
              <a:ext cx="64807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211960" y="2895327"/>
              <a:ext cx="64807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004048" y="2895327"/>
              <a:ext cx="36004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508104" y="2895327"/>
              <a:ext cx="792088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555776" y="2967335"/>
              <a:ext cx="6687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PRP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47864" y="2967335"/>
              <a:ext cx="6367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MD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283968" y="2967335"/>
              <a:ext cx="5261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VB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987064" y="2967335"/>
              <a:ext cx="5210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DT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73965" y="2967335"/>
              <a:ext cx="582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NN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092280" y="2967335"/>
              <a:ext cx="26140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Part-Of-Speech Tagging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431765" y="3657798"/>
            <a:ext cx="7100675" cy="1931442"/>
            <a:chOff x="1791805" y="3657798"/>
            <a:chExt cx="7100675" cy="1931442"/>
          </a:xfrm>
        </p:grpSpPr>
        <p:cxnSp>
          <p:nvCxnSpPr>
            <p:cNvPr id="19" name="Straight Connector 18"/>
            <p:cNvCxnSpPr>
              <a:stCxn id="24" idx="0"/>
              <a:endCxn id="25" idx="2"/>
            </p:cNvCxnSpPr>
            <p:nvPr/>
          </p:nvCxnSpPr>
          <p:spPr>
            <a:xfrm rot="5400000" flipH="1" flipV="1">
              <a:off x="3242266" y="4040802"/>
              <a:ext cx="576064" cy="73338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endCxn id="25" idx="2"/>
            </p:cNvCxnSpPr>
            <p:nvPr/>
          </p:nvCxnSpPr>
          <p:spPr>
            <a:xfrm flipV="1">
              <a:off x="2151845" y="4119463"/>
              <a:ext cx="1745146" cy="50405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25" idx="2"/>
            </p:cNvCxnSpPr>
            <p:nvPr/>
          </p:nvCxnSpPr>
          <p:spPr>
            <a:xfrm rot="16200000" flipH="1">
              <a:off x="4320560" y="3695894"/>
              <a:ext cx="504058" cy="135119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791805" y="4695527"/>
              <a:ext cx="8514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CC"/>
                  </a:solidFill>
                </a:rPr>
                <a:t>We-1</a:t>
              </a:r>
              <a:endParaRPr lang="en-US" sz="2400" dirty="0">
                <a:solidFill>
                  <a:srgbClr val="0000CC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727909" y="4695527"/>
              <a:ext cx="8713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CC"/>
                  </a:solidFill>
                </a:rPr>
                <a:t>can-2</a:t>
              </a:r>
              <a:endParaRPr lang="en-US" sz="2400" dirty="0">
                <a:solidFill>
                  <a:srgbClr val="0000CC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447989" y="3657798"/>
              <a:ext cx="8980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CC"/>
                  </a:solidFill>
                </a:rPr>
                <a:t>buy-3</a:t>
              </a:r>
              <a:endParaRPr lang="en-US" sz="2400" dirty="0">
                <a:solidFill>
                  <a:srgbClr val="0000CC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456101" y="5127575"/>
              <a:ext cx="582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CC"/>
                  </a:solidFill>
                </a:rPr>
                <a:t>a-4</a:t>
              </a:r>
              <a:endParaRPr lang="en-US" sz="2400" dirty="0">
                <a:solidFill>
                  <a:srgbClr val="0000CC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098026" y="4695527"/>
              <a:ext cx="8713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CC"/>
                  </a:solidFill>
                </a:rPr>
                <a:t>can-5</a:t>
              </a:r>
              <a:endParaRPr lang="en-US" sz="2400" dirty="0">
                <a:solidFill>
                  <a:srgbClr val="0000CC"/>
                </a:solidFill>
              </a:endParaRPr>
            </a:p>
          </p:txBody>
        </p:sp>
        <p:cxnSp>
          <p:nvCxnSpPr>
            <p:cNvPr id="36" name="Straight Connector 35"/>
            <p:cNvCxnSpPr>
              <a:stCxn id="26" idx="0"/>
              <a:endCxn id="27" idx="1"/>
            </p:cNvCxnSpPr>
            <p:nvPr/>
          </p:nvCxnSpPr>
          <p:spPr>
            <a:xfrm rot="5400000" flipH="1" flipV="1">
              <a:off x="4822009" y="4851559"/>
              <a:ext cx="201215" cy="35081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 rot="20534357">
              <a:off x="2337356" y="4114683"/>
              <a:ext cx="6944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nsubj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 rot="19528354">
              <a:off x="2800312" y="4406941"/>
              <a:ext cx="5164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aux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 rot="1179419">
              <a:off x="4423800" y="4082570"/>
              <a:ext cx="6046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dobj</a:t>
              </a:r>
              <a:endParaRPr lang="en-US" dirty="0" smtClean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586592" y="4437112"/>
              <a:ext cx="23058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CC"/>
                  </a:solidFill>
                </a:rPr>
                <a:t>Dependency Parsing</a:t>
              </a:r>
              <a:endParaRPr lang="en-US" sz="2000" dirty="0">
                <a:solidFill>
                  <a:srgbClr val="0000CC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 rot="19818949">
              <a:off x="4547738" y="4752122"/>
              <a:ext cx="4976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det</a:t>
              </a:r>
              <a:endParaRPr lang="en-US" dirty="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1287749" y="5877272"/>
            <a:ext cx="4611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006600"/>
                </a:solidFill>
              </a:rPr>
              <a:t>Subj</a:t>
            </a:r>
            <a:r>
              <a:rPr lang="en-US" sz="2400" b="1" dirty="0" smtClean="0">
                <a:solidFill>
                  <a:srgbClr val="006600"/>
                </a:solidFill>
              </a:rPr>
              <a:t>: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0000CC"/>
                </a:solidFill>
              </a:rPr>
              <a:t>We</a:t>
            </a:r>
            <a:r>
              <a:rPr lang="en-US" sz="2400" b="1" dirty="0" smtClean="0"/>
              <a:t>        </a:t>
            </a:r>
            <a:r>
              <a:rPr lang="en-US" sz="2400" b="1" dirty="0" err="1" smtClean="0">
                <a:solidFill>
                  <a:srgbClr val="006600"/>
                </a:solidFill>
              </a:rPr>
              <a:t>Pred</a:t>
            </a:r>
            <a:r>
              <a:rPr lang="en-US" sz="2400" b="1" dirty="0" smtClean="0">
                <a:solidFill>
                  <a:srgbClr val="006600"/>
                </a:solidFill>
              </a:rPr>
              <a:t>: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0000CC"/>
                </a:solidFill>
              </a:rPr>
              <a:t>buy</a:t>
            </a:r>
            <a:r>
              <a:rPr lang="en-US" sz="2400" b="1" dirty="0" smtClean="0"/>
              <a:t>      </a:t>
            </a:r>
            <a:r>
              <a:rPr lang="en-US" sz="2400" b="1" dirty="0" err="1" smtClean="0">
                <a:solidFill>
                  <a:srgbClr val="006600"/>
                </a:solidFill>
              </a:rPr>
              <a:t>Obj</a:t>
            </a:r>
            <a:r>
              <a:rPr lang="en-US" sz="2400" b="1" dirty="0" smtClean="0">
                <a:solidFill>
                  <a:srgbClr val="006600"/>
                </a:solidFill>
              </a:rPr>
              <a:t>: </a:t>
            </a:r>
            <a:r>
              <a:rPr lang="en-US" sz="2400" b="1" dirty="0" smtClean="0">
                <a:solidFill>
                  <a:srgbClr val="0000CC"/>
                </a:solidFill>
              </a:rPr>
              <a:t>can</a:t>
            </a:r>
            <a:endParaRPr lang="en-US" sz="2400" b="1" dirty="0">
              <a:solidFill>
                <a:srgbClr val="0000CC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156176" y="5877272"/>
            <a:ext cx="25863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Semantic Role Labeling</a:t>
            </a:r>
            <a:endParaRPr lang="en-US" sz="20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Rectangle 4"/>
          <p:cNvSpPr>
            <a:spLocks noChangeArrowheads="1"/>
          </p:cNvSpPr>
          <p:nvPr/>
        </p:nvSpPr>
        <p:spPr bwMode="auto">
          <a:xfrm>
            <a:off x="0" y="3573016"/>
            <a:ext cx="9144000" cy="3214686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6" name="Rectangle 4"/>
          <p:cNvSpPr>
            <a:spLocks noChangeArrowheads="1"/>
          </p:cNvSpPr>
          <p:nvPr/>
        </p:nvSpPr>
        <p:spPr bwMode="auto">
          <a:xfrm>
            <a:off x="0" y="764704"/>
            <a:ext cx="9144000" cy="288032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-108520" y="49208"/>
            <a:ext cx="9144000" cy="571480"/>
          </a:xfrm>
        </p:spPr>
        <p:txBody>
          <a:bodyPr>
            <a:normAutofit fontScale="90000"/>
          </a:bodyPr>
          <a:lstStyle/>
          <a:p>
            <a:pPr defTabSz="893763" eaLnBrk="1" hangingPunct="1"/>
            <a:r>
              <a:rPr lang="en-GB" sz="3800" dirty="0" smtClean="0"/>
              <a:t>Information Extraction (IE) Paradigms</a:t>
            </a:r>
          </a:p>
        </p:txBody>
      </p:sp>
      <p:pic>
        <p:nvPicPr>
          <p:cNvPr id="55" name="Picture 1" descr="C:\Users\gjergjik\Desktop\defense\doc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0784" y="4913638"/>
            <a:ext cx="694366" cy="85725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6" name="AutoShape 24"/>
          <p:cNvSpPr>
            <a:spLocks noChangeArrowheads="1"/>
          </p:cNvSpPr>
          <p:nvPr/>
        </p:nvSpPr>
        <p:spPr bwMode="auto">
          <a:xfrm flipV="1">
            <a:off x="966470" y="4413572"/>
            <a:ext cx="428628" cy="429058"/>
          </a:xfrm>
          <a:prstGeom prst="foldedCorner">
            <a:avLst>
              <a:gd name="adj" fmla="val 40231"/>
            </a:avLst>
          </a:prstGeom>
          <a:solidFill>
            <a:schemeClr val="bg1"/>
          </a:solidFill>
          <a:ln w="12700">
            <a:solidFill>
              <a:srgbClr val="808080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AutoShape 38"/>
          <p:cNvSpPr>
            <a:spLocks noChangeArrowheads="1"/>
          </p:cNvSpPr>
          <p:nvPr/>
        </p:nvSpPr>
        <p:spPr bwMode="auto">
          <a:xfrm flipV="1">
            <a:off x="1323660" y="3984944"/>
            <a:ext cx="571504" cy="500496"/>
          </a:xfrm>
          <a:prstGeom prst="foldedCorner">
            <a:avLst>
              <a:gd name="adj" fmla="val 40231"/>
            </a:avLst>
          </a:prstGeom>
          <a:solidFill>
            <a:schemeClr val="bg1"/>
          </a:solidFill>
          <a:ln w="12700">
            <a:solidFill>
              <a:schemeClr val="folHlink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AutoShape 16"/>
          <p:cNvSpPr>
            <a:spLocks noChangeArrowheads="1"/>
          </p:cNvSpPr>
          <p:nvPr/>
        </p:nvSpPr>
        <p:spPr bwMode="auto">
          <a:xfrm flipV="1">
            <a:off x="537842" y="3842068"/>
            <a:ext cx="500066" cy="500496"/>
          </a:xfrm>
          <a:prstGeom prst="foldedCorner">
            <a:avLst>
              <a:gd name="adj" fmla="val 40231"/>
            </a:avLst>
          </a:prstGeom>
          <a:solidFill>
            <a:schemeClr val="bg1"/>
          </a:solidFill>
          <a:ln w="12700">
            <a:solidFill>
              <a:srgbClr val="808080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AutoShape 46"/>
          <p:cNvSpPr>
            <a:spLocks noChangeArrowheads="1"/>
          </p:cNvSpPr>
          <p:nvPr/>
        </p:nvSpPr>
        <p:spPr bwMode="auto">
          <a:xfrm>
            <a:off x="680750" y="4842200"/>
            <a:ext cx="428628" cy="571504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rgbClr val="808080"/>
            </a:solidFill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AutoShape 38"/>
          <p:cNvSpPr>
            <a:spLocks noChangeArrowheads="1"/>
          </p:cNvSpPr>
          <p:nvPr/>
        </p:nvSpPr>
        <p:spPr bwMode="auto">
          <a:xfrm flipV="1">
            <a:off x="1537974" y="4556448"/>
            <a:ext cx="285752" cy="429058"/>
          </a:xfrm>
          <a:prstGeom prst="foldedCorner">
            <a:avLst>
              <a:gd name="adj" fmla="val 40231"/>
            </a:avLst>
          </a:prstGeom>
          <a:solidFill>
            <a:schemeClr val="bg1"/>
          </a:solidFill>
          <a:ln w="12700">
            <a:solidFill>
              <a:schemeClr val="folHlink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AutoShape 16"/>
          <p:cNvSpPr>
            <a:spLocks noChangeArrowheads="1"/>
          </p:cNvSpPr>
          <p:nvPr/>
        </p:nvSpPr>
        <p:spPr bwMode="auto">
          <a:xfrm flipV="1">
            <a:off x="823594" y="5485142"/>
            <a:ext cx="357190" cy="500066"/>
          </a:xfrm>
          <a:prstGeom prst="foldedCorner">
            <a:avLst>
              <a:gd name="adj" fmla="val 40231"/>
            </a:avLst>
          </a:prstGeom>
          <a:solidFill>
            <a:schemeClr val="bg1"/>
          </a:solidFill>
          <a:ln w="12700">
            <a:solidFill>
              <a:srgbClr val="808080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AutoShape 33"/>
          <p:cNvSpPr>
            <a:spLocks noChangeArrowheads="1"/>
          </p:cNvSpPr>
          <p:nvPr/>
        </p:nvSpPr>
        <p:spPr bwMode="auto">
          <a:xfrm>
            <a:off x="1252222" y="5770894"/>
            <a:ext cx="428628" cy="571504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AutoShape 16"/>
          <p:cNvSpPr>
            <a:spLocks noChangeArrowheads="1"/>
          </p:cNvSpPr>
          <p:nvPr/>
        </p:nvSpPr>
        <p:spPr bwMode="auto">
          <a:xfrm flipV="1">
            <a:off x="214282" y="856092"/>
            <a:ext cx="2428892" cy="2428892"/>
          </a:xfrm>
          <a:prstGeom prst="foldedCorner">
            <a:avLst>
              <a:gd name="adj" fmla="val 40231"/>
            </a:avLst>
          </a:prstGeom>
          <a:solidFill>
            <a:schemeClr val="bg1">
              <a:lumMod val="95000"/>
            </a:schemeClr>
          </a:solidFill>
          <a:ln w="12700">
            <a:solidFill>
              <a:srgbClr val="808080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323528" y="6270960"/>
            <a:ext cx="19094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/>
              <a:t>many</a:t>
            </a:r>
            <a:r>
              <a:rPr lang="de-DE" sz="2000" dirty="0" smtClean="0"/>
              <a:t> </a:t>
            </a:r>
            <a:r>
              <a:rPr lang="de-DE" sz="2000" dirty="0" err="1" smtClean="0"/>
              <a:t>sources</a:t>
            </a:r>
            <a:endParaRPr lang="en-US" sz="2000" dirty="0"/>
          </a:p>
        </p:txBody>
      </p:sp>
      <p:sp>
        <p:nvSpPr>
          <p:cNvPr id="66" name="TextBox 65"/>
          <p:cNvSpPr txBox="1"/>
          <p:nvPr/>
        </p:nvSpPr>
        <p:spPr>
          <a:xfrm>
            <a:off x="285720" y="3216966"/>
            <a:ext cx="1553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/>
              <a:t>one</a:t>
            </a:r>
            <a:r>
              <a:rPr lang="de-DE" sz="2000" dirty="0" smtClean="0"/>
              <a:t> </a:t>
            </a:r>
            <a:r>
              <a:rPr lang="de-DE" sz="2000" dirty="0" err="1" smtClean="0"/>
              <a:t>source</a:t>
            </a:r>
            <a:endParaRPr lang="en-US" sz="2000" dirty="0"/>
          </a:p>
        </p:txBody>
      </p:sp>
      <p:sp>
        <p:nvSpPr>
          <p:cNvPr id="68" name="TextBox 67"/>
          <p:cNvSpPr txBox="1"/>
          <p:nvPr/>
        </p:nvSpPr>
        <p:spPr>
          <a:xfrm>
            <a:off x="285720" y="930950"/>
            <a:ext cx="205447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err="1" smtClean="0"/>
              <a:t>Surajit</a:t>
            </a:r>
            <a:r>
              <a:rPr lang="de-DE" sz="1600" dirty="0" smtClean="0"/>
              <a:t> </a:t>
            </a:r>
          </a:p>
          <a:p>
            <a:r>
              <a:rPr lang="de-DE" sz="1600" dirty="0" err="1" smtClean="0"/>
              <a:t>obtained</a:t>
            </a:r>
            <a:r>
              <a:rPr lang="de-DE" sz="1600" dirty="0" smtClean="0"/>
              <a:t> </a:t>
            </a:r>
            <a:r>
              <a:rPr lang="de-DE" sz="1600" dirty="0" err="1" smtClean="0"/>
              <a:t>his</a:t>
            </a:r>
            <a:endParaRPr lang="de-DE" sz="1600" dirty="0" smtClean="0"/>
          </a:p>
          <a:p>
            <a:r>
              <a:rPr lang="de-DE" sz="1600" dirty="0" err="1" smtClean="0"/>
              <a:t>PhD</a:t>
            </a:r>
            <a:r>
              <a:rPr lang="de-DE" sz="1600" dirty="0" smtClean="0"/>
              <a:t> in CS </a:t>
            </a:r>
            <a:r>
              <a:rPr lang="de-DE" sz="1600" dirty="0" err="1" smtClean="0"/>
              <a:t>from</a:t>
            </a:r>
            <a:r>
              <a:rPr lang="de-DE" sz="1600" dirty="0" smtClean="0"/>
              <a:t> </a:t>
            </a:r>
          </a:p>
          <a:p>
            <a:r>
              <a:rPr lang="de-DE" sz="1600" dirty="0" smtClean="0"/>
              <a:t>Stanford University</a:t>
            </a:r>
          </a:p>
          <a:p>
            <a:r>
              <a:rPr lang="de-DE" sz="1600" dirty="0" err="1" smtClean="0"/>
              <a:t>under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supervision</a:t>
            </a:r>
            <a:r>
              <a:rPr lang="de-DE" sz="1600" dirty="0" smtClean="0"/>
              <a:t> </a:t>
            </a:r>
          </a:p>
          <a:p>
            <a:r>
              <a:rPr lang="de-DE" sz="1600" dirty="0" err="1" smtClean="0"/>
              <a:t>of</a:t>
            </a:r>
            <a:r>
              <a:rPr lang="de-DE" sz="1600" dirty="0" smtClean="0"/>
              <a:t> Prof. Jeff.</a:t>
            </a:r>
          </a:p>
          <a:p>
            <a:r>
              <a:rPr lang="de-DE" sz="1600" dirty="0" smtClean="0"/>
              <a:t>He </a:t>
            </a:r>
            <a:r>
              <a:rPr lang="de-DE" sz="1600" dirty="0" err="1" smtClean="0"/>
              <a:t>later</a:t>
            </a:r>
            <a:r>
              <a:rPr lang="de-DE" sz="1600" dirty="0" smtClean="0"/>
              <a:t> </a:t>
            </a:r>
            <a:r>
              <a:rPr lang="de-DE" sz="1600" dirty="0" err="1" smtClean="0"/>
              <a:t>joined</a:t>
            </a:r>
            <a:r>
              <a:rPr lang="de-DE" sz="1600" dirty="0" smtClean="0"/>
              <a:t> HP </a:t>
            </a:r>
            <a:r>
              <a:rPr lang="de-DE" sz="1600" dirty="0" err="1" smtClean="0"/>
              <a:t>and</a:t>
            </a:r>
            <a:endParaRPr lang="de-DE" sz="1600" dirty="0" smtClean="0"/>
          </a:p>
          <a:p>
            <a:r>
              <a:rPr lang="de-DE" sz="1600" dirty="0" err="1" smtClean="0"/>
              <a:t>worked</a:t>
            </a:r>
            <a:r>
              <a:rPr lang="de-DE" sz="1600" dirty="0" smtClean="0"/>
              <a:t> </a:t>
            </a:r>
            <a:r>
              <a:rPr lang="de-DE" sz="1600" dirty="0" err="1" smtClean="0"/>
              <a:t>closely</a:t>
            </a:r>
            <a:r>
              <a:rPr lang="de-DE" sz="1600" dirty="0" smtClean="0"/>
              <a:t> </a:t>
            </a:r>
            <a:r>
              <a:rPr lang="de-DE" sz="1600" dirty="0" err="1" smtClean="0"/>
              <a:t>with</a:t>
            </a:r>
            <a:endParaRPr lang="de-DE" sz="1600" dirty="0" smtClean="0"/>
          </a:p>
          <a:p>
            <a:r>
              <a:rPr lang="de-DE" sz="1600" dirty="0" err="1" smtClean="0"/>
              <a:t>Umesh</a:t>
            </a:r>
            <a:r>
              <a:rPr lang="de-DE" sz="1600" dirty="0" smtClean="0"/>
              <a:t> … </a:t>
            </a:r>
            <a:endParaRPr lang="en-US" sz="1600" dirty="0"/>
          </a:p>
        </p:txBody>
      </p:sp>
      <p:grpSp>
        <p:nvGrpSpPr>
          <p:cNvPr id="2" name="Group 216"/>
          <p:cNvGrpSpPr/>
          <p:nvPr/>
        </p:nvGrpSpPr>
        <p:grpSpPr>
          <a:xfrm>
            <a:off x="2714612" y="1196752"/>
            <a:ext cx="1569356" cy="1143008"/>
            <a:chOff x="2714612" y="1051596"/>
            <a:chExt cx="1714512" cy="1143008"/>
          </a:xfrm>
        </p:grpSpPr>
        <p:sp>
          <p:nvSpPr>
            <p:cNvPr id="67" name="Right Arrow 66"/>
            <p:cNvSpPr/>
            <p:nvPr/>
          </p:nvSpPr>
          <p:spPr bwMode="auto">
            <a:xfrm>
              <a:off x="2786050" y="1694538"/>
              <a:ext cx="1643074" cy="500066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714612" y="1051596"/>
              <a:ext cx="114569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/>
                <a:t>source</a:t>
              </a:r>
              <a:r>
                <a:rPr lang="de-DE" sz="2000" dirty="0" smtClean="0"/>
                <a:t>-</a:t>
              </a:r>
            </a:p>
            <a:p>
              <a:r>
                <a:rPr lang="de-DE" sz="2000" dirty="0" err="1" smtClean="0"/>
                <a:t>centric</a:t>
              </a:r>
              <a:r>
                <a:rPr lang="de-DE" sz="2000" dirty="0" smtClean="0"/>
                <a:t> IE</a:t>
              </a:r>
              <a:endParaRPr lang="en-US" sz="2000" dirty="0"/>
            </a:p>
          </p:txBody>
        </p:sp>
      </p:grpSp>
      <p:sp>
        <p:nvSpPr>
          <p:cNvPr id="70" name="AutoShape 16"/>
          <p:cNvSpPr>
            <a:spLocks noChangeArrowheads="1"/>
          </p:cNvSpPr>
          <p:nvPr/>
        </p:nvSpPr>
        <p:spPr bwMode="auto">
          <a:xfrm flipV="1">
            <a:off x="323528" y="5342266"/>
            <a:ext cx="357190" cy="500066"/>
          </a:xfrm>
          <a:prstGeom prst="foldedCorner">
            <a:avLst>
              <a:gd name="adj" fmla="val 40231"/>
            </a:avLst>
          </a:prstGeom>
          <a:solidFill>
            <a:schemeClr val="bg1"/>
          </a:solidFill>
          <a:ln w="12700">
            <a:solidFill>
              <a:srgbClr val="808080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AutoShape 38"/>
          <p:cNvSpPr>
            <a:spLocks noChangeArrowheads="1"/>
          </p:cNvSpPr>
          <p:nvPr/>
        </p:nvSpPr>
        <p:spPr bwMode="auto">
          <a:xfrm flipV="1">
            <a:off x="323528" y="4485010"/>
            <a:ext cx="285752" cy="429058"/>
          </a:xfrm>
          <a:prstGeom prst="foldedCorner">
            <a:avLst>
              <a:gd name="adj" fmla="val 40231"/>
            </a:avLst>
          </a:prstGeom>
          <a:solidFill>
            <a:schemeClr val="bg1"/>
          </a:solidFill>
          <a:ln w="12700">
            <a:solidFill>
              <a:schemeClr val="folHlink"/>
            </a:solidFill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4427984" y="1052737"/>
            <a:ext cx="3888432" cy="22322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DE" sz="2000" i="1" dirty="0" err="1" smtClean="0"/>
              <a:t>instanceOf</a:t>
            </a:r>
            <a:r>
              <a:rPr lang="de-DE" sz="2000" i="1" dirty="0" smtClean="0"/>
              <a:t> (</a:t>
            </a:r>
            <a:r>
              <a:rPr lang="de-DE" sz="2000" i="1" dirty="0" err="1" smtClean="0"/>
              <a:t>Surajit</a:t>
            </a:r>
            <a:r>
              <a:rPr lang="de-DE" sz="2000" i="1" dirty="0" smtClean="0"/>
              <a:t>, </a:t>
            </a:r>
            <a:r>
              <a:rPr lang="de-DE" sz="2000" i="1" dirty="0" err="1" smtClean="0"/>
              <a:t>scientist</a:t>
            </a:r>
            <a:r>
              <a:rPr lang="de-DE" sz="2000" i="1" dirty="0" smtClean="0"/>
              <a:t>)</a:t>
            </a:r>
          </a:p>
          <a:p>
            <a:r>
              <a:rPr lang="de-DE" sz="2000" i="1" dirty="0" err="1" smtClean="0"/>
              <a:t>inField</a:t>
            </a:r>
            <a:r>
              <a:rPr lang="de-DE" sz="2000" i="1" dirty="0" smtClean="0"/>
              <a:t> (</a:t>
            </a:r>
            <a:r>
              <a:rPr lang="de-DE" sz="2000" i="1" dirty="0" err="1" smtClean="0"/>
              <a:t>Surajit</a:t>
            </a:r>
            <a:r>
              <a:rPr lang="de-DE" sz="2000" i="1" dirty="0" smtClean="0"/>
              <a:t>, </a:t>
            </a:r>
            <a:r>
              <a:rPr lang="de-DE" sz="2000" i="1" dirty="0" err="1" smtClean="0"/>
              <a:t>computer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science</a:t>
            </a:r>
            <a:r>
              <a:rPr lang="de-DE" sz="2000" i="1" dirty="0" smtClean="0"/>
              <a:t>)</a:t>
            </a:r>
          </a:p>
          <a:p>
            <a:r>
              <a:rPr lang="de-DE" sz="2000" i="1" dirty="0" err="1" smtClean="0"/>
              <a:t>hasAdvisor</a:t>
            </a:r>
            <a:r>
              <a:rPr lang="de-DE" sz="2000" i="1" dirty="0" smtClean="0"/>
              <a:t> (</a:t>
            </a:r>
            <a:r>
              <a:rPr lang="de-DE" sz="2000" i="1" dirty="0" err="1" smtClean="0"/>
              <a:t>Surajit</a:t>
            </a:r>
            <a:r>
              <a:rPr lang="de-DE" sz="2000" i="1" dirty="0" smtClean="0"/>
              <a:t>, Jeff)</a:t>
            </a:r>
          </a:p>
          <a:p>
            <a:r>
              <a:rPr lang="de-DE" sz="2000" i="1" dirty="0" err="1" smtClean="0"/>
              <a:t>almaMater</a:t>
            </a:r>
            <a:r>
              <a:rPr lang="de-DE" sz="2000" i="1" dirty="0" smtClean="0"/>
              <a:t> (</a:t>
            </a:r>
            <a:r>
              <a:rPr lang="de-DE" sz="2000" i="1" dirty="0" err="1" smtClean="0"/>
              <a:t>Surajit</a:t>
            </a:r>
            <a:r>
              <a:rPr lang="de-DE" sz="2000" i="1" dirty="0" smtClean="0"/>
              <a:t>, Stanford U)</a:t>
            </a:r>
          </a:p>
          <a:p>
            <a:r>
              <a:rPr lang="de-DE" sz="2000" i="1" dirty="0" err="1" smtClean="0"/>
              <a:t>workedFor</a:t>
            </a:r>
            <a:r>
              <a:rPr lang="de-DE" sz="2000" i="1" dirty="0" smtClean="0"/>
              <a:t> (</a:t>
            </a:r>
            <a:r>
              <a:rPr lang="de-DE" sz="2000" i="1" dirty="0" err="1" smtClean="0"/>
              <a:t>Surajit</a:t>
            </a:r>
            <a:r>
              <a:rPr lang="de-DE" sz="2000" i="1" dirty="0" smtClean="0"/>
              <a:t>, HP)</a:t>
            </a:r>
          </a:p>
          <a:p>
            <a:r>
              <a:rPr lang="de-DE" sz="2000" i="1" dirty="0" err="1" smtClean="0"/>
              <a:t>friendOf</a:t>
            </a:r>
            <a:r>
              <a:rPr lang="de-DE" sz="2000" i="1" dirty="0" smtClean="0"/>
              <a:t> (</a:t>
            </a:r>
            <a:r>
              <a:rPr lang="de-DE" sz="2000" i="1" dirty="0" err="1" smtClean="0"/>
              <a:t>Surajit</a:t>
            </a:r>
            <a:r>
              <a:rPr lang="de-DE" sz="2000" i="1" dirty="0" smtClean="0"/>
              <a:t>, </a:t>
            </a:r>
            <a:r>
              <a:rPr lang="de-DE" sz="2000" i="1" dirty="0" err="1" smtClean="0"/>
              <a:t>Umesh</a:t>
            </a:r>
            <a:r>
              <a:rPr lang="de-DE" sz="2000" i="1" dirty="0" smtClean="0"/>
              <a:t> Dayal)</a:t>
            </a:r>
          </a:p>
          <a:p>
            <a:r>
              <a:rPr lang="de-DE" sz="2000" i="1" dirty="0" smtClean="0"/>
              <a:t>…</a:t>
            </a:r>
            <a:endParaRPr lang="en-US" sz="2000" i="1" dirty="0"/>
          </a:p>
        </p:txBody>
      </p:sp>
      <p:sp>
        <p:nvSpPr>
          <p:cNvPr id="73" name="Right Arrow 72"/>
          <p:cNvSpPr/>
          <p:nvPr/>
        </p:nvSpPr>
        <p:spPr bwMode="auto">
          <a:xfrm>
            <a:off x="2071670" y="4858900"/>
            <a:ext cx="2214578" cy="50006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214546" y="4215958"/>
            <a:ext cx="1474314" cy="70788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de-DE" sz="2000" dirty="0" err="1" smtClean="0"/>
              <a:t>yield-centric</a:t>
            </a:r>
            <a:endParaRPr lang="de-DE" sz="2000" dirty="0" smtClean="0"/>
          </a:p>
          <a:p>
            <a:r>
              <a:rPr lang="de-DE" sz="2000" dirty="0" err="1" smtClean="0"/>
              <a:t>harvesting</a:t>
            </a:r>
            <a:endParaRPr lang="en-US" sz="2000" dirty="0"/>
          </a:p>
        </p:txBody>
      </p:sp>
      <p:grpSp>
        <p:nvGrpSpPr>
          <p:cNvPr id="3" name="Group 220"/>
          <p:cNvGrpSpPr/>
          <p:nvPr/>
        </p:nvGrpSpPr>
        <p:grpSpPr>
          <a:xfrm>
            <a:off x="4429124" y="4019055"/>
            <a:ext cx="3651813" cy="1325997"/>
            <a:chOff x="4429124" y="4286256"/>
            <a:chExt cx="3651813" cy="1325997"/>
          </a:xfrm>
        </p:grpSpPr>
        <p:grpSp>
          <p:nvGrpSpPr>
            <p:cNvPr id="4" name="Group 71"/>
            <p:cNvGrpSpPr>
              <a:grpSpLocks/>
            </p:cNvGrpSpPr>
            <p:nvPr/>
          </p:nvGrpSpPr>
          <p:grpSpPr bwMode="auto">
            <a:xfrm>
              <a:off x="4429124" y="4643446"/>
              <a:ext cx="3651813" cy="968807"/>
              <a:chOff x="4288811" y="4357694"/>
              <a:chExt cx="3520771" cy="1050139"/>
            </a:xfrm>
          </p:grpSpPr>
          <p:sp>
            <p:nvSpPr>
              <p:cNvPr id="170" name="Rectangle 63"/>
              <p:cNvSpPr>
                <a:spLocks noChangeArrowheads="1"/>
              </p:cNvSpPr>
              <p:nvPr/>
            </p:nvSpPr>
            <p:spPr bwMode="auto">
              <a:xfrm>
                <a:off x="4357686" y="4572008"/>
                <a:ext cx="1828800" cy="192883"/>
              </a:xfrm>
              <a:prstGeom prst="rect">
                <a:avLst/>
              </a:prstGeom>
              <a:solidFill>
                <a:srgbClr val="99CCFF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71" name="Rectangle 64"/>
              <p:cNvSpPr>
                <a:spLocks noChangeArrowheads="1"/>
              </p:cNvSpPr>
              <p:nvPr/>
            </p:nvSpPr>
            <p:spPr bwMode="auto">
              <a:xfrm>
                <a:off x="6215074" y="4572008"/>
                <a:ext cx="1594508" cy="192883"/>
              </a:xfrm>
              <a:prstGeom prst="rect">
                <a:avLst/>
              </a:prstGeom>
              <a:solidFill>
                <a:srgbClr val="99CCFF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72" name="Rectangle 65"/>
              <p:cNvSpPr>
                <a:spLocks noChangeArrowheads="1"/>
              </p:cNvSpPr>
              <p:nvPr/>
            </p:nvSpPr>
            <p:spPr bwMode="auto">
              <a:xfrm>
                <a:off x="4357686" y="4786322"/>
                <a:ext cx="1828800" cy="192883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73" name="Rectangle 66"/>
              <p:cNvSpPr>
                <a:spLocks noChangeArrowheads="1"/>
              </p:cNvSpPr>
              <p:nvPr/>
            </p:nvSpPr>
            <p:spPr bwMode="auto">
              <a:xfrm>
                <a:off x="6215074" y="4786322"/>
                <a:ext cx="1594508" cy="192883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74" name="Rectangle 67"/>
              <p:cNvSpPr>
                <a:spLocks noChangeArrowheads="1"/>
              </p:cNvSpPr>
              <p:nvPr/>
            </p:nvSpPr>
            <p:spPr bwMode="auto">
              <a:xfrm>
                <a:off x="4357686" y="5000636"/>
                <a:ext cx="1828800" cy="192883"/>
              </a:xfrm>
              <a:prstGeom prst="rect">
                <a:avLst/>
              </a:prstGeom>
              <a:solidFill>
                <a:srgbClr val="99CCFF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75" name="Rectangle 68"/>
              <p:cNvSpPr>
                <a:spLocks noChangeArrowheads="1"/>
              </p:cNvSpPr>
              <p:nvPr/>
            </p:nvSpPr>
            <p:spPr bwMode="auto">
              <a:xfrm>
                <a:off x="6215074" y="5000636"/>
                <a:ext cx="1594508" cy="192883"/>
              </a:xfrm>
              <a:prstGeom prst="rect">
                <a:avLst/>
              </a:prstGeom>
              <a:solidFill>
                <a:srgbClr val="99CCFF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76" name="Rectangle 69"/>
              <p:cNvSpPr>
                <a:spLocks noChangeArrowheads="1"/>
              </p:cNvSpPr>
              <p:nvPr/>
            </p:nvSpPr>
            <p:spPr bwMode="auto">
              <a:xfrm>
                <a:off x="4357686" y="5214950"/>
                <a:ext cx="1828800" cy="192883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77" name="Rectangle 70"/>
              <p:cNvSpPr>
                <a:spLocks noChangeArrowheads="1"/>
              </p:cNvSpPr>
              <p:nvPr/>
            </p:nvSpPr>
            <p:spPr bwMode="auto">
              <a:xfrm>
                <a:off x="6215074" y="5214950"/>
                <a:ext cx="1594508" cy="192883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78" name="Rectangle 62"/>
              <p:cNvSpPr>
                <a:spLocks noChangeArrowheads="1"/>
              </p:cNvSpPr>
              <p:nvPr/>
            </p:nvSpPr>
            <p:spPr bwMode="auto">
              <a:xfrm>
                <a:off x="4357686" y="4389120"/>
                <a:ext cx="1828800" cy="192883"/>
              </a:xfrm>
              <a:prstGeom prst="rect">
                <a:avLst/>
              </a:prstGeom>
              <a:solidFill>
                <a:srgbClr val="0066CC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79" name="Rectangle 60"/>
              <p:cNvSpPr>
                <a:spLocks noChangeArrowheads="1"/>
              </p:cNvSpPr>
              <p:nvPr/>
            </p:nvSpPr>
            <p:spPr bwMode="auto">
              <a:xfrm>
                <a:off x="6215074" y="4389120"/>
                <a:ext cx="1594508" cy="192883"/>
              </a:xfrm>
              <a:prstGeom prst="rect">
                <a:avLst/>
              </a:prstGeom>
              <a:solidFill>
                <a:srgbClr val="0066CC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80" name="TextBox 58"/>
              <p:cNvSpPr txBox="1">
                <a:spLocks noChangeArrowheads="1"/>
              </p:cNvSpPr>
              <p:nvPr/>
            </p:nvSpPr>
            <p:spPr bwMode="auto">
              <a:xfrm>
                <a:off x="4288811" y="4357694"/>
                <a:ext cx="2963984" cy="3134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ts val="1500"/>
                  </a:lnSpc>
                </a:pPr>
                <a:r>
                  <a:rPr lang="de-DE" sz="1800" dirty="0" smtClean="0">
                    <a:solidFill>
                      <a:schemeClr val="bg1"/>
                    </a:solidFill>
                  </a:rPr>
                  <a:t>Student</a:t>
                </a:r>
                <a:r>
                  <a:rPr lang="de-DE" sz="1800" dirty="0"/>
                  <a:t>		</a:t>
                </a:r>
                <a:r>
                  <a:rPr lang="de-DE" sz="1800" dirty="0" smtClean="0"/>
                  <a:t>   </a:t>
                </a:r>
                <a:r>
                  <a:rPr lang="de-DE" sz="1800" dirty="0" err="1" smtClean="0">
                    <a:solidFill>
                      <a:schemeClr val="bg1"/>
                    </a:solidFill>
                  </a:rPr>
                  <a:t>Advisor</a:t>
                </a:r>
                <a:endParaRPr lang="de-DE" sz="18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05" name="TextBox 204"/>
            <p:cNvSpPr txBox="1"/>
            <p:nvPr/>
          </p:nvSpPr>
          <p:spPr>
            <a:xfrm>
              <a:off x="4429124" y="4286256"/>
              <a:ext cx="15824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i="1" dirty="0" err="1" smtClean="0"/>
                <a:t>hasAdvisor</a:t>
              </a:r>
              <a:endParaRPr lang="en-US" sz="2000" i="1" dirty="0"/>
            </a:p>
          </p:txBody>
        </p:sp>
      </p:grpSp>
      <p:grpSp>
        <p:nvGrpSpPr>
          <p:cNvPr id="5" name="Group 221"/>
          <p:cNvGrpSpPr/>
          <p:nvPr/>
        </p:nvGrpSpPr>
        <p:grpSpPr>
          <a:xfrm>
            <a:off x="4427984" y="5405154"/>
            <a:ext cx="3652953" cy="1297223"/>
            <a:chOff x="4427984" y="5672355"/>
            <a:chExt cx="3652953" cy="1297223"/>
          </a:xfrm>
        </p:grpSpPr>
        <p:grpSp>
          <p:nvGrpSpPr>
            <p:cNvPr id="6" name="Group 71"/>
            <p:cNvGrpSpPr>
              <a:grpSpLocks/>
            </p:cNvGrpSpPr>
            <p:nvPr/>
          </p:nvGrpSpPr>
          <p:grpSpPr bwMode="auto">
            <a:xfrm>
              <a:off x="4427984" y="6002168"/>
              <a:ext cx="3652953" cy="967410"/>
              <a:chOff x="4287712" y="4359209"/>
              <a:chExt cx="3521870" cy="1048624"/>
            </a:xfrm>
          </p:grpSpPr>
          <p:sp>
            <p:nvSpPr>
              <p:cNvPr id="194" name="Rectangle 63"/>
              <p:cNvSpPr>
                <a:spLocks noChangeArrowheads="1"/>
              </p:cNvSpPr>
              <p:nvPr/>
            </p:nvSpPr>
            <p:spPr bwMode="auto">
              <a:xfrm>
                <a:off x="4357686" y="4572008"/>
                <a:ext cx="1828800" cy="192883"/>
              </a:xfrm>
              <a:prstGeom prst="rect">
                <a:avLst/>
              </a:prstGeom>
              <a:solidFill>
                <a:srgbClr val="99CCFF"/>
              </a:solidFill>
              <a:ln w="9525" algn="ctr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95" name="Rectangle 64"/>
              <p:cNvSpPr>
                <a:spLocks noChangeArrowheads="1"/>
              </p:cNvSpPr>
              <p:nvPr/>
            </p:nvSpPr>
            <p:spPr bwMode="auto">
              <a:xfrm>
                <a:off x="6215074" y="4572008"/>
                <a:ext cx="1594508" cy="192883"/>
              </a:xfrm>
              <a:prstGeom prst="rect">
                <a:avLst/>
              </a:prstGeom>
              <a:solidFill>
                <a:srgbClr val="99CCFF"/>
              </a:solidFill>
              <a:ln w="9525" algn="ctr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96" name="Rectangle 65"/>
              <p:cNvSpPr>
                <a:spLocks noChangeArrowheads="1"/>
              </p:cNvSpPr>
              <p:nvPr/>
            </p:nvSpPr>
            <p:spPr bwMode="auto">
              <a:xfrm>
                <a:off x="4357686" y="4786322"/>
                <a:ext cx="1828800" cy="192883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97" name="Rectangle 66"/>
              <p:cNvSpPr>
                <a:spLocks noChangeArrowheads="1"/>
              </p:cNvSpPr>
              <p:nvPr/>
            </p:nvSpPr>
            <p:spPr bwMode="auto">
              <a:xfrm>
                <a:off x="6215074" y="4786322"/>
                <a:ext cx="1594508" cy="192883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98" name="Rectangle 67"/>
              <p:cNvSpPr>
                <a:spLocks noChangeArrowheads="1"/>
              </p:cNvSpPr>
              <p:nvPr/>
            </p:nvSpPr>
            <p:spPr bwMode="auto">
              <a:xfrm>
                <a:off x="4357686" y="5000636"/>
                <a:ext cx="1828800" cy="192883"/>
              </a:xfrm>
              <a:prstGeom prst="rect">
                <a:avLst/>
              </a:prstGeom>
              <a:solidFill>
                <a:srgbClr val="99CCFF"/>
              </a:solidFill>
              <a:ln w="9525" algn="ctr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99" name="Rectangle 68"/>
              <p:cNvSpPr>
                <a:spLocks noChangeArrowheads="1"/>
              </p:cNvSpPr>
              <p:nvPr/>
            </p:nvSpPr>
            <p:spPr bwMode="auto">
              <a:xfrm>
                <a:off x="6215074" y="5000636"/>
                <a:ext cx="1594508" cy="192883"/>
              </a:xfrm>
              <a:prstGeom prst="rect">
                <a:avLst/>
              </a:prstGeom>
              <a:solidFill>
                <a:srgbClr val="99CCFF"/>
              </a:solidFill>
              <a:ln w="9525" algn="ctr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00" name="Rectangle 69"/>
              <p:cNvSpPr>
                <a:spLocks noChangeArrowheads="1"/>
              </p:cNvSpPr>
              <p:nvPr/>
            </p:nvSpPr>
            <p:spPr bwMode="auto">
              <a:xfrm>
                <a:off x="4357686" y="5214950"/>
                <a:ext cx="1828800" cy="192883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01" name="Rectangle 70"/>
              <p:cNvSpPr>
                <a:spLocks noChangeArrowheads="1"/>
              </p:cNvSpPr>
              <p:nvPr/>
            </p:nvSpPr>
            <p:spPr bwMode="auto">
              <a:xfrm>
                <a:off x="6215074" y="5214950"/>
                <a:ext cx="1594508" cy="192883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02" name="Rectangle 62"/>
              <p:cNvSpPr>
                <a:spLocks noChangeArrowheads="1"/>
              </p:cNvSpPr>
              <p:nvPr/>
            </p:nvSpPr>
            <p:spPr bwMode="auto">
              <a:xfrm>
                <a:off x="4357686" y="4389120"/>
                <a:ext cx="1828800" cy="192883"/>
              </a:xfrm>
              <a:prstGeom prst="rect">
                <a:avLst/>
              </a:prstGeom>
              <a:solidFill>
                <a:srgbClr val="0066CC"/>
              </a:solidFill>
              <a:ln w="9525" algn="ctr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03" name="Rectangle 60"/>
              <p:cNvSpPr>
                <a:spLocks noChangeArrowheads="1"/>
              </p:cNvSpPr>
              <p:nvPr/>
            </p:nvSpPr>
            <p:spPr bwMode="auto">
              <a:xfrm>
                <a:off x="6215074" y="4389120"/>
                <a:ext cx="1594508" cy="192883"/>
              </a:xfrm>
              <a:prstGeom prst="rect">
                <a:avLst/>
              </a:prstGeom>
              <a:solidFill>
                <a:srgbClr val="0066CC"/>
              </a:solidFill>
              <a:ln w="9525" algn="ctr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04" name="TextBox 58"/>
              <p:cNvSpPr txBox="1">
                <a:spLocks noChangeArrowheads="1"/>
              </p:cNvSpPr>
              <p:nvPr/>
            </p:nvSpPr>
            <p:spPr bwMode="auto">
              <a:xfrm>
                <a:off x="4287712" y="4359209"/>
                <a:ext cx="3281365" cy="5219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ts val="1500"/>
                  </a:lnSpc>
                </a:pPr>
                <a:r>
                  <a:rPr lang="de-DE" sz="1800" dirty="0" smtClean="0">
                    <a:solidFill>
                      <a:schemeClr val="bg1"/>
                    </a:solidFill>
                  </a:rPr>
                  <a:t>Student</a:t>
                </a:r>
                <a:r>
                  <a:rPr lang="de-DE" sz="1800" dirty="0"/>
                  <a:t>	</a:t>
                </a:r>
                <a:r>
                  <a:rPr lang="de-DE" sz="1800" dirty="0" smtClean="0"/>
                  <a:t>   	    </a:t>
                </a:r>
                <a:r>
                  <a:rPr lang="de-DE" sz="1800" dirty="0" smtClean="0">
                    <a:solidFill>
                      <a:schemeClr val="bg1"/>
                    </a:solidFill>
                  </a:rPr>
                  <a:t>University</a:t>
                </a:r>
                <a:endParaRPr lang="en-US" sz="1800" dirty="0" smtClean="0"/>
              </a:p>
              <a:p>
                <a:pPr>
                  <a:lnSpc>
                    <a:spcPts val="1500"/>
                  </a:lnSpc>
                </a:pPr>
                <a:endParaRPr lang="de-DE" sz="18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06" name="TextBox 205"/>
            <p:cNvSpPr txBox="1"/>
            <p:nvPr/>
          </p:nvSpPr>
          <p:spPr>
            <a:xfrm>
              <a:off x="4429124" y="5672355"/>
              <a:ext cx="14510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i="1" dirty="0" err="1" smtClean="0"/>
                <a:t>almaMater</a:t>
              </a:r>
              <a:endParaRPr lang="en-US" sz="2000" i="1" dirty="0"/>
            </a:p>
          </p:txBody>
        </p:sp>
      </p:grpSp>
      <p:grpSp>
        <p:nvGrpSpPr>
          <p:cNvPr id="7" name="Group 71"/>
          <p:cNvGrpSpPr>
            <a:grpSpLocks/>
          </p:cNvGrpSpPr>
          <p:nvPr/>
        </p:nvGrpSpPr>
        <p:grpSpPr bwMode="auto">
          <a:xfrm>
            <a:off x="4429124" y="4376245"/>
            <a:ext cx="3651813" cy="968806"/>
            <a:chOff x="4288811" y="4357695"/>
            <a:chExt cx="3520771" cy="10501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8" name="Rectangle 63"/>
            <p:cNvSpPr>
              <a:spLocks noChangeArrowheads="1"/>
            </p:cNvSpPr>
            <p:nvPr/>
          </p:nvSpPr>
          <p:spPr bwMode="auto">
            <a:xfrm>
              <a:off x="4357686" y="4572008"/>
              <a:ext cx="1828800" cy="192883"/>
            </a:xfrm>
            <a:prstGeom prst="rect">
              <a:avLst/>
            </a:prstGeom>
            <a:solidFill>
              <a:srgbClr val="99CCFF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9" name="Rectangle 64"/>
            <p:cNvSpPr>
              <a:spLocks noChangeArrowheads="1"/>
            </p:cNvSpPr>
            <p:nvPr/>
          </p:nvSpPr>
          <p:spPr bwMode="auto">
            <a:xfrm>
              <a:off x="6215074" y="4572008"/>
              <a:ext cx="1594508" cy="192883"/>
            </a:xfrm>
            <a:prstGeom prst="rect">
              <a:avLst/>
            </a:prstGeom>
            <a:solidFill>
              <a:srgbClr val="99CCFF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0" name="Rectangle 65"/>
            <p:cNvSpPr>
              <a:spLocks noChangeArrowheads="1"/>
            </p:cNvSpPr>
            <p:nvPr/>
          </p:nvSpPr>
          <p:spPr bwMode="auto">
            <a:xfrm>
              <a:off x="4357686" y="4786322"/>
              <a:ext cx="1828800" cy="192883"/>
            </a:xfrm>
            <a:prstGeom prst="rect">
              <a:avLst/>
            </a:prstGeom>
            <a:solidFill>
              <a:srgbClr val="CCECFF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1" name="Rectangle 66"/>
            <p:cNvSpPr>
              <a:spLocks noChangeArrowheads="1"/>
            </p:cNvSpPr>
            <p:nvPr/>
          </p:nvSpPr>
          <p:spPr bwMode="auto">
            <a:xfrm>
              <a:off x="6215074" y="4786322"/>
              <a:ext cx="1594508" cy="192883"/>
            </a:xfrm>
            <a:prstGeom prst="rect">
              <a:avLst/>
            </a:prstGeom>
            <a:solidFill>
              <a:srgbClr val="CCECFF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2" name="Rectangle 67"/>
            <p:cNvSpPr>
              <a:spLocks noChangeArrowheads="1"/>
            </p:cNvSpPr>
            <p:nvPr/>
          </p:nvSpPr>
          <p:spPr bwMode="auto">
            <a:xfrm>
              <a:off x="4357686" y="5000636"/>
              <a:ext cx="1828800" cy="192883"/>
            </a:xfrm>
            <a:prstGeom prst="rect">
              <a:avLst/>
            </a:prstGeom>
            <a:solidFill>
              <a:srgbClr val="99CCFF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3" name="Rectangle 68"/>
            <p:cNvSpPr>
              <a:spLocks noChangeArrowheads="1"/>
            </p:cNvSpPr>
            <p:nvPr/>
          </p:nvSpPr>
          <p:spPr bwMode="auto">
            <a:xfrm>
              <a:off x="6215074" y="5000636"/>
              <a:ext cx="1594508" cy="192883"/>
            </a:xfrm>
            <a:prstGeom prst="rect">
              <a:avLst/>
            </a:prstGeom>
            <a:solidFill>
              <a:srgbClr val="99CCFF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4" name="Rectangle 69"/>
            <p:cNvSpPr>
              <a:spLocks noChangeArrowheads="1"/>
            </p:cNvSpPr>
            <p:nvPr/>
          </p:nvSpPr>
          <p:spPr bwMode="auto">
            <a:xfrm>
              <a:off x="4357686" y="5214950"/>
              <a:ext cx="1828800" cy="192883"/>
            </a:xfrm>
            <a:prstGeom prst="rect">
              <a:avLst/>
            </a:prstGeom>
            <a:solidFill>
              <a:srgbClr val="CCECFF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5" name="Rectangle 70"/>
            <p:cNvSpPr>
              <a:spLocks noChangeArrowheads="1"/>
            </p:cNvSpPr>
            <p:nvPr/>
          </p:nvSpPr>
          <p:spPr bwMode="auto">
            <a:xfrm>
              <a:off x="6215074" y="5214950"/>
              <a:ext cx="1594508" cy="192883"/>
            </a:xfrm>
            <a:prstGeom prst="rect">
              <a:avLst/>
            </a:prstGeom>
            <a:solidFill>
              <a:srgbClr val="CCECFF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6" name="Rectangle 62"/>
            <p:cNvSpPr>
              <a:spLocks noChangeArrowheads="1"/>
            </p:cNvSpPr>
            <p:nvPr/>
          </p:nvSpPr>
          <p:spPr bwMode="auto">
            <a:xfrm>
              <a:off x="4357686" y="4389120"/>
              <a:ext cx="1828800" cy="192883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7" name="Rectangle 60"/>
            <p:cNvSpPr>
              <a:spLocks noChangeArrowheads="1"/>
            </p:cNvSpPr>
            <p:nvPr/>
          </p:nvSpPr>
          <p:spPr bwMode="auto">
            <a:xfrm>
              <a:off x="6215074" y="4389120"/>
              <a:ext cx="1594508" cy="192883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8" name="TextBox 58"/>
            <p:cNvSpPr txBox="1">
              <a:spLocks noChangeArrowheads="1"/>
            </p:cNvSpPr>
            <p:nvPr/>
          </p:nvSpPr>
          <p:spPr bwMode="auto">
            <a:xfrm>
              <a:off x="4288811" y="4357695"/>
              <a:ext cx="2963984" cy="521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de-DE" sz="1800" dirty="0" smtClean="0">
                  <a:solidFill>
                    <a:schemeClr val="bg1"/>
                  </a:solidFill>
                </a:rPr>
                <a:t>Student</a:t>
              </a:r>
              <a:r>
                <a:rPr lang="de-DE" sz="1800" dirty="0"/>
                <a:t>		</a:t>
              </a:r>
              <a:r>
                <a:rPr lang="de-DE" sz="1800" dirty="0" smtClean="0"/>
                <a:t>   </a:t>
              </a:r>
              <a:r>
                <a:rPr lang="de-DE" sz="1800" dirty="0" err="1" smtClean="0">
                  <a:solidFill>
                    <a:schemeClr val="bg1"/>
                  </a:solidFill>
                </a:rPr>
                <a:t>Advisor</a:t>
              </a:r>
              <a:endParaRPr lang="en-US" sz="1800" dirty="0" smtClean="0"/>
            </a:p>
            <a:p>
              <a:pPr>
                <a:lnSpc>
                  <a:spcPts val="1500"/>
                </a:lnSpc>
              </a:pPr>
              <a:endParaRPr lang="de-DE" sz="1800" dirty="0">
                <a:solidFill>
                  <a:schemeClr val="bg1"/>
                </a:solidFill>
              </a:endParaRPr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2714612" y="2288272"/>
            <a:ext cx="15395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de-DE" sz="2800" dirty="0" smtClean="0">
                <a:solidFill>
                  <a:srgbClr val="0000FF"/>
                </a:solidFill>
              </a:rPr>
              <a:t>1) </a:t>
            </a:r>
            <a:r>
              <a:rPr lang="de-DE" sz="2800" dirty="0" err="1" smtClean="0">
                <a:solidFill>
                  <a:srgbClr val="0000FF"/>
                </a:solidFill>
              </a:rPr>
              <a:t>recall</a:t>
            </a:r>
            <a:r>
              <a:rPr lang="de-DE" sz="2800" dirty="0" smtClean="0">
                <a:solidFill>
                  <a:srgbClr val="0000FF"/>
                </a:solidFill>
              </a:rPr>
              <a:t> !</a:t>
            </a:r>
          </a:p>
          <a:p>
            <a:pPr marL="457200" indent="-457200"/>
            <a:r>
              <a:rPr lang="de-DE" sz="2000" dirty="0" smtClean="0">
                <a:solidFill>
                  <a:srgbClr val="0000FF"/>
                </a:solidFill>
              </a:rPr>
              <a:t>2)  </a:t>
            </a:r>
            <a:r>
              <a:rPr lang="de-DE" sz="2000" dirty="0" err="1" smtClean="0">
                <a:solidFill>
                  <a:srgbClr val="0000FF"/>
                </a:solidFill>
              </a:rPr>
              <a:t>precision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214546" y="5287528"/>
            <a:ext cx="207948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de-DE" sz="2800" dirty="0" smtClean="0">
                <a:solidFill>
                  <a:srgbClr val="0000FF"/>
                </a:solidFill>
              </a:rPr>
              <a:t>1) </a:t>
            </a:r>
            <a:r>
              <a:rPr lang="de-DE" sz="2800" dirty="0" err="1" smtClean="0">
                <a:solidFill>
                  <a:srgbClr val="0000FF"/>
                </a:solidFill>
              </a:rPr>
              <a:t>precision</a:t>
            </a:r>
            <a:r>
              <a:rPr lang="de-DE" sz="2800" dirty="0" smtClean="0">
                <a:solidFill>
                  <a:srgbClr val="0000FF"/>
                </a:solidFill>
              </a:rPr>
              <a:t> !</a:t>
            </a:r>
          </a:p>
          <a:p>
            <a:pPr marL="457200" indent="-457200"/>
            <a:r>
              <a:rPr lang="de-DE" sz="2400" dirty="0" smtClean="0">
                <a:solidFill>
                  <a:srgbClr val="0000FF"/>
                </a:solidFill>
              </a:rPr>
              <a:t>2) </a:t>
            </a:r>
            <a:r>
              <a:rPr lang="de-DE" sz="2400" dirty="0" err="1" smtClean="0">
                <a:solidFill>
                  <a:srgbClr val="0000FF"/>
                </a:solidFill>
              </a:rPr>
              <a:t>recall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78" name="TextBox 58"/>
          <p:cNvSpPr txBox="1">
            <a:spLocks noChangeArrowheads="1"/>
          </p:cNvSpPr>
          <p:nvPr/>
        </p:nvSpPr>
        <p:spPr bwMode="auto">
          <a:xfrm>
            <a:off x="4429124" y="4376245"/>
            <a:ext cx="2893741" cy="105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ts val="1500"/>
              </a:lnSpc>
            </a:pPr>
            <a:r>
              <a:rPr lang="de-DE" sz="1800" dirty="0" smtClean="0">
                <a:solidFill>
                  <a:schemeClr val="bg1"/>
                </a:solidFill>
              </a:rPr>
              <a:t>Student</a:t>
            </a:r>
            <a:r>
              <a:rPr lang="de-DE" sz="1800" dirty="0"/>
              <a:t>		</a:t>
            </a:r>
            <a:r>
              <a:rPr lang="de-DE" sz="1800" dirty="0" smtClean="0"/>
              <a:t>   </a:t>
            </a:r>
            <a:r>
              <a:rPr lang="de-DE" sz="1800" dirty="0" err="1" smtClean="0">
                <a:solidFill>
                  <a:schemeClr val="bg1"/>
                </a:solidFill>
              </a:rPr>
              <a:t>Advisor</a:t>
            </a:r>
            <a:endParaRPr lang="de-DE" sz="1800" dirty="0">
              <a:solidFill>
                <a:schemeClr val="bg1"/>
              </a:solidFill>
            </a:endParaRPr>
          </a:p>
          <a:p>
            <a:pPr>
              <a:lnSpc>
                <a:spcPts val="1500"/>
              </a:lnSpc>
            </a:pPr>
            <a:r>
              <a:rPr lang="de-DE" sz="1800" dirty="0" err="1" smtClean="0"/>
              <a:t>Surajit</a:t>
            </a:r>
            <a:r>
              <a:rPr lang="de-DE" sz="1800" dirty="0" smtClean="0"/>
              <a:t>                           Jeff </a:t>
            </a:r>
          </a:p>
          <a:p>
            <a:pPr>
              <a:lnSpc>
                <a:spcPts val="1500"/>
              </a:lnSpc>
            </a:pPr>
            <a:r>
              <a:rPr lang="de-DE" sz="1800" dirty="0" err="1" smtClean="0"/>
              <a:t>Alon</a:t>
            </a:r>
            <a:r>
              <a:rPr lang="de-DE" sz="1800" dirty="0" smtClean="0"/>
              <a:t> 		</a:t>
            </a:r>
            <a:r>
              <a:rPr lang="de-DE" sz="1800" smtClean="0"/>
              <a:t>   Jeff </a:t>
            </a:r>
            <a:endParaRPr lang="de-DE" sz="1800" dirty="0" smtClean="0"/>
          </a:p>
          <a:p>
            <a:pPr>
              <a:lnSpc>
                <a:spcPts val="1500"/>
              </a:lnSpc>
            </a:pPr>
            <a:r>
              <a:rPr lang="de-DE" sz="1800" dirty="0" smtClean="0"/>
              <a:t>Jim 	                     Mike</a:t>
            </a:r>
            <a:endParaRPr lang="de-DE" sz="1800" dirty="0"/>
          </a:p>
          <a:p>
            <a:pPr>
              <a:lnSpc>
                <a:spcPts val="1500"/>
              </a:lnSpc>
            </a:pPr>
            <a:r>
              <a:rPr lang="de-DE" sz="1800" dirty="0"/>
              <a:t> </a:t>
            </a:r>
            <a:r>
              <a:rPr lang="de-DE" sz="1800" dirty="0" smtClean="0"/>
              <a:t>…                                  …</a:t>
            </a:r>
            <a:endParaRPr lang="en-US" sz="1800" dirty="0"/>
          </a:p>
        </p:txBody>
      </p:sp>
      <p:sp>
        <p:nvSpPr>
          <p:cNvPr id="79" name="TextBox 58"/>
          <p:cNvSpPr txBox="1">
            <a:spLocks noChangeArrowheads="1"/>
          </p:cNvSpPr>
          <p:nvPr/>
        </p:nvSpPr>
        <p:spPr bwMode="auto">
          <a:xfrm>
            <a:off x="4427984" y="5734966"/>
            <a:ext cx="3377528" cy="105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ts val="1500"/>
              </a:lnSpc>
            </a:pPr>
            <a:r>
              <a:rPr lang="de-DE" sz="1800" dirty="0" smtClean="0">
                <a:solidFill>
                  <a:schemeClr val="bg1"/>
                </a:solidFill>
              </a:rPr>
              <a:t>Student</a:t>
            </a:r>
            <a:r>
              <a:rPr lang="de-DE" sz="1800" dirty="0"/>
              <a:t>	</a:t>
            </a:r>
            <a:r>
              <a:rPr lang="de-DE" sz="1800" dirty="0" smtClean="0"/>
              <a:t>   	    </a:t>
            </a:r>
            <a:r>
              <a:rPr lang="de-DE" sz="1800" dirty="0" smtClean="0">
                <a:solidFill>
                  <a:schemeClr val="bg1"/>
                </a:solidFill>
              </a:rPr>
              <a:t>University</a:t>
            </a:r>
            <a:endParaRPr lang="de-DE" sz="1800" dirty="0">
              <a:solidFill>
                <a:schemeClr val="bg1"/>
              </a:solidFill>
            </a:endParaRPr>
          </a:p>
          <a:p>
            <a:pPr>
              <a:lnSpc>
                <a:spcPts val="1500"/>
              </a:lnSpc>
            </a:pPr>
            <a:r>
              <a:rPr lang="de-DE" sz="1800" dirty="0" err="1" smtClean="0"/>
              <a:t>Surajit</a:t>
            </a:r>
            <a:r>
              <a:rPr lang="de-DE" sz="1800" dirty="0" smtClean="0"/>
              <a:t>                           Stanford U</a:t>
            </a:r>
          </a:p>
          <a:p>
            <a:pPr>
              <a:lnSpc>
                <a:spcPts val="1500"/>
              </a:lnSpc>
            </a:pPr>
            <a:r>
              <a:rPr lang="de-DE" sz="1800" dirty="0" err="1" smtClean="0"/>
              <a:t>Alon</a:t>
            </a:r>
            <a:r>
              <a:rPr lang="de-DE" sz="1800" dirty="0" smtClean="0"/>
              <a:t>                              Stanford U</a:t>
            </a:r>
          </a:p>
          <a:p>
            <a:pPr>
              <a:lnSpc>
                <a:spcPts val="1500"/>
              </a:lnSpc>
            </a:pPr>
            <a:r>
              <a:rPr lang="de-DE" sz="1800" dirty="0" smtClean="0"/>
              <a:t>Jim </a:t>
            </a:r>
            <a:r>
              <a:rPr lang="de-DE" dirty="0" smtClean="0"/>
              <a:t>          </a:t>
            </a:r>
            <a:r>
              <a:rPr lang="de-DE" sz="1800" dirty="0" smtClean="0"/>
              <a:t>                      UC Berkeley</a:t>
            </a:r>
            <a:endParaRPr lang="de-DE" sz="1800" dirty="0"/>
          </a:p>
          <a:p>
            <a:pPr>
              <a:lnSpc>
                <a:spcPts val="1500"/>
              </a:lnSpc>
            </a:pPr>
            <a:r>
              <a:rPr lang="de-DE" sz="1800" dirty="0"/>
              <a:t> </a:t>
            </a:r>
            <a:r>
              <a:rPr lang="de-DE" sz="1800" dirty="0" smtClean="0"/>
              <a:t>…                                    …</a:t>
            </a:r>
            <a:endParaRPr lang="en-US" sz="1800" dirty="0"/>
          </a:p>
        </p:txBody>
      </p:sp>
      <p:sp>
        <p:nvSpPr>
          <p:cNvPr id="75" name="TextBox 74"/>
          <p:cNvSpPr txBox="1"/>
          <p:nvPr/>
        </p:nvSpPr>
        <p:spPr>
          <a:xfrm>
            <a:off x="6444208" y="3356992"/>
            <a:ext cx="2016224" cy="954107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DE" sz="2800" dirty="0" err="1" smtClean="0"/>
              <a:t>near</a:t>
            </a:r>
            <a:r>
              <a:rPr lang="de-DE" sz="2800" dirty="0" smtClean="0"/>
              <a:t>-human</a:t>
            </a:r>
          </a:p>
          <a:p>
            <a:r>
              <a:rPr lang="de-DE" sz="2800" dirty="0" err="1" smtClean="0"/>
              <a:t>quality</a:t>
            </a:r>
            <a:r>
              <a:rPr lang="de-DE" sz="2800" dirty="0" smtClean="0"/>
              <a:t>!</a:t>
            </a:r>
            <a:endParaRPr lang="en-US" sz="2800" dirty="0"/>
          </a:p>
        </p:txBody>
      </p:sp>
      <p:sp>
        <p:nvSpPr>
          <p:cNvPr id="83" name="Rectangle 82"/>
          <p:cNvSpPr/>
          <p:nvPr/>
        </p:nvSpPr>
        <p:spPr>
          <a:xfrm>
            <a:off x="8460432" y="764704"/>
            <a:ext cx="683568" cy="5976664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 rot="5400000">
            <a:off x="7633210" y="526607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Closed IE</a:t>
            </a:r>
            <a:endParaRPr lang="en-US" sz="3600" b="1" dirty="0"/>
          </a:p>
        </p:txBody>
      </p:sp>
      <p:sp>
        <p:nvSpPr>
          <p:cNvPr id="82" name="TextBox 81"/>
          <p:cNvSpPr txBox="1"/>
          <p:nvPr/>
        </p:nvSpPr>
        <p:spPr>
          <a:xfrm rot="5400000">
            <a:off x="7633210" y="2313747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Open IE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" grpId="0" animBg="1"/>
      <p:bldP spid="218" grpId="1" animBg="1"/>
      <p:bldP spid="216" grpId="0" animBg="1"/>
      <p:bldP spid="216" grpId="1" animBg="1"/>
      <p:bldP spid="72" grpId="0" animBg="1"/>
      <p:bldP spid="73" grpId="0" animBg="1"/>
      <p:bldP spid="74" grpId="0"/>
      <p:bldP spid="76" grpId="0"/>
      <p:bldP spid="77" grpId="0"/>
      <p:bldP spid="78" grpId="0"/>
      <p:bldP spid="79" grpId="0"/>
      <p:bldP spid="75" grpId="0" animBg="1"/>
      <p:bldP spid="8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dirty="0" smtClean="0"/>
              <a:t>What to Extract?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Entities</a:t>
            </a:r>
          </a:p>
          <a:p>
            <a:pPr lvl="1">
              <a:buNone/>
            </a:pPr>
            <a:r>
              <a:rPr lang="en-US" b="1" dirty="0" err="1" smtClean="0">
                <a:solidFill>
                  <a:srgbClr val="0000CC"/>
                </a:solidFill>
              </a:rPr>
              <a:t>Surajit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00CC"/>
                </a:solidFill>
              </a:rPr>
              <a:t>Jim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00CC"/>
                </a:solidFill>
              </a:rPr>
              <a:t>Jeff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00CC"/>
                </a:solidFill>
              </a:rPr>
              <a:t>Mike</a:t>
            </a:r>
            <a:r>
              <a:rPr lang="en-US" dirty="0" smtClean="0"/>
              <a:t>,</a:t>
            </a:r>
            <a:r>
              <a:rPr lang="en-US" b="1" dirty="0" smtClean="0">
                <a:solidFill>
                  <a:srgbClr val="0000CC"/>
                </a:solidFill>
              </a:rPr>
              <a:t> Stanford U</a:t>
            </a:r>
            <a:r>
              <a:rPr lang="en-US" dirty="0" smtClean="0"/>
              <a:t>,</a:t>
            </a:r>
            <a:r>
              <a:rPr lang="en-US" b="1" dirty="0" smtClean="0">
                <a:solidFill>
                  <a:srgbClr val="0000CC"/>
                </a:solidFill>
              </a:rPr>
              <a:t> UC Berkeley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Unary relations/classes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00CC"/>
                </a:solidFill>
              </a:rPr>
              <a:t>scientist(</a:t>
            </a:r>
            <a:r>
              <a:rPr lang="en-US" b="1" dirty="0" err="1" smtClean="0">
                <a:solidFill>
                  <a:srgbClr val="0000CC"/>
                </a:solidFill>
              </a:rPr>
              <a:t>Surajit</a:t>
            </a:r>
            <a:r>
              <a:rPr lang="en-US" b="1" dirty="0" smtClean="0">
                <a:solidFill>
                  <a:srgbClr val="0000CC"/>
                </a:solidFill>
              </a:rPr>
              <a:t>)</a:t>
            </a:r>
            <a:r>
              <a:rPr lang="en-US" dirty="0" smtClean="0"/>
              <a:t>,</a:t>
            </a:r>
            <a:r>
              <a:rPr lang="en-US" b="1" dirty="0" smtClean="0">
                <a:solidFill>
                  <a:srgbClr val="0000CC"/>
                </a:solidFill>
              </a:rPr>
              <a:t> advisor(Jeff)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Binary relations (facts)</a:t>
            </a:r>
          </a:p>
          <a:p>
            <a:pPr lvl="1">
              <a:buNone/>
            </a:pPr>
            <a:r>
              <a:rPr lang="en-US" b="1" dirty="0" err="1" smtClean="0">
                <a:solidFill>
                  <a:srgbClr val="0000CC"/>
                </a:solidFill>
              </a:rPr>
              <a:t>hasAdvisor</a:t>
            </a:r>
            <a:r>
              <a:rPr lang="en-US" b="1" dirty="0" smtClean="0">
                <a:solidFill>
                  <a:srgbClr val="0000CC"/>
                </a:solidFill>
              </a:rPr>
              <a:t>(</a:t>
            </a:r>
            <a:r>
              <a:rPr lang="en-US" b="1" dirty="0" err="1" smtClean="0">
                <a:solidFill>
                  <a:srgbClr val="0000CC"/>
                </a:solidFill>
              </a:rPr>
              <a:t>Surajit</a:t>
            </a:r>
            <a:r>
              <a:rPr lang="en-US" b="1" dirty="0" smtClean="0">
                <a:solidFill>
                  <a:srgbClr val="0000CC"/>
                </a:solidFill>
              </a:rPr>
              <a:t>, Jeff)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00CC"/>
                </a:solidFill>
              </a:rPr>
              <a:t>spouse(Cecilia, Nicolas)</a:t>
            </a:r>
          </a:p>
          <a:p>
            <a:endParaRPr lang="en-US" dirty="0" smtClean="0"/>
          </a:p>
          <a:p>
            <a:r>
              <a:rPr lang="en-US" dirty="0" smtClean="0"/>
              <a:t>Sometimes also want higher-</a:t>
            </a:r>
            <a:r>
              <a:rPr lang="en-US" dirty="0" err="1" smtClean="0"/>
              <a:t>arity</a:t>
            </a:r>
            <a:r>
              <a:rPr lang="en-US" dirty="0" smtClean="0"/>
              <a:t> relations</a:t>
            </a:r>
          </a:p>
          <a:p>
            <a:pPr lvl="1">
              <a:buNone/>
            </a:pPr>
            <a:r>
              <a:rPr lang="en-US" dirty="0" smtClean="0"/>
              <a:t>(e.g., temporal/spatial annotations of facts)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00CC"/>
                </a:solidFill>
              </a:rPr>
              <a:t>spouse(Cecilia, Nicolas) [1996, 2007]</a:t>
            </a:r>
            <a:endParaRPr lang="en-US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0" y="773890"/>
            <a:ext cx="9144000" cy="1071569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0" y="1916897"/>
            <a:ext cx="9144000" cy="142876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0" y="3417095"/>
            <a:ext cx="9144000" cy="150019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0" y="5013176"/>
            <a:ext cx="9144000" cy="1844824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64488" cy="692150"/>
          </a:xfrm>
        </p:spPr>
        <p:txBody>
          <a:bodyPr>
            <a:normAutofit fontScale="90000"/>
          </a:bodyPr>
          <a:lstStyle/>
          <a:p>
            <a:pPr defTabSz="893763" eaLnBrk="1" hangingPunct="1"/>
            <a:r>
              <a:rPr lang="en-GB" sz="4000" dirty="0" smtClean="0"/>
              <a:t>Entities &amp; Classes</a:t>
            </a:r>
          </a:p>
        </p:txBody>
      </p:sp>
      <p:sp>
        <p:nvSpPr>
          <p:cNvPr id="17412" name="Text Box 20"/>
          <p:cNvSpPr txBox="1">
            <a:spLocks noChangeArrowheads="1"/>
          </p:cNvSpPr>
          <p:nvPr/>
        </p:nvSpPr>
        <p:spPr bwMode="auto">
          <a:xfrm>
            <a:off x="611188" y="6381328"/>
            <a:ext cx="57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800" dirty="0"/>
              <a:t>...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356729" y="702451"/>
            <a:ext cx="8513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/>
              <a:t>Which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rgbClr val="0000FF"/>
                </a:solidFill>
              </a:rPr>
              <a:t>entity</a:t>
            </a:r>
            <a:r>
              <a:rPr lang="de-DE" sz="2400" dirty="0" smtClean="0">
                <a:solidFill>
                  <a:srgbClr val="0000FF"/>
                </a:solidFill>
              </a:rPr>
              <a:t> </a:t>
            </a:r>
            <a:r>
              <a:rPr lang="de-DE" sz="2400" dirty="0" err="1" smtClean="0">
                <a:solidFill>
                  <a:srgbClr val="0000FF"/>
                </a:solidFill>
              </a:rPr>
              <a:t>types</a:t>
            </a:r>
            <a:r>
              <a:rPr lang="de-DE" sz="2400" dirty="0" smtClean="0">
                <a:solidFill>
                  <a:srgbClr val="0000FF"/>
                </a:solidFill>
              </a:rPr>
              <a:t> (</a:t>
            </a:r>
            <a:r>
              <a:rPr lang="de-DE" sz="2400" dirty="0" err="1" smtClean="0">
                <a:solidFill>
                  <a:srgbClr val="0000FF"/>
                </a:solidFill>
              </a:rPr>
              <a:t>classes</a:t>
            </a:r>
            <a:r>
              <a:rPr lang="de-DE" sz="2400" dirty="0" smtClean="0">
                <a:solidFill>
                  <a:srgbClr val="0000FF"/>
                </a:solidFill>
              </a:rPr>
              <a:t>, </a:t>
            </a:r>
            <a:r>
              <a:rPr lang="de-DE" sz="2400" dirty="0" err="1" smtClean="0">
                <a:solidFill>
                  <a:srgbClr val="0000FF"/>
                </a:solidFill>
              </a:rPr>
              <a:t>unary</a:t>
            </a:r>
            <a:r>
              <a:rPr lang="de-DE" sz="2400" dirty="0" smtClean="0">
                <a:solidFill>
                  <a:srgbClr val="0000FF"/>
                </a:solidFill>
              </a:rPr>
              <a:t> </a:t>
            </a:r>
            <a:r>
              <a:rPr lang="de-DE" sz="2400" dirty="0" err="1" smtClean="0">
                <a:solidFill>
                  <a:srgbClr val="0000FF"/>
                </a:solidFill>
              </a:rPr>
              <a:t>predicates</a:t>
            </a:r>
            <a:r>
              <a:rPr lang="de-DE" sz="2400" dirty="0" smtClean="0">
                <a:solidFill>
                  <a:srgbClr val="0000FF"/>
                </a:solidFill>
              </a:rPr>
              <a:t>)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there</a:t>
            </a:r>
            <a:r>
              <a:rPr lang="de-DE" sz="2400" dirty="0" smtClean="0"/>
              <a:t>?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356729" y="1845459"/>
            <a:ext cx="86789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/>
              <a:t>Which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rgbClr val="0000FF"/>
                </a:solidFill>
              </a:rPr>
              <a:t>subsumptions</a:t>
            </a:r>
            <a:r>
              <a:rPr lang="de-DE" sz="2400" dirty="0" smtClean="0"/>
              <a:t> </a:t>
            </a:r>
            <a:r>
              <a:rPr lang="de-DE" sz="2400" dirty="0" err="1" smtClean="0"/>
              <a:t>should</a:t>
            </a:r>
            <a:r>
              <a:rPr lang="de-DE" sz="2400" dirty="0" smtClean="0"/>
              <a:t> hold</a:t>
            </a:r>
          </a:p>
          <a:p>
            <a:r>
              <a:rPr lang="de-DE" sz="2000" dirty="0" smtClean="0"/>
              <a:t>(</a:t>
            </a:r>
            <a:r>
              <a:rPr lang="de-DE" sz="2000" dirty="0" err="1" smtClean="0"/>
              <a:t>subclass</a:t>
            </a:r>
            <a:r>
              <a:rPr lang="de-DE" sz="2000" dirty="0" smtClean="0"/>
              <a:t>/</a:t>
            </a:r>
            <a:r>
              <a:rPr lang="de-DE" sz="2000" dirty="0" err="1" smtClean="0"/>
              <a:t>superclass</a:t>
            </a:r>
            <a:r>
              <a:rPr lang="de-DE" sz="2000" dirty="0" smtClean="0"/>
              <a:t>, </a:t>
            </a:r>
            <a:r>
              <a:rPr lang="de-DE" sz="2000" dirty="0" err="1" smtClean="0"/>
              <a:t>hyponym</a:t>
            </a:r>
            <a:r>
              <a:rPr lang="de-DE" sz="2000" dirty="0" smtClean="0"/>
              <a:t>/</a:t>
            </a:r>
            <a:r>
              <a:rPr lang="de-DE" sz="2000" dirty="0" err="1" smtClean="0"/>
              <a:t>hypernym</a:t>
            </a:r>
            <a:r>
              <a:rPr lang="de-DE" sz="2000" dirty="0" smtClean="0"/>
              <a:t>, </a:t>
            </a:r>
            <a:r>
              <a:rPr lang="de-DE" sz="2000" dirty="0" err="1" smtClean="0"/>
              <a:t>inclusion</a:t>
            </a:r>
            <a:r>
              <a:rPr lang="de-DE" sz="2000" dirty="0" smtClean="0"/>
              <a:t> </a:t>
            </a:r>
            <a:r>
              <a:rPr lang="de-DE" sz="2000" dirty="0" err="1" smtClean="0"/>
              <a:t>dependencies</a:t>
            </a:r>
            <a:r>
              <a:rPr lang="de-DE" sz="2000" dirty="0" smtClean="0"/>
              <a:t>)</a:t>
            </a:r>
            <a:r>
              <a:rPr lang="de-DE" sz="2400" dirty="0" smtClean="0"/>
              <a:t>?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56729" y="3417095"/>
            <a:ext cx="7595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/>
              <a:t>Which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0000FF"/>
                </a:solidFill>
              </a:rPr>
              <a:t>individual </a:t>
            </a:r>
            <a:r>
              <a:rPr lang="de-DE" sz="2400" dirty="0" err="1" smtClean="0">
                <a:solidFill>
                  <a:srgbClr val="0000FF"/>
                </a:solidFill>
              </a:rPr>
              <a:t>entities</a:t>
            </a:r>
            <a:r>
              <a:rPr lang="de-DE" sz="2400" dirty="0" smtClean="0">
                <a:solidFill>
                  <a:srgbClr val="0000FF"/>
                </a:solidFill>
              </a:rPr>
              <a:t> </a:t>
            </a:r>
            <a:r>
              <a:rPr lang="de-DE" sz="2400" dirty="0" err="1" smtClean="0"/>
              <a:t>belong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which</a:t>
            </a:r>
            <a:r>
              <a:rPr lang="de-DE" sz="2400" dirty="0" smtClean="0"/>
              <a:t> </a:t>
            </a:r>
            <a:r>
              <a:rPr lang="de-DE" sz="2400" dirty="0" err="1" smtClean="0"/>
              <a:t>classes</a:t>
            </a:r>
            <a:r>
              <a:rPr lang="de-DE" sz="2400" dirty="0" smtClean="0"/>
              <a:t>?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56729" y="4917293"/>
            <a:ext cx="5565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/>
              <a:t>Which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rgbClr val="0000FF"/>
                </a:solidFill>
              </a:rPr>
              <a:t>names</a:t>
            </a:r>
            <a:r>
              <a:rPr lang="de-DE" sz="2400" dirty="0" smtClean="0"/>
              <a:t> </a:t>
            </a:r>
            <a:r>
              <a:rPr lang="de-DE" sz="2400" dirty="0" err="1" smtClean="0"/>
              <a:t>denote</a:t>
            </a:r>
            <a:r>
              <a:rPr lang="de-DE" sz="2400" dirty="0" smtClean="0"/>
              <a:t> </a:t>
            </a:r>
            <a:r>
              <a:rPr lang="de-DE" sz="2400" dirty="0" err="1" smtClean="0"/>
              <a:t>which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rgbClr val="0000FF"/>
                </a:solidFill>
              </a:rPr>
              <a:t>entities</a:t>
            </a:r>
            <a:r>
              <a:rPr lang="de-DE" sz="2400" dirty="0" smtClean="0"/>
              <a:t>?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857224" y="1131079"/>
            <a:ext cx="54961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i="1" dirty="0" err="1" smtClean="0">
                <a:solidFill>
                  <a:srgbClr val="0000CC"/>
                </a:solidFill>
              </a:rPr>
              <a:t>scientists</a:t>
            </a:r>
            <a:r>
              <a:rPr lang="de-DE" sz="2000" i="1" dirty="0" smtClean="0"/>
              <a:t>,</a:t>
            </a:r>
            <a:r>
              <a:rPr lang="de-DE" sz="2000" i="1" dirty="0" smtClean="0">
                <a:solidFill>
                  <a:srgbClr val="0000CC"/>
                </a:solidFill>
              </a:rPr>
              <a:t> </a:t>
            </a:r>
            <a:r>
              <a:rPr lang="de-DE" sz="2000" i="1" dirty="0" err="1" smtClean="0">
                <a:solidFill>
                  <a:srgbClr val="0000CC"/>
                </a:solidFill>
              </a:rPr>
              <a:t>doctoral</a:t>
            </a:r>
            <a:r>
              <a:rPr lang="de-DE" sz="2000" i="1" dirty="0" smtClean="0">
                <a:solidFill>
                  <a:srgbClr val="0000CC"/>
                </a:solidFill>
              </a:rPr>
              <a:t> </a:t>
            </a:r>
            <a:r>
              <a:rPr lang="de-DE" sz="2000" i="1" dirty="0" err="1" smtClean="0">
                <a:solidFill>
                  <a:srgbClr val="0000CC"/>
                </a:solidFill>
              </a:rPr>
              <a:t>students</a:t>
            </a:r>
            <a:r>
              <a:rPr lang="de-DE" sz="2000" i="1" dirty="0" smtClean="0"/>
              <a:t>,</a:t>
            </a:r>
            <a:r>
              <a:rPr lang="de-DE" sz="2000" i="1" dirty="0" smtClean="0">
                <a:solidFill>
                  <a:srgbClr val="0000CC"/>
                </a:solidFill>
              </a:rPr>
              <a:t> </a:t>
            </a:r>
            <a:r>
              <a:rPr lang="de-DE" sz="2000" i="1" dirty="0" err="1" smtClean="0">
                <a:solidFill>
                  <a:srgbClr val="0000CC"/>
                </a:solidFill>
              </a:rPr>
              <a:t>computer</a:t>
            </a:r>
            <a:r>
              <a:rPr lang="de-DE" sz="2000" i="1" dirty="0" smtClean="0">
                <a:solidFill>
                  <a:srgbClr val="0000CC"/>
                </a:solidFill>
              </a:rPr>
              <a:t> </a:t>
            </a:r>
            <a:r>
              <a:rPr lang="de-DE" sz="2000" i="1" dirty="0" err="1" smtClean="0">
                <a:solidFill>
                  <a:srgbClr val="0000CC"/>
                </a:solidFill>
              </a:rPr>
              <a:t>scientists</a:t>
            </a:r>
            <a:r>
              <a:rPr lang="de-DE" sz="2000" i="1" dirty="0" smtClean="0"/>
              <a:t>, …</a:t>
            </a:r>
          </a:p>
          <a:p>
            <a:r>
              <a:rPr lang="de-DE" sz="2000" i="1" dirty="0" err="1" smtClean="0">
                <a:solidFill>
                  <a:srgbClr val="0000CC"/>
                </a:solidFill>
              </a:rPr>
              <a:t>female</a:t>
            </a:r>
            <a:r>
              <a:rPr lang="de-DE" sz="2000" i="1" dirty="0" smtClean="0">
                <a:solidFill>
                  <a:srgbClr val="0000CC"/>
                </a:solidFill>
              </a:rPr>
              <a:t> </a:t>
            </a:r>
            <a:r>
              <a:rPr lang="de-DE" sz="2000" i="1" dirty="0" err="1" smtClean="0">
                <a:solidFill>
                  <a:srgbClr val="0000CC"/>
                </a:solidFill>
              </a:rPr>
              <a:t>humans</a:t>
            </a:r>
            <a:r>
              <a:rPr lang="de-DE" sz="2000" i="1" dirty="0" smtClean="0"/>
              <a:t>,</a:t>
            </a:r>
            <a:r>
              <a:rPr lang="de-DE" sz="2000" i="1" dirty="0" smtClean="0">
                <a:solidFill>
                  <a:srgbClr val="0000CC"/>
                </a:solidFill>
              </a:rPr>
              <a:t> male </a:t>
            </a:r>
            <a:r>
              <a:rPr lang="de-DE" sz="2000" i="1" dirty="0" err="1" smtClean="0">
                <a:solidFill>
                  <a:srgbClr val="0000CC"/>
                </a:solidFill>
              </a:rPr>
              <a:t>humans</a:t>
            </a:r>
            <a:r>
              <a:rPr lang="de-DE" sz="2000" i="1" dirty="0" smtClean="0"/>
              <a:t>,</a:t>
            </a:r>
            <a:r>
              <a:rPr lang="de-DE" sz="2000" i="1" dirty="0" smtClean="0">
                <a:solidFill>
                  <a:srgbClr val="0000CC"/>
                </a:solidFill>
              </a:rPr>
              <a:t> </a:t>
            </a:r>
            <a:r>
              <a:rPr lang="de-DE" sz="2000" i="1" dirty="0" err="1" smtClean="0">
                <a:solidFill>
                  <a:srgbClr val="0000CC"/>
                </a:solidFill>
              </a:rPr>
              <a:t>married</a:t>
            </a:r>
            <a:r>
              <a:rPr lang="de-DE" sz="2000" i="1" dirty="0" smtClean="0">
                <a:solidFill>
                  <a:srgbClr val="0000CC"/>
                </a:solidFill>
              </a:rPr>
              <a:t> </a:t>
            </a:r>
            <a:r>
              <a:rPr lang="de-DE" sz="2000" i="1" dirty="0" err="1" smtClean="0">
                <a:solidFill>
                  <a:srgbClr val="0000CC"/>
                </a:solidFill>
              </a:rPr>
              <a:t>humans</a:t>
            </a:r>
            <a:r>
              <a:rPr lang="de-DE" sz="2000" i="1" dirty="0" smtClean="0"/>
              <a:t>, …</a:t>
            </a:r>
            <a:r>
              <a:rPr lang="de-DE" sz="2000" i="1" dirty="0" smtClean="0">
                <a:solidFill>
                  <a:srgbClr val="0000CC"/>
                </a:solidFill>
              </a:rPr>
              <a:t> </a:t>
            </a:r>
            <a:endParaRPr lang="en-US" sz="2000" i="1" dirty="0">
              <a:solidFill>
                <a:srgbClr val="0000CC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57224" y="2631277"/>
            <a:ext cx="46365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i="1" dirty="0" err="1" smtClean="0">
                <a:solidFill>
                  <a:srgbClr val="0000CC"/>
                </a:solidFill>
              </a:rPr>
              <a:t>subclassOf</a:t>
            </a:r>
            <a:r>
              <a:rPr lang="de-DE" sz="2000" i="1" dirty="0" smtClean="0">
                <a:solidFill>
                  <a:srgbClr val="0000CC"/>
                </a:solidFill>
              </a:rPr>
              <a:t> (</a:t>
            </a:r>
            <a:r>
              <a:rPr lang="de-DE" sz="2000" i="1" dirty="0" err="1" smtClean="0">
                <a:solidFill>
                  <a:srgbClr val="0000CC"/>
                </a:solidFill>
              </a:rPr>
              <a:t>computer</a:t>
            </a:r>
            <a:r>
              <a:rPr lang="de-DE" sz="2000" i="1" dirty="0" smtClean="0">
                <a:solidFill>
                  <a:srgbClr val="0000CC"/>
                </a:solidFill>
              </a:rPr>
              <a:t> </a:t>
            </a:r>
            <a:r>
              <a:rPr lang="de-DE" sz="2000" i="1" dirty="0" err="1" smtClean="0">
                <a:solidFill>
                  <a:srgbClr val="0000CC"/>
                </a:solidFill>
              </a:rPr>
              <a:t>scientists</a:t>
            </a:r>
            <a:r>
              <a:rPr lang="de-DE" sz="2000" i="1" dirty="0" smtClean="0">
                <a:solidFill>
                  <a:srgbClr val="0000CC"/>
                </a:solidFill>
              </a:rPr>
              <a:t>, </a:t>
            </a:r>
            <a:r>
              <a:rPr lang="de-DE" sz="2000" i="1" dirty="0" err="1" smtClean="0">
                <a:solidFill>
                  <a:srgbClr val="0000CC"/>
                </a:solidFill>
              </a:rPr>
              <a:t>scientists</a:t>
            </a:r>
            <a:r>
              <a:rPr lang="de-DE" sz="2000" i="1" dirty="0" smtClean="0">
                <a:solidFill>
                  <a:srgbClr val="0000CC"/>
                </a:solidFill>
              </a:rPr>
              <a:t>)</a:t>
            </a:r>
            <a:r>
              <a:rPr lang="de-DE" sz="2000" i="1" dirty="0" smtClean="0"/>
              <a:t>,</a:t>
            </a:r>
          </a:p>
          <a:p>
            <a:r>
              <a:rPr lang="de-DE" sz="2000" i="1" dirty="0" err="1" smtClean="0">
                <a:solidFill>
                  <a:srgbClr val="0000CC"/>
                </a:solidFill>
              </a:rPr>
              <a:t>subclassOf</a:t>
            </a:r>
            <a:r>
              <a:rPr lang="de-DE" sz="2000" i="1" dirty="0" smtClean="0">
                <a:solidFill>
                  <a:srgbClr val="0000CC"/>
                </a:solidFill>
              </a:rPr>
              <a:t> (</a:t>
            </a:r>
            <a:r>
              <a:rPr lang="de-DE" sz="2000" i="1" dirty="0" err="1" smtClean="0">
                <a:solidFill>
                  <a:srgbClr val="0000CC"/>
                </a:solidFill>
              </a:rPr>
              <a:t>scientists</a:t>
            </a:r>
            <a:r>
              <a:rPr lang="de-DE" sz="2000" i="1" dirty="0" smtClean="0">
                <a:solidFill>
                  <a:srgbClr val="0000CC"/>
                </a:solidFill>
              </a:rPr>
              <a:t>, </a:t>
            </a:r>
            <a:r>
              <a:rPr lang="de-DE" sz="2000" i="1" dirty="0" err="1" smtClean="0">
                <a:solidFill>
                  <a:srgbClr val="0000CC"/>
                </a:solidFill>
              </a:rPr>
              <a:t>humans</a:t>
            </a:r>
            <a:r>
              <a:rPr lang="de-DE" sz="2000" i="1" dirty="0" smtClean="0">
                <a:solidFill>
                  <a:srgbClr val="0000CC"/>
                </a:solidFill>
              </a:rPr>
              <a:t>)</a:t>
            </a:r>
            <a:r>
              <a:rPr lang="de-DE" sz="2000" i="1" dirty="0" smtClean="0"/>
              <a:t>, …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57224" y="3845723"/>
            <a:ext cx="51372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i="1" dirty="0" err="1" smtClean="0">
                <a:solidFill>
                  <a:srgbClr val="0000CC"/>
                </a:solidFill>
              </a:rPr>
              <a:t>instanceOf</a:t>
            </a:r>
            <a:r>
              <a:rPr lang="de-DE" sz="2000" i="1" dirty="0" smtClean="0">
                <a:solidFill>
                  <a:srgbClr val="0000CC"/>
                </a:solidFill>
              </a:rPr>
              <a:t> (</a:t>
            </a:r>
            <a:r>
              <a:rPr lang="de-DE" sz="2000" i="1" dirty="0" err="1" smtClean="0">
                <a:solidFill>
                  <a:srgbClr val="0000CC"/>
                </a:solidFill>
              </a:rPr>
              <a:t>Surajit</a:t>
            </a:r>
            <a:r>
              <a:rPr lang="de-DE" sz="2000" i="1" dirty="0" smtClean="0">
                <a:solidFill>
                  <a:srgbClr val="0000CC"/>
                </a:solidFill>
              </a:rPr>
              <a:t> </a:t>
            </a:r>
            <a:r>
              <a:rPr lang="de-DE" sz="2000" i="1" dirty="0" err="1" smtClean="0">
                <a:solidFill>
                  <a:srgbClr val="0000CC"/>
                </a:solidFill>
              </a:rPr>
              <a:t>Surajit</a:t>
            </a:r>
            <a:r>
              <a:rPr lang="de-DE" sz="2000" i="1" dirty="0" smtClean="0">
                <a:solidFill>
                  <a:srgbClr val="0000CC"/>
                </a:solidFill>
              </a:rPr>
              <a:t>, </a:t>
            </a:r>
            <a:r>
              <a:rPr lang="de-DE" sz="2000" i="1" dirty="0" err="1" smtClean="0">
                <a:solidFill>
                  <a:srgbClr val="0000CC"/>
                </a:solidFill>
              </a:rPr>
              <a:t>computer</a:t>
            </a:r>
            <a:r>
              <a:rPr lang="de-DE" sz="2000" i="1" dirty="0" smtClean="0">
                <a:solidFill>
                  <a:srgbClr val="0000CC"/>
                </a:solidFill>
              </a:rPr>
              <a:t> </a:t>
            </a:r>
            <a:r>
              <a:rPr lang="de-DE" sz="2000" i="1" dirty="0" err="1" smtClean="0">
                <a:solidFill>
                  <a:srgbClr val="0000CC"/>
                </a:solidFill>
              </a:rPr>
              <a:t>scientists</a:t>
            </a:r>
            <a:r>
              <a:rPr lang="de-DE" sz="2000" i="1" dirty="0" smtClean="0">
                <a:solidFill>
                  <a:srgbClr val="0000CC"/>
                </a:solidFill>
              </a:rPr>
              <a:t>)</a:t>
            </a:r>
            <a:r>
              <a:rPr lang="de-DE" sz="2000" i="1" dirty="0" smtClean="0"/>
              <a:t>,</a:t>
            </a:r>
          </a:p>
          <a:p>
            <a:r>
              <a:rPr lang="de-DE" sz="2000" i="1" dirty="0" err="1" smtClean="0">
                <a:solidFill>
                  <a:srgbClr val="0000CC"/>
                </a:solidFill>
              </a:rPr>
              <a:t>instanceOf</a:t>
            </a:r>
            <a:r>
              <a:rPr lang="de-DE" sz="2000" i="1" dirty="0" smtClean="0">
                <a:solidFill>
                  <a:srgbClr val="0000CC"/>
                </a:solidFill>
              </a:rPr>
              <a:t> (</a:t>
            </a:r>
            <a:r>
              <a:rPr lang="de-DE" sz="2000" i="1" dirty="0" err="1" smtClean="0">
                <a:solidFill>
                  <a:srgbClr val="0000CC"/>
                </a:solidFill>
              </a:rPr>
              <a:t>BarbaraLiskov</a:t>
            </a:r>
            <a:r>
              <a:rPr lang="de-DE" sz="2000" i="1" dirty="0" smtClean="0">
                <a:solidFill>
                  <a:srgbClr val="0000CC"/>
                </a:solidFill>
              </a:rPr>
              <a:t>, </a:t>
            </a:r>
            <a:r>
              <a:rPr lang="de-DE" sz="2000" i="1" dirty="0" err="1" smtClean="0">
                <a:solidFill>
                  <a:srgbClr val="0000CC"/>
                </a:solidFill>
              </a:rPr>
              <a:t>computer</a:t>
            </a:r>
            <a:r>
              <a:rPr lang="de-DE" sz="2000" i="1" dirty="0" smtClean="0">
                <a:solidFill>
                  <a:srgbClr val="0000CC"/>
                </a:solidFill>
              </a:rPr>
              <a:t> </a:t>
            </a:r>
            <a:r>
              <a:rPr lang="de-DE" sz="2000" i="1" dirty="0" err="1" smtClean="0">
                <a:solidFill>
                  <a:srgbClr val="0000CC"/>
                </a:solidFill>
              </a:rPr>
              <a:t>scientists</a:t>
            </a:r>
            <a:r>
              <a:rPr lang="de-DE" sz="2000" i="1" dirty="0" smtClean="0">
                <a:solidFill>
                  <a:srgbClr val="0000CC"/>
                </a:solidFill>
              </a:rPr>
              <a:t>)</a:t>
            </a:r>
            <a:r>
              <a:rPr lang="de-DE" sz="2000" i="1" dirty="0" smtClean="0"/>
              <a:t>,</a:t>
            </a:r>
          </a:p>
          <a:p>
            <a:r>
              <a:rPr lang="de-DE" sz="2000" i="1" dirty="0" err="1" smtClean="0">
                <a:solidFill>
                  <a:srgbClr val="0000CC"/>
                </a:solidFill>
              </a:rPr>
              <a:t>instanceOf</a:t>
            </a:r>
            <a:r>
              <a:rPr lang="de-DE" sz="2000" i="1" dirty="0" smtClean="0">
                <a:solidFill>
                  <a:srgbClr val="0000CC"/>
                </a:solidFill>
              </a:rPr>
              <a:t> (Barbara </a:t>
            </a:r>
            <a:r>
              <a:rPr lang="de-DE" sz="2000" i="1" dirty="0" err="1" smtClean="0">
                <a:solidFill>
                  <a:srgbClr val="0000CC"/>
                </a:solidFill>
              </a:rPr>
              <a:t>Liskov</a:t>
            </a:r>
            <a:r>
              <a:rPr lang="de-DE" sz="2000" i="1" dirty="0" smtClean="0">
                <a:solidFill>
                  <a:srgbClr val="0000CC"/>
                </a:solidFill>
              </a:rPr>
              <a:t>, </a:t>
            </a:r>
            <a:r>
              <a:rPr lang="de-DE" sz="2000" i="1" dirty="0" err="1" smtClean="0">
                <a:solidFill>
                  <a:srgbClr val="0000CC"/>
                </a:solidFill>
              </a:rPr>
              <a:t>female</a:t>
            </a:r>
            <a:r>
              <a:rPr lang="de-DE" sz="2000" i="1" dirty="0" smtClean="0">
                <a:solidFill>
                  <a:srgbClr val="0000CC"/>
                </a:solidFill>
              </a:rPr>
              <a:t> </a:t>
            </a:r>
            <a:r>
              <a:rPr lang="de-DE" sz="2000" i="1" dirty="0" err="1" smtClean="0">
                <a:solidFill>
                  <a:srgbClr val="0000CC"/>
                </a:solidFill>
              </a:rPr>
              <a:t>humans</a:t>
            </a:r>
            <a:r>
              <a:rPr lang="de-DE" sz="2000" i="1" dirty="0" smtClean="0">
                <a:solidFill>
                  <a:srgbClr val="0000CC"/>
                </a:solidFill>
              </a:rPr>
              <a:t>)</a:t>
            </a:r>
            <a:r>
              <a:rPr lang="de-DE" sz="2000" i="1" dirty="0" smtClean="0"/>
              <a:t>, …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56795" y="5345921"/>
            <a:ext cx="704205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i="1" dirty="0" err="1" smtClean="0">
                <a:solidFill>
                  <a:srgbClr val="0000CC"/>
                </a:solidFill>
              </a:rPr>
              <a:t>means</a:t>
            </a:r>
            <a:r>
              <a:rPr lang="de-DE" sz="2000" i="1" dirty="0" smtClean="0">
                <a:solidFill>
                  <a:srgbClr val="0000CC"/>
                </a:solidFill>
              </a:rPr>
              <a:t> (“Lady Di“, Diana Spencer)</a:t>
            </a:r>
            <a:r>
              <a:rPr lang="de-DE" sz="2000" i="1" dirty="0" smtClean="0"/>
              <a:t>,</a:t>
            </a:r>
          </a:p>
          <a:p>
            <a:r>
              <a:rPr lang="de-DE" sz="2000" i="1" dirty="0" err="1" smtClean="0">
                <a:solidFill>
                  <a:srgbClr val="0000CC"/>
                </a:solidFill>
              </a:rPr>
              <a:t>means</a:t>
            </a:r>
            <a:r>
              <a:rPr lang="de-DE" sz="2000" i="1" dirty="0" smtClean="0">
                <a:solidFill>
                  <a:srgbClr val="0000CC"/>
                </a:solidFill>
              </a:rPr>
              <a:t> (“</a:t>
            </a:r>
            <a:r>
              <a:rPr lang="en-US" sz="2000" i="1" dirty="0" smtClean="0">
                <a:solidFill>
                  <a:srgbClr val="0000CC"/>
                </a:solidFill>
              </a:rPr>
              <a:t>Diana Frances Mountbatten-Windsor”, Diana Spencer)</a:t>
            </a:r>
            <a:r>
              <a:rPr lang="en-US" sz="2000" i="1" dirty="0" smtClean="0"/>
              <a:t>, …</a:t>
            </a:r>
          </a:p>
          <a:p>
            <a:r>
              <a:rPr lang="de-DE" sz="2000" i="1" dirty="0" err="1" smtClean="0">
                <a:solidFill>
                  <a:srgbClr val="0000CC"/>
                </a:solidFill>
              </a:rPr>
              <a:t>means</a:t>
            </a:r>
            <a:r>
              <a:rPr lang="de-DE" sz="2000" i="1" dirty="0" smtClean="0">
                <a:solidFill>
                  <a:srgbClr val="0000CC"/>
                </a:solidFill>
              </a:rPr>
              <a:t> (“Madonna“, Madonna Louise </a:t>
            </a:r>
            <a:r>
              <a:rPr lang="de-DE" sz="2000" i="1" dirty="0" err="1" smtClean="0">
                <a:solidFill>
                  <a:srgbClr val="0000CC"/>
                </a:solidFill>
              </a:rPr>
              <a:t>Ciccone</a:t>
            </a:r>
            <a:r>
              <a:rPr lang="de-DE" sz="2000" i="1" dirty="0" smtClean="0">
                <a:solidFill>
                  <a:srgbClr val="0000CC"/>
                </a:solidFill>
              </a:rPr>
              <a:t>)</a:t>
            </a:r>
            <a:r>
              <a:rPr lang="de-DE" sz="2000" i="1" dirty="0" smtClean="0"/>
              <a:t>,</a:t>
            </a:r>
          </a:p>
          <a:p>
            <a:r>
              <a:rPr lang="de-DE" sz="2000" i="1" dirty="0" err="1" smtClean="0">
                <a:solidFill>
                  <a:srgbClr val="0000CC"/>
                </a:solidFill>
              </a:rPr>
              <a:t>means</a:t>
            </a:r>
            <a:r>
              <a:rPr lang="de-DE" sz="2000" i="1" dirty="0" smtClean="0">
                <a:solidFill>
                  <a:srgbClr val="0000CC"/>
                </a:solidFill>
              </a:rPr>
              <a:t> (“Madonna“, Madonna(</a:t>
            </a:r>
            <a:r>
              <a:rPr lang="de-DE" sz="2000" i="1" dirty="0" err="1" smtClean="0">
                <a:solidFill>
                  <a:srgbClr val="0000CC"/>
                </a:solidFill>
              </a:rPr>
              <a:t>painting</a:t>
            </a:r>
            <a:r>
              <a:rPr lang="de-DE" sz="2000" i="1" dirty="0" smtClean="0">
                <a:solidFill>
                  <a:srgbClr val="0000CC"/>
                </a:solidFill>
              </a:rPr>
              <a:t> </a:t>
            </a:r>
            <a:r>
              <a:rPr lang="de-DE" sz="2000" i="1" dirty="0" err="1" smtClean="0">
                <a:solidFill>
                  <a:srgbClr val="0000CC"/>
                </a:solidFill>
              </a:rPr>
              <a:t>by</a:t>
            </a:r>
            <a:r>
              <a:rPr lang="de-DE" sz="2000" i="1" dirty="0" smtClean="0">
                <a:solidFill>
                  <a:srgbClr val="0000CC"/>
                </a:solidFill>
              </a:rPr>
              <a:t> Edward Munch))</a:t>
            </a:r>
            <a:r>
              <a:rPr lang="de-DE" sz="2000" i="1" dirty="0" smtClean="0"/>
              <a:t>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1856</Words>
  <Application>Microsoft Office PowerPoint</Application>
  <PresentationFormat>On-screen Show (4:3)</PresentationFormat>
  <Paragraphs>527</Paragraphs>
  <Slides>24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Larissa-Design</vt:lpstr>
      <vt:lpstr>Probabilistic Models  for Information Extraction –  Seminar, Summer 2011 </vt:lpstr>
      <vt:lpstr>Organization</vt:lpstr>
      <vt:lpstr>Requirements</vt:lpstr>
      <vt:lpstr>Selection of Seminar Papers</vt:lpstr>
      <vt:lpstr>Background Literature</vt:lpstr>
      <vt:lpstr>What Does Information Extraction Do?</vt:lpstr>
      <vt:lpstr>Information Extraction (IE) Paradigms</vt:lpstr>
      <vt:lpstr>What to Extract?</vt:lpstr>
      <vt:lpstr>Entities &amp; Classes</vt:lpstr>
      <vt:lpstr>Binary Relations</vt:lpstr>
      <vt:lpstr>Higher-arity Relations &amp; Reasoning</vt:lpstr>
      <vt:lpstr>YAGO2</vt:lpstr>
      <vt:lpstr>In this Seminar …</vt:lpstr>
      <vt:lpstr>Set Completion</vt:lpstr>
      <vt:lpstr>Parsing (from NLP)</vt:lpstr>
      <vt:lpstr>Probabilistic Graphical Models for Information Extraction</vt:lpstr>
      <vt:lpstr>Inference: P(Y|X)</vt:lpstr>
      <vt:lpstr>Models for Sequence Labeling</vt:lpstr>
      <vt:lpstr>Markov Logic Networks (MLN‘s) </vt:lpstr>
      <vt:lpstr>Markov Logic Networks (MLN‘s) </vt:lpstr>
      <vt:lpstr>Markov Logic Networks (MLN‘s) </vt:lpstr>
      <vt:lpstr>Markov Logic Networks (MLN‘s) </vt:lpstr>
      <vt:lpstr>Related Alternative Probabilistic Models </vt:lpstr>
      <vt:lpstr>Demo!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Probabilistic Models  for Information Extraction --  Seminar, Summer 2011 </dc:title>
  <cp:lastModifiedBy>Martin Theobald</cp:lastModifiedBy>
  <cp:revision>106</cp:revision>
  <dcterms:modified xsi:type="dcterms:W3CDTF">2011-04-21T14:02:44Z</dcterms:modified>
</cp:coreProperties>
</file>