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8" r:id="rId4"/>
    <p:sldId id="285" r:id="rId5"/>
    <p:sldId id="259" r:id="rId6"/>
    <p:sldId id="260" r:id="rId7"/>
    <p:sldId id="261" r:id="rId8"/>
    <p:sldId id="262" r:id="rId9"/>
    <p:sldId id="282" r:id="rId10"/>
    <p:sldId id="263" r:id="rId11"/>
    <p:sldId id="288" r:id="rId12"/>
    <p:sldId id="272" r:id="rId13"/>
    <p:sldId id="273" r:id="rId14"/>
    <p:sldId id="289" r:id="rId15"/>
    <p:sldId id="290" r:id="rId16"/>
    <p:sldId id="287" r:id="rId17"/>
    <p:sldId id="292" r:id="rId18"/>
    <p:sldId id="293" r:id="rId19"/>
    <p:sldId id="294" r:id="rId20"/>
    <p:sldId id="274" r:id="rId21"/>
    <p:sldId id="265" r:id="rId22"/>
    <p:sldId id="271" r:id="rId23"/>
    <p:sldId id="283" r:id="rId24"/>
    <p:sldId id="284" r:id="rId25"/>
    <p:sldId id="275" r:id="rId26"/>
    <p:sldId id="266" r:id="rId27"/>
    <p:sldId id="267" r:id="rId28"/>
    <p:sldId id="268" r:id="rId29"/>
    <p:sldId id="269" r:id="rId30"/>
    <p:sldId id="286" r:id="rId31"/>
    <p:sldId id="298" r:id="rId32"/>
    <p:sldId id="270" r:id="rId33"/>
    <p:sldId id="280" r:id="rId34"/>
    <p:sldId id="279" r:id="rId35"/>
    <p:sldId id="295" r:id="rId36"/>
    <p:sldId id="281" r:id="rId37"/>
    <p:sldId id="296" r:id="rId38"/>
    <p:sldId id="297" r:id="rId39"/>
    <p:sldId id="277" r:id="rId4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444" y="19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0932D-F647-4078-B696-341F8234743B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97991-F131-4E2D-B3F2-0659F6C658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7EDC5-99AE-4FB6-B190-2B76FC6D30EE}" type="datetime1">
              <a:rPr lang="de-DE" smtClean="0"/>
              <a:t>31.01.2011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FB81-BA6D-4D6D-8DDE-04584344442B}" type="datetime1">
              <a:rPr lang="de-DE" smtClean="0"/>
              <a:t>31.01.2011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E4A1A-BFEA-4745-A524-3956E50941BC}" type="datetime1">
              <a:rPr lang="de-DE" smtClean="0"/>
              <a:t>31.01.2011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201B-EC11-420D-8384-7F016725F3E4}" type="datetime1">
              <a:rPr lang="de-DE" smtClean="0"/>
              <a:t>31.01.2011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3909-B2CF-4BE0-A6DD-B19E670717BA}" type="datetime1">
              <a:rPr lang="de-DE" smtClean="0"/>
              <a:t>31.01.2011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78B3E-BACC-4566-956A-2135D24E622A}" type="datetime1">
              <a:rPr lang="de-DE" smtClean="0"/>
              <a:t>31.01.2011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CFB1-475D-4926-80D9-8CE55A06CF9D}" type="datetime1">
              <a:rPr lang="de-DE" smtClean="0"/>
              <a:t>31.01.2011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3839-44FB-4D36-B8B3-78C994CD93A0}" type="datetime1">
              <a:rPr lang="de-DE" smtClean="0"/>
              <a:t>31.01.2011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24C4-B921-4509-95BD-7C4037D64FE8}" type="datetime1">
              <a:rPr lang="de-DE" smtClean="0"/>
              <a:t>31.01.2011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9731B-0B43-4861-AF02-907078892625}" type="datetime1">
              <a:rPr lang="de-DE" smtClean="0"/>
              <a:t>31.01.2011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CDAC-9A41-4350-B901-5E6D1EF7C6E9}" type="datetime1">
              <a:rPr lang="de-DE" smtClean="0"/>
              <a:t>31.01.2011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38D83-E96C-4D9F-83D2-0793B77A3D7F}" type="datetime1">
              <a:rPr lang="de-DE" smtClean="0"/>
              <a:t>31.01.2011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Exploring Reduction for Long Web Queries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err="1" smtClean="0"/>
              <a:t>Niranjan</a:t>
            </a:r>
            <a:r>
              <a:rPr lang="en-US" sz="2800" dirty="0" smtClean="0"/>
              <a:t> </a:t>
            </a:r>
            <a:r>
              <a:rPr lang="en-US" sz="2800" dirty="0" err="1" smtClean="0"/>
              <a:t>Balasubramanian</a:t>
            </a:r>
            <a:r>
              <a:rPr lang="en-US" sz="2800" dirty="0" smtClean="0"/>
              <a:t>, </a:t>
            </a:r>
            <a:r>
              <a:rPr lang="en-US" sz="2800" dirty="0" err="1" smtClean="0"/>
              <a:t>Giridhar</a:t>
            </a:r>
            <a:r>
              <a:rPr lang="en-US" sz="2800" dirty="0" smtClean="0"/>
              <a:t> </a:t>
            </a:r>
            <a:r>
              <a:rPr lang="en-US" sz="2800" dirty="0" err="1" smtClean="0"/>
              <a:t>Kuamaran</a:t>
            </a:r>
            <a:r>
              <a:rPr lang="en-US" sz="2800" dirty="0" smtClean="0"/>
              <a:t>, </a:t>
            </a:r>
            <a:r>
              <a:rPr lang="en-US" sz="2800" dirty="0" err="1" smtClean="0"/>
              <a:t>Vitor</a:t>
            </a:r>
            <a:r>
              <a:rPr lang="en-US" sz="2800" dirty="0" smtClean="0"/>
              <a:t> R. </a:t>
            </a:r>
            <a:r>
              <a:rPr lang="en-US" sz="2800" dirty="0" err="1" smtClean="0"/>
              <a:t>Carvalho</a:t>
            </a:r>
            <a:endParaRPr lang="en-US" sz="2800" dirty="0" smtClean="0"/>
          </a:p>
          <a:p>
            <a:r>
              <a:rPr lang="en-US" dirty="0" smtClean="0"/>
              <a:t>Speaker: </a:t>
            </a:r>
            <a:r>
              <a:rPr lang="en-US" dirty="0" err="1" smtClean="0"/>
              <a:t>Razvan</a:t>
            </a:r>
            <a:r>
              <a:rPr lang="en-US" dirty="0" smtClean="0"/>
              <a:t> </a:t>
            </a:r>
            <a:r>
              <a:rPr lang="en-US" dirty="0" err="1" smtClean="0"/>
              <a:t>Belet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D:\School\HotTopicsInIR\Presentation\rawDa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556047"/>
            <a:ext cx="2520280" cy="189728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n-US" sz="2500" dirty="0" smtClean="0"/>
              <a:t>A method for studying the relation between data :</a:t>
            </a:r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r>
              <a:rPr lang="en-US" sz="2500" dirty="0" smtClean="0"/>
              <a:t>Given a set of observations:                               , try to understand how they are related</a:t>
            </a:r>
            <a:endParaRPr lang="en-US" sz="1700" dirty="0" smtClean="0"/>
          </a:p>
          <a:p>
            <a:endParaRPr lang="en-US" sz="25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403648" y="1916832"/>
          <a:ext cx="662473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33123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X(</a:t>
                      </a:r>
                      <a:r>
                        <a:rPr lang="en-US" b="1" baseline="0" dirty="0" smtClean="0"/>
                        <a:t>predictor/feature</a:t>
                      </a:r>
                      <a:r>
                        <a:rPr lang="en-US" dirty="0" smtClean="0"/>
                        <a:t>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</a:t>
                      </a:r>
                      <a:r>
                        <a:rPr lang="en-US" baseline="0" dirty="0" smtClean="0"/>
                        <a:t> (response variable)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parents’</a:t>
                      </a:r>
                      <a:r>
                        <a:rPr lang="en-US" sz="1800" baseline="0" dirty="0" smtClean="0"/>
                        <a:t> average</a:t>
                      </a:r>
                      <a:r>
                        <a:rPr lang="en-US" sz="1800" dirty="0" smtClean="0"/>
                        <a:t> height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child height(at maturity)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light intensity of stars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surface temperature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web page</a:t>
                      </a:r>
                      <a:r>
                        <a:rPr lang="en-US" sz="1800" baseline="0" dirty="0" smtClean="0"/>
                        <a:t> freshness, in-links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number</a:t>
                      </a:r>
                      <a:r>
                        <a:rPr lang="en-US" sz="1800" baseline="0" dirty="0" smtClean="0"/>
                        <a:t> of visitors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ounded Rectangular Callout 8"/>
          <p:cNvSpPr/>
          <p:nvPr/>
        </p:nvSpPr>
        <p:spPr>
          <a:xfrm>
            <a:off x="6300192" y="4509120"/>
            <a:ext cx="1872208" cy="1008112"/>
          </a:xfrm>
          <a:prstGeom prst="wedgeRoundRectCallout">
            <a:avLst>
              <a:gd name="adj1" fmla="val -89007"/>
              <a:gd name="adj2" fmla="val 4039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Given data</a:t>
            </a:r>
          </a:p>
          <a:p>
            <a:pPr algn="ctr"/>
            <a:r>
              <a:rPr lang="en-US" dirty="0" smtClean="0"/>
              <a:t>(observations)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491880" y="4916785"/>
            <a:ext cx="2088232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776262" y="6516052"/>
            <a:ext cx="2388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parents’ average height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51720" y="4509120"/>
            <a:ext cx="1333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 smtClean="0"/>
              <a:t>child height 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3851920" y="5877272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3429397" y="5445224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98163" y="6309320"/>
            <a:ext cx="6767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168cm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2815092" y="5281463"/>
            <a:ext cx="6767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172cm</a:t>
            </a:r>
            <a:endParaRPr lang="en-US" sz="1400" dirty="0"/>
          </a:p>
        </p:txBody>
      </p:sp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1417" y="3645024"/>
            <a:ext cx="21717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Regression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347864" y="7461448"/>
            <a:ext cx="259228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Regression</a:t>
            </a:r>
            <a:endParaRPr lang="en-US" sz="2500" dirty="0"/>
          </a:p>
        </p:txBody>
      </p:sp>
      <p:sp>
        <p:nvSpPr>
          <p:cNvPr id="6" name="Oval 5"/>
          <p:cNvSpPr/>
          <p:nvPr/>
        </p:nvSpPr>
        <p:spPr>
          <a:xfrm>
            <a:off x="5148064" y="8901608"/>
            <a:ext cx="4248472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Multiple</a:t>
            </a:r>
            <a:endParaRPr lang="en-US" sz="2500" dirty="0"/>
          </a:p>
        </p:txBody>
      </p:sp>
      <p:sp>
        <p:nvSpPr>
          <p:cNvPr id="7" name="Oval 6"/>
          <p:cNvSpPr/>
          <p:nvPr/>
        </p:nvSpPr>
        <p:spPr>
          <a:xfrm>
            <a:off x="107504" y="8901608"/>
            <a:ext cx="4464496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Simple</a:t>
            </a:r>
            <a:endParaRPr lang="en-US" sz="2500" dirty="0"/>
          </a:p>
        </p:txBody>
      </p:sp>
      <p:sp>
        <p:nvSpPr>
          <p:cNvPr id="8" name="Oval 7"/>
          <p:cNvSpPr/>
          <p:nvPr/>
        </p:nvSpPr>
        <p:spPr>
          <a:xfrm>
            <a:off x="2339752" y="10341768"/>
            <a:ext cx="2232248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/>
              <a:t>Non-Linear</a:t>
            </a:r>
            <a:endParaRPr lang="en-US" sz="2300" dirty="0"/>
          </a:p>
        </p:txBody>
      </p:sp>
      <p:sp>
        <p:nvSpPr>
          <p:cNvPr id="9" name="Oval 8"/>
          <p:cNvSpPr/>
          <p:nvPr/>
        </p:nvSpPr>
        <p:spPr>
          <a:xfrm>
            <a:off x="35496" y="10341768"/>
            <a:ext cx="216024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Linear</a:t>
            </a:r>
            <a:endParaRPr lang="en-US" sz="2500" dirty="0"/>
          </a:p>
        </p:txBody>
      </p:sp>
      <p:sp>
        <p:nvSpPr>
          <p:cNvPr id="15" name="Oval 14"/>
          <p:cNvSpPr/>
          <p:nvPr/>
        </p:nvSpPr>
        <p:spPr>
          <a:xfrm>
            <a:off x="6876256" y="10341768"/>
            <a:ext cx="2232248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/>
              <a:t>Non-Linear</a:t>
            </a:r>
            <a:endParaRPr lang="en-US" sz="2300" dirty="0"/>
          </a:p>
        </p:txBody>
      </p:sp>
      <p:sp>
        <p:nvSpPr>
          <p:cNvPr id="16" name="Oval 15"/>
          <p:cNvSpPr/>
          <p:nvPr/>
        </p:nvSpPr>
        <p:spPr>
          <a:xfrm>
            <a:off x="4716016" y="10341768"/>
            <a:ext cx="2016224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Linear</a:t>
            </a:r>
            <a:endParaRPr lang="en-US" sz="2500" dirty="0"/>
          </a:p>
        </p:txBody>
      </p:sp>
      <p:cxnSp>
        <p:nvCxnSpPr>
          <p:cNvPr id="18" name="Straight Connector 17"/>
          <p:cNvCxnSpPr>
            <a:stCxn id="5" idx="3"/>
            <a:endCxn id="7" idx="0"/>
          </p:cNvCxnSpPr>
          <p:nvPr/>
        </p:nvCxnSpPr>
        <p:spPr>
          <a:xfrm rot="5400000">
            <a:off x="2774514" y="7948626"/>
            <a:ext cx="518220" cy="13877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5"/>
            <a:endCxn id="6" idx="0"/>
          </p:cNvCxnSpPr>
          <p:nvPr/>
        </p:nvCxnSpPr>
        <p:spPr>
          <a:xfrm rot="16200000" flipH="1">
            <a:off x="6157300" y="7786608"/>
            <a:ext cx="518220" cy="17117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216024" y="1992173"/>
          <a:ext cx="8676456" cy="2685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9685"/>
                <a:gridCol w="2404619"/>
                <a:gridCol w="2892152"/>
              </a:tblGrid>
              <a:tr h="591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Feature\ Regression function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dirty="0" smtClean="0"/>
                        <a:t>LINEAR</a:t>
                      </a:r>
                      <a:endParaRPr lang="en-US" sz="25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dirty="0" smtClean="0">
                          <a:solidFill>
                            <a:schemeClr val="bg1"/>
                          </a:solidFill>
                        </a:rPr>
                        <a:t>NON-LINEAR</a:t>
                      </a:r>
                      <a:endParaRPr lang="en-US" sz="2500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n-US" sz="2500" b="1" dirty="0" smtClean="0">
                          <a:solidFill>
                            <a:schemeClr val="bg1"/>
                          </a:solidFill>
                        </a:rPr>
                        <a:t>SIMPLE</a:t>
                      </a:r>
                      <a:r>
                        <a:rPr lang="en-US" sz="25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sz="25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r(x) is</a:t>
                      </a:r>
                      <a:r>
                        <a:rPr lang="en-US" baseline="0" dirty="0" smtClean="0"/>
                        <a:t> a </a:t>
                      </a:r>
                      <a:r>
                        <a:rPr lang="en-US" b="1" baseline="0" dirty="0" smtClean="0"/>
                        <a:t>linear</a:t>
                      </a:r>
                      <a:r>
                        <a:rPr lang="en-US" baseline="0" dirty="0" smtClean="0"/>
                        <a:t> function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(Y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 , X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)</a:t>
                      </a:r>
                      <a:r>
                        <a:rPr lang="en-US" baseline="0" dirty="0" smtClean="0"/>
                        <a:t> . . .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Y</a:t>
                      </a:r>
                      <a:r>
                        <a:rPr lang="en-US" baseline="-25000" dirty="0" err="1" smtClean="0"/>
                        <a:t>n</a:t>
                      </a:r>
                      <a:r>
                        <a:rPr lang="en-US" dirty="0" smtClean="0"/>
                        <a:t> , </a:t>
                      </a:r>
                      <a:r>
                        <a:rPr lang="en-US" dirty="0" err="1" smtClean="0"/>
                        <a:t>X</a:t>
                      </a:r>
                      <a:r>
                        <a:rPr lang="en-US" baseline="-25000" dirty="0" err="1" smtClean="0"/>
                        <a:t>n</a:t>
                      </a:r>
                      <a:r>
                        <a:rPr lang="en-US" dirty="0" smtClean="0"/>
                        <a:t>)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algn="ctr"/>
                      <a:r>
                        <a:rPr lang="en-US" b="1" dirty="0" smtClean="0"/>
                        <a:t>X</a:t>
                      </a:r>
                      <a:r>
                        <a:rPr lang="en-US" b="1" baseline="-25000" dirty="0" smtClean="0"/>
                        <a:t>i</a:t>
                      </a:r>
                      <a:r>
                        <a:rPr lang="en-US" b="1" baseline="0" dirty="0" smtClean="0"/>
                        <a:t> = 3.4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r(x) is</a:t>
                      </a:r>
                      <a:r>
                        <a:rPr lang="en-US" baseline="0" dirty="0" smtClean="0"/>
                        <a:t> a </a:t>
                      </a:r>
                      <a:r>
                        <a:rPr lang="en-US" b="1" baseline="0" dirty="0" smtClean="0"/>
                        <a:t>non-linear</a:t>
                      </a:r>
                      <a:r>
                        <a:rPr lang="en-US" baseline="0" dirty="0" smtClean="0"/>
                        <a:t> function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(Y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 , X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)</a:t>
                      </a:r>
                      <a:r>
                        <a:rPr lang="en-US" baseline="0" dirty="0" smtClean="0"/>
                        <a:t> . . .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Y</a:t>
                      </a:r>
                      <a:r>
                        <a:rPr lang="en-US" baseline="-25000" dirty="0" err="1" smtClean="0"/>
                        <a:t>n</a:t>
                      </a:r>
                      <a:r>
                        <a:rPr lang="en-US" dirty="0" smtClean="0"/>
                        <a:t> , </a:t>
                      </a:r>
                      <a:r>
                        <a:rPr lang="en-US" dirty="0" err="1" smtClean="0"/>
                        <a:t>X</a:t>
                      </a:r>
                      <a:r>
                        <a:rPr lang="en-US" baseline="-25000" dirty="0" err="1" smtClean="0"/>
                        <a:t>n</a:t>
                      </a:r>
                      <a:r>
                        <a:rPr lang="en-US" dirty="0" smtClean="0"/>
                        <a:t>)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algn="ctr"/>
                      <a:r>
                        <a:rPr lang="en-US" b="1" dirty="0" smtClean="0"/>
                        <a:t>X</a:t>
                      </a:r>
                      <a:r>
                        <a:rPr lang="en-US" b="1" baseline="-25000" dirty="0" smtClean="0"/>
                        <a:t>i</a:t>
                      </a:r>
                      <a:r>
                        <a:rPr lang="en-US" b="1" baseline="0" dirty="0" smtClean="0"/>
                        <a:t> = 3.4</a:t>
                      </a:r>
                      <a:endParaRPr lang="en-US" b="1" dirty="0" smtClean="0"/>
                    </a:p>
                  </a:txBody>
                  <a:tcPr/>
                </a:tc>
              </a:tr>
              <a:tr h="10853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500" b="1" dirty="0" smtClean="0">
                          <a:solidFill>
                            <a:schemeClr val="bg1"/>
                          </a:solidFill>
                        </a:rPr>
                        <a:t>MULTIPLE</a:t>
                      </a:r>
                      <a:endParaRPr lang="en-US" sz="25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r(x) is</a:t>
                      </a:r>
                      <a:r>
                        <a:rPr lang="en-US" baseline="0" dirty="0" smtClean="0"/>
                        <a:t> a </a:t>
                      </a:r>
                      <a:r>
                        <a:rPr lang="en-US" b="1" baseline="0" dirty="0" smtClean="0"/>
                        <a:t>linear</a:t>
                      </a:r>
                      <a:r>
                        <a:rPr lang="en-US" baseline="0" dirty="0" smtClean="0"/>
                        <a:t> function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(Y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 , X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)</a:t>
                      </a:r>
                      <a:r>
                        <a:rPr lang="en-US" baseline="0" dirty="0" smtClean="0"/>
                        <a:t> . . .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Y</a:t>
                      </a:r>
                      <a:r>
                        <a:rPr lang="en-US" baseline="-25000" dirty="0" err="1" smtClean="0"/>
                        <a:t>n</a:t>
                      </a:r>
                      <a:r>
                        <a:rPr lang="en-US" dirty="0" smtClean="0"/>
                        <a:t> , </a:t>
                      </a:r>
                      <a:r>
                        <a:rPr lang="en-US" dirty="0" err="1" smtClean="0"/>
                        <a:t>X</a:t>
                      </a:r>
                      <a:r>
                        <a:rPr lang="en-US" baseline="-25000" dirty="0" err="1" smtClean="0"/>
                        <a:t>n</a:t>
                      </a:r>
                      <a:r>
                        <a:rPr lang="en-US" dirty="0" smtClean="0"/>
                        <a:t>)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algn="ctr"/>
                      <a:r>
                        <a:rPr lang="en-US" b="1" dirty="0" smtClean="0"/>
                        <a:t>X</a:t>
                      </a:r>
                      <a:r>
                        <a:rPr lang="en-US" b="1" baseline="-25000" dirty="0" smtClean="0"/>
                        <a:t>i</a:t>
                      </a:r>
                      <a:r>
                        <a:rPr lang="en-US" b="1" baseline="0" dirty="0" smtClean="0"/>
                        <a:t> = (3.4, 1.1 … 0.9)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r(x) is</a:t>
                      </a:r>
                      <a:r>
                        <a:rPr lang="en-US" baseline="0" dirty="0" smtClean="0"/>
                        <a:t> a </a:t>
                      </a:r>
                      <a:r>
                        <a:rPr lang="en-US" b="1" baseline="0" dirty="0" smtClean="0"/>
                        <a:t>non-linear</a:t>
                      </a:r>
                      <a:r>
                        <a:rPr lang="en-US" baseline="0" dirty="0" smtClean="0"/>
                        <a:t> function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(Y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 , X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)</a:t>
                      </a:r>
                      <a:r>
                        <a:rPr lang="en-US" baseline="0" dirty="0" smtClean="0"/>
                        <a:t> . . .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Y</a:t>
                      </a:r>
                      <a:r>
                        <a:rPr lang="en-US" baseline="-25000" dirty="0" err="1" smtClean="0"/>
                        <a:t>n</a:t>
                      </a:r>
                      <a:r>
                        <a:rPr lang="en-US" dirty="0" smtClean="0"/>
                        <a:t> , </a:t>
                      </a:r>
                      <a:r>
                        <a:rPr lang="en-US" dirty="0" err="1" smtClean="0"/>
                        <a:t>X</a:t>
                      </a:r>
                      <a:r>
                        <a:rPr lang="en-US" baseline="-25000" dirty="0" err="1" smtClean="0"/>
                        <a:t>n</a:t>
                      </a:r>
                      <a:r>
                        <a:rPr lang="en-US" dirty="0" smtClean="0"/>
                        <a:t>)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algn="ctr"/>
                      <a:r>
                        <a:rPr lang="en-US" b="1" dirty="0" smtClean="0"/>
                        <a:t>X</a:t>
                      </a:r>
                      <a:r>
                        <a:rPr lang="en-US" b="1" baseline="-25000" dirty="0" smtClean="0"/>
                        <a:t>i</a:t>
                      </a:r>
                      <a:r>
                        <a:rPr lang="en-US" b="1" baseline="0" dirty="0" smtClean="0"/>
                        <a:t> = (3.4, 1.1 … 0.9)</a:t>
                      </a:r>
                      <a:endParaRPr lang="en-US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5724128" y="3068960"/>
            <a:ext cx="28803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00B050"/>
                </a:solidFill>
              </a:rPr>
              <a:t>!</a:t>
            </a:r>
            <a:endParaRPr lang="en-US" sz="3500" b="1" dirty="0">
              <a:solidFill>
                <a:srgbClr val="00B05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604448" y="4094202"/>
            <a:ext cx="28803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00B050"/>
                </a:solidFill>
              </a:rPr>
              <a:t>!</a:t>
            </a:r>
            <a:endParaRPr lang="en-US" sz="3500" b="1" dirty="0">
              <a:solidFill>
                <a:srgbClr val="00B050"/>
              </a:solidFill>
            </a:endParaRP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2"/>
          <p:cNvSpPr txBox="1">
            <a:spLocks/>
          </p:cNvSpPr>
          <p:nvPr/>
        </p:nvSpPr>
        <p:spPr>
          <a:xfrm>
            <a:off x="609600" y="4509120"/>
            <a:ext cx="8229600" cy="20882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Issue: closed form of r(x) is unknown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Solution: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Make an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assumption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about r(x)(e.g. is linear) based on intuition or previous knowledge about the data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Approximate/estimate r(x)      r*(x)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Regression: Simple Linear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936104"/>
          </a:xfrm>
        </p:spPr>
        <p:txBody>
          <a:bodyPr>
            <a:normAutofit/>
          </a:bodyPr>
          <a:lstStyle/>
          <a:p>
            <a:r>
              <a:rPr lang="en-US" sz="2500" dirty="0" smtClean="0"/>
              <a:t>One way to summarize the relationship between this data is using a </a:t>
            </a:r>
            <a:r>
              <a:rPr lang="en-US" sz="2500" b="1" dirty="0" smtClean="0"/>
              <a:t>function</a:t>
            </a:r>
            <a:r>
              <a:rPr lang="en-US" sz="2500" dirty="0" smtClean="0"/>
              <a:t> : y = r(x</a:t>
            </a:r>
            <a:r>
              <a:rPr lang="en-US" sz="2500" dirty="0" smtClean="0"/>
              <a:t>)</a:t>
            </a:r>
            <a:endParaRPr lang="en-US" dirty="0" smtClean="0"/>
          </a:p>
          <a:p>
            <a:endParaRPr lang="en-US" sz="25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b="1" dirty="0"/>
          </a:p>
        </p:txBody>
      </p:sp>
      <p:pic>
        <p:nvPicPr>
          <p:cNvPr id="5" name="Picture 6" descr="D:\School\HotTopicsInIR\Presentation\rawDa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492896"/>
            <a:ext cx="2520280" cy="1897289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 flipV="1">
            <a:off x="3216555" y="2564904"/>
            <a:ext cx="2363557" cy="129614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247461" y="2267580"/>
            <a:ext cx="620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r*(x)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6048672" y="1844824"/>
            <a:ext cx="3059832" cy="1224136"/>
          </a:xfrm>
          <a:prstGeom prst="wedgeRoundRectCallout">
            <a:avLst>
              <a:gd name="adj1" fmla="val -58416"/>
              <a:gd name="adj2" fmla="val 259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Approximated regression function (</a:t>
            </a:r>
            <a:r>
              <a:rPr lang="en-US" dirty="0" err="1" smtClean="0"/>
              <a:t>regressor</a:t>
            </a:r>
            <a:r>
              <a:rPr lang="en-US" dirty="0" smtClean="0"/>
              <a:t>), fitting the actual data </a:t>
            </a:r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en-US" dirty="0" smtClean="0"/>
              <a:t>r*(</a:t>
            </a:r>
            <a:r>
              <a:rPr lang="en-US" dirty="0" smtClean="0"/>
              <a:t>x) = a+ b*x)</a:t>
            </a:r>
            <a:endParaRPr 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5002837" y="299695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r(x)</a:t>
            </a:r>
            <a:endParaRPr lang="en-US" dirty="0"/>
          </a:p>
        </p:txBody>
      </p:sp>
      <p:sp>
        <p:nvSpPr>
          <p:cNvPr id="16" name="Rectangular Callout 15"/>
          <p:cNvSpPr/>
          <p:nvPr/>
        </p:nvSpPr>
        <p:spPr>
          <a:xfrm>
            <a:off x="5940152" y="3501008"/>
            <a:ext cx="2016224" cy="720080"/>
          </a:xfrm>
          <a:prstGeom prst="wedgeRectCallout">
            <a:avLst>
              <a:gd name="adj1" fmla="val -88006"/>
              <a:gd name="adj2" fmla="val -711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regression function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regressor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716016" y="6302628"/>
            <a:ext cx="360040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3189514" y="2752464"/>
            <a:ext cx="1926772" cy="1331685"/>
          </a:xfrm>
          <a:custGeom>
            <a:avLst/>
            <a:gdLst>
              <a:gd name="connsiteX0" fmla="*/ 0 w 1926772"/>
              <a:gd name="connsiteY0" fmla="*/ 1331685 h 1331685"/>
              <a:gd name="connsiteX1" fmla="*/ 43543 w 1926772"/>
              <a:gd name="connsiteY1" fmla="*/ 1146628 h 1331685"/>
              <a:gd name="connsiteX2" fmla="*/ 130629 w 1926772"/>
              <a:gd name="connsiteY2" fmla="*/ 1233713 h 1331685"/>
              <a:gd name="connsiteX3" fmla="*/ 239486 w 1926772"/>
              <a:gd name="connsiteY3" fmla="*/ 1070428 h 1331685"/>
              <a:gd name="connsiteX4" fmla="*/ 337457 w 1926772"/>
              <a:gd name="connsiteY4" fmla="*/ 634999 h 1331685"/>
              <a:gd name="connsiteX5" fmla="*/ 511629 w 1926772"/>
              <a:gd name="connsiteY5" fmla="*/ 1124856 h 1331685"/>
              <a:gd name="connsiteX6" fmla="*/ 576943 w 1926772"/>
              <a:gd name="connsiteY6" fmla="*/ 994228 h 1331685"/>
              <a:gd name="connsiteX7" fmla="*/ 653143 w 1926772"/>
              <a:gd name="connsiteY7" fmla="*/ 1070428 h 1331685"/>
              <a:gd name="connsiteX8" fmla="*/ 794657 w 1926772"/>
              <a:gd name="connsiteY8" fmla="*/ 613228 h 1331685"/>
              <a:gd name="connsiteX9" fmla="*/ 903515 w 1926772"/>
              <a:gd name="connsiteY9" fmla="*/ 341085 h 1331685"/>
              <a:gd name="connsiteX10" fmla="*/ 990600 w 1926772"/>
              <a:gd name="connsiteY10" fmla="*/ 243113 h 1331685"/>
              <a:gd name="connsiteX11" fmla="*/ 1132115 w 1926772"/>
              <a:gd name="connsiteY11" fmla="*/ 896256 h 1331685"/>
              <a:gd name="connsiteX12" fmla="*/ 1262743 w 1926772"/>
              <a:gd name="connsiteY12" fmla="*/ 558799 h 1331685"/>
              <a:gd name="connsiteX13" fmla="*/ 1338943 w 1926772"/>
              <a:gd name="connsiteY13" fmla="*/ 3628 h 1331685"/>
              <a:gd name="connsiteX14" fmla="*/ 1426029 w 1926772"/>
              <a:gd name="connsiteY14" fmla="*/ 537028 h 1331685"/>
              <a:gd name="connsiteX15" fmla="*/ 1502229 w 1926772"/>
              <a:gd name="connsiteY15" fmla="*/ 232228 h 1331685"/>
              <a:gd name="connsiteX16" fmla="*/ 1578429 w 1926772"/>
              <a:gd name="connsiteY16" fmla="*/ 362856 h 1331685"/>
              <a:gd name="connsiteX17" fmla="*/ 1643743 w 1926772"/>
              <a:gd name="connsiteY17" fmla="*/ 221342 h 1331685"/>
              <a:gd name="connsiteX18" fmla="*/ 1861457 w 1926772"/>
              <a:gd name="connsiteY18" fmla="*/ 439056 h 1331685"/>
              <a:gd name="connsiteX19" fmla="*/ 1926772 w 1926772"/>
              <a:gd name="connsiteY19" fmla="*/ 177799 h 1331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26772" h="1331685">
                <a:moveTo>
                  <a:pt x="0" y="1331685"/>
                </a:moveTo>
                <a:cubicBezTo>
                  <a:pt x="10886" y="1247321"/>
                  <a:pt x="21772" y="1162957"/>
                  <a:pt x="43543" y="1146628"/>
                </a:cubicBezTo>
                <a:cubicBezTo>
                  <a:pt x="65314" y="1130299"/>
                  <a:pt x="97972" y="1246413"/>
                  <a:pt x="130629" y="1233713"/>
                </a:cubicBezTo>
                <a:cubicBezTo>
                  <a:pt x="163286" y="1221013"/>
                  <a:pt x="205015" y="1170214"/>
                  <a:pt x="239486" y="1070428"/>
                </a:cubicBezTo>
                <a:cubicBezTo>
                  <a:pt x="273957" y="970642"/>
                  <a:pt x="292100" y="625928"/>
                  <a:pt x="337457" y="634999"/>
                </a:cubicBezTo>
                <a:cubicBezTo>
                  <a:pt x="382814" y="644070"/>
                  <a:pt x="471715" y="1064985"/>
                  <a:pt x="511629" y="1124856"/>
                </a:cubicBezTo>
                <a:cubicBezTo>
                  <a:pt x="551543" y="1184728"/>
                  <a:pt x="553357" y="1003299"/>
                  <a:pt x="576943" y="994228"/>
                </a:cubicBezTo>
                <a:cubicBezTo>
                  <a:pt x="600529" y="985157"/>
                  <a:pt x="616857" y="1133928"/>
                  <a:pt x="653143" y="1070428"/>
                </a:cubicBezTo>
                <a:cubicBezTo>
                  <a:pt x="689429" y="1006928"/>
                  <a:pt x="752928" y="734785"/>
                  <a:pt x="794657" y="613228"/>
                </a:cubicBezTo>
                <a:cubicBezTo>
                  <a:pt x="836386" y="491671"/>
                  <a:pt x="870858" y="402771"/>
                  <a:pt x="903515" y="341085"/>
                </a:cubicBezTo>
                <a:cubicBezTo>
                  <a:pt x="936172" y="279399"/>
                  <a:pt x="952500" y="150584"/>
                  <a:pt x="990600" y="243113"/>
                </a:cubicBezTo>
                <a:cubicBezTo>
                  <a:pt x="1028700" y="335642"/>
                  <a:pt x="1086758" y="843642"/>
                  <a:pt x="1132115" y="896256"/>
                </a:cubicBezTo>
                <a:cubicBezTo>
                  <a:pt x="1177472" y="948870"/>
                  <a:pt x="1228272" y="707570"/>
                  <a:pt x="1262743" y="558799"/>
                </a:cubicBezTo>
                <a:cubicBezTo>
                  <a:pt x="1297214" y="410028"/>
                  <a:pt x="1311729" y="7256"/>
                  <a:pt x="1338943" y="3628"/>
                </a:cubicBezTo>
                <a:cubicBezTo>
                  <a:pt x="1366157" y="0"/>
                  <a:pt x="1398815" y="498928"/>
                  <a:pt x="1426029" y="537028"/>
                </a:cubicBezTo>
                <a:cubicBezTo>
                  <a:pt x="1453243" y="575128"/>
                  <a:pt x="1476829" y="261257"/>
                  <a:pt x="1502229" y="232228"/>
                </a:cubicBezTo>
                <a:cubicBezTo>
                  <a:pt x="1527629" y="203199"/>
                  <a:pt x="1554843" y="364670"/>
                  <a:pt x="1578429" y="362856"/>
                </a:cubicBezTo>
                <a:cubicBezTo>
                  <a:pt x="1602015" y="361042"/>
                  <a:pt x="1596572" y="208642"/>
                  <a:pt x="1643743" y="221342"/>
                </a:cubicBezTo>
                <a:cubicBezTo>
                  <a:pt x="1690914" y="234042"/>
                  <a:pt x="1814286" y="446313"/>
                  <a:pt x="1861457" y="439056"/>
                </a:cubicBezTo>
                <a:cubicBezTo>
                  <a:pt x="1908629" y="431799"/>
                  <a:pt x="1915886" y="243113"/>
                  <a:pt x="1926772" y="177799"/>
                </a:cubicBezTo>
              </a:path>
            </a:pathLst>
          </a:cu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Regression: Simple Linear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3"/>
          </a:xfrm>
        </p:spPr>
        <p:txBody>
          <a:bodyPr/>
          <a:lstStyle/>
          <a:p>
            <a:r>
              <a:rPr lang="en-US" dirty="0" smtClean="0"/>
              <a:t>One application of regression: </a:t>
            </a:r>
            <a:r>
              <a:rPr lang="en-US" b="1" dirty="0" smtClean="0"/>
              <a:t>prediction</a:t>
            </a:r>
          </a:p>
          <a:p>
            <a:r>
              <a:rPr lang="en-US" dirty="0" smtClean="0"/>
              <a:t>r*(x) is able to provide a value y for an unseen value of x</a:t>
            </a:r>
          </a:p>
          <a:p>
            <a:endParaRPr lang="en-US" b="1" dirty="0"/>
          </a:p>
        </p:txBody>
      </p:sp>
      <p:pic>
        <p:nvPicPr>
          <p:cNvPr id="4" name="Picture 6" descr="D:\School\HotTopicsInIR\Presentation\rawDa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501008"/>
            <a:ext cx="2520280" cy="1897289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 flipV="1">
            <a:off x="3275856" y="3933056"/>
            <a:ext cx="1584176" cy="86409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365501" y="5276825"/>
            <a:ext cx="14401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3779912" y="4653136"/>
            <a:ext cx="1296144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4303018" y="4696569"/>
            <a:ext cx="1171178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813176" y="5263108"/>
            <a:ext cx="14401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4499992" y="5272633"/>
            <a:ext cx="14401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3995936" y="4653136"/>
            <a:ext cx="1152128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>
            <a:off x="3059832" y="4077072"/>
            <a:ext cx="1512168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ular Callout 23"/>
          <p:cNvSpPr/>
          <p:nvPr/>
        </p:nvSpPr>
        <p:spPr>
          <a:xfrm>
            <a:off x="4499992" y="5949280"/>
            <a:ext cx="2016224" cy="576064"/>
          </a:xfrm>
          <a:prstGeom prst="wedgeRoundRectCallout">
            <a:avLst>
              <a:gd name="adj1" fmla="val -45872"/>
              <a:gd name="adj2" fmla="val -15575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Unseen value of x </a:t>
            </a:r>
            <a:endParaRPr lang="en-US" dirty="0"/>
          </a:p>
        </p:txBody>
      </p:sp>
      <p:sp>
        <p:nvSpPr>
          <p:cNvPr id="25" name="Rounded Rectangular Callout 24"/>
          <p:cNvSpPr/>
          <p:nvPr/>
        </p:nvSpPr>
        <p:spPr>
          <a:xfrm>
            <a:off x="755576" y="4365104"/>
            <a:ext cx="2160240" cy="576064"/>
          </a:xfrm>
          <a:prstGeom prst="wedgeRoundRectCallout">
            <a:avLst>
              <a:gd name="adj1" fmla="val 55981"/>
              <a:gd name="adj2" fmla="val -9788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Predicted value of y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716016" y="3573016"/>
            <a:ext cx="620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r*(x)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Regression: Simple Linear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Shortcomings: </a:t>
            </a:r>
          </a:p>
          <a:p>
            <a:pPr lvl="1"/>
            <a:r>
              <a:rPr lang="en-US" dirty="0" smtClean="0"/>
              <a:t>What </a:t>
            </a:r>
            <a:r>
              <a:rPr lang="en-US" dirty="0" smtClean="0"/>
              <a:t>if we cannot assume that r(x) is a linear </a:t>
            </a:r>
            <a:r>
              <a:rPr lang="en-US" dirty="0" smtClean="0"/>
              <a:t>function?  ( (Y</a:t>
            </a:r>
            <a:r>
              <a:rPr lang="en-US" baseline="-25000" dirty="0" smtClean="0"/>
              <a:t>i</a:t>
            </a:r>
            <a:r>
              <a:rPr lang="en-US" dirty="0" smtClean="0"/>
              <a:t> ,X</a:t>
            </a:r>
            <a:r>
              <a:rPr lang="en-US" baseline="-25000" dirty="0" smtClean="0"/>
              <a:t>i</a:t>
            </a:r>
            <a:r>
              <a:rPr lang="en-US" dirty="0" smtClean="0"/>
              <a:t>) are not linearly related )</a:t>
            </a:r>
          </a:p>
          <a:p>
            <a:pPr lvl="1"/>
            <a:r>
              <a:rPr lang="en-US" dirty="0" smtClean="0"/>
              <a:t>What if </a:t>
            </a:r>
            <a:r>
              <a:rPr lang="en-US" dirty="0" smtClean="0"/>
              <a:t>X</a:t>
            </a:r>
            <a:r>
              <a:rPr lang="en-US" baseline="-25000" dirty="0" smtClean="0"/>
              <a:t>i</a:t>
            </a:r>
            <a:r>
              <a:rPr lang="en-US" dirty="0" smtClean="0"/>
              <a:t> are not simple numbers but </a:t>
            </a:r>
            <a:r>
              <a:rPr lang="en-US" dirty="0" err="1" smtClean="0"/>
              <a:t>tuples</a:t>
            </a:r>
            <a:r>
              <a:rPr lang="en-US" dirty="0" smtClean="0"/>
              <a:t> of numbers?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2555776" y="4797152"/>
            <a:ext cx="4176464" cy="1368152"/>
          </a:xfrm>
          <a:prstGeom prst="wedgeRoundRectCallout">
            <a:avLst>
              <a:gd name="adj1" fmla="val -25284"/>
              <a:gd name="adj2" fmla="val -1000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/>
              <a:t>Solution: Multiple non-linear regression</a:t>
            </a:r>
            <a:endParaRPr lang="en-US" sz="2500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Regression: Multiple Non-Linear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4"/>
          </a:xfrm>
        </p:spPr>
        <p:txBody>
          <a:bodyPr/>
          <a:lstStyle/>
          <a:p>
            <a:r>
              <a:rPr lang="en-US" dirty="0" smtClean="0"/>
              <a:t>Observed data is of the form:</a:t>
            </a:r>
          </a:p>
          <a:p>
            <a:pPr lvl="1"/>
            <a:r>
              <a:rPr lang="en-US" sz="2500" dirty="0" smtClean="0"/>
              <a:t>(Y</a:t>
            </a:r>
            <a:r>
              <a:rPr lang="en-US" sz="2500" baseline="-25000" dirty="0" smtClean="0"/>
              <a:t>1</a:t>
            </a:r>
            <a:r>
              <a:rPr lang="en-US" sz="2500" dirty="0" smtClean="0"/>
              <a:t> , (</a:t>
            </a:r>
            <a:r>
              <a:rPr lang="en-US" sz="2500" b="1" dirty="0" smtClean="0"/>
              <a:t>x</a:t>
            </a:r>
            <a:r>
              <a:rPr lang="en-US" sz="2500" b="1" baseline="-25000" dirty="0" smtClean="0"/>
              <a:t>1</a:t>
            </a:r>
            <a:r>
              <a:rPr lang="en-US" sz="2500" b="1" baseline="34000" dirty="0" smtClean="0"/>
              <a:t>(1)</a:t>
            </a:r>
            <a:r>
              <a:rPr lang="en-US" sz="2500" b="1" dirty="0" smtClean="0"/>
              <a:t>, x</a:t>
            </a:r>
            <a:r>
              <a:rPr lang="en-US" sz="2500" b="1" baseline="-25000" dirty="0" smtClean="0"/>
              <a:t>2</a:t>
            </a:r>
            <a:r>
              <a:rPr lang="en-US" sz="2500" b="1" baseline="34000" dirty="0" smtClean="0"/>
              <a:t>(1)</a:t>
            </a:r>
            <a:r>
              <a:rPr lang="en-US" sz="2500" b="1" dirty="0" smtClean="0"/>
              <a:t>, … , </a:t>
            </a:r>
            <a:r>
              <a:rPr lang="en-US" sz="2500" b="1" dirty="0" err="1" smtClean="0"/>
              <a:t>x</a:t>
            </a:r>
            <a:r>
              <a:rPr lang="en-US" sz="2500" b="1" baseline="-25000" dirty="0" err="1" smtClean="0"/>
              <a:t>n</a:t>
            </a:r>
            <a:r>
              <a:rPr lang="en-US" sz="2500" b="1" baseline="34000" dirty="0" smtClean="0"/>
              <a:t>(1)</a:t>
            </a:r>
            <a:r>
              <a:rPr lang="en-US" sz="2500" b="1" baseline="-25000" dirty="0" smtClean="0"/>
              <a:t> </a:t>
            </a:r>
            <a:r>
              <a:rPr lang="en-US" sz="2500" dirty="0" smtClean="0"/>
              <a:t>)) . . . (</a:t>
            </a:r>
            <a:r>
              <a:rPr lang="en-US" sz="2500" dirty="0" err="1" smtClean="0"/>
              <a:t>Y</a:t>
            </a:r>
            <a:r>
              <a:rPr lang="en-US" sz="2500" baseline="-25000" dirty="0" err="1" smtClean="0"/>
              <a:t>n</a:t>
            </a:r>
            <a:r>
              <a:rPr lang="en-US" sz="2500" dirty="0" smtClean="0"/>
              <a:t> , (</a:t>
            </a:r>
            <a:r>
              <a:rPr lang="en-US" sz="2500" b="1" dirty="0" smtClean="0"/>
              <a:t>x</a:t>
            </a:r>
            <a:r>
              <a:rPr lang="en-US" sz="2500" b="1" baseline="-25000" dirty="0" smtClean="0"/>
              <a:t>1</a:t>
            </a:r>
            <a:r>
              <a:rPr lang="en-US" sz="2500" b="1" baseline="34000" dirty="0" smtClean="0"/>
              <a:t>(n)</a:t>
            </a:r>
            <a:r>
              <a:rPr lang="en-US" sz="2500" b="1" dirty="0" smtClean="0"/>
              <a:t>, x</a:t>
            </a:r>
            <a:r>
              <a:rPr lang="en-US" sz="2500" b="1" baseline="-25000" dirty="0" smtClean="0"/>
              <a:t>2</a:t>
            </a:r>
            <a:r>
              <a:rPr lang="en-US" sz="2500" b="1" baseline="34000" dirty="0" smtClean="0"/>
              <a:t>(n)</a:t>
            </a:r>
            <a:r>
              <a:rPr lang="en-US" sz="2500" b="1" dirty="0" smtClean="0"/>
              <a:t>, … , </a:t>
            </a:r>
            <a:r>
              <a:rPr lang="en-US" sz="2500" b="1" dirty="0" err="1" smtClean="0"/>
              <a:t>x</a:t>
            </a:r>
            <a:r>
              <a:rPr lang="en-US" sz="2500" b="1" baseline="-25000" dirty="0" err="1" smtClean="0"/>
              <a:t>n</a:t>
            </a:r>
            <a:r>
              <a:rPr lang="en-US" sz="2500" b="1" baseline="34000" dirty="0" smtClean="0"/>
              <a:t>(n)</a:t>
            </a:r>
            <a:r>
              <a:rPr lang="en-US" sz="2500" b="1" baseline="-25000" dirty="0" smtClean="0"/>
              <a:t> </a:t>
            </a:r>
            <a:r>
              <a:rPr lang="en-US" sz="2500" dirty="0" smtClean="0"/>
              <a:t>))</a:t>
            </a:r>
          </a:p>
          <a:p>
            <a:r>
              <a:rPr lang="en-US" dirty="0" smtClean="0"/>
              <a:t>r(x) is a non-linear function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46856" y="3256384"/>
            <a:ext cx="8229600" cy="2332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Issues: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/>
              <a:t>We </a:t>
            </a:r>
            <a:r>
              <a:rPr lang="en-US" sz="2400" b="1" dirty="0" smtClean="0"/>
              <a:t>cannot assume a closed form </a:t>
            </a:r>
            <a:r>
              <a:rPr lang="en-US" sz="2400" dirty="0" smtClean="0"/>
              <a:t>of r(x) (the observed data is </a:t>
            </a:r>
            <a:r>
              <a:rPr lang="en-US" sz="2400" b="1" dirty="0" smtClean="0"/>
              <a:t>very complex </a:t>
            </a:r>
            <a:r>
              <a:rPr lang="en-US" sz="2400" dirty="0" smtClean="0"/>
              <a:t>and </a:t>
            </a:r>
            <a:r>
              <a:rPr lang="en-US" sz="2400" b="1" dirty="0" smtClean="0"/>
              <a:t>not at all understood</a:t>
            </a:r>
            <a:r>
              <a:rPr lang="en-US" sz="2400" dirty="0" smtClean="0"/>
              <a:t>)</a:t>
            </a:r>
          </a:p>
          <a:p>
            <a:pPr marL="285750" indent="-285750">
              <a:spcBef>
                <a:spcPct val="20000"/>
              </a:spcBef>
            </a:pPr>
            <a:r>
              <a:rPr lang="en-US" sz="2400" dirty="0" smtClean="0"/>
              <a:t>	</a:t>
            </a:r>
            <a:r>
              <a:rPr lang="en-US" sz="2400" dirty="0" smtClean="0"/>
              <a:t>			OR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/>
              <a:t>r(x) has a </a:t>
            </a:r>
            <a:r>
              <a:rPr lang="en-US" sz="2400" b="1" dirty="0" smtClean="0"/>
              <a:t>complex/unusable</a:t>
            </a:r>
            <a:r>
              <a:rPr lang="en-US" sz="2400" dirty="0" smtClean="0"/>
              <a:t> form</a:t>
            </a:r>
          </a:p>
          <a:p>
            <a:pPr marL="742950" lvl="1" indent="-285750">
              <a:spcBef>
                <a:spcPct val="20000"/>
              </a:spcBef>
            </a:pP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5616624" y="4365104"/>
            <a:ext cx="3491880" cy="1224136"/>
          </a:xfrm>
          <a:prstGeom prst="wedgeRoundRectCallout">
            <a:avLst>
              <a:gd name="adj1" fmla="val -20833"/>
              <a:gd name="adj2" fmla="val 5098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Solution: Don’t try to find a closed form of r(x)</a:t>
            </a:r>
            <a:endParaRPr lang="en-US" sz="2400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5004048" y="5517232"/>
            <a:ext cx="4032448" cy="864096"/>
          </a:xfrm>
          <a:prstGeom prst="wedgeRoundRectCallout">
            <a:avLst>
              <a:gd name="adj1" fmla="val -21148"/>
              <a:gd name="adj2" fmla="val 5183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Take a </a:t>
            </a:r>
            <a:r>
              <a:rPr lang="en-US" sz="2400" b="1" dirty="0" smtClean="0"/>
              <a:t>different approach</a:t>
            </a:r>
            <a:r>
              <a:rPr lang="en-US" sz="2400" dirty="0" smtClean="0"/>
              <a:t>: </a:t>
            </a:r>
            <a:r>
              <a:rPr lang="en-US" sz="2400" b="1" dirty="0" smtClean="0"/>
              <a:t>Regression trees</a:t>
            </a:r>
            <a:endParaRPr lang="en-US" sz="2400" b="1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Regression: Regression Trees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96752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Goal remains the same: </a:t>
            </a:r>
          </a:p>
          <a:p>
            <a:pPr marL="742950" lvl="2" indent="-342900"/>
            <a:r>
              <a:rPr lang="en-US" sz="2300" dirty="0" smtClean="0"/>
              <a:t>Given a set of observations: (Y</a:t>
            </a:r>
            <a:r>
              <a:rPr lang="en-US" sz="2300" baseline="-25000" dirty="0" smtClean="0"/>
              <a:t>1</a:t>
            </a:r>
            <a:r>
              <a:rPr lang="en-US" sz="2300" dirty="0" smtClean="0"/>
              <a:t> , (</a:t>
            </a:r>
            <a:r>
              <a:rPr lang="en-US" sz="2300" b="1" dirty="0" smtClean="0"/>
              <a:t>x</a:t>
            </a:r>
            <a:r>
              <a:rPr lang="en-US" sz="2300" b="1" baseline="-25000" dirty="0" smtClean="0"/>
              <a:t>1</a:t>
            </a:r>
            <a:r>
              <a:rPr lang="en-US" sz="2300" b="1" baseline="34000" dirty="0" smtClean="0"/>
              <a:t>(1)</a:t>
            </a:r>
            <a:r>
              <a:rPr lang="en-US" sz="2300" b="1" dirty="0" smtClean="0"/>
              <a:t>, x</a:t>
            </a:r>
            <a:r>
              <a:rPr lang="en-US" sz="2300" b="1" baseline="-25000" dirty="0" smtClean="0"/>
              <a:t>2</a:t>
            </a:r>
            <a:r>
              <a:rPr lang="en-US" sz="2300" b="1" baseline="34000" dirty="0" smtClean="0"/>
              <a:t>(1)</a:t>
            </a:r>
            <a:r>
              <a:rPr lang="en-US" sz="2300" b="1" dirty="0" smtClean="0"/>
              <a:t>, … , </a:t>
            </a:r>
            <a:r>
              <a:rPr lang="en-US" sz="2300" b="1" dirty="0" err="1" smtClean="0"/>
              <a:t>x</a:t>
            </a:r>
            <a:r>
              <a:rPr lang="en-US" sz="2300" b="1" baseline="-25000" dirty="0" err="1" smtClean="0"/>
              <a:t>n</a:t>
            </a:r>
            <a:r>
              <a:rPr lang="en-US" sz="2300" b="1" baseline="34000" dirty="0" smtClean="0"/>
              <a:t>(1)</a:t>
            </a:r>
            <a:r>
              <a:rPr lang="en-US" sz="2300" b="1" baseline="-25000" dirty="0" smtClean="0"/>
              <a:t> </a:t>
            </a:r>
            <a:r>
              <a:rPr lang="en-US" sz="2300" dirty="0" smtClean="0"/>
              <a:t>)) . . . (</a:t>
            </a:r>
            <a:r>
              <a:rPr lang="en-US" sz="2300" dirty="0" err="1" smtClean="0"/>
              <a:t>Y</a:t>
            </a:r>
            <a:r>
              <a:rPr lang="en-US" sz="2300" baseline="-25000" dirty="0" err="1" smtClean="0"/>
              <a:t>n</a:t>
            </a:r>
            <a:r>
              <a:rPr lang="en-US" sz="2300" dirty="0" smtClean="0"/>
              <a:t> , (</a:t>
            </a:r>
            <a:r>
              <a:rPr lang="en-US" sz="2300" b="1" dirty="0" smtClean="0"/>
              <a:t>x</a:t>
            </a:r>
            <a:r>
              <a:rPr lang="en-US" sz="2300" b="1" baseline="-25000" dirty="0" smtClean="0"/>
              <a:t>1</a:t>
            </a:r>
            <a:r>
              <a:rPr lang="en-US" sz="2300" b="1" baseline="34000" dirty="0" smtClean="0"/>
              <a:t>(n)</a:t>
            </a:r>
            <a:r>
              <a:rPr lang="en-US" sz="2300" b="1" dirty="0" smtClean="0"/>
              <a:t>, x</a:t>
            </a:r>
            <a:r>
              <a:rPr lang="en-US" sz="2300" b="1" baseline="-25000" dirty="0" smtClean="0"/>
              <a:t>2</a:t>
            </a:r>
            <a:r>
              <a:rPr lang="en-US" sz="2300" b="1" baseline="34000" dirty="0" smtClean="0"/>
              <a:t>(n)</a:t>
            </a:r>
            <a:r>
              <a:rPr lang="en-US" sz="2300" b="1" dirty="0" smtClean="0"/>
              <a:t>, … , </a:t>
            </a:r>
            <a:r>
              <a:rPr lang="en-US" sz="2300" b="1" dirty="0" err="1" smtClean="0"/>
              <a:t>x</a:t>
            </a:r>
            <a:r>
              <a:rPr lang="en-US" sz="2300" b="1" baseline="-25000" dirty="0" err="1" smtClean="0"/>
              <a:t>n</a:t>
            </a:r>
            <a:r>
              <a:rPr lang="en-US" sz="2300" b="1" baseline="34000" dirty="0" smtClean="0"/>
              <a:t>(n)</a:t>
            </a:r>
            <a:r>
              <a:rPr lang="en-US" sz="2300" b="1" baseline="-25000" dirty="0" smtClean="0"/>
              <a:t> </a:t>
            </a:r>
            <a:r>
              <a:rPr lang="en-US" sz="2300" dirty="0" smtClean="0"/>
              <a:t>)), try to understand how they are related </a:t>
            </a:r>
          </a:p>
          <a:p>
            <a:pPr marL="342900" lvl="1" indent="-34290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16</a:t>
            </a:fld>
            <a:endParaRPr lang="de-DE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-180925" y="4796755"/>
            <a:ext cx="2880320" cy="79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259632" y="6237312"/>
            <a:ext cx="5904656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1547664" y="558924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700064" y="508518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852464" y="537321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763688" y="587727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123728" y="522920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309664" y="551723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483768" y="393305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614464" y="408545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766864" y="371703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919264" y="439025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071664" y="393305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224064" y="450912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76464" y="484745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635896" y="465313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681264" y="515225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851920" y="501317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139952" y="501317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267744" y="436510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555776" y="443711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411760" y="486916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2483768" y="522920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2843808" y="517396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2699792" y="558924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3021360" y="566124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2708176" y="458951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699792" y="486916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012976" y="486916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165376" y="522920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317776" y="519911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470176" y="558924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563888" y="530120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635896" y="580526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779912" y="544522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079776" y="551723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232176" y="393305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067944" y="422108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283968" y="450912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427984" y="422108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499992" y="465313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860032" y="422108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716016" y="479715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076056" y="450912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427984" y="515225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436096" y="443711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603776" y="350100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851920" y="450912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756176" y="371703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908576" y="350100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5148064" y="386104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6060976" y="576185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5220072" y="414908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508104" y="414908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364088" y="357301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5580112" y="386104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6444208" y="371703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5821288" y="403021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5973688" y="418261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5940152" y="378904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6156176" y="350100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6444208" y="328498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1043608" y="2924944"/>
            <a:ext cx="6840760" cy="37444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ular Callout 76"/>
          <p:cNvSpPr/>
          <p:nvPr/>
        </p:nvSpPr>
        <p:spPr>
          <a:xfrm>
            <a:off x="6300192" y="2924944"/>
            <a:ext cx="2808312" cy="1080120"/>
          </a:xfrm>
          <a:prstGeom prst="wedgeRoundRectCallout">
            <a:avLst>
              <a:gd name="adj1" fmla="val -93148"/>
              <a:gd name="adj2" fmla="val -270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r(x) can be assumed as the observed data is very complex</a:t>
            </a:r>
            <a:endParaRPr lang="en-US" dirty="0"/>
          </a:p>
        </p:txBody>
      </p:sp>
      <p:sp>
        <p:nvSpPr>
          <p:cNvPr id="78" name="Rounded Rectangular Callout 77"/>
          <p:cNvSpPr/>
          <p:nvPr/>
        </p:nvSpPr>
        <p:spPr>
          <a:xfrm>
            <a:off x="6084168" y="4509120"/>
            <a:ext cx="2736304" cy="1224136"/>
          </a:xfrm>
          <a:prstGeom prst="wedgeRoundRectCallout">
            <a:avLst>
              <a:gd name="adj1" fmla="val -79508"/>
              <a:gd name="adj2" fmla="val 3818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Idea: partition the data into partitions for which r(x) can be assumed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17</a:t>
            </a:fld>
            <a:endParaRPr lang="de-DE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8" y="980728"/>
            <a:ext cx="7883400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2840" y="44624"/>
            <a:ext cx="8229600" cy="1396752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300" dirty="0" smtClean="0"/>
              <a:t>Observed data: (Price , (Wheelbase, Horsepower))</a:t>
            </a:r>
          </a:p>
          <a:p>
            <a:pPr marL="342900" lvl="1" indent="-34290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99792" y="359658"/>
            <a:ext cx="36004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Y</a:t>
            </a:r>
            <a:endParaRPr lang="en-US" sz="2500" dirty="0"/>
          </a:p>
        </p:txBody>
      </p:sp>
      <p:sp>
        <p:nvSpPr>
          <p:cNvPr id="8" name="TextBox 7"/>
          <p:cNvSpPr txBox="1"/>
          <p:nvPr/>
        </p:nvSpPr>
        <p:spPr>
          <a:xfrm>
            <a:off x="3923928" y="404664"/>
            <a:ext cx="4010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x</a:t>
            </a:r>
            <a:r>
              <a:rPr lang="en-US" sz="2200" baseline="-25000" dirty="0" smtClean="0"/>
              <a:t>1</a:t>
            </a:r>
            <a:endParaRPr lang="en-US" sz="22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5289520" y="404664"/>
            <a:ext cx="4010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x</a:t>
            </a:r>
            <a:r>
              <a:rPr lang="en-US" sz="2200" baseline="-25000" dirty="0" smtClean="0"/>
              <a:t>2</a:t>
            </a:r>
            <a:endParaRPr lang="en-US" sz="22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2494401" y="332656"/>
            <a:ext cx="28245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(</a:t>
            </a:r>
            <a:endParaRPr lang="en-US" sz="2500" dirty="0"/>
          </a:p>
        </p:txBody>
      </p:sp>
      <p:sp>
        <p:nvSpPr>
          <p:cNvPr id="11" name="TextBox 10"/>
          <p:cNvSpPr txBox="1"/>
          <p:nvPr/>
        </p:nvSpPr>
        <p:spPr>
          <a:xfrm>
            <a:off x="3227064" y="332656"/>
            <a:ext cx="26481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,</a:t>
            </a:r>
            <a:endParaRPr lang="en-US" sz="2500" dirty="0"/>
          </a:p>
        </p:txBody>
      </p:sp>
      <p:sp>
        <p:nvSpPr>
          <p:cNvPr id="12" name="TextBox 11"/>
          <p:cNvSpPr txBox="1"/>
          <p:nvPr/>
        </p:nvSpPr>
        <p:spPr>
          <a:xfrm>
            <a:off x="3393555" y="335969"/>
            <a:ext cx="28245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(</a:t>
            </a:r>
            <a:endParaRPr lang="en-US" sz="2500" dirty="0"/>
          </a:p>
        </p:txBody>
      </p:sp>
      <p:sp>
        <p:nvSpPr>
          <p:cNvPr id="13" name="TextBox 12"/>
          <p:cNvSpPr txBox="1"/>
          <p:nvPr/>
        </p:nvSpPr>
        <p:spPr>
          <a:xfrm>
            <a:off x="4749865" y="362132"/>
            <a:ext cx="26481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,</a:t>
            </a:r>
            <a:endParaRPr lang="en-US" sz="2500" dirty="0"/>
          </a:p>
        </p:txBody>
      </p:sp>
      <p:sp>
        <p:nvSpPr>
          <p:cNvPr id="14" name="TextBox 13"/>
          <p:cNvSpPr txBox="1"/>
          <p:nvPr/>
        </p:nvSpPr>
        <p:spPr>
          <a:xfrm>
            <a:off x="6305774" y="332656"/>
            <a:ext cx="28245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)</a:t>
            </a:r>
            <a:endParaRPr lang="en-US" sz="2500" dirty="0"/>
          </a:p>
        </p:txBody>
      </p:sp>
      <p:sp>
        <p:nvSpPr>
          <p:cNvPr id="15" name="TextBox 14"/>
          <p:cNvSpPr txBox="1"/>
          <p:nvPr/>
        </p:nvSpPr>
        <p:spPr>
          <a:xfrm>
            <a:off x="6401676" y="322023"/>
            <a:ext cx="28245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)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18</a:t>
            </a:fld>
            <a:endParaRPr lang="de-DE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176" y="0"/>
            <a:ext cx="7550224" cy="6861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 rot="16200000">
            <a:off x="-1529349" y="3256360"/>
            <a:ext cx="3768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S={(</a:t>
            </a:r>
            <a:r>
              <a:rPr lang="en-US" dirty="0" smtClean="0"/>
              <a:t>Price , (Wheelbase, Horsepower</a:t>
            </a:r>
            <a:r>
              <a:rPr lang="en-US" dirty="0" smtClean="0"/>
              <a:t>))}</a:t>
            </a:r>
            <a:endParaRPr lang="en-US" dirty="0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169" y="554385"/>
            <a:ext cx="1697831" cy="64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>
          <a:xfrm>
            <a:off x="1475656" y="1700808"/>
            <a:ext cx="792088" cy="4320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475656" y="5445224"/>
            <a:ext cx="792088" cy="4320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C’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00994" y="588030"/>
            <a:ext cx="1594942" cy="419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ular Callout 6"/>
          <p:cNvSpPr/>
          <p:nvPr/>
        </p:nvSpPr>
        <p:spPr>
          <a:xfrm>
            <a:off x="35496" y="44624"/>
            <a:ext cx="2592288" cy="1296144"/>
          </a:xfrm>
          <a:prstGeom prst="wedgeRoundRectCallout">
            <a:avLst>
              <a:gd name="adj1" fmla="val -2786"/>
              <a:gd name="adj2" fmla="val 1962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 each step: partition the data(based on x</a:t>
            </a:r>
            <a:r>
              <a:rPr lang="en-US" baseline="-25000" dirty="0" smtClean="0"/>
              <a:t>i</a:t>
            </a:r>
            <a:r>
              <a:rPr lang="en-US" dirty="0" smtClean="0"/>
              <a:t>) so that the “homogeneity” of the 2 new partitions increases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6105" y="50329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Formally: “homogeneity” measured by :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19995" y="689109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,</a:t>
            </a:r>
            <a:endParaRPr lang="en-US" dirty="0"/>
          </a:p>
        </p:txBody>
      </p:sp>
      <p:sp>
        <p:nvSpPr>
          <p:cNvPr id="15" name="Rounded Rectangular Callout 14"/>
          <p:cNvSpPr/>
          <p:nvPr/>
        </p:nvSpPr>
        <p:spPr>
          <a:xfrm>
            <a:off x="7020272" y="3284984"/>
            <a:ext cx="1944216" cy="1368152"/>
          </a:xfrm>
          <a:prstGeom prst="wedgeRoundRectCallout">
            <a:avLst>
              <a:gd name="adj1" fmla="val -20286"/>
              <a:gd name="adj2" fmla="val 4928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the end: obtain a number of partitions for which r(x) can be assumed</a:t>
            </a:r>
            <a:endParaRPr lang="en-US" dirty="0"/>
          </a:p>
        </p:txBody>
      </p:sp>
      <p:cxnSp>
        <p:nvCxnSpPr>
          <p:cNvPr id="17" name="Straight Connector 16"/>
          <p:cNvCxnSpPr>
            <a:endCxn id="15" idx="0"/>
          </p:cNvCxnSpPr>
          <p:nvPr/>
        </p:nvCxnSpPr>
        <p:spPr>
          <a:xfrm>
            <a:off x="7380312" y="2996952"/>
            <a:ext cx="61206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5" idx="0"/>
          </p:cNvCxnSpPr>
          <p:nvPr/>
        </p:nvCxnSpPr>
        <p:spPr>
          <a:xfrm rot="16200000" flipH="1">
            <a:off x="5454098" y="746702"/>
            <a:ext cx="2880320" cy="2196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15" idx="2"/>
          </p:cNvCxnSpPr>
          <p:nvPr/>
        </p:nvCxnSpPr>
        <p:spPr>
          <a:xfrm rot="5400000" flipH="1" flipV="1">
            <a:off x="6714238" y="5175194"/>
            <a:ext cx="1800200" cy="7560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5" idx="1"/>
          </p:cNvCxnSpPr>
          <p:nvPr/>
        </p:nvCxnSpPr>
        <p:spPr>
          <a:xfrm flipV="1">
            <a:off x="6156176" y="3969060"/>
            <a:ext cx="864096" cy="108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5" idx="4"/>
          </p:cNvCxnSpPr>
          <p:nvPr/>
        </p:nvCxnSpPr>
        <p:spPr>
          <a:xfrm flipV="1">
            <a:off x="6732240" y="4643408"/>
            <a:ext cx="865736" cy="585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15" idx="0"/>
          </p:cNvCxnSpPr>
          <p:nvPr/>
        </p:nvCxnSpPr>
        <p:spPr>
          <a:xfrm rot="16200000" flipH="1">
            <a:off x="6786246" y="2078850"/>
            <a:ext cx="1584176" cy="8280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084168" y="116632"/>
            <a:ext cx="1368152" cy="50405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(x)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7596336" y="1124744"/>
            <a:ext cx="1368152" cy="50405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(x)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7380312" y="6021288"/>
            <a:ext cx="1368152" cy="50405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</a:t>
            </a:r>
            <a:r>
              <a:rPr lang="en-US" sz="2400" baseline="-25000" dirty="0" smtClean="0">
                <a:solidFill>
                  <a:schemeClr val="tx1"/>
                </a:solidFill>
              </a:rPr>
              <a:t>5</a:t>
            </a:r>
            <a:r>
              <a:rPr lang="en-US" sz="2400" dirty="0" smtClean="0">
                <a:solidFill>
                  <a:schemeClr val="tx1"/>
                </a:solidFill>
              </a:rPr>
              <a:t>(x)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7" grpId="0" animBg="1"/>
      <p:bldP spid="7" grpId="1" animBg="1"/>
      <p:bldP spid="13" grpId="0"/>
      <p:bldP spid="13" grpId="1"/>
      <p:bldP spid="14" grpId="0"/>
      <p:bldP spid="14" grpId="1"/>
      <p:bldP spid="15" grpId="0" animBg="1"/>
      <p:bldP spid="29" grpId="0" animBg="1"/>
      <p:bldP spid="31" grpId="0" animBg="1"/>
      <p:bldP spid="3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dirty="0" smtClean="0"/>
              <a:t>Regression Trees: Prediction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19</a:t>
            </a:fld>
            <a:endParaRPr lang="de-D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089833"/>
            <a:ext cx="7992888" cy="5651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ular Callout 5"/>
          <p:cNvSpPr/>
          <p:nvPr/>
        </p:nvSpPr>
        <p:spPr>
          <a:xfrm>
            <a:off x="-36512" y="2996952"/>
            <a:ext cx="3240360" cy="648072"/>
          </a:xfrm>
          <a:prstGeom prst="wedgeRoundRectCallout">
            <a:avLst>
              <a:gd name="adj1" fmla="val -39927"/>
              <a:gd name="adj2" fmla="val 742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New data comes in:</a:t>
            </a:r>
          </a:p>
          <a:p>
            <a:pPr algn="ctr"/>
            <a:r>
              <a:rPr lang="en-US" sz="2200" dirty="0" smtClean="0"/>
              <a:t>(?,(0.7,0.1))</a:t>
            </a:r>
            <a:endParaRPr lang="en-US" sz="2200" dirty="0"/>
          </a:p>
        </p:txBody>
      </p:sp>
      <p:cxnSp>
        <p:nvCxnSpPr>
          <p:cNvPr id="10" name="Elbow Connector 9"/>
          <p:cNvCxnSpPr/>
          <p:nvPr/>
        </p:nvCxnSpPr>
        <p:spPr>
          <a:xfrm flipV="1">
            <a:off x="538758" y="2132856"/>
            <a:ext cx="936898" cy="648866"/>
          </a:xfrm>
          <a:prstGeom prst="bentConnector3">
            <a:avLst>
              <a:gd name="adj1" fmla="val -1069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 flipV="1">
            <a:off x="2266950" y="1196752"/>
            <a:ext cx="936898" cy="648866"/>
          </a:xfrm>
          <a:prstGeom prst="bentConnector3">
            <a:avLst>
              <a:gd name="adj1" fmla="val -1069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5436096" y="1484784"/>
            <a:ext cx="1368152" cy="50405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(x)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7092280" y="836712"/>
            <a:ext cx="1872208" cy="1224136"/>
          </a:xfrm>
          <a:prstGeom prst="wedgeRoundRectCallout">
            <a:avLst>
              <a:gd name="adj1" fmla="val -65698"/>
              <a:gd name="adj2" fmla="val 2357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Use r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(x) to predict the price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2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72816"/>
            <a:ext cx="7632848" cy="4962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sz="3500" dirty="0" smtClean="0"/>
              <a:t>Motivation</a:t>
            </a:r>
            <a:endParaRPr lang="en-US" sz="35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1269"/>
            <a:ext cx="8229600" cy="4525963"/>
          </a:xfrm>
        </p:spPr>
        <p:txBody>
          <a:bodyPr>
            <a:normAutofit/>
          </a:bodyPr>
          <a:lstStyle/>
          <a:p>
            <a:r>
              <a:rPr lang="en-US" sz="2500" dirty="0" smtClean="0"/>
              <a:t>Q: </a:t>
            </a:r>
            <a:r>
              <a:rPr lang="en-US" sz="2500" dirty="0" err="1" smtClean="0"/>
              <a:t>easter</a:t>
            </a:r>
            <a:r>
              <a:rPr lang="en-US" sz="2500" dirty="0" smtClean="0"/>
              <a:t> egg hunts in northeast </a:t>
            </a:r>
            <a:r>
              <a:rPr lang="en-US" sz="2500" dirty="0" err="1" smtClean="0"/>
              <a:t>columbus</a:t>
            </a:r>
            <a:r>
              <a:rPr lang="en-US" sz="2500" dirty="0" smtClean="0"/>
              <a:t> parks and recreation centers</a:t>
            </a:r>
            <a:endParaRPr lang="en-US" sz="2500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6876256" y="3573016"/>
            <a:ext cx="2016224" cy="1008112"/>
          </a:xfrm>
          <a:prstGeom prst="wedgeRoundRectCallout">
            <a:avLst>
              <a:gd name="adj1" fmla="val -80006"/>
              <a:gd name="adj2" fmla="val 2837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Problem</a:t>
            </a:r>
            <a:r>
              <a:rPr lang="en-US" dirty="0" smtClean="0"/>
              <a:t>: Long Queries are hard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6732240" y="2492896"/>
            <a:ext cx="1800200" cy="792088"/>
          </a:xfrm>
          <a:prstGeom prst="wedgeRoundRectCallout">
            <a:avLst>
              <a:gd name="adj1" fmla="val -81302"/>
              <a:gd name="adj2" fmla="val 4076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useful results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27584" y="1052736"/>
            <a:ext cx="7560840" cy="72008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Regression: A machine learning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Regression can also be seen as a machine learning technique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43608" y="2708920"/>
          <a:ext cx="727280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6404"/>
                <a:gridCol w="36364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Statistical</a:t>
                      </a:r>
                      <a:r>
                        <a:rPr lang="en-US" baseline="0" dirty="0" smtClean="0"/>
                        <a:t> Perspective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Machine Learning</a:t>
                      </a:r>
                      <a:r>
                        <a:rPr lang="en-US" baseline="0" dirty="0" smtClean="0"/>
                        <a:t> perspective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Given:</a:t>
                      </a:r>
                      <a:r>
                        <a:rPr lang="en-US" baseline="0" dirty="0" smtClean="0"/>
                        <a:t> a set of </a:t>
                      </a:r>
                      <a:r>
                        <a:rPr lang="en-US" b="1" baseline="0" dirty="0" smtClean="0">
                          <a:solidFill>
                            <a:srgbClr val="0070C0"/>
                          </a:solidFill>
                        </a:rPr>
                        <a:t>observations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Given:</a:t>
                      </a:r>
                      <a:r>
                        <a:rPr lang="en-US" baseline="0" dirty="0" smtClean="0"/>
                        <a:t> a </a:t>
                      </a:r>
                      <a:r>
                        <a:rPr lang="en-US" b="1" baseline="0" dirty="0" smtClean="0">
                          <a:solidFill>
                            <a:srgbClr val="00B050"/>
                          </a:solidFill>
                        </a:rPr>
                        <a:t>training data set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Goal</a:t>
                      </a:r>
                      <a:r>
                        <a:rPr lang="en-US" baseline="0" dirty="0" smtClean="0"/>
                        <a:t>: </a:t>
                      </a:r>
                      <a:r>
                        <a:rPr lang="en-US" b="1" baseline="0" dirty="0" smtClean="0">
                          <a:solidFill>
                            <a:srgbClr val="0070C0"/>
                          </a:solidFill>
                        </a:rPr>
                        <a:t>fit/estimate</a:t>
                      </a:r>
                      <a:r>
                        <a:rPr lang="en-US" baseline="0" dirty="0" smtClean="0"/>
                        <a:t> a </a:t>
                      </a:r>
                      <a:r>
                        <a:rPr lang="en-US" baseline="0" dirty="0" err="1" smtClean="0"/>
                        <a:t>regressor</a:t>
                      </a:r>
                      <a:r>
                        <a:rPr lang="en-US" baseline="0" dirty="0" smtClean="0"/>
                        <a:t> r*(x)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Goal: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>
                          <a:solidFill>
                            <a:srgbClr val="00B050"/>
                          </a:solidFill>
                        </a:rPr>
                        <a:t>learn</a:t>
                      </a:r>
                      <a:r>
                        <a:rPr lang="en-US" baseline="0" dirty="0" smtClean="0"/>
                        <a:t> a </a:t>
                      </a:r>
                      <a:r>
                        <a:rPr lang="en-US" baseline="0" dirty="0" err="1" smtClean="0"/>
                        <a:t>regresor</a:t>
                      </a:r>
                      <a:r>
                        <a:rPr lang="en-US" baseline="0" dirty="0" smtClean="0"/>
                        <a:t> r*(x)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Usage: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>
                          <a:solidFill>
                            <a:srgbClr val="0070C0"/>
                          </a:solidFill>
                        </a:rPr>
                        <a:t>predict</a:t>
                      </a:r>
                      <a:r>
                        <a:rPr lang="en-US" baseline="0" dirty="0" smtClean="0"/>
                        <a:t> values of y for 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unseen</a:t>
                      </a:r>
                      <a:r>
                        <a:rPr lang="en-US" baseline="0" dirty="0" smtClean="0"/>
                        <a:t> values of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Usage</a:t>
                      </a:r>
                      <a:r>
                        <a:rPr lang="en-US" baseline="0" dirty="0" smtClean="0"/>
                        <a:t>: </a:t>
                      </a:r>
                      <a:r>
                        <a:rPr lang="en-US" b="1" baseline="0" dirty="0" smtClean="0">
                          <a:solidFill>
                            <a:srgbClr val="00B050"/>
                          </a:solidFill>
                        </a:rPr>
                        <a:t>predict</a:t>
                      </a:r>
                      <a:r>
                        <a:rPr lang="en-US" baseline="0" dirty="0" smtClean="0"/>
                        <a:t> values of y for </a:t>
                      </a:r>
                    </a:p>
                    <a:p>
                      <a:r>
                        <a:rPr lang="en-US" b="1" baseline="0" dirty="0" smtClean="0">
                          <a:solidFill>
                            <a:srgbClr val="00B050"/>
                          </a:solidFill>
                        </a:rPr>
                        <a:t>test</a:t>
                      </a:r>
                      <a:r>
                        <a:rPr lang="en-US" baseline="0" dirty="0" smtClean="0"/>
                        <a:t> values of 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6" descr="D:\School\HotTopicsInIR\Presentation\rawDa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797152"/>
            <a:ext cx="2520280" cy="1897289"/>
          </a:xfrm>
          <a:prstGeom prst="rect">
            <a:avLst/>
          </a:prstGeom>
          <a:noFill/>
        </p:spPr>
      </p:pic>
      <p:sp>
        <p:nvSpPr>
          <p:cNvPr id="6" name="Rounded Rectangular Callout 5"/>
          <p:cNvSpPr/>
          <p:nvPr/>
        </p:nvSpPr>
        <p:spPr>
          <a:xfrm>
            <a:off x="5796136" y="4653136"/>
            <a:ext cx="2232248" cy="432048"/>
          </a:xfrm>
          <a:prstGeom prst="wedgeRoundRectCallout">
            <a:avLst>
              <a:gd name="adj1" fmla="val -81260"/>
              <a:gd name="adj2" fmla="val 8106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Learn </a:t>
            </a:r>
            <a:r>
              <a:rPr lang="en-US" dirty="0" err="1" smtClean="0"/>
              <a:t>regressor</a:t>
            </a:r>
            <a:r>
              <a:rPr lang="en-US" dirty="0" smtClean="0"/>
              <a:t> r*(x)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347864" y="5157192"/>
            <a:ext cx="2088232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6228184" y="5805264"/>
            <a:ext cx="1872208" cy="360040"/>
          </a:xfrm>
          <a:prstGeom prst="wedgeRoundRectCallout">
            <a:avLst>
              <a:gd name="adj1" fmla="val -92568"/>
              <a:gd name="adj2" fmla="val -590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Training data set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419872" y="5229200"/>
            <a:ext cx="1584176" cy="86409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20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Problem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en-US" sz="2400" dirty="0" smtClean="0"/>
              <a:t>                   , ranking function that scores documents (D) with respect to a query P </a:t>
            </a:r>
          </a:p>
          <a:p>
            <a:r>
              <a:rPr lang="en-US" sz="2400" dirty="0" smtClean="0"/>
              <a:t>       denote a target measure of the effectiveness of the ranking produced by f for the query P (e.g. NDCG)</a:t>
            </a:r>
          </a:p>
          <a:p>
            <a:r>
              <a:rPr lang="en-US" sz="2400" dirty="0" smtClean="0"/>
              <a:t>Given a query: </a:t>
            </a:r>
          </a:p>
          <a:p>
            <a:r>
              <a:rPr lang="en-US" sz="2400" dirty="0" smtClean="0"/>
              <a:t>      , to denote the power set of Q, i.e., the set containing all subsets of terms from query Q (including the original query Q)</a:t>
            </a:r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r>
              <a:rPr lang="en-US" sz="2400" b="1" dirty="0" smtClean="0"/>
              <a:t>REDUCTION PROBLEM</a:t>
            </a:r>
            <a:r>
              <a:rPr lang="en-US" sz="2400" dirty="0" smtClean="0"/>
              <a:t>:  find the query, P*        , such that:</a:t>
            </a:r>
          </a:p>
          <a:p>
            <a:pPr>
              <a:buNone/>
            </a:pPr>
            <a:r>
              <a:rPr lang="en-US" sz="2400" dirty="0" smtClean="0"/>
              <a:t>				</a:t>
            </a:r>
            <a:endParaRPr lang="en-US" sz="800" dirty="0" smtClean="0"/>
          </a:p>
          <a:p>
            <a:pPr>
              <a:buNone/>
            </a:pPr>
            <a:endParaRPr lang="en-US" sz="2400" dirty="0" smtClean="0"/>
          </a:p>
          <a:p>
            <a:endParaRPr lang="en-US" sz="24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772816"/>
            <a:ext cx="13525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31393" y="3304034"/>
            <a:ext cx="15525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8157" y="3726557"/>
            <a:ext cx="3714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29025" y="5516463"/>
            <a:ext cx="1885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576" y="2492896"/>
            <a:ext cx="6191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156176" y="4927320"/>
          <a:ext cx="648073" cy="373888"/>
        </p:xfrm>
        <a:graphic>
          <a:graphicData uri="http://schemas.openxmlformats.org/presentationml/2006/ole">
            <p:oleObj spid="_x0000_s2052" name="Formel" r:id="rId8" imgW="330120" imgH="190440" progId="Equation.3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>
          <a:xfrm>
            <a:off x="827584" y="4437112"/>
            <a:ext cx="7632848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21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Introduces </a:t>
            </a:r>
            <a:r>
              <a:rPr lang="en-US" b="1" dirty="0" smtClean="0"/>
              <a:t>yet another</a:t>
            </a:r>
            <a:r>
              <a:rPr lang="en-US" dirty="0" smtClean="0"/>
              <a:t> method for query reduction:</a:t>
            </a:r>
          </a:p>
          <a:p>
            <a:pPr lvl="1"/>
            <a:r>
              <a:rPr lang="en-US" dirty="0" smtClean="0"/>
              <a:t>Based on a query performance prediction method</a:t>
            </a:r>
          </a:p>
          <a:p>
            <a:pPr lvl="1"/>
            <a:r>
              <a:rPr lang="en-US" dirty="0" smtClean="0"/>
              <a:t>Applicable to Web queries </a:t>
            </a:r>
          </a:p>
          <a:p>
            <a:pPr lvl="1"/>
            <a:r>
              <a:rPr lang="en-US" dirty="0" smtClean="0"/>
              <a:t>Experiments run in the context of a </a:t>
            </a:r>
            <a:r>
              <a:rPr lang="en-US" b="1" dirty="0" smtClean="0"/>
              <a:t>major</a:t>
            </a:r>
            <a:r>
              <a:rPr lang="en-US" dirty="0" smtClean="0"/>
              <a:t> Search engine using </a:t>
            </a:r>
            <a:r>
              <a:rPr lang="en-US" b="1" dirty="0" smtClean="0"/>
              <a:t>real</a:t>
            </a:r>
            <a:r>
              <a:rPr lang="en-US" dirty="0" smtClean="0"/>
              <a:t> Web queries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5188" y="3153162"/>
            <a:ext cx="3513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B050"/>
                </a:solidFill>
              </a:rPr>
              <a:t>!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3657218"/>
            <a:ext cx="3513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B050"/>
                </a:solidFill>
              </a:rPr>
              <a:t>!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22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>Query Reduction using regression: Overview of the method</a:t>
            </a:r>
            <a:endParaRPr lang="en-US" sz="3500" dirty="0"/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432048" y="1484784"/>
            <a:ext cx="8388424" cy="1036711"/>
          </a:xfrm>
        </p:spPr>
        <p:txBody>
          <a:bodyPr>
            <a:normAutofit lnSpcReduction="10000"/>
          </a:bodyPr>
          <a:lstStyle/>
          <a:p>
            <a:r>
              <a:rPr lang="en-US" sz="2900" dirty="0" smtClean="0"/>
              <a:t>Given: a set of </a:t>
            </a:r>
            <a:r>
              <a:rPr lang="en-US" sz="2900" b="1" dirty="0" smtClean="0"/>
              <a:t>long</a:t>
            </a:r>
            <a:r>
              <a:rPr lang="en-US" sz="2900" dirty="0" smtClean="0"/>
              <a:t> queries as training data </a:t>
            </a:r>
          </a:p>
          <a:p>
            <a:pPr>
              <a:buNone/>
            </a:pPr>
            <a:r>
              <a:rPr lang="en-US" sz="2900" dirty="0" smtClean="0"/>
              <a:t>				{Q </a:t>
            </a:r>
            <a:r>
              <a:rPr lang="en-US" sz="2900" baseline="-25000" dirty="0" err="1" smtClean="0"/>
              <a:t>i</a:t>
            </a:r>
            <a:r>
              <a:rPr lang="en-US" sz="2900" dirty="0" smtClean="0"/>
              <a:t>= {t</a:t>
            </a:r>
            <a:r>
              <a:rPr lang="en-US" sz="2900" baseline="-25000" dirty="0" smtClean="0"/>
              <a:t>i,1</a:t>
            </a:r>
            <a:r>
              <a:rPr lang="en-US" sz="2900" dirty="0" smtClean="0"/>
              <a:t>, t</a:t>
            </a:r>
            <a:r>
              <a:rPr lang="en-US" sz="2900" baseline="-25000" dirty="0" smtClean="0"/>
              <a:t>i,2</a:t>
            </a:r>
            <a:r>
              <a:rPr lang="en-US" sz="2900" dirty="0" smtClean="0"/>
              <a:t>, … , </a:t>
            </a:r>
            <a:r>
              <a:rPr lang="en-US" sz="2900" dirty="0" err="1" smtClean="0"/>
              <a:t>t</a:t>
            </a:r>
            <a:r>
              <a:rPr lang="en-US" sz="2900" baseline="-25000" dirty="0" err="1" smtClean="0"/>
              <a:t>i,n</a:t>
            </a:r>
            <a:r>
              <a:rPr lang="en-US" sz="2900" dirty="0" smtClean="0"/>
              <a:t>} }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51520" y="2370652"/>
            <a:ext cx="338437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Learn a </a:t>
            </a:r>
            <a:r>
              <a:rPr lang="en-US" dirty="0" err="1" smtClean="0"/>
              <a:t>regressor</a:t>
            </a:r>
            <a:r>
              <a:rPr lang="en-US" dirty="0" smtClean="0"/>
              <a:t> </a:t>
            </a:r>
            <a:r>
              <a:rPr lang="en-US" b="1" dirty="0" smtClean="0"/>
              <a:t>h* </a:t>
            </a:r>
            <a:r>
              <a:rPr lang="en-US" dirty="0" smtClean="0"/>
              <a:t>(used to </a:t>
            </a:r>
            <a:r>
              <a:rPr lang="en-US" b="1" dirty="0" smtClean="0"/>
              <a:t>predict </a:t>
            </a:r>
            <a:r>
              <a:rPr lang="en-US" dirty="0" smtClean="0"/>
              <a:t>performance of unseen queries)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923928" y="2946716"/>
            <a:ext cx="4752528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Create the set of reduced queries + the original query : </a:t>
            </a:r>
          </a:p>
          <a:p>
            <a:pPr algn="ctr"/>
            <a:r>
              <a:rPr lang="en-US" dirty="0" smtClean="0"/>
              <a:t>P</a:t>
            </a:r>
            <a:r>
              <a:rPr lang="en-US" baseline="30000" dirty="0" smtClean="0"/>
              <a:t>Q </a:t>
            </a:r>
            <a:r>
              <a:rPr lang="en-US" dirty="0" smtClean="0"/>
              <a:t>= {Q, ReducedQuery</a:t>
            </a:r>
            <a:r>
              <a:rPr lang="en-US" baseline="-25000" dirty="0" smtClean="0"/>
              <a:t>1</a:t>
            </a:r>
            <a:r>
              <a:rPr lang="en-US" dirty="0" smtClean="0"/>
              <a:t>, … , </a:t>
            </a:r>
            <a:r>
              <a:rPr lang="en-US" dirty="0" err="1" smtClean="0"/>
              <a:t>ReducedQuery</a:t>
            </a:r>
            <a:r>
              <a:rPr lang="en-US" baseline="-25000" dirty="0" err="1" smtClean="0"/>
              <a:t>k</a:t>
            </a:r>
            <a:r>
              <a:rPr lang="en-US" dirty="0" smtClean="0"/>
              <a:t>}</a:t>
            </a:r>
          </a:p>
        </p:txBody>
      </p:sp>
      <p:sp>
        <p:nvSpPr>
          <p:cNvPr id="6" name="Oval 5"/>
          <p:cNvSpPr/>
          <p:nvPr/>
        </p:nvSpPr>
        <p:spPr>
          <a:xfrm>
            <a:off x="755576" y="4242860"/>
            <a:ext cx="3168352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Predict</a:t>
            </a:r>
            <a:r>
              <a:rPr lang="en-US" dirty="0" smtClean="0"/>
              <a:t> performance of each member of P</a:t>
            </a:r>
            <a:r>
              <a:rPr lang="en-US" baseline="30000" dirty="0" smtClean="0"/>
              <a:t>Q </a:t>
            </a:r>
            <a:r>
              <a:rPr lang="en-US" dirty="0" smtClean="0"/>
              <a:t>using </a:t>
            </a:r>
            <a:r>
              <a:rPr lang="en-US" dirty="0" err="1" smtClean="0"/>
              <a:t>regressor</a:t>
            </a:r>
            <a:r>
              <a:rPr lang="en-US" dirty="0" smtClean="0"/>
              <a:t> </a:t>
            </a:r>
            <a:r>
              <a:rPr lang="en-US" b="1" dirty="0" smtClean="0"/>
              <a:t>h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987824" y="5632716"/>
            <a:ext cx="4392488" cy="1202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Choose the query with the 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best predicted performance</a:t>
            </a:r>
            <a:r>
              <a:rPr lang="en-US" dirty="0" smtClean="0"/>
              <a:t> and return its results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95536" y="2442660"/>
            <a:ext cx="576064" cy="36004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995936" y="3090732"/>
            <a:ext cx="576064" cy="36004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55576" y="4314868"/>
            <a:ext cx="576064" cy="36004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059832" y="5776732"/>
            <a:ext cx="576064" cy="36004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4" name="Circular Arrow 13"/>
          <p:cNvSpPr/>
          <p:nvPr/>
        </p:nvSpPr>
        <p:spPr>
          <a:xfrm>
            <a:off x="3491880" y="2586676"/>
            <a:ext cx="1296144" cy="100811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2573990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ircular Arrow 18"/>
          <p:cNvSpPr/>
          <p:nvPr/>
        </p:nvSpPr>
        <p:spPr>
          <a:xfrm flipH="1">
            <a:off x="3059832" y="3882820"/>
            <a:ext cx="1224136" cy="86409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490901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ircular Arrow 19"/>
          <p:cNvSpPr/>
          <p:nvPr/>
        </p:nvSpPr>
        <p:spPr>
          <a:xfrm>
            <a:off x="3419872" y="5034948"/>
            <a:ext cx="1296144" cy="100811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2573990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Up Arrow 23"/>
          <p:cNvSpPr/>
          <p:nvPr/>
        </p:nvSpPr>
        <p:spPr>
          <a:xfrm rot="2357287">
            <a:off x="195982" y="3408982"/>
            <a:ext cx="395536" cy="648072"/>
          </a:xfrm>
          <a:prstGeom prst="upArrow">
            <a:avLst>
              <a:gd name="adj1" fmla="val 50000"/>
              <a:gd name="adj2" fmla="val 47248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!</a:t>
            </a:r>
            <a:endParaRPr lang="en-US" sz="2000" b="1" dirty="0"/>
          </a:p>
        </p:txBody>
      </p:sp>
      <p:sp>
        <p:nvSpPr>
          <p:cNvPr id="25" name="Down Arrow 24"/>
          <p:cNvSpPr/>
          <p:nvPr/>
        </p:nvSpPr>
        <p:spPr>
          <a:xfrm rot="1933364">
            <a:off x="7951077" y="2533570"/>
            <a:ext cx="415357" cy="648072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!</a:t>
            </a:r>
            <a:endParaRPr lang="en-US" sz="2000" b="1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23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19" grpId="0" animBg="1"/>
      <p:bldP spid="20" grpId="0" animBg="1"/>
      <p:bldP spid="24" grpId="0" animBg="1"/>
      <p:bldP spid="2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Query Reduction using regression: Overview of the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6"/>
          </a:xfrm>
        </p:spPr>
        <p:txBody>
          <a:bodyPr>
            <a:normAutofit/>
          </a:bodyPr>
          <a:lstStyle/>
          <a:p>
            <a:r>
              <a:rPr lang="en-US" sz="2600" dirty="0" smtClean="0"/>
              <a:t>In step 2:Create the set of reduced queries + the original query :</a:t>
            </a:r>
          </a:p>
          <a:p>
            <a:pPr algn="ctr">
              <a:buNone/>
            </a:pPr>
            <a:r>
              <a:rPr lang="en-US" sz="2600" dirty="0" smtClean="0"/>
              <a:t>	P</a:t>
            </a:r>
            <a:r>
              <a:rPr lang="en-US" sz="2600" baseline="30000" dirty="0" smtClean="0"/>
              <a:t>Q </a:t>
            </a:r>
            <a:r>
              <a:rPr lang="en-US" sz="2600" dirty="0" smtClean="0"/>
              <a:t>= {Q, ReducedQuery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, … , </a:t>
            </a:r>
            <a:r>
              <a:rPr lang="en-US" sz="2600" dirty="0" err="1" smtClean="0"/>
              <a:t>ReducedQuery</a:t>
            </a:r>
            <a:r>
              <a:rPr lang="en-US" sz="2600" baseline="-25000" dirty="0" err="1" smtClean="0"/>
              <a:t>n</a:t>
            </a:r>
            <a:r>
              <a:rPr lang="en-US" sz="2600" dirty="0" smtClean="0"/>
              <a:t>}</a:t>
            </a:r>
          </a:p>
          <a:p>
            <a:r>
              <a:rPr lang="en-US" sz="2600" dirty="0" smtClean="0"/>
              <a:t>Remember: P</a:t>
            </a:r>
            <a:r>
              <a:rPr lang="en-US" sz="2600" baseline="30000" dirty="0" smtClean="0"/>
              <a:t>Q </a:t>
            </a:r>
            <a:r>
              <a:rPr lang="en-US" sz="2600" dirty="0" smtClean="0"/>
              <a:t>has exponential </a:t>
            </a:r>
            <a:r>
              <a:rPr lang="en-US" sz="2600" dirty="0" smtClean="0"/>
              <a:t>size  </a:t>
            </a:r>
            <a:r>
              <a:rPr lang="en-US" sz="2600" dirty="0" smtClean="0"/>
              <a:t> </a:t>
            </a:r>
            <a:r>
              <a:rPr lang="en-US" sz="2600" dirty="0" smtClean="0"/>
              <a:t> </a:t>
            </a:r>
            <a:r>
              <a:rPr lang="en-US" sz="2600" dirty="0" smtClean="0"/>
              <a:t> </a:t>
            </a:r>
            <a:r>
              <a:rPr lang="en-US" sz="2600" dirty="0" smtClean="0"/>
              <a:t>exp</a:t>
            </a:r>
            <a:r>
              <a:rPr lang="en-US" sz="2600" dirty="0" smtClean="0"/>
              <a:t>. complexity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5496" y="3573016"/>
            <a:ext cx="83088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 term dropped</a:t>
            </a:r>
            <a:r>
              <a:rPr lang="en-US" dirty="0" smtClean="0"/>
              <a:t>: Easter egg hunts in northeast Columbus parks and recreation centers,</a:t>
            </a:r>
          </a:p>
          <a:p>
            <a:r>
              <a:rPr lang="en-US" dirty="0" smtClean="0"/>
              <a:t>	             Easter egg hunts in northeast Columbus parks and recreation centers,</a:t>
            </a:r>
          </a:p>
          <a:p>
            <a:r>
              <a:rPr lang="en-US" dirty="0" smtClean="0"/>
              <a:t>                                                                        . . .</a:t>
            </a:r>
          </a:p>
          <a:p>
            <a:r>
              <a:rPr lang="en-US" dirty="0" smtClean="0"/>
              <a:t>	             Easter egg hunts in northeast Columbus parks and recreation centers                               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35496" y="4748951"/>
            <a:ext cx="90288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 terms dropped</a:t>
            </a:r>
            <a:r>
              <a:rPr lang="en-US" dirty="0" smtClean="0"/>
              <a:t>: Easter egg hunts in northeast Columbus parks and recreation centers,</a:t>
            </a:r>
          </a:p>
          <a:p>
            <a:r>
              <a:rPr lang="en-US" dirty="0" smtClean="0"/>
              <a:t>	              Easter egg hunts in northeast Columbus parks and recreation centers,</a:t>
            </a:r>
          </a:p>
          <a:p>
            <a:r>
              <a:rPr lang="en-US" dirty="0" smtClean="0"/>
              <a:t>                                                                        . . .</a:t>
            </a:r>
          </a:p>
          <a:p>
            <a:r>
              <a:rPr lang="en-US" dirty="0" smtClean="0"/>
              <a:t>	              Easter egg hunts in northeast Columbus parks and recreation centers                               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35496" y="6189111"/>
            <a:ext cx="9100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(n-1) terms dropped</a:t>
            </a:r>
            <a:r>
              <a:rPr lang="en-US" dirty="0" smtClean="0"/>
              <a:t>: Easter egg hunts in northeast Columbus parks and recreation centers,</a:t>
            </a:r>
          </a:p>
          <a:p>
            <a:r>
              <a:rPr lang="en-US" dirty="0" smtClean="0"/>
              <a:t>	                     Easter egg hunts in northeast Columbus parks and recreation centers</a:t>
            </a:r>
          </a:p>
        </p:txBody>
      </p:sp>
      <p:sp>
        <p:nvSpPr>
          <p:cNvPr id="77" name="Rectangle 76"/>
          <p:cNvSpPr/>
          <p:nvPr/>
        </p:nvSpPr>
        <p:spPr>
          <a:xfrm>
            <a:off x="109426" y="3645024"/>
            <a:ext cx="8100392" cy="1080120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105681" y="4869160"/>
            <a:ext cx="8195195" cy="10081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111014" y="6165304"/>
            <a:ext cx="8496944" cy="64807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/>
          <p:nvPr/>
        </p:nvCxnSpPr>
        <p:spPr>
          <a:xfrm>
            <a:off x="1691680" y="3769990"/>
            <a:ext cx="504056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339752" y="4048497"/>
            <a:ext cx="32194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7438603" y="4600178"/>
            <a:ext cx="648072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1772531" y="4945925"/>
            <a:ext cx="504056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396220" y="5224432"/>
            <a:ext cx="32194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396220" y="4950693"/>
            <a:ext cx="32194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2790168" y="5229200"/>
            <a:ext cx="504056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6462576" y="5776689"/>
            <a:ext cx="979537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2142096" y="6381328"/>
            <a:ext cx="5616624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2790168" y="6659835"/>
            <a:ext cx="5688632" cy="9525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Content Placeholder 2"/>
          <p:cNvSpPr txBox="1">
            <a:spLocks/>
          </p:cNvSpPr>
          <p:nvPr/>
        </p:nvSpPr>
        <p:spPr>
          <a:xfrm>
            <a:off x="467544" y="3356992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600" dirty="0" smtClean="0"/>
              <a:t>Solution: consider </a:t>
            </a:r>
            <a:r>
              <a:rPr lang="en-US" sz="2600" b="1" dirty="0" smtClean="0"/>
              <a:t>only </a:t>
            </a:r>
            <a:r>
              <a:rPr lang="en-US" sz="2600" dirty="0" smtClean="0"/>
              <a:t>the queries reduced by 1 term + the original query </a:t>
            </a:r>
            <a:r>
              <a:rPr lang="en-US" sz="2600" dirty="0" smtClean="0"/>
              <a:t> </a:t>
            </a:r>
            <a:r>
              <a:rPr lang="en-US" sz="2600" dirty="0" smtClean="0"/>
              <a:t>  linear </a:t>
            </a:r>
            <a:r>
              <a:rPr lang="en-US" sz="2600" dirty="0" smtClean="0"/>
              <a:t>complexity 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95635" y="4172887"/>
            <a:ext cx="83088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 term dropped</a:t>
            </a:r>
            <a:r>
              <a:rPr lang="en-US" dirty="0" smtClean="0"/>
              <a:t>: Easter egg hunts in northeast Columbus parks and recreation centers,</a:t>
            </a:r>
          </a:p>
          <a:p>
            <a:r>
              <a:rPr lang="en-US" dirty="0" smtClean="0"/>
              <a:t>	             Easter egg hunts in northeast Columbus parks and recreation centers,</a:t>
            </a:r>
          </a:p>
          <a:p>
            <a:r>
              <a:rPr lang="en-US" dirty="0" smtClean="0"/>
              <a:t>                                                                        . . .</a:t>
            </a:r>
          </a:p>
          <a:p>
            <a:r>
              <a:rPr lang="en-US" dirty="0" smtClean="0"/>
              <a:t>	             Easter egg hunts in northeast Columbus parks and recreation centers                               </a:t>
            </a:r>
            <a:endParaRPr lang="en-US" dirty="0"/>
          </a:p>
        </p:txBody>
      </p:sp>
      <p:cxnSp>
        <p:nvCxnSpPr>
          <p:cNvPr id="94" name="Straight Connector 93"/>
          <p:cNvCxnSpPr/>
          <p:nvPr/>
        </p:nvCxnSpPr>
        <p:spPr>
          <a:xfrm>
            <a:off x="1961344" y="4369861"/>
            <a:ext cx="504056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2609416" y="4648368"/>
            <a:ext cx="32194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7708267" y="5200049"/>
            <a:ext cx="648072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369565" y="4269278"/>
            <a:ext cx="8100392" cy="10081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24</a:t>
            </a:fld>
            <a:endParaRPr lang="de-DE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652120" y="3212976"/>
            <a:ext cx="21602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326598" y="4003476"/>
            <a:ext cx="21602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4" grpId="1"/>
      <p:bldP spid="75" grpId="0"/>
      <p:bldP spid="75" grpId="1"/>
      <p:bldP spid="76" grpId="0"/>
      <p:bldP spid="76" grpId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90" grpId="0"/>
      <p:bldP spid="93" grpId="0"/>
      <p:bldP spid="9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Query Reduction using regression: Overview of the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step 1: Learn a </a:t>
            </a:r>
            <a:r>
              <a:rPr lang="en-US" dirty="0" err="1" smtClean="0"/>
              <a:t>regressor</a:t>
            </a:r>
            <a:r>
              <a:rPr lang="en-US" dirty="0" smtClean="0"/>
              <a:t> </a:t>
            </a:r>
            <a:r>
              <a:rPr lang="en-US" b="1" dirty="0" smtClean="0"/>
              <a:t>h* </a:t>
            </a:r>
            <a:r>
              <a:rPr lang="en-US" dirty="0" smtClean="0"/>
              <a:t>(used to </a:t>
            </a:r>
            <a:r>
              <a:rPr lang="en-US" b="1" dirty="0" smtClean="0"/>
              <a:t>predict </a:t>
            </a:r>
            <a:r>
              <a:rPr lang="en-US" dirty="0" smtClean="0"/>
              <a:t>performance of unseen queries)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25</a:t>
            </a:fld>
            <a:endParaRPr lang="de-DE"/>
          </a:p>
        </p:txBody>
      </p:sp>
      <p:sp>
        <p:nvSpPr>
          <p:cNvPr id="16" name="Rounded Rectangle 15"/>
          <p:cNvSpPr/>
          <p:nvPr/>
        </p:nvSpPr>
        <p:spPr>
          <a:xfrm>
            <a:off x="2555776" y="4941168"/>
            <a:ext cx="367240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How h* looks like?</a:t>
            </a:r>
            <a:endParaRPr lang="en-US" sz="2500" dirty="0" smtClean="0"/>
          </a:p>
        </p:txBody>
      </p:sp>
      <p:sp>
        <p:nvSpPr>
          <p:cNvPr id="17" name="Oval 16"/>
          <p:cNvSpPr/>
          <p:nvPr/>
        </p:nvSpPr>
        <p:spPr>
          <a:xfrm>
            <a:off x="2958716" y="3284984"/>
            <a:ext cx="2088232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102732" y="400506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288668" y="429309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898268" y="342900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203068" y="350100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355468" y="362332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614900" y="364502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660268" y="392812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830924" y="378904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174740" y="364502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534780" y="342900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90764" y="364502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3462772" y="400506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3822812" y="394982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3678796" y="436510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4000364" y="443711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3687180" y="335699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678796" y="364502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991980" y="364502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144380" y="400506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296780" y="397497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49180" y="436510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542892" y="407707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758916" y="422108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470884" y="350100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118956" y="335699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5148064" y="318241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b="1" dirty="0" smtClean="0"/>
              <a:t>Query </a:t>
            </a:r>
            <a:r>
              <a:rPr lang="en-US" b="1" dirty="0" smtClean="0"/>
              <a:t>Performance ,</a:t>
            </a:r>
            <a:r>
              <a:rPr lang="en-US" dirty="0" smtClean="0"/>
              <a:t>(</a:t>
            </a:r>
            <a:r>
              <a:rPr lang="en-US" b="1" dirty="0" smtClean="0"/>
              <a:t>Query</a:t>
            </a:r>
            <a:r>
              <a:rPr lang="en-US" dirty="0" smtClean="0"/>
              <a:t>))</a:t>
            </a:r>
            <a:endParaRPr lang="en-US" dirty="0"/>
          </a:p>
        </p:txBody>
      </p:sp>
      <p:sp>
        <p:nvSpPr>
          <p:cNvPr id="44" name="Rounded Rectangular Callout 43"/>
          <p:cNvSpPr/>
          <p:nvPr/>
        </p:nvSpPr>
        <p:spPr>
          <a:xfrm>
            <a:off x="755576" y="3212976"/>
            <a:ext cx="1584176" cy="936104"/>
          </a:xfrm>
          <a:prstGeom prst="wedgeRoundRectCallout">
            <a:avLst>
              <a:gd name="adj1" fmla="val 87897"/>
              <a:gd name="adj2" fmla="val 4091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Given </a:t>
            </a:r>
            <a:r>
              <a:rPr lang="en-US" dirty="0" smtClean="0"/>
              <a:t>t</a:t>
            </a:r>
            <a:r>
              <a:rPr lang="en-US" dirty="0" smtClean="0"/>
              <a:t>raining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Query Reduction: Overview of the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versions of </a:t>
            </a:r>
            <a:r>
              <a:rPr lang="en-US" b="1" dirty="0" smtClean="0"/>
              <a:t>h* </a:t>
            </a:r>
            <a:r>
              <a:rPr lang="en-US" dirty="0" smtClean="0"/>
              <a:t>proposed:</a:t>
            </a:r>
          </a:p>
          <a:p>
            <a:pPr lvl="2"/>
            <a:r>
              <a:rPr lang="en-US" dirty="0" smtClean="0"/>
              <a:t>Independent performance prediction (h</a:t>
            </a:r>
            <a:r>
              <a:rPr lang="en-US" baseline="-25000" dirty="0" smtClean="0"/>
              <a:t>i</a:t>
            </a:r>
            <a:r>
              <a:rPr lang="en-US" dirty="0" smtClean="0"/>
              <a:t>*)</a:t>
            </a:r>
          </a:p>
          <a:p>
            <a:pPr lvl="2"/>
            <a:r>
              <a:rPr lang="en-US" dirty="0" smtClean="0"/>
              <a:t>Difference prediction(</a:t>
            </a:r>
            <a:r>
              <a:rPr lang="en-US" dirty="0" err="1" smtClean="0"/>
              <a:t>h</a:t>
            </a:r>
            <a:r>
              <a:rPr lang="en-US" baseline="-25000" dirty="0" err="1" smtClean="0"/>
              <a:t>d</a:t>
            </a:r>
            <a:r>
              <a:rPr lang="en-US" dirty="0" smtClean="0"/>
              <a:t>*)</a:t>
            </a:r>
          </a:p>
          <a:p>
            <a:pPr lvl="2"/>
            <a:r>
              <a:rPr lang="en-US" dirty="0" smtClean="0"/>
              <a:t>Ranking queries(h</a:t>
            </a:r>
            <a:r>
              <a:rPr lang="en-US" baseline="-25000" dirty="0" smtClean="0"/>
              <a:t>r</a:t>
            </a:r>
            <a:r>
              <a:rPr lang="en-US" dirty="0" smtClean="0"/>
              <a:t>*)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2195736" y="4365104"/>
            <a:ext cx="4248472" cy="2016224"/>
          </a:xfrm>
          <a:prstGeom prst="wedgeRectCallout">
            <a:avLst>
              <a:gd name="adj1" fmla="val 32239"/>
              <a:gd name="adj2" fmla="val -119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In all 3 version </a:t>
            </a:r>
            <a:r>
              <a:rPr lang="en-US" sz="2500" b="1" u="sng" dirty="0" smtClean="0">
                <a:solidFill>
                  <a:schemeClr val="bg1"/>
                </a:solidFill>
              </a:rPr>
              <a:t>the idea is the same</a:t>
            </a:r>
            <a:r>
              <a:rPr lang="en-US" sz="2500" dirty="0" smtClean="0"/>
              <a:t> i.e.: learn a </a:t>
            </a:r>
            <a:r>
              <a:rPr lang="en-US" sz="2500" dirty="0" err="1" smtClean="0"/>
              <a:t>regressor</a:t>
            </a:r>
            <a:r>
              <a:rPr lang="en-US" sz="2500" dirty="0" smtClean="0"/>
              <a:t> based on some training data (</a:t>
            </a:r>
            <a:r>
              <a:rPr lang="en-US" sz="2500" b="1" dirty="0" smtClean="0"/>
              <a:t>only</a:t>
            </a:r>
            <a:r>
              <a:rPr lang="en-US" sz="2500" dirty="0" smtClean="0"/>
              <a:t> the mathematical expression </a:t>
            </a:r>
            <a:r>
              <a:rPr lang="en-US" sz="2500" b="1" dirty="0" smtClean="0"/>
              <a:t>differs</a:t>
            </a:r>
            <a:r>
              <a:rPr lang="en-US" sz="2500" dirty="0" smtClean="0"/>
              <a:t> )</a:t>
            </a:r>
            <a:endParaRPr lang="en-US" sz="25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26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Given: original query and its reduced versions</a:t>
            </a:r>
          </a:p>
          <a:p>
            <a:r>
              <a:rPr lang="en-US" dirty="0" smtClean="0"/>
              <a:t>Predict performance of each query independently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regressor</a:t>
            </a:r>
            <a:r>
              <a:rPr lang="en-US" dirty="0" smtClean="0"/>
              <a:t> is given by: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Choose the query P* such that :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100" y="3926185"/>
            <a:ext cx="52578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87663" y="5805636"/>
            <a:ext cx="18764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27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Given: original query and its reduced versions</a:t>
            </a:r>
          </a:p>
          <a:p>
            <a:r>
              <a:rPr lang="en-US" dirty="0" smtClean="0"/>
              <a:t>Predict the difference in performance between each reduced version and its original query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regressor</a:t>
            </a:r>
            <a:r>
              <a:rPr lang="en-US" dirty="0" smtClean="0"/>
              <a:t> is given by: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Choose the query P* such that :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9647" y="4464149"/>
            <a:ext cx="50006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6165304"/>
            <a:ext cx="21526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28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Ranking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Given: original query and its reduced versions</a:t>
            </a:r>
          </a:p>
          <a:p>
            <a:r>
              <a:rPr lang="en-US" dirty="0" smtClean="0"/>
              <a:t>Predict a tree hierarchy of the </a:t>
            </a:r>
            <a:r>
              <a:rPr lang="en-US" dirty="0" smtClean="0"/>
              <a:t>queries(i.e</a:t>
            </a:r>
            <a:r>
              <a:rPr lang="en-US" dirty="0" smtClean="0"/>
              <a:t>. rank the queries and obtain a heap structure</a:t>
            </a:r>
            <a:r>
              <a:rPr lang="en-US" dirty="0" smtClean="0"/>
              <a:t>)</a:t>
            </a:r>
          </a:p>
          <a:p>
            <a:r>
              <a:rPr lang="en-US" dirty="0" smtClean="0"/>
              <a:t>Choose the query at top of the hierarchy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29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/>
              <a:t>Motivation</a:t>
            </a:r>
            <a:endParaRPr lang="en-US" sz="35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76064"/>
          </a:xfrm>
        </p:spPr>
        <p:txBody>
          <a:bodyPr>
            <a:normAutofit/>
          </a:bodyPr>
          <a:lstStyle/>
          <a:p>
            <a:r>
              <a:rPr lang="en-US" sz="2500" dirty="0" smtClean="0"/>
              <a:t>Q: </a:t>
            </a:r>
            <a:r>
              <a:rPr lang="en-US" sz="2500" dirty="0" err="1" smtClean="0"/>
              <a:t>easter</a:t>
            </a:r>
            <a:r>
              <a:rPr lang="en-US" sz="2500" dirty="0" smtClean="0"/>
              <a:t> egg hunts in northeast </a:t>
            </a:r>
            <a:r>
              <a:rPr lang="en-US" sz="2500" dirty="0" err="1" smtClean="0"/>
              <a:t>columbus</a:t>
            </a:r>
            <a:r>
              <a:rPr lang="en-US" sz="2500" dirty="0" smtClean="0"/>
              <a:t> parks</a:t>
            </a:r>
            <a:endParaRPr lang="en-US" sz="25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63861"/>
            <a:ext cx="8136904" cy="5194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ed Rectangular Callout 7"/>
          <p:cNvSpPr/>
          <p:nvPr/>
        </p:nvSpPr>
        <p:spPr>
          <a:xfrm>
            <a:off x="6732240" y="3645024"/>
            <a:ext cx="2304256" cy="1008112"/>
          </a:xfrm>
          <a:prstGeom prst="wedgeRoundRectCallout">
            <a:avLst>
              <a:gd name="adj1" fmla="val -83364"/>
              <a:gd name="adj2" fmla="val 2263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Solution</a:t>
            </a:r>
            <a:r>
              <a:rPr lang="en-US" dirty="0" smtClean="0"/>
              <a:t>: Reduced queries perform better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7020272" y="188640"/>
            <a:ext cx="1907704" cy="792088"/>
          </a:xfrm>
          <a:prstGeom prst="wedgeRoundRectCallout">
            <a:avLst>
              <a:gd name="adj1" fmla="val -55640"/>
              <a:gd name="adj2" fmla="val 9136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 reduced the query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7092280" y="2348880"/>
            <a:ext cx="1872208" cy="936104"/>
          </a:xfrm>
          <a:prstGeom prst="wedgeRoundRectCallout">
            <a:avLst>
              <a:gd name="adj1" fmla="val -91768"/>
              <a:gd name="adj2" fmla="val 2994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Many useful results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55576" y="1196752"/>
            <a:ext cx="784887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the </a:t>
            </a:r>
            <a:r>
              <a:rPr lang="en-US" dirty="0" err="1" smtClean="0"/>
              <a:t>regressors</a:t>
            </a:r>
            <a:r>
              <a:rPr lang="en-US" dirty="0" smtClean="0"/>
              <a:t> are computed ?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Using Regression Trees</a:t>
            </a:r>
          </a:p>
          <a:p>
            <a:r>
              <a:rPr lang="en-US" dirty="0" smtClean="0"/>
              <a:t>Input Data: 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QueryPerformance</a:t>
            </a:r>
            <a:r>
              <a:rPr lang="en-US" dirty="0" smtClean="0"/>
              <a:t>, (Query))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Basic Approach:</a:t>
            </a:r>
          </a:p>
          <a:p>
            <a:pPr lvl="1"/>
            <a:r>
              <a:rPr lang="en-US" dirty="0" smtClean="0"/>
              <a:t>Train the </a:t>
            </a:r>
            <a:r>
              <a:rPr lang="en-US" dirty="0" err="1" smtClean="0"/>
              <a:t>regressor</a:t>
            </a:r>
            <a:r>
              <a:rPr lang="en-US" dirty="0" smtClean="0"/>
              <a:t>(i.e. build the regression tree)</a:t>
            </a:r>
            <a:r>
              <a:rPr lang="en-US" dirty="0" smtClean="0"/>
              <a:t> </a:t>
            </a:r>
            <a:r>
              <a:rPr lang="en-US" dirty="0" smtClean="0"/>
              <a:t>using training data of the form: (</a:t>
            </a:r>
            <a:r>
              <a:rPr lang="en-US" dirty="0" err="1" smtClean="0"/>
              <a:t>QueryPerformance</a:t>
            </a:r>
            <a:r>
              <a:rPr lang="en-US" dirty="0" smtClean="0"/>
              <a:t>, (Query</a:t>
            </a:r>
            <a:r>
              <a:rPr lang="en-US" dirty="0" smtClean="0"/>
              <a:t>))</a:t>
            </a:r>
          </a:p>
          <a:p>
            <a:pPr lvl="1"/>
            <a:r>
              <a:rPr lang="en-US" dirty="0" smtClean="0"/>
              <a:t>Then, we can predict query performance for new incoming queries</a:t>
            </a:r>
            <a:endParaRPr lang="en-US" dirty="0" smtClean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30</a:t>
            </a:fld>
            <a:endParaRPr lang="de-DE"/>
          </a:p>
        </p:txBody>
      </p:sp>
      <p:pic>
        <p:nvPicPr>
          <p:cNvPr id="8" name="Picture 6" descr="D:\School\HotTopicsInIR\Presentation\rawDa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7220343"/>
            <a:ext cx="2520280" cy="1897289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>
          <a:xfrm>
            <a:off x="2627784" y="7614756"/>
            <a:ext cx="2088232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192118" y="9045624"/>
            <a:ext cx="773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Query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98996" y="7308140"/>
            <a:ext cx="2128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 smtClean="0"/>
              <a:t>Query Performance 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5436096" y="7101408"/>
            <a:ext cx="1872208" cy="1008112"/>
          </a:xfrm>
          <a:prstGeom prst="wedgeRoundRectCallout">
            <a:avLst>
              <a:gd name="adj1" fmla="val -89007"/>
              <a:gd name="adj2" fmla="val 4039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Given query set</a:t>
            </a:r>
          </a:p>
          <a:p>
            <a:pPr algn="ctr"/>
            <a:r>
              <a:rPr lang="en-US" dirty="0" smtClean="0"/>
              <a:t>(training set)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2729001" y="7699340"/>
            <a:ext cx="1611086" cy="892629"/>
          </a:xfrm>
          <a:custGeom>
            <a:avLst/>
            <a:gdLst>
              <a:gd name="connsiteX0" fmla="*/ 0 w 1611086"/>
              <a:gd name="connsiteY0" fmla="*/ 892629 h 892629"/>
              <a:gd name="connsiteX1" fmla="*/ 359229 w 1611086"/>
              <a:gd name="connsiteY1" fmla="*/ 620486 h 892629"/>
              <a:gd name="connsiteX2" fmla="*/ 870857 w 1611086"/>
              <a:gd name="connsiteY2" fmla="*/ 511629 h 892629"/>
              <a:gd name="connsiteX3" fmla="*/ 1197429 w 1611086"/>
              <a:gd name="connsiteY3" fmla="*/ 217714 h 892629"/>
              <a:gd name="connsiteX4" fmla="*/ 1611086 w 1611086"/>
              <a:gd name="connsiteY4" fmla="*/ 0 h 892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1086" h="892629">
                <a:moveTo>
                  <a:pt x="0" y="892629"/>
                </a:moveTo>
                <a:cubicBezTo>
                  <a:pt x="107043" y="788307"/>
                  <a:pt x="214086" y="683986"/>
                  <a:pt x="359229" y="620486"/>
                </a:cubicBezTo>
                <a:cubicBezTo>
                  <a:pt x="504372" y="556986"/>
                  <a:pt x="731157" y="578758"/>
                  <a:pt x="870857" y="511629"/>
                </a:cubicBezTo>
                <a:cubicBezTo>
                  <a:pt x="1010557" y="444500"/>
                  <a:pt x="1074058" y="302985"/>
                  <a:pt x="1197429" y="217714"/>
                </a:cubicBezTo>
                <a:cubicBezTo>
                  <a:pt x="1320800" y="132443"/>
                  <a:pt x="1529443" y="36286"/>
                  <a:pt x="1611086" y="0"/>
                </a:cubicBezTo>
              </a:path>
            </a:pathLst>
          </a:cu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139952" y="7254716"/>
            <a:ext cx="51648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/>
              <a:t>h*</a:t>
            </a:r>
            <a:endParaRPr lang="en-US" sz="2500" b="1" dirty="0"/>
          </a:p>
        </p:txBody>
      </p:sp>
      <p:sp>
        <p:nvSpPr>
          <p:cNvPr id="17" name="Oval 16"/>
          <p:cNvSpPr/>
          <p:nvPr/>
        </p:nvSpPr>
        <p:spPr>
          <a:xfrm>
            <a:off x="4139952" y="9405664"/>
            <a:ext cx="1008112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/>
              <a:t>?</a:t>
            </a:r>
            <a:endParaRPr lang="en-US" sz="3000" b="1" dirty="0"/>
          </a:p>
        </p:txBody>
      </p:sp>
      <p:sp>
        <p:nvSpPr>
          <p:cNvPr id="25" name="Oval 24"/>
          <p:cNvSpPr/>
          <p:nvPr/>
        </p:nvSpPr>
        <p:spPr>
          <a:xfrm>
            <a:off x="971600" y="7677472"/>
            <a:ext cx="1008112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/>
              <a:t>?</a:t>
            </a:r>
            <a:endParaRPr lang="en-US" sz="3000" b="1" dirty="0"/>
          </a:p>
        </p:txBody>
      </p:sp>
      <p:pic>
        <p:nvPicPr>
          <p:cNvPr id="20" name="Picture 19" descr="simpleTre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1052736"/>
            <a:ext cx="3168352" cy="1728192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195736" y="2924944"/>
            <a:ext cx="328936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 smtClean="0"/>
              <a:t>Y</a:t>
            </a:r>
            <a:endParaRPr lang="en-US" sz="2300" dirty="0"/>
          </a:p>
        </p:txBody>
      </p:sp>
      <p:sp>
        <p:nvSpPr>
          <p:cNvPr id="22" name="TextBox 21"/>
          <p:cNvSpPr txBox="1"/>
          <p:nvPr/>
        </p:nvSpPr>
        <p:spPr>
          <a:xfrm>
            <a:off x="4411124" y="2924944"/>
            <a:ext cx="338554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 smtClean="0"/>
              <a:t>X</a:t>
            </a: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2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the </a:t>
            </a:r>
            <a:r>
              <a:rPr lang="en-US" dirty="0" err="1" smtClean="0"/>
              <a:t>Regressors</a:t>
            </a:r>
            <a:r>
              <a:rPr lang="en-US" dirty="0" smtClean="0"/>
              <a:t>: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8"/>
          </a:xfrm>
        </p:spPr>
        <p:txBody>
          <a:bodyPr>
            <a:normAutofit/>
          </a:bodyPr>
          <a:lstStyle/>
          <a:p>
            <a:r>
              <a:rPr lang="en-US" dirty="0" smtClean="0"/>
              <a:t>Input Data: 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QueryPerformance</a:t>
            </a:r>
            <a:r>
              <a:rPr lang="en-US" dirty="0" smtClean="0"/>
              <a:t>, (Query))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31</a:t>
            </a:fld>
            <a:endParaRPr lang="de-DE" dirty="0"/>
          </a:p>
        </p:txBody>
      </p:sp>
      <p:sp>
        <p:nvSpPr>
          <p:cNvPr id="5" name="TextBox 4"/>
          <p:cNvSpPr txBox="1"/>
          <p:nvPr/>
        </p:nvSpPr>
        <p:spPr>
          <a:xfrm>
            <a:off x="2411760" y="2708920"/>
            <a:ext cx="328936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 smtClean="0"/>
              <a:t>Y</a:t>
            </a:r>
            <a:endParaRPr lang="en-US" sz="2300" dirty="0"/>
          </a:p>
        </p:txBody>
      </p:sp>
      <p:sp>
        <p:nvSpPr>
          <p:cNvPr id="6" name="TextBox 5"/>
          <p:cNvSpPr txBox="1"/>
          <p:nvPr/>
        </p:nvSpPr>
        <p:spPr>
          <a:xfrm>
            <a:off x="4627148" y="2708920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 smtClean="0"/>
              <a:t>X</a:t>
            </a:r>
            <a:endParaRPr lang="en-US" sz="2300" dirty="0"/>
          </a:p>
        </p:txBody>
      </p:sp>
      <p:sp>
        <p:nvSpPr>
          <p:cNvPr id="7" name="TextBox 6"/>
          <p:cNvSpPr txBox="1"/>
          <p:nvPr/>
        </p:nvSpPr>
        <p:spPr>
          <a:xfrm>
            <a:off x="4817500" y="2699267"/>
            <a:ext cx="33855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00B050"/>
                </a:solidFill>
              </a:rPr>
              <a:t>?</a:t>
            </a:r>
            <a:endParaRPr lang="en-US" sz="2600" b="1" dirty="0">
              <a:solidFill>
                <a:srgbClr val="00B05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67544" y="3429000"/>
            <a:ext cx="8229600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Query </a:t>
            </a:r>
            <a:r>
              <a:rPr lang="en-US" sz="2800" b="1" dirty="0" smtClean="0"/>
              <a:t>is a set of </a:t>
            </a:r>
            <a:r>
              <a:rPr lang="en-US" sz="2800" b="1" dirty="0" smtClean="0"/>
              <a:t>terms </a:t>
            </a:r>
            <a:r>
              <a:rPr lang="en-US" sz="2800" dirty="0" smtClean="0"/>
              <a:t>(</a:t>
            </a:r>
            <a:r>
              <a:rPr lang="en-US" sz="2800" b="1" dirty="0" smtClean="0"/>
              <a:t>cannot </a:t>
            </a:r>
            <a:r>
              <a:rPr lang="en-US" sz="2800" dirty="0" smtClean="0"/>
              <a:t>be used as a predictor/feature variable)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What do we use as a </a:t>
            </a:r>
            <a:r>
              <a:rPr lang="en-US" sz="2800" b="1" dirty="0" smtClean="0"/>
              <a:t>predictor/feature</a:t>
            </a:r>
            <a:r>
              <a:rPr lang="en-US" sz="2800" dirty="0" smtClean="0"/>
              <a:t> variable?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How do we quantify the query performance?</a:t>
            </a:r>
            <a:endParaRPr lang="en-US" sz="28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55776" y="2708920"/>
            <a:ext cx="33855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00B050"/>
                </a:solidFill>
              </a:rPr>
              <a:t>?</a:t>
            </a:r>
            <a:endParaRPr lang="en-US" sz="2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Computing </a:t>
            </a:r>
            <a:r>
              <a:rPr lang="en-US" dirty="0" err="1" smtClean="0"/>
              <a:t>regressor</a:t>
            </a:r>
            <a:r>
              <a:rPr lang="en-US" dirty="0" err="1" smtClean="0"/>
              <a:t>s</a:t>
            </a:r>
            <a:r>
              <a:rPr lang="en-US" dirty="0" smtClean="0"/>
              <a:t>: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Predictor/Feature variables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b="1" dirty="0" smtClean="0"/>
              <a:t>Query features </a:t>
            </a:r>
          </a:p>
          <a:p>
            <a:pPr lvl="1"/>
            <a:r>
              <a:rPr lang="en-US" b="1" dirty="0" smtClean="0"/>
              <a:t>Query-Document features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Query Performance measured as </a:t>
            </a:r>
            <a:r>
              <a:rPr lang="en-US" b="1" dirty="0" smtClean="0"/>
              <a:t>NDCG@5</a:t>
            </a:r>
            <a:endParaRPr lang="en-US" b="1" dirty="0" smtClean="0"/>
          </a:p>
          <a:p>
            <a:r>
              <a:rPr lang="en-US" dirty="0" smtClean="0"/>
              <a:t>Using these features, train a </a:t>
            </a:r>
            <a:r>
              <a:rPr lang="en-US" dirty="0" err="1" smtClean="0"/>
              <a:t>regressor</a:t>
            </a:r>
            <a:r>
              <a:rPr lang="en-US" dirty="0" smtClean="0"/>
              <a:t> to directly predict NDCG@5</a:t>
            </a:r>
            <a:endParaRPr lang="en-US" b="1" dirty="0" smtClean="0"/>
          </a:p>
          <a:p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263" y="2996952"/>
            <a:ext cx="7991475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32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the </a:t>
            </a:r>
            <a:r>
              <a:rPr lang="en-US" dirty="0" err="1" smtClean="0"/>
              <a:t>Regressors</a:t>
            </a:r>
            <a:r>
              <a:rPr lang="en-US" dirty="0" smtClean="0"/>
              <a:t>: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/>
              <a:t>How do we build and use the regression trees?</a:t>
            </a:r>
          </a:p>
          <a:p>
            <a:pPr lvl="1"/>
            <a:r>
              <a:rPr lang="en-US" sz="2400" dirty="0" smtClean="0"/>
              <a:t>Using Random Forests</a:t>
            </a:r>
            <a:endParaRPr lang="en-US" sz="2400" dirty="0" smtClean="0"/>
          </a:p>
          <a:p>
            <a:r>
              <a:rPr lang="en-US" sz="2500" dirty="0" smtClean="0"/>
              <a:t>Algorithm:</a:t>
            </a:r>
          </a:p>
          <a:p>
            <a:endParaRPr lang="en-US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33</a:t>
            </a:fld>
            <a:endParaRPr lang="de-DE"/>
          </a:p>
        </p:txBody>
      </p:sp>
      <p:sp>
        <p:nvSpPr>
          <p:cNvPr id="7" name="Oval 6"/>
          <p:cNvSpPr/>
          <p:nvPr/>
        </p:nvSpPr>
        <p:spPr>
          <a:xfrm>
            <a:off x="2915816" y="2564904"/>
            <a:ext cx="2088232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59832" y="328498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45768" y="357301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55368" y="270892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160168" y="278092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312568" y="290324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572000" y="292494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617368" y="320804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88024" y="306896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131840" y="292494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491880" y="270892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347864" y="292494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3419872" y="328498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3779912" y="322974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3635896" y="364502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3957464" y="371703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3644280" y="263691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635896" y="292494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949080" y="292494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101480" y="328498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253880" y="325489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406280" y="364502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499992" y="335699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716016" y="350100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427984" y="278092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076056" y="263691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084130" y="2492896"/>
            <a:ext cx="4053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(NDCG@5, (BM25, URL, </a:t>
            </a:r>
            <a:r>
              <a:rPr lang="en-US" dirty="0" err="1" smtClean="0"/>
              <a:t>QueryLength</a:t>
            </a:r>
            <a:r>
              <a:rPr lang="en-US" dirty="0" smtClean="0"/>
              <a:t> …))</a:t>
            </a:r>
            <a:endParaRPr lang="en-US" dirty="0"/>
          </a:p>
        </p:txBody>
      </p:sp>
      <p:sp>
        <p:nvSpPr>
          <p:cNvPr id="107" name="Oval 106"/>
          <p:cNvSpPr/>
          <p:nvPr/>
        </p:nvSpPr>
        <p:spPr>
          <a:xfrm>
            <a:off x="683568" y="4365104"/>
            <a:ext cx="57110" cy="52006"/>
          </a:xfrm>
          <a:prstGeom prst="ellips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1407097" y="3933057"/>
            <a:ext cx="57110" cy="52006"/>
          </a:xfrm>
          <a:prstGeom prst="ellips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1711897" y="4005065"/>
            <a:ext cx="57110" cy="52006"/>
          </a:xfrm>
          <a:prstGeom prst="ellips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1864297" y="4127377"/>
            <a:ext cx="57110" cy="52006"/>
          </a:xfrm>
          <a:prstGeom prst="ellips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683569" y="4149081"/>
            <a:ext cx="57110" cy="52006"/>
          </a:xfrm>
          <a:prstGeom prst="ellips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1043609" y="3933057"/>
            <a:ext cx="57110" cy="52006"/>
          </a:xfrm>
          <a:prstGeom prst="ellips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899593" y="4149081"/>
            <a:ext cx="57110" cy="52006"/>
          </a:xfrm>
          <a:prstGeom prst="ellips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Oval 113"/>
          <p:cNvSpPr/>
          <p:nvPr/>
        </p:nvSpPr>
        <p:spPr>
          <a:xfrm>
            <a:off x="971601" y="4509121"/>
            <a:ext cx="57110" cy="52006"/>
          </a:xfrm>
          <a:prstGeom prst="ellips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Oval 114"/>
          <p:cNvSpPr/>
          <p:nvPr/>
        </p:nvSpPr>
        <p:spPr>
          <a:xfrm>
            <a:off x="1331641" y="4453881"/>
            <a:ext cx="57110" cy="52006"/>
          </a:xfrm>
          <a:prstGeom prst="ellips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Oval 115"/>
          <p:cNvSpPr/>
          <p:nvPr/>
        </p:nvSpPr>
        <p:spPr>
          <a:xfrm>
            <a:off x="1196009" y="3861049"/>
            <a:ext cx="57110" cy="52006"/>
          </a:xfrm>
          <a:prstGeom prst="ellips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1187625" y="4149081"/>
            <a:ext cx="57110" cy="52006"/>
          </a:xfrm>
          <a:prstGeom prst="ellips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1500809" y="4149081"/>
            <a:ext cx="57110" cy="52006"/>
          </a:xfrm>
          <a:prstGeom prst="ellips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1653209" y="4509121"/>
            <a:ext cx="57110" cy="52006"/>
          </a:xfrm>
          <a:prstGeom prst="ellips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1805609" y="4479033"/>
            <a:ext cx="57110" cy="52006"/>
          </a:xfrm>
          <a:prstGeom prst="ellips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1691680" y="4241090"/>
            <a:ext cx="57110" cy="52006"/>
          </a:xfrm>
          <a:prstGeom prst="ellips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467544" y="3789040"/>
            <a:ext cx="1656184" cy="936104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3851920" y="4437112"/>
            <a:ext cx="57110" cy="52006"/>
          </a:xfrm>
          <a:prstGeom prst="ellips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4575449" y="4005065"/>
            <a:ext cx="57110" cy="52006"/>
          </a:xfrm>
          <a:prstGeom prst="ellips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4880249" y="4077073"/>
            <a:ext cx="57110" cy="52006"/>
          </a:xfrm>
          <a:prstGeom prst="ellips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5032649" y="4199385"/>
            <a:ext cx="57110" cy="52006"/>
          </a:xfrm>
          <a:prstGeom prst="ellips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3851921" y="4221089"/>
            <a:ext cx="57110" cy="52006"/>
          </a:xfrm>
          <a:prstGeom prst="ellips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4211961" y="4005065"/>
            <a:ext cx="57110" cy="52006"/>
          </a:xfrm>
          <a:prstGeom prst="ellips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4067945" y="4221089"/>
            <a:ext cx="57110" cy="52006"/>
          </a:xfrm>
          <a:prstGeom prst="ellips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Oval 129"/>
          <p:cNvSpPr/>
          <p:nvPr/>
        </p:nvSpPr>
        <p:spPr>
          <a:xfrm>
            <a:off x="4139953" y="4581129"/>
            <a:ext cx="57110" cy="52006"/>
          </a:xfrm>
          <a:prstGeom prst="ellips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1" name="Oval 130"/>
          <p:cNvSpPr/>
          <p:nvPr/>
        </p:nvSpPr>
        <p:spPr>
          <a:xfrm>
            <a:off x="4499993" y="4525889"/>
            <a:ext cx="57110" cy="52006"/>
          </a:xfrm>
          <a:prstGeom prst="ellips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Oval 131"/>
          <p:cNvSpPr/>
          <p:nvPr/>
        </p:nvSpPr>
        <p:spPr>
          <a:xfrm>
            <a:off x="4364361" y="3933057"/>
            <a:ext cx="57110" cy="52006"/>
          </a:xfrm>
          <a:prstGeom prst="ellips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4355977" y="4221089"/>
            <a:ext cx="57110" cy="52006"/>
          </a:xfrm>
          <a:prstGeom prst="ellips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4669161" y="4221089"/>
            <a:ext cx="57110" cy="52006"/>
          </a:xfrm>
          <a:prstGeom prst="ellips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4821561" y="4581129"/>
            <a:ext cx="57110" cy="52006"/>
          </a:xfrm>
          <a:prstGeom prst="ellips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4973961" y="4551041"/>
            <a:ext cx="57110" cy="52006"/>
          </a:xfrm>
          <a:prstGeom prst="ellips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4860032" y="4313098"/>
            <a:ext cx="57110" cy="52006"/>
          </a:xfrm>
          <a:prstGeom prst="ellips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3635896" y="3861048"/>
            <a:ext cx="1656184" cy="936104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7164288" y="4437112"/>
            <a:ext cx="57110" cy="52006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7887817" y="4005065"/>
            <a:ext cx="57110" cy="52006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8192617" y="4077073"/>
            <a:ext cx="57110" cy="52006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8345017" y="4199385"/>
            <a:ext cx="57110" cy="52006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7164289" y="4221089"/>
            <a:ext cx="57110" cy="52006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7524329" y="4005065"/>
            <a:ext cx="57110" cy="52006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7380313" y="4221089"/>
            <a:ext cx="57110" cy="52006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" name="Oval 145"/>
          <p:cNvSpPr/>
          <p:nvPr/>
        </p:nvSpPr>
        <p:spPr>
          <a:xfrm>
            <a:off x="7452321" y="4581129"/>
            <a:ext cx="57110" cy="52006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" name="Oval 146"/>
          <p:cNvSpPr/>
          <p:nvPr/>
        </p:nvSpPr>
        <p:spPr>
          <a:xfrm>
            <a:off x="7812361" y="4525889"/>
            <a:ext cx="57110" cy="52006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" name="Oval 147"/>
          <p:cNvSpPr/>
          <p:nvPr/>
        </p:nvSpPr>
        <p:spPr>
          <a:xfrm>
            <a:off x="7676729" y="3933057"/>
            <a:ext cx="57110" cy="52006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7668345" y="4221089"/>
            <a:ext cx="57110" cy="52006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7981529" y="4221089"/>
            <a:ext cx="57110" cy="52006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8133929" y="4581129"/>
            <a:ext cx="57110" cy="52006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8286329" y="4551041"/>
            <a:ext cx="57110" cy="52006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8172400" y="4313098"/>
            <a:ext cx="57110" cy="52006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6948264" y="3861048"/>
            <a:ext cx="1656184" cy="93610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5" name="Picture 154" descr="simpleTr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359532" y="4833156"/>
            <a:ext cx="1800200" cy="1728192"/>
          </a:xfrm>
          <a:prstGeom prst="rect">
            <a:avLst/>
          </a:prstGeom>
        </p:spPr>
      </p:pic>
      <p:pic>
        <p:nvPicPr>
          <p:cNvPr id="156" name="Picture 155" descr="simpleTr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3599892" y="4905164"/>
            <a:ext cx="1800200" cy="1728192"/>
          </a:xfrm>
          <a:prstGeom prst="rect">
            <a:avLst/>
          </a:prstGeom>
        </p:spPr>
      </p:pic>
      <p:pic>
        <p:nvPicPr>
          <p:cNvPr id="157" name="Picture 156" descr="simpleTr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6984268" y="4905164"/>
            <a:ext cx="1800200" cy="1728192"/>
          </a:xfrm>
          <a:prstGeom prst="rect">
            <a:avLst/>
          </a:prstGeom>
        </p:spPr>
      </p:pic>
      <p:sp>
        <p:nvSpPr>
          <p:cNvPr id="158" name="TextBox 157"/>
          <p:cNvSpPr txBox="1"/>
          <p:nvPr/>
        </p:nvSpPr>
        <p:spPr>
          <a:xfrm>
            <a:off x="1382820" y="5157192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BM25</a:t>
            </a:r>
            <a:endParaRPr lang="en-US" dirty="0"/>
          </a:p>
        </p:txBody>
      </p:sp>
      <p:sp>
        <p:nvSpPr>
          <p:cNvPr id="159" name="TextBox 158"/>
          <p:cNvSpPr txBox="1"/>
          <p:nvPr/>
        </p:nvSpPr>
        <p:spPr>
          <a:xfrm>
            <a:off x="128608" y="5599873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URL</a:t>
            </a:r>
            <a:endParaRPr lang="en-US" dirty="0"/>
          </a:p>
        </p:txBody>
      </p:sp>
      <p:sp>
        <p:nvSpPr>
          <p:cNvPr id="160" name="TextBox 159"/>
          <p:cNvSpPr txBox="1"/>
          <p:nvPr/>
        </p:nvSpPr>
        <p:spPr>
          <a:xfrm>
            <a:off x="3131840" y="5661248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BM25</a:t>
            </a:r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7791532" y="5723964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BM25</a:t>
            </a:r>
            <a:endParaRPr lang="en-US" dirty="0"/>
          </a:p>
        </p:txBody>
      </p:sp>
      <p:sp>
        <p:nvSpPr>
          <p:cNvPr id="162" name="TextBox 161"/>
          <p:cNvSpPr txBox="1"/>
          <p:nvPr/>
        </p:nvSpPr>
        <p:spPr>
          <a:xfrm>
            <a:off x="7634253" y="5219908"/>
            <a:ext cx="1402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QueryLength</a:t>
            </a:r>
            <a:endParaRPr lang="en-US" dirty="0"/>
          </a:p>
        </p:txBody>
      </p:sp>
      <p:sp>
        <p:nvSpPr>
          <p:cNvPr id="163" name="TextBox 162"/>
          <p:cNvSpPr txBox="1"/>
          <p:nvPr/>
        </p:nvSpPr>
        <p:spPr>
          <a:xfrm>
            <a:off x="4211960" y="4797152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URL</a:t>
            </a:r>
            <a:endParaRPr lang="en-US" dirty="0"/>
          </a:p>
        </p:txBody>
      </p:sp>
      <p:sp>
        <p:nvSpPr>
          <p:cNvPr id="164" name="Oval 163"/>
          <p:cNvSpPr/>
          <p:nvPr/>
        </p:nvSpPr>
        <p:spPr>
          <a:xfrm>
            <a:off x="283419" y="6389538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611560" y="6402594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3563888" y="6453336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1547664" y="6381328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1187624" y="6381328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4499992" y="6453336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923928" y="6453336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4860032" y="6453336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6948264" y="6485235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7257562" y="6485235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7884368" y="6453336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8223142" y="6463969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ounded Rectangular Callout 175"/>
          <p:cNvSpPr/>
          <p:nvPr/>
        </p:nvSpPr>
        <p:spPr>
          <a:xfrm>
            <a:off x="5251971" y="2874202"/>
            <a:ext cx="3312368" cy="936104"/>
          </a:xfrm>
          <a:prstGeom prst="wedgeRoundRectCallout">
            <a:avLst>
              <a:gd name="adj1" fmla="val -20833"/>
              <a:gd name="adj2" fmla="val 5114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query performance prediction</a:t>
            </a:r>
            <a:r>
              <a:rPr lang="en-US" dirty="0" smtClean="0">
                <a:sym typeface="Wingdings" pitchFamily="2" charset="2"/>
              </a:rPr>
              <a:t>: (? , (BM25, …))</a:t>
            </a:r>
            <a:endParaRPr lang="en-US" dirty="0"/>
          </a:p>
        </p:txBody>
      </p:sp>
      <p:sp>
        <p:nvSpPr>
          <p:cNvPr id="177" name="TextBox 176"/>
          <p:cNvSpPr txBox="1"/>
          <p:nvPr/>
        </p:nvSpPr>
        <p:spPr>
          <a:xfrm>
            <a:off x="5105037" y="6444044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78" name="TextBox 177"/>
          <p:cNvSpPr txBox="1"/>
          <p:nvPr/>
        </p:nvSpPr>
        <p:spPr>
          <a:xfrm>
            <a:off x="8470570" y="6444044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79" name="TextBox 178"/>
          <p:cNvSpPr txBox="1"/>
          <p:nvPr/>
        </p:nvSpPr>
        <p:spPr>
          <a:xfrm>
            <a:off x="1773826" y="6381328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dirty="0" smtClean="0"/>
              <a:t>*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8" grpId="0"/>
      <p:bldP spid="159" grpId="0"/>
      <p:bldP spid="160" grpId="0"/>
      <p:bldP spid="161" grpId="0"/>
      <p:bldP spid="162" grpId="0"/>
      <p:bldP spid="163" grpId="0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/>
      <p:bldP spid="178" grpId="0"/>
      <p:bldP spid="17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All 3 </a:t>
            </a:r>
            <a:r>
              <a:rPr lang="en-US" dirty="0" err="1" smtClean="0"/>
              <a:t>regressors</a:t>
            </a:r>
            <a:r>
              <a:rPr lang="en-US" dirty="0" smtClean="0"/>
              <a:t> have been already trained</a:t>
            </a:r>
            <a:endParaRPr lang="en-US" dirty="0" smtClean="0"/>
          </a:p>
          <a:p>
            <a:pPr lvl="1"/>
            <a:r>
              <a:rPr lang="en-US" dirty="0" smtClean="0"/>
              <a:t>Evaluation Data</a:t>
            </a:r>
            <a:endParaRPr lang="en-US" dirty="0" smtClean="0"/>
          </a:p>
          <a:p>
            <a:pPr lvl="2"/>
            <a:r>
              <a:rPr lang="en-US" dirty="0" smtClean="0"/>
              <a:t>Use 6400 long queries frequency-weighted sampled from a major Web search </a:t>
            </a:r>
            <a:r>
              <a:rPr lang="en-US" dirty="0" smtClean="0"/>
              <a:t>engine</a:t>
            </a:r>
          </a:p>
          <a:p>
            <a:pPr lvl="2"/>
            <a:r>
              <a:rPr lang="en-US" dirty="0" smtClean="0"/>
              <a:t>For each long query got all reduced queries(by dropping 1 term)</a:t>
            </a:r>
          </a:p>
          <a:p>
            <a:pPr lvl="2"/>
            <a:r>
              <a:rPr lang="en-US" dirty="0" smtClean="0"/>
              <a:t>Run each query and ask human annotators to judge the relevance of all queries(reduced &amp; original) with respect to the original query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34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2 approaches:</a:t>
            </a:r>
          </a:p>
          <a:p>
            <a:pPr lvl="1"/>
            <a:r>
              <a:rPr lang="en-US" b="1" dirty="0" smtClean="0"/>
              <a:t>Query Replacement</a:t>
            </a:r>
            <a:r>
              <a:rPr lang="en-US" dirty="0" smtClean="0"/>
              <a:t>: if there is a reduced query with the  best predicted performance , return its results (drop the results of the original query)</a:t>
            </a:r>
          </a:p>
          <a:p>
            <a:pPr lvl="1"/>
            <a:r>
              <a:rPr lang="en-US" b="1" dirty="0" smtClean="0"/>
              <a:t>Results Interleaving</a:t>
            </a:r>
            <a:r>
              <a:rPr lang="en-US" dirty="0" smtClean="0"/>
              <a:t>: don’t drop the results of the original query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35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Query Replacement: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36</a:t>
            </a:fld>
            <a:endParaRPr lang="de-DE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212976"/>
            <a:ext cx="871296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2534630"/>
            <a:ext cx="6984776" cy="60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131840" y="4293096"/>
            <a:ext cx="41968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Effectiveness </a:t>
            </a:r>
            <a:r>
              <a:rPr lang="en-US" b="1" dirty="0" smtClean="0"/>
              <a:t>of Query Replacement. </a:t>
            </a:r>
            <a:endParaRPr lang="en-US" b="1" dirty="0" smtClean="0"/>
          </a:p>
          <a:p>
            <a:r>
              <a:rPr lang="en-US" b="1" dirty="0" smtClean="0"/>
              <a:t>The </a:t>
            </a:r>
            <a:r>
              <a:rPr lang="en-US" b="1" dirty="0" smtClean="0"/>
              <a:t>baseline i.e., using the original query, </a:t>
            </a:r>
            <a:endParaRPr lang="en-US" b="1" dirty="0" smtClean="0"/>
          </a:p>
          <a:p>
            <a:r>
              <a:rPr lang="en-US" b="1" dirty="0" smtClean="0"/>
              <a:t>has </a:t>
            </a:r>
            <a:r>
              <a:rPr lang="en-US" b="1" dirty="0" smtClean="0"/>
              <a:t>an </a:t>
            </a:r>
            <a:r>
              <a:rPr lang="en-US" b="1" dirty="0" smtClean="0"/>
              <a:t>overall NDCG@5 </a:t>
            </a:r>
            <a:r>
              <a:rPr lang="en-US" b="1" dirty="0" smtClean="0"/>
              <a:t>of 38.19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Interleaving: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37</a:t>
            </a:fld>
            <a:endParaRPr lang="de-DE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" y="2409800"/>
            <a:ext cx="76390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Achieved Gains of the reduced queries for </a:t>
            </a:r>
            <a:r>
              <a:rPr lang="en-US" i="1" dirty="0" smtClean="0"/>
              <a:t>Independent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38</a:t>
            </a:fld>
            <a:endParaRPr lang="de-DE" dirty="0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3766" y="2708922"/>
            <a:ext cx="6754578" cy="398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Existing method for query reduction are not applicable to web queries (efficiency limitations)</a:t>
            </a:r>
          </a:p>
          <a:p>
            <a:r>
              <a:rPr lang="en-US" sz="2600" dirty="0" smtClean="0"/>
              <a:t>Paper presents a method for overcoming these limitations </a:t>
            </a:r>
          </a:p>
          <a:p>
            <a:r>
              <a:rPr lang="en-US" sz="2600" dirty="0" smtClean="0"/>
              <a:t>Method presented in the paper seamlessly integrates with existing search engines</a:t>
            </a:r>
          </a:p>
          <a:p>
            <a:r>
              <a:rPr lang="en-US" sz="2600" dirty="0" smtClean="0"/>
              <a:t>Query reduction using regression (3 versions presented)</a:t>
            </a:r>
          </a:p>
          <a:p>
            <a:r>
              <a:rPr lang="en-US" sz="2600" dirty="0" smtClean="0"/>
              <a:t>Comprehensive evaluation on a large collection of real long web queries</a:t>
            </a:r>
          </a:p>
          <a:p>
            <a:r>
              <a:rPr lang="en-US" sz="2600" dirty="0" smtClean="0"/>
              <a:t>Experimental results look </a:t>
            </a:r>
            <a:r>
              <a:rPr lang="en-US" sz="2600" dirty="0" err="1" smtClean="0"/>
              <a:t>promissing</a:t>
            </a:r>
            <a:endParaRPr lang="en-US" sz="2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39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71600" y="1916832"/>
            <a:ext cx="6912768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2276873"/>
            <a:ext cx="604867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What if the search engine was able to  </a:t>
            </a:r>
          </a:p>
          <a:p>
            <a:pPr>
              <a:lnSpc>
                <a:spcPct val="150000"/>
              </a:lnSpc>
            </a:pPr>
            <a:r>
              <a:rPr lang="en-US" sz="2600" b="1" u="sng" dirty="0" smtClean="0">
                <a:solidFill>
                  <a:schemeClr val="bg1"/>
                </a:solidFill>
              </a:rPr>
              <a:t>automatically reduce</a:t>
            </a:r>
            <a:r>
              <a:rPr lang="en-US" sz="2600" dirty="0" smtClean="0">
                <a:solidFill>
                  <a:schemeClr val="bg1"/>
                </a:solidFill>
              </a:rPr>
              <a:t> the </a:t>
            </a:r>
            <a:r>
              <a:rPr lang="en-US" sz="2600" b="1" u="sng" dirty="0" smtClean="0">
                <a:solidFill>
                  <a:schemeClr val="bg1"/>
                </a:solidFill>
              </a:rPr>
              <a:t>long, hard </a:t>
            </a:r>
            <a:r>
              <a:rPr lang="en-US" sz="2600" dirty="0" smtClean="0">
                <a:solidFill>
                  <a:schemeClr val="bg1"/>
                </a:solidFill>
              </a:rPr>
              <a:t>query </a:t>
            </a:r>
          </a:p>
          <a:p>
            <a:pPr>
              <a:lnSpc>
                <a:spcPct val="15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and provide </a:t>
            </a:r>
            <a:r>
              <a:rPr lang="en-US" sz="2600" b="1" u="sng" dirty="0" smtClean="0">
                <a:solidFill>
                  <a:schemeClr val="bg1"/>
                </a:solidFill>
              </a:rPr>
              <a:t>better results </a:t>
            </a:r>
            <a:r>
              <a:rPr lang="en-US" sz="2600" dirty="0" smtClean="0">
                <a:solidFill>
                  <a:schemeClr val="bg1"/>
                </a:solidFill>
              </a:rPr>
              <a:t>?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Background information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Formal Problem Statement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Proposed </a:t>
            </a:r>
            <a:r>
              <a:rPr lang="en-US" dirty="0" smtClean="0"/>
              <a:t>Approach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3 Reformulations of the Query </a:t>
            </a:r>
            <a:r>
              <a:rPr lang="en-US" dirty="0" smtClean="0"/>
              <a:t>R</a:t>
            </a:r>
            <a:r>
              <a:rPr lang="en-US" dirty="0" smtClean="0"/>
              <a:t>eduction Problem(all based on regression)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Experimental Results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Conclusions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Query reduction techniques: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Term weighting vs. Query reduction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Regression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Simple linear regressio</a:t>
            </a:r>
            <a:r>
              <a:rPr lang="en-US" dirty="0" smtClean="0"/>
              <a:t>n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Regression trees 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Query reduction techniques: Term Weighting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2"/>
          </a:xfrm>
        </p:spPr>
        <p:txBody>
          <a:bodyPr>
            <a:normAutofit/>
          </a:bodyPr>
          <a:lstStyle/>
          <a:p>
            <a:r>
              <a:rPr lang="en-US" sz="2500" dirty="0" smtClean="0"/>
              <a:t>Identifies </a:t>
            </a:r>
            <a:r>
              <a:rPr lang="en-US" sz="2500" b="1" dirty="0" smtClean="0"/>
              <a:t>important</a:t>
            </a:r>
            <a:r>
              <a:rPr lang="en-US" sz="2500" dirty="0" smtClean="0"/>
              <a:t> query terms in long queries</a:t>
            </a:r>
          </a:p>
          <a:p>
            <a:r>
              <a:rPr lang="en-US" sz="2500" dirty="0" smtClean="0"/>
              <a:t>Given: a long hard query</a:t>
            </a:r>
          </a:p>
        </p:txBody>
      </p:sp>
      <p:sp>
        <p:nvSpPr>
          <p:cNvPr id="5" name="Rectangle 4"/>
          <p:cNvSpPr/>
          <p:nvPr/>
        </p:nvSpPr>
        <p:spPr>
          <a:xfrm>
            <a:off x="1835696" y="4581128"/>
            <a:ext cx="6192688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35696" y="4869160"/>
            <a:ext cx="61926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smtClean="0"/>
              <a:t>Q: Easter egg hunts in northeast Columbus parks </a:t>
            </a:r>
          </a:p>
          <a:p>
            <a:pPr>
              <a:buNone/>
            </a:pPr>
            <a:r>
              <a:rPr lang="en-US" sz="2400" dirty="0" smtClean="0"/>
              <a:t>and recreation centers</a:t>
            </a:r>
            <a:endParaRPr lang="en-US" sz="2400" dirty="0"/>
          </a:p>
        </p:txBody>
      </p:sp>
      <p:sp>
        <p:nvSpPr>
          <p:cNvPr id="8" name="Oval 7"/>
          <p:cNvSpPr/>
          <p:nvPr/>
        </p:nvSpPr>
        <p:spPr>
          <a:xfrm>
            <a:off x="2123728" y="4653136"/>
            <a:ext cx="64807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/>
              <a:t>0.3</a:t>
            </a:r>
            <a:endParaRPr lang="en-US" sz="1700" dirty="0"/>
          </a:p>
        </p:txBody>
      </p:sp>
      <p:sp>
        <p:nvSpPr>
          <p:cNvPr id="9" name="Oval 8"/>
          <p:cNvSpPr/>
          <p:nvPr/>
        </p:nvSpPr>
        <p:spPr>
          <a:xfrm>
            <a:off x="6228184" y="4653136"/>
            <a:ext cx="79208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0.3</a:t>
            </a:r>
          </a:p>
        </p:txBody>
      </p:sp>
      <p:sp>
        <p:nvSpPr>
          <p:cNvPr id="10" name="Oval 9"/>
          <p:cNvSpPr/>
          <p:nvPr/>
        </p:nvSpPr>
        <p:spPr>
          <a:xfrm>
            <a:off x="2987824" y="4653136"/>
            <a:ext cx="64807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0.1</a:t>
            </a:r>
            <a:endParaRPr lang="en-US" sz="1600" dirty="0"/>
          </a:p>
        </p:txBody>
      </p:sp>
      <p:sp>
        <p:nvSpPr>
          <p:cNvPr id="11" name="Oval 10"/>
          <p:cNvSpPr/>
          <p:nvPr/>
        </p:nvSpPr>
        <p:spPr>
          <a:xfrm>
            <a:off x="5076056" y="4653136"/>
            <a:ext cx="64807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0.1</a:t>
            </a:r>
            <a:endParaRPr lang="en-US" sz="1600" dirty="0"/>
          </a:p>
        </p:txBody>
      </p:sp>
      <p:sp>
        <p:nvSpPr>
          <p:cNvPr id="12" name="Oval 11"/>
          <p:cNvSpPr/>
          <p:nvPr/>
        </p:nvSpPr>
        <p:spPr>
          <a:xfrm>
            <a:off x="3707904" y="4653136"/>
            <a:ext cx="79208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0.07</a:t>
            </a:r>
            <a:endParaRPr lang="en-US" sz="1600" dirty="0"/>
          </a:p>
        </p:txBody>
      </p:sp>
      <p:sp>
        <p:nvSpPr>
          <p:cNvPr id="14" name="Oval 13"/>
          <p:cNvSpPr/>
          <p:nvPr/>
        </p:nvSpPr>
        <p:spPr>
          <a:xfrm>
            <a:off x="3851920" y="5589240"/>
            <a:ext cx="864096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0.01</a:t>
            </a:r>
            <a:endParaRPr lang="en-US" sz="16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90872" y="6165304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500" dirty="0" smtClean="0"/>
              <a:t>Issue: Difficult to integrate with existing web search engines</a:t>
            </a: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835696" y="2564904"/>
            <a:ext cx="6120680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763688" y="2492896"/>
            <a:ext cx="6696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smtClean="0"/>
              <a:t>Q: Easter egg hunts in northeast Columbus parks and recreation centers</a:t>
            </a:r>
            <a:endParaRPr lang="en-US" sz="2400" dirty="0"/>
          </a:p>
        </p:txBody>
      </p:sp>
      <p:sp>
        <p:nvSpPr>
          <p:cNvPr id="35" name="Oval 34"/>
          <p:cNvSpPr/>
          <p:nvPr/>
        </p:nvSpPr>
        <p:spPr>
          <a:xfrm>
            <a:off x="7198196" y="4648944"/>
            <a:ext cx="64807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0.1</a:t>
            </a:r>
            <a:endParaRPr lang="en-US" sz="1600" dirty="0"/>
          </a:p>
        </p:txBody>
      </p:sp>
      <p:sp>
        <p:nvSpPr>
          <p:cNvPr id="40" name="Curved Right Arrow 39"/>
          <p:cNvSpPr/>
          <p:nvPr/>
        </p:nvSpPr>
        <p:spPr>
          <a:xfrm>
            <a:off x="2627784" y="3284984"/>
            <a:ext cx="576064" cy="1296144"/>
          </a:xfrm>
          <a:prstGeom prst="curvedRightArrow">
            <a:avLst>
              <a:gd name="adj1" fmla="val 23118"/>
              <a:gd name="adj2" fmla="val 51667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71800" y="3707740"/>
            <a:ext cx="168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 weighting</a:t>
            </a:r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2843808" y="5589240"/>
            <a:ext cx="79208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0.01</a:t>
            </a:r>
            <a:endParaRPr lang="en-US" sz="1600" dirty="0"/>
          </a:p>
        </p:txBody>
      </p:sp>
      <p:sp>
        <p:nvSpPr>
          <p:cNvPr id="44" name="Oval 43"/>
          <p:cNvSpPr/>
          <p:nvPr/>
        </p:nvSpPr>
        <p:spPr>
          <a:xfrm>
            <a:off x="1907704" y="5589240"/>
            <a:ext cx="79208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0.01</a:t>
            </a:r>
            <a:endParaRPr lang="en-US" sz="1600" dirty="0"/>
          </a:p>
        </p:txBody>
      </p:sp>
      <p:sp>
        <p:nvSpPr>
          <p:cNvPr id="45" name="Rectangular Callout 44"/>
          <p:cNvSpPr/>
          <p:nvPr/>
        </p:nvSpPr>
        <p:spPr>
          <a:xfrm>
            <a:off x="6084168" y="3429000"/>
            <a:ext cx="2808312" cy="1008112"/>
          </a:xfrm>
          <a:prstGeom prst="wedgeRectCallout">
            <a:avLst>
              <a:gd name="adj1" fmla="val -72872"/>
              <a:gd name="adj2" fmla="val 606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Query with weighted terms</a:t>
            </a:r>
          </a:p>
          <a:p>
            <a:pPr algn="ctr"/>
            <a:r>
              <a:rPr lang="en-US" dirty="0" smtClean="0"/>
              <a:t>(will perform better)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Query reduction techniques: Query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/>
              <a:t>A </a:t>
            </a:r>
            <a:r>
              <a:rPr lang="en-US" sz="2500" b="1" dirty="0" smtClean="0"/>
              <a:t>reduced(better performing) version </a:t>
            </a:r>
            <a:r>
              <a:rPr lang="en-US" sz="2500" dirty="0" smtClean="0"/>
              <a:t>of the query is executed instead of the original query</a:t>
            </a:r>
          </a:p>
          <a:p>
            <a:r>
              <a:rPr lang="en-US" sz="2500" dirty="0" smtClean="0"/>
              <a:t>The </a:t>
            </a:r>
            <a:r>
              <a:rPr lang="en-US" sz="2500" b="1" dirty="0" smtClean="0"/>
              <a:t>reduced query </a:t>
            </a:r>
            <a:r>
              <a:rPr lang="en-US" sz="2500" dirty="0" smtClean="0"/>
              <a:t>is obtained by dropping terms</a:t>
            </a:r>
          </a:p>
          <a:p>
            <a:r>
              <a:rPr lang="en-US" sz="2500" dirty="0" smtClean="0"/>
              <a:t>Given: a hard long query</a:t>
            </a:r>
            <a:endParaRPr lang="en-US" sz="2500" dirty="0"/>
          </a:p>
        </p:txBody>
      </p:sp>
      <p:sp>
        <p:nvSpPr>
          <p:cNvPr id="4" name="Rectangle 3"/>
          <p:cNvSpPr/>
          <p:nvPr/>
        </p:nvSpPr>
        <p:spPr>
          <a:xfrm>
            <a:off x="827584" y="3356992"/>
            <a:ext cx="8064896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27584" y="3390091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smtClean="0"/>
              <a:t>Q: Easter egg hunts in northeast Columbus parks and recreation centers</a:t>
            </a:r>
            <a:endParaRPr lang="en-US" sz="2400" dirty="0"/>
          </a:p>
        </p:txBody>
      </p:sp>
      <p:sp>
        <p:nvSpPr>
          <p:cNvPr id="11" name="Oval 10"/>
          <p:cNvSpPr/>
          <p:nvPr/>
        </p:nvSpPr>
        <p:spPr>
          <a:xfrm>
            <a:off x="107504" y="4437112"/>
            <a:ext cx="338437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Step 1: form the reduced versions</a:t>
            </a:r>
            <a:endParaRPr lang="en-US" dirty="0"/>
          </a:p>
        </p:txBody>
      </p:sp>
      <p:sp>
        <p:nvSpPr>
          <p:cNvPr id="21" name="Curved Up Arrow 20"/>
          <p:cNvSpPr/>
          <p:nvPr/>
        </p:nvSpPr>
        <p:spPr>
          <a:xfrm>
            <a:off x="2555776" y="5013176"/>
            <a:ext cx="1440160" cy="50405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3563888" y="4293096"/>
            <a:ext cx="532859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Step 2: </a:t>
            </a:r>
            <a:r>
              <a:rPr lang="en-US" dirty="0" smtClean="0"/>
              <a:t>Estimate the 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performance</a:t>
            </a:r>
            <a:r>
              <a:rPr lang="en-US" dirty="0" smtClean="0"/>
              <a:t> of all the reduced versions &amp; of  the original query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4572000" y="5733256"/>
            <a:ext cx="44644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Step 3: Choose &amp; return the results of the query with the 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best performance</a:t>
            </a:r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4" name="Curved Left Arrow 23"/>
          <p:cNvSpPr/>
          <p:nvPr/>
        </p:nvSpPr>
        <p:spPr>
          <a:xfrm>
            <a:off x="6516216" y="5229200"/>
            <a:ext cx="216024" cy="50405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6021288"/>
            <a:ext cx="46559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Performance</a:t>
            </a:r>
            <a:r>
              <a:rPr lang="en-US" dirty="0" smtClean="0"/>
              <a:t> = quality of the results (measured </a:t>
            </a:r>
          </a:p>
          <a:p>
            <a:r>
              <a:rPr lang="en-US" dirty="0" smtClean="0"/>
              <a:t>as e.g.: precision or NDCG)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1" grpId="0" animBg="1"/>
      <p:bldP spid="22" grpId="0" animBg="1"/>
      <p:bldP spid="23" grpId="0" animBg="1"/>
      <p:bldP spid="24" grpId="0" animBg="1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Query reduction techniques: Query Reduction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64405" y="2996952"/>
            <a:ext cx="83088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 term dropped</a:t>
            </a:r>
            <a:r>
              <a:rPr lang="en-US" dirty="0" smtClean="0"/>
              <a:t>: Easter egg hunts in northeast Columbus parks and recreation centers,</a:t>
            </a:r>
          </a:p>
          <a:p>
            <a:r>
              <a:rPr lang="en-US" dirty="0" smtClean="0"/>
              <a:t>	             Easter egg hunts in northeast Columbus parks and recreation centers,</a:t>
            </a:r>
          </a:p>
          <a:p>
            <a:r>
              <a:rPr lang="en-US" dirty="0" smtClean="0"/>
              <a:t>                                                                        . . .</a:t>
            </a:r>
          </a:p>
          <a:p>
            <a:r>
              <a:rPr lang="en-US" dirty="0" smtClean="0"/>
              <a:t>	             Easter egg hunts in northeast Columbus parks and recreation centers                              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01304" y="3193926"/>
            <a:ext cx="504056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49376" y="3472433"/>
            <a:ext cx="32194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348227" y="4024114"/>
            <a:ext cx="648072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11560" y="1340768"/>
            <a:ext cx="8064896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1560" y="1373867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smtClean="0"/>
              <a:t>Q: Easter egg hunts in northeast Columbus parks and recreation centers                      |Q| = n (# of terms)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-64405" y="4172887"/>
            <a:ext cx="90288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 terms dropped</a:t>
            </a:r>
            <a:r>
              <a:rPr lang="en-US" dirty="0" smtClean="0"/>
              <a:t>: Easter egg hunts in northeast Columbus parks and recreation centers,</a:t>
            </a:r>
          </a:p>
          <a:p>
            <a:r>
              <a:rPr lang="en-US" dirty="0" smtClean="0"/>
              <a:t>	              Easter egg hunts in northeast Columbus parks and recreation centers,</a:t>
            </a:r>
          </a:p>
          <a:p>
            <a:r>
              <a:rPr lang="en-US" dirty="0" smtClean="0"/>
              <a:t>                                                                        . . .</a:t>
            </a:r>
          </a:p>
          <a:p>
            <a:r>
              <a:rPr lang="en-US" dirty="0" smtClean="0"/>
              <a:t>	              Easter egg hunts in northeast Columbus parks and recreation centers                               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682155" y="4369861"/>
            <a:ext cx="504056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305844" y="4648368"/>
            <a:ext cx="32194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380312" y="5200049"/>
            <a:ext cx="648072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305844" y="4374629"/>
            <a:ext cx="32194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699792" y="4653136"/>
            <a:ext cx="504056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5200625"/>
            <a:ext cx="979537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-64405" y="5613047"/>
            <a:ext cx="9100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(n-1) terms dropped</a:t>
            </a:r>
            <a:r>
              <a:rPr lang="en-US" dirty="0" smtClean="0"/>
              <a:t>: Easter egg hunts in northeast Columbus parks and recreation centers,</a:t>
            </a:r>
          </a:p>
          <a:p>
            <a:r>
              <a:rPr lang="en-US" dirty="0" smtClean="0"/>
              <a:t>	                     Easter egg hunts in northeast Columbus parks and recreation centers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2051720" y="5805264"/>
            <a:ext cx="5616624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699792" y="6083771"/>
            <a:ext cx="5688632" cy="9525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9525" y="3093343"/>
            <a:ext cx="8100392" cy="10081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780" y="4293096"/>
            <a:ext cx="8195195" cy="10081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1113" y="5589240"/>
            <a:ext cx="8496944" cy="64807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748372" y="5291916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36" name="Right Brace 35"/>
          <p:cNvSpPr/>
          <p:nvPr/>
        </p:nvSpPr>
        <p:spPr>
          <a:xfrm>
            <a:off x="8172400" y="3068960"/>
            <a:ext cx="144016" cy="100811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8388424" y="3140968"/>
          <a:ext cx="446071" cy="864096"/>
        </p:xfrm>
        <a:graphic>
          <a:graphicData uri="http://schemas.openxmlformats.org/presentationml/2006/ole">
            <p:oleObj spid="_x0000_s1026" name="Formel" r:id="rId3" imgW="266400" imgH="457200" progId="Equation.3">
              <p:embed/>
            </p:oleObj>
          </a:graphicData>
        </a:graphic>
      </p:graphicFrame>
      <p:sp>
        <p:nvSpPr>
          <p:cNvPr id="39" name="Right Brace 38"/>
          <p:cNvSpPr/>
          <p:nvPr/>
        </p:nvSpPr>
        <p:spPr>
          <a:xfrm>
            <a:off x="8244408" y="4293096"/>
            <a:ext cx="144016" cy="100811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/>
        </p:nvGraphicFramePr>
        <p:xfrm>
          <a:off x="8460432" y="4365104"/>
          <a:ext cx="446071" cy="864096"/>
        </p:xfrm>
        <a:graphic>
          <a:graphicData uri="http://schemas.openxmlformats.org/presentationml/2006/ole">
            <p:oleObj spid="_x0000_s1027" name="Formel" r:id="rId4" imgW="266400" imgH="457200" progId="Equation.3">
              <p:embed/>
            </p:oleObj>
          </a:graphicData>
        </a:graphic>
      </p:graphicFrame>
      <p:sp>
        <p:nvSpPr>
          <p:cNvPr id="41" name="Right Brace 40"/>
          <p:cNvSpPr/>
          <p:nvPr/>
        </p:nvSpPr>
        <p:spPr>
          <a:xfrm>
            <a:off x="8522915" y="5545807"/>
            <a:ext cx="45720" cy="72008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2" name="Object 41"/>
          <p:cNvGraphicFramePr>
            <a:graphicFrameLocks noChangeAspect="1"/>
          </p:cNvGraphicFramePr>
          <p:nvPr/>
        </p:nvGraphicFramePr>
        <p:xfrm>
          <a:off x="8532440" y="5445373"/>
          <a:ext cx="611560" cy="863600"/>
        </p:xfrm>
        <a:graphic>
          <a:graphicData uri="http://schemas.openxmlformats.org/presentationml/2006/ole">
            <p:oleObj spid="_x0000_s1028" name="Formel" r:id="rId5" imgW="444240" imgH="457200" progId="Equation.3">
              <p:embed/>
            </p:oleObj>
          </a:graphicData>
        </a:graphic>
      </p:graphicFrame>
      <p:cxnSp>
        <p:nvCxnSpPr>
          <p:cNvPr id="44" name="Straight Connector 43"/>
          <p:cNvCxnSpPr/>
          <p:nvPr/>
        </p:nvCxnSpPr>
        <p:spPr>
          <a:xfrm>
            <a:off x="8316416" y="6362278"/>
            <a:ext cx="8275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8420100" y="6406976"/>
          <a:ext cx="615950" cy="358775"/>
        </p:xfrm>
        <a:graphic>
          <a:graphicData uri="http://schemas.openxmlformats.org/presentationml/2006/ole">
            <p:oleObj spid="_x0000_s1029" name="Formel" r:id="rId6" imgW="368280" imgH="190440" progId="Equation.3">
              <p:embed/>
            </p:oleObj>
          </a:graphicData>
        </a:graphic>
      </p:graphicFrame>
      <p:sp>
        <p:nvSpPr>
          <p:cNvPr id="46" name="Rectangular Callout 45"/>
          <p:cNvSpPr/>
          <p:nvPr/>
        </p:nvSpPr>
        <p:spPr>
          <a:xfrm>
            <a:off x="3419872" y="6336704"/>
            <a:ext cx="3816424" cy="476672"/>
          </a:xfrm>
          <a:prstGeom prst="wedgeRectCallout">
            <a:avLst>
              <a:gd name="adj1" fmla="val 79961"/>
              <a:gd name="adj2" fmla="val 47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Issue :Exponential Complexity</a:t>
            </a:r>
            <a:endParaRPr lang="en-US" dirty="0"/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2049</Words>
  <Application>Microsoft Office PowerPoint</Application>
  <PresentationFormat>On-screen Show (4:3)</PresentationFormat>
  <Paragraphs>405</Paragraphs>
  <Slides>39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Larissa-Design</vt:lpstr>
      <vt:lpstr>Formel</vt:lpstr>
      <vt:lpstr>Exploring Reduction for Long Web Queries</vt:lpstr>
      <vt:lpstr>Motivation</vt:lpstr>
      <vt:lpstr>Motivation</vt:lpstr>
      <vt:lpstr>Motivation</vt:lpstr>
      <vt:lpstr>Outline</vt:lpstr>
      <vt:lpstr>Background Information</vt:lpstr>
      <vt:lpstr>Query reduction techniques: Term Weighting </vt:lpstr>
      <vt:lpstr>Query reduction techniques: Query Reduction</vt:lpstr>
      <vt:lpstr>Query reduction techniques: Query Reduction</vt:lpstr>
      <vt:lpstr>Regression</vt:lpstr>
      <vt:lpstr>Types of Regression</vt:lpstr>
      <vt:lpstr>Regression: Simple Linear Regression</vt:lpstr>
      <vt:lpstr>Regression: Simple Linear Regression</vt:lpstr>
      <vt:lpstr>Regression: Simple Linear Regression</vt:lpstr>
      <vt:lpstr>Regression: Multiple Non-Linear Regression</vt:lpstr>
      <vt:lpstr>Regression: Regression Trees </vt:lpstr>
      <vt:lpstr>Slide 17</vt:lpstr>
      <vt:lpstr>Slide 18</vt:lpstr>
      <vt:lpstr>Regression Trees: Prediction</vt:lpstr>
      <vt:lpstr>Regression: A machine learning perspective</vt:lpstr>
      <vt:lpstr>Formal Problem Definition</vt:lpstr>
      <vt:lpstr>Paper Contributions</vt:lpstr>
      <vt:lpstr>Query Reduction using regression: Overview of the method</vt:lpstr>
      <vt:lpstr>Query Reduction using regression: Overview of the method</vt:lpstr>
      <vt:lpstr>Query Reduction using regression: Overview of the method</vt:lpstr>
      <vt:lpstr>Query Reduction: Overview of the method</vt:lpstr>
      <vt:lpstr>Independent Prediction</vt:lpstr>
      <vt:lpstr>Difference Prediction</vt:lpstr>
      <vt:lpstr>Ranking Queries</vt:lpstr>
      <vt:lpstr>How the regressors are computed ?</vt:lpstr>
      <vt:lpstr>Computing the Regressors: Details</vt:lpstr>
      <vt:lpstr>Computing regressors: Details</vt:lpstr>
      <vt:lpstr>Computing the Regressors: Details</vt:lpstr>
      <vt:lpstr>Experimental Results</vt:lpstr>
      <vt:lpstr>Experimental Results</vt:lpstr>
      <vt:lpstr>Experimental Results</vt:lpstr>
      <vt:lpstr>Experimental Results</vt:lpstr>
      <vt:lpstr>Experimental Results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Reduction for Long Web Queries</dc:title>
  <cp:lastModifiedBy>Administrator</cp:lastModifiedBy>
  <cp:revision>44</cp:revision>
  <dcterms:modified xsi:type="dcterms:W3CDTF">2011-01-31T12:20:40Z</dcterms:modified>
</cp:coreProperties>
</file>