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9" r:id="rId2"/>
    <p:sldId id="361" r:id="rId3"/>
    <p:sldId id="368" r:id="rId4"/>
    <p:sldId id="366" r:id="rId5"/>
    <p:sldId id="340" r:id="rId6"/>
    <p:sldId id="341" r:id="rId7"/>
    <p:sldId id="369" r:id="rId8"/>
    <p:sldId id="342" r:id="rId9"/>
    <p:sldId id="367" r:id="rId10"/>
    <p:sldId id="343" r:id="rId11"/>
    <p:sldId id="344" r:id="rId12"/>
    <p:sldId id="346" r:id="rId13"/>
    <p:sldId id="349" r:id="rId14"/>
    <p:sldId id="345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71" r:id="rId24"/>
    <p:sldId id="358" r:id="rId25"/>
    <p:sldId id="359" r:id="rId26"/>
  </p:sldIdLst>
  <p:sldSz cx="9144000" cy="6858000" type="screen4x3"/>
  <p:notesSz cx="6797675" cy="9928225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85798" autoAdjust="0"/>
  </p:normalViewPr>
  <p:slideViewPr>
    <p:cSldViewPr snapToObjects="1">
      <p:cViewPr>
        <p:scale>
          <a:sx n="100" d="100"/>
          <a:sy n="100" d="100"/>
        </p:scale>
        <p:origin x="-203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4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0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226C-A008-4E9C-B913-5693EA1627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IR&amp;DM, WS'11/12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 smtClean="0"/>
          </a:p>
          <a:p>
            <a:r>
              <a:rPr lang="de-DE" dirty="0" smtClean="0"/>
              <a:t>II.</a:t>
            </a:r>
            <a:fld id="{71400234-46F0-4061-BD9F-97452E21E055}" type="slidenum">
              <a:rPr lang="de-DE" smtClean="0"/>
              <a:pPr/>
              <a:t>‹#›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October 25,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October 25,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0.wmf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50.wmf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1.png"/><Relationship Id="rId4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280987" y="1797784"/>
            <a:ext cx="85582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statistical model </a:t>
            </a:r>
            <a:r>
              <a:rPr lang="el-GR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Μ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is a set of distributions (or regression functions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e.g., all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-modal, smooth distributions.</a:t>
            </a:r>
          </a:p>
          <a:p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Μ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is called 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parametric model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if it can be completely described by a finite number of parameters, e.g., the family of Normal distributions for a finite number of parameters </a:t>
            </a:r>
            <a:r>
              <a:rPr lang="el-GR" sz="2400" b="0" dirty="0" smtClean="0">
                <a:latin typeface="Times New Roman"/>
                <a:cs typeface="Times New Roman"/>
              </a:rPr>
              <a:t>μ</a:t>
            </a:r>
            <a:r>
              <a:rPr lang="en-US" sz="2400" b="0" dirty="0" smtClean="0">
                <a:latin typeface="Times New Roman"/>
                <a:cs typeface="Times New Roman"/>
              </a:rPr>
              <a:t>, </a:t>
            </a:r>
            <a:r>
              <a:rPr lang="el-GR" sz="2400" b="0" dirty="0" smtClean="0">
                <a:latin typeface="Times New Roman"/>
                <a:cs typeface="Times New Roman"/>
              </a:rPr>
              <a:t>σ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76200"/>
            <a:ext cx="88392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.2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Statistical Inference: </a:t>
            </a:r>
          </a:p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Sampling and Estimation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838200" y="4343400"/>
          <a:ext cx="7239000" cy="1436688"/>
        </p:xfrm>
        <a:graphic>
          <a:graphicData uri="http://schemas.openxmlformats.org/presentationml/2006/ole">
            <p:oleObj spid="_x0000_s84993" name="Formel" r:id="rId4" imgW="3085920" imgH="55872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1</a:t>
            </a:fld>
            <a:endParaRPr lang="de-DE" smtClean="0"/>
          </a:p>
          <a:p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9220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Parametric Inference (1):</a:t>
            </a:r>
            <a:br>
              <a:rPr lang="en-US" dirty="0" smtClean="0"/>
            </a:br>
            <a:r>
              <a:rPr lang="en-US" sz="4000" dirty="0" smtClean="0"/>
              <a:t>Method of Moments</a:t>
            </a:r>
            <a:endParaRPr lang="en-US" dirty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04812" y="1670903"/>
            <a:ext cx="8205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Compute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moment:</a:t>
            </a:r>
            <a:endParaRPr lang="en-US" sz="2400" dirty="0" smtClean="0"/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457577" y="5715000"/>
            <a:ext cx="7314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Method-of-moments estimators are usually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consistent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asymptotically Normal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but may 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biased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3624262" y="2061865"/>
          <a:ext cx="1938338" cy="785812"/>
        </p:xfrm>
        <a:graphic>
          <a:graphicData uri="http://schemas.openxmlformats.org/presentationml/2006/ole">
            <p:oleObj spid="_x0000_s70663" name="Formel" r:id="rId3" imgW="977760" imgH="393480" progId="Equation.3">
              <p:embed/>
            </p:oleObj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04812" y="1143000"/>
            <a:ext cx="8205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Suppose parameter </a:t>
            </a:r>
            <a:r>
              <a:rPr lang="el-GR" sz="2400" b="0" dirty="0" smtClean="0">
                <a:latin typeface="Times New Roman"/>
                <a:cs typeface="Times New Roman"/>
              </a:rPr>
              <a:t>θ</a:t>
            </a:r>
            <a:r>
              <a:rPr lang="en-US" sz="2400" b="0" dirty="0" smtClean="0">
                <a:latin typeface="Times New Roman"/>
                <a:cs typeface="Times New Roman"/>
              </a:rPr>
              <a:t> = (</a:t>
            </a:r>
            <a:r>
              <a:rPr lang="el-GR" sz="2400" b="0" dirty="0" smtClean="0">
                <a:latin typeface="Times New Roman"/>
                <a:cs typeface="Times New Roman"/>
              </a:rPr>
              <a:t>θ</a:t>
            </a:r>
            <a:r>
              <a:rPr lang="en-US" sz="2400" b="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b="0" dirty="0" smtClean="0">
                <a:latin typeface="Times New Roman"/>
                <a:cs typeface="Times New Roman"/>
              </a:rPr>
              <a:t>,…,</a:t>
            </a:r>
            <a:r>
              <a:rPr lang="el-GR" sz="2400" b="0" dirty="0" smtClean="0">
                <a:latin typeface="Times New Roman"/>
                <a:cs typeface="Times New Roman"/>
              </a:rPr>
              <a:t>θ</a:t>
            </a:r>
            <a:r>
              <a:rPr lang="en-US" sz="2400" b="0" baseline="-25000" dirty="0" smtClean="0">
                <a:latin typeface="Times New Roman"/>
                <a:cs typeface="Times New Roman"/>
              </a:rPr>
              <a:t>k </a:t>
            </a:r>
            <a:r>
              <a:rPr lang="en-US" sz="2400" b="0" dirty="0" smtClean="0">
                <a:latin typeface="Times New Roman"/>
                <a:cs typeface="Times New Roman"/>
              </a:rPr>
              <a:t>) has k components.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9" name="Object 13"/>
          <p:cNvGraphicFramePr>
            <a:graphicFrameLocks noChangeAspect="1"/>
          </p:cNvGraphicFramePr>
          <p:nvPr/>
        </p:nvGraphicFramePr>
        <p:xfrm>
          <a:off x="3598862" y="1425277"/>
          <a:ext cx="4554538" cy="941388"/>
        </p:xfrm>
        <a:graphic>
          <a:graphicData uri="http://schemas.openxmlformats.org/presentationml/2006/ole">
            <p:oleObj spid="_x0000_s70669" name="Formel" r:id="rId4" imgW="2273040" imgH="469800" progId="Equation.3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679450" y="2209800"/>
            <a:ext cx="701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sample moment: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for 1 ≤ j ≤ k 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457200" y="2846387"/>
            <a:ext cx="8305800" cy="2792413"/>
            <a:chOff x="457200" y="2846387"/>
            <a:chExt cx="8305800" cy="2792413"/>
          </a:xfrm>
        </p:grpSpPr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457200" y="2871232"/>
              <a:ext cx="8305800" cy="2767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468313" y="2846387"/>
              <a:ext cx="82894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Estimate parameter 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 by 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method-of-moments estimator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 </a:t>
              </a:r>
              <a:r>
                <a:rPr lang="en-US" sz="2400" b="0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s.t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 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139" name="Object 11"/>
            <p:cNvGraphicFramePr>
              <a:graphicFrameLocks noChangeAspect="1"/>
            </p:cNvGraphicFramePr>
            <p:nvPr/>
          </p:nvGraphicFramePr>
          <p:xfrm>
            <a:off x="7626350" y="2846387"/>
            <a:ext cx="374650" cy="500062"/>
          </p:xfrm>
          <a:graphic>
            <a:graphicData uri="http://schemas.openxmlformats.org/presentationml/2006/ole">
              <p:oleObj spid="_x0000_s70659" name="Equation" r:id="rId5" imgW="190440" imgH="253800" progId="">
                <p:embed/>
              </p:oleObj>
            </a:graphicData>
          </a:graphic>
        </p:graphicFrame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755650" y="3788628"/>
              <a:ext cx="6286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and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755650" y="4188122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…	…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755650" y="4594522"/>
              <a:ext cx="62023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and                                     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(for the first k moments)</a:t>
              </a:r>
              <a:endParaRPr lang="en-US" sz="20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0665" name="Object 9"/>
            <p:cNvGraphicFramePr>
              <a:graphicFrameLocks noChangeAspect="1"/>
            </p:cNvGraphicFramePr>
            <p:nvPr/>
          </p:nvGraphicFramePr>
          <p:xfrm>
            <a:off x="1600200" y="3303587"/>
            <a:ext cx="1836737" cy="506412"/>
          </p:xfrm>
          <a:graphic>
            <a:graphicData uri="http://schemas.openxmlformats.org/presentationml/2006/ole">
              <p:oleObj spid="_x0000_s70665" name="Formel" r:id="rId6" imgW="927000" imgH="253800" progId="Equation.3">
                <p:embed/>
              </p:oleObj>
            </a:graphicData>
          </a:graphic>
        </p:graphicFrame>
        <p:graphicFrame>
          <p:nvGraphicFramePr>
            <p:cNvPr id="70666" name="Object 10"/>
            <p:cNvGraphicFramePr>
              <a:graphicFrameLocks noChangeAspect="1"/>
            </p:cNvGraphicFramePr>
            <p:nvPr/>
          </p:nvGraphicFramePr>
          <p:xfrm>
            <a:off x="1581150" y="3789362"/>
            <a:ext cx="1911350" cy="506413"/>
          </p:xfrm>
          <a:graphic>
            <a:graphicData uri="http://schemas.openxmlformats.org/presentationml/2006/ole">
              <p:oleObj spid="_x0000_s70666" name="Formel" r:id="rId7" imgW="965160" imgH="253800" progId="Equation.3">
                <p:embed/>
              </p:oleObj>
            </a:graphicData>
          </a:graphic>
        </p:graphicFrame>
        <p:graphicFrame>
          <p:nvGraphicFramePr>
            <p:cNvPr id="70667" name="Object 11"/>
            <p:cNvGraphicFramePr>
              <a:graphicFrameLocks noChangeAspect="1"/>
            </p:cNvGraphicFramePr>
            <p:nvPr/>
          </p:nvGraphicFramePr>
          <p:xfrm>
            <a:off x="1581150" y="4598987"/>
            <a:ext cx="1911350" cy="506413"/>
          </p:xfrm>
          <a:graphic>
            <a:graphicData uri="http://schemas.openxmlformats.org/presentationml/2006/ole">
              <p:oleObj spid="_x0000_s70667" name="Formel" r:id="rId8" imgW="965160" imgH="253800" progId="Equation.3">
                <p:embed/>
              </p:oleObj>
            </a:graphicData>
          </a:graphic>
        </p:graphicFrame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481012" y="5177135"/>
              <a:ext cx="82057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 Solve equation syste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m with k equations and k unknowns.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10</a:t>
            </a:fld>
            <a:endParaRPr lang="de-DE" smtClean="0"/>
          </a:p>
          <a:p>
            <a:endParaRPr lang="de-DE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3400" y="3048000"/>
            <a:ext cx="81534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367713" cy="9810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Parametric Inference (2):</a:t>
            </a:r>
            <a:br>
              <a:rPr lang="en-US" sz="4000" dirty="0" smtClean="0"/>
            </a:br>
            <a:r>
              <a:rPr lang="en-US" sz="3600" dirty="0" smtClean="0"/>
              <a:t>Maximum Likelihood Estimators (MLE)</a:t>
            </a:r>
            <a:endParaRPr lang="en-US" sz="3600" dirty="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839200" cy="544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f(x;</a:t>
            </a:r>
            <a:r>
              <a:rPr lang="el-GR" sz="2400" dirty="0" smtClean="0">
                <a:latin typeface="Times New Roman"/>
                <a:cs typeface="Times New Roman"/>
              </a:rPr>
              <a:t>θ</a:t>
            </a:r>
            <a:r>
              <a:rPr lang="en-US" sz="2400" dirty="0" smtClean="0">
                <a:latin typeface="Times New Roman"/>
                <a:cs typeface="Times New Roman"/>
              </a:rPr>
              <a:t>).</a:t>
            </a:r>
          </a:p>
          <a:p>
            <a:pPr>
              <a:lnSpc>
                <a:spcPct val="110000"/>
              </a:lnSpc>
            </a:pPr>
            <a:endParaRPr lang="en-US" sz="3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Estimate parameter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of a postulated distribution f(x;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)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such that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the likelihood that the sample values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are generated by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this distribution is maximized.</a:t>
            </a:r>
          </a:p>
          <a:p>
            <a:pPr>
              <a:lnSpc>
                <a:spcPct val="110000"/>
              </a:lnSpc>
            </a:pPr>
            <a:endParaRPr lang="en-US" sz="105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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Maximum likelihood estimation: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Maximize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L(x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,...,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 )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Symbol" pitchFamily="18" charset="2"/>
              </a:rPr>
              <a:t>≈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P[x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originate from f(x; )]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Usually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formulated as 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() =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Symbol" pitchFamily="18" charset="2"/>
              </a:rPr>
              <a:t>∏</a:t>
            </a:r>
            <a:r>
              <a:rPr lang="en-US" sz="2400" b="1" baseline="-25000" dirty="0" err="1" smtClean="0">
                <a:solidFill>
                  <a:srgbClr val="002060"/>
                </a:solidFill>
                <a:latin typeface="Times New Roman"/>
                <a:cs typeface="Times New Roman"/>
                <a:sym typeface="Symbol" pitchFamily="18" charset="2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Symbol" pitchFamily="18" charset="2"/>
              </a:rPr>
              <a:t> f(X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/>
                <a:cs typeface="Times New Roman"/>
                <a:sym typeface="Symbol" pitchFamily="18" charset="2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Symbol" pitchFamily="18" charset="2"/>
              </a:rPr>
              <a:t>;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)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Or (alternatively)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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Maximize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() = log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()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value      that maximizes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() is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of .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endParaRPr lang="en-US" sz="10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If analytically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untractable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use numerical iteration methods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1901825" y="5508625"/>
          <a:ext cx="384175" cy="511175"/>
        </p:xfrm>
        <a:graphic>
          <a:graphicData uri="http://schemas.openxmlformats.org/presentationml/2006/ole">
            <p:oleObj spid="_x0000_s143361" name="Equation" r:id="rId3" imgW="190440" imgH="253800" progId="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11</a:t>
            </a:fld>
            <a:endParaRPr lang="de-DE" smtClean="0"/>
          </a:p>
          <a:p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820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Simple Example for</a:t>
            </a:r>
            <a:br>
              <a:rPr lang="en-US" sz="3600" dirty="0" smtClean="0"/>
            </a:br>
            <a:r>
              <a:rPr lang="en-US" sz="3600" dirty="0" smtClean="0"/>
              <a:t>Maximum Likelihood Estimator</a:t>
            </a:r>
            <a:endParaRPr lang="en-US" sz="3600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1206500"/>
            <a:ext cx="67617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Given: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Coin toss experiment (Bernoulli distribution) with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unknown parameter p for seeing heads, 1-p for tails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Sample (data): h times head with n coin tosses</a:t>
            </a: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Want: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aximum likelihood estimation of p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1000" y="3359090"/>
            <a:ext cx="203453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Let 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L(h, n, p)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with h = </a:t>
            </a:r>
            <a:r>
              <a:rPr lang="en-US" sz="2400" i="1" dirty="0" smtClean="0">
                <a:latin typeface="Times New Roman"/>
                <a:cs typeface="Times New Roman"/>
              </a:rPr>
              <a:t>∑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238375" y="3200400"/>
          <a:ext cx="5915025" cy="863600"/>
        </p:xfrm>
        <a:graphic>
          <a:graphicData uri="http://schemas.openxmlformats.org/presentationml/2006/ole">
            <p:oleObj spid="_x0000_s72706" name="Formel" r:id="rId3" imgW="2958840" imgH="431640" progId="Equation.3">
              <p:embed/>
            </p:oleObj>
          </a:graphicData>
        </a:graphic>
      </p:graphicFrame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81000" y="4394200"/>
            <a:ext cx="45111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Maximize log-likelihood function: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log L (h, n, p) </a:t>
            </a:r>
          </a:p>
          <a:p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3505200" y="5384800"/>
          <a:ext cx="1143000" cy="787400"/>
        </p:xfrm>
        <a:graphic>
          <a:graphicData uri="http://schemas.openxmlformats.org/presentationml/2006/ole">
            <p:oleObj spid="_x0000_s72708" name="Formel" r:id="rId4" imgW="571320" imgH="393480" progId="Equation.3">
              <p:embed/>
            </p:oleObj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550863" y="5410200"/>
          <a:ext cx="2767012" cy="838200"/>
        </p:xfrm>
        <a:graphic>
          <a:graphicData uri="http://schemas.openxmlformats.org/presentationml/2006/ole">
            <p:oleObj spid="_x0000_s72709" name="Formel" r:id="rId5" imgW="1384200" imgH="419040" progId="Equation.3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2209800" y="4826000"/>
          <a:ext cx="3579813" cy="406400"/>
        </p:xfrm>
        <a:graphic>
          <a:graphicData uri="http://schemas.openxmlformats.org/presentationml/2006/ole">
            <p:oleObj spid="_x0000_s72710" name="Formel" r:id="rId6" imgW="1790640" imgH="203040" progId="Equation.3">
              <p:embed/>
            </p:oleObj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12</a:t>
            </a:fld>
            <a:endParaRPr lang="de-DE" smtClean="0"/>
          </a:p>
          <a:p>
            <a:endParaRPr lang="de-DE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820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smtClean="0"/>
              <a:t>MLE for Parameters </a:t>
            </a:r>
            <a:br>
              <a:rPr lang="en-US" sz="3600" smtClean="0"/>
            </a:br>
            <a:r>
              <a:rPr lang="en-US" sz="3600" smtClean="0"/>
              <a:t>of Normal Distributions</a:t>
            </a:r>
            <a:endParaRPr lang="en-US" sz="360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58788" y="1223963"/>
          <a:ext cx="6154737" cy="1187450"/>
        </p:xfrm>
        <a:graphic>
          <a:graphicData uri="http://schemas.openxmlformats.org/presentationml/2006/ole">
            <p:oleObj spid="_x0000_s74754" name="Formel" r:id="rId3" imgW="2565360" imgH="495000" progId="Equation.3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585788" y="2525713"/>
          <a:ext cx="4552950" cy="1060450"/>
        </p:xfrm>
        <a:graphic>
          <a:graphicData uri="http://schemas.openxmlformats.org/presentationml/2006/ole">
            <p:oleObj spid="_x0000_s74755" name="Equation" r:id="rId4" imgW="2070000" imgH="482400" progId="">
              <p:embed/>
            </p:oleObj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647700" y="3676650"/>
          <a:ext cx="5087938" cy="944563"/>
        </p:xfrm>
        <a:graphic>
          <a:graphicData uri="http://schemas.openxmlformats.org/presentationml/2006/ole">
            <p:oleObj spid="_x0000_s74756" name="Formel" r:id="rId5" imgW="2120760" imgH="393480" progId="Equation.3">
              <p:embed/>
            </p:oleObj>
          </a:graphicData>
        </a:graphic>
      </p:graphicFrame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538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dirty="0" smtClean="0">
                <a:sym typeface="Symbol" pitchFamily="18" charset="2"/>
              </a:rPr>
              <a:t></a:t>
            </a:r>
            <a:endParaRPr lang="en-US" sz="2800" b="0" dirty="0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1001713" y="4951413"/>
          <a:ext cx="1736725" cy="1035050"/>
        </p:xfrm>
        <a:graphic>
          <a:graphicData uri="http://schemas.openxmlformats.org/presentationml/2006/ole">
            <p:oleObj spid="_x0000_s74757" name="Formel" r:id="rId6" imgW="723600" imgH="431640" progId="Equation.3">
              <p:embed/>
            </p:oleObj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3243263" y="4951413"/>
          <a:ext cx="2863850" cy="1035050"/>
        </p:xfrm>
        <a:graphic>
          <a:graphicData uri="http://schemas.openxmlformats.org/presentationml/2006/ole">
            <p:oleObj spid="_x0000_s74758" name="Formel" r:id="rId7" imgW="1193760" imgH="431640" progId="Equation.3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13</a:t>
            </a:fld>
            <a:endParaRPr lang="de-DE" smtClean="0"/>
          </a:p>
          <a:p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MLE Properties</a:t>
            </a:r>
            <a:endParaRPr lang="en-US" dirty="0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55478" y="1125538"/>
            <a:ext cx="7881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Maximum Likelihood estimators are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consistent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asymptotically Normal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and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asymptotically optimal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(i.e.,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efficient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 in the following sense: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55478" y="2636838"/>
            <a:ext cx="85075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Consider two estimators U and T which are asymptotically Normal.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Let u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t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denote the variances of the two Normal distributions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to which U and T converge in probability.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asymptotic relative efficiency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of U to T is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ARE(U,T) := t</a:t>
            </a:r>
            <a:r>
              <a:rPr lang="en-US" sz="2400" b="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/u</a:t>
            </a:r>
            <a:r>
              <a:rPr lang="en-US" sz="2400" b="0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For an MLE       and any other estimator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   the following inequality holds: 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28" name="Object 8"/>
          <p:cNvGraphicFramePr>
            <a:graphicFrameLocks noChangeAspect="1"/>
          </p:cNvGraphicFramePr>
          <p:nvPr/>
        </p:nvGraphicFramePr>
        <p:xfrm>
          <a:off x="3219340" y="4452938"/>
          <a:ext cx="374650" cy="500062"/>
        </p:xfrm>
        <a:graphic>
          <a:graphicData uri="http://schemas.openxmlformats.org/presentationml/2006/ole">
            <p:oleObj spid="_x0000_s71682" name="Equation" r:id="rId3" imgW="190440" imgH="253800" progId="">
              <p:embed/>
            </p:oleObj>
          </a:graphicData>
        </a:graphic>
      </p:graphicFrame>
      <p:graphicFrame>
        <p:nvGraphicFramePr>
          <p:cNvPr id="133131" name="Object 11"/>
          <p:cNvGraphicFramePr>
            <a:graphicFrameLocks noChangeAspect="1"/>
          </p:cNvGraphicFramePr>
          <p:nvPr/>
        </p:nvGraphicFramePr>
        <p:xfrm>
          <a:off x="6495940" y="4452938"/>
          <a:ext cx="374650" cy="500062"/>
        </p:xfrm>
        <a:graphic>
          <a:graphicData uri="http://schemas.openxmlformats.org/presentationml/2006/ole">
            <p:oleObj spid="_x0000_s71683" name="Equation" r:id="rId4" imgW="190440" imgH="253800" progId="">
              <p:embed/>
            </p:oleObj>
          </a:graphicData>
        </a:graphic>
      </p:graphicFrame>
      <p:graphicFrame>
        <p:nvGraphicFramePr>
          <p:cNvPr id="133134" name="Object 14"/>
          <p:cNvGraphicFramePr>
            <a:graphicFrameLocks noChangeAspect="1"/>
          </p:cNvGraphicFramePr>
          <p:nvPr/>
        </p:nvGraphicFramePr>
        <p:xfrm>
          <a:off x="1479440" y="5300663"/>
          <a:ext cx="2073275" cy="500062"/>
        </p:xfrm>
        <a:graphic>
          <a:graphicData uri="http://schemas.openxmlformats.org/presentationml/2006/ole">
            <p:oleObj spid="_x0000_s71684" name="Equation" r:id="rId5" imgW="1054080" imgH="253800" progId="">
              <p:embed/>
            </p:oleObj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4607" y="5939135"/>
            <a:ext cx="78325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That is, among all estimators MLE has the smallest variance.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14</a:t>
            </a:fld>
            <a:endParaRPr lang="de-DE" smtClean="0"/>
          </a:p>
          <a:p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4800" y="5410200"/>
            <a:ext cx="7924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908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smtClean="0"/>
              <a:t>Bayesian Viewpoint of Parameter Estimation</a:t>
            </a:r>
            <a:endParaRPr lang="en-US" sz="3600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50825" y="958096"/>
            <a:ext cx="88931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Assume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prior distribution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)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of parameter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Choose statistical model (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generative model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 (x | ) 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that reflects our beliefs about RV X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Given RVs X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for the observed data, 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posterior distribution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| x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,...,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0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304800" y="2949714"/>
            <a:ext cx="41504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For X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= x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... ,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the likelihood is</a:t>
            </a:r>
          </a:p>
          <a:p>
            <a:endParaRPr lang="en-US" sz="20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1627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which implies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4859338" y="4437063"/>
            <a:ext cx="2730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(posterior is proportional 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likelihood times prior)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304800" y="54102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MAP estimator (maximum a posteriori):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Compute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that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maximizes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h( | x</a:t>
            </a:r>
            <a:r>
              <a:rPr lang="en-US" sz="2400" b="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…, </a:t>
            </a:r>
            <a:r>
              <a:rPr lang="en-US" sz="24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given a prior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39285" name="Object 21"/>
          <p:cNvGraphicFramePr>
            <a:graphicFrameLocks noChangeAspect="1"/>
          </p:cNvGraphicFramePr>
          <p:nvPr>
            <p:ph idx="1"/>
          </p:nvPr>
        </p:nvGraphicFramePr>
        <p:xfrm>
          <a:off x="381000" y="4572000"/>
          <a:ext cx="3960812" cy="457200"/>
        </p:xfrm>
        <a:graphic>
          <a:graphicData uri="http://schemas.openxmlformats.org/presentationml/2006/ole">
            <p:oleObj spid="_x0000_s75778" name="Formel" r:id="rId3" imgW="1981080" imgH="228600" progId="Equation.3">
              <p:embed/>
            </p:oleObj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423863" y="3276600"/>
          <a:ext cx="7693025" cy="939800"/>
        </p:xfrm>
        <a:graphic>
          <a:graphicData uri="http://schemas.openxmlformats.org/presentationml/2006/ole">
            <p:oleObj spid="_x0000_s75779" name="Formel" r:id="rId4" imgW="3848040" imgH="469800" progId="Equation.3">
              <p:embed/>
            </p:oleObj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9269" grpId="0"/>
      <p:bldP spid="139273" grpId="0"/>
      <p:bldP spid="139279" grpId="0"/>
      <p:bldP spid="1392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smtClean="0"/>
              <a:t>Analytically Non-tractable MLE for parameters</a:t>
            </a:r>
            <a:br>
              <a:rPr lang="en-US" sz="3200" smtClean="0"/>
            </a:br>
            <a:r>
              <a:rPr lang="en-US" sz="3200" smtClean="0"/>
              <a:t>of Multivariate Normal Mixture</a:t>
            </a:r>
            <a:endParaRPr lang="en-US" sz="3200"/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95600"/>
            <a:ext cx="3455987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250825" y="1963737"/>
          <a:ext cx="4892675" cy="550863"/>
        </p:xfrm>
        <a:graphic>
          <a:graphicData uri="http://schemas.openxmlformats.org/presentationml/2006/ole">
            <p:oleObj spid="_x0000_s76802" name="Formel" r:id="rId4" imgW="2031840" imgH="228600" progId="Equation.3">
              <p:embed/>
            </p:oleObj>
          </a:graphicData>
        </a:graphic>
      </p:graphicFrame>
      <p:graphicFrame>
        <p:nvGraphicFramePr>
          <p:cNvPr id="100365" name="Object 13"/>
          <p:cNvGraphicFramePr>
            <a:graphicFrameLocks noChangeAspect="1"/>
          </p:cNvGraphicFramePr>
          <p:nvPr/>
        </p:nvGraphicFramePr>
        <p:xfrm>
          <a:off x="2947987" y="2414588"/>
          <a:ext cx="4519613" cy="1090612"/>
        </p:xfrm>
        <a:graphic>
          <a:graphicData uri="http://schemas.openxmlformats.org/presentationml/2006/ole">
            <p:oleObj spid="_x0000_s76803" name="Formel" r:id="rId5" imgW="2260440" imgH="545760" progId="Equation.3">
              <p:embed/>
            </p:oleObj>
          </a:graphicData>
        </a:graphic>
      </p:graphicFrame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179388" y="3573463"/>
            <a:ext cx="45881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with expectation values </a:t>
            </a:r>
          </a:p>
          <a:p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and invertible, positive definite, symmetric</a:t>
            </a:r>
          </a:p>
          <a:p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m co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variance matrices </a:t>
            </a:r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367" name="Object 15"/>
          <p:cNvGraphicFramePr>
            <a:graphicFrameLocks noChangeAspect="1"/>
          </p:cNvGraphicFramePr>
          <p:nvPr/>
        </p:nvGraphicFramePr>
        <p:xfrm>
          <a:off x="2624137" y="3598862"/>
          <a:ext cx="347663" cy="439738"/>
        </p:xfrm>
        <a:graphic>
          <a:graphicData uri="http://schemas.openxmlformats.org/presentationml/2006/ole">
            <p:oleObj spid="_x0000_s76804" name="Formel" r:id="rId6" imgW="190440" imgH="241200" progId="Equation.3">
              <p:embed/>
            </p:oleObj>
          </a:graphicData>
        </a:graphic>
      </p:graphicFrame>
      <p:graphicFrame>
        <p:nvGraphicFramePr>
          <p:cNvPr id="100368" name="Object 16"/>
          <p:cNvGraphicFramePr>
            <a:graphicFrameLocks noChangeAspect="1"/>
          </p:cNvGraphicFramePr>
          <p:nvPr/>
        </p:nvGraphicFramePr>
        <p:xfrm>
          <a:off x="2968625" y="4191000"/>
          <a:ext cx="384175" cy="488950"/>
        </p:xfrm>
        <a:graphic>
          <a:graphicData uri="http://schemas.openxmlformats.org/presentationml/2006/ole">
            <p:oleObj spid="_x0000_s76805" name="Formel" r:id="rId7" imgW="190440" imgH="241200" progId="Equation.3">
              <p:embed/>
            </p:oleObj>
          </a:graphicData>
        </a:graphic>
      </p:graphicFrame>
      <p:graphicFrame>
        <p:nvGraphicFramePr>
          <p:cNvPr id="100369" name="Object 17"/>
          <p:cNvGraphicFramePr>
            <a:graphicFrameLocks noChangeAspect="1"/>
          </p:cNvGraphicFramePr>
          <p:nvPr/>
        </p:nvGraphicFramePr>
        <p:xfrm>
          <a:off x="357187" y="2438400"/>
          <a:ext cx="2462213" cy="887412"/>
        </p:xfrm>
        <a:graphic>
          <a:graphicData uri="http://schemas.openxmlformats.org/presentationml/2006/ole">
            <p:oleObj spid="_x0000_s76806" name="Formel" r:id="rId8" imgW="1231560" imgH="444240" progId="Equation.3">
              <p:embed/>
            </p:oleObj>
          </a:graphicData>
        </a:graphic>
      </p:graphicFrame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217488" y="5203825"/>
            <a:ext cx="4751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Maximize log-likelihood function: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371" name="Object 19"/>
          <p:cNvGraphicFramePr>
            <a:graphicFrameLocks noChangeAspect="1"/>
          </p:cNvGraphicFramePr>
          <p:nvPr/>
        </p:nvGraphicFramePr>
        <p:xfrm>
          <a:off x="228600" y="5562600"/>
          <a:ext cx="7953375" cy="968375"/>
        </p:xfrm>
        <a:graphic>
          <a:graphicData uri="http://schemas.openxmlformats.org/presentationml/2006/ole">
            <p:oleObj spid="_x0000_s76807" name="Formel" r:id="rId9" imgW="3962160" imgH="482400" progId="Equation.3">
              <p:embed/>
            </p:oleObj>
          </a:graphicData>
        </a:graphic>
      </p:graphicFrame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179388" y="1235075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Consider samples from a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-mixture of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-dimensional Normal distributions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with the density (e.g. height and weight of males and females):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16</a:t>
            </a:fld>
            <a:endParaRPr lang="de-DE" smtClean="0"/>
          </a:p>
          <a:p>
            <a:endParaRPr lang="de-D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Expectation-Maximization Method (EM)</a:t>
            </a:r>
            <a:endParaRPr lang="en-US" dirty="0"/>
          </a:p>
        </p:txBody>
      </p:sp>
      <p:graphicFrame>
        <p:nvGraphicFramePr>
          <p:cNvPr id="116753" name="Object 17"/>
          <p:cNvGraphicFramePr>
            <a:graphicFrameLocks noChangeAspect="1"/>
          </p:cNvGraphicFramePr>
          <p:nvPr>
            <p:ph idx="1"/>
          </p:nvPr>
        </p:nvGraphicFramePr>
        <p:xfrm>
          <a:off x="2362200" y="4633119"/>
          <a:ext cx="5509741" cy="548481"/>
        </p:xfrm>
        <a:graphic>
          <a:graphicData uri="http://schemas.openxmlformats.org/presentationml/2006/ole">
            <p:oleObj spid="_x0000_s77826" name="Formel" r:id="rId3" imgW="2806560" imgH="279360" progId="Equation.3">
              <p:embed/>
            </p:oleObj>
          </a:graphicData>
        </a:graphic>
      </p:graphicFrame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250825" y="914400"/>
            <a:ext cx="8893175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Key idea:</a:t>
            </a:r>
          </a:p>
          <a:p>
            <a:pPr>
              <a:lnSpc>
                <a:spcPct val="13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When L(X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l-GR" sz="2400" dirty="0" smtClean="0">
                <a:latin typeface="Times New Roman"/>
                <a:cs typeface="Times New Roman"/>
                <a:sym typeface="Symbol" pitchFamily="18" charset="2"/>
              </a:rPr>
              <a:t>θ</a:t>
            </a:r>
            <a:r>
              <a:rPr lang="en-US" sz="2400" dirty="0" smtClean="0">
                <a:latin typeface="Times New Roman"/>
                <a:cs typeface="Times New Roman"/>
                <a:sym typeface="Symbol" pitchFamily="18" charset="2"/>
              </a:rPr>
              <a:t>)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(where the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 are possibly multivariate)</a:t>
            </a:r>
          </a:p>
          <a:p>
            <a:pPr>
              <a:lnSpc>
                <a:spcPct val="13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analytically intractable then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introduce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latent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(i.e., hidden, invisible, missing)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random variable(s) Z</a:t>
            </a:r>
          </a:p>
          <a:p>
            <a:pPr>
              <a:lnSpc>
                <a:spcPct val="13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such that</a:t>
            </a:r>
            <a:endParaRPr lang="en-US" sz="22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joint distribution J(X</a:t>
            </a:r>
            <a:r>
              <a:rPr lang="en-US" sz="2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Z,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) of the “complete” data</a:t>
            </a:r>
          </a:p>
          <a:p>
            <a:pPr lvl="1">
              <a:lnSpc>
                <a:spcPct val="13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is tractable (often with Z actually being multivariate: Z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,...,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iteratively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derive the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expected complete-data likelihood</a:t>
            </a:r>
            <a:r>
              <a:rPr lang="en-US" sz="2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by integrating J</a:t>
            </a:r>
            <a:endParaRPr lang="en-US" sz="2200" b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en-US" sz="22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find best :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6755" name="AutoShape 19"/>
          <p:cNvSpPr>
            <a:spLocks/>
          </p:cNvSpPr>
          <p:nvPr/>
        </p:nvSpPr>
        <p:spPr bwMode="auto">
          <a:xfrm rot="5400000">
            <a:off x="5740262" y="3403738"/>
            <a:ext cx="381001" cy="3784327"/>
          </a:xfrm>
          <a:prstGeom prst="rightBrace">
            <a:avLst>
              <a:gd name="adj1" fmla="val 14537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4648200" y="5486400"/>
            <a:ext cx="3195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Z|X,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[J(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,…,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Z, )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6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5" grpId="0" animBg="1"/>
      <p:bldP spid="1167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68313" y="5181600"/>
            <a:ext cx="8142287" cy="1311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EM Procedure</a:t>
            </a:r>
            <a:endParaRPr lang="en-US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811213" y="1836912"/>
            <a:ext cx="75041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step (expectation):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estimate posterior probability of Z:  P[Z |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assuming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were known and equal to previous estimate 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and compute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Z|X,</a:t>
            </a:r>
            <a:r>
              <a:rPr lang="el-GR" sz="2400" baseline="-25000" dirty="0" smtClean="0">
                <a:latin typeface="Times New Roman"/>
                <a:cs typeface="Times New Roman"/>
              </a:rPr>
              <a:t>θ</a:t>
            </a:r>
            <a:r>
              <a:rPr lang="en-US" sz="2400" baseline="-25000" dirty="0" smtClean="0">
                <a:latin typeface="Times New Roman"/>
                <a:cs typeface="Times New Roman"/>
              </a:rPr>
              <a:t>(t)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[log J(X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Z,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)]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by integrating over values for Z</a:t>
            </a:r>
          </a:p>
          <a:p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56060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Initialization: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choose start estimate for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(0)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(e.g., using Method-of-Moments estimator)</a:t>
            </a:r>
            <a:endParaRPr lang="en-US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25438" y="1447800"/>
            <a:ext cx="4885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Iterate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(t=0, 1, …) until convergence: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809625" y="3853037"/>
            <a:ext cx="5749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step (maximization, MLE step):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Estimate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(t+1)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by maximizing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(t+1)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max</a:t>
            </a:r>
            <a:r>
              <a:rPr lang="el-GR" sz="2400" baseline="-25000" dirty="0" smtClean="0">
                <a:latin typeface="Times New Roman"/>
                <a:cs typeface="Times New Roman"/>
              </a:rPr>
              <a:t>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Z|X,</a:t>
            </a:r>
            <a:r>
              <a:rPr lang="el-GR" sz="2400" baseline="-25000" dirty="0" smtClean="0">
                <a:latin typeface="Times New Roman"/>
                <a:cs typeface="Times New Roman"/>
              </a:rPr>
              <a:t>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[log J(X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Z,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)]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457200" y="5181600"/>
            <a:ext cx="802014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onvergence is guaranteed </a:t>
            </a:r>
          </a:p>
          <a:p>
            <a:pPr>
              <a:lnSpc>
                <a:spcPct val="9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(because the E step computes a lower bound of the true L function, </a:t>
            </a:r>
          </a:p>
          <a:p>
            <a:pPr>
              <a:lnSpc>
                <a:spcPct val="90000"/>
              </a:lnSpc>
            </a:pPr>
            <a:r>
              <a:rPr lang="en-US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and the M step yields monotonically non-decreasing likelihood), 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but may result in local maximum of (log-)likelihood function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18</a:t>
            </a:fld>
            <a:endParaRPr lang="de-DE" smtClean="0"/>
          </a:p>
          <a:p>
            <a:endParaRPr lang="de-DE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18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240" y="-78581"/>
            <a:ext cx="2212760" cy="17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EM Example for Multivariate </a:t>
            </a:r>
            <a:br>
              <a:rPr lang="en-US" sz="3600" dirty="0" smtClean="0"/>
            </a:br>
            <a:r>
              <a:rPr lang="en-US" sz="3600" dirty="0" smtClean="0"/>
              <a:t>Normal Mixture</a:t>
            </a:r>
            <a:endParaRPr lang="en-US" sz="3600" dirty="0"/>
          </a:p>
        </p:txBody>
      </p:sp>
      <p:graphicFrame>
        <p:nvGraphicFramePr>
          <p:cNvPr id="117780" name="Object 20"/>
          <p:cNvGraphicFramePr>
            <a:graphicFrameLocks noChangeAspect="1"/>
          </p:cNvGraphicFramePr>
          <p:nvPr>
            <p:ph idx="1"/>
          </p:nvPr>
        </p:nvGraphicFramePr>
        <p:xfrm>
          <a:off x="250825" y="3448050"/>
          <a:ext cx="8145463" cy="557213"/>
        </p:xfrm>
        <a:graphic>
          <a:graphicData uri="http://schemas.openxmlformats.org/presentationml/2006/ole">
            <p:oleObj spid="_x0000_s78856" name="Formel" r:id="rId4" imgW="4089240" imgH="279360" progId="Equation.3">
              <p:embed/>
            </p:oleObj>
          </a:graphicData>
        </a:graphic>
      </p:graphicFrame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79388" y="1138535"/>
            <a:ext cx="3562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Expectation step (E step):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227013" y="1673225"/>
          <a:ext cx="3332162" cy="611188"/>
        </p:xfrm>
        <a:graphic>
          <a:graphicData uri="http://schemas.openxmlformats.org/presentationml/2006/ole">
            <p:oleObj spid="_x0000_s78850" name="Equation" r:id="rId5" imgW="1587240" imgH="291960" progId="">
              <p:embed/>
            </p:oleObj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3540125" y="1384300"/>
          <a:ext cx="3013075" cy="1587500"/>
        </p:xfrm>
        <a:graphic>
          <a:graphicData uri="http://schemas.openxmlformats.org/presentationml/2006/ole">
            <p:oleObj spid="_x0000_s78851" name="Equation" r:id="rId6" imgW="1422360" imgH="749160" progId="">
              <p:embed/>
            </p:oleObj>
          </a:graphicData>
        </a:graphic>
      </p:graphicFrame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52400" y="2971800"/>
            <a:ext cx="3902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Maximization step (M step):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381000" y="3989388"/>
          <a:ext cx="1576388" cy="1690687"/>
        </p:xfrm>
        <a:graphic>
          <a:graphicData uri="http://schemas.openxmlformats.org/presentationml/2006/ole">
            <p:oleObj spid="_x0000_s78852" name="Equation" r:id="rId7" imgW="876240" imgH="939600" progId="">
              <p:embed/>
            </p:oleObj>
          </a:graphicData>
        </a:graphic>
      </p:graphicFrame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2265363" y="3989388"/>
          <a:ext cx="3678237" cy="1690687"/>
        </p:xfrm>
        <a:graphic>
          <a:graphicData uri="http://schemas.openxmlformats.org/presentationml/2006/ole">
            <p:oleObj spid="_x0000_s78853" name="Equation" r:id="rId8" imgW="2044440" imgH="939600" progId="">
              <p:embed/>
            </p:oleObj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6172200" y="3962400"/>
          <a:ext cx="2651125" cy="1736725"/>
        </p:xfrm>
        <a:graphic>
          <a:graphicData uri="http://schemas.openxmlformats.org/presentationml/2006/ole">
            <p:oleObj spid="_x0000_s78854" name="Equation" r:id="rId9" imgW="1473120" imgH="965160" progId="">
              <p:embed/>
            </p:oleObj>
          </a:graphicData>
        </a:graphic>
      </p:graphicFrame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6858000" y="1598474"/>
            <a:ext cx="2183611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200" b="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 = 1 </a:t>
            </a:r>
          </a:p>
          <a:p>
            <a:pPr>
              <a:lnSpc>
                <a:spcPct val="90000"/>
              </a:lnSpc>
            </a:pP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200" b="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i="1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 data point X</a:t>
            </a:r>
            <a:r>
              <a:rPr lang="en-US" sz="2200" b="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lnSpc>
                <a:spcPct val="90000"/>
              </a:lnSpc>
            </a:pP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was generated</a:t>
            </a:r>
          </a:p>
          <a:p>
            <a:pPr>
              <a:lnSpc>
                <a:spcPct val="90000"/>
              </a:lnSpc>
            </a:pP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200" b="0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0" i="1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 component,</a:t>
            </a:r>
          </a:p>
          <a:p>
            <a:pPr>
              <a:lnSpc>
                <a:spcPct val="90000"/>
              </a:lnSpc>
            </a:pP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0 otherwise</a:t>
            </a:r>
            <a:endParaRPr lang="en-US" sz="22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71" name="AutoShape 11"/>
          <p:cNvSpPr>
            <a:spLocks/>
          </p:cNvSpPr>
          <p:nvPr/>
        </p:nvSpPr>
        <p:spPr bwMode="auto">
          <a:xfrm rot="5400000">
            <a:off x="4391819" y="1599405"/>
            <a:ext cx="431800" cy="8713788"/>
          </a:xfrm>
          <a:prstGeom prst="rightBrace">
            <a:avLst>
              <a:gd name="adj1" fmla="val 16816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74" name="Object 14"/>
          <p:cNvGraphicFramePr>
            <a:graphicFrameLocks noChangeAspect="1"/>
          </p:cNvGraphicFramePr>
          <p:nvPr/>
        </p:nvGraphicFramePr>
        <p:xfrm>
          <a:off x="4114800" y="6151562"/>
          <a:ext cx="1081087" cy="477838"/>
        </p:xfrm>
        <a:graphic>
          <a:graphicData uri="http://schemas.openxmlformats.org/presentationml/2006/ole">
            <p:oleObj spid="_x0000_s78855" name="Equation" r:id="rId10" imgW="431640" imgH="228600" progId="">
              <p:embed/>
            </p:oleObj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95211" y="6096000"/>
            <a:ext cx="278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 L. Wasserman, p.121 ff.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k=2, m=1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6" grpId="0"/>
      <p:bldP spid="117770" grpId="0"/>
      <p:bldP spid="117771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1295400"/>
            <a:ext cx="7772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Statistical Inference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Given a parametric model M and a sample X</a:t>
            </a:r>
            <a:r>
              <a:rPr lang="en-US" sz="28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, how do we infer (learn) the parameters of M?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For multivariate models with observed variable X and „outcome (response)“ variable Y, this is called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prediction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for a discrete outcome variable this is also called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r(x) = E[Y | X=x] is called the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regression function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2</a:t>
            </a:fld>
            <a:endParaRPr lang="de-DE" smtClean="0"/>
          </a:p>
          <a:p>
            <a:endParaRPr lang="de-D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Confidence Intervals</a:t>
            </a:r>
            <a:endParaRPr lang="en-US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63513" y="986135"/>
            <a:ext cx="6606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Estimator T for an interval for parameter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such that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63605" y="2895600"/>
            <a:ext cx="80954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the distribution of random variable X, a value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(0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 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&lt;1) with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called 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quantile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 the 0.5-quantile is called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median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the Normal distribution N(0,1) the -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quantile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denoted 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2362200" y="3276600"/>
          <a:ext cx="5008563" cy="548503"/>
        </p:xfrm>
        <a:graphic>
          <a:graphicData uri="http://schemas.openxmlformats.org/presentationml/2006/ole">
            <p:oleObj spid="_x0000_s79874" name="Formel" r:id="rId3" imgW="1968480" imgH="215640" progId="Equation.3">
              <p:embed/>
            </p:oleObj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468313" y="1542871"/>
          <a:ext cx="3697287" cy="438150"/>
        </p:xfrm>
        <a:graphic>
          <a:graphicData uri="http://schemas.openxmlformats.org/presentationml/2006/ole">
            <p:oleObj spid="_x0000_s79875" name="Equation" r:id="rId4" imgW="1498320" imgH="177480" progId="Equation.3">
              <p:embed/>
            </p:oleObj>
          </a:graphicData>
        </a:graphic>
      </p:graphicFrame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52400" y="1923871"/>
            <a:ext cx="880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[T-a,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T+a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] is the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confidence interval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1–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is the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confidence level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20</a:t>
            </a:fld>
            <a:endParaRPr lang="de-DE" smtClean="0"/>
          </a:p>
          <a:p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800600"/>
            <a:ext cx="3505200" cy="152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5884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For a given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i="1" dirty="0" smtClean="0">
                <a:latin typeface="Times New Roman"/>
                <a:cs typeface="Times New Roman"/>
              </a:rPr>
              <a:t>α</a:t>
            </a:r>
            <a:r>
              <a:rPr lang="en-US" sz="2400" b="0" dirty="0" smtClean="0">
                <a:latin typeface="Times New Roman"/>
                <a:cs typeface="Times New Roman"/>
              </a:rPr>
              <a:t>, find a value </a:t>
            </a:r>
            <a:r>
              <a:rPr lang="en-US" sz="2400" dirty="0" smtClean="0">
                <a:latin typeface="Times New Roman"/>
                <a:cs typeface="Times New Roman"/>
              </a:rPr>
              <a:t>z of N(0,1)</a:t>
            </a:r>
            <a:r>
              <a:rPr lang="en-US" sz="2400" b="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b="0" dirty="0" smtClean="0">
                <a:latin typeface="Times New Roman"/>
                <a:cs typeface="Times New Roman"/>
              </a:rPr>
              <a:t>  that denotes </a:t>
            </a: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[T-a,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T+a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conf. interval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0" dirty="0" smtClean="0">
                <a:latin typeface="Times New Roman"/>
                <a:cs typeface="Times New Roman"/>
              </a:rPr>
              <a:t>corresponding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-</a:t>
            </a:r>
            <a:r>
              <a:rPr lang="en-US" sz="2400" b="0" dirty="0" err="1" smtClean="0">
                <a:latin typeface="Times New Roman"/>
                <a:cs typeface="Times New Roman"/>
              </a:rPr>
              <a:t>quantile</a:t>
            </a:r>
            <a:r>
              <a:rPr lang="en-US" sz="2400" b="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Confidence Intervals for </a:t>
            </a:r>
            <a:r>
              <a:rPr lang="en-US" dirty="0" smtClean="0"/>
              <a:t>Expectations (1)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99374" y="848142"/>
            <a:ext cx="8486682" cy="2123658"/>
            <a:chOff x="199374" y="914400"/>
            <a:chExt cx="8486682" cy="2123658"/>
          </a:xfrm>
        </p:grpSpPr>
        <p:sp>
          <p:nvSpPr>
            <p:cNvPr id="102403" name="Text Box 3"/>
            <p:cNvSpPr txBox="1">
              <a:spLocks noChangeArrowheads="1"/>
            </p:cNvSpPr>
            <p:nvPr/>
          </p:nvSpPr>
          <p:spPr bwMode="auto">
            <a:xfrm>
              <a:off x="199374" y="914400"/>
              <a:ext cx="8486682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Let x</a:t>
              </a:r>
              <a:r>
                <a:rPr lang="en-US" sz="2400" b="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, ..., </a:t>
              </a:r>
              <a:r>
                <a:rPr lang="en-US" sz="2400" b="0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0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 be a sample from a distribution with </a:t>
              </a:r>
              <a:r>
                <a:rPr lang="en-US" sz="2400" b="0" i="1" dirty="0" smtClean="0">
                  <a:latin typeface="Times New Roman" pitchFamily="18" charset="0"/>
                  <a:cs typeface="Times New Roman" pitchFamily="18" charset="0"/>
                </a:rPr>
                <a:t>unknown</a:t>
              </a:r>
            </a:p>
            <a:p>
              <a:pPr>
                <a:lnSpc>
                  <a:spcPct val="110000"/>
                </a:lnSpc>
              </a:pPr>
              <a:r>
                <a:rPr lang="en-US" sz="2400" b="0" i="1" dirty="0" smtClean="0">
                  <a:latin typeface="Times New Roman" pitchFamily="18" charset="0"/>
                  <a:cs typeface="Times New Roman" pitchFamily="18" charset="0"/>
                </a:rPr>
                <a:t>expectation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2400" b="0" i="1" dirty="0" smtClean="0">
                  <a:latin typeface="Times New Roman" pitchFamily="18" charset="0"/>
                  <a:cs typeface="Times New Roman" pitchFamily="18" charset="0"/>
                </a:rPr>
                <a:t>known variance 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</a:t>
              </a:r>
              <a:r>
                <a:rPr lang="en-US" sz="2400" b="0" baseline="30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 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For sufficiently large n, the sample mean     is N(,</a:t>
              </a:r>
              <a:r>
                <a:rPr lang="en-US" sz="2400" b="0" baseline="30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/n) distributed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and                     is N(0,1) distributed:</a:t>
              </a:r>
            </a:p>
            <a:p>
              <a:pPr>
                <a:lnSpc>
                  <a:spcPct val="110000"/>
                </a:lnSpc>
              </a:pPr>
              <a:endParaRPr lang="en-US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02405" name="Object 5"/>
            <p:cNvGraphicFramePr>
              <a:graphicFrameLocks noChangeAspect="1"/>
            </p:cNvGraphicFramePr>
            <p:nvPr/>
          </p:nvGraphicFramePr>
          <p:xfrm>
            <a:off x="5287962" y="1742658"/>
            <a:ext cx="350838" cy="379413"/>
          </p:xfrm>
          <a:graphic>
            <a:graphicData uri="http://schemas.openxmlformats.org/presentationml/2006/ole">
              <p:oleObj spid="_x0000_s80898" name="Equation" r:id="rId3" imgW="152280" imgH="164880" progId="Equation.3">
                <p:embed/>
              </p:oleObj>
            </a:graphicData>
          </a:graphic>
        </p:graphicFrame>
        <p:graphicFrame>
          <p:nvGraphicFramePr>
            <p:cNvPr id="102406" name="Object 6"/>
            <p:cNvGraphicFramePr>
              <a:graphicFrameLocks noChangeAspect="1"/>
            </p:cNvGraphicFramePr>
            <p:nvPr/>
          </p:nvGraphicFramePr>
          <p:xfrm>
            <a:off x="801688" y="2084388"/>
            <a:ext cx="1316037" cy="757237"/>
          </p:xfrm>
          <a:graphic>
            <a:graphicData uri="http://schemas.openxmlformats.org/presentationml/2006/ole">
              <p:oleObj spid="_x0000_s80899" name="Equation" r:id="rId4" imgW="660240" imgH="380880" progId="Equation.3">
                <p:embed/>
              </p:oleObj>
            </a:graphicData>
          </a:graphic>
        </p:graphicFrame>
      </p:grp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1122362" y="2514600"/>
          <a:ext cx="7793038" cy="776288"/>
        </p:xfrm>
        <a:graphic>
          <a:graphicData uri="http://schemas.openxmlformats.org/presentationml/2006/ole">
            <p:oleObj spid="_x0000_s80904" name="Formel" r:id="rId5" imgW="4330440" imgH="431640" progId="Equation.3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3733800" y="3208337"/>
          <a:ext cx="3106737" cy="754063"/>
        </p:xfrm>
        <a:graphic>
          <a:graphicData uri="http://schemas.openxmlformats.org/presentationml/2006/ole">
            <p:oleObj spid="_x0000_s80905" name="Formel" r:id="rId6" imgW="1726920" imgH="419040" progId="Equation.3">
              <p:embed/>
            </p:oleObj>
          </a:graphicData>
        </a:graphic>
      </p:graphicFrame>
      <p:graphicFrame>
        <p:nvGraphicFramePr>
          <p:cNvPr id="102414" name="Object 14"/>
          <p:cNvGraphicFramePr>
            <a:graphicFrameLocks noChangeAspect="1"/>
          </p:cNvGraphicFramePr>
          <p:nvPr/>
        </p:nvGraphicFramePr>
        <p:xfrm>
          <a:off x="1066800" y="3894137"/>
          <a:ext cx="5118100" cy="754063"/>
        </p:xfrm>
        <a:graphic>
          <a:graphicData uri="http://schemas.openxmlformats.org/presentationml/2006/ole">
            <p:oleObj spid="_x0000_s80906" name="Formel" r:id="rId7" imgW="2844720" imgH="419040" progId="Equation.3">
              <p:embed/>
            </p:oleObj>
          </a:graphicData>
        </a:graphic>
      </p:graphicFrame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6362" y="4629150"/>
            <a:ext cx="8750300" cy="1824038"/>
            <a:chOff x="67" y="2916"/>
            <a:chExt cx="5512" cy="1149"/>
          </a:xfrm>
        </p:grpSpPr>
        <p:sp>
          <p:nvSpPr>
            <p:cNvPr id="102421" name="Rectangle 21"/>
            <p:cNvSpPr>
              <a:spLocks noChangeArrowheads="1"/>
            </p:cNvSpPr>
            <p:nvPr/>
          </p:nvSpPr>
          <p:spPr bwMode="auto">
            <a:xfrm>
              <a:off x="3220" y="3203"/>
              <a:ext cx="2359" cy="8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420" name="Rectangle 20"/>
            <p:cNvSpPr>
              <a:spLocks noChangeArrowheads="1"/>
            </p:cNvSpPr>
            <p:nvPr/>
          </p:nvSpPr>
          <p:spPr bwMode="auto">
            <a:xfrm>
              <a:off x="725" y="3203"/>
              <a:ext cx="1769" cy="8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408" name="Text Box 8"/>
            <p:cNvSpPr txBox="1">
              <a:spLocks noChangeArrowheads="1"/>
            </p:cNvSpPr>
            <p:nvPr/>
          </p:nvSpPr>
          <p:spPr bwMode="auto">
            <a:xfrm>
              <a:off x="67" y="2916"/>
              <a:ext cx="527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confidence interval</a:t>
              </a:r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</a:rPr>
                <a:t>                          </a:t>
              </a:r>
              <a:r>
                <a:rPr lang="en-US" sz="2200" b="1" u="sng" dirty="0" smtClean="0"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confidence level </a:t>
              </a:r>
              <a:r>
                <a:rPr lang="en-US" sz="2200" b="0" i="1" dirty="0" smtClean="0">
                  <a:latin typeface="Times New Roman" pitchFamily="18" charset="0"/>
                  <a:cs typeface="Times New Roman" pitchFamily="18" charset="0"/>
                </a:rPr>
                <a:t>1-</a:t>
              </a:r>
              <a:r>
                <a:rPr lang="en-US" sz="2200" b="0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</a:rPr>
                <a:t>set</a:t>
              </a:r>
            </a:p>
          </p:txBody>
        </p:sp>
        <p:graphicFrame>
          <p:nvGraphicFramePr>
            <p:cNvPr id="102409" name="Object 9"/>
            <p:cNvGraphicFramePr>
              <a:graphicFrameLocks noChangeAspect="1"/>
            </p:cNvGraphicFramePr>
            <p:nvPr/>
          </p:nvGraphicFramePr>
          <p:xfrm>
            <a:off x="1838" y="2928"/>
            <a:ext cx="1042" cy="268"/>
          </p:xfrm>
          <a:graphic>
            <a:graphicData uri="http://schemas.openxmlformats.org/presentationml/2006/ole">
              <p:oleObj spid="_x0000_s80900" name="Formel" r:id="rId8" imgW="888840" imgH="228600" progId="Equation.3">
                <p:embed/>
              </p:oleObj>
            </a:graphicData>
          </a:graphic>
        </p:graphicFrame>
        <p:sp>
          <p:nvSpPr>
            <p:cNvPr id="102410" name="Text Box 10"/>
            <p:cNvSpPr txBox="1">
              <a:spLocks noChangeArrowheads="1"/>
            </p:cNvSpPr>
            <p:nvPr/>
          </p:nvSpPr>
          <p:spPr bwMode="auto">
            <a:xfrm>
              <a:off x="220" y="3248"/>
              <a:ext cx="1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2411" name="Object 11"/>
            <p:cNvGraphicFramePr>
              <a:graphicFrameLocks noChangeAspect="1"/>
            </p:cNvGraphicFramePr>
            <p:nvPr/>
          </p:nvGraphicFramePr>
          <p:xfrm>
            <a:off x="907" y="3203"/>
            <a:ext cx="717" cy="512"/>
          </p:xfrm>
          <a:graphic>
            <a:graphicData uri="http://schemas.openxmlformats.org/presentationml/2006/ole">
              <p:oleObj spid="_x0000_s80901" name="Equation" r:id="rId9" imgW="533160" imgH="380880" progId="Equation.3">
                <p:embed/>
              </p:oleObj>
            </a:graphicData>
          </a:graphic>
        </p:graphicFrame>
        <p:graphicFrame>
          <p:nvGraphicFramePr>
            <p:cNvPr id="102413" name="Object 13"/>
            <p:cNvGraphicFramePr>
              <a:graphicFrameLocks noChangeAspect="1"/>
            </p:cNvGraphicFramePr>
            <p:nvPr/>
          </p:nvGraphicFramePr>
          <p:xfrm>
            <a:off x="3311" y="3158"/>
            <a:ext cx="2253" cy="461"/>
          </p:xfrm>
          <a:graphic>
            <a:graphicData uri="http://schemas.openxmlformats.org/presentationml/2006/ole">
              <p:oleObj spid="_x0000_s80902" name="Equation" r:id="rId10" imgW="1676160" imgH="342720" progId="Equation.3">
                <p:embed/>
              </p:oleObj>
            </a:graphicData>
          </a:graphic>
        </p:graphicFrame>
        <p:sp>
          <p:nvSpPr>
            <p:cNvPr id="102415" name="Text Box 15"/>
            <p:cNvSpPr txBox="1">
              <a:spLocks noChangeArrowheads="1"/>
            </p:cNvSpPr>
            <p:nvPr/>
          </p:nvSpPr>
          <p:spPr bwMode="auto">
            <a:xfrm>
              <a:off x="702" y="3702"/>
              <a:ext cx="18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then look up 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(z) to find 1–</a:t>
              </a:r>
              <a:r>
                <a:rPr lang="el-GR" b="0" dirty="0" smtClean="0">
                  <a:latin typeface="Times New Roman"/>
                  <a:cs typeface="Times New Roman"/>
                  <a:sym typeface="Symbol" pitchFamily="18" charset="2"/>
                </a:rPr>
                <a:t>α</a:t>
              </a:r>
              <a:endParaRPr lang="en-US" b="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02418" name="Object 18"/>
            <p:cNvGraphicFramePr>
              <a:graphicFrameLocks noChangeAspect="1"/>
            </p:cNvGraphicFramePr>
            <p:nvPr/>
          </p:nvGraphicFramePr>
          <p:xfrm>
            <a:off x="3648" y="3539"/>
            <a:ext cx="643" cy="493"/>
          </p:xfrm>
          <a:graphic>
            <a:graphicData uri="http://schemas.openxmlformats.org/presentationml/2006/ole">
              <p:oleObj spid="_x0000_s80903" name="Equation" r:id="rId11" imgW="545760" imgH="419040" progId="">
                <p:embed/>
              </p:oleObj>
            </a:graphicData>
          </a:graphic>
        </p:graphicFrame>
        <p:sp>
          <p:nvSpPr>
            <p:cNvPr id="102419" name="Text Box 19"/>
            <p:cNvSpPr txBox="1">
              <a:spLocks noChangeArrowheads="1"/>
            </p:cNvSpPr>
            <p:nvPr/>
          </p:nvSpPr>
          <p:spPr bwMode="auto">
            <a:xfrm>
              <a:off x="3265" y="3657"/>
              <a:ext cx="3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smtClean="0">
                  <a:latin typeface="Times New Roman" pitchFamily="18" charset="0"/>
                  <a:cs typeface="Times New Roman" pitchFamily="18" charset="0"/>
                </a:rPr>
                <a:t>then</a:t>
              </a:r>
              <a:endParaRPr lang="en-US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21</a:t>
            </a:fld>
            <a:endParaRPr lang="de-DE" smtClean="0"/>
          </a:p>
          <a:p>
            <a:endParaRPr lang="de-DE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Confidence Intervals for Expectations (2)</a:t>
            </a:r>
            <a:endParaRPr lang="en-US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9164688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be an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 sample from a distribution X with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unknown</a:t>
            </a:r>
          </a:p>
          <a:p>
            <a:pPr>
              <a:lnSpc>
                <a:spcPct val="110000"/>
              </a:lnSpc>
            </a:pP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expectation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unknown variance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known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sample variance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sufficiently large n, the random variable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304800" y="2133600"/>
          <a:ext cx="2166937" cy="919163"/>
        </p:xfrm>
        <a:graphic>
          <a:graphicData uri="http://schemas.openxmlformats.org/presentationml/2006/ole">
            <p:oleObj spid="_x0000_s81922" name="Formel" r:id="rId3" imgW="1015920" imgH="431640" progId="Equation.3">
              <p:embed/>
            </p:oleObj>
          </a:graphicData>
        </a:graphic>
      </p:graphicFrame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28600" y="2968625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has 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 distribution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(Student distribution) with n-1 degrees of freedom: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4114800" y="2514600"/>
          <a:ext cx="4548187" cy="2054225"/>
        </p:xfrm>
        <a:graphic>
          <a:graphicData uri="http://schemas.openxmlformats.org/presentationml/2006/ole">
            <p:oleObj spid="_x0000_s81923" name="Formel" r:id="rId4" imgW="2133360" imgH="965160" progId="Equation.3">
              <p:embed/>
            </p:oleObj>
          </a:graphicData>
        </a:graphic>
      </p:graphicFrame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28600" y="4564360"/>
            <a:ext cx="3653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Gamma function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4114800" y="4303713"/>
          <a:ext cx="3735387" cy="1027112"/>
        </p:xfrm>
        <a:graphic>
          <a:graphicData uri="http://schemas.openxmlformats.org/presentationml/2006/ole">
            <p:oleObj spid="_x0000_s81924" name="Formel" r:id="rId5" imgW="1752480" imgH="482400" progId="Equation.3">
              <p:embed/>
            </p:oleObj>
          </a:graphicData>
        </a:graphic>
      </p:graphicFrame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2667000" y="5229225"/>
          <a:ext cx="6092825" cy="406400"/>
        </p:xfrm>
        <a:graphic>
          <a:graphicData uri="http://schemas.openxmlformats.org/presentationml/2006/ole">
            <p:oleObj spid="_x0000_s81925" name="Equation" r:id="rId6" imgW="2857320" imgH="190440" progId="Equation.3">
              <p:embed/>
            </p:oleObj>
          </a:graphicData>
        </a:graphic>
      </p:graphicFrame>
      <p:graphicFrame>
        <p:nvGraphicFramePr>
          <p:cNvPr id="103434" name="Object 10"/>
          <p:cNvGraphicFramePr>
            <a:graphicFrameLocks noChangeAspect="1"/>
          </p:cNvGraphicFramePr>
          <p:nvPr/>
        </p:nvGraphicFramePr>
        <p:xfrm>
          <a:off x="609600" y="5562600"/>
          <a:ext cx="7205663" cy="1000125"/>
        </p:xfrm>
        <a:graphic>
          <a:graphicData uri="http://schemas.openxmlformats.org/presentationml/2006/ole">
            <p:oleObj spid="_x0000_s81926" name="Equation" r:id="rId7" imgW="2920680" imgH="406080" progId="Equation.3">
              <p:embed/>
            </p:oleObj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22</a:t>
            </a:fld>
            <a:endParaRPr lang="de-DE" smtClean="0"/>
          </a:p>
          <a:p>
            <a:endParaRPr lang="de-DE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Section II.2</a:t>
            </a:r>
            <a:endParaRPr lang="en-US" dirty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09285" y="1287008"/>
            <a:ext cx="8858515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measures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statistical estimators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Nonparametric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parametric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estimation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Histograms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generic (nonparametric) plug-in estimators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Method-of-Moments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estimator good initial guess but may be biased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Maximum-Likelihood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estimator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Expectation Maximization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Confidence intervals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parameters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Seite-6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-517525"/>
            <a:ext cx="7450137" cy="9966325"/>
          </a:xfrm>
          <a:prstGeom prst="rect">
            <a:avLst/>
          </a:prstGeom>
          <a:noFill/>
        </p:spPr>
      </p:pic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Normal Distribution Table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24</a:t>
            </a:fld>
            <a:endParaRPr lang="de-DE" smtClean="0"/>
          </a:p>
          <a:p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4" name="Picture 6" descr="Seite-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304800"/>
            <a:ext cx="6018212" cy="10387013"/>
          </a:xfrm>
          <a:prstGeom prst="rect">
            <a:avLst/>
          </a:prstGeom>
          <a:noFill/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Student‘s t Distribution Table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25</a:t>
            </a:fld>
            <a:endParaRPr lang="de-DE" smtClean="0"/>
          </a:p>
          <a:p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of Sampling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990600"/>
            <a:ext cx="3505200" cy="1828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1828800"/>
            <a:ext cx="990600" cy="8382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2595027"/>
            <a:ext cx="2491675" cy="121497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429" y="1066800"/>
            <a:ext cx="2169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 X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(e.g., a population,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objects of interest)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1154" y="2595027"/>
            <a:ext cx="24160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Samples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drawn from X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(e.g., people, objects)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733805" y="1528466"/>
            <a:ext cx="2514595" cy="11385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7554" y="2362200"/>
            <a:ext cx="2133600" cy="914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7384" y="1143000"/>
            <a:ext cx="3450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Statistical Inference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can we say about X based 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4784229"/>
            <a:ext cx="8686800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Suppose we want to estimate the average salary of employees in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German companies.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Sample 1: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Suppose we look at n=200 top-paid CEOs of major banks.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Sample 2: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Suppose we look at n=100 employees across all kinds of companies.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200" y="3063895"/>
            <a:ext cx="4572000" cy="1508105"/>
            <a:chOff x="228600" y="3087469"/>
            <a:chExt cx="4572000" cy="1508105"/>
          </a:xfrm>
        </p:grpSpPr>
        <p:sp>
          <p:nvSpPr>
            <p:cNvPr id="34" name="Rectangle 33"/>
            <p:cNvSpPr/>
            <p:nvPr/>
          </p:nvSpPr>
          <p:spPr>
            <a:xfrm>
              <a:off x="228600" y="3087469"/>
              <a:ext cx="4572000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u="sng" dirty="0" err="1" smtClean="0">
                  <a:latin typeface="Times New Roman" pitchFamily="18" charset="0"/>
                  <a:cs typeface="Times New Roman" pitchFamily="18" charset="0"/>
                </a:rPr>
                <a:t>Distrib</a:t>
              </a:r>
              <a:r>
                <a:rPr lang="en-US" sz="2000" u="sng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u="sng" dirty="0" err="1" smtClean="0">
                  <a:latin typeface="Times New Roman" pitchFamily="18" charset="0"/>
                  <a:cs typeface="Times New Roman" pitchFamily="18" charset="0"/>
                </a:rPr>
                <a:t>Param</a:t>
              </a:r>
              <a:r>
                <a:rPr lang="en-US" sz="2000" u="sng" dirty="0" smtClean="0">
                  <a:latin typeface="Times New Roman" pitchFamily="18" charset="0"/>
                  <a:cs typeface="Times New Roman" pitchFamily="18" charset="0"/>
                </a:rPr>
                <a:t>.            Sample </a:t>
              </a:r>
              <a:r>
                <a:rPr lang="en-US" sz="2000" u="sng" dirty="0" err="1" smtClean="0">
                  <a:latin typeface="Times New Roman" pitchFamily="18" charset="0"/>
                  <a:cs typeface="Times New Roman" pitchFamily="18" charset="0"/>
                </a:rPr>
                <a:t>Param</a:t>
              </a:r>
              <a:r>
                <a:rPr lang="en-US" sz="2000" u="sng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	        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mean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	        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variance	     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 N	        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size	  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graphicFrame>
          <p:nvGraphicFramePr>
            <p:cNvPr id="138242" name="Object 2"/>
            <p:cNvGraphicFramePr>
              <a:graphicFrameLocks noChangeAspect="1"/>
            </p:cNvGraphicFramePr>
            <p:nvPr/>
          </p:nvGraphicFramePr>
          <p:xfrm>
            <a:off x="3200400" y="3436620"/>
            <a:ext cx="346710" cy="373380"/>
          </p:xfrm>
          <a:graphic>
            <a:graphicData uri="http://schemas.openxmlformats.org/presentationml/2006/ole">
              <p:oleObj spid="_x0000_s138242" name="Formel" r:id="rId5" imgW="177480" imgH="190440" progId="Equation.3">
                <p:embed/>
              </p:oleObj>
            </a:graphicData>
          </a:graphic>
        </p:graphicFrame>
        <p:graphicFrame>
          <p:nvGraphicFramePr>
            <p:cNvPr id="138244" name="Object 4"/>
            <p:cNvGraphicFramePr>
              <a:graphicFrameLocks noChangeAspect="1"/>
            </p:cNvGraphicFramePr>
            <p:nvPr/>
          </p:nvGraphicFramePr>
          <p:xfrm>
            <a:off x="3200400" y="3818255"/>
            <a:ext cx="422275" cy="448945"/>
          </p:xfrm>
          <a:graphic>
            <a:graphicData uri="http://schemas.openxmlformats.org/presentationml/2006/ole">
              <p:oleObj spid="_x0000_s138244" name="Formel" r:id="rId6" imgW="215640" imgH="228600" progId="Equation.3">
                <p:embed/>
              </p:oleObj>
            </a:graphicData>
          </a:graphic>
        </p:graphicFrame>
        <p:graphicFrame>
          <p:nvGraphicFramePr>
            <p:cNvPr id="138245" name="Object 5"/>
            <p:cNvGraphicFramePr>
              <a:graphicFrameLocks noChangeAspect="1"/>
            </p:cNvGraphicFramePr>
            <p:nvPr/>
          </p:nvGraphicFramePr>
          <p:xfrm>
            <a:off x="391478" y="3742055"/>
            <a:ext cx="446722" cy="448945"/>
          </p:xfrm>
          <a:graphic>
            <a:graphicData uri="http://schemas.openxmlformats.org/presentationml/2006/ole">
              <p:oleObj spid="_x0000_s138245" name="Formel" r:id="rId7" imgW="228600" imgH="228600" progId="Equation.3">
                <p:embed/>
              </p:oleObj>
            </a:graphicData>
          </a:graphic>
        </p:graphicFrame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3</a:t>
            </a:fld>
            <a:endParaRPr lang="de-DE" smtClean="0"/>
          </a:p>
          <a:p>
            <a:endParaRPr lang="de-D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2987695"/>
            <a:ext cx="4038600" cy="15843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Basic Types of Statistical Inference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838200"/>
            <a:ext cx="8839200" cy="51816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a set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samples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~ X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an unknown distribution X.</a:t>
            </a:r>
            <a:endParaRPr lang="en-U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e.g.: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single-coin-toss experiments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~ X: Bernoulli(p)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Parameter Estimation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e.g.: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what is the parameter p of X: Bernoulli(p) 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- what is E[X],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X,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X, etc.?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Confidence Intervals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e.g.: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 me all values C=(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such that P(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≥ 0.95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where a and b are derived from samples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Hypothesis Testing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e.g.: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p = 1/2     vs. 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p </a:t>
            </a:r>
            <a:r>
              <a:rPr lang="en-US" sz="2400" dirty="0" smtClean="0">
                <a:latin typeface="Times New Roman"/>
                <a:cs typeface="Times New Roman"/>
              </a:rPr>
              <a:t>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4</a:t>
            </a:fld>
            <a:endParaRPr lang="de-DE" smtClean="0"/>
          </a:p>
          <a:p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Statistical Estimators</a:t>
            </a:r>
            <a:endParaRPr lang="en-US" dirty="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28600" y="701695"/>
            <a:ext cx="8686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point estimator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a parameter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of a prob. distribution X is a random variable      derived from an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iid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 sample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Examples:</a:t>
            </a:r>
            <a:endParaRPr lang="en-US" sz="2000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438400" y="1825625"/>
            <a:ext cx="1933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Sample mean: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438400" y="2663825"/>
            <a:ext cx="2308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Sample variance: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5029200" y="1600200"/>
          <a:ext cx="1663700" cy="869950"/>
        </p:xfrm>
        <a:graphic>
          <a:graphicData uri="http://schemas.openxmlformats.org/presentationml/2006/ole">
            <p:oleObj spid="_x0000_s67586" name="Formel" r:id="rId3" imgW="825480" imgH="431640" progId="Equation.3">
              <p:embed/>
            </p:oleObj>
          </a:graphicData>
        </a:graphic>
      </p:graphicFrame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4978400" y="2486025"/>
          <a:ext cx="2959100" cy="866775"/>
        </p:xfrm>
        <a:graphic>
          <a:graphicData uri="http://schemas.openxmlformats.org/presentationml/2006/ole">
            <p:oleObj spid="_x0000_s67587" name="Formel" r:id="rId4" imgW="1473120" imgH="431640" progId="Equation.3">
              <p:embed/>
            </p:oleObj>
          </a:graphicData>
        </a:graphic>
      </p:graphicFrame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220044" y="3254276"/>
            <a:ext cx="61045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 estimator      for parameter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unbiased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if E[    ]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otherwise the estimator has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E[    ]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 estimator on a sample of size n is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consistent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if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954" name="Object 10"/>
          <p:cNvGraphicFramePr>
            <a:graphicFrameLocks noChangeAspect="1"/>
          </p:cNvGraphicFramePr>
          <p:nvPr/>
        </p:nvGraphicFramePr>
        <p:xfrm>
          <a:off x="660400" y="5029200"/>
          <a:ext cx="4984750" cy="514350"/>
        </p:xfrm>
        <a:graphic>
          <a:graphicData uri="http://schemas.openxmlformats.org/presentationml/2006/ole">
            <p:oleObj spid="_x0000_s67589" name="Formel" r:id="rId5" imgW="2476440" imgH="253800" progId="Equation.3">
              <p:embed/>
            </p:oleObj>
          </a:graphicData>
        </a:graphic>
      </p:graphicFrame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794125" y="18700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72871" y="5791200"/>
            <a:ext cx="6646371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Sample mean and sample variance   </a:t>
            </a:r>
          </a:p>
          <a:p>
            <a:pPr>
              <a:lnSpc>
                <a:spcPct val="8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are unbiased and consistent estimators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     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2362200" y="1066800"/>
          <a:ext cx="384175" cy="511175"/>
        </p:xfrm>
        <a:graphic>
          <a:graphicData uri="http://schemas.openxmlformats.org/presentationml/2006/ole">
            <p:oleObj spid="_x0000_s67590" name="Equation" r:id="rId6" imgW="190440" imgH="253800" progId="">
              <p:embed/>
            </p:oleObj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1978025" y="3276600"/>
          <a:ext cx="384175" cy="511175"/>
        </p:xfrm>
        <a:graphic>
          <a:graphicData uri="http://schemas.openxmlformats.org/presentationml/2006/ole">
            <p:oleObj spid="_x0000_s67591" name="Equation" r:id="rId7" imgW="190440" imgH="253800" progId="">
              <p:embed/>
            </p:oleObj>
          </a:graphicData>
        </a:graphic>
      </p:graphicFrame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835025" y="3733800"/>
          <a:ext cx="384175" cy="511175"/>
        </p:xfrm>
        <a:graphic>
          <a:graphicData uri="http://schemas.openxmlformats.org/presentationml/2006/ole">
            <p:oleObj spid="_x0000_s67592" name="Equation" r:id="rId8" imgW="190440" imgH="253800" progId="">
              <p:embed/>
            </p:oleObj>
          </a:graphicData>
        </a:graphic>
      </p:graphicFrame>
      <p:graphicFrame>
        <p:nvGraphicFramePr>
          <p:cNvPr id="67593" name="Object 9"/>
          <p:cNvGraphicFramePr>
            <a:graphicFrameLocks noChangeAspect="1"/>
          </p:cNvGraphicFramePr>
          <p:nvPr/>
        </p:nvGraphicFramePr>
        <p:xfrm>
          <a:off x="4568825" y="4191000"/>
          <a:ext cx="384175" cy="511175"/>
        </p:xfrm>
        <a:graphic>
          <a:graphicData uri="http://schemas.openxmlformats.org/presentationml/2006/ole">
            <p:oleObj spid="_x0000_s67593" name="Equation" r:id="rId9" imgW="190440" imgH="253800" progId="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6182678" y="6019800"/>
          <a:ext cx="446722" cy="448945"/>
        </p:xfrm>
        <a:graphic>
          <a:graphicData uri="http://schemas.openxmlformats.org/presentationml/2006/ole">
            <p:oleObj spid="_x0000_s67594" name="Formel" r:id="rId10" imgW="228600" imgH="228600" progId="Equation.3">
              <p:embed/>
            </p:oleObj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5</a:t>
            </a:fld>
            <a:endParaRPr lang="de-DE" smtClean="0"/>
          </a:p>
          <a:p>
            <a:endParaRPr lang="de-DE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Estimator Error</a:t>
            </a:r>
            <a:endParaRPr lang="en-US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04800" y="829473"/>
            <a:ext cx="8499443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Let    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 an estimator for parameter  over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iid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samples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distribution of       is called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sampling distribution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standard error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     is: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008" name="Object 16"/>
          <p:cNvGraphicFramePr>
            <a:graphicFrameLocks noChangeAspect="1"/>
          </p:cNvGraphicFramePr>
          <p:nvPr/>
        </p:nvGraphicFramePr>
        <p:xfrm>
          <a:off x="844550" y="873125"/>
          <a:ext cx="374650" cy="498475"/>
        </p:xfrm>
        <a:graphic>
          <a:graphicData uri="http://schemas.openxmlformats.org/presentationml/2006/ole">
            <p:oleObj spid="_x0000_s68610" name="Equation" r:id="rId3" imgW="190440" imgH="253800" progId="">
              <p:embed/>
            </p:oleObj>
          </a:graphicData>
        </a:graphic>
      </p:graphicFrame>
      <p:graphicFrame>
        <p:nvGraphicFramePr>
          <p:cNvPr id="85011" name="Object 19"/>
          <p:cNvGraphicFramePr>
            <a:graphicFrameLocks noChangeAspect="1"/>
          </p:cNvGraphicFramePr>
          <p:nvPr/>
        </p:nvGraphicFramePr>
        <p:xfrm>
          <a:off x="2771775" y="1362873"/>
          <a:ext cx="384175" cy="511175"/>
        </p:xfrm>
        <a:graphic>
          <a:graphicData uri="http://schemas.openxmlformats.org/presentationml/2006/ole">
            <p:oleObj spid="_x0000_s68611" name="Equation" r:id="rId4" imgW="190440" imgH="253800" progId="">
              <p:embed/>
            </p:oleObj>
          </a:graphicData>
        </a:graphic>
      </p:graphicFrame>
      <p:graphicFrame>
        <p:nvGraphicFramePr>
          <p:cNvPr id="85017" name="Object 25"/>
          <p:cNvGraphicFramePr>
            <a:graphicFrameLocks noChangeAspect="1"/>
          </p:cNvGraphicFramePr>
          <p:nvPr/>
        </p:nvGraphicFramePr>
        <p:xfrm>
          <a:off x="3349625" y="1824037"/>
          <a:ext cx="384175" cy="511175"/>
        </p:xfrm>
        <a:graphic>
          <a:graphicData uri="http://schemas.openxmlformats.org/presentationml/2006/ole">
            <p:oleObj spid="_x0000_s68613" name="Equation" r:id="rId5" imgW="190440" imgH="253800" progId="">
              <p:embed/>
            </p:oleObj>
          </a:graphicData>
        </a:graphic>
      </p:graphicFrame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304800" y="2513013"/>
            <a:ext cx="5953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mean squared error (MSE)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for      is:    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021" name="Object 29"/>
          <p:cNvGraphicFramePr>
            <a:graphicFrameLocks noChangeAspect="1"/>
          </p:cNvGraphicFramePr>
          <p:nvPr/>
        </p:nvGraphicFramePr>
        <p:xfrm>
          <a:off x="4953000" y="2514600"/>
          <a:ext cx="384175" cy="511175"/>
        </p:xfrm>
        <a:graphic>
          <a:graphicData uri="http://schemas.openxmlformats.org/presentationml/2006/ole">
            <p:oleObj spid="_x0000_s68614" name="Equation" r:id="rId6" imgW="190440" imgH="253800" progId="">
              <p:embed/>
            </p:oleObj>
          </a:graphicData>
        </a:graphic>
      </p:graphicFrame>
      <p:graphicFrame>
        <p:nvGraphicFramePr>
          <p:cNvPr id="85027" name="Object 35"/>
          <p:cNvGraphicFramePr>
            <a:graphicFrameLocks noChangeAspect="1"/>
          </p:cNvGraphicFramePr>
          <p:nvPr/>
        </p:nvGraphicFramePr>
        <p:xfrm>
          <a:off x="2209800" y="3505200"/>
          <a:ext cx="2970212" cy="530225"/>
        </p:xfrm>
        <a:graphic>
          <a:graphicData uri="http://schemas.openxmlformats.org/presentationml/2006/ole">
            <p:oleObj spid="_x0000_s68616" name="Equation" r:id="rId7" imgW="1485720" imgH="266400" progId="">
              <p:embed/>
            </p:oleObj>
          </a:graphicData>
        </a:graphic>
      </p:graphicFrame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381435" y="4221163"/>
            <a:ext cx="8457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If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bias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0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  0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then the estimator is consistent. 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5041" name="Text Box 49"/>
          <p:cNvSpPr txBox="1">
            <a:spLocks noChangeArrowheads="1"/>
          </p:cNvSpPr>
          <p:nvPr/>
        </p:nvSpPr>
        <p:spPr bwMode="auto">
          <a:xfrm>
            <a:off x="395288" y="5084763"/>
            <a:ext cx="84351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 estimator      is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asymptotically Normal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if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converges in distribution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to standard Normal N(0,1).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044" name="Object 52"/>
          <p:cNvGraphicFramePr>
            <a:graphicFrameLocks noChangeAspect="1"/>
          </p:cNvGraphicFramePr>
          <p:nvPr/>
        </p:nvGraphicFramePr>
        <p:xfrm>
          <a:off x="2206625" y="5105400"/>
          <a:ext cx="384175" cy="511175"/>
        </p:xfrm>
        <a:graphic>
          <a:graphicData uri="http://schemas.openxmlformats.org/presentationml/2006/ole">
            <p:oleObj spid="_x0000_s68617" name="Equation" r:id="rId8" imgW="190440" imgH="253800" progId="">
              <p:embed/>
            </p:oleObj>
          </a:graphicData>
        </a:graphic>
      </p:graphicFrame>
      <p:graphicFrame>
        <p:nvGraphicFramePr>
          <p:cNvPr id="85047" name="Object 55"/>
          <p:cNvGraphicFramePr>
            <a:graphicFrameLocks noChangeAspect="1"/>
          </p:cNvGraphicFramePr>
          <p:nvPr/>
        </p:nvGraphicFramePr>
        <p:xfrm>
          <a:off x="468313" y="5445125"/>
          <a:ext cx="1573212" cy="498475"/>
        </p:xfrm>
        <a:graphic>
          <a:graphicData uri="http://schemas.openxmlformats.org/presentationml/2006/ole">
            <p:oleObj spid="_x0000_s68618" name="Equation" r:id="rId9" imgW="799920" imgH="253800" progId="">
              <p:embed/>
            </p:oleObj>
          </a:graphicData>
        </a:graphic>
      </p:graphicFrame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4097337" y="1752600"/>
          <a:ext cx="2303463" cy="615950"/>
        </p:xfrm>
        <a:graphic>
          <a:graphicData uri="http://schemas.openxmlformats.org/presentationml/2006/ole">
            <p:oleObj spid="_x0000_s68619" name="Formel" r:id="rId10" imgW="1143000" imgH="304560" progId="Equation.3">
              <p:embed/>
            </p:oleObj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990600" y="2990850"/>
          <a:ext cx="2968625" cy="514350"/>
        </p:xfrm>
        <a:graphic>
          <a:graphicData uri="http://schemas.openxmlformats.org/presentationml/2006/ole">
            <p:oleObj spid="_x0000_s68620" name="Formel" r:id="rId11" imgW="1473120" imgH="253800" progId="Equation.3">
              <p:embed/>
            </p:oleObj>
          </a:graphicData>
        </a:graphic>
      </p:graphicFrame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6</a:t>
            </a:fld>
            <a:endParaRPr lang="de-DE" smtClean="0"/>
          </a:p>
          <a:p>
            <a:endParaRPr lang="de-DE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5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5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Estimation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3820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Nonparametric Estimation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assumptions about model M nor the parameters </a:t>
            </a:r>
            <a:r>
              <a:rPr lang="el-GR" sz="2400" dirty="0" smtClean="0">
                <a:latin typeface="Times New Roman"/>
                <a:cs typeface="Times New Roman"/>
              </a:rPr>
              <a:t>θ </a:t>
            </a:r>
            <a:r>
              <a:rPr lang="en-US" sz="2400" dirty="0" smtClean="0">
                <a:latin typeface="Times New Roman"/>
                <a:cs typeface="Times New Roman"/>
              </a:rPr>
              <a:t>of the underlying distribution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marL="800100" lvl="1" indent="-342900">
              <a:spcBef>
                <a:spcPct val="20000"/>
              </a:spcBef>
              <a:buFont typeface="Wingdings"/>
              <a:buChar char="à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Plug-in estimators” (e.g. histograms) to approximate X</a:t>
            </a:r>
          </a:p>
          <a:p>
            <a:pPr marL="800100" lvl="1" indent="-34290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Parametric Estimation (Inference)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Requires assumptions about model M and the parameters </a:t>
            </a:r>
            <a:r>
              <a:rPr lang="el-GR" sz="2400" dirty="0" smtClean="0">
                <a:latin typeface="Times New Roman"/>
                <a:cs typeface="Times New Roman"/>
              </a:rPr>
              <a:t>θ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underlying distribution X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Analytical or numerical methods for estimating </a:t>
            </a:r>
            <a:r>
              <a:rPr lang="el-GR" sz="2400" dirty="0" smtClean="0">
                <a:latin typeface="Times New Roman"/>
                <a:cs typeface="Times New Roman"/>
              </a:rPr>
              <a:t>θ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ct val="20000"/>
              </a:spcBef>
              <a:buFont typeface="Wingdings"/>
              <a:buChar char="à"/>
            </a:pPr>
            <a:r>
              <a:rPr lang="en-US" sz="2400" dirty="0" smtClean="0">
                <a:latin typeface="Times New Roman"/>
                <a:cs typeface="Times New Roman"/>
              </a:rPr>
              <a:t>Method-of-Moments estimator</a:t>
            </a:r>
          </a:p>
          <a:p>
            <a:pPr marL="800100" lvl="1" indent="-342900">
              <a:spcBef>
                <a:spcPct val="20000"/>
              </a:spcBef>
              <a:buFont typeface="Wingdings"/>
              <a:buChar char="à"/>
            </a:pPr>
            <a:r>
              <a:rPr lang="en-US" sz="2400" dirty="0" smtClean="0">
                <a:latin typeface="Times New Roman"/>
                <a:cs typeface="Times New Roman"/>
              </a:rPr>
              <a:t>Maximum Likelihood estimator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  and Expectation Maximization (EM)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7</a:t>
            </a:fld>
            <a:endParaRPr lang="de-DE" smtClean="0"/>
          </a:p>
          <a:p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Nonparametric Estimation</a:t>
            </a:r>
            <a:endParaRPr lang="en-US" dirty="0"/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179388" y="849313"/>
            <a:ext cx="71465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empirical distribution function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is the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that 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puts probability mass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1/n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at each data point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4859337" y="873125"/>
          <a:ext cx="398463" cy="498475"/>
        </p:xfrm>
        <a:graphic>
          <a:graphicData uri="http://schemas.openxmlformats.org/presentationml/2006/ole">
            <p:oleObj spid="_x0000_s69634" name="Equation" r:id="rId3" imgW="203040" imgH="253800" progId="">
              <p:embed/>
            </p:oleObj>
          </a:graphicData>
        </a:graphic>
      </p:graphicFrame>
      <p:graphicFrame>
        <p:nvGraphicFramePr>
          <p:cNvPr id="83988" name="Object 20"/>
          <p:cNvGraphicFramePr>
            <a:graphicFrameLocks noChangeAspect="1"/>
          </p:cNvGraphicFramePr>
          <p:nvPr/>
        </p:nvGraphicFramePr>
        <p:xfrm>
          <a:off x="617538" y="1828800"/>
          <a:ext cx="3351212" cy="787400"/>
        </p:xfrm>
        <a:graphic>
          <a:graphicData uri="http://schemas.openxmlformats.org/presentationml/2006/ole">
            <p:oleObj spid="_x0000_s69635" name="Equation" r:id="rId4" imgW="1676160" imgH="393480" progId="">
              <p:embed/>
            </p:oleObj>
          </a:graphicData>
        </a:graphic>
      </p:graphicFrame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179388" y="3962400"/>
            <a:ext cx="83135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statistical functional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(“statistics”)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T(F) is any function over F,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e.g., mean, variance,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skewness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median,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quantiles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correlation.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179388" y="5043487"/>
            <a:ext cx="4899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plug-in estimator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= T(F) is: 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83994" name="Object 26"/>
          <p:cNvGraphicFramePr>
            <a:graphicFrameLocks noChangeAspect="1"/>
          </p:cNvGraphicFramePr>
          <p:nvPr/>
        </p:nvGraphicFramePr>
        <p:xfrm>
          <a:off x="4859338" y="5049837"/>
          <a:ext cx="1535112" cy="512763"/>
        </p:xfrm>
        <a:graphic>
          <a:graphicData uri="http://schemas.openxmlformats.org/presentationml/2006/ole">
            <p:oleObj spid="_x0000_s69636" name="Equation" r:id="rId5" imgW="761760" imgH="253800" progId="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838200" y="2681288"/>
          <a:ext cx="3783013" cy="965200"/>
        </p:xfrm>
        <a:graphic>
          <a:graphicData uri="http://schemas.openxmlformats.org/presentationml/2006/ole">
            <p:oleObj spid="_x0000_s69638" name="Formel" r:id="rId6" imgW="1892160" imgH="482400" progId="Equation.3">
              <p:embed/>
            </p:oleObj>
          </a:graphicData>
        </a:graphic>
      </p:graphicFrame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06238" y="5821660"/>
            <a:ext cx="86437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Simply use       instead of F to calculate the statistics T of interest.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2116138" y="5826125"/>
          <a:ext cx="398462" cy="498475"/>
        </p:xfrm>
        <a:graphic>
          <a:graphicData uri="http://schemas.openxmlformats.org/presentationml/2006/ole">
            <p:oleObj spid="_x0000_s69640" name="Equation" r:id="rId7" imgW="203040" imgH="253800" progId="">
              <p:embed/>
            </p:oleObj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8</a:t>
            </a:fld>
            <a:endParaRPr lang="de-DE" smtClean="0"/>
          </a:p>
          <a:p>
            <a:endParaRPr lang="de-D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9" grpId="0"/>
      <p:bldP spid="8399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Histograms as Density Estimators</a:t>
            </a:r>
            <a:endParaRPr lang="en-US" dirty="0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79388" y="755368"/>
            <a:ext cx="8137164" cy="320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Instead of the full empirical distribution, often compact data synopses 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may be used, such as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histograms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where X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...,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are grouped into 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m cells (buckets)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..., c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with bucket boundaries lb(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10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lb(c</a:t>
            </a:r>
            <a:r>
              <a:rPr lang="en-US" sz="2000" b="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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 </a:t>
            </a:r>
            <a:r>
              <a:rPr lang="en-US" sz="2000" b="0" i="1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000" b="0" i="1" baseline="-250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 </a:t>
            </a:r>
            <a:r>
              <a:rPr lang="en-US" sz="20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ub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000" b="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b="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lb(c</a:t>
            </a:r>
            <a:r>
              <a:rPr lang="en-US" sz="2000" b="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i+1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1 </a:t>
            </a:r>
            <a:r>
              <a:rPr lang="en-US" sz="20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&lt;m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 and</a:t>
            </a:r>
          </a:p>
          <a:p>
            <a:pPr>
              <a:lnSpc>
                <a:spcPct val="110000"/>
              </a:lnSpc>
            </a:pPr>
            <a:endParaRPr lang="en-US" sz="1000" b="0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0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req</a:t>
            </a:r>
            <a:r>
              <a:rPr lang="en-US" sz="2000" b="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000" b="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000" b="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b="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</a:p>
          <a:p>
            <a:pPr>
              <a:lnSpc>
                <a:spcPct val="110000"/>
              </a:lnSpc>
            </a:pPr>
            <a:endParaRPr lang="en-US" sz="1400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freq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</a:p>
          <a:p>
            <a:pPr>
              <a:lnSpc>
                <a:spcPct val="110000"/>
              </a:lnSpc>
            </a:pPr>
            <a:endParaRPr lang="en-US" sz="2400" b="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52400" y="6096000"/>
            <a:ext cx="724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Histograms provide a (discontinuous)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density estimator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3810000"/>
            <a:ext cx="106952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=7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057400" y="4002988"/>
            <a:ext cx="4267200" cy="2093012"/>
            <a:chOff x="2057400" y="3962400"/>
            <a:chExt cx="4267200" cy="2093012"/>
          </a:xfrm>
        </p:grpSpPr>
        <p:sp>
          <p:nvSpPr>
            <p:cNvPr id="16" name="Rectangle 15"/>
            <p:cNvSpPr/>
            <p:nvPr/>
          </p:nvSpPr>
          <p:spPr>
            <a:xfrm>
              <a:off x="2667000" y="5257800"/>
              <a:ext cx="457200" cy="49281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4200" y="4912412"/>
              <a:ext cx="457200" cy="8382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1400" y="4302812"/>
              <a:ext cx="457200" cy="14478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38600" y="4607612"/>
              <a:ext cx="457200" cy="11430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5800" y="4912412"/>
              <a:ext cx="457200" cy="8382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53000" y="5257800"/>
              <a:ext cx="457200" cy="49281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0200" y="5522012"/>
              <a:ext cx="457200" cy="2286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9800" y="56860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7400" y="3974068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(x)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71800" y="5715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44938" y="57150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03742" y="57150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0942" y="57150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18142" y="57150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7800" y="57150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32542" y="57150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67000" y="533400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2/20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73018" y="510242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4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/20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81400" y="46046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5/20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92136" y="491241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4/20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95800" y="510540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3/20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3000" y="533102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2/20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3736" y="548342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1/20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671718" y="3962400"/>
              <a:ext cx="0" cy="17882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671718" y="5750612"/>
              <a:ext cx="36528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1447800" y="2362200"/>
          <a:ext cx="4179888" cy="712787"/>
        </p:xfrm>
        <a:graphic>
          <a:graphicData uri="http://schemas.openxmlformats.org/presentationml/2006/ole">
            <p:oleObj spid="_x0000_s134147" name="Formel" r:id="rId3" imgW="2323800" imgH="393480" progId="Equation.3">
              <p:embed/>
            </p:oleObj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1411288" y="2998787"/>
          <a:ext cx="3313112" cy="712787"/>
        </p:xfrm>
        <a:graphic>
          <a:graphicData uri="http://schemas.openxmlformats.org/presentationml/2006/ole">
            <p:oleObj spid="_x0000_s134148" name="Formel" r:id="rId4" imgW="1841400" imgH="393480" progId="Equation.3">
              <p:embed/>
            </p:oleObj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5892800" y="3948112"/>
          <a:ext cx="2870200" cy="1462088"/>
        </p:xfrm>
        <a:graphic>
          <a:graphicData uri="http://schemas.openxmlformats.org/presentationml/2006/ole">
            <p:oleObj spid="_x0000_s134149" name="Formel" r:id="rId5" imgW="2057400" imgH="1041120" progId="Equation.3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>
          <a:xfrm>
            <a:off x="304800" y="3810001"/>
            <a:ext cx="8534400" cy="228414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II.</a:t>
            </a:r>
            <a:fld id="{71400234-46F0-4061-BD9F-97452E21E055}" type="slidenum">
              <a:rPr lang="de-DE" smtClean="0"/>
              <a:pPr/>
              <a:t>9</a:t>
            </a:fld>
            <a:endParaRPr lang="de-DE" smtClean="0"/>
          </a:p>
          <a:p>
            <a:endParaRPr lang="de-DE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4901</TotalTime>
  <Words>2131</Words>
  <Application>Microsoft Office PowerPoint</Application>
  <PresentationFormat>On-screen Show (4:3)</PresentationFormat>
  <Paragraphs>360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Wingdings</vt:lpstr>
      <vt:lpstr>Symbol</vt:lpstr>
      <vt:lpstr>Calibri</vt:lpstr>
      <vt:lpstr>Office Theme</vt:lpstr>
      <vt:lpstr>Formel</vt:lpstr>
      <vt:lpstr>Equation</vt:lpstr>
      <vt:lpstr>Slide 1</vt:lpstr>
      <vt:lpstr>Statistical Inference</vt:lpstr>
      <vt:lpstr>Idea of Sampling</vt:lpstr>
      <vt:lpstr>Basic Types of Statistical Inference</vt:lpstr>
      <vt:lpstr>Statistical Estimators</vt:lpstr>
      <vt:lpstr>Estimator Error</vt:lpstr>
      <vt:lpstr>Types of Estimation</vt:lpstr>
      <vt:lpstr>Nonparametric Estimation</vt:lpstr>
      <vt:lpstr>Histograms as Density Estimators</vt:lpstr>
      <vt:lpstr>Parametric Inference (1): Method of Moments</vt:lpstr>
      <vt:lpstr>Parametric Inference (2): Maximum Likelihood Estimators (MLE)</vt:lpstr>
      <vt:lpstr>Simple Example for Maximum Likelihood Estimator</vt:lpstr>
      <vt:lpstr>MLE for Parameters  of Normal Distributions</vt:lpstr>
      <vt:lpstr>MLE Properties</vt:lpstr>
      <vt:lpstr>Bayesian Viewpoint of Parameter Estimation</vt:lpstr>
      <vt:lpstr>Analytically Non-tractable MLE for parameters of Multivariate Normal Mixture</vt:lpstr>
      <vt:lpstr>Expectation-Maximization Method (EM)</vt:lpstr>
      <vt:lpstr>EM Procedure</vt:lpstr>
      <vt:lpstr>EM Example for Multivariate  Normal Mixture</vt:lpstr>
      <vt:lpstr>Confidence Intervals</vt:lpstr>
      <vt:lpstr>Confidence Intervals for Expectations (1)</vt:lpstr>
      <vt:lpstr>Confidence Intervals for Expectations (2)</vt:lpstr>
      <vt:lpstr>Summary of Section II.2</vt:lpstr>
      <vt:lpstr>Normal Distribution Table</vt:lpstr>
      <vt:lpstr>Student‘s t Distribution Table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127</cp:revision>
  <dcterms:created xsi:type="dcterms:W3CDTF">2011-09-27T11:16:58Z</dcterms:created>
  <dcterms:modified xsi:type="dcterms:W3CDTF">2011-10-25T15:38:32Z</dcterms:modified>
</cp:coreProperties>
</file>