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60" r:id="rId4"/>
    <p:sldId id="324" r:id="rId5"/>
    <p:sldId id="323" r:id="rId6"/>
    <p:sldId id="263" r:id="rId7"/>
    <p:sldId id="264" r:id="rId8"/>
    <p:sldId id="265" r:id="rId9"/>
    <p:sldId id="327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335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797675" cy="9928225"/>
  <p:embeddedFontLst>
    <p:embeddedFont>
      <p:font typeface="Mistral" pitchFamily="66" charset="0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6978" autoAdjust="0"/>
  </p:normalViewPr>
  <p:slideViewPr>
    <p:cSldViewPr snapToObjects="1">
      <p:cViewPr>
        <p:scale>
          <a:sx n="84" d="100"/>
          <a:sy n="84" d="100"/>
        </p:scale>
        <p:origin x="-103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November 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III.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jpeg"/><Relationship Id="rId11" Type="http://schemas.openxmlformats.org/officeDocument/2006/relationships/image" Target="../media/image42.wmf"/><Relationship Id="rId5" Type="http://schemas.openxmlformats.org/officeDocument/2006/relationships/image" Target="../media/image43.jpe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40.wmf"/><Relationship Id="rId9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ef2011.org/" TargetMode="External"/><Relationship Id="rId2" Type="http://schemas.openxmlformats.org/officeDocument/2006/relationships/hyperlink" Target="http://trec.nist.gov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ex.mmci.uni-saarland.d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438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Chapter III:</a:t>
            </a:r>
            <a:br>
              <a:rPr lang="en-US" b="1" dirty="0" smtClean="0"/>
            </a:br>
            <a:r>
              <a:rPr lang="en-US" b="1" dirty="0" smtClean="0"/>
              <a:t>Ranking Principles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Information Retrieval &amp; Data Mining</a:t>
            </a:r>
          </a:p>
          <a:p>
            <a:pPr algn="l"/>
            <a:r>
              <a:rPr lang="de-DE" dirty="0" smtClean="0"/>
              <a:t>Universität des Saarlandes, Saarbrücken</a:t>
            </a:r>
          </a:p>
          <a:p>
            <a:pPr algn="l"/>
            <a:r>
              <a:rPr lang="en-US" dirty="0" smtClean="0"/>
              <a:t>Winter Semester 2011/12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Derivation of PRP</a:t>
            </a:r>
            <a:endParaRPr lang="en-US"/>
          </a:p>
        </p:txBody>
      </p:sp>
      <p:sp>
        <p:nvSpPr>
          <p:cNvPr id="397315" name="Text Box 3"/>
          <p:cNvSpPr txBox="1">
            <a:spLocks noChangeArrowheads="1"/>
          </p:cNvSpPr>
          <p:nvPr/>
        </p:nvSpPr>
        <p:spPr bwMode="auto">
          <a:xfrm>
            <a:off x="235844" y="908050"/>
            <a:ext cx="6296917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 doc d to be retrieved next,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i.e., d is preferred over all other candidate docs d’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32471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cost(d) :=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P[R=1|d] +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P[R=0|d]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P[R=1|d’] +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P[R=0|d’]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=: cost(d’)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303977" y="3576935"/>
            <a:ext cx="8916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P[R=1|d] +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P[R=1|d])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P[R=1|d’] +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P[R=1|d’])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-44450" y="3300412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</a:p>
        </p:txBody>
      </p:sp>
      <p:sp>
        <p:nvSpPr>
          <p:cNvPr id="397320" name="Text Box 8"/>
          <p:cNvSpPr txBox="1">
            <a:spLocks noChangeArrowheads="1"/>
          </p:cNvSpPr>
          <p:nvPr/>
        </p:nvSpPr>
        <p:spPr bwMode="auto">
          <a:xfrm>
            <a:off x="303977" y="4153198"/>
            <a:ext cx="7620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P[R=1|d]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P[R=1|d]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P[R=1|d’]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P[R=1|d’]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321" name="Text Box 9"/>
          <p:cNvSpPr txBox="1">
            <a:spLocks noChangeArrowheads="1"/>
          </p:cNvSpPr>
          <p:nvPr/>
        </p:nvSpPr>
        <p:spPr bwMode="auto">
          <a:xfrm>
            <a:off x="-44450" y="3876675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</a:p>
        </p:txBody>
      </p:sp>
      <p:sp>
        <p:nvSpPr>
          <p:cNvPr id="397322" name="Text Box 10"/>
          <p:cNvSpPr txBox="1">
            <a:spLocks noChangeArrowheads="1"/>
          </p:cNvSpPr>
          <p:nvPr/>
        </p:nvSpPr>
        <p:spPr bwMode="auto">
          <a:xfrm>
            <a:off x="303977" y="4729460"/>
            <a:ext cx="5527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P[R=1|d]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P[R=1|d’]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auto">
          <a:xfrm>
            <a:off x="-44450" y="4452937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303977" y="5305723"/>
            <a:ext cx="3164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P[R=1|d]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P[R=1|d’]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325" name="Text Box 13"/>
          <p:cNvSpPr txBox="1">
            <a:spLocks noChangeArrowheads="1"/>
          </p:cNvSpPr>
          <p:nvPr/>
        </p:nvSpPr>
        <p:spPr bwMode="auto">
          <a:xfrm>
            <a:off x="-44450" y="50292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</a:p>
        </p:txBody>
      </p:sp>
      <p:sp>
        <p:nvSpPr>
          <p:cNvPr id="397326" name="Text Box 14"/>
          <p:cNvSpPr txBox="1">
            <a:spLocks noChangeArrowheads="1"/>
          </p:cNvSpPr>
          <p:nvPr/>
        </p:nvSpPr>
        <p:spPr bwMode="auto">
          <a:xfrm>
            <a:off x="386527" y="5862935"/>
            <a:ext cx="1260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all d’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329" name="Rectangle 17"/>
          <p:cNvSpPr>
            <a:spLocks noChangeArrowheads="1"/>
          </p:cNvSpPr>
          <p:nvPr/>
        </p:nvSpPr>
        <p:spPr bwMode="auto">
          <a:xfrm>
            <a:off x="6352352" y="4876800"/>
            <a:ext cx="167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&lt;  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assumption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330" name="AutoShape 18"/>
          <p:cNvSpPr>
            <a:spLocks/>
          </p:cNvSpPr>
          <p:nvPr/>
        </p:nvSpPr>
        <p:spPr bwMode="auto">
          <a:xfrm>
            <a:off x="6065015" y="4800898"/>
            <a:ext cx="215900" cy="936625"/>
          </a:xfrm>
          <a:prstGeom prst="rightBrace">
            <a:avLst>
              <a:gd name="adj1" fmla="val 36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8" grpId="0"/>
      <p:bldP spid="397319" grpId="0"/>
      <p:bldP spid="397320" grpId="0"/>
      <p:bldP spid="397321" grpId="0"/>
      <p:bldP spid="397322" grpId="0"/>
      <p:bldP spid="397323" grpId="0"/>
      <p:bldP spid="397324" grpId="0"/>
      <p:bldP spid="397325" grpId="0"/>
      <p:bldP spid="397326" grpId="0"/>
      <p:bldP spid="397329" grpId="0"/>
      <p:bldP spid="3973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8600" y="1447800"/>
            <a:ext cx="8610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Binary Model and Independence</a:t>
            </a:r>
            <a:endParaRPr lang="en-US"/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28600" y="933640"/>
            <a:ext cx="8915400" cy="544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Basic Assumption: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Relevant and irrelevant documents differ in their term distribution.</a:t>
            </a:r>
          </a:p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Binary Independence Model (BIM) Model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Probabilities for term occurrences are </a:t>
            </a:r>
          </a:p>
          <a:p>
            <a:pPr lvl="1">
              <a:lnSpc>
                <a:spcPct val="11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pairwisely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independent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different terms.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Term weights are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binary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{0,1}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lvl="1">
              <a:lnSpc>
                <a:spcPct val="110000"/>
              </a:lnSpc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terms that do not occur in query q, the probabilities of such a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term to occur are 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among relevant and irrelevant documents.</a:t>
            </a:r>
          </a:p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Relevance of each document is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relevance of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any other document.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Ranking Proportional to Relevance Odds</a:t>
            </a:r>
            <a:endParaRPr lang="en-US"/>
          </a:p>
        </p:txBody>
      </p:sp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177800" y="914400"/>
          <a:ext cx="42402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Formel" r:id="rId3" imgW="2120900" imgH="419100" progId="Equation.3">
                  <p:embed/>
                </p:oleObj>
              </mc:Choice>
              <mc:Fallback>
                <p:oleObj name="Formel" r:id="rId3" imgW="2120900" imgH="41910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914400"/>
                        <a:ext cx="42402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1068387" y="1752600"/>
          <a:ext cx="3046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Formel" r:id="rId5" imgW="1524000" imgH="419100" progId="Equation.3">
                  <p:embed/>
                </p:oleObj>
              </mc:Choice>
              <mc:Fallback>
                <p:oleObj name="Formel" r:id="rId5" imgW="1524000" imgH="4191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7" y="1752600"/>
                        <a:ext cx="30464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6705600" y="1824335"/>
            <a:ext cx="2305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Bayes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heorem)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662701" y="981075"/>
            <a:ext cx="3405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(using odds for relevance)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6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60273"/>
              </p:ext>
            </p:extLst>
          </p:nvPr>
        </p:nvGraphicFramePr>
        <p:xfrm>
          <a:off x="1060450" y="2794000"/>
          <a:ext cx="1825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Formel" r:id="rId7" imgW="914400" imgH="419040" progId="Equation.3">
                  <p:embed/>
                </p:oleObj>
              </mc:Choice>
              <mc:Fallback>
                <p:oleObj name="Formel" r:id="rId7" imgW="914400" imgH="41904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2794000"/>
                        <a:ext cx="18256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4" name="Object 8"/>
          <p:cNvGraphicFramePr>
            <a:graphicFrameLocks noChangeAspect="1"/>
          </p:cNvGraphicFramePr>
          <p:nvPr/>
        </p:nvGraphicFramePr>
        <p:xfrm>
          <a:off x="2820988" y="2770188"/>
          <a:ext cx="22590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Formel" r:id="rId9" imgW="1129810" imgH="444307" progId="Equation.3">
                  <p:embed/>
                </p:oleObj>
              </mc:Choice>
              <mc:Fallback>
                <p:oleObj name="Formel" r:id="rId9" imgW="1129810" imgH="444307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2770188"/>
                        <a:ext cx="2259012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6324600" y="2821936"/>
            <a:ext cx="2736647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(independence or</a:t>
            </a:r>
          </a:p>
          <a:p>
            <a:pPr>
              <a:lnSpc>
                <a:spcPct val="8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linked dependence)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539750" y="5876925"/>
            <a:ext cx="3527425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= 1 if d includes term i,   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0 otherwise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6191" name="Object 15"/>
          <p:cNvGraphicFramePr>
            <a:graphicFrameLocks noChangeAspect="1"/>
          </p:cNvGraphicFramePr>
          <p:nvPr/>
        </p:nvGraphicFramePr>
        <p:xfrm>
          <a:off x="1092200" y="3632200"/>
          <a:ext cx="2259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Formel" r:id="rId11" imgW="1129810" imgH="469696" progId="Equation.3">
                  <p:embed/>
                </p:oleObj>
              </mc:Choice>
              <mc:Fallback>
                <p:oleObj name="Formel" r:id="rId11" imgW="1129810" imgH="469696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632200"/>
                        <a:ext cx="225901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6096000" y="3812536"/>
            <a:ext cx="2977097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(P[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|R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=1] = P[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=0]</a:t>
            </a:r>
          </a:p>
          <a:p>
            <a:pPr>
              <a:lnSpc>
                <a:spcPct val="8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q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4211638" y="5876925"/>
            <a:ext cx="493236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= 1 if random doc includes term i,   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0 otherwise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6196" name="Object 20"/>
          <p:cNvGraphicFramePr>
            <a:graphicFrameLocks noChangeAspect="1"/>
          </p:cNvGraphicFramePr>
          <p:nvPr/>
        </p:nvGraphicFramePr>
        <p:xfrm>
          <a:off x="1119187" y="4649788"/>
          <a:ext cx="543401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Formel" r:id="rId13" imgW="2717800" imgH="533400" progId="Equation.3">
                  <p:embed/>
                </p:oleObj>
              </mc:Choice>
              <mc:Fallback>
                <p:oleObj name="Formel" r:id="rId13" imgW="2717800" imgH="53340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7" y="4649788"/>
                        <a:ext cx="5434013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1" grpId="0"/>
      <p:bldP spid="306185" grpId="0"/>
      <p:bldP spid="3061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Ranking Proportional to Relevance Odds</a:t>
            </a:r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4821238" y="1074003"/>
            <a:ext cx="41274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estimators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=P[X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=1|R=1]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     and 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=P[X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=1|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R=0]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368828"/>
              </p:ext>
            </p:extLst>
          </p:nvPr>
        </p:nvGraphicFramePr>
        <p:xfrm>
          <a:off x="457200" y="3425825"/>
          <a:ext cx="5280660" cy="98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Formel" r:id="rId3" imgW="2514600" imgH="469800" progId="Equation.3">
                  <p:embed/>
                </p:oleObj>
              </mc:Choice>
              <mc:Fallback>
                <p:oleObj name="Formel" r:id="rId3" imgW="2514600" imgH="4698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5825"/>
                        <a:ext cx="5280660" cy="986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03164"/>
              </p:ext>
            </p:extLst>
          </p:nvPr>
        </p:nvGraphicFramePr>
        <p:xfrm>
          <a:off x="506412" y="4470400"/>
          <a:ext cx="6560568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Formel" r:id="rId5" imgW="3124200" imgH="457200" progId="Equation.3">
                  <p:embed/>
                </p:oleObj>
              </mc:Choice>
              <mc:Fallback>
                <p:oleObj name="Formel" r:id="rId5" imgW="3124200" imgH="4572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" y="4470400"/>
                        <a:ext cx="6560568" cy="96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36064"/>
              </p:ext>
            </p:extLst>
          </p:nvPr>
        </p:nvGraphicFramePr>
        <p:xfrm>
          <a:off x="514812" y="5562600"/>
          <a:ext cx="4666788" cy="90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Formel" r:id="rId7" imgW="2222280" imgH="431640" progId="Equation.3">
                  <p:embed/>
                </p:oleObj>
              </mc:Choice>
              <mc:Fallback>
                <p:oleObj name="Formel" r:id="rId7" imgW="2222280" imgH="43164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12" y="5562600"/>
                        <a:ext cx="4666788" cy="9064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54738"/>
              </p:ext>
            </p:extLst>
          </p:nvPr>
        </p:nvGraphicFramePr>
        <p:xfrm>
          <a:off x="5332413" y="5791200"/>
          <a:ext cx="161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Formel" r:id="rId9" imgW="774360" imgH="203040" progId="Equation.3">
                  <p:embed/>
                </p:oleObj>
              </mc:Choice>
              <mc:Fallback>
                <p:oleObj name="Formel" r:id="rId9" imgW="774360" imgH="20304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5791200"/>
                        <a:ext cx="16160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88867"/>
              </p:ext>
            </p:extLst>
          </p:nvPr>
        </p:nvGraphicFramePr>
        <p:xfrm>
          <a:off x="527050" y="989013"/>
          <a:ext cx="2533356" cy="1119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Formel" r:id="rId11" imgW="1205977" imgH="533169" progId="Equation.3">
                  <p:embed/>
                </p:oleObj>
              </mc:Choice>
              <mc:Fallback>
                <p:oleObj name="Formel" r:id="rId11" imgW="1205977" imgH="533169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989013"/>
                        <a:ext cx="2533356" cy="1119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091884"/>
              </p:ext>
            </p:extLst>
          </p:nvPr>
        </p:nvGraphicFramePr>
        <p:xfrm>
          <a:off x="550863" y="2189163"/>
          <a:ext cx="3333204" cy="101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Formel" r:id="rId13" imgW="1586811" imgH="482391" progId="Equation.3">
                  <p:embed/>
                </p:oleObj>
              </mc:Choice>
              <mc:Fallback>
                <p:oleObj name="Formel" r:id="rId13" imgW="1586811" imgH="482391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189163"/>
                        <a:ext cx="3333204" cy="1013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876800" y="2433935"/>
            <a:ext cx="4127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 =1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iff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 d, 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otherwise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05400" y="3758625"/>
            <a:ext cx="3886200" cy="1753174"/>
            <a:chOff x="5105400" y="3758625"/>
            <a:chExt cx="3886200" cy="1753174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7332442" y="3758625"/>
              <a:ext cx="165915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nvariant of </a:t>
              </a:r>
            </a:p>
            <a:p>
              <a:pPr>
                <a:lnSpc>
                  <a:spcPct val="80000"/>
                </a:lnSpc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document d</a:t>
              </a:r>
              <a:endParaRPr lang="en-US" sz="20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5105400" y="4419599"/>
              <a:ext cx="2227042" cy="1092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6948488" y="4038600"/>
              <a:ext cx="383954" cy="446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28600" y="5743574"/>
            <a:ext cx="8610600" cy="8096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Probabilistic Retrieval:</a:t>
            </a:r>
            <a:br>
              <a:rPr lang="en-US" sz="4000" dirty="0" smtClean="0"/>
            </a:br>
            <a:r>
              <a:rPr lang="en-US" sz="3600" dirty="0" smtClean="0"/>
              <a:t>Robertson/</a:t>
            </a:r>
            <a:r>
              <a:rPr lang="en-US" sz="3600" dirty="0" err="1" smtClean="0"/>
              <a:t>Sparck</a:t>
            </a:r>
            <a:r>
              <a:rPr lang="en-US" sz="3600" dirty="0" smtClean="0"/>
              <a:t>-Jones Formula</a:t>
            </a:r>
            <a:endParaRPr lang="en-US" dirty="0"/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228600" y="1210270"/>
            <a:ext cx="71145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Estimate p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based on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training sample</a:t>
            </a:r>
          </a:p>
          <a:p>
            <a:pPr>
              <a:lnSpc>
                <a:spcPct val="9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(query q on small sample of corpus) or based on</a:t>
            </a:r>
          </a:p>
          <a:p>
            <a:pPr>
              <a:lnSpc>
                <a:spcPct val="9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intellectual assessment of first round‘s results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relevance feedback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228600" y="2152471"/>
            <a:ext cx="57342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Let   N be #docs in sample</a:t>
            </a:r>
          </a:p>
          <a:p>
            <a:pPr>
              <a:lnSpc>
                <a:spcPct val="9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   R be # relevant docs in sample</a:t>
            </a:r>
          </a:p>
          <a:p>
            <a:pPr>
              <a:lnSpc>
                <a:spcPct val="9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be #docs in sample that contain term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be #relevant docs in sample that contain term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741362" y="3553063"/>
            <a:ext cx="1149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Estimate: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257174" y="3500735"/>
            <a:ext cx="484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8231" name="Object 7"/>
          <p:cNvGraphicFramePr>
            <a:graphicFrameLocks noChangeAspect="1"/>
          </p:cNvGraphicFramePr>
          <p:nvPr/>
        </p:nvGraphicFramePr>
        <p:xfrm>
          <a:off x="1973262" y="3406775"/>
          <a:ext cx="8461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Formel" r:id="rId3" imgW="469696" imgH="393529" progId="Equation.3">
                  <p:embed/>
                </p:oleObj>
              </mc:Choice>
              <mc:Fallback>
                <p:oleObj name="Formel" r:id="rId3" imgW="469696" imgH="393529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2" y="3406775"/>
                        <a:ext cx="8461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8"/>
          <p:cNvGraphicFramePr>
            <a:graphicFrameLocks noChangeAspect="1"/>
          </p:cNvGraphicFramePr>
          <p:nvPr/>
        </p:nvGraphicFramePr>
        <p:xfrm>
          <a:off x="3840162" y="3429000"/>
          <a:ext cx="12795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Formel" r:id="rId5" imgW="710891" imgH="393529" progId="Equation.3">
                  <p:embed/>
                </p:oleObj>
              </mc:Choice>
              <mc:Fallback>
                <p:oleObj name="Formel" r:id="rId5" imgW="710891" imgH="393529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2" y="3429000"/>
                        <a:ext cx="12795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741362" y="4271962"/>
            <a:ext cx="468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or: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8234" name="Object 10"/>
          <p:cNvGraphicFramePr>
            <a:graphicFrameLocks noChangeAspect="1"/>
          </p:cNvGraphicFramePr>
          <p:nvPr/>
        </p:nvGraphicFramePr>
        <p:xfrm>
          <a:off x="1981200" y="4144963"/>
          <a:ext cx="13938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Formel" r:id="rId7" imgW="774364" imgH="393529" progId="Equation.3">
                  <p:embed/>
                </p:oleObj>
              </mc:Choice>
              <mc:Fallback>
                <p:oleObj name="Formel" r:id="rId7" imgW="774364" imgH="393529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44963"/>
                        <a:ext cx="13938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5" name="Object 11"/>
          <p:cNvGraphicFramePr>
            <a:graphicFrameLocks noChangeAspect="1"/>
          </p:cNvGraphicFramePr>
          <p:nvPr/>
        </p:nvGraphicFramePr>
        <p:xfrm>
          <a:off x="3876675" y="4144963"/>
          <a:ext cx="18049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Formel" r:id="rId9" imgW="1002865" imgH="393529" progId="Equation.3">
                  <p:embed/>
                </p:oleObj>
              </mc:Choice>
              <mc:Fallback>
                <p:oleObj name="Formel" r:id="rId9" imgW="1002865" imgH="393529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4144963"/>
                        <a:ext cx="18049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6" name="Text Box 12"/>
          <p:cNvSpPr txBox="1">
            <a:spLocks noChangeArrowheads="1"/>
          </p:cNvSpPr>
          <p:nvPr/>
        </p:nvSpPr>
        <p:spPr bwMode="auto">
          <a:xfrm>
            <a:off x="257174" y="4953000"/>
            <a:ext cx="484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8237" name="Object 13"/>
          <p:cNvGraphicFramePr>
            <a:graphicFrameLocks noChangeAspect="1"/>
          </p:cNvGraphicFramePr>
          <p:nvPr/>
        </p:nvGraphicFramePr>
        <p:xfrm>
          <a:off x="1028700" y="4881563"/>
          <a:ext cx="71072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Formel" r:id="rId11" imgW="3949700" imgH="431800" progId="Equation.3">
                  <p:embed/>
                </p:oleObj>
              </mc:Choice>
              <mc:Fallback>
                <p:oleObj name="Formel" r:id="rId11" imgW="3949700" imgH="4318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881563"/>
                        <a:ext cx="7107237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257174" y="5867400"/>
            <a:ext cx="484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741362" y="5945187"/>
            <a:ext cx="2821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Weight of term i in doc d:</a:t>
            </a:r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8240" name="Object 16"/>
          <p:cNvGraphicFramePr>
            <a:graphicFrameLocks noChangeAspect="1"/>
          </p:cNvGraphicFramePr>
          <p:nvPr/>
        </p:nvGraphicFramePr>
        <p:xfrm>
          <a:off x="4164012" y="5778500"/>
          <a:ext cx="38163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Formel" r:id="rId13" imgW="2120900" imgH="431800" progId="Equation.3">
                  <p:embed/>
                </p:oleObj>
              </mc:Choice>
              <mc:Fallback>
                <p:oleObj name="Formel" r:id="rId13" imgW="2120900" imgH="43180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2" y="5778500"/>
                        <a:ext cx="38163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6143625" y="4103687"/>
            <a:ext cx="2466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Lidstone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smoothing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with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=0.5)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8229" grpId="0"/>
      <p:bldP spid="308230" grpId="0"/>
      <p:bldP spid="308233" grpId="0"/>
      <p:bldP spid="308236" grpId="0"/>
      <p:bldP spid="308238" grpId="0"/>
      <p:bldP spid="308239" grpId="0"/>
      <p:bldP spid="3082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Example for Probabilistic Retrieval</a:t>
            </a:r>
            <a:endParaRPr lang="en-US"/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5785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Documents 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…d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with relevance feedback: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374650" y="1089878"/>
            <a:ext cx="520847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1       0       1       1       0      0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1       1       0       1       1      0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0       0       0       1       1      0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0       0       1       0       0      0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2       1       2       3       2       0    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2       1       1       2       1       0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5/6    1/2     1/2   5/6    1/2    1/6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1/6    1/6     1/2   1/2    1/2    1/6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6019800" y="1981200"/>
            <a:ext cx="1420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N=4,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R=2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6015417" y="1062335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q: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>
            <a:off x="374650" y="1547078"/>
            <a:ext cx="52084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374650" y="2994878"/>
            <a:ext cx="52084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1" name="Line 9"/>
          <p:cNvSpPr>
            <a:spLocks noChangeShapeType="1"/>
          </p:cNvSpPr>
          <p:nvPr/>
        </p:nvSpPr>
        <p:spPr bwMode="auto">
          <a:xfrm>
            <a:off x="908050" y="1089878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4946650" y="1089878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3" name="AutoShape 11"/>
          <p:cNvSpPr>
            <a:spLocks/>
          </p:cNvSpPr>
          <p:nvPr/>
        </p:nvSpPr>
        <p:spPr bwMode="auto">
          <a:xfrm>
            <a:off x="5638800" y="1547078"/>
            <a:ext cx="304800" cy="1447800"/>
          </a:xfrm>
          <a:prstGeom prst="rightBrace">
            <a:avLst>
              <a:gd name="adj1" fmla="val 35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263525" y="4522053"/>
            <a:ext cx="6067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Score of </a:t>
            </a:r>
            <a:r>
              <a:rPr lang="en-US" sz="2400" b="0" i="1" dirty="0" smtClean="0">
                <a:latin typeface="Times New Roman" pitchFamily="18" charset="0"/>
                <a:cs typeface="Times New Roman" pitchFamily="18" charset="0"/>
              </a:rPr>
              <a:t>new document d</a:t>
            </a:r>
            <a:r>
              <a:rPr lang="en-US" sz="2400" b="0" i="1" baseline="-25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(smoothing omitted):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5" name="Text Box 13"/>
          <p:cNvSpPr txBox="1">
            <a:spLocks noChangeArrowheads="1"/>
          </p:cNvSpPr>
          <p:nvPr/>
        </p:nvSpPr>
        <p:spPr bwMode="auto">
          <a:xfrm>
            <a:off x="298450" y="4968875"/>
            <a:ext cx="267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q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: &lt;1 1 0 0 0 1&gt;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3032125" y="4953000"/>
            <a:ext cx="50225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q) =   log 5 + log 1 + log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1/5</a:t>
            </a:r>
            <a:endParaRPr lang="en-US" sz="24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+ log 5 + log 5 + log 5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4649" y="1089878"/>
            <a:ext cx="5208477" cy="3352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38200" y="5791200"/>
            <a:ext cx="7315200" cy="809626"/>
            <a:chOff x="1143000" y="5867400"/>
            <a:chExt cx="7315200" cy="809626"/>
          </a:xfrm>
        </p:grpSpPr>
        <p:grpSp>
          <p:nvGrpSpPr>
            <p:cNvPr id="30" name="Group 29"/>
            <p:cNvGrpSpPr/>
            <p:nvPr/>
          </p:nvGrpSpPr>
          <p:grpSpPr>
            <a:xfrm>
              <a:off x="1143000" y="5867400"/>
              <a:ext cx="7315200" cy="809626"/>
              <a:chOff x="2211274" y="5819775"/>
              <a:chExt cx="5911682" cy="809626"/>
            </a:xfrm>
          </p:grpSpPr>
          <p:graphicFrame>
            <p:nvGraphicFramePr>
              <p:cNvPr id="310287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9315362"/>
                  </p:ext>
                </p:extLst>
              </p:nvPr>
            </p:nvGraphicFramePr>
            <p:xfrm>
              <a:off x="2793718" y="5819776"/>
              <a:ext cx="5329238" cy="80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0" name="Formel" r:id="rId3" imgW="2844720" imgH="431640" progId="Equation.3">
                      <p:embed/>
                    </p:oleObj>
                  </mc:Choice>
                  <mc:Fallback>
                    <p:oleObj name="Formel" r:id="rId3" imgW="2844720" imgH="431640" progId="Equation.3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3718" y="5819776"/>
                            <a:ext cx="5329238" cy="8096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Rectangle 28"/>
              <p:cNvSpPr/>
              <p:nvPr/>
            </p:nvSpPr>
            <p:spPr>
              <a:xfrm>
                <a:off x="2211274" y="5819775"/>
                <a:ext cx="5911682" cy="8096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143000" y="6019800"/>
              <a:ext cx="7393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using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4" grpId="0"/>
      <p:bldP spid="310285" grpId="0"/>
      <p:bldP spid="3102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Relationship to TF*IDF Formula</a:t>
            </a:r>
            <a:endParaRPr lang="en-US"/>
          </a:p>
        </p:txBody>
      </p:sp>
      <p:graphicFrame>
        <p:nvGraphicFramePr>
          <p:cNvPr id="309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67670"/>
              </p:ext>
            </p:extLst>
          </p:nvPr>
        </p:nvGraphicFramePr>
        <p:xfrm>
          <a:off x="898525" y="4845050"/>
          <a:ext cx="568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Formel" r:id="rId3" imgW="2844720" imgH="431640" progId="Equation.3">
                  <p:embed/>
                </p:oleObj>
              </mc:Choice>
              <mc:Fallback>
                <p:oleObj name="Formel" r:id="rId3" imgW="2844720" imgH="43164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4845050"/>
                        <a:ext cx="5689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228600" y="716340"/>
            <a:ext cx="78518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Assumptions (without training sample or relevance feedback):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 the same for all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most documents are irrelevant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each individual term i is infrequent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228600" y="2305276"/>
            <a:ext cx="36006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This implies:</a:t>
            </a:r>
          </a:p>
          <a:p>
            <a:pPr>
              <a:lnSpc>
                <a:spcPct val="90000"/>
              </a:lnSpc>
            </a:pPr>
            <a:endParaRPr lang="en-US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lnSpc>
                <a:spcPct val="90000"/>
              </a:lnSpc>
            </a:pP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9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847804"/>
              </p:ext>
            </p:extLst>
          </p:nvPr>
        </p:nvGraphicFramePr>
        <p:xfrm>
          <a:off x="760413" y="2590800"/>
          <a:ext cx="325080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Formel" r:id="rId5" imgW="1625600" imgH="431800" progId="Equation.3">
                  <p:embed/>
                </p:oleObj>
              </mc:Choice>
              <mc:Fallback>
                <p:oleObj name="Formel" r:id="rId5" imgW="1625600" imgH="431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590800"/>
                        <a:ext cx="3250800" cy="863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34376"/>
              </p:ext>
            </p:extLst>
          </p:nvPr>
        </p:nvGraphicFramePr>
        <p:xfrm>
          <a:off x="700087" y="3379788"/>
          <a:ext cx="337752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Formel" r:id="rId7" imgW="1688760" imgH="393480" progId="Equation.3">
                  <p:embed/>
                </p:oleObj>
              </mc:Choice>
              <mc:Fallback>
                <p:oleObj name="Formel" r:id="rId7" imgW="1688760" imgH="39348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" y="3379788"/>
                        <a:ext cx="3377520" cy="786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476156"/>
              </p:ext>
            </p:extLst>
          </p:nvPr>
        </p:nvGraphicFramePr>
        <p:xfrm>
          <a:off x="795338" y="4038599"/>
          <a:ext cx="27172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Formel" r:id="rId9" imgW="1358310" imgH="431613" progId="Equation.3">
                  <p:embed/>
                </p:oleObj>
              </mc:Choice>
              <mc:Fallback>
                <p:oleObj name="Formel" r:id="rId9" imgW="1358310" imgH="431613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4038599"/>
                        <a:ext cx="2717280" cy="863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228600" y="4906962"/>
            <a:ext cx="484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84122"/>
              </p:ext>
            </p:extLst>
          </p:nvPr>
        </p:nvGraphicFramePr>
        <p:xfrm>
          <a:off x="1674813" y="5786438"/>
          <a:ext cx="330192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Formel" r:id="rId11" imgW="1651000" imgH="355600" progId="Equation.3">
                  <p:embed/>
                </p:oleObj>
              </mc:Choice>
              <mc:Fallback>
                <p:oleObj name="Formel" r:id="rId11" imgW="1651000" imgH="3556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5786438"/>
                        <a:ext cx="3301920" cy="710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6465888" y="5486400"/>
            <a:ext cx="23503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~ scalar product over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product of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>
              <a:lnSpc>
                <a:spcPct val="80000"/>
              </a:lnSpc>
            </a:pP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dampend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idf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values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for query terms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60" name="Oval 12"/>
          <p:cNvSpPr>
            <a:spLocks noChangeArrowheads="1"/>
          </p:cNvSpPr>
          <p:nvPr/>
        </p:nvSpPr>
        <p:spPr bwMode="auto">
          <a:xfrm>
            <a:off x="3581400" y="5638800"/>
            <a:ext cx="1711325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61" name="Line 13"/>
          <p:cNvSpPr>
            <a:spLocks noChangeShapeType="1"/>
          </p:cNvSpPr>
          <p:nvPr/>
        </p:nvSpPr>
        <p:spPr bwMode="auto">
          <a:xfrm flipV="1">
            <a:off x="5292725" y="5715000"/>
            <a:ext cx="11080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62" name="Text Box 14"/>
          <p:cNvSpPr txBox="1">
            <a:spLocks noChangeArrowheads="1"/>
          </p:cNvSpPr>
          <p:nvPr/>
        </p:nvSpPr>
        <p:spPr bwMode="auto">
          <a:xfrm>
            <a:off x="4038600" y="2800290"/>
            <a:ext cx="17347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with constant c</a:t>
            </a:r>
            <a:endParaRPr lang="en-U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/>
      <p:bldP spid="309257" grpId="0"/>
      <p:bldP spid="309259" grpId="0"/>
      <p:bldP spid="309260" grpId="0" animBg="1"/>
      <p:bldP spid="309261" grpId="0" animBg="1"/>
      <p:bldP spid="3092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Laplace Smoothing (with Uniform Prior)</a:t>
            </a:r>
            <a:endParaRPr lang="en-US"/>
          </a:p>
        </p:txBody>
      </p: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152400" y="765175"/>
            <a:ext cx="74158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Probabilities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term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estimated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MLE for Binomial distribution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(repeated coin tosses for relevant docs, showing term i with prob. 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repeated coin tosses for irrelevant docs, showing term i with prob. q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7" name="Text Box 17"/>
          <p:cNvSpPr txBox="1">
            <a:spLocks noChangeArrowheads="1"/>
          </p:cNvSpPr>
          <p:nvPr/>
        </p:nvSpPr>
        <p:spPr bwMode="auto">
          <a:xfrm>
            <a:off x="152400" y="2209800"/>
            <a:ext cx="5257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avoid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overfitting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feedback/training,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estimates should be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smoothed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(e.g., with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uniform prior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158750" y="3576638"/>
            <a:ext cx="8535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Instead of estimating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k/n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estimate: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(k +1) / (n +2)  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(Laplace’s law of succession)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with heuristic generalization: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(k +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) / ( n +2)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with  &gt; 0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(e.g., using =0.5)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Lidstone’s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law of succession)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152400" y="5516563"/>
            <a:ext cx="84625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for Multinomial distribution (n times w-faceted dice) estimate: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+ 1) / (n + w)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8" grpId="0"/>
      <p:bldP spid="3584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III.3.2 Advanced Models: Poisson/Multinomial</a:t>
            </a:r>
            <a:endParaRPr lang="en-US" sz="3600" dirty="0"/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323850" y="1143000"/>
            <a:ext cx="80211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generating doc 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consider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counting RVs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number of occurrences of w in 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still postulate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independence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among these RVs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1322" name="Object 26"/>
          <p:cNvGraphicFramePr>
            <a:graphicFrameLocks noChangeAspect="1"/>
          </p:cNvGraphicFramePr>
          <p:nvPr/>
        </p:nvGraphicFramePr>
        <p:xfrm>
          <a:off x="785813" y="3417888"/>
          <a:ext cx="34385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Formel" r:id="rId3" imgW="1511280" imgH="469800" progId="Equation.3">
                  <p:embed/>
                </p:oleObj>
              </mc:Choice>
              <mc:Fallback>
                <p:oleObj name="Formel" r:id="rId3" imgW="1511280" imgH="4698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417888"/>
                        <a:ext cx="3438525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23" name="Text Box 27"/>
          <p:cNvSpPr txBox="1">
            <a:spLocks noChangeArrowheads="1"/>
          </p:cNvSpPr>
          <p:nvPr/>
        </p:nvSpPr>
        <p:spPr bwMode="auto">
          <a:xfrm>
            <a:off x="323850" y="2733675"/>
            <a:ext cx="6361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Poisson model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word-specific parameters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11324" name="Object 28"/>
          <p:cNvGraphicFramePr>
            <a:graphicFrameLocks noChangeAspect="1"/>
          </p:cNvGraphicFramePr>
          <p:nvPr/>
        </p:nvGraphicFramePr>
        <p:xfrm>
          <a:off x="4295775" y="3417888"/>
          <a:ext cx="242728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Formel" r:id="rId5" imgW="1066680" imgH="469800" progId="Equation.3">
                  <p:embed/>
                </p:oleObj>
              </mc:Choice>
              <mc:Fallback>
                <p:oleObj name="Formel" r:id="rId5" imgW="1066680" imgH="4698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3417888"/>
                        <a:ext cx="2427288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95288" y="4714875"/>
            <a:ext cx="8520112" cy="1838325"/>
            <a:chOff x="395288" y="4714875"/>
            <a:chExt cx="8520112" cy="1838325"/>
          </a:xfrm>
        </p:grpSpPr>
        <p:sp>
          <p:nvSpPr>
            <p:cNvPr id="311325" name="Text Box 29"/>
            <p:cNvSpPr txBox="1">
              <a:spLocks noChangeArrowheads="1"/>
            </p:cNvSpPr>
            <p:nvPr/>
          </p:nvSpPr>
          <p:spPr bwMode="auto">
            <a:xfrm>
              <a:off x="395288" y="4953000"/>
              <a:ext cx="505779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MLE for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is straightforward </a:t>
              </a:r>
              <a:r>
                <a:rPr lang="en-US" sz="2400" u="sng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but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no likelihood penalty by absent words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no control of doc length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226" name="Object 34"/>
            <p:cNvGraphicFramePr>
              <a:graphicFrameLocks noChangeAspect="1"/>
            </p:cNvGraphicFramePr>
            <p:nvPr/>
          </p:nvGraphicFramePr>
          <p:xfrm>
            <a:off x="6173788" y="4714875"/>
            <a:ext cx="2687637" cy="981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3" name="Formel" r:id="rId7" imgW="1180800" imgH="431640" progId="Equation.3">
                    <p:embed/>
                  </p:oleObj>
                </mc:Choice>
                <mc:Fallback>
                  <p:oleObj name="Formel" r:id="rId7" imgW="1180800" imgH="431640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3788" y="4714875"/>
                          <a:ext cx="2687637" cy="981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6172200" y="5629870"/>
              <a:ext cx="24224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 n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iid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 samples (docs)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with values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-25000" dirty="0" err="1" smtClean="0"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(word frequencies)</a:t>
              </a:r>
              <a:endParaRPr 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77863" y="4715470"/>
              <a:ext cx="2837537" cy="18377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Multinomial Model</a:t>
            </a:r>
            <a:endParaRPr lang="en-US"/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0211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generating doc 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consider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counting RVs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number of occurrences of w in 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first generate doc length (a RV): </a:t>
            </a:r>
            <a:r>
              <a:rPr lang="en-US" sz="2400" dirty="0" smtClean="0">
                <a:latin typeface="Mistral" pitchFamily="66" charset="0"/>
                <a:cs typeface="Times New Roman" pitchFamily="18" charset="0"/>
              </a:rPr>
              <a:t>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then generate word frequencies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68938"/>
              </p:ext>
            </p:extLst>
          </p:nvPr>
        </p:nvGraphicFramePr>
        <p:xfrm>
          <a:off x="182563" y="3048000"/>
          <a:ext cx="63642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Formel" r:id="rId3" imgW="2654280" imgH="228600" progId="Equation.3">
                  <p:embed/>
                </p:oleObj>
              </mc:Choice>
              <mc:Fallback>
                <p:oleObj name="Formel" r:id="rId3" imgW="2654280" imgH="2286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048000"/>
                        <a:ext cx="636428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6662738" y="3049250"/>
            <a:ext cx="24497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word-specific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P[randomly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drawn word is w]</a:t>
            </a:r>
            <a:endParaRPr lang="en-US" sz="2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78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74395"/>
              </p:ext>
            </p:extLst>
          </p:nvPr>
        </p:nvGraphicFramePr>
        <p:xfrm>
          <a:off x="2673350" y="5118100"/>
          <a:ext cx="30749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Formel" r:id="rId5" imgW="1282680" imgH="469800" progId="Equation.3">
                  <p:embed/>
                </p:oleObj>
              </mc:Choice>
              <mc:Fallback>
                <p:oleObj name="Formel" r:id="rId5" imgW="1282680" imgH="4698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5118100"/>
                        <a:ext cx="3074988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964039"/>
              </p:ext>
            </p:extLst>
          </p:nvPr>
        </p:nvGraphicFramePr>
        <p:xfrm>
          <a:off x="2689225" y="3860800"/>
          <a:ext cx="35607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Formel" r:id="rId7" imgW="1485720" imgH="482400" progId="Equation.3">
                  <p:embed/>
                </p:oleObj>
              </mc:Choice>
              <mc:Fallback>
                <p:oleObj name="Formel" r:id="rId7" imgW="1485720" imgH="4824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3860800"/>
                        <a:ext cx="356076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91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Chapter III: Ranking Principles*</a:t>
            </a:r>
            <a:endParaRPr lang="en-US" sz="3600" b="1" dirty="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1700748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III.1 Document Processing &amp; Boolean Retrieval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Tokenization, Stemming, Lemmatization, Boolean Retrieval Models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III.2 Basic Ranking &amp; Evaluation Measures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TF*IDF &amp; Vector Space Model, Precision/Recall, F-Measure, MAP, etc.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III.3 Probabilistic Retrieval Models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Binary/Multivariate Models, 2-Poisson Model, BM25, Relevance Feedback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III.4 Statistical Language Models (LMs)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Basic LMs, Smoothing, Extended LMs, Cross-Lingual IR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III.5 Advanced Query Types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Query Expansion, Proximity Ranking, Fuzzy Retrieval, XML-IR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81000" y="5867400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*mostly following </a:t>
            </a:r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Manning/</a:t>
            </a:r>
            <a:r>
              <a:rPr lang="de-DE" sz="1600" b="1" dirty="0" err="1" smtClean="0">
                <a:latin typeface="Times New Roman" pitchFamily="18" charset="0"/>
                <a:cs typeface="Times New Roman" pitchFamily="18" charset="0"/>
              </a:rPr>
              <a:t>Raghavan</a:t>
            </a:r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/Schütze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, with additions from other sources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Burstiness and the Dirichlet Model</a:t>
            </a:r>
            <a:endParaRPr lang="en-US"/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179388" y="914400"/>
            <a:ext cx="85571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Problem: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practice, words in documents do not appear independently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Poisson/Multinomial underestimate likelihood of docs with high tf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bursty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word occurrences are not unlikely: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term may be frequent in doc but infrequent in corpus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for example, P[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 10] is low, but P[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 10 |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 0] is high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250825" y="3429000"/>
            <a:ext cx="83690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Two-level model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Hypergenerator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to generate doc, first generate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word distribution in corpus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(thus obtain parameters of doc-specific generative model)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then generate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word frequencies in doc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using doc-specific model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smtClean="0"/>
              <a:t>Dirichlet</a:t>
            </a:r>
            <a:r>
              <a:rPr lang="en-US" sz="3200" dirty="0" smtClean="0"/>
              <a:t> Distribution as </a:t>
            </a:r>
            <a:r>
              <a:rPr lang="en-US" sz="3200" dirty="0" err="1" smtClean="0"/>
              <a:t>Hypergenerator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Two-Level Multinomial Model</a:t>
            </a:r>
            <a:endParaRPr lang="en-US" sz="3200" dirty="0"/>
          </a:p>
        </p:txBody>
      </p:sp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323850" y="5539871"/>
            <a:ext cx="6534161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MAP of Multinomial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prior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again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(with different parameter values)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(“Dirichlet is the conjugate prior of Multinomial”)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0934" name="Object 6"/>
          <p:cNvGraphicFramePr>
            <a:graphicFrameLocks noChangeAspect="1"/>
          </p:cNvGraphicFramePr>
          <p:nvPr/>
        </p:nvGraphicFramePr>
        <p:xfrm>
          <a:off x="304800" y="1066800"/>
          <a:ext cx="43116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Formel" r:id="rId3" imgW="1968500" imgH="508000" progId="Equation.3">
                  <p:embed/>
                </p:oleObj>
              </mc:Choice>
              <mc:Fallback>
                <p:oleObj name="Formel" r:id="rId3" imgW="1968500" imgH="5080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431165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539750" y="2205038"/>
            <a:ext cx="5949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1 and 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0 and 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0 for all w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0936" name="Text Box 8"/>
          <p:cNvSpPr txBox="1">
            <a:spLocks noChangeArrowheads="1"/>
          </p:cNvSpPr>
          <p:nvPr/>
        </p:nvSpPr>
        <p:spPr bwMode="auto">
          <a:xfrm>
            <a:off x="4800600" y="134143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0937" name="Object 9"/>
          <p:cNvGraphicFramePr>
            <a:graphicFrameLocks noChangeAspect="1"/>
          </p:cNvGraphicFramePr>
          <p:nvPr/>
        </p:nvGraphicFramePr>
        <p:xfrm>
          <a:off x="5715000" y="1076325"/>
          <a:ext cx="24193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Formel" r:id="rId5" imgW="1104900" imgH="482600" progId="Equation.3">
                  <p:embed/>
                </p:oleObj>
              </mc:Choice>
              <mc:Fallback>
                <p:oleObj name="Formel" r:id="rId5" imgW="1104900" imgH="482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076325"/>
                        <a:ext cx="241935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0938" name="Picture 10" descr="dcm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725" y="2781300"/>
            <a:ext cx="4103687" cy="2120900"/>
          </a:xfrm>
          <a:prstGeom prst="rect">
            <a:avLst/>
          </a:prstGeom>
          <a:noFill/>
        </p:spPr>
      </p:pic>
      <p:pic>
        <p:nvPicPr>
          <p:cNvPr id="380939" name="Picture 11" descr="dc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9950" y="2697163"/>
            <a:ext cx="4283075" cy="2184400"/>
          </a:xfrm>
          <a:prstGeom prst="rect">
            <a:avLst/>
          </a:prstGeom>
          <a:noFill/>
        </p:spPr>
      </p:pic>
      <p:sp>
        <p:nvSpPr>
          <p:cNvPr id="380940" name="Text Box 12"/>
          <p:cNvSpPr txBox="1">
            <a:spLocks noChangeArrowheads="1"/>
          </p:cNvSpPr>
          <p:nvPr/>
        </p:nvSpPr>
        <p:spPr bwMode="auto">
          <a:xfrm>
            <a:off x="409421" y="4260850"/>
            <a:ext cx="1952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= (0.44, 0.25, 0.31)</a:t>
            </a:r>
          </a:p>
        </p:txBody>
      </p: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2619221" y="4260850"/>
            <a:ext cx="1952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= (1.32, 0.75, 0.93)</a:t>
            </a:r>
          </a:p>
        </p:txBody>
      </p:sp>
      <p:sp>
        <p:nvSpPr>
          <p:cNvPr id="380942" name="Text Box 14"/>
          <p:cNvSpPr txBox="1">
            <a:spLocks noChangeArrowheads="1"/>
          </p:cNvSpPr>
          <p:nvPr/>
        </p:nvSpPr>
        <p:spPr bwMode="auto">
          <a:xfrm>
            <a:off x="4752821" y="4260850"/>
            <a:ext cx="1952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= (3.94, 2.25, 2.81)</a:t>
            </a:r>
          </a:p>
        </p:txBody>
      </p:sp>
      <p:sp>
        <p:nvSpPr>
          <p:cNvPr id="380943" name="Text Box 15"/>
          <p:cNvSpPr txBox="1">
            <a:spLocks noChangeArrowheads="1"/>
          </p:cNvSpPr>
          <p:nvPr/>
        </p:nvSpPr>
        <p:spPr bwMode="auto">
          <a:xfrm>
            <a:off x="6985063" y="4260850"/>
            <a:ext cx="1930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=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0.44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0.25, 0.31)</a:t>
            </a:r>
          </a:p>
        </p:txBody>
      </p:sp>
      <p:sp>
        <p:nvSpPr>
          <p:cNvPr id="380944" name="Text Box 16"/>
          <p:cNvSpPr txBox="1">
            <a:spLocks noChangeArrowheads="1"/>
          </p:cNvSpPr>
          <p:nvPr/>
        </p:nvSpPr>
        <p:spPr bwMode="auto">
          <a:xfrm>
            <a:off x="322262" y="4895850"/>
            <a:ext cx="75126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3-dimensional examples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Multinomial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(Source: R.E. Madsen et al.: Modeling Word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Burstiness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Using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Distribution)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945" name="Rectangle 17"/>
          <p:cNvSpPr>
            <a:spLocks noChangeArrowheads="1"/>
          </p:cNvSpPr>
          <p:nvPr/>
        </p:nvSpPr>
        <p:spPr bwMode="auto">
          <a:xfrm>
            <a:off x="152400" y="2781300"/>
            <a:ext cx="889317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MLE for Dirichlet Hypergenerator</a:t>
            </a:r>
            <a:endParaRPr lang="en-US"/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304800" y="5338870"/>
            <a:ext cx="647805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further steps for MLE use approximations and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numerical methods (e.g., EM or Newton iterations)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1961" name="Object 9"/>
          <p:cNvGraphicFramePr>
            <a:graphicFrameLocks noChangeAspect="1"/>
          </p:cNvGraphicFramePr>
          <p:nvPr/>
        </p:nvGraphicFramePr>
        <p:xfrm>
          <a:off x="500062" y="1371600"/>
          <a:ext cx="43005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Formel" r:id="rId3" imgW="1955520" imgH="291960" progId="Equation.3">
                  <p:embed/>
                </p:oleObj>
              </mc:Choice>
              <mc:Fallback>
                <p:oleObj name="Formel" r:id="rId3" imgW="1955520" imgH="29196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" y="1371600"/>
                        <a:ext cx="430053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2" name="Text Box 10"/>
          <p:cNvSpPr txBox="1">
            <a:spLocks noChangeArrowheads="1"/>
          </p:cNvSpPr>
          <p:nvPr/>
        </p:nvSpPr>
        <p:spPr bwMode="auto">
          <a:xfrm>
            <a:off x="5681662" y="1349673"/>
            <a:ext cx="259987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2-step probability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of generating doc d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1963" name="Object 11"/>
          <p:cNvGraphicFramePr>
            <a:graphicFrameLocks noChangeAspect="1"/>
          </p:cNvGraphicFramePr>
          <p:nvPr/>
        </p:nvGraphicFramePr>
        <p:xfrm>
          <a:off x="430213" y="3365500"/>
          <a:ext cx="77930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Formel" r:id="rId5" imgW="3543120" imgH="507960" progId="Equation.3">
                  <p:embed/>
                </p:oleObj>
              </mc:Choice>
              <mc:Fallback>
                <p:oleObj name="Formel" r:id="rId5" imgW="3543120" imgH="50796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365500"/>
                        <a:ext cx="7793037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304800" y="2662535"/>
            <a:ext cx="4180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independence assumptions: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Practical Adequacy of the Dirichlet Model</a:t>
            </a:r>
            <a:endParaRPr lang="en-US"/>
          </a:p>
        </p:txBody>
      </p:sp>
      <p:graphicFrame>
        <p:nvGraphicFramePr>
          <p:cNvPr id="382992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4083050" y="3403600"/>
          <a:ext cx="97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3" imgW="977900" imgH="431800" progId="Equation.3">
                  <p:embed/>
                </p:oleObj>
              </mc:Choice>
              <mc:Fallback>
                <p:oleObj name="Equation" r:id="rId3" imgW="977900" imgH="431800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3403600"/>
                        <a:ext cx="977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2984" name="Picture 8" descr="reald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7338"/>
            <a:ext cx="3059113" cy="2451100"/>
          </a:xfrm>
          <a:prstGeom prst="rect">
            <a:avLst/>
          </a:prstGeom>
          <a:noFill/>
        </p:spPr>
      </p:pic>
      <p:pic>
        <p:nvPicPr>
          <p:cNvPr id="382985" name="Picture 9" descr="multin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557338"/>
            <a:ext cx="3095625" cy="2490787"/>
          </a:xfrm>
          <a:prstGeom prst="rect">
            <a:avLst/>
          </a:prstGeom>
          <a:noFill/>
        </p:spPr>
      </p:pic>
      <p:pic>
        <p:nvPicPr>
          <p:cNvPr id="382986" name="Picture 10" descr="dirichl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3" y="1557338"/>
            <a:ext cx="3024187" cy="2457450"/>
          </a:xfrm>
          <a:prstGeom prst="rect">
            <a:avLst/>
          </a:prstGeom>
          <a:noFill/>
        </p:spPr>
      </p:pic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971550" y="1125538"/>
            <a:ext cx="1542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real corpus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924300" y="1052513"/>
            <a:ext cx="172034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Multinomial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with MLE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89" name="Text Box 13"/>
          <p:cNvSpPr txBox="1">
            <a:spLocks noChangeArrowheads="1"/>
          </p:cNvSpPr>
          <p:nvPr/>
        </p:nvSpPr>
        <p:spPr bwMode="auto">
          <a:xfrm>
            <a:off x="6804025" y="1052513"/>
            <a:ext cx="14574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Dirichlet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with MLE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90" name="Text Box 14"/>
          <p:cNvSpPr txBox="1">
            <a:spLocks noChangeArrowheads="1"/>
          </p:cNvSpPr>
          <p:nvPr/>
        </p:nvSpPr>
        <p:spPr bwMode="auto">
          <a:xfrm>
            <a:off x="250825" y="4149725"/>
            <a:ext cx="82680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Source: R. Madsen et al.: Modeling Word Burstiness Using the Dirichlet Distribution, ICML 2005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91" name="Text Box 15"/>
          <p:cNvSpPr txBox="1">
            <a:spLocks noChangeArrowheads="1"/>
          </p:cNvSpPr>
          <p:nvPr/>
        </p:nvSpPr>
        <p:spPr bwMode="auto">
          <a:xfrm>
            <a:off x="165027" y="4437063"/>
            <a:ext cx="6540573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4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model goodness for data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also measured by</a:t>
            </a:r>
          </a:p>
          <a:p>
            <a:pPr>
              <a:lnSpc>
                <a:spcPct val="24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perplexity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=                            or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299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01241"/>
              </p:ext>
            </p:extLst>
          </p:nvPr>
        </p:nvGraphicFramePr>
        <p:xfrm>
          <a:off x="4419600" y="5254625"/>
          <a:ext cx="242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Formel" r:id="rId8" imgW="1028520" imgH="355320" progId="Equation.3">
                  <p:embed/>
                </p:oleObj>
              </mc:Choice>
              <mc:Fallback>
                <p:oleObj name="Formel" r:id="rId8" imgW="1028520" imgH="35532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254625"/>
                        <a:ext cx="2425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98" name="Text Box 22"/>
          <p:cNvSpPr txBox="1">
            <a:spLocks noChangeArrowheads="1"/>
          </p:cNvSpPr>
          <p:nvPr/>
        </p:nvSpPr>
        <p:spPr bwMode="auto">
          <a:xfrm>
            <a:off x="152400" y="6165850"/>
            <a:ext cx="642926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(i.e., the exponential of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entropy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cross-entropy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22" name="Object 34"/>
          <p:cNvGraphicFramePr>
            <a:graphicFrameLocks noChangeAspect="1"/>
          </p:cNvGraphicFramePr>
          <p:nvPr/>
        </p:nvGraphicFramePr>
        <p:xfrm>
          <a:off x="1858963" y="5334000"/>
          <a:ext cx="19510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Formel" r:id="rId10" imgW="914400" imgH="355320" progId="Equation.3">
                  <p:embed/>
                </p:oleObj>
              </mc:Choice>
              <mc:Fallback>
                <p:oleObj name="Formel" r:id="rId10" imgW="914400" imgH="35532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5334000"/>
                        <a:ext cx="195103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1" grpId="0"/>
      <p:bldP spid="3829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4788" y="5029200"/>
            <a:ext cx="8786812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III.3.3 Probabilistic IR with Okapi BM25</a:t>
            </a:r>
            <a:endParaRPr lang="en-US" dirty="0"/>
          </a:p>
        </p:txBody>
      </p:sp>
      <p:graphicFrame>
        <p:nvGraphicFramePr>
          <p:cNvPr id="3747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46438" y="977801"/>
          <a:ext cx="22399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Formel" r:id="rId3" imgW="1016000" imgH="419100" progId="Equation.3">
                  <p:embed/>
                </p:oleObj>
              </mc:Choice>
              <mc:Fallback>
                <p:oleObj name="Formel" r:id="rId3" imgW="1016000" imgH="419100" progId="Equation.3">
                  <p:embed/>
                  <p:pic>
                    <p:nvPicPr>
                      <p:cNvPr id="0" name="Picture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977801"/>
                        <a:ext cx="223996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179388" y="968276"/>
            <a:ext cx="89402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Generalize term weight                         </a:t>
            </a:r>
          </a:p>
          <a:p>
            <a:pPr>
              <a:lnSpc>
                <a:spcPct val="1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into                        </a:t>
            </a:r>
          </a:p>
          <a:p>
            <a:pPr>
              <a:lnSpc>
                <a:spcPct val="18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denoting prob. that term occurs j times in rel./irrel.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oc, resp.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971550" y="1542951"/>
          <a:ext cx="2016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Formel" r:id="rId5" imgW="850531" imgH="469696" progId="Equation.3">
                  <p:embed/>
                </p:oleObj>
              </mc:Choice>
              <mc:Fallback>
                <p:oleObj name="Formel" r:id="rId5" imgW="850531" imgH="469696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42951"/>
                        <a:ext cx="20161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179388" y="3276600"/>
            <a:ext cx="8130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Postulate Poisson (or 2-Poisson-mixture) distributions for terms: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339122" y="3813294"/>
          <a:ext cx="2007230" cy="113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Formel" r:id="rId7" imgW="787058" imgH="444307" progId="Equation.3">
                  <p:embed/>
                </p:oleObj>
              </mc:Choice>
              <mc:Fallback>
                <p:oleObj name="Formel" r:id="rId7" imgW="787058" imgH="444307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22" y="3813294"/>
                        <a:ext cx="2007230" cy="11301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2" name="Object 8"/>
          <p:cNvGraphicFramePr>
            <a:graphicFrameLocks noChangeAspect="1"/>
          </p:cNvGraphicFramePr>
          <p:nvPr/>
        </p:nvGraphicFramePr>
        <p:xfrm>
          <a:off x="2702910" y="3814465"/>
          <a:ext cx="2021490" cy="111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Formel" r:id="rId9" imgW="799753" imgH="444307" progId="Equation.3">
                  <p:embed/>
                </p:oleObj>
              </mc:Choice>
              <mc:Fallback>
                <p:oleObj name="Formel" r:id="rId9" imgW="799753" imgH="444307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910" y="3814465"/>
                        <a:ext cx="2021490" cy="1119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5029200"/>
            <a:ext cx="8500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But: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aim to reduce the number of parameters </a:t>
            </a:r>
            <a:r>
              <a:rPr lang="el-GR" sz="2400" dirty="0" smtClean="0">
                <a:latin typeface="Times New Roman"/>
                <a:cs typeface="Times New Roman"/>
              </a:rPr>
              <a:t>μ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l-GR" sz="2400" dirty="0" smtClean="0">
                <a:latin typeface="Times New Roman"/>
                <a:cs typeface="Times New Roman"/>
              </a:rPr>
              <a:t>λ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need to be learned from training samples!</a:t>
            </a: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Want: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ad-hoc ranking function of similar ranking quality without training data!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479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4788" y="3957936"/>
            <a:ext cx="8786812" cy="1657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Okapi BM25</a:t>
            </a:r>
            <a:endParaRPr lang="en-US"/>
          </a:p>
        </p:txBody>
      </p:sp>
      <p:graphicFrame>
        <p:nvGraphicFramePr>
          <p:cNvPr id="365581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533400" y="2749550"/>
          <a:ext cx="65532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Formel" r:id="rId3" imgW="3682800" imgH="634680" progId="Equation.3">
                  <p:embed/>
                </p:oleObj>
              </mc:Choice>
              <mc:Fallback>
                <p:oleObj name="Formel" r:id="rId3" imgW="3682800" imgH="634680" progId="Equation.3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9550"/>
                        <a:ext cx="65532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228600" y="798513"/>
            <a:ext cx="7973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Approximation of Poisson model by similarly-shaped function: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578" name="Text Box 10"/>
          <p:cNvSpPr txBox="1">
            <a:spLocks noChangeArrowheads="1"/>
          </p:cNvSpPr>
          <p:nvPr/>
        </p:nvSpPr>
        <p:spPr bwMode="auto">
          <a:xfrm>
            <a:off x="252413" y="2238375"/>
            <a:ext cx="8078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inally leads to Okapi BM25 (with top-ranked results in TREC):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5579" name="Object 11"/>
          <p:cNvGraphicFramePr>
            <a:graphicFrameLocks noChangeAspect="1"/>
          </p:cNvGraphicFramePr>
          <p:nvPr/>
        </p:nvGraphicFramePr>
        <p:xfrm>
          <a:off x="469900" y="1301750"/>
          <a:ext cx="2705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quation" r:id="rId5" imgW="1497950" imgH="431613" progId="Equation.3">
                  <p:embed/>
                </p:oleObj>
              </mc:Choice>
              <mc:Fallback>
                <p:oleObj name="Equation" r:id="rId5" imgW="1497950" imgH="431613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301750"/>
                        <a:ext cx="2705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323850" y="5654675"/>
            <a:ext cx="8172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=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avg.doclength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tuning parameters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non-linear influence of tf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consideration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current doc length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250825" y="3957935"/>
            <a:ext cx="733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 in its most comprehensive, tunable form: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score(d,q) :=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5587" name="Object 19"/>
          <p:cNvGraphicFramePr>
            <a:graphicFrameLocks noChangeAspect="1"/>
          </p:cNvGraphicFramePr>
          <p:nvPr/>
        </p:nvGraphicFramePr>
        <p:xfrm>
          <a:off x="304800" y="4572000"/>
          <a:ext cx="85105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Formel" r:id="rId7" imgW="4978080" imgH="609480" progId="Equation.3">
                  <p:embed/>
                </p:oleObj>
              </mc:Choice>
              <mc:Fallback>
                <p:oleObj name="Formel" r:id="rId7" imgW="4978080" imgH="60948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510588" cy="104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5578" grpId="0"/>
      <p:bldP spid="365583" grpId="0"/>
      <p:bldP spid="3655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04800"/>
            <a:ext cx="68008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950317"/>
              </p:ext>
            </p:extLst>
          </p:nvPr>
        </p:nvGraphicFramePr>
        <p:xfrm>
          <a:off x="3943350" y="5118100"/>
          <a:ext cx="42291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Formel" r:id="rId4" imgW="2057400" imgH="469800" progId="Equation.3">
                  <p:embed/>
                </p:oleObj>
              </mc:Choice>
              <mc:Fallback>
                <p:oleObj name="Formel" r:id="rId4" imgW="2057400" imgH="469800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118100"/>
                        <a:ext cx="42291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4419600"/>
            <a:ext cx="35814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3</a:t>
            </a:r>
            <a:r>
              <a:rPr lang="en-US" smtClean="0"/>
              <a:t>-d </a:t>
            </a:r>
            <a:r>
              <a:rPr lang="en-US" dirty="0" smtClean="0"/>
              <a:t>plot of a simplified BM25 scoring function using k</a:t>
            </a:r>
            <a:r>
              <a:rPr lang="en-US" baseline="-25000" dirty="0" smtClean="0"/>
              <a:t>1</a:t>
            </a:r>
            <a:r>
              <a:rPr lang="en-US" dirty="0" smtClean="0"/>
              <a:t>=1.2 as parameter (DF is mirrored for better readability)</a:t>
            </a:r>
          </a:p>
          <a:p>
            <a:r>
              <a:rPr lang="en-US" dirty="0"/>
              <a:t>s</a:t>
            </a:r>
            <a:r>
              <a:rPr lang="en-US" dirty="0" smtClean="0"/>
              <a:t>cores for df&gt;N/2 are negative!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BM25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III.3.4 Extensions to Probabilistic IR</a:t>
            </a:r>
            <a:endParaRPr lang="en-US" dirty="0"/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98425" y="2825079"/>
            <a:ext cx="8699818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i="1" u="sng" dirty="0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possible approach: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Tree Dependence Model</a:t>
            </a:r>
            <a:endParaRPr lang="en-US" sz="2400" b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a) Consider only 2-dimensional probabilities (for term pairs i,j)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)=P[X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=..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=..]=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b) For each term pair i,j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estimate the error between independence and the actual correlation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c) Construct a tree with terms as nodes and the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m-1 highest error (or correlation) values as weighted edges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0" y="1066800"/>
            <a:ext cx="789030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Consider term correlations in documents (with binary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 Problem of estimating m-dimensional prob. distribution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P[X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=... 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...  ... 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=...] =: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57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05119"/>
              </p:ext>
            </p:extLst>
          </p:nvPr>
        </p:nvGraphicFramePr>
        <p:xfrm>
          <a:off x="3695700" y="3810000"/>
          <a:ext cx="5295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3" imgW="5295900" imgH="596900" progId="Equation.3">
                  <p:embed/>
                </p:oleObj>
              </mc:Choice>
              <mc:Fallback>
                <p:oleObj name="Equation" r:id="rId3" imgW="5295900" imgH="5969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810000"/>
                        <a:ext cx="5295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Considering Two-dimensional Term Correlations</a:t>
            </a:r>
            <a:endParaRPr lang="en-US" sz="3200"/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325438" y="928508"/>
            <a:ext cx="787350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i="1" u="sng" smtClean="0">
                <a:latin typeface="Times New Roman" pitchFamily="18" charset="0"/>
                <a:cs typeface="Times New Roman" pitchFamily="18" charset="0"/>
              </a:rPr>
              <a:t>Variant 1: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Error of approximating f by g (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Kullback-Leibler divergence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with g assuming pairwise term independence: 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48698"/>
              </p:ext>
            </p:extLst>
          </p:nvPr>
        </p:nvGraphicFramePr>
        <p:xfrm>
          <a:off x="457200" y="2042933"/>
          <a:ext cx="426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3" imgW="4267200" imgH="939800" progId="Equation.3">
                  <p:embed/>
                </p:oleObj>
              </mc:Choice>
              <mc:Fallback>
                <p:oleObj name="Equation" r:id="rId3" imgW="4267200" imgH="9398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42933"/>
                        <a:ext cx="42672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87125"/>
              </p:ext>
            </p:extLst>
          </p:nvPr>
        </p:nvGraphicFramePr>
        <p:xfrm>
          <a:off x="4813300" y="2057400"/>
          <a:ext cx="37211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5" imgW="3721100" imgH="1206500" progId="Equation.3">
                  <p:embed/>
                </p:oleObj>
              </mc:Choice>
              <mc:Fallback>
                <p:oleObj name="Equation" r:id="rId5" imgW="3721100" imgH="12065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2057400"/>
                        <a:ext cx="372110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325438" y="3162300"/>
            <a:ext cx="4976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i="1" u="sng" dirty="0" smtClean="0">
                <a:latin typeface="Times New Roman" pitchFamily="18" charset="0"/>
                <a:cs typeface="Times New Roman" pitchFamily="18" charset="0"/>
              </a:rPr>
              <a:t>Variant 2: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Correlation coefficient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term pairs: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2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077804"/>
              </p:ext>
            </p:extLst>
          </p:nvPr>
        </p:nvGraphicFramePr>
        <p:xfrm>
          <a:off x="457200" y="3924299"/>
          <a:ext cx="4759573" cy="110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Formel" r:id="rId7" imgW="2133360" imgH="495000" progId="Equation.3">
                  <p:embed/>
                </p:oleObj>
              </mc:Choice>
              <mc:Fallback>
                <p:oleObj name="Formel" r:id="rId7" imgW="2133360" imgH="4950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24299"/>
                        <a:ext cx="4759573" cy="1104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323850" y="4895671"/>
            <a:ext cx="43949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i="1" u="sng" dirty="0" smtClean="0">
                <a:latin typeface="Times New Roman" pitchFamily="18" charset="0"/>
                <a:cs typeface="Times New Roman" pitchFamily="18" charset="0"/>
              </a:rPr>
              <a:t>Variant 3: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level-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values or p-values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Chi-square independence test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  <p:bldP spid="312326" grpId="0"/>
      <p:bldP spid="3123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for Approximation Error </a:t>
            </a:r>
            <a:r>
              <a:rPr lang="en-US" sz="3600" dirty="0" smtClean="0">
                <a:sym typeface="Symbol" pitchFamily="18" charset="2"/>
              </a:rPr>
              <a:t> </a:t>
            </a:r>
            <a:r>
              <a:rPr lang="en-US" sz="3200" dirty="0" smtClean="0">
                <a:sym typeface="Symbol" pitchFamily="18" charset="2"/>
              </a:rPr>
              <a:t/>
            </a:r>
            <a:br>
              <a:rPr lang="en-US" sz="3200" dirty="0" smtClean="0">
                <a:sym typeface="Symbol" pitchFamily="18" charset="2"/>
              </a:rPr>
            </a:br>
            <a:r>
              <a:rPr lang="en-US" sz="3200" dirty="0" smtClean="0">
                <a:sym typeface="Symbol" pitchFamily="18" charset="2"/>
              </a:rPr>
              <a:t>(KL Strength)</a:t>
            </a:r>
            <a:endParaRPr lang="en-US" sz="3200" dirty="0"/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539750" y="1152465"/>
            <a:ext cx="76827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u="sng" dirty="0" smtClean="0">
                <a:latin typeface="Times New Roman" pitchFamily="18" charset="0"/>
                <a:cs typeface="Times New Roman" pitchFamily="18" charset="0"/>
              </a:rPr>
              <a:t>m=2: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given are documents: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=(1,1), d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(0,0), d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=(1,1), d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=(0,1)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estimation of 2-dimensional prob. distribution f: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f(1,1) = P[X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 X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=1] = 2/4</a:t>
            </a:r>
          </a:p>
          <a:p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f(0,0) = 1/4, f(0,1) = 1/4, f(1,0) = 0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estimation of 1-dimensional marginal distributions g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g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(1) = P[X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=1] = 2/4, g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(0) = 2/4</a:t>
            </a:r>
          </a:p>
          <a:p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g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(1) = P[X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=1] = 3/4, g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(0) = 1/4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estimation of 2-dim. distribution g with independent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g(1,1) = g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(1)*g</a:t>
            </a:r>
            <a:r>
              <a:rPr lang="en-US" sz="2400" b="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 = 3/8,</a:t>
            </a:r>
          </a:p>
          <a:p>
            <a:r>
              <a:rPr lang="en-US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g(0,0) = 1/8, g(0,1) = 3/8, g(1,0) =1/8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approximation error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(KL divergence):</a:t>
            </a:r>
          </a:p>
          <a:p>
            <a:r>
              <a:rPr lang="en-US" sz="24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 = 2/4 log 4/3  +  1/4 log 2  +  1/4 log 2/3  + 0 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III.3 Probabilistic IR </a:t>
            </a:r>
            <a:r>
              <a:rPr lang="en-US" sz="2800" i="1" dirty="0" smtClean="0"/>
              <a:t>(MRS book, Chapter 11)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	3.1 Multivariate Binary Model &amp; Smoothing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	3.2 Poisson Model, Multinomial Model, </a:t>
            </a:r>
            <a:r>
              <a:rPr lang="en-US" sz="2400" dirty="0" err="1" smtClean="0"/>
              <a:t>Dirichlet</a:t>
            </a:r>
            <a:r>
              <a:rPr lang="en-US" sz="2400" dirty="0" smtClean="0"/>
              <a:t> Model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  3.3 Probabilistic IR with Poisson Model (Okapi BM25)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  </a:t>
            </a:r>
            <a:r>
              <a:rPr lang="en-US" sz="2400" smtClean="0"/>
              <a:t>3.4 Tree Dependence Model &amp; Bayesian Nets for IR</a:t>
            </a: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III.3 Probabilistic Information Retrieval</a:t>
            </a: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Constructing the Term Dependence Tree</a:t>
            </a:r>
            <a:endParaRPr lang="en-US"/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228600" y="714375"/>
            <a:ext cx="7043916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Given: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Complete graph (V, E) with m nodes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V and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m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undirected edges  E with weights  (or )</a:t>
            </a:r>
          </a:p>
          <a:p>
            <a:pPr>
              <a:lnSpc>
                <a:spcPct val="9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Wanted: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Spanning tree (V, E’) with maximal sum of weights</a:t>
            </a:r>
          </a:p>
          <a:p>
            <a:pPr>
              <a:lnSpc>
                <a:spcPct val="9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Algorithm: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Sort the m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edges of E in descending order of weights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E’ := 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Repeat until |E’| = m-1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E’ := E’  {(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E |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has max. weight in E}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provided that E’ remains acyclic;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E := E – {(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E |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has max. weight in E}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4800" y="4800601"/>
            <a:ext cx="7872413" cy="2062163"/>
            <a:chOff x="192" y="3024"/>
            <a:chExt cx="4959" cy="1299"/>
          </a:xfrm>
        </p:grpSpPr>
        <p:sp>
          <p:nvSpPr>
            <p:cNvPr id="314372" name="Text Box 4"/>
            <p:cNvSpPr txBox="1">
              <a:spLocks noChangeArrowheads="1"/>
            </p:cNvSpPr>
            <p:nvPr/>
          </p:nvSpPr>
          <p:spPr bwMode="auto">
            <a:xfrm>
              <a:off x="192" y="3120"/>
              <a:ext cx="8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u="sng" dirty="0" smtClean="0">
                  <a:latin typeface="Times New Roman" pitchFamily="18" charset="0"/>
                  <a:cs typeface="Times New Roman" pitchFamily="18" charset="0"/>
                </a:rPr>
                <a:t>Example:</a:t>
              </a:r>
              <a:endParaRPr lang="en-US" sz="2400" b="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73" name="Text Box 5"/>
            <p:cNvSpPr txBox="1">
              <a:spLocks noChangeArrowheads="1"/>
            </p:cNvSpPr>
            <p:nvPr/>
          </p:nvSpPr>
          <p:spPr bwMode="auto">
            <a:xfrm>
              <a:off x="1200" y="3120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Web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74" name="Text Box 6"/>
            <p:cNvSpPr txBox="1">
              <a:spLocks noChangeArrowheads="1"/>
            </p:cNvSpPr>
            <p:nvPr/>
          </p:nvSpPr>
          <p:spPr bwMode="auto">
            <a:xfrm>
              <a:off x="1200" y="3840"/>
              <a:ext cx="7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Internet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75" name="Text Box 7"/>
            <p:cNvSpPr txBox="1">
              <a:spLocks noChangeArrowheads="1"/>
            </p:cNvSpPr>
            <p:nvPr/>
          </p:nvSpPr>
          <p:spPr bwMode="auto">
            <a:xfrm>
              <a:off x="2268" y="312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Surf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76" name="Text Box 8"/>
            <p:cNvSpPr txBox="1">
              <a:spLocks noChangeArrowheads="1"/>
            </p:cNvSpPr>
            <p:nvPr/>
          </p:nvSpPr>
          <p:spPr bwMode="auto">
            <a:xfrm>
              <a:off x="2268" y="3840"/>
              <a:ext cx="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Swim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77" name="Line 9"/>
            <p:cNvSpPr>
              <a:spLocks noChangeShapeType="1"/>
            </p:cNvSpPr>
            <p:nvPr/>
          </p:nvSpPr>
          <p:spPr bwMode="auto">
            <a:xfrm>
              <a:off x="1728" y="32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78" name="Line 10"/>
            <p:cNvSpPr>
              <a:spLocks noChangeShapeType="1"/>
            </p:cNvSpPr>
            <p:nvPr/>
          </p:nvSpPr>
          <p:spPr bwMode="auto">
            <a:xfrm>
              <a:off x="1920" y="39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79" name="Line 11"/>
            <p:cNvSpPr>
              <a:spLocks noChangeShapeType="1"/>
            </p:cNvSpPr>
            <p:nvPr/>
          </p:nvSpPr>
          <p:spPr bwMode="auto">
            <a:xfrm>
              <a:off x="1440" y="34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0" name="Line 12"/>
            <p:cNvSpPr>
              <a:spLocks noChangeShapeType="1"/>
            </p:cNvSpPr>
            <p:nvPr/>
          </p:nvSpPr>
          <p:spPr bwMode="auto">
            <a:xfrm>
              <a:off x="2448" y="34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1" name="Text Box 13"/>
            <p:cNvSpPr txBox="1">
              <a:spLocks noChangeArrowheads="1"/>
            </p:cNvSpPr>
            <p:nvPr/>
          </p:nvSpPr>
          <p:spPr bwMode="auto">
            <a:xfrm>
              <a:off x="1056" y="3456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0.9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2" name="Text Box 14"/>
            <p:cNvSpPr txBox="1">
              <a:spLocks noChangeArrowheads="1"/>
            </p:cNvSpPr>
            <p:nvPr/>
          </p:nvSpPr>
          <p:spPr bwMode="auto">
            <a:xfrm>
              <a:off x="1776" y="3024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0.7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3" name="Text Box 15"/>
            <p:cNvSpPr txBox="1">
              <a:spLocks noChangeArrowheads="1"/>
            </p:cNvSpPr>
            <p:nvPr/>
          </p:nvSpPr>
          <p:spPr bwMode="auto">
            <a:xfrm>
              <a:off x="1920" y="3964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0.1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4" name="Text Box 16"/>
            <p:cNvSpPr txBox="1">
              <a:spLocks noChangeArrowheads="1"/>
            </p:cNvSpPr>
            <p:nvPr/>
          </p:nvSpPr>
          <p:spPr bwMode="auto">
            <a:xfrm>
              <a:off x="2476" y="3456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0.3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5" name="Line 17"/>
            <p:cNvSpPr>
              <a:spLocks noChangeShapeType="1"/>
            </p:cNvSpPr>
            <p:nvPr/>
          </p:nvSpPr>
          <p:spPr bwMode="auto">
            <a:xfrm>
              <a:off x="1536" y="3456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6" name="Line 18"/>
            <p:cNvSpPr>
              <a:spLocks noChangeShapeType="1"/>
            </p:cNvSpPr>
            <p:nvPr/>
          </p:nvSpPr>
          <p:spPr bwMode="auto">
            <a:xfrm flipV="1">
              <a:off x="1536" y="3312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7" name="Text Box 19"/>
            <p:cNvSpPr txBox="1">
              <a:spLocks noChangeArrowheads="1"/>
            </p:cNvSpPr>
            <p:nvPr/>
          </p:nvSpPr>
          <p:spPr bwMode="auto">
            <a:xfrm>
              <a:off x="2087" y="3357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8" name="Text Box 20"/>
            <p:cNvSpPr txBox="1">
              <a:spLocks noChangeArrowheads="1"/>
            </p:cNvSpPr>
            <p:nvPr/>
          </p:nvSpPr>
          <p:spPr bwMode="auto">
            <a:xfrm>
              <a:off x="2087" y="3645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0.1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89" name="AutoShape 21"/>
            <p:cNvSpPr>
              <a:spLocks noChangeArrowheads="1"/>
            </p:cNvSpPr>
            <p:nvPr/>
          </p:nvSpPr>
          <p:spPr bwMode="auto">
            <a:xfrm>
              <a:off x="3024" y="3552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0" name="Text Box 22"/>
            <p:cNvSpPr txBox="1">
              <a:spLocks noChangeArrowheads="1"/>
            </p:cNvSpPr>
            <p:nvPr/>
          </p:nvSpPr>
          <p:spPr bwMode="auto">
            <a:xfrm>
              <a:off x="4176" y="3120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Web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1" name="Text Box 23"/>
            <p:cNvSpPr txBox="1">
              <a:spLocks noChangeArrowheads="1"/>
            </p:cNvSpPr>
            <p:nvPr/>
          </p:nvSpPr>
          <p:spPr bwMode="auto">
            <a:xfrm>
              <a:off x="3648" y="3600"/>
              <a:ext cx="7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Internet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2" name="Text Box 24"/>
            <p:cNvSpPr txBox="1">
              <a:spLocks noChangeArrowheads="1"/>
            </p:cNvSpPr>
            <p:nvPr/>
          </p:nvSpPr>
          <p:spPr bwMode="auto">
            <a:xfrm>
              <a:off x="4704" y="360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Surf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3" name="Text Box 25"/>
            <p:cNvSpPr txBox="1">
              <a:spLocks noChangeArrowheads="1"/>
            </p:cNvSpPr>
            <p:nvPr/>
          </p:nvSpPr>
          <p:spPr bwMode="auto">
            <a:xfrm>
              <a:off x="4416" y="4032"/>
              <a:ext cx="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Swim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4" name="Line 26"/>
            <p:cNvSpPr>
              <a:spLocks noChangeShapeType="1"/>
            </p:cNvSpPr>
            <p:nvPr/>
          </p:nvSpPr>
          <p:spPr bwMode="auto">
            <a:xfrm flipH="1">
              <a:off x="3984" y="336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5" name="Line 27"/>
            <p:cNvSpPr>
              <a:spLocks noChangeShapeType="1"/>
            </p:cNvSpPr>
            <p:nvPr/>
          </p:nvSpPr>
          <p:spPr bwMode="auto">
            <a:xfrm>
              <a:off x="4416" y="336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6" name="Line 28"/>
            <p:cNvSpPr>
              <a:spLocks noChangeShapeType="1"/>
            </p:cNvSpPr>
            <p:nvPr/>
          </p:nvSpPr>
          <p:spPr bwMode="auto">
            <a:xfrm flipH="1">
              <a:off x="4704" y="384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7" name="Text Box 29"/>
            <p:cNvSpPr txBox="1">
              <a:spLocks noChangeArrowheads="1"/>
            </p:cNvSpPr>
            <p:nvPr/>
          </p:nvSpPr>
          <p:spPr bwMode="auto">
            <a:xfrm>
              <a:off x="3840" y="3312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0.9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8" name="Text Box 30"/>
            <p:cNvSpPr txBox="1">
              <a:spLocks noChangeArrowheads="1"/>
            </p:cNvSpPr>
            <p:nvPr/>
          </p:nvSpPr>
          <p:spPr bwMode="auto">
            <a:xfrm>
              <a:off x="4631" y="3312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0.7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99" name="Text Box 31"/>
            <p:cNvSpPr txBox="1">
              <a:spLocks noChangeArrowheads="1"/>
            </p:cNvSpPr>
            <p:nvPr/>
          </p:nvSpPr>
          <p:spPr bwMode="auto">
            <a:xfrm>
              <a:off x="4464" y="3792"/>
              <a:ext cx="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0.3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smtClean="0"/>
              <a:t>Estimation of Multidimensional Probabilities </a:t>
            </a:r>
            <a:br>
              <a:rPr lang="en-US" sz="3200" smtClean="0"/>
            </a:br>
            <a:r>
              <a:rPr lang="en-US" sz="3200" smtClean="0"/>
              <a:t>with Term Dependence Tree</a:t>
            </a:r>
            <a:endParaRPr lang="en-US" sz="3200"/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33229" y="1196471"/>
            <a:ext cx="827367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Given is a term dependence tree (V = {X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}, E’).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Let 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be the root, nodes are preorder-numbered, and assume that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are independent for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 E’. Then: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154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738388"/>
              </p:ext>
            </p:extLst>
          </p:nvPr>
        </p:nvGraphicFramePr>
        <p:xfrm>
          <a:off x="457200" y="2384424"/>
          <a:ext cx="2811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Formel" r:id="rId3" imgW="1562100" imgH="228600" progId="Equation.3">
                  <p:embed/>
                </p:oleObj>
              </mc:Choice>
              <mc:Fallback>
                <p:oleObj name="Formel" r:id="rId3" imgW="1562100" imgH="2286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84424"/>
                        <a:ext cx="281146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71371"/>
              </p:ext>
            </p:extLst>
          </p:nvPr>
        </p:nvGraphicFramePr>
        <p:xfrm>
          <a:off x="3222625" y="3352800"/>
          <a:ext cx="28559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Formel" r:id="rId5" imgW="1587240" imgH="368280" progId="Equation.3">
                  <p:embed/>
                </p:oleObj>
              </mc:Choice>
              <mc:Fallback>
                <p:oleObj name="Formel" r:id="rId5" imgW="1587240" imgH="368280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3352800"/>
                        <a:ext cx="2855912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80966"/>
              </p:ext>
            </p:extLst>
          </p:nvPr>
        </p:nvGraphicFramePr>
        <p:xfrm>
          <a:off x="3260725" y="3810000"/>
          <a:ext cx="2968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Formel" r:id="rId7" imgW="1650960" imgH="469800" progId="Equation.3">
                  <p:embed/>
                </p:oleObj>
              </mc:Choice>
              <mc:Fallback>
                <p:oleObj name="Formel" r:id="rId7" imgW="1650960" imgH="469800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810000"/>
                        <a:ext cx="29686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4221163"/>
            <a:ext cx="8515352" cy="2438400"/>
            <a:chOff x="144" y="2544"/>
            <a:chExt cx="5364" cy="1536"/>
          </a:xfrm>
        </p:grpSpPr>
        <p:sp>
          <p:nvSpPr>
            <p:cNvPr id="315396" name="Text Box 4"/>
            <p:cNvSpPr txBox="1">
              <a:spLocks noChangeArrowheads="1"/>
            </p:cNvSpPr>
            <p:nvPr/>
          </p:nvSpPr>
          <p:spPr bwMode="auto">
            <a:xfrm>
              <a:off x="144" y="2544"/>
              <a:ext cx="8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u="sng" smtClean="0">
                  <a:latin typeface="Times New Roman" pitchFamily="18" charset="0"/>
                  <a:cs typeface="Times New Roman" pitchFamily="18" charset="0"/>
                </a:rPr>
                <a:t>Example:</a:t>
              </a:r>
              <a:endParaRPr lang="en-US" sz="2400" b="0" u="sng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397" name="Text Box 5"/>
            <p:cNvSpPr txBox="1">
              <a:spLocks noChangeArrowheads="1"/>
            </p:cNvSpPr>
            <p:nvPr/>
          </p:nvSpPr>
          <p:spPr bwMode="auto">
            <a:xfrm>
              <a:off x="672" y="2880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Web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398" name="Text Box 6"/>
            <p:cNvSpPr txBox="1">
              <a:spLocks noChangeArrowheads="1"/>
            </p:cNvSpPr>
            <p:nvPr/>
          </p:nvSpPr>
          <p:spPr bwMode="auto">
            <a:xfrm>
              <a:off x="144" y="3360"/>
              <a:ext cx="7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Internet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399" name="Text Box 7"/>
            <p:cNvSpPr txBox="1">
              <a:spLocks noChangeArrowheads="1"/>
            </p:cNvSpPr>
            <p:nvPr/>
          </p:nvSpPr>
          <p:spPr bwMode="auto">
            <a:xfrm>
              <a:off x="1137" y="3360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Surf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400" name="Text Box 8"/>
            <p:cNvSpPr txBox="1">
              <a:spLocks noChangeArrowheads="1"/>
            </p:cNvSpPr>
            <p:nvPr/>
          </p:nvSpPr>
          <p:spPr bwMode="auto">
            <a:xfrm>
              <a:off x="924" y="3792"/>
              <a:ext cx="5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smtClean="0">
                  <a:latin typeface="Times New Roman" pitchFamily="18" charset="0"/>
                  <a:cs typeface="Times New Roman" pitchFamily="18" charset="0"/>
                </a:rPr>
                <a:t>Swim</a:t>
              </a:r>
              <a:endParaRPr lang="en-US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401" name="Line 9"/>
            <p:cNvSpPr>
              <a:spLocks noChangeShapeType="1"/>
            </p:cNvSpPr>
            <p:nvPr/>
          </p:nvSpPr>
          <p:spPr bwMode="auto">
            <a:xfrm flipH="1">
              <a:off x="480" y="312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402" name="Line 10"/>
            <p:cNvSpPr>
              <a:spLocks noChangeShapeType="1"/>
            </p:cNvSpPr>
            <p:nvPr/>
          </p:nvSpPr>
          <p:spPr bwMode="auto">
            <a:xfrm>
              <a:off x="912" y="312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403" name="Line 11"/>
            <p:cNvSpPr>
              <a:spLocks noChangeShapeType="1"/>
            </p:cNvSpPr>
            <p:nvPr/>
          </p:nvSpPr>
          <p:spPr bwMode="auto">
            <a:xfrm flipH="1">
              <a:off x="1200" y="360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408" name="Text Box 16"/>
            <p:cNvSpPr txBox="1">
              <a:spLocks noChangeArrowheads="1"/>
            </p:cNvSpPr>
            <p:nvPr/>
          </p:nvSpPr>
          <p:spPr bwMode="auto">
            <a:xfrm>
              <a:off x="1776" y="2892"/>
              <a:ext cx="20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sz="2000" b="0" i="1" dirty="0" smtClean="0">
                  <a:latin typeface="Times New Roman" pitchFamily="18" charset="0"/>
                  <a:cs typeface="Times New Roman" pitchFamily="18" charset="0"/>
                </a:rPr>
                <a:t>Web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i="1" dirty="0" smtClean="0">
                  <a:latin typeface="Times New Roman" pitchFamily="18" charset="0"/>
                  <a:cs typeface="Times New Roman" pitchFamily="18" charset="0"/>
                </a:rPr>
                <a:t>Internet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i="1" dirty="0" smtClean="0">
                  <a:latin typeface="Times New Roman" pitchFamily="18" charset="0"/>
                  <a:cs typeface="Times New Roman" pitchFamily="18" charset="0"/>
                </a:rPr>
                <a:t>Surf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0" i="1" dirty="0" smtClean="0">
                  <a:latin typeface="Times New Roman" pitchFamily="18" charset="0"/>
                  <a:cs typeface="Times New Roman" pitchFamily="18" charset="0"/>
                </a:rPr>
                <a:t>Swim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] =</a:t>
              </a:r>
              <a:endParaRPr lang="en-US" sz="20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5409" name="Object 17"/>
            <p:cNvGraphicFramePr>
              <a:graphicFrameLocks noChangeAspect="1"/>
            </p:cNvGraphicFramePr>
            <p:nvPr/>
          </p:nvGraphicFramePr>
          <p:xfrm>
            <a:off x="1817" y="3228"/>
            <a:ext cx="3691" cy="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5" name="Equation" r:id="rId9" imgW="6477000" imgH="787400" progId="Equation.3">
                    <p:embed/>
                  </p:oleObj>
                </mc:Choice>
                <mc:Fallback>
                  <p:oleObj name="Equation" r:id="rId9" imgW="6477000" imgH="787400" progId="Equation.3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7" y="3228"/>
                          <a:ext cx="3691" cy="4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54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12232"/>
              </p:ext>
            </p:extLst>
          </p:nvPr>
        </p:nvGraphicFramePr>
        <p:xfrm>
          <a:off x="3170237" y="2382837"/>
          <a:ext cx="40894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Formel" r:id="rId11" imgW="2273300" imgH="228600" progId="Equation.3">
                  <p:embed/>
                </p:oleObj>
              </mc:Choice>
              <mc:Fallback>
                <p:oleObj name="Formel" r:id="rId11" imgW="2273300" imgH="2286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7" y="2382837"/>
                        <a:ext cx="40894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229127"/>
              </p:ext>
            </p:extLst>
          </p:nvPr>
        </p:nvGraphicFramePr>
        <p:xfrm>
          <a:off x="3290888" y="2852738"/>
          <a:ext cx="39290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Formel" r:id="rId13" imgW="2184120" imgH="228600" progId="Equation.3">
                  <p:embed/>
                </p:oleObj>
              </mc:Choice>
              <mc:Fallback>
                <p:oleObj name="Formel" r:id="rId13" imgW="2184120" imgH="2286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2852738"/>
                        <a:ext cx="39290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89837" y="237490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cond. prob.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89837" y="28321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chain rule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9837" y="33771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indep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89837" y="39105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cond. prob.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784612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Bayesian network (BN)</a:t>
            </a:r>
            <a:r>
              <a:rPr lang="en-US" sz="2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a directed, acyclic graph (V, E)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the following properties: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Nodes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V representing random variables and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Edges  E representing dependencies.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a root R  V the BN captures the prior probability P[R = ...].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a node X  V with parents </a:t>
            </a:r>
            <a:r>
              <a:rPr lang="en-US" sz="22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parents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= {P</a:t>
            </a:r>
            <a:r>
              <a:rPr lang="en-US" sz="2200" b="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  <a:r>
              <a:rPr lang="en-US" sz="22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200" b="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the BN captures the conditional probability P[X=... | P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].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Node X is conditionally independent of a non-parent node Y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given its parents </a:t>
            </a:r>
            <a:r>
              <a:rPr lang="en-US" sz="22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parents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= {P</a:t>
            </a:r>
            <a:r>
              <a:rPr lang="en-US" sz="2200" b="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  <a:r>
              <a:rPr lang="en-US" sz="2200" b="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200" b="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P[X | P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Y] = P[X | P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...,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].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61849" y="4217819"/>
            <a:ext cx="3025187" cy="1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This implies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endParaRPr lang="en-US" sz="1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by the chain rule:</a:t>
            </a:r>
          </a:p>
          <a:p>
            <a:pPr>
              <a:lnSpc>
                <a:spcPct val="110000"/>
              </a:lnSpc>
            </a:pPr>
            <a:endParaRPr lang="en-US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by cond. independence: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6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7017"/>
              </p:ext>
            </p:extLst>
          </p:nvPr>
        </p:nvGraphicFramePr>
        <p:xfrm>
          <a:off x="2584450" y="4224338"/>
          <a:ext cx="521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Formel" r:id="rId3" imgW="2540000" imgH="228600" progId="Equation.3">
                  <p:embed/>
                </p:oleObj>
              </mc:Choice>
              <mc:Fallback>
                <p:oleObj name="Formel" r:id="rId3" imgW="2540000" imgH="228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224338"/>
                        <a:ext cx="5219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141950"/>
              </p:ext>
            </p:extLst>
          </p:nvPr>
        </p:nvGraphicFramePr>
        <p:xfrm>
          <a:off x="4071937" y="4557712"/>
          <a:ext cx="25130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Formel" r:id="rId5" imgW="1397000" imgH="431800" progId="Equation.3">
                  <p:embed/>
                </p:oleObj>
              </mc:Choice>
              <mc:Fallback>
                <p:oleObj name="Formel" r:id="rId5" imgW="1397000" imgH="4318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7" y="4557712"/>
                        <a:ext cx="2513013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Networks</a:t>
            </a:r>
            <a:endParaRPr lang="en-US" dirty="0"/>
          </a:p>
        </p:txBody>
      </p:sp>
      <p:graphicFrame>
        <p:nvGraphicFramePr>
          <p:cNvPr id="3164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960039"/>
              </p:ext>
            </p:extLst>
          </p:nvPr>
        </p:nvGraphicFramePr>
        <p:xfrm>
          <a:off x="4070350" y="5243512"/>
          <a:ext cx="41592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Formel" r:id="rId7" imgW="2311400" imgH="431800" progId="Equation.3">
                  <p:embed/>
                </p:oleObj>
              </mc:Choice>
              <mc:Fallback>
                <p:oleObj name="Formel" r:id="rId7" imgW="2311400" imgH="4318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5243512"/>
                        <a:ext cx="41592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31246"/>
              </p:ext>
            </p:extLst>
          </p:nvPr>
        </p:nvGraphicFramePr>
        <p:xfrm>
          <a:off x="4070350" y="5929312"/>
          <a:ext cx="27416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Formel" r:id="rId9" imgW="1524000" imgH="431800" progId="Equation.3">
                  <p:embed/>
                </p:oleObj>
              </mc:Choice>
              <mc:Fallback>
                <p:oleObj name="Formel" r:id="rId9" imgW="1524000" imgH="4318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5929312"/>
                        <a:ext cx="274161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Bayesian Network </a:t>
            </a:r>
            <a:br>
              <a:rPr lang="en-US" dirty="0" smtClean="0"/>
            </a:br>
            <a:r>
              <a:rPr lang="en-US" sz="3600" dirty="0" smtClean="0"/>
              <a:t>(aka. “Belief Network”)</a:t>
            </a:r>
            <a:endParaRPr lang="en-US" dirty="0"/>
          </a:p>
        </p:txBody>
      </p:sp>
      <p:sp>
        <p:nvSpPr>
          <p:cNvPr id="317443" name="Oval 3"/>
          <p:cNvSpPr>
            <a:spLocks noChangeArrowheads="1"/>
          </p:cNvSpPr>
          <p:nvPr/>
        </p:nvSpPr>
        <p:spPr bwMode="auto">
          <a:xfrm>
            <a:off x="3505200" y="1350963"/>
            <a:ext cx="1371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3733800" y="1427163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Cloudy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45" name="Oval 5"/>
          <p:cNvSpPr>
            <a:spLocks noChangeArrowheads="1"/>
          </p:cNvSpPr>
          <p:nvPr/>
        </p:nvSpPr>
        <p:spPr bwMode="auto">
          <a:xfrm>
            <a:off x="2438400" y="2798763"/>
            <a:ext cx="15240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2514600" y="2874963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Sprinkler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47" name="Oval 7"/>
          <p:cNvSpPr>
            <a:spLocks noChangeArrowheads="1"/>
          </p:cNvSpPr>
          <p:nvPr/>
        </p:nvSpPr>
        <p:spPr bwMode="auto">
          <a:xfrm>
            <a:off x="5029200" y="2798763"/>
            <a:ext cx="1066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5257800" y="2874963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Rain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3657600" y="4170363"/>
            <a:ext cx="1371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4038600" y="4246563"/>
            <a:ext cx="671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Wet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1" name="Line 21"/>
          <p:cNvSpPr>
            <a:spLocks noChangeShapeType="1"/>
          </p:cNvSpPr>
          <p:nvPr/>
        </p:nvSpPr>
        <p:spPr bwMode="auto">
          <a:xfrm flipH="1">
            <a:off x="3276600" y="1960563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2" name="Line 22"/>
          <p:cNvSpPr>
            <a:spLocks noChangeShapeType="1"/>
          </p:cNvSpPr>
          <p:nvPr/>
        </p:nvSpPr>
        <p:spPr bwMode="auto">
          <a:xfrm>
            <a:off x="4191000" y="1960563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3" name="Line 23"/>
          <p:cNvSpPr>
            <a:spLocks noChangeShapeType="1"/>
          </p:cNvSpPr>
          <p:nvPr/>
        </p:nvSpPr>
        <p:spPr bwMode="auto">
          <a:xfrm>
            <a:off x="3200400" y="3408363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4" name="Line 24"/>
          <p:cNvSpPr>
            <a:spLocks noChangeShapeType="1"/>
          </p:cNvSpPr>
          <p:nvPr/>
        </p:nvSpPr>
        <p:spPr bwMode="auto">
          <a:xfrm flipH="1">
            <a:off x="4419600" y="3408363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628828" y="4505742"/>
            <a:ext cx="4524572" cy="2123658"/>
            <a:chOff x="3628828" y="4505742"/>
            <a:chExt cx="4524572" cy="2123658"/>
          </a:xfrm>
        </p:grpSpPr>
        <p:sp>
          <p:nvSpPr>
            <p:cNvPr id="317470" name="Line 30"/>
            <p:cNvSpPr>
              <a:spLocks noChangeShapeType="1"/>
            </p:cNvSpPr>
            <p:nvPr/>
          </p:nvSpPr>
          <p:spPr bwMode="auto">
            <a:xfrm>
              <a:off x="5269277" y="4962525"/>
              <a:ext cx="28207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1" name="Line 31"/>
            <p:cNvSpPr>
              <a:spLocks noChangeShapeType="1"/>
            </p:cNvSpPr>
            <p:nvPr/>
          </p:nvSpPr>
          <p:spPr bwMode="auto">
            <a:xfrm>
              <a:off x="7021877" y="4581525"/>
              <a:ext cx="0" cy="1874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2" name="Line 32"/>
            <p:cNvSpPr>
              <a:spLocks noChangeShapeType="1"/>
            </p:cNvSpPr>
            <p:nvPr/>
          </p:nvSpPr>
          <p:spPr bwMode="auto">
            <a:xfrm>
              <a:off x="6183677" y="4581525"/>
              <a:ext cx="0" cy="1874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3" name="Line 33"/>
            <p:cNvSpPr>
              <a:spLocks noChangeShapeType="1"/>
            </p:cNvSpPr>
            <p:nvPr/>
          </p:nvSpPr>
          <p:spPr bwMode="auto">
            <a:xfrm>
              <a:off x="6107477" y="4581525"/>
              <a:ext cx="0" cy="1874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4" name="Text Box 34"/>
            <p:cNvSpPr txBox="1">
              <a:spLocks noChangeArrowheads="1"/>
            </p:cNvSpPr>
            <p:nvPr/>
          </p:nvSpPr>
          <p:spPr bwMode="auto">
            <a:xfrm>
              <a:off x="5269277" y="4505742"/>
              <a:ext cx="2884123" cy="21236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S   R    P[W]   P[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W]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F   </a:t>
              </a:r>
              <a:r>
                <a:rPr lang="en-US" sz="2400" b="0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0.0      1.0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F   T      0.9      0.1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   F      0.9      0.1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   </a:t>
              </a:r>
              <a:r>
                <a:rPr lang="en-US" sz="2400" b="0" dirty="0" err="1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0.99    0.01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5" name="Line 35"/>
            <p:cNvSpPr>
              <a:spLocks noChangeShapeType="1"/>
            </p:cNvSpPr>
            <p:nvPr/>
          </p:nvSpPr>
          <p:spPr bwMode="auto">
            <a:xfrm>
              <a:off x="5650277" y="4627563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6" name="Text Box 36"/>
            <p:cNvSpPr txBox="1">
              <a:spLocks noChangeArrowheads="1"/>
            </p:cNvSpPr>
            <p:nvPr/>
          </p:nvSpPr>
          <p:spPr bwMode="auto">
            <a:xfrm>
              <a:off x="3628828" y="4797425"/>
              <a:ext cx="1628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P[W | S,R]: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0" y="838200"/>
            <a:ext cx="2332290" cy="1362063"/>
            <a:chOff x="4572000" y="838200"/>
            <a:chExt cx="2332290" cy="1362063"/>
          </a:xfrm>
        </p:grpSpPr>
        <p:sp>
          <p:nvSpPr>
            <p:cNvPr id="317456" name="Line 16"/>
            <p:cNvSpPr>
              <a:spLocks noChangeShapeType="1"/>
            </p:cNvSpPr>
            <p:nvPr/>
          </p:nvSpPr>
          <p:spPr bwMode="auto">
            <a:xfrm>
              <a:off x="4953000" y="1782762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57" name="Line 17"/>
            <p:cNvSpPr>
              <a:spLocks noChangeShapeType="1"/>
            </p:cNvSpPr>
            <p:nvPr/>
          </p:nvSpPr>
          <p:spPr bwMode="auto">
            <a:xfrm>
              <a:off x="5867400" y="1401762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58" name="Line 18"/>
            <p:cNvSpPr>
              <a:spLocks noChangeShapeType="1"/>
            </p:cNvSpPr>
            <p:nvPr/>
          </p:nvSpPr>
          <p:spPr bwMode="auto">
            <a:xfrm>
              <a:off x="5029200" y="1401762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59" name="Line 19"/>
            <p:cNvSpPr>
              <a:spLocks noChangeShapeType="1"/>
            </p:cNvSpPr>
            <p:nvPr/>
          </p:nvSpPr>
          <p:spPr bwMode="auto">
            <a:xfrm>
              <a:off x="4953000" y="1401762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60" name="Text Box 20"/>
            <p:cNvSpPr txBox="1">
              <a:spLocks noChangeArrowheads="1"/>
            </p:cNvSpPr>
            <p:nvPr/>
          </p:nvSpPr>
          <p:spPr bwMode="auto">
            <a:xfrm>
              <a:off x="4953000" y="1295400"/>
              <a:ext cx="1951290" cy="9048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P[C]   P[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C]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0.5      0.5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7" name="Text Box 37"/>
            <p:cNvSpPr txBox="1">
              <a:spLocks noChangeArrowheads="1"/>
            </p:cNvSpPr>
            <p:nvPr/>
          </p:nvSpPr>
          <p:spPr bwMode="auto">
            <a:xfrm>
              <a:off x="4572000" y="838200"/>
              <a:ext cx="9204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P[C]: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67400" y="2357735"/>
            <a:ext cx="2667000" cy="1757065"/>
            <a:chOff x="5867400" y="2357735"/>
            <a:chExt cx="2667000" cy="1757065"/>
          </a:xfrm>
        </p:grpSpPr>
        <p:sp>
          <p:nvSpPr>
            <p:cNvPr id="317465" name="Line 25"/>
            <p:cNvSpPr>
              <a:spLocks noChangeShapeType="1"/>
            </p:cNvSpPr>
            <p:nvPr/>
          </p:nvSpPr>
          <p:spPr bwMode="auto">
            <a:xfrm>
              <a:off x="6222549" y="3291035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66" name="Line 26"/>
            <p:cNvSpPr>
              <a:spLocks noChangeShapeType="1"/>
            </p:cNvSpPr>
            <p:nvPr/>
          </p:nvSpPr>
          <p:spPr bwMode="auto">
            <a:xfrm>
              <a:off x="7517949" y="2910035"/>
              <a:ext cx="0" cy="1112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67" name="Line 27"/>
            <p:cNvSpPr>
              <a:spLocks noChangeShapeType="1"/>
            </p:cNvSpPr>
            <p:nvPr/>
          </p:nvSpPr>
          <p:spPr bwMode="auto">
            <a:xfrm>
              <a:off x="6679749" y="2910035"/>
              <a:ext cx="0" cy="1112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68" name="Line 28"/>
            <p:cNvSpPr>
              <a:spLocks noChangeShapeType="1"/>
            </p:cNvSpPr>
            <p:nvPr/>
          </p:nvSpPr>
          <p:spPr bwMode="auto">
            <a:xfrm>
              <a:off x="6603549" y="2910035"/>
              <a:ext cx="0" cy="1112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69" name="Text Box 29"/>
            <p:cNvSpPr txBox="1">
              <a:spLocks noChangeArrowheads="1"/>
            </p:cNvSpPr>
            <p:nvPr/>
          </p:nvSpPr>
          <p:spPr bwMode="auto">
            <a:xfrm>
              <a:off x="6222549" y="2803672"/>
              <a:ext cx="2311851" cy="1311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C    P[R]   P[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R]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F      0.2      0.8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      0.8      0.2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8" name="Text Box 38"/>
            <p:cNvSpPr txBox="1">
              <a:spLocks noChangeArrowheads="1"/>
            </p:cNvSpPr>
            <p:nvPr/>
          </p:nvSpPr>
          <p:spPr bwMode="auto">
            <a:xfrm>
              <a:off x="5867400" y="2357735"/>
              <a:ext cx="13468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P[R | C]: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98675" y="2895600"/>
            <a:ext cx="2244525" cy="1844528"/>
            <a:chOff x="498675" y="2895600"/>
            <a:chExt cx="2244525" cy="1844528"/>
          </a:xfrm>
        </p:grpSpPr>
        <p:sp>
          <p:nvSpPr>
            <p:cNvPr id="317451" name="Line 11"/>
            <p:cNvSpPr>
              <a:spLocks noChangeShapeType="1"/>
            </p:cNvSpPr>
            <p:nvPr/>
          </p:nvSpPr>
          <p:spPr bwMode="auto">
            <a:xfrm>
              <a:off x="498675" y="3916362"/>
              <a:ext cx="220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52" name="Line 12"/>
            <p:cNvSpPr>
              <a:spLocks noChangeShapeType="1"/>
            </p:cNvSpPr>
            <p:nvPr/>
          </p:nvSpPr>
          <p:spPr bwMode="auto">
            <a:xfrm>
              <a:off x="1794075" y="3535362"/>
              <a:ext cx="0" cy="1112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53" name="Line 13"/>
            <p:cNvSpPr>
              <a:spLocks noChangeShapeType="1"/>
            </p:cNvSpPr>
            <p:nvPr/>
          </p:nvSpPr>
          <p:spPr bwMode="auto">
            <a:xfrm>
              <a:off x="955875" y="3535362"/>
              <a:ext cx="0" cy="1112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54" name="Line 14"/>
            <p:cNvSpPr>
              <a:spLocks noChangeShapeType="1"/>
            </p:cNvSpPr>
            <p:nvPr/>
          </p:nvSpPr>
          <p:spPr bwMode="auto">
            <a:xfrm>
              <a:off x="879675" y="3535362"/>
              <a:ext cx="0" cy="1112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55" name="Text Box 15"/>
            <p:cNvSpPr txBox="1">
              <a:spLocks noChangeArrowheads="1"/>
            </p:cNvSpPr>
            <p:nvPr/>
          </p:nvSpPr>
          <p:spPr bwMode="auto">
            <a:xfrm>
              <a:off x="498675" y="3429000"/>
              <a:ext cx="2244525" cy="1311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C    P[S]   P[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S]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F      0.5      0.5</a:t>
              </a:r>
            </a:p>
            <a:p>
              <a:pPr>
                <a:lnSpc>
                  <a:spcPct val="110000"/>
                </a:lnSpc>
              </a:pP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      0.1      0.9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479" name="Text Box 39"/>
            <p:cNvSpPr txBox="1">
              <a:spLocks noChangeArrowheads="1"/>
            </p:cNvSpPr>
            <p:nvPr/>
          </p:nvSpPr>
          <p:spPr bwMode="auto">
            <a:xfrm>
              <a:off x="990600" y="2895600"/>
              <a:ext cx="1313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P[S | C]:</a:t>
              </a:r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Bayesian Inference Networks for IR</a:t>
            </a:r>
            <a:endParaRPr lang="en-US"/>
          </a:p>
        </p:txBody>
      </p:sp>
      <p:sp>
        <p:nvSpPr>
          <p:cNvPr id="318467" name="Oval 3"/>
          <p:cNvSpPr>
            <a:spLocks noChangeArrowheads="1"/>
          </p:cNvSpPr>
          <p:nvPr/>
        </p:nvSpPr>
        <p:spPr bwMode="auto">
          <a:xfrm>
            <a:off x="838200" y="76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69" name="Oval 5"/>
          <p:cNvSpPr>
            <a:spLocks noChangeArrowheads="1"/>
          </p:cNvSpPr>
          <p:nvPr/>
        </p:nvSpPr>
        <p:spPr bwMode="auto">
          <a:xfrm>
            <a:off x="3048000" y="76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9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1" name="Oval 7"/>
          <p:cNvSpPr>
            <a:spLocks noChangeArrowheads="1"/>
          </p:cNvSpPr>
          <p:nvPr/>
        </p:nvSpPr>
        <p:spPr bwMode="auto">
          <a:xfrm>
            <a:off x="4953000" y="7620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5076570" y="762000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2057400" y="7620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4" name="Text Box 10"/>
          <p:cNvSpPr txBox="1">
            <a:spLocks noChangeArrowheads="1"/>
          </p:cNvSpPr>
          <p:nvPr/>
        </p:nvSpPr>
        <p:spPr bwMode="auto">
          <a:xfrm>
            <a:off x="4191000" y="7620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5" name="Oval 11"/>
          <p:cNvSpPr>
            <a:spLocks noChangeArrowheads="1"/>
          </p:cNvSpPr>
          <p:nvPr/>
        </p:nvSpPr>
        <p:spPr bwMode="auto">
          <a:xfrm>
            <a:off x="14478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1608982" y="1828800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7" name="Oval 13"/>
          <p:cNvSpPr>
            <a:spLocks noChangeArrowheads="1"/>
          </p:cNvSpPr>
          <p:nvPr/>
        </p:nvSpPr>
        <p:spPr bwMode="auto">
          <a:xfrm>
            <a:off x="25146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2667000" y="1828800"/>
            <a:ext cx="327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79" name="Oval 15"/>
          <p:cNvSpPr>
            <a:spLocks noChangeArrowheads="1"/>
          </p:cNvSpPr>
          <p:nvPr/>
        </p:nvSpPr>
        <p:spPr bwMode="auto">
          <a:xfrm>
            <a:off x="47244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0" name="Text Box 16"/>
          <p:cNvSpPr txBox="1">
            <a:spLocks noChangeArrowheads="1"/>
          </p:cNvSpPr>
          <p:nvPr/>
        </p:nvSpPr>
        <p:spPr bwMode="auto">
          <a:xfrm>
            <a:off x="4881632" y="1828800"/>
            <a:ext cx="45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2133600" y="18288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4343400" y="18288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3" name="Oval 19"/>
          <p:cNvSpPr>
            <a:spLocks noChangeArrowheads="1"/>
          </p:cNvSpPr>
          <p:nvPr/>
        </p:nvSpPr>
        <p:spPr bwMode="auto">
          <a:xfrm>
            <a:off x="2895600" y="28956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30480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3276600" y="18288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6" name="Oval 22"/>
          <p:cNvSpPr>
            <a:spLocks noChangeArrowheads="1"/>
          </p:cNvSpPr>
          <p:nvPr/>
        </p:nvSpPr>
        <p:spPr bwMode="auto">
          <a:xfrm>
            <a:off x="3657600" y="1828800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7" name="Text Box 23"/>
          <p:cNvSpPr txBox="1">
            <a:spLocks noChangeArrowheads="1"/>
          </p:cNvSpPr>
          <p:nvPr/>
        </p:nvSpPr>
        <p:spPr bwMode="auto">
          <a:xfrm>
            <a:off x="3863666" y="1828800"/>
            <a:ext cx="327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8" name="Line 24"/>
          <p:cNvSpPr>
            <a:spLocks noChangeShapeType="1"/>
          </p:cNvSpPr>
          <p:nvPr/>
        </p:nvSpPr>
        <p:spPr bwMode="auto">
          <a:xfrm>
            <a:off x="1143000" y="12954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89" name="Line 25"/>
          <p:cNvSpPr>
            <a:spLocks noChangeShapeType="1"/>
          </p:cNvSpPr>
          <p:nvPr/>
        </p:nvSpPr>
        <p:spPr bwMode="auto">
          <a:xfrm flipH="1">
            <a:off x="2895600" y="1295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0" name="Line 26"/>
          <p:cNvSpPr>
            <a:spLocks noChangeShapeType="1"/>
          </p:cNvSpPr>
          <p:nvPr/>
        </p:nvSpPr>
        <p:spPr bwMode="auto">
          <a:xfrm>
            <a:off x="3429000" y="1295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1" name="Line 27"/>
          <p:cNvSpPr>
            <a:spLocks noChangeShapeType="1"/>
          </p:cNvSpPr>
          <p:nvPr/>
        </p:nvSpPr>
        <p:spPr bwMode="auto">
          <a:xfrm>
            <a:off x="3429000" y="12954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2" name="Line 28"/>
          <p:cNvSpPr>
            <a:spLocks noChangeShapeType="1"/>
          </p:cNvSpPr>
          <p:nvPr/>
        </p:nvSpPr>
        <p:spPr bwMode="auto">
          <a:xfrm flipH="1">
            <a:off x="4267200" y="1295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3" name="Line 29"/>
          <p:cNvSpPr>
            <a:spLocks noChangeShapeType="1"/>
          </p:cNvSpPr>
          <p:nvPr/>
        </p:nvSpPr>
        <p:spPr bwMode="auto">
          <a:xfrm>
            <a:off x="1143000" y="1295400"/>
            <a:ext cx="2667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4" name="Line 30"/>
          <p:cNvSpPr>
            <a:spLocks noChangeShapeType="1"/>
          </p:cNvSpPr>
          <p:nvPr/>
        </p:nvSpPr>
        <p:spPr bwMode="auto">
          <a:xfrm flipH="1">
            <a:off x="1905000" y="12954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5" name="Line 31"/>
          <p:cNvSpPr>
            <a:spLocks noChangeShapeType="1"/>
          </p:cNvSpPr>
          <p:nvPr/>
        </p:nvSpPr>
        <p:spPr bwMode="auto">
          <a:xfrm>
            <a:off x="2819400" y="2362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6" name="Line 32"/>
          <p:cNvSpPr>
            <a:spLocks noChangeShapeType="1"/>
          </p:cNvSpPr>
          <p:nvPr/>
        </p:nvSpPr>
        <p:spPr bwMode="auto">
          <a:xfrm flipH="1">
            <a:off x="3352800" y="2362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7" name="Text Box 33"/>
          <p:cNvSpPr txBox="1">
            <a:spLocks noChangeArrowheads="1"/>
          </p:cNvSpPr>
          <p:nvPr/>
        </p:nvSpPr>
        <p:spPr bwMode="auto">
          <a:xfrm>
            <a:off x="6172200" y="76200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]=1/N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8" name="Text Box 34"/>
          <p:cNvSpPr txBox="1">
            <a:spLocks noChangeArrowheads="1"/>
          </p:cNvSpPr>
          <p:nvPr/>
        </p:nvSpPr>
        <p:spPr bwMode="auto">
          <a:xfrm>
            <a:off x="6176963" y="1524000"/>
            <a:ext cx="2994731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P[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)] = 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 if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occurs in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0 otherwise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99" name="Text Box 35"/>
          <p:cNvSpPr txBox="1">
            <a:spLocks noChangeArrowheads="1"/>
          </p:cNvSpPr>
          <p:nvPr/>
        </p:nvSpPr>
        <p:spPr bwMode="auto">
          <a:xfrm>
            <a:off x="4038600" y="2667000"/>
            <a:ext cx="47387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P[q | parents(q)] =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 if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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tparents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(q): t is relevant for q,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 otherwise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500" name="Text Box 36"/>
          <p:cNvSpPr txBox="1">
            <a:spLocks noChangeArrowheads="1"/>
          </p:cNvSpPr>
          <p:nvPr/>
        </p:nvSpPr>
        <p:spPr bwMode="auto">
          <a:xfrm>
            <a:off x="152400" y="1371600"/>
            <a:ext cx="1293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binary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random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variables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8501" name="Object 37"/>
          <p:cNvGraphicFramePr>
            <a:graphicFrameLocks noChangeAspect="1"/>
          </p:cNvGraphicFramePr>
          <p:nvPr/>
        </p:nvGraphicFramePr>
        <p:xfrm>
          <a:off x="1411287" y="3905250"/>
          <a:ext cx="46847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Formel" r:id="rId3" imgW="2603500" imgH="368300" progId="Equation.3">
                  <p:embed/>
                </p:oleObj>
              </mc:Choice>
              <mc:Fallback>
                <p:oleObj name="Formel" r:id="rId3" imgW="2603500" imgH="3683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7" y="3905250"/>
                        <a:ext cx="46847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502" name="Object 38"/>
          <p:cNvGraphicFramePr>
            <a:graphicFrameLocks noChangeAspect="1"/>
          </p:cNvGraphicFramePr>
          <p:nvPr/>
        </p:nvGraphicFramePr>
        <p:xfrm>
          <a:off x="2501900" y="4575175"/>
          <a:ext cx="31067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Formel" r:id="rId5" imgW="1727200" imgH="368300" progId="Equation.3">
                  <p:embed/>
                </p:oleObj>
              </mc:Choice>
              <mc:Fallback>
                <p:oleObj name="Formel" r:id="rId5" imgW="1727200" imgH="3683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4575175"/>
                        <a:ext cx="310673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503" name="Object 39"/>
          <p:cNvGraphicFramePr>
            <a:graphicFrameLocks noChangeAspect="1"/>
          </p:cNvGraphicFramePr>
          <p:nvPr/>
        </p:nvGraphicFramePr>
        <p:xfrm>
          <a:off x="2508250" y="5260975"/>
          <a:ext cx="49593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Formel" r:id="rId7" imgW="2755900" imgH="368300" progId="Equation.3">
                  <p:embed/>
                </p:oleObj>
              </mc:Choice>
              <mc:Fallback>
                <p:oleObj name="Formel" r:id="rId7" imgW="2755900" imgH="3683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5260975"/>
                        <a:ext cx="49593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504" name="Object 40"/>
          <p:cNvGraphicFramePr>
            <a:graphicFrameLocks noChangeAspect="1"/>
          </p:cNvGraphicFramePr>
          <p:nvPr/>
        </p:nvGraphicFramePr>
        <p:xfrm>
          <a:off x="2487613" y="5870575"/>
          <a:ext cx="4935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Formel" r:id="rId9" imgW="2743200" imgH="368300" progId="Equation.3">
                  <p:embed/>
                </p:oleObj>
              </mc:Choice>
              <mc:Fallback>
                <p:oleObj name="Formel" r:id="rId9" imgW="2743200" imgH="3683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5870575"/>
                        <a:ext cx="493553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Advanced Bayesian Network for IR</a:t>
            </a:r>
            <a:endParaRPr lang="en-US"/>
          </a:p>
        </p:txBody>
      </p:sp>
      <p:sp>
        <p:nvSpPr>
          <p:cNvPr id="319491" name="Oval 3"/>
          <p:cNvSpPr>
            <a:spLocks noChangeArrowheads="1"/>
          </p:cNvSpPr>
          <p:nvPr/>
        </p:nvSpPr>
        <p:spPr bwMode="auto">
          <a:xfrm>
            <a:off x="838200" y="950912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961770" y="986135"/>
            <a:ext cx="441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3048000" y="950912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3171570" y="986135"/>
            <a:ext cx="396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5" name="Oval 7"/>
          <p:cNvSpPr>
            <a:spLocks noChangeArrowheads="1"/>
          </p:cNvSpPr>
          <p:nvPr/>
        </p:nvSpPr>
        <p:spPr bwMode="auto">
          <a:xfrm>
            <a:off x="4953000" y="950912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5076570" y="986135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7" name="Text Box 9"/>
          <p:cNvSpPr txBox="1">
            <a:spLocks noChangeArrowheads="1"/>
          </p:cNvSpPr>
          <p:nvPr/>
        </p:nvSpPr>
        <p:spPr bwMode="auto">
          <a:xfrm>
            <a:off x="2057400" y="950912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4191000" y="950912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1447800" y="2017712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0" name="Text Box 12"/>
          <p:cNvSpPr txBox="1">
            <a:spLocks noChangeArrowheads="1"/>
          </p:cNvSpPr>
          <p:nvPr/>
        </p:nvSpPr>
        <p:spPr bwMode="auto">
          <a:xfrm>
            <a:off x="1600200" y="205293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1" name="Oval 13"/>
          <p:cNvSpPr>
            <a:spLocks noChangeArrowheads="1"/>
          </p:cNvSpPr>
          <p:nvPr/>
        </p:nvSpPr>
        <p:spPr bwMode="auto">
          <a:xfrm>
            <a:off x="2514600" y="2017712"/>
            <a:ext cx="6858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2667000" y="2052935"/>
            <a:ext cx="327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3" name="Oval 15"/>
          <p:cNvSpPr>
            <a:spLocks noChangeArrowheads="1"/>
          </p:cNvSpPr>
          <p:nvPr/>
        </p:nvSpPr>
        <p:spPr bwMode="auto">
          <a:xfrm>
            <a:off x="4724400" y="2017712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4" name="Text Box 16"/>
          <p:cNvSpPr txBox="1">
            <a:spLocks noChangeArrowheads="1"/>
          </p:cNvSpPr>
          <p:nvPr/>
        </p:nvSpPr>
        <p:spPr bwMode="auto">
          <a:xfrm>
            <a:off x="4876800" y="2052935"/>
            <a:ext cx="45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5" name="Text Box 17"/>
          <p:cNvSpPr txBox="1">
            <a:spLocks noChangeArrowheads="1"/>
          </p:cNvSpPr>
          <p:nvPr/>
        </p:nvSpPr>
        <p:spPr bwMode="auto">
          <a:xfrm>
            <a:off x="2133600" y="2017712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6" name="Text Box 18"/>
          <p:cNvSpPr txBox="1">
            <a:spLocks noChangeArrowheads="1"/>
          </p:cNvSpPr>
          <p:nvPr/>
        </p:nvSpPr>
        <p:spPr bwMode="auto">
          <a:xfrm>
            <a:off x="4343400" y="2017712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7" name="Oval 19"/>
          <p:cNvSpPr>
            <a:spLocks noChangeArrowheads="1"/>
          </p:cNvSpPr>
          <p:nvPr/>
        </p:nvSpPr>
        <p:spPr bwMode="auto">
          <a:xfrm>
            <a:off x="2895600" y="4075112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8" name="Text Box 20"/>
          <p:cNvSpPr txBox="1">
            <a:spLocks noChangeArrowheads="1"/>
          </p:cNvSpPr>
          <p:nvPr/>
        </p:nvSpPr>
        <p:spPr bwMode="auto">
          <a:xfrm>
            <a:off x="3082430" y="4038600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09" name="Text Box 21"/>
          <p:cNvSpPr txBox="1">
            <a:spLocks noChangeArrowheads="1"/>
          </p:cNvSpPr>
          <p:nvPr/>
        </p:nvSpPr>
        <p:spPr bwMode="auto">
          <a:xfrm>
            <a:off x="3276600" y="2017712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0" name="Oval 22"/>
          <p:cNvSpPr>
            <a:spLocks noChangeArrowheads="1"/>
          </p:cNvSpPr>
          <p:nvPr/>
        </p:nvSpPr>
        <p:spPr bwMode="auto">
          <a:xfrm>
            <a:off x="3657600" y="2017712"/>
            <a:ext cx="6858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1" name="Text Box 23"/>
          <p:cNvSpPr txBox="1">
            <a:spLocks noChangeArrowheads="1"/>
          </p:cNvSpPr>
          <p:nvPr/>
        </p:nvSpPr>
        <p:spPr bwMode="auto">
          <a:xfrm>
            <a:off x="3810000" y="2052935"/>
            <a:ext cx="327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2" name="Line 24"/>
          <p:cNvSpPr>
            <a:spLocks noChangeShapeType="1"/>
          </p:cNvSpPr>
          <p:nvPr/>
        </p:nvSpPr>
        <p:spPr bwMode="auto">
          <a:xfrm>
            <a:off x="1143000" y="1484312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3" name="Line 25"/>
          <p:cNvSpPr>
            <a:spLocks noChangeShapeType="1"/>
          </p:cNvSpPr>
          <p:nvPr/>
        </p:nvSpPr>
        <p:spPr bwMode="auto">
          <a:xfrm flipH="1">
            <a:off x="2895600" y="1484312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4" name="Line 26"/>
          <p:cNvSpPr>
            <a:spLocks noChangeShapeType="1"/>
          </p:cNvSpPr>
          <p:nvPr/>
        </p:nvSpPr>
        <p:spPr bwMode="auto">
          <a:xfrm>
            <a:off x="3429000" y="1484312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5" name="Line 27"/>
          <p:cNvSpPr>
            <a:spLocks noChangeShapeType="1"/>
          </p:cNvSpPr>
          <p:nvPr/>
        </p:nvSpPr>
        <p:spPr bwMode="auto">
          <a:xfrm>
            <a:off x="3429000" y="1484312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6" name="Line 28"/>
          <p:cNvSpPr>
            <a:spLocks noChangeShapeType="1"/>
          </p:cNvSpPr>
          <p:nvPr/>
        </p:nvSpPr>
        <p:spPr bwMode="auto">
          <a:xfrm flipH="1">
            <a:off x="4267200" y="1484312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7" name="Line 29"/>
          <p:cNvSpPr>
            <a:spLocks noChangeShapeType="1"/>
          </p:cNvSpPr>
          <p:nvPr/>
        </p:nvSpPr>
        <p:spPr bwMode="auto">
          <a:xfrm>
            <a:off x="1143000" y="1484312"/>
            <a:ext cx="2667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8" name="Line 30"/>
          <p:cNvSpPr>
            <a:spLocks noChangeShapeType="1"/>
          </p:cNvSpPr>
          <p:nvPr/>
        </p:nvSpPr>
        <p:spPr bwMode="auto">
          <a:xfrm flipH="1">
            <a:off x="1905000" y="1484312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19" name="Line 31"/>
          <p:cNvSpPr>
            <a:spLocks noChangeShapeType="1"/>
          </p:cNvSpPr>
          <p:nvPr/>
        </p:nvSpPr>
        <p:spPr bwMode="auto">
          <a:xfrm>
            <a:off x="2819400" y="2551112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0" name="Line 32"/>
          <p:cNvSpPr>
            <a:spLocks noChangeShapeType="1"/>
          </p:cNvSpPr>
          <p:nvPr/>
        </p:nvSpPr>
        <p:spPr bwMode="auto">
          <a:xfrm flipH="1">
            <a:off x="3352800" y="2551112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1" name="Oval 33"/>
          <p:cNvSpPr>
            <a:spLocks noChangeArrowheads="1"/>
          </p:cNvSpPr>
          <p:nvPr/>
        </p:nvSpPr>
        <p:spPr bwMode="auto">
          <a:xfrm>
            <a:off x="1828800" y="3084512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2" name="Text Box 34"/>
          <p:cNvSpPr txBox="1">
            <a:spLocks noChangeArrowheads="1"/>
          </p:cNvSpPr>
          <p:nvPr/>
        </p:nvSpPr>
        <p:spPr bwMode="auto">
          <a:xfrm>
            <a:off x="1981200" y="304800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3" name="Oval 35"/>
          <p:cNvSpPr>
            <a:spLocks noChangeArrowheads="1"/>
          </p:cNvSpPr>
          <p:nvPr/>
        </p:nvSpPr>
        <p:spPr bwMode="auto">
          <a:xfrm>
            <a:off x="2895600" y="3084512"/>
            <a:ext cx="6858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4" name="Text Box 36"/>
          <p:cNvSpPr txBox="1">
            <a:spLocks noChangeArrowheads="1"/>
          </p:cNvSpPr>
          <p:nvPr/>
        </p:nvSpPr>
        <p:spPr bwMode="auto">
          <a:xfrm>
            <a:off x="3048000" y="3048000"/>
            <a:ext cx="423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5" name="Oval 37"/>
          <p:cNvSpPr>
            <a:spLocks noChangeArrowheads="1"/>
          </p:cNvSpPr>
          <p:nvPr/>
        </p:nvSpPr>
        <p:spPr bwMode="auto">
          <a:xfrm>
            <a:off x="4038600" y="3084512"/>
            <a:ext cx="685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6" name="Text Box 38"/>
          <p:cNvSpPr txBox="1">
            <a:spLocks noChangeArrowheads="1"/>
          </p:cNvSpPr>
          <p:nvPr/>
        </p:nvSpPr>
        <p:spPr bwMode="auto">
          <a:xfrm>
            <a:off x="4179802" y="3048000"/>
            <a:ext cx="468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7" name="Text Box 39"/>
          <p:cNvSpPr txBox="1">
            <a:spLocks noChangeArrowheads="1"/>
          </p:cNvSpPr>
          <p:nvPr/>
        </p:nvSpPr>
        <p:spPr bwMode="auto">
          <a:xfrm>
            <a:off x="2514600" y="3084512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8" name="Text Box 40"/>
          <p:cNvSpPr txBox="1">
            <a:spLocks noChangeArrowheads="1"/>
          </p:cNvSpPr>
          <p:nvPr/>
        </p:nvSpPr>
        <p:spPr bwMode="auto">
          <a:xfrm>
            <a:off x="3657600" y="3084512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29" name="Text Box 41"/>
          <p:cNvSpPr txBox="1">
            <a:spLocks noChangeArrowheads="1"/>
          </p:cNvSpPr>
          <p:nvPr/>
        </p:nvSpPr>
        <p:spPr bwMode="auto">
          <a:xfrm>
            <a:off x="5165725" y="3125787"/>
            <a:ext cx="317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ith concepts / topics c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400" b="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30" name="Line 42"/>
          <p:cNvSpPr>
            <a:spLocks noChangeShapeType="1"/>
          </p:cNvSpPr>
          <p:nvPr/>
        </p:nvSpPr>
        <p:spPr bwMode="auto">
          <a:xfrm flipH="1">
            <a:off x="2133600" y="2551112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31" name="Line 43"/>
          <p:cNvSpPr>
            <a:spLocks noChangeShapeType="1"/>
          </p:cNvSpPr>
          <p:nvPr/>
        </p:nvSpPr>
        <p:spPr bwMode="auto">
          <a:xfrm flipH="1">
            <a:off x="2362200" y="2551112"/>
            <a:ext cx="2667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32" name="Line 44"/>
          <p:cNvSpPr>
            <a:spLocks noChangeShapeType="1"/>
          </p:cNvSpPr>
          <p:nvPr/>
        </p:nvSpPr>
        <p:spPr bwMode="auto">
          <a:xfrm flipH="1">
            <a:off x="4572000" y="2551112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33" name="Line 45"/>
          <p:cNvSpPr>
            <a:spLocks noChangeShapeType="1"/>
          </p:cNvSpPr>
          <p:nvPr/>
        </p:nvSpPr>
        <p:spPr bwMode="auto">
          <a:xfrm>
            <a:off x="3200400" y="361791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34" name="Line 46"/>
          <p:cNvSpPr>
            <a:spLocks noChangeShapeType="1"/>
          </p:cNvSpPr>
          <p:nvPr/>
        </p:nvSpPr>
        <p:spPr bwMode="auto">
          <a:xfrm flipH="1">
            <a:off x="3429000" y="3541712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35" name="Line 47"/>
          <p:cNvSpPr>
            <a:spLocks noChangeShapeType="1"/>
          </p:cNvSpPr>
          <p:nvPr/>
        </p:nvSpPr>
        <p:spPr bwMode="auto">
          <a:xfrm>
            <a:off x="2743200" y="3541712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536" name="Text Box 48"/>
          <p:cNvSpPr txBox="1">
            <a:spLocks noChangeArrowheads="1"/>
          </p:cNvSpPr>
          <p:nvPr/>
        </p:nvSpPr>
        <p:spPr bwMode="auto">
          <a:xfrm>
            <a:off x="304800" y="4572000"/>
            <a:ext cx="57167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Problems: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parameter estimation (sampling / training)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(non-) scalable representation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(in-) efficient prediction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fully convincing experiments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9537" name="Object 49"/>
          <p:cNvGraphicFramePr>
            <a:graphicFrameLocks noChangeAspect="1"/>
          </p:cNvGraphicFramePr>
          <p:nvPr/>
        </p:nvGraphicFramePr>
        <p:xfrm>
          <a:off x="3911600" y="3905250"/>
          <a:ext cx="49355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Formel" r:id="rId3" imgW="2324100" imgH="431800" progId="Equation.3">
                  <p:embed/>
                </p:oleObj>
              </mc:Choice>
              <mc:Fallback>
                <p:oleObj name="Formel" r:id="rId3" imgW="2324100" imgH="431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905250"/>
                        <a:ext cx="493553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Section III.3</a:t>
            </a:r>
            <a:endParaRPr lang="en-US"/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152400" y="1008063"/>
            <a:ext cx="8994770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Probabilistic IR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reconciles principled foundations</a:t>
            </a:r>
          </a:p>
          <a:p>
            <a:pPr>
              <a:lnSpc>
                <a:spcPct val="140000"/>
              </a:lnSpc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with practically effective ranking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Parameter estimation requires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smoothing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 avoid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overfitting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Poisson-model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-based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Okapi BM25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has won many benchmarks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Multinomial &amp; Dirichlet models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are even more expressive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Extensions with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term dependencies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, such as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Bayesian Networks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4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are intractable for general-purpose IR but interesting for specific apps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Literature for Section III.3</a:t>
            </a:r>
            <a:endParaRPr lang="en-US" dirty="0"/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20797" y="844689"/>
            <a:ext cx="912320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</a:pPr>
            <a:endParaRPr lang="de-DE" sz="2000" b="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Manning/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Raghavan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Schuetze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Chapter 11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K. van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Rijsbergen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: Information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Retrieval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Chapter 6: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Probabilistic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Retrieval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1979,</a:t>
            </a:r>
          </a:p>
          <a:p>
            <a:pPr marL="457200" indent="-457200">
              <a:lnSpc>
                <a:spcPct val="90000"/>
              </a:lnSpc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	http://www.dcs.gla.ac.uk/Keith/Preface.html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R. Madsen, D.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Kauchak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Elkan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: Modeling Word 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Burstiness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Using the 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0" dirty="0" err="1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Distribution, ICML 2005 </a:t>
            </a:r>
            <a:endParaRPr lang="de-DE" sz="2000" b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S.E. Robertson, K.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Sparck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Jones: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Relevance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Weighting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Terms,</a:t>
            </a:r>
          </a:p>
          <a:p>
            <a:pPr marL="457200" indent="-457200">
              <a:lnSpc>
                <a:spcPct val="90000"/>
              </a:lnSpc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	JASIS 27(3), 1976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S.E. Robertson, S. Walker: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Simple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Approximations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the</a:t>
            </a:r>
            <a:endParaRPr lang="de-DE" sz="2000" b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	2-Poisson Model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Probabilistic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Weighted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Retrieval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SIGIR 1994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Singhal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: Modern Information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Retrieval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– a Brief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lnSpc>
                <a:spcPct val="90000"/>
              </a:lnSpc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	IEEE CS Data Engineering Bulletin 24(4), 2001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K.W. Church, W.A. Gale: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Poisson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Mixtures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914400" lvl="1" indent="-457200">
              <a:lnSpc>
                <a:spcPct val="90000"/>
              </a:lnSpc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Natural Language Engineering 1(2), 1995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C.T.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W. Meng: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Database Query Processing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for</a:t>
            </a:r>
            <a:endParaRPr lang="de-DE" sz="2000" b="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90000"/>
              </a:lnSpc>
            </a:pP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Morgan Kaufmann, 1997, Chapter 9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D. Heckerman: A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Tutorial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on Learning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Bayesian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Networks,</a:t>
            </a:r>
          </a:p>
          <a:p>
            <a:pPr marL="457200" indent="-457200">
              <a:lnSpc>
                <a:spcPct val="90000"/>
              </a:lnSpc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	Technical Report MSR-TR-95-06, Microsoft Research, 1995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S. Chaudhuri, G. Das, V.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Hristidis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Weikum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Probabilistic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retrieval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</a:pP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ranking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query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b="0" dirty="0" err="1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</a:rPr>
              <a:t>, TODS 31(3), 2006.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TF*IDF vs. Probabilistic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17222"/>
            <a:ext cx="8915400" cy="56359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TF*IDF sufficiently effective in practice but often criticized for being “</a:t>
            </a:r>
            <a:r>
              <a:rPr lang="en-US" sz="2400" i="1" dirty="0" smtClean="0"/>
              <a:t>too ad-hoc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Typically outperformed by probabilistic ranking models and/or statistical language models in all of the </a:t>
            </a:r>
            <a:r>
              <a:rPr lang="en-US" sz="2400" b="1" dirty="0" smtClean="0"/>
              <a:t>major IR benchmarks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TREC: </a:t>
            </a:r>
            <a:r>
              <a:rPr lang="en-US" sz="2400" dirty="0" smtClean="0">
                <a:hlinkClick r:id="rId2"/>
              </a:rPr>
              <a:t>http://trec.nist.gov/</a:t>
            </a:r>
            <a:endParaRPr lang="en-US" sz="2400" dirty="0" smtClean="0"/>
          </a:p>
          <a:p>
            <a:pPr lvl="1"/>
            <a:r>
              <a:rPr lang="en-US" sz="2400" dirty="0" smtClean="0"/>
              <a:t>CLEF: </a:t>
            </a:r>
            <a:r>
              <a:rPr lang="en-US" sz="2400" dirty="0" smtClean="0">
                <a:hlinkClick r:id="rId3"/>
              </a:rPr>
              <a:t>http://clef2011.org/</a:t>
            </a:r>
            <a:endParaRPr lang="en-US" sz="2400" dirty="0"/>
          </a:p>
          <a:p>
            <a:pPr lvl="1"/>
            <a:r>
              <a:rPr lang="en-US" sz="2400" dirty="0" smtClean="0"/>
              <a:t>INEX: </a:t>
            </a:r>
            <a:r>
              <a:rPr lang="en-US" sz="2400" dirty="0" smtClean="0">
                <a:hlinkClick r:id="rId4"/>
              </a:rPr>
              <a:t>https://inex.mmci.uni-saarland.de/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Family of </a:t>
            </a:r>
            <a:r>
              <a:rPr lang="en-US" sz="2400" u="sng" dirty="0" smtClean="0"/>
              <a:t>Probabilistic IR Models </a:t>
            </a:r>
          </a:p>
          <a:p>
            <a:pPr lvl="1"/>
            <a:r>
              <a:rPr lang="en-US" sz="2000" dirty="0" smtClean="0"/>
              <a:t>Generative models for documents as </a:t>
            </a:r>
            <a:r>
              <a:rPr lang="en-US" sz="2000" i="1" dirty="0" smtClean="0"/>
              <a:t>bags-of-words </a:t>
            </a:r>
          </a:p>
          <a:p>
            <a:pPr lvl="1"/>
            <a:r>
              <a:rPr lang="en-US" sz="2000" dirty="0" smtClean="0"/>
              <a:t>Binary independence model vs. multinomial (&amp; multivariate) models</a:t>
            </a:r>
          </a:p>
          <a:p>
            <a:r>
              <a:rPr lang="en-US" sz="2400" dirty="0" smtClean="0"/>
              <a:t>Family of </a:t>
            </a:r>
            <a:r>
              <a:rPr lang="en-US" sz="2400" u="sng" dirty="0" smtClean="0"/>
              <a:t>Statistical Language Models</a:t>
            </a:r>
          </a:p>
          <a:p>
            <a:pPr lvl="1"/>
            <a:r>
              <a:rPr lang="en-US" sz="2000" dirty="0" smtClean="0"/>
              <a:t>Generative models for documents (and queries) as </a:t>
            </a:r>
            <a:r>
              <a:rPr lang="en-US" sz="2000" i="1" dirty="0" smtClean="0"/>
              <a:t>entire sequences of words</a:t>
            </a:r>
            <a:endParaRPr lang="en-US" sz="2000" dirty="0" smtClean="0"/>
          </a:p>
          <a:p>
            <a:pPr lvl="1"/>
            <a:r>
              <a:rPr lang="en-US" sz="2000" dirty="0" smtClean="0"/>
              <a:t>Divergence of document and query distributions (e.g., Kullback-Leibler)</a:t>
            </a:r>
          </a:p>
          <a:p>
            <a:endParaRPr lang="en-US" sz="2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“Is This Document Relevant? … Probably”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524000"/>
            <a:ext cx="83058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  A survey of probabilistic models in information retrieval.	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dirty="0" smtClean="0"/>
              <a:t>Fabio </a:t>
            </a:r>
            <a:r>
              <a:rPr lang="en-US" sz="2800" dirty="0" err="1" smtClean="0"/>
              <a:t>Crestani</a:t>
            </a:r>
            <a:r>
              <a:rPr lang="en-US" sz="2800" dirty="0" smtClean="0"/>
              <a:t>, </a:t>
            </a:r>
            <a:r>
              <a:rPr lang="en-US" sz="2800" dirty="0" err="1" smtClean="0"/>
              <a:t>Mounia</a:t>
            </a:r>
            <a:r>
              <a:rPr lang="en-US" sz="2800" dirty="0" smtClean="0"/>
              <a:t> </a:t>
            </a:r>
            <a:r>
              <a:rPr lang="en-US" sz="2800" dirty="0" err="1" smtClean="0"/>
              <a:t>Lalmas</a:t>
            </a:r>
            <a:r>
              <a:rPr lang="en-US" sz="2800" dirty="0" smtClean="0"/>
              <a:t>, </a:t>
            </a:r>
            <a:r>
              <a:rPr lang="en-US" sz="2800" dirty="0" err="1" smtClean="0"/>
              <a:t>Cornelis</a:t>
            </a:r>
            <a:r>
              <a:rPr lang="en-US" sz="2800" dirty="0" smtClean="0"/>
              <a:t> J. Van </a:t>
            </a:r>
            <a:r>
              <a:rPr lang="en-US" sz="2800" dirty="0" err="1" smtClean="0"/>
              <a:t>Rijsbergen</a:t>
            </a:r>
            <a:r>
              <a:rPr lang="en-US" sz="2800" dirty="0" smtClean="0"/>
              <a:t>, and Iain Campbell</a:t>
            </a:r>
          </a:p>
          <a:p>
            <a:pPr>
              <a:buNone/>
            </a:pPr>
            <a:r>
              <a:rPr lang="en-US" sz="2800" dirty="0" smtClean="0"/>
              <a:t>	Computer Science Department </a:t>
            </a:r>
          </a:p>
          <a:p>
            <a:pPr>
              <a:buNone/>
            </a:pPr>
            <a:r>
              <a:rPr lang="en-US" sz="2800" dirty="0" smtClean="0"/>
              <a:t>	University of Glasgow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Probabilistic IR </a:t>
            </a:r>
            <a:endParaRPr lang="en-US" dirty="0"/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250825" y="3276600"/>
            <a:ext cx="86260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Very powerful model but restricted through practical limitations: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often with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strong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independence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assumptions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among words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justified by “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curse of dimensionality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corpus with n docs and m terms has n =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distinct possible docs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would have to estimate model parameters from n &lt;&lt;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docs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(problems of sparseness &amp; computational tractability)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323850" y="762000"/>
            <a:ext cx="7746031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generative model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probabilistic mechanism for producing document (or query)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usually with specific family of parameterized distribution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2365494"/>
            <a:ext cx="6954176" cy="1492720"/>
            <a:chOff x="555757" y="2365494"/>
            <a:chExt cx="6954176" cy="1492720"/>
          </a:xfrm>
        </p:grpSpPr>
        <p:sp>
          <p:nvSpPr>
            <p:cNvPr id="2" name="Oval 1"/>
            <p:cNvSpPr/>
            <p:nvPr/>
          </p:nvSpPr>
          <p:spPr>
            <a:xfrm>
              <a:off x="555757" y="2365494"/>
              <a:ext cx="2339843" cy="13683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w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3200" dirty="0" smtClean="0">
                  <a:solidFill>
                    <a:schemeClr val="tx1"/>
                  </a:solidFill>
                </a:rPr>
                <a:t>,...,w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m</a:t>
              </a:r>
              <a:endParaRPr lang="en-US" sz="3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" name="Flowchart: Multidocument 2"/>
            <p:cNvSpPr/>
            <p:nvPr/>
          </p:nvSpPr>
          <p:spPr>
            <a:xfrm>
              <a:off x="5223933" y="2373961"/>
              <a:ext cx="2286000" cy="1484253"/>
            </a:xfrm>
            <a:prstGeom prst="flowChartMultidocumen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d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3200" dirty="0" smtClean="0">
                  <a:solidFill>
                    <a:schemeClr val="tx1"/>
                  </a:solidFill>
                </a:rPr>
                <a:t>,...,d</a:t>
              </a:r>
              <a:r>
                <a:rPr lang="en-US" sz="3200" baseline="-25000" dirty="0" smtClean="0">
                  <a:solidFill>
                    <a:schemeClr val="tx1"/>
                  </a:solidFill>
                </a:rPr>
                <a:t>n</a:t>
              </a:r>
              <a:endParaRPr lang="en-US" sz="32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Curved Connector 4"/>
            <p:cNvCxnSpPr>
              <a:stCxn id="2" idx="7"/>
              <a:endCxn id="3" idx="0"/>
            </p:cNvCxnSpPr>
            <p:nvPr/>
          </p:nvCxnSpPr>
          <p:spPr>
            <a:xfrm rot="5400000" flipH="1" flipV="1">
              <a:off x="4442611" y="484289"/>
              <a:ext cx="191917" cy="3971263"/>
            </a:xfrm>
            <a:prstGeom prst="curvedConnector3">
              <a:avLst>
                <a:gd name="adj1" fmla="val 241172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02" name="Picture 2" descr="C:\Documents and Settings\mtb\Local Settings\Temporary Internet Files\Content.IE5\0APR10BT\MC90043523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83928"/>
            <a:ext cx="1243656" cy="1243656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III.3.1 Multivariate Binary Model</a:t>
            </a:r>
            <a:endParaRPr lang="en-US" dirty="0"/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228600" y="981075"/>
            <a:ext cx="8689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generating doc d from joint (multivariate) word distribution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consider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binary RVs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 if word w occurs in doc d, 0 otherwise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postulate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independence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among these RVs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649288" y="2452688"/>
          <a:ext cx="44196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Formel" r:id="rId3" imgW="1841500" imgH="355600" progId="Equation.3">
                  <p:embed/>
                </p:oleObj>
              </mc:Choice>
              <mc:Fallback>
                <p:oleObj name="Formel" r:id="rId3" imgW="1841500" imgH="3556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2452688"/>
                        <a:ext cx="44196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5372100" y="2381250"/>
            <a:ext cx="35718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vocabulary W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parameters (priors)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P[randomly drawn word is w]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1789113" y="3687763"/>
          <a:ext cx="33829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Formel" r:id="rId5" imgW="1409700" imgH="368300" progId="Equation.3">
                  <p:embed/>
                </p:oleObj>
              </mc:Choice>
              <mc:Fallback>
                <p:oleObj name="Formel" r:id="rId5" imgW="1409700" imgH="3683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687763"/>
                        <a:ext cx="3382962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228600" y="4800600"/>
            <a:ext cx="82081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However: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presence of short documents underestimated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product for absent words underestimates prob. of likely docs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too much prob. mass given to very unlikely word combinations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Probabilistic Retrieval with the Binary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[Robertson and </a:t>
            </a:r>
            <a:r>
              <a:rPr lang="en-US" sz="2200" dirty="0" err="1" smtClean="0"/>
              <a:t>Sparck</a:t>
            </a:r>
            <a:r>
              <a:rPr lang="en-US" sz="2200" dirty="0" smtClean="0"/>
              <a:t>-Jones 1976]</a:t>
            </a:r>
            <a:endParaRPr lang="en-US" sz="1800" dirty="0"/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228600" y="3219275"/>
            <a:ext cx="849783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PRP with Costs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[Robertson 1977]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a given retrieval task, the cost of retrieving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 as the next result in a ranked list for query q is: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cost(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d,q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:= C</a:t>
            </a:r>
            <a:r>
              <a:rPr lang="en-US" sz="22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 P[R=1|d,q] + C</a:t>
            </a:r>
            <a:r>
              <a:rPr lang="en-US" sz="22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 P[R=0|d,q]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(“1/0 loss case”)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cost constants </a:t>
            </a:r>
          </a:p>
          <a:p>
            <a:pPr lvl="1"/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 cost of retrieving a relevant doc</a:t>
            </a:r>
          </a:p>
          <a:p>
            <a:pPr lvl="1"/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 cost of retrieving an irrelevant doc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&lt;  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the cost is minimized by choosing </a:t>
            </a: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200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P[R=1|d,q]</a:t>
            </a:r>
            <a:endParaRPr lang="en-US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63925" y="1066800"/>
            <a:ext cx="7543219" cy="236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Binary Relevance Model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Document d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relevant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query q (i.e.,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R=1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or not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(i.e.,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R=0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Ranking based on 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(doc d, query q) =</a:t>
            </a:r>
          </a:p>
          <a:p>
            <a:pPr>
              <a:lnSpc>
                <a:spcPct val="110000"/>
              </a:lnSpc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P[R=1|d,q] = P [ doc d is relevant for query q |</a:t>
            </a:r>
          </a:p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d has term vector X</a:t>
            </a:r>
            <a:r>
              <a:rPr lang="en-US" sz="22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2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]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133600"/>
            <a:ext cx="2819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Probability Ranking Principle (PRP)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Optimality of PRP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0261" y="1001756"/>
            <a:ext cx="814742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Goal: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Return top-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documents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in descending order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P[R=1|d,q]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cost(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d,q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respectively.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Bayes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’ Optimal Decision Rule: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(PRP without cost function)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Return documents which are more likely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be relevant than irrelevant, i.e.: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Document d is relevant for query q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iff 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P[R=1|d,q] &gt; P[R=0|d,q]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Theorem: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The PRP is optimal, in the sense that it minimizes the expected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loss (aka.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Bayes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 risk”) under the 1/0 loss function.</a:t>
            </a:r>
          </a:p>
          <a:p>
            <a:pPr lvl="1"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8, 2011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III.</a:t>
            </a:r>
            <a:fld id="{8DFBADF9-590B-46A3-B334-BA8F8DA717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3214</Words>
  <Application>Microsoft Office PowerPoint</Application>
  <PresentationFormat>On-screen Show (4:3)</PresentationFormat>
  <Paragraphs>597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Times New Roman</vt:lpstr>
      <vt:lpstr>Symbol</vt:lpstr>
      <vt:lpstr>Mistral</vt:lpstr>
      <vt:lpstr>Calibri</vt:lpstr>
      <vt:lpstr>Wingdings</vt:lpstr>
      <vt:lpstr>Office Theme</vt:lpstr>
      <vt:lpstr>Formel</vt:lpstr>
      <vt:lpstr>Equation</vt:lpstr>
      <vt:lpstr>Chapter III: Ranking Principles</vt:lpstr>
      <vt:lpstr>Chapter III: Ranking Principles*</vt:lpstr>
      <vt:lpstr>PowerPoint Presentation</vt:lpstr>
      <vt:lpstr>TF*IDF vs. Probabilistic Models</vt:lpstr>
      <vt:lpstr>“Is This Document Relevant? … Probably”</vt:lpstr>
      <vt:lpstr>Probabilistic IR </vt:lpstr>
      <vt:lpstr>III.3.1 Multivariate Binary Model</vt:lpstr>
      <vt:lpstr>Probabilistic Retrieval with the Binary Model [Robertson and Sparck-Jones 1976]</vt:lpstr>
      <vt:lpstr>Optimality of PRP</vt:lpstr>
      <vt:lpstr>Derivation of PRP</vt:lpstr>
      <vt:lpstr>Binary Model and Independence</vt:lpstr>
      <vt:lpstr>Ranking Proportional to Relevance Odds</vt:lpstr>
      <vt:lpstr>Ranking Proportional to Relevance Odds</vt:lpstr>
      <vt:lpstr>Probabilistic Retrieval: Robertson/Sparck-Jones Formula</vt:lpstr>
      <vt:lpstr>Example for Probabilistic Retrieval</vt:lpstr>
      <vt:lpstr>Relationship to TF*IDF Formula</vt:lpstr>
      <vt:lpstr>Laplace Smoothing (with Uniform Prior)</vt:lpstr>
      <vt:lpstr>III.3.2 Advanced Models: Poisson/Multinomial</vt:lpstr>
      <vt:lpstr>Multinomial Model</vt:lpstr>
      <vt:lpstr>Burstiness and the Dirichlet Model</vt:lpstr>
      <vt:lpstr>Dirichlet Distribution as Hypergenerator for Two-Level Multinomial Model</vt:lpstr>
      <vt:lpstr>MLE for Dirichlet Hypergenerator</vt:lpstr>
      <vt:lpstr>Practical Adequacy of the Dirichlet Model</vt:lpstr>
      <vt:lpstr>III.3.3 Probabilistic IR with Okapi BM25</vt:lpstr>
      <vt:lpstr>Okapi BM25</vt:lpstr>
      <vt:lpstr>BM25 Example</vt:lpstr>
      <vt:lpstr>III.3.4 Extensions to Probabilistic IR</vt:lpstr>
      <vt:lpstr>Considering Two-dimensional Term Correlations</vt:lpstr>
      <vt:lpstr>Example for Approximation Error   (KL Strength)</vt:lpstr>
      <vt:lpstr>Constructing the Term Dependence Tree</vt:lpstr>
      <vt:lpstr>Estimation of Multidimensional Probabilities  with Term Dependence Tree</vt:lpstr>
      <vt:lpstr>Bayesian Networks</vt:lpstr>
      <vt:lpstr>Example of Bayesian Network  (aka. “Belief Network”)</vt:lpstr>
      <vt:lpstr>Bayesian Inference Networks for IR</vt:lpstr>
      <vt:lpstr>Advanced Bayesian Network for IR</vt:lpstr>
      <vt:lpstr>Summary of Section III.3</vt:lpstr>
      <vt:lpstr>Additional Literature for Section III.3</vt:lpstr>
    </vt:vector>
  </TitlesOfParts>
  <Company>Max-Planck-Institut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195</cp:revision>
  <dcterms:created xsi:type="dcterms:W3CDTF">2011-09-27T11:16:58Z</dcterms:created>
  <dcterms:modified xsi:type="dcterms:W3CDTF">2011-11-08T16:34:26Z</dcterms:modified>
</cp:coreProperties>
</file>