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9" r:id="rId2"/>
    <p:sldId id="296" r:id="rId3"/>
    <p:sldId id="332" r:id="rId4"/>
    <p:sldId id="298" r:id="rId5"/>
    <p:sldId id="299" r:id="rId6"/>
    <p:sldId id="300" r:id="rId7"/>
    <p:sldId id="33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33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</p:sldIdLst>
  <p:sldSz cx="9144000" cy="6858000" type="screen4x3"/>
  <p:notesSz cx="6797675" cy="9928225"/>
  <p:embeddedFontLst>
    <p:embeddedFont>
      <p:font typeface="Calibri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504D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7" autoAdjust="0"/>
    <p:restoredTop sz="96978" autoAdjust="0"/>
  </p:normalViewPr>
  <p:slideViewPr>
    <p:cSldViewPr snapToObjects="1">
      <p:cViewPr varScale="1">
        <p:scale>
          <a:sx n="134" d="100"/>
          <a:sy n="13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6" d="100"/>
          <a:sy n="96" d="100"/>
        </p:scale>
        <p:origin x="-3708" y="-10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A707CFB-7EBB-4473-92D5-308545BB61DE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6C9BAF5-A4C7-4E64-99EC-407D292F18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1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EA09558-938F-475B-895F-608F760EF1F6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CF5226C-A008-4E9C-B913-5693EA162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1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BCDBF-401B-4275-BA37-025AFABD8B93}" type="slidenum">
              <a:rPr lang="de-DE"/>
              <a:pPr/>
              <a:t>24</a:t>
            </a:fld>
            <a:endParaRPr lang="de-DE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17" y="4715588"/>
            <a:ext cx="4986242" cy="4467064"/>
          </a:xfrm>
        </p:spPr>
        <p:txBody>
          <a:bodyPr/>
          <a:lstStyle/>
          <a:p>
            <a:endParaRPr lang="de-DE" sz="16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III.</a:t>
            </a:r>
            <a:fld id="{8DFBADF9-590B-46A3-B334-BA8F8DA717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2743200" cy="3048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1981200" cy="3048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III.</a:t>
            </a:r>
            <a:fld id="{8DFBADF9-590B-46A3-B334-BA8F8DA717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858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III.</a:t>
            </a:r>
            <a:fld id="{8DFBADF9-590B-46A3-B334-BA8F8DA717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85800"/>
          </a:xfrm>
        </p:spPr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III.</a:t>
            </a:r>
            <a:fld id="{8DFBADF9-590B-46A3-B334-BA8F8DA717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10, 2011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1981200" cy="3048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III.</a:t>
            </a:r>
            <a:fld id="{8DFBADF9-590B-46A3-B334-BA8F8DA717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November 10,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743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IR&amp;DM, WS'11/12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1981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III.</a:t>
            </a:r>
            <a:fld id="{8DFBADF9-590B-46A3-B334-BA8F8DA717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76200"/>
            <a:ext cx="8839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III.4 Statistical Language Models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IR&amp;DM, WS'11/12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52400" y="1066800"/>
            <a:ext cx="88392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III.4 Statistical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LM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(MRS book, Chapter 12*)</a:t>
            </a: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4.1 What is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 statistical language model?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4.2 Smoothing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Methods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4.3 Extended LMs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*With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extensions from: C.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J. Lafferty: A Study of Smoothing Methods for Language Models Applied to Information Retrieval, TOIS 22(2), 2004</a:t>
            </a: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85800"/>
          </a:xfrm>
        </p:spPr>
        <p:txBody>
          <a:bodyPr>
            <a:normAutofit/>
          </a:bodyPr>
          <a:lstStyle/>
          <a:p>
            <a:r>
              <a:rPr lang="en-US" sz="3600" smtClean="0"/>
              <a:t>LM Scoring by Kullback-Leibler Divergence</a:t>
            </a:r>
            <a:endParaRPr lang="en-US" sz="360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91174" name="Object 6"/>
          <p:cNvGraphicFramePr>
            <a:graphicFrameLocks noChangeAspect="1"/>
          </p:cNvGraphicFramePr>
          <p:nvPr/>
        </p:nvGraphicFramePr>
        <p:xfrm>
          <a:off x="342900" y="977900"/>
          <a:ext cx="8364538" cy="1160463"/>
        </p:xfrm>
        <a:graphic>
          <a:graphicData uri="http://schemas.openxmlformats.org/presentationml/2006/ole">
            <p:oleObj spid="_x0000_s25686" name="Formel" r:id="rId3" imgW="3454200" imgH="482400" progId="Equation.3">
              <p:embed/>
            </p:oleObj>
          </a:graphicData>
        </a:graphic>
      </p:graphicFrame>
      <p:graphicFrame>
        <p:nvGraphicFramePr>
          <p:cNvPr id="391177" name="Object 9"/>
          <p:cNvGraphicFramePr>
            <a:graphicFrameLocks noChangeAspect="1"/>
          </p:cNvGraphicFramePr>
          <p:nvPr/>
        </p:nvGraphicFramePr>
        <p:xfrm>
          <a:off x="2362200" y="2376488"/>
          <a:ext cx="3565525" cy="669925"/>
        </p:xfrm>
        <a:graphic>
          <a:graphicData uri="http://schemas.openxmlformats.org/presentationml/2006/ole">
            <p:oleObj spid="_x0000_s25687" name="Formel" r:id="rId4" imgW="1485720" imgH="279360" progId="Equation.3">
              <p:embed/>
            </p:oleObj>
          </a:graphicData>
        </a:graphic>
      </p:graphicFrame>
      <p:graphicFrame>
        <p:nvGraphicFramePr>
          <p:cNvPr id="391181" name="Object 13"/>
          <p:cNvGraphicFramePr>
            <a:graphicFrameLocks noChangeAspect="1"/>
          </p:cNvGraphicFramePr>
          <p:nvPr/>
        </p:nvGraphicFramePr>
        <p:xfrm>
          <a:off x="2411413" y="3141663"/>
          <a:ext cx="2741612" cy="487362"/>
        </p:xfrm>
        <a:graphic>
          <a:graphicData uri="http://schemas.openxmlformats.org/presentationml/2006/ole">
            <p:oleObj spid="_x0000_s25688" name="Formel" r:id="rId5" imgW="1143000" imgH="203040" progId="Equation.3">
              <p:embed/>
            </p:oleObj>
          </a:graphicData>
        </a:graphic>
      </p:graphicFrame>
      <p:sp>
        <p:nvSpPr>
          <p:cNvPr id="391182" name="Text Box 14"/>
          <p:cNvSpPr txBox="1">
            <a:spLocks noChangeArrowheads="1"/>
          </p:cNvSpPr>
          <p:nvPr/>
        </p:nvSpPr>
        <p:spPr bwMode="auto">
          <a:xfrm>
            <a:off x="6955787" y="3105090"/>
            <a:ext cx="20762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neg. cross-entropy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1185" name="Object 17"/>
          <p:cNvGraphicFramePr>
            <a:graphicFrameLocks noChangeAspect="1"/>
          </p:cNvGraphicFramePr>
          <p:nvPr/>
        </p:nvGraphicFramePr>
        <p:xfrm>
          <a:off x="2381250" y="3860800"/>
          <a:ext cx="4418013" cy="487363"/>
        </p:xfrm>
        <a:graphic>
          <a:graphicData uri="http://schemas.openxmlformats.org/presentationml/2006/ole">
            <p:oleObj spid="_x0000_s25689" name="Formel" r:id="rId6" imgW="1841400" imgH="203040" progId="Equation.3">
              <p:embed/>
            </p:oleObj>
          </a:graphicData>
        </a:graphic>
      </p:graphicFrame>
      <p:graphicFrame>
        <p:nvGraphicFramePr>
          <p:cNvPr id="391188" name="Object 20"/>
          <p:cNvGraphicFramePr>
            <a:graphicFrameLocks noChangeAspect="1"/>
          </p:cNvGraphicFramePr>
          <p:nvPr/>
        </p:nvGraphicFramePr>
        <p:xfrm>
          <a:off x="2411413" y="4437063"/>
          <a:ext cx="2863850" cy="487362"/>
        </p:xfrm>
        <a:graphic>
          <a:graphicData uri="http://schemas.openxmlformats.org/presentationml/2006/ole">
            <p:oleObj spid="_x0000_s25690" name="Formel" r:id="rId7" imgW="1193760" imgH="203040" progId="Equation.3">
              <p:embed/>
            </p:oleObj>
          </a:graphicData>
        </a:graphic>
      </p:graphicFrame>
      <p:graphicFrame>
        <p:nvGraphicFramePr>
          <p:cNvPr id="391191" name="Object 23"/>
          <p:cNvGraphicFramePr>
            <a:graphicFrameLocks noChangeAspect="1"/>
          </p:cNvGraphicFramePr>
          <p:nvPr/>
        </p:nvGraphicFramePr>
        <p:xfrm>
          <a:off x="2411413" y="4868863"/>
          <a:ext cx="3594100" cy="1127125"/>
        </p:xfrm>
        <a:graphic>
          <a:graphicData uri="http://schemas.openxmlformats.org/presentationml/2006/ole">
            <p:oleObj spid="_x0000_s25691" name="Formel" r:id="rId8" imgW="1498320" imgH="469800" progId="Equation.3">
              <p:embed/>
            </p:oleObj>
          </a:graphicData>
        </a:graphic>
      </p:graphicFrame>
      <p:sp>
        <p:nvSpPr>
          <p:cNvPr id="391192" name="Text Box 24"/>
          <p:cNvSpPr txBox="1">
            <a:spLocks noChangeArrowheads="1"/>
          </p:cNvSpPr>
          <p:nvPr/>
        </p:nvSpPr>
        <p:spPr bwMode="auto">
          <a:xfrm>
            <a:off x="6430963" y="5157788"/>
            <a:ext cx="260103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neg. KL divergence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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955787" y="3733800"/>
            <a:ext cx="20986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neg. cross-entropy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+ entropy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2" grpId="0"/>
      <p:bldP spid="39119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" y="76200"/>
            <a:ext cx="8839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III.4.2 Smoothing Methods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493639" y="2030413"/>
            <a:ext cx="4078361" cy="37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Possible methods: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Laplace smoothing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Absolute Discounting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Jelinek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-Mercer smoothing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-prior smoothing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Katz smoothing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Good-Turing smoothing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... 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with their own parameters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381000" y="981075"/>
            <a:ext cx="82855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Absolutely crucial to avoid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overfitting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make LMs useful in practice (one LM per doc, one LM per query)!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5715000" y="2590800"/>
            <a:ext cx="272382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Choice and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parameter setting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still mostly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“black art”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(or empirical)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Laplace Smoothing and Absolute Discounting</a:t>
            </a:r>
            <a:endParaRPr lang="en-US" sz="360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250825" y="1125538"/>
            <a:ext cx="582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(d) by MLE would yield 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3980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Additive Laplace smoothing: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2202" name="Object 10"/>
          <p:cNvGraphicFramePr>
            <a:graphicFrameLocks noChangeAspect="1"/>
          </p:cNvGraphicFramePr>
          <p:nvPr/>
        </p:nvGraphicFramePr>
        <p:xfrm>
          <a:off x="603250" y="3060700"/>
          <a:ext cx="2947988" cy="889000"/>
        </p:xfrm>
        <a:graphic>
          <a:graphicData uri="http://schemas.openxmlformats.org/presentationml/2006/ole">
            <p:oleObj spid="_x0000_s26696" name="Formel" r:id="rId3" imgW="1384200" imgH="419040" progId="Equation.3">
              <p:embed/>
            </p:oleObj>
          </a:graphicData>
        </a:graphic>
      </p:graphicFrame>
      <p:graphicFrame>
        <p:nvGraphicFramePr>
          <p:cNvPr id="392205" name="Object 13"/>
          <p:cNvGraphicFramePr>
            <a:graphicFrameLocks noChangeAspect="1"/>
          </p:cNvGraphicFramePr>
          <p:nvPr/>
        </p:nvGraphicFramePr>
        <p:xfrm>
          <a:off x="6164263" y="1019175"/>
          <a:ext cx="1360487" cy="831850"/>
        </p:xfrm>
        <a:graphic>
          <a:graphicData uri="http://schemas.openxmlformats.org/presentationml/2006/ole">
            <p:oleObj spid="_x0000_s26697" name="Formel" r:id="rId4" imgW="685800" imgH="419040" progId="Equation.3">
              <p:embed/>
            </p:oleObj>
          </a:graphicData>
        </a:graphic>
      </p:graphicFrame>
      <p:sp>
        <p:nvSpPr>
          <p:cNvPr id="392206" name="Text Box 14"/>
          <p:cNvSpPr txBox="1">
            <a:spLocks noChangeArrowheads="1"/>
          </p:cNvSpPr>
          <p:nvPr/>
        </p:nvSpPr>
        <p:spPr bwMode="auto">
          <a:xfrm>
            <a:off x="415925" y="4056063"/>
            <a:ext cx="3050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Absolute discounting: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2207" name="Object 15"/>
          <p:cNvGraphicFramePr>
            <a:graphicFrameLocks noChangeAspect="1"/>
          </p:cNvGraphicFramePr>
          <p:nvPr/>
        </p:nvGraphicFramePr>
        <p:xfrm>
          <a:off x="446088" y="4648200"/>
          <a:ext cx="5738812" cy="825500"/>
        </p:xfrm>
        <a:graphic>
          <a:graphicData uri="http://schemas.openxmlformats.org/presentationml/2006/ole">
            <p:oleObj spid="_x0000_s26698" name="Formel" r:id="rId5" imgW="2895480" imgH="419040" progId="Equation.3">
              <p:embed/>
            </p:oleObj>
          </a:graphicData>
        </a:graphic>
      </p:graphicFrame>
      <p:graphicFrame>
        <p:nvGraphicFramePr>
          <p:cNvPr id="392210" name="Object 18"/>
          <p:cNvGraphicFramePr>
            <a:graphicFrameLocks noChangeAspect="1"/>
          </p:cNvGraphicFramePr>
          <p:nvPr/>
        </p:nvGraphicFramePr>
        <p:xfrm>
          <a:off x="5921375" y="2036763"/>
          <a:ext cx="2395538" cy="554037"/>
        </p:xfrm>
        <a:graphic>
          <a:graphicData uri="http://schemas.openxmlformats.org/presentationml/2006/ole">
            <p:oleObj spid="_x0000_s26699" name="Formel" r:id="rId6" imgW="1206360" imgH="279360" progId="Equation.3">
              <p:embed/>
            </p:oleObj>
          </a:graphicData>
        </a:graphic>
      </p:graphicFrame>
      <p:sp>
        <p:nvSpPr>
          <p:cNvPr id="392211" name="Text Box 19"/>
          <p:cNvSpPr txBox="1">
            <a:spLocks noChangeArrowheads="1"/>
          </p:cNvSpPr>
          <p:nvPr/>
        </p:nvSpPr>
        <p:spPr bwMode="auto">
          <a:xfrm>
            <a:off x="4859338" y="1989138"/>
            <a:ext cx="93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where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212" name="Text Box 20"/>
          <p:cNvSpPr txBox="1">
            <a:spLocks noChangeArrowheads="1"/>
          </p:cNvSpPr>
          <p:nvPr/>
        </p:nvSpPr>
        <p:spPr bwMode="auto">
          <a:xfrm>
            <a:off x="6516688" y="4724400"/>
            <a:ext cx="20649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corpus C,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[0,1]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971550" y="5734050"/>
            <a:ext cx="93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where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2216" name="Object 24"/>
          <p:cNvGraphicFramePr>
            <a:graphicFrameLocks noChangeAspect="1"/>
          </p:cNvGraphicFramePr>
          <p:nvPr/>
        </p:nvGraphicFramePr>
        <p:xfrm>
          <a:off x="1979613" y="5588000"/>
          <a:ext cx="3802062" cy="863600"/>
        </p:xfrm>
        <a:graphic>
          <a:graphicData uri="http://schemas.openxmlformats.org/presentationml/2006/ole">
            <p:oleObj spid="_x0000_s26700" name="Formel" r:id="rId7" imgW="1828800" imgH="419040" progId="Equation.3">
              <p:embed/>
            </p:oleObj>
          </a:graphicData>
        </a:graphic>
      </p:graphicFrame>
      <p:sp>
        <p:nvSpPr>
          <p:cNvPr id="392217" name="Text Box 25"/>
          <p:cNvSpPr txBox="1">
            <a:spLocks noChangeArrowheads="1"/>
          </p:cNvSpPr>
          <p:nvPr/>
        </p:nvSpPr>
        <p:spPr bwMode="auto">
          <a:xfrm>
            <a:off x="4859338" y="3141663"/>
            <a:ext cx="35389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multinomial over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vocabulary W with |W|=m</a:t>
            </a:r>
            <a:endParaRPr lang="en-US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9" grpId="0"/>
      <p:bldP spid="392206" grpId="0"/>
      <p:bldP spid="392212" grpId="0"/>
      <p:bldP spid="392213" grpId="0"/>
      <p:bldP spid="3922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Jelinek-Mercer Smoothing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76849" name="Text Box 17"/>
          <p:cNvSpPr txBox="1">
            <a:spLocks noChangeArrowheads="1"/>
          </p:cNvSpPr>
          <p:nvPr/>
        </p:nvSpPr>
        <p:spPr bwMode="auto">
          <a:xfrm>
            <a:off x="316854" y="1066800"/>
            <a:ext cx="57791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Idea: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linear combination of doc LM with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background LM (corpus, common language);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850" name="Text Box 18"/>
          <p:cNvSpPr txBox="1">
            <a:spLocks noChangeArrowheads="1"/>
          </p:cNvSpPr>
          <p:nvPr/>
        </p:nvSpPr>
        <p:spPr bwMode="auto">
          <a:xfrm>
            <a:off x="6411913" y="2624138"/>
            <a:ext cx="2635658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could also consider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query log as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background LM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 query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6853" name="Object 21"/>
          <p:cNvGraphicFramePr>
            <a:graphicFrameLocks noChangeAspect="1"/>
          </p:cNvGraphicFramePr>
          <p:nvPr/>
        </p:nvGraphicFramePr>
        <p:xfrm>
          <a:off x="611188" y="2854325"/>
          <a:ext cx="5473700" cy="922338"/>
        </p:xfrm>
        <a:graphic>
          <a:graphicData uri="http://schemas.openxmlformats.org/presentationml/2006/ole">
            <p:oleObj spid="_x0000_s27664" name="Formel" r:id="rId3" imgW="2489040" imgH="419040" progId="Equation.3">
              <p:embed/>
            </p:oleObj>
          </a:graphicData>
        </a:graphic>
      </p:graphicFrame>
      <p:sp>
        <p:nvSpPr>
          <p:cNvPr id="376854" name="Text Box 22"/>
          <p:cNvSpPr txBox="1">
            <a:spLocks noChangeArrowheads="1"/>
          </p:cNvSpPr>
          <p:nvPr/>
        </p:nvSpPr>
        <p:spPr bwMode="auto">
          <a:xfrm>
            <a:off x="250825" y="4267200"/>
            <a:ext cx="86756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Parameter tuning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 by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cross-validation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with held-out data: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divide set of relevant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d,q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pairs into n partitions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build LM on the pairs from n-1 partitions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choose  to maximize precision (or recall or F1) on 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partition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iterate with different choice of 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partition and average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685800"/>
          </a:xfrm>
        </p:spPr>
        <p:txBody>
          <a:bodyPr>
            <a:noAutofit/>
          </a:bodyPr>
          <a:lstStyle/>
          <a:p>
            <a:r>
              <a:rPr lang="en-US" sz="3600" smtClean="0"/>
              <a:t>Jelinek-Mercer Smoothing:</a:t>
            </a:r>
            <a:br>
              <a:rPr lang="en-US" sz="3600" smtClean="0"/>
            </a:br>
            <a:r>
              <a:rPr lang="en-US" sz="3600" smtClean="0"/>
              <a:t>Relationship to TF*IDF</a:t>
            </a:r>
            <a:endParaRPr lang="en-US" sz="360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14729" name="Object 9"/>
          <p:cNvGraphicFramePr>
            <a:graphicFrameLocks noChangeAspect="1"/>
          </p:cNvGraphicFramePr>
          <p:nvPr/>
        </p:nvGraphicFramePr>
        <p:xfrm>
          <a:off x="341313" y="1689100"/>
          <a:ext cx="5830887" cy="546100"/>
        </p:xfrm>
        <a:graphic>
          <a:graphicData uri="http://schemas.openxmlformats.org/presentationml/2006/ole">
            <p:oleObj spid="_x0000_s28716" name="Formel" r:id="rId3" imgW="2145960" imgH="203040" progId="Equation.3">
              <p:embed/>
            </p:oleObj>
          </a:graphicData>
        </a:graphic>
      </p:graphicFrame>
      <p:graphicFrame>
        <p:nvGraphicFramePr>
          <p:cNvPr id="414732" name="Object 12"/>
          <p:cNvGraphicFramePr>
            <a:graphicFrameLocks noChangeAspect="1"/>
          </p:cNvGraphicFramePr>
          <p:nvPr/>
        </p:nvGraphicFramePr>
        <p:xfrm>
          <a:off x="590550" y="2436813"/>
          <a:ext cx="5429250" cy="1017587"/>
        </p:xfrm>
        <a:graphic>
          <a:graphicData uri="http://schemas.openxmlformats.org/presentationml/2006/ole">
            <p:oleObj spid="_x0000_s28717" name="Formel" r:id="rId4" imgW="2857320" imgH="533160" progId="Equation.3">
              <p:embed/>
            </p:oleObj>
          </a:graphicData>
        </a:graphic>
      </p:graphicFrame>
      <p:graphicFrame>
        <p:nvGraphicFramePr>
          <p:cNvPr id="414733" name="Object 13"/>
          <p:cNvGraphicFramePr>
            <a:graphicFrameLocks noChangeAspect="1"/>
          </p:cNvGraphicFramePr>
          <p:nvPr/>
        </p:nvGraphicFramePr>
        <p:xfrm>
          <a:off x="609600" y="3668713"/>
          <a:ext cx="5326063" cy="1017587"/>
        </p:xfrm>
        <a:graphic>
          <a:graphicData uri="http://schemas.openxmlformats.org/presentationml/2006/ole">
            <p:oleObj spid="_x0000_s28718" name="Formel" r:id="rId5" imgW="2793960" imgH="533160" progId="Equation.3">
              <p:embed/>
            </p:oleObj>
          </a:graphicData>
        </a:graphic>
      </p:graphicFrame>
      <p:sp>
        <p:nvSpPr>
          <p:cNvPr id="414735" name="Text Box 15"/>
          <p:cNvSpPr txBox="1">
            <a:spLocks noChangeArrowheads="1"/>
          </p:cNvSpPr>
          <p:nvPr/>
        </p:nvSpPr>
        <p:spPr bwMode="auto">
          <a:xfrm>
            <a:off x="6516688" y="2636838"/>
            <a:ext cx="22765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with absolute</a:t>
            </a:r>
          </a:p>
          <a:p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frequencies tf, df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736" name="AutoShape 16"/>
          <p:cNvSpPr>
            <a:spLocks/>
          </p:cNvSpPr>
          <p:nvPr/>
        </p:nvSpPr>
        <p:spPr bwMode="auto">
          <a:xfrm rot="5400000">
            <a:off x="2928937" y="4257675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737" name="AutoShape 17"/>
          <p:cNvSpPr>
            <a:spLocks/>
          </p:cNvSpPr>
          <p:nvPr/>
        </p:nvSpPr>
        <p:spPr bwMode="auto">
          <a:xfrm rot="5400000">
            <a:off x="4945062" y="4257675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738" name="Text Box 18"/>
          <p:cNvSpPr txBox="1">
            <a:spLocks noChangeArrowheads="1"/>
          </p:cNvSpPr>
          <p:nvPr/>
        </p:nvSpPr>
        <p:spPr bwMode="auto">
          <a:xfrm>
            <a:off x="2316162" y="5157788"/>
            <a:ext cx="1369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relative tf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739" name="Text Box 19"/>
          <p:cNvSpPr txBox="1">
            <a:spLocks noChangeArrowheads="1"/>
          </p:cNvSpPr>
          <p:nvPr/>
        </p:nvSpPr>
        <p:spPr bwMode="auto">
          <a:xfrm>
            <a:off x="4189412" y="5157788"/>
            <a:ext cx="183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~ relative idf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4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4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5" grpId="0"/>
      <p:bldP spid="414736" grpId="0" animBg="1"/>
      <p:bldP spid="414737" grpId="0" animBg="1"/>
      <p:bldP spid="414738" grpId="0"/>
      <p:bldP spid="4147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Dirichlet</a:t>
            </a:r>
            <a:r>
              <a:rPr lang="en-US" dirty="0" smtClean="0"/>
              <a:t>-Prior Smoothing </a:t>
            </a:r>
            <a:endParaRPr lang="en-US" dirty="0"/>
          </a:p>
        </p:txBody>
      </p:sp>
      <p:graphicFrame>
        <p:nvGraphicFramePr>
          <p:cNvPr id="3932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708400" y="2998788"/>
          <a:ext cx="5156200" cy="887412"/>
        </p:xfrm>
        <a:graphic>
          <a:graphicData uri="http://schemas.openxmlformats.org/presentationml/2006/ole">
            <p:oleObj spid="_x0000_s29782" name="Formel" r:id="rId3" imgW="2730240" imgH="469800" progId="Equation.3">
              <p:embed/>
            </p:oleObj>
          </a:graphicData>
        </a:graphic>
      </p:graphicFrame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93221" name="Object 5"/>
          <p:cNvGraphicFramePr>
            <a:graphicFrameLocks noChangeAspect="1"/>
          </p:cNvGraphicFramePr>
          <p:nvPr/>
        </p:nvGraphicFramePr>
        <p:xfrm>
          <a:off x="127000" y="3111500"/>
          <a:ext cx="3605213" cy="558800"/>
        </p:xfrm>
        <a:graphic>
          <a:graphicData uri="http://schemas.openxmlformats.org/presentationml/2006/ole">
            <p:oleObj spid="_x0000_s29783" name="Formel" r:id="rId4" imgW="1803240" imgH="279360" progId="Equation.3">
              <p:embed/>
            </p:oleObj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179388" y="3969603"/>
            <a:ext cx="8754251" cy="2488347"/>
            <a:chOff x="179388" y="3969603"/>
            <a:chExt cx="8754251" cy="2488347"/>
          </a:xfrm>
        </p:grpSpPr>
        <p:sp>
          <p:nvSpPr>
            <p:cNvPr id="393224" name="Text Box 8"/>
            <p:cNvSpPr txBox="1">
              <a:spLocks noChangeArrowheads="1"/>
            </p:cNvSpPr>
            <p:nvPr/>
          </p:nvSpPr>
          <p:spPr bwMode="auto">
            <a:xfrm>
              <a:off x="179388" y="3969603"/>
              <a:ext cx="79565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with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j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set to  P[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j|C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]+1 for the </a:t>
              </a:r>
              <a:r>
                <a:rPr lang="en-US" sz="2400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Dirichlet</a:t>
              </a:r>
              <a:r>
                <a:rPr lang="en-US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400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hypergenerator</a:t>
              </a:r>
              <a:endPara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and  &gt; 1 set to multiple of average document length</a:t>
              </a:r>
              <a:endPara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93226" name="Text Box 10"/>
            <p:cNvSpPr txBox="1">
              <a:spLocks noChangeArrowheads="1"/>
            </p:cNvSpPr>
            <p:nvPr/>
          </p:nvSpPr>
          <p:spPr bwMode="auto">
            <a:xfrm>
              <a:off x="457200" y="5024735"/>
              <a:ext cx="14382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Dirichlet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393229" name="Object 13"/>
            <p:cNvGraphicFramePr>
              <a:graphicFrameLocks noChangeAspect="1"/>
            </p:cNvGraphicFramePr>
            <p:nvPr/>
          </p:nvGraphicFramePr>
          <p:xfrm>
            <a:off x="1762125" y="4800600"/>
            <a:ext cx="5248275" cy="939800"/>
          </p:xfrm>
          <a:graphic>
            <a:graphicData uri="http://schemas.openxmlformats.org/presentationml/2006/ole">
              <p:oleObj spid="_x0000_s29784" name="Formel" r:id="rId5" imgW="3136680" imgH="469800" progId="Equation.3">
                <p:embed/>
              </p:oleObj>
            </a:graphicData>
          </a:graphic>
        </p:graphicFrame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7239000" y="4648200"/>
              <a:ext cx="70403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latin typeface="Times New Roman" pitchFamily="18" charset="0"/>
                  <a:cs typeface="Times New Roman" pitchFamily="18" charset="0"/>
                </a:rPr>
                <a:t>with </a:t>
              </a:r>
              <a:endParaRPr lang="en-US" sz="20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93233" name="Object 17"/>
            <p:cNvGraphicFramePr>
              <a:graphicFrameLocks noChangeAspect="1"/>
            </p:cNvGraphicFramePr>
            <p:nvPr/>
          </p:nvGraphicFramePr>
          <p:xfrm>
            <a:off x="7373126" y="5006975"/>
            <a:ext cx="1560513" cy="546100"/>
          </p:xfrm>
          <a:graphic>
            <a:graphicData uri="http://schemas.openxmlformats.org/presentationml/2006/ole">
              <p:oleObj spid="_x0000_s29785" name="Formel" r:id="rId6" imgW="825480" imgH="279360" progId="Equation.3">
                <p:embed/>
              </p:oleObj>
            </a:graphicData>
          </a:graphic>
        </p:graphicFrame>
        <p:sp>
          <p:nvSpPr>
            <p:cNvPr id="393238" name="Text Box 22"/>
            <p:cNvSpPr txBox="1">
              <a:spLocks noChangeArrowheads="1"/>
            </p:cNvSpPr>
            <p:nvPr/>
          </p:nvSpPr>
          <p:spPr bwMode="auto">
            <a:xfrm>
              <a:off x="323850" y="5876925"/>
              <a:ext cx="772477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b="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b="0" dirty="0" err="1" smtClean="0">
                  <a:latin typeface="Times New Roman" pitchFamily="18" charset="0"/>
                  <a:cs typeface="Times New Roman" pitchFamily="18" charset="0"/>
                </a:rPr>
                <a:t>Dirichlet</a:t>
              </a:r>
              <a:r>
                <a:rPr lang="en-US" sz="2000" b="0" dirty="0" smtClean="0">
                  <a:latin typeface="Times New Roman" pitchFamily="18" charset="0"/>
                  <a:cs typeface="Times New Roman" pitchFamily="18" charset="0"/>
                </a:rPr>
                <a:t> is conjugate prior for parameters of multinomial distribution:</a:t>
              </a:r>
            </a:p>
            <a:p>
              <a:pPr>
                <a:lnSpc>
                  <a:spcPct val="80000"/>
                </a:lnSpc>
              </a:pPr>
              <a:r>
                <a:rPr lang="en-US" sz="2000" b="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0" dirty="0" err="1" smtClean="0">
                  <a:latin typeface="Times New Roman" pitchFamily="18" charset="0"/>
                  <a:cs typeface="Times New Roman" pitchFamily="18" charset="0"/>
                </a:rPr>
                <a:t>Dirichlet</a:t>
              </a:r>
              <a:r>
                <a:rPr lang="en-US" sz="2000" b="0" dirty="0" smtClean="0">
                  <a:latin typeface="Times New Roman" pitchFamily="18" charset="0"/>
                  <a:cs typeface="Times New Roman" pitchFamily="18" charset="0"/>
                </a:rPr>
                <a:t> prior implies </a:t>
              </a:r>
              <a:r>
                <a:rPr lang="en-US" sz="2000" b="0" dirty="0" err="1" smtClean="0">
                  <a:latin typeface="Times New Roman" pitchFamily="18" charset="0"/>
                  <a:cs typeface="Times New Roman" pitchFamily="18" charset="0"/>
                </a:rPr>
                <a:t>Dirichlet</a:t>
              </a:r>
              <a:r>
                <a:rPr lang="en-US" sz="2000" b="0" dirty="0" smtClean="0">
                  <a:latin typeface="Times New Roman" pitchFamily="18" charset="0"/>
                  <a:cs typeface="Times New Roman" pitchFamily="18" charset="0"/>
                </a:rPr>
                <a:t> posterior, only with different parameters)</a:t>
              </a:r>
              <a:endParaRPr lang="en-US" sz="2000" b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3249" name="Text Box 33"/>
          <p:cNvSpPr txBox="1">
            <a:spLocks noChangeArrowheads="1"/>
          </p:cNvSpPr>
          <p:nvPr/>
        </p:nvSpPr>
        <p:spPr bwMode="auto">
          <a:xfrm>
            <a:off x="611188" y="2205038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3255" name="Object 39"/>
          <p:cNvGraphicFramePr>
            <a:graphicFrameLocks noChangeAspect="1"/>
          </p:cNvGraphicFramePr>
          <p:nvPr/>
        </p:nvGraphicFramePr>
        <p:xfrm>
          <a:off x="431800" y="1144588"/>
          <a:ext cx="4748213" cy="989012"/>
        </p:xfrm>
        <a:graphic>
          <a:graphicData uri="http://schemas.openxmlformats.org/presentationml/2006/ole">
            <p:oleObj spid="_x0000_s29786" name="Formel" r:id="rId7" imgW="2374560" imgH="495000" progId="Equation.3">
              <p:embed/>
            </p:oleObj>
          </a:graphicData>
        </a:graphic>
      </p:graphicFrame>
      <p:sp>
        <p:nvSpPr>
          <p:cNvPr id="393256" name="Text Box 40"/>
          <p:cNvSpPr txBox="1">
            <a:spLocks noChangeArrowheads="1"/>
          </p:cNvSpPr>
          <p:nvPr/>
        </p:nvSpPr>
        <p:spPr bwMode="auto">
          <a:xfrm>
            <a:off x="5715000" y="1066800"/>
            <a:ext cx="2847254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MAP for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distribution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prior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260" name="Text Box 44"/>
          <p:cNvSpPr txBox="1">
            <a:spLocks noChangeArrowheads="1"/>
          </p:cNvSpPr>
          <p:nvPr/>
        </p:nvSpPr>
        <p:spPr bwMode="auto">
          <a:xfrm>
            <a:off x="5715000" y="2158425"/>
            <a:ext cx="25651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with term frequencies f</a:t>
            </a:r>
          </a:p>
          <a:p>
            <a:pPr>
              <a:lnSpc>
                <a:spcPct val="8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 document d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876800" y="304800"/>
            <a:ext cx="3114675" cy="838200"/>
            <a:chOff x="4876800" y="304800"/>
            <a:chExt cx="3114675" cy="838200"/>
          </a:xfrm>
        </p:grpSpPr>
        <p:graphicFrame>
          <p:nvGraphicFramePr>
            <p:cNvPr id="29788" name="Object 92"/>
            <p:cNvGraphicFramePr>
              <a:graphicFrameLocks noChangeAspect="1"/>
            </p:cNvGraphicFramePr>
            <p:nvPr/>
          </p:nvGraphicFramePr>
          <p:xfrm>
            <a:off x="6300788" y="304800"/>
            <a:ext cx="1690687" cy="366713"/>
          </p:xfrm>
          <a:graphic>
            <a:graphicData uri="http://schemas.openxmlformats.org/presentationml/2006/ole">
              <p:oleObj spid="_x0000_s29788" name="Formel" r:id="rId8" imgW="939600" imgH="203040" progId="Equation.3">
                <p:embed/>
              </p:oleObj>
            </a:graphicData>
          </a:graphic>
        </p:graphicFrame>
        <p:cxnSp>
          <p:nvCxnSpPr>
            <p:cNvPr id="22" name="Straight Connector 21"/>
            <p:cNvCxnSpPr/>
            <p:nvPr/>
          </p:nvCxnSpPr>
          <p:spPr>
            <a:xfrm flipV="1">
              <a:off x="4876800" y="533400"/>
              <a:ext cx="1371600" cy="6096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477000" y="533400"/>
              <a:ext cx="11612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prior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" y="1752600"/>
            <a:ext cx="2120900" cy="1085910"/>
            <a:chOff x="457200" y="1752600"/>
            <a:chExt cx="2120900" cy="1085910"/>
          </a:xfrm>
        </p:grpSpPr>
        <p:graphicFrame>
          <p:nvGraphicFramePr>
            <p:cNvPr id="393259" name="Object 43"/>
            <p:cNvGraphicFramePr>
              <a:graphicFrameLocks noChangeAspect="1"/>
            </p:cNvGraphicFramePr>
            <p:nvPr/>
          </p:nvGraphicFramePr>
          <p:xfrm>
            <a:off x="457200" y="2205038"/>
            <a:ext cx="2120900" cy="365125"/>
          </p:xfrm>
          <a:graphic>
            <a:graphicData uri="http://schemas.openxmlformats.org/presentationml/2006/ole">
              <p:oleObj spid="_x0000_s29787" name="Formel" r:id="rId9" imgW="1180800" imgH="203040" progId="Equation.3">
                <p:embed/>
              </p:oleObj>
            </a:graphicData>
          </a:graphic>
        </p:graphicFrame>
        <p:cxnSp>
          <p:nvCxnSpPr>
            <p:cNvPr id="25" name="Straight Connector 24"/>
            <p:cNvCxnSpPr/>
            <p:nvPr/>
          </p:nvCxnSpPr>
          <p:spPr>
            <a:xfrm flipV="1">
              <a:off x="1066800" y="1752600"/>
              <a:ext cx="609600" cy="45243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56492" y="2438400"/>
              <a:ext cx="11612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posterior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5562600" y="2838510"/>
            <a:ext cx="3581400" cy="119221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7031" y="2998788"/>
            <a:ext cx="887369" cy="73501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839200" cy="6858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Dirichlet</a:t>
            </a:r>
            <a:r>
              <a:rPr lang="en-US" sz="3600" dirty="0" smtClean="0"/>
              <a:t>-Prior Smoothing:</a:t>
            </a:r>
            <a:br>
              <a:rPr lang="en-US" sz="3600" dirty="0" smtClean="0"/>
            </a:br>
            <a:r>
              <a:rPr lang="en-US" sz="3600" dirty="0" smtClean="0"/>
              <a:t>Relationship to </a:t>
            </a:r>
            <a:r>
              <a:rPr lang="en-US" sz="3600" dirty="0" err="1" smtClean="0"/>
              <a:t>Jelinek</a:t>
            </a:r>
            <a:r>
              <a:rPr lang="en-US" sz="3600" dirty="0" smtClean="0"/>
              <a:t>-Mercer Smoothing </a:t>
            </a:r>
            <a:endParaRPr lang="en-US" sz="3600" dirty="0"/>
          </a:p>
        </p:txBody>
      </p:sp>
      <p:graphicFrame>
        <p:nvGraphicFramePr>
          <p:cNvPr id="41882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689100" y="2254250"/>
          <a:ext cx="3721100" cy="952500"/>
        </p:xfrm>
        <a:graphic>
          <a:graphicData uri="http://schemas.openxmlformats.org/presentationml/2006/ole">
            <p:oleObj spid="_x0000_s30764" name="Formel" r:id="rId3" imgW="1688760" imgH="431640" progId="Equation.3">
              <p:embed/>
            </p:oleObj>
          </a:graphicData>
        </a:graphic>
      </p:graphicFrame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18822" name="Object 6"/>
          <p:cNvGraphicFramePr>
            <a:graphicFrameLocks noChangeAspect="1"/>
          </p:cNvGraphicFramePr>
          <p:nvPr/>
        </p:nvGraphicFramePr>
        <p:xfrm>
          <a:off x="650875" y="1558925"/>
          <a:ext cx="4664075" cy="530225"/>
        </p:xfrm>
        <a:graphic>
          <a:graphicData uri="http://schemas.openxmlformats.org/presentationml/2006/ole">
            <p:oleObj spid="_x0000_s30765" name="Formel" r:id="rId4" imgW="2120760" imgH="241200" progId="Equation.3">
              <p:embed/>
            </p:oleObj>
          </a:graphicData>
        </a:graphic>
      </p:graphicFrame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6650037" y="241617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with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8824" name="Object 8"/>
          <p:cNvGraphicFramePr>
            <a:graphicFrameLocks noChangeAspect="1"/>
          </p:cNvGraphicFramePr>
          <p:nvPr/>
        </p:nvGraphicFramePr>
        <p:xfrm>
          <a:off x="7324725" y="2273300"/>
          <a:ext cx="1514475" cy="863600"/>
        </p:xfrm>
        <a:graphic>
          <a:graphicData uri="http://schemas.openxmlformats.org/presentationml/2006/ole">
            <p:oleObj spid="_x0000_s30766" name="Formel" r:id="rId5" imgW="736560" imgH="419040" progId="Equation.3">
              <p:embed/>
            </p:oleObj>
          </a:graphicData>
        </a:graphic>
      </p:graphicFrame>
      <p:sp>
        <p:nvSpPr>
          <p:cNvPr id="418825" name="Text Box 9"/>
          <p:cNvSpPr txBox="1">
            <a:spLocks noChangeArrowheads="1"/>
          </p:cNvSpPr>
          <p:nvPr/>
        </p:nvSpPr>
        <p:spPr bwMode="auto">
          <a:xfrm>
            <a:off x="609600" y="4265613"/>
            <a:ext cx="7956550" cy="259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 P[1|C],  ..., 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 P[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m|C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are the parameters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the underlying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Dirichlet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distribution, with constant  &gt; 1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typically set to multiple of average document length</a:t>
            </a:r>
          </a:p>
          <a:p>
            <a:pPr>
              <a:lnSpc>
                <a:spcPct val="11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Jelinek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-Mercer special case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Dirichlet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!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1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18826" name="Text Box 10"/>
          <p:cNvSpPr txBox="1">
            <a:spLocks noChangeArrowheads="1"/>
          </p:cNvSpPr>
          <p:nvPr/>
        </p:nvSpPr>
        <p:spPr bwMode="auto">
          <a:xfrm>
            <a:off x="6991350" y="1341438"/>
            <a:ext cx="17427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MLEs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j|d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], P[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j|C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834" name="Text Box 18"/>
          <p:cNvSpPr txBox="1">
            <a:spLocks noChangeArrowheads="1"/>
          </p:cNvSpPr>
          <p:nvPr/>
        </p:nvSpPr>
        <p:spPr bwMode="auto">
          <a:xfrm>
            <a:off x="611188" y="2854325"/>
            <a:ext cx="29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1917700"/>
            <a:ext cx="5653088" cy="1582738"/>
            <a:chOff x="0" y="799"/>
            <a:chExt cx="3561" cy="997"/>
          </a:xfrm>
        </p:grpSpPr>
        <p:sp>
          <p:nvSpPr>
            <p:cNvPr id="418836" name="Oval 20"/>
            <p:cNvSpPr>
              <a:spLocks noChangeArrowheads="1"/>
            </p:cNvSpPr>
            <p:nvPr/>
          </p:nvSpPr>
          <p:spPr bwMode="auto">
            <a:xfrm>
              <a:off x="1111" y="935"/>
              <a:ext cx="1225" cy="40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37" name="Oval 21"/>
            <p:cNvSpPr>
              <a:spLocks noChangeArrowheads="1"/>
            </p:cNvSpPr>
            <p:nvPr/>
          </p:nvSpPr>
          <p:spPr bwMode="auto">
            <a:xfrm>
              <a:off x="2336" y="935"/>
              <a:ext cx="1225" cy="40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38" name="Text Box 22"/>
            <p:cNvSpPr txBox="1">
              <a:spLocks noChangeArrowheads="1"/>
            </p:cNvSpPr>
            <p:nvPr/>
          </p:nvSpPr>
          <p:spPr bwMode="auto">
            <a:xfrm>
              <a:off x="0" y="799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tf</a:t>
              </a:r>
              <a:endPara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8839" name="Line 23"/>
            <p:cNvSpPr>
              <a:spLocks noChangeShapeType="1"/>
            </p:cNvSpPr>
            <p:nvPr/>
          </p:nvSpPr>
          <p:spPr bwMode="auto">
            <a:xfrm>
              <a:off x="295" y="981"/>
              <a:ext cx="816" cy="1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840" name="Text Box 24"/>
            <p:cNvSpPr txBox="1">
              <a:spLocks noChangeArrowheads="1"/>
            </p:cNvSpPr>
            <p:nvPr/>
          </p:nvSpPr>
          <p:spPr bwMode="auto">
            <a:xfrm>
              <a:off x="0" y="1117"/>
              <a:ext cx="546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r>
                <a:rPr lang="de-DE" sz="2400" baseline="-25000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j </a:t>
              </a:r>
            </a:p>
            <a:p>
              <a:r>
                <a:rPr lang="de-DE" sz="2000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from</a:t>
              </a:r>
              <a:endParaRPr lang="de-DE"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de-DE" sz="2000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corpus</a:t>
              </a:r>
              <a:endParaRPr lang="de-DE"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418841" name="AutoShape 25"/>
            <p:cNvCxnSpPr>
              <a:cxnSpLocks noChangeShapeType="1"/>
              <a:stCxn id="418834" idx="3"/>
              <a:endCxn id="0" idx="3"/>
            </p:cNvCxnSpPr>
            <p:nvPr/>
          </p:nvCxnSpPr>
          <p:spPr bwMode="auto">
            <a:xfrm flipV="1">
              <a:off x="573" y="1296"/>
              <a:ext cx="2862" cy="295"/>
            </a:xfrm>
            <a:prstGeom prst="curvedConnector5">
              <a:avLst>
                <a:gd name="adj1" fmla="val 7023"/>
                <a:gd name="adj2" fmla="val -20343"/>
                <a:gd name="adj3" fmla="val 105032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88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Effect of Dirichlet Smoothing 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17819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58837"/>
            <a:ext cx="6769100" cy="5075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417820" name="Text Box 28"/>
          <p:cNvSpPr txBox="1">
            <a:spLocks noChangeArrowheads="1"/>
          </p:cNvSpPr>
          <p:nvPr/>
        </p:nvSpPr>
        <p:spPr bwMode="auto">
          <a:xfrm>
            <a:off x="1254125" y="5972175"/>
            <a:ext cx="6518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 smtClean="0">
                <a:latin typeface="Times New Roman" pitchFamily="18" charset="0"/>
                <a:cs typeface="Times New Roman" pitchFamily="18" charset="0"/>
              </a:rPr>
              <a:t>Source: Rong Jin, </a:t>
            </a:r>
            <a:r>
              <a:rPr lang="en-US" sz="1600" b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lang="en-US" sz="1600" b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Modeling Approaches for Information Retrieval</a:t>
            </a:r>
            <a:r>
              <a:rPr lang="en-US" sz="16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1600" b="0">
                <a:latin typeface="Times New Roman" pitchFamily="18" charset="0"/>
                <a:cs typeface="Times New Roman" pitchFamily="18" charset="0"/>
              </a:rPr>
              <a:t>             http://www.cse.msu.edu/~cse484/lectures/lang_model.ppt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Two-Stage Smoothing </a:t>
            </a:r>
            <a:r>
              <a:rPr lang="en-US" sz="2700" dirty="0" smtClean="0"/>
              <a:t>[</a:t>
            </a:r>
            <a:r>
              <a:rPr lang="en-US" sz="2700" dirty="0" err="1" smtClean="0"/>
              <a:t>Zhai</a:t>
            </a:r>
            <a:r>
              <a:rPr lang="en-US" sz="2700" dirty="0" smtClean="0"/>
              <a:t>/Lafferty, TOIS 2004] </a:t>
            </a:r>
            <a:endParaRPr lang="en-US" sz="4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81000" y="1143000"/>
            <a:ext cx="8305800" cy="1733550"/>
            <a:chOff x="288" y="1008"/>
            <a:chExt cx="4800" cy="1092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88" y="1008"/>
              <a:ext cx="47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Query 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=     “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the   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algorithms         for          data        mining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”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88" y="1344"/>
              <a:ext cx="480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d1:                0.04        0.001             0.02        0.002        0.003       </a:t>
              </a:r>
            </a:p>
            <a:p>
              <a:pPr eaLnBrk="0" hangingPunct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d2:                0.02        0.001             0.01        0.003        0.004</a:t>
              </a:r>
            </a:p>
            <a:p>
              <a:pPr algn="ctr" eaLnBrk="0" hangingPunct="0"/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8200" y="2743200"/>
            <a:ext cx="6553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p( “algorithms”|d1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=  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(“algorithm”|d2)</a:t>
            </a:r>
          </a:p>
          <a:p>
            <a:pPr algn="ctr" eaLnBrk="0" hangingPunct="0"/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p( “data”|d1)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&lt;  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(“data”|d2)</a:t>
            </a:r>
          </a:p>
          <a:p>
            <a:pPr algn="ctr" eaLnBrk="0" hangingPunct="0"/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p( “mining”|d1)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&lt;  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(“mining”|d2)</a:t>
            </a:r>
          </a:p>
          <a:p>
            <a:pPr algn="ctr" eaLnBrk="0" hangingPunct="0"/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But: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p(q|d1) &gt; p(q|d2)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4442" y="4876800"/>
            <a:ext cx="8103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should make p(“the”) and p(“for”) </a:t>
            </a:r>
            <a:r>
              <a:rPr lang="en-US" sz="2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less different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all docs.</a:t>
            </a:r>
          </a:p>
          <a:p>
            <a:pPr algn="ctr" eaLnBrk="0" hangingPunct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676400"/>
            <a:ext cx="76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55770" y="5445204"/>
            <a:ext cx="7758855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à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Combine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Dirichlet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(good at short keyword queries) 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Jelinek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-Mercer smoothing (good at verbose queries)!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Two-Stage Smoothing </a:t>
            </a:r>
            <a:r>
              <a:rPr lang="en-US" sz="2700" dirty="0" smtClean="0"/>
              <a:t>[</a:t>
            </a:r>
            <a:r>
              <a:rPr lang="en-US" sz="2700" dirty="0" err="1" smtClean="0"/>
              <a:t>Zhai</a:t>
            </a:r>
            <a:r>
              <a:rPr lang="en-US" sz="2700" dirty="0" smtClean="0"/>
              <a:t>/Lafferty, TOIS 2004]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954088" y="4333875"/>
            <a:ext cx="4343400" cy="990600"/>
            <a:chOff x="624" y="2976"/>
            <a:chExt cx="2736" cy="624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1920" y="2976"/>
              <a:ext cx="1440" cy="624"/>
              <a:chOff x="1968" y="1536"/>
              <a:chExt cx="1440" cy="624"/>
            </a:xfrm>
          </p:grpSpPr>
          <p:sp>
            <p:nvSpPr>
              <p:cNvPr id="416797" name="Line 29"/>
              <p:cNvSpPr>
                <a:spLocks noChangeShapeType="1"/>
              </p:cNvSpPr>
              <p:nvPr/>
            </p:nvSpPr>
            <p:spPr bwMode="auto">
              <a:xfrm>
                <a:off x="1968" y="182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6798" name="Text Box 30"/>
              <p:cNvSpPr txBox="1">
                <a:spLocks noChangeArrowheads="1"/>
              </p:cNvSpPr>
              <p:nvPr/>
            </p:nvSpPr>
            <p:spPr bwMode="auto">
              <a:xfrm>
                <a:off x="1968" y="1536"/>
                <a:ext cx="6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>
                    <a:latin typeface="Times New Roman" pitchFamily="18" charset="0"/>
                    <a:cs typeface="Times New Roman" pitchFamily="18" charset="0"/>
                  </a:rPr>
                  <a:t>c(w,d)</a:t>
                </a:r>
              </a:p>
            </p:txBody>
          </p:sp>
          <p:sp>
            <p:nvSpPr>
              <p:cNvPr id="416799" name="Text Box 31"/>
              <p:cNvSpPr txBox="1">
                <a:spLocks noChangeArrowheads="1"/>
              </p:cNvSpPr>
              <p:nvPr/>
            </p:nvSpPr>
            <p:spPr bwMode="auto">
              <a:xfrm>
                <a:off x="2129" y="1872"/>
                <a:ext cx="28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>
                    <a:latin typeface="Times New Roman" pitchFamily="18" charset="0"/>
                    <a:cs typeface="Times New Roman" pitchFamily="18" charset="0"/>
                  </a:rPr>
                  <a:t>|d|</a:t>
                </a:r>
              </a:p>
            </p:txBody>
          </p:sp>
        </p:grpSp>
        <p:sp>
          <p:nvSpPr>
            <p:cNvPr id="416800" name="Rectangle 32"/>
            <p:cNvSpPr>
              <a:spLocks noChangeArrowheads="1"/>
            </p:cNvSpPr>
            <p:nvPr/>
          </p:nvSpPr>
          <p:spPr bwMode="auto">
            <a:xfrm>
              <a:off x="624" y="3120"/>
              <a:ext cx="7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latin typeface="Times New Roman" pitchFamily="18" charset="0"/>
                  <a:cs typeface="Times New Roman" pitchFamily="18" charset="0"/>
                </a:rPr>
                <a:t>P(w|d) =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73088" y="2352675"/>
            <a:ext cx="2625725" cy="1525588"/>
            <a:chOff x="384" y="1728"/>
            <a:chExt cx="1654" cy="961"/>
          </a:xfrm>
        </p:grpSpPr>
        <p:sp>
          <p:nvSpPr>
            <p:cNvPr id="416802" name="Line 34"/>
            <p:cNvSpPr>
              <a:spLocks noChangeShapeType="1"/>
            </p:cNvSpPr>
            <p:nvPr/>
          </p:nvSpPr>
          <p:spPr bwMode="auto">
            <a:xfrm>
              <a:off x="384" y="2688"/>
              <a:ext cx="16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803" name="Line 35"/>
            <p:cNvSpPr>
              <a:spLocks noChangeShapeType="1"/>
            </p:cNvSpPr>
            <p:nvPr/>
          </p:nvSpPr>
          <p:spPr bwMode="auto">
            <a:xfrm flipV="1">
              <a:off x="385" y="1728"/>
              <a:ext cx="0" cy="9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804" name="Freeform 36"/>
            <p:cNvSpPr>
              <a:spLocks/>
            </p:cNvSpPr>
            <p:nvPr/>
          </p:nvSpPr>
          <p:spPr bwMode="auto">
            <a:xfrm>
              <a:off x="384" y="2016"/>
              <a:ext cx="1313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240" y="96"/>
                </a:cxn>
                <a:cxn ang="0">
                  <a:pos x="240" y="240"/>
                </a:cxn>
                <a:cxn ang="0">
                  <a:pos x="384" y="240"/>
                </a:cxn>
                <a:cxn ang="0">
                  <a:pos x="384" y="336"/>
                </a:cxn>
                <a:cxn ang="0">
                  <a:pos x="528" y="336"/>
                </a:cxn>
                <a:cxn ang="0">
                  <a:pos x="528" y="480"/>
                </a:cxn>
                <a:cxn ang="0">
                  <a:pos x="768" y="480"/>
                </a:cxn>
                <a:cxn ang="0">
                  <a:pos x="768" y="576"/>
                </a:cxn>
                <a:cxn ang="0">
                  <a:pos x="1056" y="576"/>
                </a:cxn>
                <a:cxn ang="0">
                  <a:pos x="1056" y="672"/>
                </a:cxn>
                <a:cxn ang="0">
                  <a:pos x="1296" y="672"/>
                </a:cxn>
              </a:cxnLst>
              <a:rect l="0" t="0" r="r" b="b"/>
              <a:pathLst>
                <a:path w="1296" h="672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  <a:lnTo>
                    <a:pt x="240" y="96"/>
                  </a:lnTo>
                  <a:lnTo>
                    <a:pt x="240" y="240"/>
                  </a:lnTo>
                  <a:lnTo>
                    <a:pt x="384" y="240"/>
                  </a:lnTo>
                  <a:lnTo>
                    <a:pt x="384" y="336"/>
                  </a:lnTo>
                  <a:lnTo>
                    <a:pt x="528" y="336"/>
                  </a:lnTo>
                  <a:lnTo>
                    <a:pt x="528" y="480"/>
                  </a:lnTo>
                  <a:lnTo>
                    <a:pt x="768" y="480"/>
                  </a:lnTo>
                  <a:lnTo>
                    <a:pt x="768" y="576"/>
                  </a:lnTo>
                  <a:lnTo>
                    <a:pt x="1056" y="576"/>
                  </a:lnTo>
                  <a:lnTo>
                    <a:pt x="1056" y="672"/>
                  </a:lnTo>
                  <a:lnTo>
                    <a:pt x="1296" y="67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57201" y="981075"/>
            <a:ext cx="5529263" cy="4348163"/>
            <a:chOff x="311" y="864"/>
            <a:chExt cx="3483" cy="2739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471" y="2976"/>
              <a:ext cx="920" cy="627"/>
              <a:chOff x="2519" y="1536"/>
              <a:chExt cx="920" cy="627"/>
            </a:xfrm>
          </p:grpSpPr>
          <p:sp>
            <p:nvSpPr>
              <p:cNvPr id="416807" name="Text Box 39"/>
              <p:cNvSpPr txBox="1">
                <a:spLocks noChangeArrowheads="1"/>
              </p:cNvSpPr>
              <p:nvPr/>
            </p:nvSpPr>
            <p:spPr bwMode="auto">
              <a:xfrm>
                <a:off x="2519" y="1536"/>
                <a:ext cx="92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b="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r>
                  <a:rPr lang="en-US" sz="24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p(</a:t>
                </a:r>
                <a:r>
                  <a:rPr lang="en-US" sz="2400" b="0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w|C</a:t>
                </a:r>
                <a:r>
                  <a:rPr lang="en-US" sz="24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endParaRPr lang="en-US" sz="2400" b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6808" name="Text Box 40"/>
              <p:cNvSpPr txBox="1">
                <a:spLocks noChangeArrowheads="1"/>
              </p:cNvSpPr>
              <p:nvPr/>
            </p:nvSpPr>
            <p:spPr bwMode="auto">
              <a:xfrm>
                <a:off x="2519" y="1872"/>
                <a:ext cx="58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     </a:t>
                </a:r>
                <a:r>
                  <a:rPr lang="en-US" sz="2400" b="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endParaRPr lang="en-US" sz="2400" b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311" y="864"/>
              <a:ext cx="3483" cy="1872"/>
              <a:chOff x="311" y="864"/>
              <a:chExt cx="3483" cy="1872"/>
            </a:xfrm>
          </p:grpSpPr>
          <p:grpSp>
            <p:nvGrpSpPr>
              <p:cNvPr id="8" name="Group 42"/>
              <p:cNvGrpSpPr>
                <a:grpSpLocks/>
              </p:cNvGrpSpPr>
              <p:nvPr/>
            </p:nvGrpSpPr>
            <p:grpSpPr bwMode="auto">
              <a:xfrm>
                <a:off x="311" y="864"/>
                <a:ext cx="3483" cy="1872"/>
                <a:chOff x="311" y="864"/>
                <a:chExt cx="3483" cy="1872"/>
              </a:xfrm>
            </p:grpSpPr>
            <p:sp>
              <p:nvSpPr>
                <p:cNvPr id="41681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11" y="864"/>
                  <a:ext cx="1596" cy="7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u="sng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Stage-1</a:t>
                  </a:r>
                  <a:r>
                    <a:rPr lang="en-US" sz="2000" b="0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endParaRPr lang="en-US" sz="12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 sz="2000" b="0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-Explain unseen words</a:t>
                  </a:r>
                </a:p>
                <a:p>
                  <a:r>
                    <a:rPr lang="en-US" sz="2000" b="0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n-US" sz="2000" b="0" dirty="0" err="1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Dirichlet</a:t>
                  </a:r>
                  <a:r>
                    <a:rPr lang="en-US" sz="2000" b="0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b="0" dirty="0" smtClean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prior</a:t>
                  </a:r>
                  <a:endParaRPr lang="en-US" sz="2000" b="0" dirty="0">
                    <a:solidFill>
                      <a:srgbClr val="CC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12" name="AutoShape 44"/>
                <p:cNvSpPr>
                  <a:spLocks noChangeArrowheads="1"/>
                </p:cNvSpPr>
                <p:nvPr/>
              </p:nvSpPr>
              <p:spPr bwMode="auto">
                <a:xfrm>
                  <a:off x="1200" y="2016"/>
                  <a:ext cx="778" cy="209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13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16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1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112" y="1728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15" name="Freeform 47"/>
                <p:cNvSpPr>
                  <a:spLocks/>
                </p:cNvSpPr>
                <p:nvPr/>
              </p:nvSpPr>
              <p:spPr bwMode="auto">
                <a:xfrm>
                  <a:off x="2112" y="2016"/>
                  <a:ext cx="1411" cy="6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240"/>
                    </a:cxn>
                    <a:cxn ang="0">
                      <a:pos x="528" y="528"/>
                    </a:cxn>
                    <a:cxn ang="0">
                      <a:pos x="1392" y="624"/>
                    </a:cxn>
                  </a:cxnLst>
                  <a:rect l="0" t="0" r="r" b="b"/>
                  <a:pathLst>
                    <a:path w="1392" h="624">
                      <a:moveTo>
                        <a:pt x="0" y="0"/>
                      </a:moveTo>
                      <a:cubicBezTo>
                        <a:pt x="28" y="76"/>
                        <a:pt x="56" y="152"/>
                        <a:pt x="144" y="240"/>
                      </a:cubicBezTo>
                      <a:cubicBezTo>
                        <a:pt x="232" y="328"/>
                        <a:pt x="320" y="464"/>
                        <a:pt x="528" y="528"/>
                      </a:cubicBezTo>
                      <a:cubicBezTo>
                        <a:pt x="736" y="592"/>
                        <a:pt x="1064" y="608"/>
                        <a:pt x="1392" y="624"/>
                      </a:cubicBezTo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16816" name="Text Box 48"/>
              <p:cNvSpPr txBox="1">
                <a:spLocks noChangeArrowheads="1"/>
              </p:cNvSpPr>
              <p:nvPr/>
            </p:nvSpPr>
            <p:spPr bwMode="auto">
              <a:xfrm>
                <a:off x="1423" y="1798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endParaRPr lang="en-US" sz="2400" b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2173288" y="981075"/>
            <a:ext cx="6589713" cy="4043363"/>
            <a:chOff x="1392" y="864"/>
            <a:chExt cx="4151" cy="2547"/>
          </a:xfrm>
        </p:grpSpPr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1392" y="3120"/>
              <a:ext cx="2889" cy="291"/>
              <a:chOff x="1440" y="1680"/>
              <a:chExt cx="2889" cy="291"/>
            </a:xfrm>
          </p:grpSpPr>
          <p:sp>
            <p:nvSpPr>
              <p:cNvPr id="416819" name="Text Box 51"/>
              <p:cNvSpPr txBox="1">
                <a:spLocks noChangeArrowheads="1"/>
              </p:cNvSpPr>
              <p:nvPr/>
            </p:nvSpPr>
            <p:spPr bwMode="auto">
              <a:xfrm>
                <a:off x="1440" y="1680"/>
                <a:ext cx="5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(1-</a:t>
                </a:r>
                <a:r>
                  <a:rPr lang="en-US" sz="2400" b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)</a:t>
                </a:r>
                <a:endParaRPr lang="en-US" sz="2400" b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6820" name="Text Box 52"/>
              <p:cNvSpPr txBox="1">
                <a:spLocks noChangeArrowheads="1"/>
              </p:cNvSpPr>
              <p:nvPr/>
            </p:nvSpPr>
            <p:spPr bwMode="auto">
              <a:xfrm>
                <a:off x="3404" y="1680"/>
                <a:ext cx="92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b="0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p(</a:t>
                </a:r>
                <a:r>
                  <a:rPr lang="en-US" sz="2400" b="0" dirty="0" err="1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w|U</a:t>
                </a:r>
                <a:r>
                  <a:rPr lang="en-US" sz="2400" b="0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endParaRPr lang="en-US" sz="2400" b="0" dirty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2183" y="864"/>
              <a:ext cx="3360" cy="1825"/>
              <a:chOff x="2183" y="864"/>
              <a:chExt cx="3360" cy="1825"/>
            </a:xfrm>
          </p:grpSpPr>
          <p:grpSp>
            <p:nvGrpSpPr>
              <p:cNvPr id="12" name="Group 54"/>
              <p:cNvGrpSpPr>
                <a:grpSpLocks/>
              </p:cNvGrpSpPr>
              <p:nvPr/>
            </p:nvGrpSpPr>
            <p:grpSpPr bwMode="auto">
              <a:xfrm>
                <a:off x="2183" y="864"/>
                <a:ext cx="3360" cy="1825"/>
                <a:chOff x="2183" y="864"/>
                <a:chExt cx="3360" cy="1825"/>
              </a:xfrm>
            </p:grpSpPr>
            <p:sp>
              <p:nvSpPr>
                <p:cNvPr id="416823" name="Line 55"/>
                <p:cNvSpPr>
                  <a:spLocks noChangeShapeType="1"/>
                </p:cNvSpPr>
                <p:nvPr/>
              </p:nvSpPr>
              <p:spPr bwMode="auto">
                <a:xfrm>
                  <a:off x="3984" y="2688"/>
                  <a:ext cx="155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2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984" y="1728"/>
                  <a:ext cx="0" cy="9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25" name="Freeform 57"/>
                <p:cNvSpPr>
                  <a:spLocks/>
                </p:cNvSpPr>
                <p:nvPr/>
              </p:nvSpPr>
              <p:spPr bwMode="auto">
                <a:xfrm>
                  <a:off x="4032" y="2016"/>
                  <a:ext cx="1411" cy="6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240"/>
                    </a:cxn>
                    <a:cxn ang="0">
                      <a:pos x="528" y="528"/>
                    </a:cxn>
                    <a:cxn ang="0">
                      <a:pos x="1392" y="624"/>
                    </a:cxn>
                  </a:cxnLst>
                  <a:rect l="0" t="0" r="r" b="b"/>
                  <a:pathLst>
                    <a:path w="1392" h="624">
                      <a:moveTo>
                        <a:pt x="0" y="0"/>
                      </a:moveTo>
                      <a:cubicBezTo>
                        <a:pt x="28" y="76"/>
                        <a:pt x="56" y="152"/>
                        <a:pt x="144" y="240"/>
                      </a:cubicBezTo>
                      <a:cubicBezTo>
                        <a:pt x="232" y="328"/>
                        <a:pt x="320" y="464"/>
                        <a:pt x="528" y="528"/>
                      </a:cubicBezTo>
                      <a:cubicBezTo>
                        <a:pt x="736" y="592"/>
                        <a:pt x="1064" y="608"/>
                        <a:pt x="1392" y="624"/>
                      </a:cubicBezTo>
                    </a:path>
                  </a:pathLst>
                </a:custGeom>
                <a:noFill/>
                <a:ln w="9525" cap="flat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26" name="Freeform 58"/>
                <p:cNvSpPr>
                  <a:spLocks/>
                </p:cNvSpPr>
                <p:nvPr/>
              </p:nvSpPr>
              <p:spPr bwMode="auto">
                <a:xfrm>
                  <a:off x="4032" y="1824"/>
                  <a:ext cx="1362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528"/>
                    </a:cxn>
                    <a:cxn ang="0">
                      <a:pos x="576" y="768"/>
                    </a:cxn>
                    <a:cxn ang="0">
                      <a:pos x="1344" y="816"/>
                    </a:cxn>
                  </a:cxnLst>
                  <a:rect l="0" t="0" r="r" b="b"/>
                  <a:pathLst>
                    <a:path w="1344" h="816">
                      <a:moveTo>
                        <a:pt x="0" y="0"/>
                      </a:moveTo>
                      <a:cubicBezTo>
                        <a:pt x="96" y="200"/>
                        <a:pt x="192" y="400"/>
                        <a:pt x="288" y="528"/>
                      </a:cubicBezTo>
                      <a:cubicBezTo>
                        <a:pt x="384" y="656"/>
                        <a:pt x="400" y="720"/>
                        <a:pt x="576" y="768"/>
                      </a:cubicBezTo>
                      <a:cubicBezTo>
                        <a:pt x="752" y="816"/>
                        <a:pt x="1048" y="816"/>
                        <a:pt x="1344" y="816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27" name="AutoShape 59"/>
                <p:cNvSpPr>
                  <a:spLocks noChangeArrowheads="1"/>
                </p:cNvSpPr>
                <p:nvPr/>
              </p:nvSpPr>
              <p:spPr bwMode="auto">
                <a:xfrm>
                  <a:off x="3047" y="2022"/>
                  <a:ext cx="778" cy="209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2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183" y="864"/>
                  <a:ext cx="1611" cy="7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u="sng" dirty="0">
                      <a:solidFill>
                        <a:srgbClr val="CC0000"/>
                      </a:solidFill>
                      <a:latin typeface="Times New Roman" pitchFamily="18" charset="0"/>
                      <a:cs typeface="Times New Roman" pitchFamily="18" charset="0"/>
                    </a:rPr>
                    <a:t>Stage-2</a:t>
                  </a:r>
                  <a:r>
                    <a:rPr lang="en-US" sz="2000" dirty="0">
                      <a:solidFill>
                        <a:srgbClr val="CC00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endParaRPr lang="en-US" sz="1200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 sz="2000" b="0" dirty="0">
                      <a:solidFill>
                        <a:srgbClr val="CC0000"/>
                      </a:solidFill>
                      <a:latin typeface="Times New Roman" pitchFamily="18" charset="0"/>
                      <a:cs typeface="Times New Roman" pitchFamily="18" charset="0"/>
                    </a:rPr>
                    <a:t>-Explain noise in query</a:t>
                  </a:r>
                </a:p>
                <a:p>
                  <a:r>
                    <a:rPr lang="en-US" sz="2000" b="0" dirty="0">
                      <a:solidFill>
                        <a:srgbClr val="CC0000"/>
                      </a:solidFill>
                      <a:latin typeface="Times New Roman" pitchFamily="18" charset="0"/>
                      <a:cs typeface="Times New Roman" pitchFamily="18" charset="0"/>
                    </a:rPr>
                    <a:t>-2-component mixture</a:t>
                  </a:r>
                </a:p>
              </p:txBody>
            </p:sp>
          </p:grpSp>
          <p:sp>
            <p:nvSpPr>
              <p:cNvPr id="416829" name="Text Box 61"/>
              <p:cNvSpPr txBox="1">
                <a:spLocks noChangeArrowheads="1"/>
              </p:cNvSpPr>
              <p:nvPr/>
            </p:nvSpPr>
            <p:spPr bwMode="auto">
              <a:xfrm>
                <a:off x="3315" y="1776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</a:t>
                </a:r>
                <a:endParaRPr lang="en-US" sz="2400" b="0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6830" name="Text Box 62"/>
          <p:cNvSpPr txBox="1">
            <a:spLocks noChangeArrowheads="1"/>
          </p:cNvSpPr>
          <p:nvPr/>
        </p:nvSpPr>
        <p:spPr bwMode="auto">
          <a:xfrm>
            <a:off x="304800" y="6019800"/>
            <a:ext cx="5698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Source: Manning/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Raghavan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Schütze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, lecture12-lmodels.ppt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759693" y="4865042"/>
            <a:ext cx="707907" cy="45943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81800" y="5248870"/>
            <a:ext cx="2158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U: user’s background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LM, or approximated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corpus LM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52400" y="76200"/>
            <a:ext cx="8839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III.4.1 What is a Statistical Language Model?</a:t>
            </a:r>
            <a:endParaRPr lang="en-US" sz="3600"/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304800" y="765175"/>
            <a:ext cx="77851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Generative model for word sequences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(generates </a:t>
            </a:r>
            <a:r>
              <a:rPr lang="en-US" sz="2400" b="0" u="sng" dirty="0" smtClean="0">
                <a:latin typeface="Times New Roman" pitchFamily="18" charset="0"/>
                <a:cs typeface="Times New Roman" pitchFamily="18" charset="0"/>
              </a:rPr>
              <a:t>probability distribution of word sequences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or bag-of-words, or set-of-words, or structured doc, or ...)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348114" y="2060575"/>
            <a:ext cx="64299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P[“Today is Tuesday”] = 0.01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	     P[“The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Eigenvalue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is positive”] = 0.001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P[“Today Wednesday is”] = 0.000001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323850" y="3352800"/>
            <a:ext cx="619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LM itself highly context- / application-dependent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>
            <a:off x="323850" y="3792538"/>
            <a:ext cx="86501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u="sng" dirty="0" smtClean="0">
                <a:latin typeface="Times New Roman" pitchFamily="18" charset="0"/>
                <a:cs typeface="Times New Roman" pitchFamily="18" charset="0"/>
              </a:rPr>
              <a:t>Application examples:</a:t>
            </a:r>
          </a:p>
          <a:p>
            <a:pPr>
              <a:buFontTx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speech recognition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: given that we heard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Julia” and “feels”,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 how likely will we next hear “happy” or “habit”?</a:t>
            </a:r>
          </a:p>
          <a:p>
            <a:pPr>
              <a:buFontTx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text classification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: given that we saw “soccer” 3 times and “game”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 2 times, how likely is the news about sports?</a:t>
            </a:r>
          </a:p>
          <a:p>
            <a:pPr>
              <a:buFontTx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 retrieval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: given that the user is interested in math,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 how likely would the user use “distribution” in a query?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8" grpId="0"/>
      <p:bldP spid="3051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52400" y="76200"/>
            <a:ext cx="8839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III.4.3 Extended LMs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684213" y="1138238"/>
            <a:ext cx="6756978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Large variety of extensions:</a:t>
            </a:r>
          </a:p>
          <a:p>
            <a:pPr>
              <a:lnSpc>
                <a:spcPct val="120000"/>
              </a:lnSpc>
            </a:pP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Term-specific smoothing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(JM with term-specific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e.g., based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idf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values)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Parsimonious LM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(JM-style smoothing with smaller feature space)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N-gram (Sequence) Models (e.g. HMMs)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(Semantic) Translation Models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Cross-Lingual Models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Query-Log- &amp; Click-Stream-based LM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LMs for Question Answering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(Semantic) Translation Model</a:t>
            </a:r>
            <a:endParaRPr lang="en-US"/>
          </a:p>
        </p:txBody>
      </p:sp>
      <p:graphicFrame>
        <p:nvGraphicFramePr>
          <p:cNvPr id="4034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31875" y="1403350"/>
          <a:ext cx="5292725" cy="958850"/>
        </p:xfrm>
        <a:graphic>
          <a:graphicData uri="http://schemas.openxmlformats.org/presentationml/2006/ole">
            <p:oleObj spid="_x0000_s31760" name="Formel" r:id="rId3" imgW="2031840" imgH="368280" progId="Equation.3">
              <p:embed/>
            </p:oleObj>
          </a:graphicData>
        </a:graphic>
      </p:graphicFrame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03462" name="Text Box 6"/>
          <p:cNvSpPr txBox="1">
            <a:spLocks noChangeArrowheads="1"/>
          </p:cNvSpPr>
          <p:nvPr/>
        </p:nvSpPr>
        <p:spPr bwMode="auto">
          <a:xfrm>
            <a:off x="1042988" y="2349500"/>
            <a:ext cx="5495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word-word translation model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j|w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1042988" y="3213100"/>
            <a:ext cx="58982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Opportunities and difficulties: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synonymy,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hypernymy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/hyponymy,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polysemy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efficiency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training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971550" y="5229225"/>
            <a:ext cx="7484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estimate P[j|w] by overlap statistics on background corpus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(Dice coefficients, Jaccard coefficients, etc.)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Translation Models for Cross-Lingual IR</a:t>
            </a:r>
            <a:endParaRPr lang="en-US"/>
          </a:p>
        </p:txBody>
      </p:sp>
      <p:graphicFrame>
        <p:nvGraphicFramePr>
          <p:cNvPr id="415753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457200" y="1143000"/>
          <a:ext cx="4487863" cy="812800"/>
        </p:xfrm>
        <a:graphic>
          <a:graphicData uri="http://schemas.openxmlformats.org/presentationml/2006/ole">
            <p:oleObj spid="_x0000_s32784" name="Formel" r:id="rId3" imgW="2031840" imgH="368280" progId="Equation.3">
              <p:embed/>
            </p:oleObj>
          </a:graphicData>
        </a:graphic>
      </p:graphicFrame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611188" y="5791200"/>
            <a:ext cx="7364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see also benchmark CLEF: http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://www.clef-campaign.org/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174801" y="1052513"/>
            <a:ext cx="37353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q in language F (e.g. French)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 d in language E (e.g. English)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684213" y="4652963"/>
            <a:ext cx="72667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needs estimations of P[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j|w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 from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cross-lingual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corpora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(docs available in both F and 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684213" y="2205038"/>
            <a:ext cx="76129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rank docs in E (or F) for queries in F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q: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moteur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recherche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returns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d: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Quaero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French initiative for developing 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search engine that can serve as a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European alternative to Google  ... ”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Query-Log-Based LM (User LM)</a:t>
            </a:r>
            <a:endParaRPr lang="en-US"/>
          </a:p>
        </p:txBody>
      </p:sp>
      <p:graphicFrame>
        <p:nvGraphicFramePr>
          <p:cNvPr id="4044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81000" y="3556000"/>
          <a:ext cx="2490788" cy="776288"/>
        </p:xfrm>
        <a:graphic>
          <a:graphicData uri="http://schemas.openxmlformats.org/presentationml/2006/ole">
            <p:oleObj spid="_x0000_s33878" name="Formel" r:id="rId3" imgW="1384200" imgH="431640" progId="Equation.3">
              <p:embed/>
            </p:oleObj>
          </a:graphicData>
        </a:graphic>
      </p:graphicFrame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323850" y="685800"/>
            <a:ext cx="76350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Idea: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current query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leverage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prior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query history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... q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prior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click stream 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d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... d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k-1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background LMs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“Java library” benefits from q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k-1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cgi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programming”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252413" y="3119735"/>
            <a:ext cx="76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Simple Mixture Model with Fixed Coefficient Interpolation: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486" name="Text Box 6"/>
          <p:cNvSpPr txBox="1">
            <a:spLocks noChangeArrowheads="1"/>
          </p:cNvSpPr>
          <p:nvPr/>
        </p:nvSpPr>
        <p:spPr bwMode="auto">
          <a:xfrm>
            <a:off x="395288" y="6172200"/>
            <a:ext cx="6635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More advanced models with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priors in the literature…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4489" name="Object 9"/>
          <p:cNvGraphicFramePr>
            <a:graphicFrameLocks noChangeAspect="1"/>
          </p:cNvGraphicFramePr>
          <p:nvPr/>
        </p:nvGraphicFramePr>
        <p:xfrm>
          <a:off x="3810000" y="3556000"/>
          <a:ext cx="3702050" cy="708025"/>
        </p:xfrm>
        <a:graphic>
          <a:graphicData uri="http://schemas.openxmlformats.org/presentationml/2006/ole">
            <p:oleObj spid="_x0000_s33879" name="Formel" r:id="rId4" imgW="2057400" imgH="393480" progId="Equation.3">
              <p:embed/>
            </p:oleObj>
          </a:graphicData>
        </a:graphic>
      </p:graphicFrame>
      <p:graphicFrame>
        <p:nvGraphicFramePr>
          <p:cNvPr id="404490" name="Object 10"/>
          <p:cNvGraphicFramePr>
            <a:graphicFrameLocks noChangeAspect="1"/>
          </p:cNvGraphicFramePr>
          <p:nvPr/>
        </p:nvGraphicFramePr>
        <p:xfrm>
          <a:off x="393700" y="4343400"/>
          <a:ext cx="2513013" cy="776288"/>
        </p:xfrm>
        <a:graphic>
          <a:graphicData uri="http://schemas.openxmlformats.org/presentationml/2006/ole">
            <p:oleObj spid="_x0000_s33880" name="Formel" r:id="rId5" imgW="1396800" imgH="431640" progId="Equation.3">
              <p:embed/>
            </p:oleObj>
          </a:graphicData>
        </a:graphic>
      </p:graphicFrame>
      <p:graphicFrame>
        <p:nvGraphicFramePr>
          <p:cNvPr id="404491" name="Object 11"/>
          <p:cNvGraphicFramePr>
            <a:graphicFrameLocks noChangeAspect="1"/>
          </p:cNvGraphicFramePr>
          <p:nvPr/>
        </p:nvGraphicFramePr>
        <p:xfrm>
          <a:off x="3811588" y="4343400"/>
          <a:ext cx="3702050" cy="708025"/>
        </p:xfrm>
        <a:graphic>
          <a:graphicData uri="http://schemas.openxmlformats.org/presentationml/2006/ole">
            <p:oleObj spid="_x0000_s33881" name="Formel" r:id="rId6" imgW="2057400" imgH="393480" progId="Equation.3">
              <p:embed/>
            </p:oleObj>
          </a:graphicData>
        </a:graphic>
      </p:graphicFrame>
      <p:graphicFrame>
        <p:nvGraphicFramePr>
          <p:cNvPr id="404494" name="Object 14"/>
          <p:cNvGraphicFramePr>
            <a:graphicFrameLocks noChangeAspect="1"/>
          </p:cNvGraphicFramePr>
          <p:nvPr/>
        </p:nvGraphicFramePr>
        <p:xfrm>
          <a:off x="393700" y="5156200"/>
          <a:ext cx="5049838" cy="433388"/>
        </p:xfrm>
        <a:graphic>
          <a:graphicData uri="http://schemas.openxmlformats.org/presentationml/2006/ole">
            <p:oleObj spid="_x0000_s33882" name="Formel" r:id="rId7" imgW="2806560" imgH="241200" progId="Equation.3">
              <p:embed/>
            </p:oleObj>
          </a:graphicData>
        </a:graphic>
      </p:graphicFrame>
      <p:graphicFrame>
        <p:nvGraphicFramePr>
          <p:cNvPr id="404497" name="Object 17"/>
          <p:cNvGraphicFramePr>
            <a:graphicFrameLocks noChangeAspect="1"/>
          </p:cNvGraphicFramePr>
          <p:nvPr/>
        </p:nvGraphicFramePr>
        <p:xfrm>
          <a:off x="393700" y="5715000"/>
          <a:ext cx="4799013" cy="433388"/>
        </p:xfrm>
        <a:graphic>
          <a:graphicData uri="http://schemas.openxmlformats.org/presentationml/2006/ole">
            <p:oleObj spid="_x0000_s33883" name="Formel" r:id="rId8" imgW="2666880" imgH="24120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3124200" y="3581400"/>
            <a:ext cx="77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4343400"/>
            <a:ext cx="77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5" grpId="0"/>
      <p:bldP spid="404486" grpId="0"/>
      <p:bldP spid="20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Entity Search with LM  </a:t>
            </a:r>
            <a:r>
              <a:rPr lang="en-US" sz="3100" dirty="0" smtClean="0"/>
              <a:t>[</a:t>
            </a:r>
            <a:r>
              <a:rPr lang="en-US" sz="3100" dirty="0" err="1" smtClean="0"/>
              <a:t>Nie</a:t>
            </a:r>
            <a:r>
              <a:rPr lang="en-US" sz="3100" dirty="0" smtClean="0"/>
              <a:t> et al.: WWW’07] </a:t>
            </a:r>
            <a:endParaRPr lang="en-US" dirty="0"/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23984" name="AutoShape 48"/>
          <p:cNvSpPr>
            <a:spLocks noChangeArrowheads="1"/>
          </p:cNvSpPr>
          <p:nvPr/>
        </p:nvSpPr>
        <p:spPr bwMode="auto">
          <a:xfrm>
            <a:off x="684213" y="3717925"/>
            <a:ext cx="3095625" cy="2665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985" name="AutoShape 49"/>
          <p:cNvSpPr>
            <a:spLocks noChangeArrowheads="1"/>
          </p:cNvSpPr>
          <p:nvPr/>
        </p:nvSpPr>
        <p:spPr bwMode="auto">
          <a:xfrm>
            <a:off x="166687" y="2854325"/>
            <a:ext cx="3262313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986" name="Text Box 50"/>
          <p:cNvSpPr txBox="1">
            <a:spLocks noChangeArrowheads="1"/>
          </p:cNvSpPr>
          <p:nvPr/>
        </p:nvSpPr>
        <p:spPr bwMode="auto">
          <a:xfrm>
            <a:off x="152400" y="2133600"/>
            <a:ext cx="7123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LM (entity e)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prob. distr. of words seen in context of 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3987" name="Object 51"/>
          <p:cNvGraphicFramePr>
            <a:graphicFrameLocks noChangeAspect="1"/>
          </p:cNvGraphicFramePr>
          <p:nvPr/>
        </p:nvGraphicFramePr>
        <p:xfrm>
          <a:off x="114300" y="1601787"/>
          <a:ext cx="4240213" cy="419100"/>
        </p:xfrm>
        <a:graphic>
          <a:graphicData uri="http://schemas.openxmlformats.org/presentationml/2006/ole">
            <p:oleObj spid="_x0000_s34860" name="Formel" r:id="rId4" imgW="2197080" imgH="203040" progId="Equation.3">
              <p:embed/>
            </p:oleObj>
          </a:graphicData>
        </a:graphic>
      </p:graphicFrame>
      <p:graphicFrame>
        <p:nvGraphicFramePr>
          <p:cNvPr id="423988" name="Object 52"/>
          <p:cNvGraphicFramePr>
            <a:graphicFrameLocks noChangeAspect="1"/>
          </p:cNvGraphicFramePr>
          <p:nvPr/>
        </p:nvGraphicFramePr>
        <p:xfrm>
          <a:off x="4383087" y="1447800"/>
          <a:ext cx="1865313" cy="827088"/>
        </p:xfrm>
        <a:graphic>
          <a:graphicData uri="http://schemas.openxmlformats.org/presentationml/2006/ole">
            <p:oleObj spid="_x0000_s34861" name="Formel" r:id="rId5" imgW="977760" imgH="431640" progId="Equation.3">
              <p:embed/>
            </p:oleObj>
          </a:graphicData>
        </a:graphic>
      </p:graphicFrame>
      <p:sp>
        <p:nvSpPr>
          <p:cNvPr id="423989" name="Text Box 53"/>
          <p:cNvSpPr txBox="1">
            <a:spLocks noChangeArrowheads="1"/>
          </p:cNvSpPr>
          <p:nvPr/>
        </p:nvSpPr>
        <p:spPr bwMode="auto">
          <a:xfrm>
            <a:off x="152400" y="2819400"/>
            <a:ext cx="32288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Query q: </a:t>
            </a:r>
          </a:p>
          <a:p>
            <a:pPr eaLnBrk="1" hangingPunct="1"/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“Dutch soccer player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Barca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990" name="Text Box 54"/>
          <p:cNvSpPr txBox="1">
            <a:spLocks noChangeArrowheads="1"/>
          </p:cNvSpPr>
          <p:nvPr/>
        </p:nvSpPr>
        <p:spPr bwMode="auto">
          <a:xfrm>
            <a:off x="893763" y="3692525"/>
            <a:ext cx="2544414" cy="253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Candidate entities: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Johan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Cruyff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Ruud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Nistelroy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Ronaldinho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Zinedine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Zidane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FC Barcelona</a:t>
            </a: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743201" y="2855913"/>
            <a:ext cx="5257801" cy="2455862"/>
            <a:chOff x="1728" y="1617"/>
            <a:chExt cx="3312" cy="15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3992" name="AutoShape 56"/>
            <p:cNvSpPr>
              <a:spLocks noChangeArrowheads="1"/>
            </p:cNvSpPr>
            <p:nvPr/>
          </p:nvSpPr>
          <p:spPr bwMode="auto">
            <a:xfrm>
              <a:off x="2514" y="1985"/>
              <a:ext cx="2222" cy="1038"/>
            </a:xfrm>
            <a:prstGeom prst="flowChartPunchedTap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3875" y="1707"/>
              <a:ext cx="400" cy="459"/>
              <a:chOff x="5193" y="1434"/>
              <a:chExt cx="400" cy="459"/>
            </a:xfrm>
          </p:grpSpPr>
          <p:pic>
            <p:nvPicPr>
              <p:cNvPr id="423994" name="Picture 58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193" y="1616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3995" name="Picture 59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84" y="1525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3996" name="Picture 60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75" y="1434"/>
                <a:ext cx="218" cy="277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4328" y="1617"/>
              <a:ext cx="400" cy="459"/>
              <a:chOff x="5193" y="1434"/>
              <a:chExt cx="400" cy="459"/>
            </a:xfrm>
          </p:grpSpPr>
          <p:pic>
            <p:nvPicPr>
              <p:cNvPr id="423998" name="Picture 62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193" y="1616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3999" name="Picture 63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84" y="1525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00" name="Picture 64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75" y="1434"/>
                <a:ext cx="218" cy="277"/>
              </a:xfrm>
              <a:prstGeom prst="rect">
                <a:avLst/>
              </a:prstGeom>
              <a:noFill/>
            </p:spPr>
          </p:pic>
        </p:grpSp>
        <p:sp>
          <p:nvSpPr>
            <p:cNvPr id="424001" name="Line 65"/>
            <p:cNvSpPr>
              <a:spLocks noChangeShapeType="1"/>
            </p:cNvSpPr>
            <p:nvPr/>
          </p:nvSpPr>
          <p:spPr bwMode="auto">
            <a:xfrm>
              <a:off x="1728" y="2569"/>
              <a:ext cx="7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4002" name="Text Box 66"/>
            <p:cNvSpPr txBox="1">
              <a:spLocks noChangeArrowheads="1"/>
            </p:cNvSpPr>
            <p:nvPr/>
          </p:nvSpPr>
          <p:spPr bwMode="auto">
            <a:xfrm>
              <a:off x="2545" y="2170"/>
              <a:ext cx="2495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Dutch 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goalgetter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soccer champion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Dutch player Ajax Amsterdam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trainer 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Barca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8 years Camp 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Nou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played soccer FC Barcelona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Jordi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Cruyff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son</a:t>
              </a:r>
            </a:p>
            <a:p>
              <a:pPr eaLnBrk="1" hangingPunct="1">
                <a:lnSpc>
                  <a:spcPct val="90000"/>
                </a:lnSpc>
              </a:pP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4003" name="Text Box 67"/>
          <p:cNvSpPr txBox="1">
            <a:spLocks noChangeArrowheads="1"/>
          </p:cNvSpPr>
          <p:nvPr/>
        </p:nvSpPr>
        <p:spPr bwMode="auto">
          <a:xfrm>
            <a:off x="7575828" y="3505200"/>
            <a:ext cx="1449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0" i="1" smtClean="0">
                <a:latin typeface="Times New Roman" pitchFamily="18" charset="0"/>
                <a:cs typeface="Times New Roman" pitchFamily="18" charset="0"/>
              </a:rPr>
              <a:t>Additionally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weighted by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extraction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accuracy</a:t>
            </a:r>
            <a:endParaRPr lang="en-US" sz="2000" b="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3048001" y="4797426"/>
            <a:ext cx="5399088" cy="1801813"/>
            <a:chOff x="1920" y="2840"/>
            <a:chExt cx="3401" cy="1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4005" name="Line 69"/>
            <p:cNvSpPr>
              <a:spLocks noChangeShapeType="1"/>
            </p:cNvSpPr>
            <p:nvPr/>
          </p:nvSpPr>
          <p:spPr bwMode="auto">
            <a:xfrm>
              <a:off x="1920" y="3339"/>
              <a:ext cx="59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4006" name="AutoShape 70"/>
            <p:cNvSpPr>
              <a:spLocks noChangeArrowheads="1"/>
            </p:cNvSpPr>
            <p:nvPr/>
          </p:nvSpPr>
          <p:spPr bwMode="auto">
            <a:xfrm>
              <a:off x="2514" y="2931"/>
              <a:ext cx="2222" cy="1044"/>
            </a:xfrm>
            <a:prstGeom prst="flowChartPunchedTap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4694" y="3157"/>
              <a:ext cx="400" cy="459"/>
              <a:chOff x="5193" y="1434"/>
              <a:chExt cx="400" cy="459"/>
            </a:xfrm>
          </p:grpSpPr>
          <p:pic>
            <p:nvPicPr>
              <p:cNvPr id="424008" name="Picture 72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193" y="1616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09" name="Picture 73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84" y="1525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10" name="Picture 74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75" y="1434"/>
                <a:ext cx="218" cy="277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4603" y="2885"/>
              <a:ext cx="400" cy="459"/>
              <a:chOff x="5193" y="1434"/>
              <a:chExt cx="400" cy="459"/>
            </a:xfrm>
          </p:grpSpPr>
          <p:pic>
            <p:nvPicPr>
              <p:cNvPr id="424012" name="Picture 76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193" y="1616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13" name="Picture 77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84" y="1525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14" name="Picture 78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75" y="1434"/>
                <a:ext cx="218" cy="277"/>
              </a:xfrm>
              <a:prstGeom prst="rect">
                <a:avLst/>
              </a:prstGeom>
              <a:noFill/>
            </p:spPr>
          </p:pic>
        </p:grpSp>
        <p:sp>
          <p:nvSpPr>
            <p:cNvPr id="424015" name="Text Box 79"/>
            <p:cNvSpPr txBox="1">
              <a:spLocks noChangeArrowheads="1"/>
            </p:cNvSpPr>
            <p:nvPr/>
          </p:nvSpPr>
          <p:spPr bwMode="auto">
            <a:xfrm>
              <a:off x="2544" y="3130"/>
              <a:ext cx="2268" cy="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Zizou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champions league 2002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Real Madrid van 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Nistelroy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Dutch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soccer world cup best player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2005 lost against 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Barca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90000"/>
                </a:lnSpc>
              </a:pP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80"/>
            <p:cNvGrpSpPr>
              <a:grpSpLocks/>
            </p:cNvGrpSpPr>
            <p:nvPr/>
          </p:nvGrpSpPr>
          <p:grpSpPr bwMode="auto">
            <a:xfrm>
              <a:off x="4921" y="2840"/>
              <a:ext cx="400" cy="459"/>
              <a:chOff x="5193" y="1434"/>
              <a:chExt cx="400" cy="459"/>
            </a:xfrm>
          </p:grpSpPr>
          <p:pic>
            <p:nvPicPr>
              <p:cNvPr id="424017" name="Picture 81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193" y="1616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18" name="Picture 82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84" y="1525"/>
                <a:ext cx="218" cy="277"/>
              </a:xfrm>
              <a:prstGeom prst="rect">
                <a:avLst/>
              </a:prstGeom>
              <a:noFill/>
            </p:spPr>
          </p:pic>
          <p:pic>
            <p:nvPicPr>
              <p:cNvPr id="424019" name="Picture 83" descr="medoc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75" y="1434"/>
                <a:ext cx="218" cy="277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539749" y="3581405"/>
            <a:ext cx="222250" cy="785813"/>
            <a:chOff x="340" y="2074"/>
            <a:chExt cx="140" cy="49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4021" name="Line 85"/>
            <p:cNvSpPr>
              <a:spLocks noChangeShapeType="1"/>
            </p:cNvSpPr>
            <p:nvPr/>
          </p:nvSpPr>
          <p:spPr bwMode="auto">
            <a:xfrm>
              <a:off x="340" y="2074"/>
              <a:ext cx="0" cy="495"/>
            </a:xfrm>
            <a:prstGeom prst="line">
              <a:avLst/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4022" name="Line 86"/>
            <p:cNvSpPr>
              <a:spLocks noChangeShapeType="1"/>
            </p:cNvSpPr>
            <p:nvPr/>
          </p:nvSpPr>
          <p:spPr bwMode="auto">
            <a:xfrm>
              <a:off x="340" y="2554"/>
              <a:ext cx="140" cy="0"/>
            </a:xfrm>
            <a:prstGeom prst="line">
              <a:avLst/>
            </a:prstGeom>
            <a:noFill/>
            <a:ln w="57150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323850" y="3573463"/>
            <a:ext cx="438150" cy="2016125"/>
            <a:chOff x="204" y="2069"/>
            <a:chExt cx="276" cy="12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4024" name="Line 88"/>
            <p:cNvSpPr>
              <a:spLocks noChangeShapeType="1"/>
            </p:cNvSpPr>
            <p:nvPr/>
          </p:nvSpPr>
          <p:spPr bwMode="auto">
            <a:xfrm>
              <a:off x="204" y="2069"/>
              <a:ext cx="0" cy="1270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4025" name="Line 89"/>
            <p:cNvSpPr>
              <a:spLocks noChangeShapeType="1"/>
            </p:cNvSpPr>
            <p:nvPr/>
          </p:nvSpPr>
          <p:spPr bwMode="auto">
            <a:xfrm>
              <a:off x="204" y="3322"/>
              <a:ext cx="276" cy="0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24026" name="Object 90"/>
          <p:cNvGraphicFramePr>
            <a:graphicFrameLocks noChangeAspect="1"/>
          </p:cNvGraphicFramePr>
          <p:nvPr/>
        </p:nvGraphicFramePr>
        <p:xfrm>
          <a:off x="6300788" y="1601788"/>
          <a:ext cx="2798762" cy="431800"/>
        </p:xfrm>
        <a:graphic>
          <a:graphicData uri="http://schemas.openxmlformats.org/presentationml/2006/ole">
            <p:oleObj spid="_x0000_s34862" name="Formel" r:id="rId7" imgW="1320480" imgH="203040" progId="Equation.3">
              <p:embed/>
            </p:oleObj>
          </a:graphicData>
        </a:graphic>
      </p:graphicFrame>
      <p:sp>
        <p:nvSpPr>
          <p:cNvPr id="424027" name="Text Box 91"/>
          <p:cNvSpPr txBox="1">
            <a:spLocks noChangeArrowheads="1"/>
          </p:cNvSpPr>
          <p:nvPr/>
        </p:nvSpPr>
        <p:spPr bwMode="auto">
          <a:xfrm>
            <a:off x="1649637" y="838200"/>
            <a:ext cx="5360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query: keywords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answer: entities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0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67" name="Rectangle 19"/>
          <p:cNvSpPr>
            <a:spLocks noChangeArrowheads="1"/>
          </p:cNvSpPr>
          <p:nvPr/>
        </p:nvSpPr>
        <p:spPr bwMode="auto">
          <a:xfrm>
            <a:off x="611188" y="1052513"/>
            <a:ext cx="1439862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8" name="Rectangle 20"/>
          <p:cNvSpPr>
            <a:spLocks noChangeArrowheads="1"/>
          </p:cNvSpPr>
          <p:nvPr/>
        </p:nvSpPr>
        <p:spPr bwMode="auto">
          <a:xfrm>
            <a:off x="611188" y="2205038"/>
            <a:ext cx="1439862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9" name="Rectangle 21"/>
          <p:cNvSpPr>
            <a:spLocks noChangeArrowheads="1"/>
          </p:cNvSpPr>
          <p:nvPr/>
        </p:nvSpPr>
        <p:spPr bwMode="auto">
          <a:xfrm>
            <a:off x="538163" y="3214688"/>
            <a:ext cx="1439862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0" name="Rectangle 22"/>
          <p:cNvSpPr>
            <a:spLocks noChangeArrowheads="1"/>
          </p:cNvSpPr>
          <p:nvPr/>
        </p:nvSpPr>
        <p:spPr bwMode="auto">
          <a:xfrm>
            <a:off x="611188" y="4221163"/>
            <a:ext cx="1439862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132887" cy="685800"/>
          </a:xfrm>
        </p:spPr>
        <p:txBody>
          <a:bodyPr>
            <a:noAutofit/>
          </a:bodyPr>
          <a:lstStyle/>
          <a:p>
            <a:r>
              <a:rPr lang="en-US" sz="3600" smtClean="0"/>
              <a:t>Language Models for Question Answering (QA)</a:t>
            </a:r>
            <a:endParaRPr lang="en-US" sz="360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153424" y="4876800"/>
            <a:ext cx="8685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of LMs:</a:t>
            </a:r>
          </a:p>
          <a:p>
            <a:pPr marL="457200" indent="-45720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Passage retrieval: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likelihood of passage generating question</a:t>
            </a:r>
          </a:p>
          <a:p>
            <a:pPr marL="457200" indent="-457200"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Translation model: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likelihood of answer generating question with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from manually compiled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question-answer corpus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2" name="Text Box 14"/>
          <p:cNvSpPr txBox="1">
            <a:spLocks noChangeArrowheads="1"/>
          </p:cNvSpPr>
          <p:nvPr/>
        </p:nvSpPr>
        <p:spPr bwMode="auto">
          <a:xfrm>
            <a:off x="684213" y="990600"/>
            <a:ext cx="122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4787900" y="765175"/>
            <a:ext cx="413125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E.g. factoid questions: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who? where? when? ...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is the Louvre museum located?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4" name="Text Box 16"/>
          <p:cNvSpPr txBox="1">
            <a:spLocks noChangeArrowheads="1"/>
          </p:cNvSpPr>
          <p:nvPr/>
        </p:nvSpPr>
        <p:spPr bwMode="auto">
          <a:xfrm>
            <a:off x="684213" y="2133600"/>
            <a:ext cx="885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5" name="Text Box 17"/>
          <p:cNvSpPr txBox="1">
            <a:spLocks noChangeArrowheads="1"/>
          </p:cNvSpPr>
          <p:nvPr/>
        </p:nvSpPr>
        <p:spPr bwMode="auto">
          <a:xfrm>
            <a:off x="611188" y="3124200"/>
            <a:ext cx="1303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passages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66" name="Text Box 18"/>
          <p:cNvSpPr txBox="1">
            <a:spLocks noChangeArrowheads="1"/>
          </p:cNvSpPr>
          <p:nvPr/>
        </p:nvSpPr>
        <p:spPr bwMode="auto">
          <a:xfrm>
            <a:off x="684213" y="4191000"/>
            <a:ext cx="117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answers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4" name="AutoShape 26"/>
          <p:cNvSpPr>
            <a:spLocks noChangeArrowheads="1"/>
          </p:cNvSpPr>
          <p:nvPr/>
        </p:nvSpPr>
        <p:spPr bwMode="auto">
          <a:xfrm>
            <a:off x="1116013" y="378936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5" name="Text Box 27"/>
          <p:cNvSpPr txBox="1">
            <a:spLocks noChangeArrowheads="1"/>
          </p:cNvSpPr>
          <p:nvPr/>
        </p:nvSpPr>
        <p:spPr bwMode="auto">
          <a:xfrm>
            <a:off x="1331913" y="1582738"/>
            <a:ext cx="25352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question-type-specific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NL parsing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6" name="AutoShape 28"/>
          <p:cNvSpPr>
            <a:spLocks noChangeArrowheads="1"/>
          </p:cNvSpPr>
          <p:nvPr/>
        </p:nvSpPr>
        <p:spPr bwMode="auto">
          <a:xfrm>
            <a:off x="1116013" y="278130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7" name="AutoShape 29"/>
          <p:cNvSpPr>
            <a:spLocks noChangeArrowheads="1"/>
          </p:cNvSpPr>
          <p:nvPr/>
        </p:nvSpPr>
        <p:spPr bwMode="auto">
          <a:xfrm>
            <a:off x="1116013" y="170021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8" name="Text Box 30"/>
          <p:cNvSpPr txBox="1">
            <a:spLocks noChangeArrowheads="1"/>
          </p:cNvSpPr>
          <p:nvPr/>
        </p:nvSpPr>
        <p:spPr bwMode="auto">
          <a:xfrm>
            <a:off x="1331913" y="2662238"/>
            <a:ext cx="25859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finding most promising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short text passages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79" name="Text Box 31"/>
          <p:cNvSpPr txBox="1">
            <a:spLocks noChangeArrowheads="1"/>
          </p:cNvSpPr>
          <p:nvPr/>
        </p:nvSpPr>
        <p:spPr bwMode="auto">
          <a:xfrm>
            <a:off x="1331913" y="3644900"/>
            <a:ext cx="18533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NL parsing and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entity extraction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80" name="Text Box 32"/>
          <p:cNvSpPr txBox="1">
            <a:spLocks noChangeArrowheads="1"/>
          </p:cNvSpPr>
          <p:nvPr/>
        </p:nvSpPr>
        <p:spPr bwMode="auto">
          <a:xfrm>
            <a:off x="4838700" y="2708275"/>
            <a:ext cx="43053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Louvre  is the most visited and one of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oldest, largest,  and most famous art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galleries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museums 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world. It is </a:t>
            </a:r>
          </a:p>
          <a:p>
            <a:pPr>
              <a:lnSpc>
                <a:spcPct val="90000"/>
              </a:lnSpc>
            </a:pP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located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in Paris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France. Its address 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Musée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 Louvre, 75058 Paris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cedex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01.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81" name="Text Box 33"/>
          <p:cNvSpPr txBox="1">
            <a:spLocks noChangeArrowheads="1"/>
          </p:cNvSpPr>
          <p:nvPr/>
        </p:nvSpPr>
        <p:spPr bwMode="auto">
          <a:xfrm>
            <a:off x="4838700" y="2466022"/>
            <a:ext cx="278153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Q: Louvre museum location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82" name="Text Box 34"/>
          <p:cNvSpPr txBox="1">
            <a:spLocks noChangeArrowheads="1"/>
          </p:cNvSpPr>
          <p:nvPr/>
        </p:nvSpPr>
        <p:spPr bwMode="auto">
          <a:xfrm>
            <a:off x="4866809" y="4572000"/>
            <a:ext cx="341856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A: The Louvre museum is in Paris.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LM for Temporal Search</a:t>
            </a:r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22934" name="Text Box 22"/>
          <p:cNvSpPr txBox="1">
            <a:spLocks noChangeArrowheads="1"/>
          </p:cNvSpPr>
          <p:nvPr/>
        </p:nvSpPr>
        <p:spPr bwMode="auto">
          <a:xfrm>
            <a:off x="381061" y="792540"/>
            <a:ext cx="61721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Keyword queries that express temporal interest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 q = “FIFA world cup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1990s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 typeface="Symbol" pitchFamily="18" charset="2"/>
              <a:buChar char="®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would not retrieve doc </a:t>
            </a:r>
          </a:p>
          <a:p>
            <a:pPr>
              <a:buFont typeface="Symbol" pitchFamily="18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d = “France won the FIFA world cup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 1998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22937" name="Object 25"/>
          <p:cNvGraphicFramePr>
            <a:graphicFrameLocks noChangeAspect="1"/>
          </p:cNvGraphicFramePr>
          <p:nvPr/>
        </p:nvGraphicFramePr>
        <p:xfrm>
          <a:off x="836613" y="4216400"/>
          <a:ext cx="6657975" cy="444500"/>
        </p:xfrm>
        <a:graphic>
          <a:graphicData uri="http://schemas.openxmlformats.org/presentationml/2006/ole">
            <p:oleObj spid="_x0000_s35884" name="Formel" r:id="rId3" imgW="3009600" imgH="203040" progId="Equation.3">
              <p:embed/>
            </p:oleObj>
          </a:graphicData>
        </a:graphic>
      </p:graphicFrame>
      <p:sp>
        <p:nvSpPr>
          <p:cNvPr id="422938" name="Text Box 26"/>
          <p:cNvSpPr txBox="1">
            <a:spLocks noChangeArrowheads="1"/>
          </p:cNvSpPr>
          <p:nvPr/>
        </p:nvSpPr>
        <p:spPr bwMode="auto">
          <a:xfrm>
            <a:off x="395288" y="2492375"/>
            <a:ext cx="50738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Approach:</a:t>
            </a:r>
          </a:p>
          <a:p>
            <a:pPr marL="457200" indent="-457200"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extract temporal phrases from docs</a:t>
            </a:r>
          </a:p>
          <a:p>
            <a:pPr marL="457200" indent="-457200"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normalize temporal expressions</a:t>
            </a:r>
          </a:p>
          <a:p>
            <a:pPr marL="457200" indent="-457200"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split query and docs into text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 time</a:t>
            </a:r>
            <a:endParaRPr lang="en-US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22941" name="Object 29"/>
          <p:cNvGraphicFramePr>
            <a:graphicFrameLocks noChangeAspect="1"/>
          </p:cNvGraphicFramePr>
          <p:nvPr/>
        </p:nvGraphicFramePr>
        <p:xfrm>
          <a:off x="838200" y="4792663"/>
          <a:ext cx="6770687" cy="617537"/>
        </p:xfrm>
        <a:graphic>
          <a:graphicData uri="http://schemas.openxmlformats.org/presentationml/2006/ole">
            <p:oleObj spid="_x0000_s35885" name="Formel" r:id="rId4" imgW="3225600" imgH="279360" progId="Equation.3">
              <p:embed/>
            </p:oleObj>
          </a:graphicData>
        </a:graphic>
      </p:graphicFrame>
      <p:graphicFrame>
        <p:nvGraphicFramePr>
          <p:cNvPr id="422944" name="Object 32"/>
          <p:cNvGraphicFramePr>
            <a:graphicFrameLocks noChangeAspect="1"/>
          </p:cNvGraphicFramePr>
          <p:nvPr/>
        </p:nvGraphicFramePr>
        <p:xfrm>
          <a:off x="1731963" y="5562600"/>
          <a:ext cx="2433637" cy="965200"/>
        </p:xfrm>
        <a:graphic>
          <a:graphicData uri="http://schemas.openxmlformats.org/presentationml/2006/ole">
            <p:oleObj spid="_x0000_s35886" name="Formel" r:id="rId5" imgW="1117440" imgH="419040" progId="Equation.3">
              <p:embed/>
            </p:oleObj>
          </a:graphicData>
        </a:graphic>
      </p:graphicFrame>
      <p:sp>
        <p:nvSpPr>
          <p:cNvPr id="422946" name="Text Box 34"/>
          <p:cNvSpPr txBox="1">
            <a:spLocks noChangeArrowheads="1"/>
          </p:cNvSpPr>
          <p:nvPr/>
        </p:nvSpPr>
        <p:spPr bwMode="auto">
          <a:xfrm>
            <a:off x="6553200" y="5314890"/>
            <a:ext cx="19127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(plus smoothing)</a:t>
            </a:r>
            <a:endParaRPr lang="en-US" sz="20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2947" name="Text Box 35"/>
          <p:cNvSpPr txBox="1">
            <a:spLocks noChangeArrowheads="1"/>
          </p:cNvSpPr>
          <p:nvPr/>
        </p:nvSpPr>
        <p:spPr bwMode="auto">
          <a:xfrm>
            <a:off x="4333008" y="5715000"/>
            <a:ext cx="3667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with |x| = end(x)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begin(x)</a:t>
            </a:r>
            <a:endParaRPr lang="en-US" sz="24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Section III.4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323850" y="1185863"/>
            <a:ext cx="8339975" cy="436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LMs are a clean form of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generative models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for docs, corpora, queries: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one LM per doc (with doc itself for parameter estimation)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likelihood of LM generating query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yields ranking of docs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multinomial model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equivalent to ranking by KL (q || d)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parameter smoothing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essential: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background corpus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query&amp;click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log, etc.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Jelinek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-Mercer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smoothing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perform very well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LMs very useful for specialized IR: cross-lingual, passages, etc.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Literature for Section III.4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76200" y="1060450"/>
            <a:ext cx="895508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Statistical Language Models in General: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Manning/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Raghavan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Schütze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book, Chapter 12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Djoerd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Hiemstra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Language Models, Smoothing, and N-grams, in: Encyclopedia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of Database Systems, Springer, 2009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Cheng Xiang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Statistical Language Models for Information Retrieval,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Morgan &amp; Claypool Publishers, 2008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Cheng Xiang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Statistical Language Models for Information Retrieval: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A Critical Review, Foundations and Trends in Information Retrieval 2(3), 2008 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X. Liu, W.B. Croft: Statistical Language Modeling for Information Retrieval,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Annual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Review of Information Science and Technology 39,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2004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J. Ponte, W.B. Croft: A Language Modeling Approach to Information Retrieval,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SIGIR 1998 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J. Lafferty: A Study of Smoothing Methods for Language Models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Applied to Information Retrieval, TOIS 22(2), 2004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J. Lafferty: A Risk Minimization Framework for Information Retrieval,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Information Processing and Management 42, 2006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M.E.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Maron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 J.L.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Kuhns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 On Relevance, Probabilistic Indexing, and Information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Retrieval, Journal of the ACM 7, 1960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Literature for Section III.4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44450" y="762000"/>
            <a:ext cx="932815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LMs for Specific Retrieval Tasks: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B. Tan, C.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Context-Sensitive Information Retrieval Using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Implicit Feedback, SIGIR 2005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Lv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Zhai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Positonal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Language Models for Information Retrieval, SIGIR 2009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Lavrenko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Choquette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W.B. Croft: Cross-lingual relevance models. SIGIR‘02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D. Nguyen, A.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Overwijk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Hauff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D.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Trieschnigg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D.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Hiemstra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F. de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Jong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WikiTranslate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Query Translation for Cross-Lingual Information Retrieval Using 	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Only Wikipedia. CLEF 2008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. Clarke: Web Question Answering. Encyclopedia of Database Systems 2009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C. Clarke, E.L. Terra: Passage retrieval vs. document retrieval for factoid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question answering. SIGIR 2003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J.L.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Leidner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A. Merkel, D.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Klakow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The Alyssa System at TREC 2006: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A Statistically-Inspired Question Answering System. TREC 2006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Z.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Nie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Y. Ma, S. Shi, J.-R.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Wen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W.-Y. Ma: Web object retrieval. WWW 2007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H. Zaragoza et al.: Ranking very many typed entities on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 CIKM 2007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Serdyukov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D.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Hiemstra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: Modeling Documents as Mixtures of Persons for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Expert Finding. ECIR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2008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Elbassuoni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Ramanath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R.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Schenkel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Sydow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Weikum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Language-model-based Ranking for Queries on RDF-Graphs. CIKM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Berberich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O. Alonso, S.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Bedathur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Weikum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A Language Modeling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Approach for Temporal Information Needs. ECIR 2010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2628780"/>
            <a:ext cx="3733800" cy="1323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Language Models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/>
        </p:nvGraphicFramePr>
        <p:xfrm>
          <a:off x="5791201" y="1600200"/>
          <a:ext cx="1241888" cy="609600"/>
        </p:xfrm>
        <a:graphic>
          <a:graphicData uri="http://schemas.openxmlformats.org/presentationml/2006/ole">
            <p:oleObj spid="_x0000_s90114" name="Formel" r:id="rId3" imgW="723600" imgH="3553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1600200"/>
            <a:ext cx="7125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language model is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well-formed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 alphabet ∑ if                    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736937"/>
            <a:ext cx="7425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Key idea: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document is a good match to a query if the 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document model is likely to generate the query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i.e., if P(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q|d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“is high”.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628781"/>
            <a:ext cx="449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“Today is Tuesday”	     	  0.01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Eigenvalue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positive”    0.001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“Today Wednesday is”	  0.00001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227" y="2286000"/>
            <a:ext cx="2803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Generic Language Model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861373" y="2628780"/>
            <a:ext cx="3520627" cy="1323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61373" y="2609671"/>
            <a:ext cx="449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“Today”			     0.1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“is”			     0.3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“Tuesday”		     0.2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“Wednesday”		     0.2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600" y="2286000"/>
            <a:ext cx="290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Unigram Language Model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65573" y="4713980"/>
            <a:ext cx="3749227" cy="12296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573" y="4724400"/>
            <a:ext cx="449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“Today”			    0.1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“is” | “Today” 		    0.4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“Tuesday” | “is”  		    0.8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4343400"/>
            <a:ext cx="2760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Bigram Language Model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4436" y="3581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114800" y="4114800"/>
            <a:ext cx="4932016" cy="2322989"/>
            <a:chOff x="4191000" y="4126468"/>
            <a:chExt cx="4932016" cy="2322989"/>
          </a:xfrm>
        </p:grpSpPr>
        <p:graphicFrame>
          <p:nvGraphicFramePr>
            <p:cNvPr id="22" name="Object 23"/>
            <p:cNvGraphicFramePr>
              <a:graphicFrameLocks noChangeAspect="1"/>
            </p:cNvGraphicFramePr>
            <p:nvPr/>
          </p:nvGraphicFramePr>
          <p:xfrm>
            <a:off x="4475163" y="4724400"/>
            <a:ext cx="4516437" cy="365125"/>
          </p:xfrm>
          <a:graphic>
            <a:graphicData uri="http://schemas.openxmlformats.org/presentationml/2006/ole">
              <p:oleObj spid="_x0000_s90115" name="Formel" r:id="rId4" imgW="2806560" imgH="228600" progId="Equation.3">
                <p:embed/>
              </p:oleObj>
            </a:graphicData>
          </a:graphic>
        </p:graphicFrame>
        <p:graphicFrame>
          <p:nvGraphicFramePr>
            <p:cNvPr id="90116" name="Object 4"/>
            <p:cNvGraphicFramePr>
              <a:graphicFrameLocks noChangeAspect="1"/>
            </p:cNvGraphicFramePr>
            <p:nvPr/>
          </p:nvGraphicFramePr>
          <p:xfrm>
            <a:off x="4495800" y="6084332"/>
            <a:ext cx="3413125" cy="365125"/>
          </p:xfrm>
          <a:graphic>
            <a:graphicData uri="http://schemas.openxmlformats.org/presentationml/2006/ole">
              <p:oleObj spid="_x0000_s90116" name="Formel" r:id="rId5" imgW="2120760" imgH="228600" progId="Equation.3">
                <p:embed/>
              </p:oleObj>
            </a:graphicData>
          </a:graphic>
        </p:graphicFrame>
        <p:graphicFrame>
          <p:nvGraphicFramePr>
            <p:cNvPr id="90118" name="Object 6"/>
            <p:cNvGraphicFramePr>
              <a:graphicFrameLocks noChangeAspect="1"/>
            </p:cNvGraphicFramePr>
            <p:nvPr/>
          </p:nvGraphicFramePr>
          <p:xfrm>
            <a:off x="4476750" y="5430282"/>
            <a:ext cx="4210050" cy="365125"/>
          </p:xfrm>
          <a:graphic>
            <a:graphicData uri="http://schemas.openxmlformats.org/presentationml/2006/ole">
              <p:oleObj spid="_x0000_s90118" name="Formel" r:id="rId6" imgW="2616120" imgH="228600" progId="Equation.3">
                <p:embed/>
              </p:oleObj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4267200" y="4419600"/>
              <a:ext cx="4855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Chain Rule (requires long chains of cond. prob.):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43400" y="5117068"/>
              <a:ext cx="3579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Bigram LM (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pairwise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cond. prob.):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56651" y="5791200"/>
              <a:ext cx="3156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Unigram LM (no cond. prob.):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91000" y="4126468"/>
              <a:ext cx="3054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How to handle sequences?</a:t>
              </a:r>
              <a:endPara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9" grpId="0"/>
      <p:bldP spid="11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Text Generation with (Unigram) LM</a:t>
            </a:r>
            <a:endParaRPr lang="en-US"/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1295400" y="1676400"/>
            <a:ext cx="2016125" cy="2039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1295400" y="1676400"/>
            <a:ext cx="206979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text	0.2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mining	0.1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n-gram 	0.01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cluster	0.02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healthy 	0.000001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76200" y="1676400"/>
            <a:ext cx="1228221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LM for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 1: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IR&amp;DM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1301750" y="4373562"/>
            <a:ext cx="2016125" cy="2027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3" name="Text Box 7"/>
          <p:cNvSpPr txBox="1">
            <a:spLocks noChangeArrowheads="1"/>
          </p:cNvSpPr>
          <p:nvPr/>
        </p:nvSpPr>
        <p:spPr bwMode="auto">
          <a:xfrm>
            <a:off x="1301750" y="4397276"/>
            <a:ext cx="194155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food	0.25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nutrition	0.1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healthy 	0.05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diet	0.02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n-gram 	0.00002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ct val="90000"/>
              </a:lnSpc>
            </a:pP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82550" y="4343400"/>
            <a:ext cx="1114408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LM for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 2: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Health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5" name="Text Box 9"/>
          <p:cNvSpPr txBox="1">
            <a:spLocks noChangeArrowheads="1"/>
          </p:cNvSpPr>
          <p:nvPr/>
        </p:nvSpPr>
        <p:spPr bwMode="auto">
          <a:xfrm>
            <a:off x="838200" y="914400"/>
            <a:ext cx="2840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P[word | 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82986" name="AutoShape 10"/>
          <p:cNvSpPr>
            <a:spLocks noChangeArrowheads="1"/>
          </p:cNvSpPr>
          <p:nvPr/>
        </p:nvSpPr>
        <p:spPr bwMode="auto">
          <a:xfrm>
            <a:off x="7154863" y="2101850"/>
            <a:ext cx="1079500" cy="1368425"/>
          </a:xfrm>
          <a:prstGeom prst="foldedCorner">
            <a:avLst>
              <a:gd name="adj" fmla="val 125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7" name="AutoShape 11"/>
          <p:cNvSpPr>
            <a:spLocks noChangeArrowheads="1"/>
          </p:cNvSpPr>
          <p:nvPr/>
        </p:nvSpPr>
        <p:spPr bwMode="auto">
          <a:xfrm>
            <a:off x="7226300" y="4733925"/>
            <a:ext cx="1079500" cy="1368425"/>
          </a:xfrm>
          <a:prstGeom prst="foldedCorner">
            <a:avLst>
              <a:gd name="adj" fmla="val 1250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7154863" y="2212975"/>
            <a:ext cx="105189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Article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“T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ext</a:t>
            </a:r>
          </a:p>
          <a:p>
            <a:pPr>
              <a:lnSpc>
                <a:spcPct val="8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Mining”</a:t>
            </a:r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7162800" y="4800600"/>
            <a:ext cx="1226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Article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“Food</a:t>
            </a:r>
          </a:p>
          <a:p>
            <a:pPr>
              <a:lnSpc>
                <a:spcPct val="8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Nutrition”</a:t>
            </a:r>
          </a:p>
        </p:txBody>
      </p:sp>
      <p:sp>
        <p:nvSpPr>
          <p:cNvPr id="382990" name="AutoShape 14"/>
          <p:cNvSpPr>
            <a:spLocks noChangeArrowheads="1"/>
          </p:cNvSpPr>
          <p:nvPr/>
        </p:nvSpPr>
        <p:spPr bwMode="auto">
          <a:xfrm flipH="1">
            <a:off x="5857875" y="2428875"/>
            <a:ext cx="1079500" cy="503238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91" name="AutoShape 15"/>
          <p:cNvSpPr>
            <a:spLocks noChangeArrowheads="1"/>
          </p:cNvSpPr>
          <p:nvPr/>
        </p:nvSpPr>
        <p:spPr bwMode="auto">
          <a:xfrm flipH="1">
            <a:off x="5929313" y="5094288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6367463" y="915987"/>
            <a:ext cx="1627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 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 flipH="1">
            <a:off x="3703638" y="1144587"/>
            <a:ext cx="2592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994" name="Text Box 18"/>
          <p:cNvSpPr txBox="1">
            <a:spLocks noChangeArrowheads="1"/>
          </p:cNvSpPr>
          <p:nvPr/>
        </p:nvSpPr>
        <p:spPr bwMode="auto">
          <a:xfrm>
            <a:off x="4279900" y="915987"/>
            <a:ext cx="105509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3338513" y="3810000"/>
            <a:ext cx="3516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for different d</a:t>
            </a:r>
            <a:endParaRPr lang="en-US" sz="24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698875" y="4613275"/>
            <a:ext cx="2070100" cy="1182688"/>
            <a:chOff x="3492500" y="4460875"/>
            <a:chExt cx="2070100" cy="1182688"/>
          </a:xfrm>
        </p:grpSpPr>
        <p:sp>
          <p:nvSpPr>
            <p:cNvPr id="383011" name="Rectangle 35"/>
            <p:cNvSpPr>
              <a:spLocks noChangeArrowheads="1"/>
            </p:cNvSpPr>
            <p:nvPr/>
          </p:nvSpPr>
          <p:spPr bwMode="auto">
            <a:xfrm>
              <a:off x="3522663" y="5303838"/>
              <a:ext cx="201612" cy="25876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021" name="Freeform 45"/>
            <p:cNvSpPr>
              <a:spLocks/>
            </p:cNvSpPr>
            <p:nvPr/>
          </p:nvSpPr>
          <p:spPr bwMode="auto">
            <a:xfrm>
              <a:off x="3492500" y="4460875"/>
              <a:ext cx="1943100" cy="839788"/>
            </a:xfrm>
            <a:custGeom>
              <a:avLst/>
              <a:gdLst/>
              <a:ahLst/>
              <a:cxnLst>
                <a:cxn ang="0">
                  <a:pos x="0" y="529"/>
                </a:cxn>
                <a:cxn ang="0">
                  <a:pos x="136" y="484"/>
                </a:cxn>
                <a:cxn ang="0">
                  <a:pos x="226" y="348"/>
                </a:cxn>
                <a:cxn ang="0">
                  <a:pos x="317" y="303"/>
                </a:cxn>
                <a:cxn ang="0">
                  <a:pos x="453" y="257"/>
                </a:cxn>
                <a:cxn ang="0">
                  <a:pos x="544" y="212"/>
                </a:cxn>
                <a:cxn ang="0">
                  <a:pos x="725" y="30"/>
                </a:cxn>
                <a:cxn ang="0">
                  <a:pos x="816" y="30"/>
                </a:cxn>
                <a:cxn ang="0">
                  <a:pos x="952" y="76"/>
                </a:cxn>
                <a:cxn ang="0">
                  <a:pos x="1088" y="257"/>
                </a:cxn>
                <a:cxn ang="0">
                  <a:pos x="1224" y="348"/>
                </a:cxn>
              </a:cxnLst>
              <a:rect l="0" t="0" r="r" b="b"/>
              <a:pathLst>
                <a:path w="1224" h="529">
                  <a:moveTo>
                    <a:pt x="0" y="529"/>
                  </a:moveTo>
                  <a:cubicBezTo>
                    <a:pt x="49" y="521"/>
                    <a:pt x="98" y="514"/>
                    <a:pt x="136" y="484"/>
                  </a:cubicBezTo>
                  <a:cubicBezTo>
                    <a:pt x="174" y="454"/>
                    <a:pt x="196" y="378"/>
                    <a:pt x="226" y="348"/>
                  </a:cubicBezTo>
                  <a:cubicBezTo>
                    <a:pt x="256" y="318"/>
                    <a:pt x="279" y="318"/>
                    <a:pt x="317" y="303"/>
                  </a:cubicBezTo>
                  <a:cubicBezTo>
                    <a:pt x="355" y="288"/>
                    <a:pt x="415" y="272"/>
                    <a:pt x="453" y="257"/>
                  </a:cubicBezTo>
                  <a:cubicBezTo>
                    <a:pt x="491" y="242"/>
                    <a:pt x="499" y="250"/>
                    <a:pt x="544" y="212"/>
                  </a:cubicBezTo>
                  <a:cubicBezTo>
                    <a:pt x="589" y="174"/>
                    <a:pt x="680" y="60"/>
                    <a:pt x="725" y="30"/>
                  </a:cubicBezTo>
                  <a:cubicBezTo>
                    <a:pt x="770" y="0"/>
                    <a:pt x="778" y="22"/>
                    <a:pt x="816" y="30"/>
                  </a:cubicBezTo>
                  <a:cubicBezTo>
                    <a:pt x="854" y="38"/>
                    <a:pt x="907" y="38"/>
                    <a:pt x="952" y="76"/>
                  </a:cubicBezTo>
                  <a:cubicBezTo>
                    <a:pt x="997" y="114"/>
                    <a:pt x="1043" y="212"/>
                    <a:pt x="1088" y="257"/>
                  </a:cubicBezTo>
                  <a:cubicBezTo>
                    <a:pt x="1133" y="302"/>
                    <a:pt x="1201" y="333"/>
                    <a:pt x="1224" y="34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019" name="Line 43"/>
            <p:cNvSpPr>
              <a:spLocks noChangeShapeType="1"/>
            </p:cNvSpPr>
            <p:nvPr/>
          </p:nvSpPr>
          <p:spPr bwMode="auto">
            <a:xfrm flipH="1" flipV="1">
              <a:off x="3522663" y="4508500"/>
              <a:ext cx="0" cy="1135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35"/>
            <p:cNvSpPr>
              <a:spLocks noChangeArrowheads="1"/>
            </p:cNvSpPr>
            <p:nvPr/>
          </p:nvSpPr>
          <p:spPr bwMode="auto">
            <a:xfrm>
              <a:off x="3717132" y="5181600"/>
              <a:ext cx="201612" cy="3778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35"/>
            <p:cNvSpPr>
              <a:spLocks noChangeArrowheads="1"/>
            </p:cNvSpPr>
            <p:nvPr/>
          </p:nvSpPr>
          <p:spPr bwMode="auto">
            <a:xfrm>
              <a:off x="3918744" y="4953000"/>
              <a:ext cx="201612" cy="61753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35"/>
            <p:cNvSpPr>
              <a:spLocks noChangeArrowheads="1"/>
            </p:cNvSpPr>
            <p:nvPr/>
          </p:nvSpPr>
          <p:spPr bwMode="auto">
            <a:xfrm>
              <a:off x="4120355" y="4876800"/>
              <a:ext cx="219869" cy="69056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35"/>
            <p:cNvSpPr>
              <a:spLocks noChangeArrowheads="1"/>
            </p:cNvSpPr>
            <p:nvPr/>
          </p:nvSpPr>
          <p:spPr bwMode="auto">
            <a:xfrm>
              <a:off x="4322763" y="4803775"/>
              <a:ext cx="201612" cy="7588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35"/>
            <p:cNvSpPr>
              <a:spLocks noChangeArrowheads="1"/>
            </p:cNvSpPr>
            <p:nvPr/>
          </p:nvSpPr>
          <p:spPr bwMode="auto">
            <a:xfrm>
              <a:off x="4524375" y="4584700"/>
              <a:ext cx="201612" cy="9779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Rectangle 35"/>
            <p:cNvSpPr>
              <a:spLocks noChangeArrowheads="1"/>
            </p:cNvSpPr>
            <p:nvPr/>
          </p:nvSpPr>
          <p:spPr bwMode="auto">
            <a:xfrm>
              <a:off x="4725987" y="4508500"/>
              <a:ext cx="201612" cy="10509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4927599" y="4724400"/>
              <a:ext cx="201612" cy="8350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35"/>
            <p:cNvSpPr>
              <a:spLocks noChangeArrowheads="1"/>
            </p:cNvSpPr>
            <p:nvPr/>
          </p:nvSpPr>
          <p:spPr bwMode="auto">
            <a:xfrm>
              <a:off x="5129211" y="4941888"/>
              <a:ext cx="201612" cy="61753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020" name="Line 44"/>
            <p:cNvSpPr>
              <a:spLocks noChangeShapeType="1"/>
            </p:cNvSpPr>
            <p:nvPr/>
          </p:nvSpPr>
          <p:spPr bwMode="auto">
            <a:xfrm>
              <a:off x="3492500" y="5562600"/>
              <a:ext cx="2070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679825" y="2141538"/>
            <a:ext cx="2089150" cy="1135062"/>
            <a:chOff x="3473450" y="1989138"/>
            <a:chExt cx="2089150" cy="1135062"/>
          </a:xfrm>
        </p:grpSpPr>
        <p:sp>
          <p:nvSpPr>
            <p:cNvPr id="383008" name="Freeform 32"/>
            <p:cNvSpPr>
              <a:spLocks/>
            </p:cNvSpPr>
            <p:nvPr/>
          </p:nvSpPr>
          <p:spPr bwMode="auto">
            <a:xfrm>
              <a:off x="3503613" y="2190750"/>
              <a:ext cx="1857375" cy="776287"/>
            </a:xfrm>
            <a:custGeom>
              <a:avLst/>
              <a:gdLst/>
              <a:ahLst/>
              <a:cxnLst>
                <a:cxn ang="0">
                  <a:pos x="0" y="293"/>
                </a:cxn>
                <a:cxn ang="0">
                  <a:pos x="24" y="279"/>
                </a:cxn>
                <a:cxn ang="0">
                  <a:pos x="144" y="149"/>
                </a:cxn>
                <a:cxn ang="0">
                  <a:pos x="258" y="21"/>
                </a:cxn>
                <a:cxn ang="0">
                  <a:pos x="368" y="21"/>
                </a:cxn>
                <a:cxn ang="0">
                  <a:pos x="498" y="73"/>
                </a:cxn>
                <a:cxn ang="0">
                  <a:pos x="626" y="197"/>
                </a:cxn>
                <a:cxn ang="0">
                  <a:pos x="758" y="303"/>
                </a:cxn>
                <a:cxn ang="0">
                  <a:pos x="878" y="341"/>
                </a:cxn>
                <a:cxn ang="0">
                  <a:pos x="1010" y="401"/>
                </a:cxn>
                <a:cxn ang="0">
                  <a:pos x="1142" y="447"/>
                </a:cxn>
                <a:cxn ang="0">
                  <a:pos x="1280" y="499"/>
                </a:cxn>
              </a:cxnLst>
              <a:rect l="0" t="0" r="r" b="b"/>
              <a:pathLst>
                <a:path w="1280" h="499">
                  <a:moveTo>
                    <a:pt x="0" y="293"/>
                  </a:moveTo>
                  <a:cubicBezTo>
                    <a:pt x="0" y="298"/>
                    <a:pt x="0" y="303"/>
                    <a:pt x="24" y="279"/>
                  </a:cubicBezTo>
                  <a:cubicBezTo>
                    <a:pt x="48" y="255"/>
                    <a:pt x="105" y="192"/>
                    <a:pt x="144" y="149"/>
                  </a:cubicBezTo>
                  <a:cubicBezTo>
                    <a:pt x="183" y="106"/>
                    <a:pt x="221" y="42"/>
                    <a:pt x="258" y="21"/>
                  </a:cubicBezTo>
                  <a:cubicBezTo>
                    <a:pt x="295" y="0"/>
                    <a:pt x="328" y="12"/>
                    <a:pt x="368" y="21"/>
                  </a:cubicBezTo>
                  <a:cubicBezTo>
                    <a:pt x="408" y="30"/>
                    <a:pt x="455" y="44"/>
                    <a:pt x="498" y="73"/>
                  </a:cubicBezTo>
                  <a:cubicBezTo>
                    <a:pt x="541" y="102"/>
                    <a:pt x="583" y="159"/>
                    <a:pt x="626" y="197"/>
                  </a:cubicBezTo>
                  <a:cubicBezTo>
                    <a:pt x="669" y="235"/>
                    <a:pt x="716" y="279"/>
                    <a:pt x="758" y="303"/>
                  </a:cubicBezTo>
                  <a:cubicBezTo>
                    <a:pt x="800" y="327"/>
                    <a:pt x="836" y="325"/>
                    <a:pt x="878" y="341"/>
                  </a:cubicBezTo>
                  <a:cubicBezTo>
                    <a:pt x="920" y="357"/>
                    <a:pt x="966" y="383"/>
                    <a:pt x="1010" y="401"/>
                  </a:cubicBezTo>
                  <a:cubicBezTo>
                    <a:pt x="1054" y="419"/>
                    <a:pt x="1097" y="431"/>
                    <a:pt x="1142" y="447"/>
                  </a:cubicBezTo>
                  <a:cubicBezTo>
                    <a:pt x="1187" y="463"/>
                    <a:pt x="1257" y="490"/>
                    <a:pt x="1280" y="499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35"/>
            <p:cNvSpPr>
              <a:spLocks noChangeArrowheads="1"/>
            </p:cNvSpPr>
            <p:nvPr/>
          </p:nvSpPr>
          <p:spPr bwMode="auto">
            <a:xfrm>
              <a:off x="3705225" y="2362200"/>
              <a:ext cx="201612" cy="685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Rectangle 35"/>
            <p:cNvSpPr>
              <a:spLocks noChangeArrowheads="1"/>
            </p:cNvSpPr>
            <p:nvPr/>
          </p:nvSpPr>
          <p:spPr bwMode="auto">
            <a:xfrm>
              <a:off x="3906837" y="2190750"/>
              <a:ext cx="201612" cy="8572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35"/>
            <p:cNvSpPr>
              <a:spLocks noChangeArrowheads="1"/>
            </p:cNvSpPr>
            <p:nvPr/>
          </p:nvSpPr>
          <p:spPr bwMode="auto">
            <a:xfrm>
              <a:off x="4108449" y="2362199"/>
              <a:ext cx="201612" cy="6858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35"/>
            <p:cNvSpPr>
              <a:spLocks noChangeArrowheads="1"/>
            </p:cNvSpPr>
            <p:nvPr/>
          </p:nvSpPr>
          <p:spPr bwMode="auto">
            <a:xfrm>
              <a:off x="4310061" y="2590800"/>
              <a:ext cx="201612" cy="4572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35"/>
            <p:cNvSpPr>
              <a:spLocks noChangeArrowheads="1"/>
            </p:cNvSpPr>
            <p:nvPr/>
          </p:nvSpPr>
          <p:spPr bwMode="auto">
            <a:xfrm>
              <a:off x="4511673" y="2667000"/>
              <a:ext cx="201612" cy="3810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4713285" y="2779713"/>
              <a:ext cx="201612" cy="2682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Rectangle 35"/>
            <p:cNvSpPr>
              <a:spLocks noChangeArrowheads="1"/>
            </p:cNvSpPr>
            <p:nvPr/>
          </p:nvSpPr>
          <p:spPr bwMode="auto">
            <a:xfrm>
              <a:off x="4914897" y="2886074"/>
              <a:ext cx="201612" cy="1619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5116509" y="2971800"/>
              <a:ext cx="201612" cy="756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35"/>
            <p:cNvSpPr>
              <a:spLocks noChangeArrowheads="1"/>
            </p:cNvSpPr>
            <p:nvPr/>
          </p:nvSpPr>
          <p:spPr bwMode="auto">
            <a:xfrm>
              <a:off x="3509963" y="2590800"/>
              <a:ext cx="201612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006" name="Line 30"/>
            <p:cNvSpPr>
              <a:spLocks noChangeShapeType="1"/>
            </p:cNvSpPr>
            <p:nvPr/>
          </p:nvSpPr>
          <p:spPr bwMode="auto">
            <a:xfrm flipH="1" flipV="1">
              <a:off x="3503613" y="1989138"/>
              <a:ext cx="0" cy="11350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007" name="Line 31"/>
            <p:cNvSpPr>
              <a:spLocks noChangeShapeType="1"/>
            </p:cNvSpPr>
            <p:nvPr/>
          </p:nvSpPr>
          <p:spPr bwMode="auto">
            <a:xfrm flipV="1">
              <a:off x="3473450" y="3048001"/>
              <a:ext cx="2089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animBg="1"/>
      <p:bldP spid="382980" grpId="0"/>
      <p:bldP spid="382981" grpId="0"/>
      <p:bldP spid="382982" grpId="0" animBg="1"/>
      <p:bldP spid="382982" grpId="1" animBg="1"/>
      <p:bldP spid="382983" grpId="0"/>
      <p:bldP spid="382984" grpId="0"/>
      <p:bldP spid="382986" grpId="0" animBg="1"/>
      <p:bldP spid="382987" grpId="0" animBg="1"/>
      <p:bldP spid="382988" grpId="0"/>
      <p:bldP spid="382989" grpId="0"/>
      <p:bldP spid="382990" grpId="0" animBg="1"/>
      <p:bldP spid="382991" grpId="0" animBg="1"/>
      <p:bldP spid="3830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LM for IR</a:t>
            </a:r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2590800" y="1484313"/>
            <a:ext cx="2016125" cy="2069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2555875" y="1522274"/>
            <a:ext cx="122180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text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mining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n-gram 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cluster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healthy 	?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2555875" y="4149724"/>
            <a:ext cx="2016125" cy="2022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2555875" y="3863876"/>
            <a:ext cx="12218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food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nutrition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healthy 	?</a:t>
            </a:r>
          </a:p>
          <a:p>
            <a:pPr>
              <a:lnSpc>
                <a:spcPct val="90000"/>
              </a:lnSpc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diet	?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n-gram 	?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372747" name="AutoShape 11"/>
          <p:cNvSpPr>
            <a:spLocks noChangeArrowheads="1"/>
          </p:cNvSpPr>
          <p:nvPr/>
        </p:nvSpPr>
        <p:spPr bwMode="auto">
          <a:xfrm>
            <a:off x="322263" y="1844675"/>
            <a:ext cx="1079500" cy="1368425"/>
          </a:xfrm>
          <a:prstGeom prst="foldedCorner">
            <a:avLst>
              <a:gd name="adj" fmla="val 125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49" name="AutoShape 13"/>
          <p:cNvSpPr>
            <a:spLocks noChangeArrowheads="1"/>
          </p:cNvSpPr>
          <p:nvPr/>
        </p:nvSpPr>
        <p:spPr bwMode="auto">
          <a:xfrm>
            <a:off x="250825" y="4365625"/>
            <a:ext cx="1079500" cy="1368425"/>
          </a:xfrm>
          <a:prstGeom prst="foldedCorner">
            <a:avLst>
              <a:gd name="adj" fmla="val 12500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322263" y="1955800"/>
            <a:ext cx="105189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Article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“Text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Mining”</a:t>
            </a:r>
          </a:p>
        </p:txBody>
      </p:sp>
      <p:sp>
        <p:nvSpPr>
          <p:cNvPr id="372751" name="Text Box 15"/>
          <p:cNvSpPr txBox="1">
            <a:spLocks noChangeArrowheads="1"/>
          </p:cNvSpPr>
          <p:nvPr/>
        </p:nvSpPr>
        <p:spPr bwMode="auto">
          <a:xfrm>
            <a:off x="211564" y="4485382"/>
            <a:ext cx="12362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Article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“Food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Nutrition”</a:t>
            </a:r>
          </a:p>
        </p:txBody>
      </p:sp>
      <p:sp>
        <p:nvSpPr>
          <p:cNvPr id="372753" name="AutoShape 17"/>
          <p:cNvSpPr>
            <a:spLocks noChangeArrowheads="1"/>
          </p:cNvSpPr>
          <p:nvPr/>
        </p:nvSpPr>
        <p:spPr bwMode="auto">
          <a:xfrm>
            <a:off x="1474788" y="2278063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54" name="AutoShape 18"/>
          <p:cNvSpPr>
            <a:spLocks noChangeArrowheads="1"/>
          </p:cNvSpPr>
          <p:nvPr/>
        </p:nvSpPr>
        <p:spPr bwMode="auto">
          <a:xfrm>
            <a:off x="1403350" y="4870450"/>
            <a:ext cx="1079500" cy="503238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95" name="Text Box 59"/>
          <p:cNvSpPr txBox="1">
            <a:spLocks noChangeArrowheads="1"/>
          </p:cNvSpPr>
          <p:nvPr/>
        </p:nvSpPr>
        <p:spPr bwMode="auto">
          <a:xfrm>
            <a:off x="2260493" y="981075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parameter estimation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96" name="Text Box 60"/>
          <p:cNvSpPr txBox="1">
            <a:spLocks noChangeArrowheads="1"/>
          </p:cNvSpPr>
          <p:nvPr/>
        </p:nvSpPr>
        <p:spPr bwMode="auto">
          <a:xfrm>
            <a:off x="5762946" y="3357563"/>
            <a:ext cx="32960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Query q: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“data mining algorithms”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98" name="AutoShape 62"/>
          <p:cNvSpPr>
            <a:spLocks noChangeArrowheads="1"/>
          </p:cNvSpPr>
          <p:nvPr/>
        </p:nvSpPr>
        <p:spPr bwMode="auto">
          <a:xfrm rot="2776382">
            <a:off x="4714082" y="2205831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799" name="AutoShape 63"/>
          <p:cNvSpPr>
            <a:spLocks noChangeArrowheads="1"/>
          </p:cNvSpPr>
          <p:nvPr/>
        </p:nvSpPr>
        <p:spPr bwMode="auto">
          <a:xfrm rot="-2492010">
            <a:off x="4787900" y="4941888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800" name="Text Box 64"/>
          <p:cNvSpPr txBox="1">
            <a:spLocks noChangeArrowheads="1"/>
          </p:cNvSpPr>
          <p:nvPr/>
        </p:nvSpPr>
        <p:spPr bwMode="auto">
          <a:xfrm>
            <a:off x="5722938" y="26368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801" name="Text Box 65"/>
          <p:cNvSpPr txBox="1">
            <a:spLocks noChangeArrowheads="1"/>
          </p:cNvSpPr>
          <p:nvPr/>
        </p:nvSpPr>
        <p:spPr bwMode="auto">
          <a:xfrm>
            <a:off x="5651500" y="40767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802" name="Text Box 66"/>
          <p:cNvSpPr txBox="1">
            <a:spLocks noChangeArrowheads="1"/>
          </p:cNvSpPr>
          <p:nvPr/>
        </p:nvSpPr>
        <p:spPr bwMode="auto">
          <a:xfrm>
            <a:off x="5715000" y="457200"/>
            <a:ext cx="2828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LM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more likely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generate q?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(better explains q)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2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2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 animBg="1"/>
      <p:bldP spid="372741" grpId="0"/>
      <p:bldP spid="372743" grpId="0" animBg="1"/>
      <p:bldP spid="372744" grpId="0"/>
      <p:bldP spid="372753" grpId="0" animBg="1"/>
      <p:bldP spid="372754" grpId="0" animBg="1"/>
      <p:bldP spid="372795" grpId="0"/>
      <p:bldP spid="372796" grpId="0"/>
      <p:bldP spid="372798" grpId="0" animBg="1"/>
      <p:bldP spid="372799" grpId="0" animBg="1"/>
      <p:bldP spid="372800" grpId="0"/>
      <p:bldP spid="372801" grpId="0"/>
      <p:bldP spid="3728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AutoShape 21"/>
          <p:cNvSpPr>
            <a:spLocks noChangeArrowheads="1"/>
          </p:cNvSpPr>
          <p:nvPr/>
        </p:nvSpPr>
        <p:spPr bwMode="auto">
          <a:xfrm>
            <a:off x="323850" y="1484313"/>
            <a:ext cx="4132886" cy="3960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LM Illustration: </a:t>
            </a:r>
            <a:br>
              <a:rPr lang="en-US" smtClean="0"/>
            </a:br>
            <a:r>
              <a:rPr lang="en-US" sz="4000" smtClean="0"/>
              <a:t>Document as Model and Query as Sample</a:t>
            </a:r>
            <a:endParaRPr lang="en-US" sz="4000" dirty="0"/>
          </a:p>
        </p:txBody>
      </p:sp>
      <p:sp>
        <p:nvSpPr>
          <p:cNvPr id="80" name="Date Placeholder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2702" name="AutoShape 30"/>
          <p:cNvSpPr>
            <a:spLocks noChangeArrowheads="1"/>
          </p:cNvSpPr>
          <p:nvPr/>
        </p:nvSpPr>
        <p:spPr bwMode="auto">
          <a:xfrm>
            <a:off x="611188" y="2133600"/>
            <a:ext cx="2305050" cy="3024188"/>
          </a:xfrm>
          <a:prstGeom prst="foldedCorner">
            <a:avLst>
              <a:gd name="adj" fmla="val 125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3" name="Oval 31"/>
          <p:cNvSpPr>
            <a:spLocks noChangeArrowheads="1"/>
          </p:cNvSpPr>
          <p:nvPr/>
        </p:nvSpPr>
        <p:spPr bwMode="auto">
          <a:xfrm>
            <a:off x="6842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4" name="Text Box 32"/>
          <p:cNvSpPr txBox="1">
            <a:spLocks noChangeArrowheads="1"/>
          </p:cNvSpPr>
          <p:nvPr/>
        </p:nvSpPr>
        <p:spPr bwMode="auto">
          <a:xfrm>
            <a:off x="6842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5" name="Oval 33"/>
          <p:cNvSpPr>
            <a:spLocks noChangeArrowheads="1"/>
          </p:cNvSpPr>
          <p:nvPr/>
        </p:nvSpPr>
        <p:spPr bwMode="auto">
          <a:xfrm>
            <a:off x="11160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6" name="Text Box 34"/>
          <p:cNvSpPr txBox="1">
            <a:spLocks noChangeArrowheads="1"/>
          </p:cNvSpPr>
          <p:nvPr/>
        </p:nvSpPr>
        <p:spPr bwMode="auto">
          <a:xfrm>
            <a:off x="11160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7" name="Oval 35"/>
          <p:cNvSpPr>
            <a:spLocks noChangeArrowheads="1"/>
          </p:cNvSpPr>
          <p:nvPr/>
        </p:nvSpPr>
        <p:spPr bwMode="auto">
          <a:xfrm>
            <a:off x="684213" y="32861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8" name="Text Box 36"/>
          <p:cNvSpPr txBox="1">
            <a:spLocks noChangeArrowheads="1"/>
          </p:cNvSpPr>
          <p:nvPr/>
        </p:nvSpPr>
        <p:spPr bwMode="auto">
          <a:xfrm>
            <a:off x="684213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1" name="Oval 39"/>
          <p:cNvSpPr>
            <a:spLocks noChangeArrowheads="1"/>
          </p:cNvSpPr>
          <p:nvPr/>
        </p:nvSpPr>
        <p:spPr bwMode="auto">
          <a:xfrm>
            <a:off x="15478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2" name="Text Box 40"/>
          <p:cNvSpPr txBox="1">
            <a:spLocks noChangeArrowheads="1"/>
          </p:cNvSpPr>
          <p:nvPr/>
        </p:nvSpPr>
        <p:spPr bwMode="auto">
          <a:xfrm>
            <a:off x="15478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3" name="Oval 41"/>
          <p:cNvSpPr>
            <a:spLocks noChangeArrowheads="1"/>
          </p:cNvSpPr>
          <p:nvPr/>
        </p:nvSpPr>
        <p:spPr bwMode="auto">
          <a:xfrm>
            <a:off x="684213" y="3790950"/>
            <a:ext cx="360362" cy="3603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4" name="Text Box 42"/>
          <p:cNvSpPr txBox="1">
            <a:spLocks noChangeArrowheads="1"/>
          </p:cNvSpPr>
          <p:nvPr/>
        </p:nvSpPr>
        <p:spPr bwMode="auto">
          <a:xfrm>
            <a:off x="684213" y="3717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5" name="Oval 43"/>
          <p:cNvSpPr>
            <a:spLocks noChangeArrowheads="1"/>
          </p:cNvSpPr>
          <p:nvPr/>
        </p:nvSpPr>
        <p:spPr bwMode="auto">
          <a:xfrm>
            <a:off x="6842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6" name="Text Box 44"/>
          <p:cNvSpPr txBox="1">
            <a:spLocks noChangeArrowheads="1"/>
          </p:cNvSpPr>
          <p:nvPr/>
        </p:nvSpPr>
        <p:spPr bwMode="auto">
          <a:xfrm>
            <a:off x="6842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3" name="Oval 51"/>
          <p:cNvSpPr>
            <a:spLocks noChangeArrowheads="1"/>
          </p:cNvSpPr>
          <p:nvPr/>
        </p:nvSpPr>
        <p:spPr bwMode="auto">
          <a:xfrm>
            <a:off x="11160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4" name="Text Box 52"/>
          <p:cNvSpPr txBox="1">
            <a:spLocks noChangeArrowheads="1"/>
          </p:cNvSpPr>
          <p:nvPr/>
        </p:nvSpPr>
        <p:spPr bwMode="auto">
          <a:xfrm>
            <a:off x="11160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5" name="Oval 53"/>
          <p:cNvSpPr>
            <a:spLocks noChangeArrowheads="1"/>
          </p:cNvSpPr>
          <p:nvPr/>
        </p:nvSpPr>
        <p:spPr bwMode="auto">
          <a:xfrm>
            <a:off x="15478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6" name="Text Box 54"/>
          <p:cNvSpPr txBox="1">
            <a:spLocks noChangeArrowheads="1"/>
          </p:cNvSpPr>
          <p:nvPr/>
        </p:nvSpPr>
        <p:spPr bwMode="auto">
          <a:xfrm>
            <a:off x="15478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7" name="Oval 55"/>
          <p:cNvSpPr>
            <a:spLocks noChangeArrowheads="1"/>
          </p:cNvSpPr>
          <p:nvPr/>
        </p:nvSpPr>
        <p:spPr bwMode="auto">
          <a:xfrm>
            <a:off x="19796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8" name="Text Box 56"/>
          <p:cNvSpPr txBox="1">
            <a:spLocks noChangeArrowheads="1"/>
          </p:cNvSpPr>
          <p:nvPr/>
        </p:nvSpPr>
        <p:spPr bwMode="auto">
          <a:xfrm>
            <a:off x="19796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9" name="Oval 57"/>
          <p:cNvSpPr>
            <a:spLocks noChangeArrowheads="1"/>
          </p:cNvSpPr>
          <p:nvPr/>
        </p:nvSpPr>
        <p:spPr bwMode="auto">
          <a:xfrm>
            <a:off x="1116013" y="32861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30" name="Text Box 58"/>
          <p:cNvSpPr txBox="1">
            <a:spLocks noChangeArrowheads="1"/>
          </p:cNvSpPr>
          <p:nvPr/>
        </p:nvSpPr>
        <p:spPr bwMode="auto">
          <a:xfrm>
            <a:off x="1116013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31" name="Oval 59"/>
          <p:cNvSpPr>
            <a:spLocks noChangeArrowheads="1"/>
          </p:cNvSpPr>
          <p:nvPr/>
        </p:nvSpPr>
        <p:spPr bwMode="auto">
          <a:xfrm>
            <a:off x="1547813" y="32861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32" name="Text Box 60"/>
          <p:cNvSpPr txBox="1">
            <a:spLocks noChangeArrowheads="1"/>
          </p:cNvSpPr>
          <p:nvPr/>
        </p:nvSpPr>
        <p:spPr bwMode="auto">
          <a:xfrm>
            <a:off x="1547813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49" name="Oval 77"/>
          <p:cNvSpPr>
            <a:spLocks noChangeArrowheads="1"/>
          </p:cNvSpPr>
          <p:nvPr/>
        </p:nvSpPr>
        <p:spPr bwMode="auto">
          <a:xfrm>
            <a:off x="684213" y="2781300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0" name="Text Box 78"/>
          <p:cNvSpPr txBox="1">
            <a:spLocks noChangeArrowheads="1"/>
          </p:cNvSpPr>
          <p:nvPr/>
        </p:nvSpPr>
        <p:spPr bwMode="auto">
          <a:xfrm>
            <a:off x="684213" y="2708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1" name="Oval 79"/>
          <p:cNvSpPr>
            <a:spLocks noChangeArrowheads="1"/>
          </p:cNvSpPr>
          <p:nvPr/>
        </p:nvSpPr>
        <p:spPr bwMode="auto">
          <a:xfrm>
            <a:off x="19796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2" name="Text Box 80"/>
          <p:cNvSpPr txBox="1">
            <a:spLocks noChangeArrowheads="1"/>
          </p:cNvSpPr>
          <p:nvPr/>
        </p:nvSpPr>
        <p:spPr bwMode="auto">
          <a:xfrm>
            <a:off x="19796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3" name="Oval 81"/>
          <p:cNvSpPr>
            <a:spLocks noChangeArrowheads="1"/>
          </p:cNvSpPr>
          <p:nvPr/>
        </p:nvSpPr>
        <p:spPr bwMode="auto">
          <a:xfrm>
            <a:off x="24114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4" name="Text Box 82"/>
          <p:cNvSpPr txBox="1">
            <a:spLocks noChangeArrowheads="1"/>
          </p:cNvSpPr>
          <p:nvPr/>
        </p:nvSpPr>
        <p:spPr bwMode="auto">
          <a:xfrm>
            <a:off x="24114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5" name="Oval 83"/>
          <p:cNvSpPr>
            <a:spLocks noChangeArrowheads="1"/>
          </p:cNvSpPr>
          <p:nvPr/>
        </p:nvSpPr>
        <p:spPr bwMode="auto">
          <a:xfrm>
            <a:off x="1116013" y="2781300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6" name="Text Box 84"/>
          <p:cNvSpPr txBox="1">
            <a:spLocks noChangeArrowheads="1"/>
          </p:cNvSpPr>
          <p:nvPr/>
        </p:nvSpPr>
        <p:spPr bwMode="auto">
          <a:xfrm>
            <a:off x="1116013" y="2708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8" name="Text Box 86"/>
          <p:cNvSpPr txBox="1">
            <a:spLocks noChangeArrowheads="1"/>
          </p:cNvSpPr>
          <p:nvPr/>
        </p:nvSpPr>
        <p:spPr bwMode="auto">
          <a:xfrm>
            <a:off x="533400" y="1557338"/>
            <a:ext cx="1529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9" name="Line 87"/>
          <p:cNvSpPr>
            <a:spLocks noChangeShapeType="1"/>
          </p:cNvSpPr>
          <p:nvPr/>
        </p:nvSpPr>
        <p:spPr bwMode="auto">
          <a:xfrm>
            <a:off x="1547813" y="49418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60" name="Text Box 88"/>
          <p:cNvSpPr txBox="1">
            <a:spLocks noChangeArrowheads="1"/>
          </p:cNvSpPr>
          <p:nvPr/>
        </p:nvSpPr>
        <p:spPr bwMode="auto">
          <a:xfrm>
            <a:off x="179388" y="5689600"/>
            <a:ext cx="3845925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 d: sample of M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for parameter estimation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5157789" y="3055939"/>
            <a:ext cx="3986213" cy="2347913"/>
            <a:chOff x="3249" y="1925"/>
            <a:chExt cx="2511" cy="1479"/>
          </a:xfrm>
        </p:grpSpPr>
        <p:sp>
          <p:nvSpPr>
            <p:cNvPr id="412761" name="Text Box 89"/>
            <p:cNvSpPr txBox="1">
              <a:spLocks noChangeArrowheads="1"/>
            </p:cNvSpPr>
            <p:nvPr/>
          </p:nvSpPr>
          <p:spPr bwMode="auto">
            <a:xfrm>
              <a:off x="3249" y="2640"/>
              <a:ext cx="25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P [                               | M]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2" name="Oval 90"/>
            <p:cNvSpPr>
              <a:spLocks noChangeArrowheads="1"/>
            </p:cNvSpPr>
            <p:nvPr/>
          </p:nvSpPr>
          <p:spPr bwMode="auto">
            <a:xfrm>
              <a:off x="3647" y="2703"/>
              <a:ext cx="227" cy="22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3" name="Text Box 91"/>
            <p:cNvSpPr txBox="1">
              <a:spLocks noChangeArrowheads="1"/>
            </p:cNvSpPr>
            <p:nvPr/>
          </p:nvSpPr>
          <p:spPr bwMode="auto">
            <a:xfrm>
              <a:off x="3633" y="265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4" name="Oval 92"/>
            <p:cNvSpPr>
              <a:spLocks noChangeArrowheads="1"/>
            </p:cNvSpPr>
            <p:nvPr/>
          </p:nvSpPr>
          <p:spPr bwMode="auto">
            <a:xfrm>
              <a:off x="3919" y="2703"/>
              <a:ext cx="227" cy="22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5" name="Text Box 93"/>
            <p:cNvSpPr txBox="1">
              <a:spLocks noChangeArrowheads="1"/>
            </p:cNvSpPr>
            <p:nvPr/>
          </p:nvSpPr>
          <p:spPr bwMode="auto">
            <a:xfrm>
              <a:off x="3921" y="265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6" name="Oval 94"/>
            <p:cNvSpPr>
              <a:spLocks noChangeArrowheads="1"/>
            </p:cNvSpPr>
            <p:nvPr/>
          </p:nvSpPr>
          <p:spPr bwMode="auto">
            <a:xfrm>
              <a:off x="4191" y="2704"/>
              <a:ext cx="227" cy="227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7" name="Text Box 95"/>
            <p:cNvSpPr txBox="1">
              <a:spLocks noChangeArrowheads="1"/>
            </p:cNvSpPr>
            <p:nvPr/>
          </p:nvSpPr>
          <p:spPr bwMode="auto">
            <a:xfrm>
              <a:off x="4191" y="26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8" name="Oval 96"/>
            <p:cNvSpPr>
              <a:spLocks noChangeArrowheads="1"/>
            </p:cNvSpPr>
            <p:nvPr/>
          </p:nvSpPr>
          <p:spPr bwMode="auto">
            <a:xfrm>
              <a:off x="4463" y="2704"/>
              <a:ext cx="227" cy="227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9" name="Text Box 97"/>
            <p:cNvSpPr txBox="1">
              <a:spLocks noChangeArrowheads="1"/>
            </p:cNvSpPr>
            <p:nvPr/>
          </p:nvSpPr>
          <p:spPr bwMode="auto">
            <a:xfrm>
              <a:off x="4463" y="265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0" name="Oval 98"/>
            <p:cNvSpPr>
              <a:spLocks noChangeArrowheads="1"/>
            </p:cNvSpPr>
            <p:nvPr/>
          </p:nvSpPr>
          <p:spPr bwMode="auto">
            <a:xfrm>
              <a:off x="4736" y="2704"/>
              <a:ext cx="227" cy="2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1" name="Text Box 99"/>
            <p:cNvSpPr txBox="1">
              <a:spLocks noChangeArrowheads="1"/>
            </p:cNvSpPr>
            <p:nvPr/>
          </p:nvSpPr>
          <p:spPr bwMode="auto">
            <a:xfrm>
              <a:off x="4736" y="26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2" name="Oval 100"/>
            <p:cNvSpPr>
              <a:spLocks noChangeArrowheads="1"/>
            </p:cNvSpPr>
            <p:nvPr/>
          </p:nvSpPr>
          <p:spPr bwMode="auto">
            <a:xfrm>
              <a:off x="5008" y="2704"/>
              <a:ext cx="227" cy="2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3" name="Text Box 101"/>
            <p:cNvSpPr txBox="1">
              <a:spLocks noChangeArrowheads="1"/>
            </p:cNvSpPr>
            <p:nvPr/>
          </p:nvSpPr>
          <p:spPr bwMode="auto">
            <a:xfrm>
              <a:off x="5008" y="26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4" name="Text Box 102"/>
            <p:cNvSpPr txBox="1">
              <a:spLocks noChangeArrowheads="1"/>
            </p:cNvSpPr>
            <p:nvPr/>
          </p:nvSpPr>
          <p:spPr bwMode="auto">
            <a:xfrm>
              <a:off x="3319" y="1925"/>
              <a:ext cx="186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estimate likelihood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of observing the query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5" name="AutoShape 103"/>
            <p:cNvSpPr>
              <a:spLocks/>
            </p:cNvSpPr>
            <p:nvPr/>
          </p:nvSpPr>
          <p:spPr bwMode="auto">
            <a:xfrm rot="5400000">
              <a:off x="4350" y="2319"/>
              <a:ext cx="136" cy="1542"/>
            </a:xfrm>
            <a:prstGeom prst="rightBrace">
              <a:avLst>
                <a:gd name="adj1" fmla="val 944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6" name="Text Box 104"/>
            <p:cNvSpPr txBox="1">
              <a:spLocks noChangeArrowheads="1"/>
            </p:cNvSpPr>
            <p:nvPr/>
          </p:nvSpPr>
          <p:spPr bwMode="auto">
            <a:xfrm>
              <a:off x="4100" y="3113"/>
              <a:ext cx="5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query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2777" name="AutoShape 105"/>
          <p:cNvSpPr>
            <a:spLocks noChangeArrowheads="1"/>
          </p:cNvSpPr>
          <p:nvPr/>
        </p:nvSpPr>
        <p:spPr bwMode="auto">
          <a:xfrm>
            <a:off x="4605338" y="4292600"/>
            <a:ext cx="576262" cy="360363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792" name="Picture 120" descr="wuerfelge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5338" y="3787775"/>
            <a:ext cx="504825" cy="482600"/>
          </a:xfrm>
          <a:prstGeom prst="rect">
            <a:avLst/>
          </a:prstGeom>
          <a:noFill/>
        </p:spPr>
      </p:pic>
      <p:grpSp>
        <p:nvGrpSpPr>
          <p:cNvPr id="78" name="Group 77"/>
          <p:cNvGrpSpPr/>
          <p:nvPr/>
        </p:nvGrpSpPr>
        <p:grpSpPr>
          <a:xfrm>
            <a:off x="2971800" y="1557337"/>
            <a:ext cx="1408735" cy="1150937"/>
            <a:chOff x="3473450" y="1989138"/>
            <a:chExt cx="2089150" cy="1135062"/>
          </a:xfrm>
        </p:grpSpPr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3503613" y="2190750"/>
              <a:ext cx="1857375" cy="776287"/>
            </a:xfrm>
            <a:custGeom>
              <a:avLst/>
              <a:gdLst/>
              <a:ahLst/>
              <a:cxnLst>
                <a:cxn ang="0">
                  <a:pos x="0" y="293"/>
                </a:cxn>
                <a:cxn ang="0">
                  <a:pos x="24" y="279"/>
                </a:cxn>
                <a:cxn ang="0">
                  <a:pos x="144" y="149"/>
                </a:cxn>
                <a:cxn ang="0">
                  <a:pos x="258" y="21"/>
                </a:cxn>
                <a:cxn ang="0">
                  <a:pos x="368" y="21"/>
                </a:cxn>
                <a:cxn ang="0">
                  <a:pos x="498" y="73"/>
                </a:cxn>
                <a:cxn ang="0">
                  <a:pos x="626" y="197"/>
                </a:cxn>
                <a:cxn ang="0">
                  <a:pos x="758" y="303"/>
                </a:cxn>
                <a:cxn ang="0">
                  <a:pos x="878" y="341"/>
                </a:cxn>
                <a:cxn ang="0">
                  <a:pos x="1010" y="401"/>
                </a:cxn>
                <a:cxn ang="0">
                  <a:pos x="1142" y="447"/>
                </a:cxn>
                <a:cxn ang="0">
                  <a:pos x="1280" y="499"/>
                </a:cxn>
              </a:cxnLst>
              <a:rect l="0" t="0" r="r" b="b"/>
              <a:pathLst>
                <a:path w="1280" h="499">
                  <a:moveTo>
                    <a:pt x="0" y="293"/>
                  </a:moveTo>
                  <a:cubicBezTo>
                    <a:pt x="0" y="298"/>
                    <a:pt x="0" y="303"/>
                    <a:pt x="24" y="279"/>
                  </a:cubicBezTo>
                  <a:cubicBezTo>
                    <a:pt x="48" y="255"/>
                    <a:pt x="105" y="192"/>
                    <a:pt x="144" y="149"/>
                  </a:cubicBezTo>
                  <a:cubicBezTo>
                    <a:pt x="183" y="106"/>
                    <a:pt x="221" y="42"/>
                    <a:pt x="258" y="21"/>
                  </a:cubicBezTo>
                  <a:cubicBezTo>
                    <a:pt x="295" y="0"/>
                    <a:pt x="328" y="12"/>
                    <a:pt x="368" y="21"/>
                  </a:cubicBezTo>
                  <a:cubicBezTo>
                    <a:pt x="408" y="30"/>
                    <a:pt x="455" y="44"/>
                    <a:pt x="498" y="73"/>
                  </a:cubicBezTo>
                  <a:cubicBezTo>
                    <a:pt x="541" y="102"/>
                    <a:pt x="583" y="159"/>
                    <a:pt x="626" y="197"/>
                  </a:cubicBezTo>
                  <a:cubicBezTo>
                    <a:pt x="669" y="235"/>
                    <a:pt x="716" y="279"/>
                    <a:pt x="758" y="303"/>
                  </a:cubicBezTo>
                  <a:cubicBezTo>
                    <a:pt x="800" y="327"/>
                    <a:pt x="836" y="325"/>
                    <a:pt x="878" y="341"/>
                  </a:cubicBezTo>
                  <a:cubicBezTo>
                    <a:pt x="920" y="357"/>
                    <a:pt x="966" y="383"/>
                    <a:pt x="1010" y="401"/>
                  </a:cubicBezTo>
                  <a:cubicBezTo>
                    <a:pt x="1054" y="419"/>
                    <a:pt x="1097" y="431"/>
                    <a:pt x="1142" y="447"/>
                  </a:cubicBezTo>
                  <a:cubicBezTo>
                    <a:pt x="1187" y="463"/>
                    <a:pt x="1257" y="490"/>
                    <a:pt x="1280" y="499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31"/>
            <p:cNvSpPr>
              <a:spLocks noChangeShapeType="1"/>
            </p:cNvSpPr>
            <p:nvPr/>
          </p:nvSpPr>
          <p:spPr bwMode="auto">
            <a:xfrm flipV="1">
              <a:off x="3473450" y="3047495"/>
              <a:ext cx="2089150" cy="5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35"/>
            <p:cNvSpPr>
              <a:spLocks noChangeArrowheads="1"/>
            </p:cNvSpPr>
            <p:nvPr/>
          </p:nvSpPr>
          <p:spPr bwMode="auto">
            <a:xfrm>
              <a:off x="3705225" y="2362200"/>
              <a:ext cx="201612" cy="685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Rectangle 35"/>
            <p:cNvSpPr>
              <a:spLocks noChangeArrowheads="1"/>
            </p:cNvSpPr>
            <p:nvPr/>
          </p:nvSpPr>
          <p:spPr bwMode="auto">
            <a:xfrm>
              <a:off x="3906837" y="2190750"/>
              <a:ext cx="201612" cy="8572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35"/>
            <p:cNvSpPr>
              <a:spLocks noChangeArrowheads="1"/>
            </p:cNvSpPr>
            <p:nvPr/>
          </p:nvSpPr>
          <p:spPr bwMode="auto">
            <a:xfrm>
              <a:off x="4108449" y="2362199"/>
              <a:ext cx="201612" cy="6858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35"/>
            <p:cNvSpPr>
              <a:spLocks noChangeArrowheads="1"/>
            </p:cNvSpPr>
            <p:nvPr/>
          </p:nvSpPr>
          <p:spPr bwMode="auto">
            <a:xfrm>
              <a:off x="4310061" y="2590800"/>
              <a:ext cx="201612" cy="4572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35"/>
            <p:cNvSpPr>
              <a:spLocks noChangeArrowheads="1"/>
            </p:cNvSpPr>
            <p:nvPr/>
          </p:nvSpPr>
          <p:spPr bwMode="auto">
            <a:xfrm>
              <a:off x="4511673" y="2667000"/>
              <a:ext cx="201612" cy="3810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713285" y="2779713"/>
              <a:ext cx="201612" cy="2682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Rectangle 35"/>
            <p:cNvSpPr>
              <a:spLocks noChangeArrowheads="1"/>
            </p:cNvSpPr>
            <p:nvPr/>
          </p:nvSpPr>
          <p:spPr bwMode="auto">
            <a:xfrm>
              <a:off x="4914897" y="2886074"/>
              <a:ext cx="201612" cy="1619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Rectangle 35"/>
            <p:cNvSpPr>
              <a:spLocks noChangeArrowheads="1"/>
            </p:cNvSpPr>
            <p:nvPr/>
          </p:nvSpPr>
          <p:spPr bwMode="auto">
            <a:xfrm>
              <a:off x="5116509" y="2971800"/>
              <a:ext cx="201612" cy="756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3509963" y="2590800"/>
              <a:ext cx="201612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30"/>
            <p:cNvSpPr>
              <a:spLocks noChangeShapeType="1"/>
            </p:cNvSpPr>
            <p:nvPr/>
          </p:nvSpPr>
          <p:spPr bwMode="auto">
            <a:xfrm flipH="1" flipV="1">
              <a:off x="3503613" y="1989138"/>
              <a:ext cx="0" cy="11350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412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93" name="AutoShape 21"/>
          <p:cNvSpPr>
            <a:spLocks noChangeArrowheads="1"/>
          </p:cNvSpPr>
          <p:nvPr/>
        </p:nvSpPr>
        <p:spPr bwMode="auto">
          <a:xfrm>
            <a:off x="323850" y="1484313"/>
            <a:ext cx="4132886" cy="3960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2971800" y="1557337"/>
            <a:ext cx="1408735" cy="1150937"/>
            <a:chOff x="3473450" y="1989138"/>
            <a:chExt cx="2089150" cy="1135062"/>
          </a:xfrm>
        </p:grpSpPr>
        <p:sp>
          <p:nvSpPr>
            <p:cNvPr id="220" name="Freeform 32"/>
            <p:cNvSpPr>
              <a:spLocks/>
            </p:cNvSpPr>
            <p:nvPr/>
          </p:nvSpPr>
          <p:spPr bwMode="auto">
            <a:xfrm>
              <a:off x="3503613" y="2190750"/>
              <a:ext cx="1857375" cy="776287"/>
            </a:xfrm>
            <a:custGeom>
              <a:avLst/>
              <a:gdLst/>
              <a:ahLst/>
              <a:cxnLst>
                <a:cxn ang="0">
                  <a:pos x="0" y="293"/>
                </a:cxn>
                <a:cxn ang="0">
                  <a:pos x="24" y="279"/>
                </a:cxn>
                <a:cxn ang="0">
                  <a:pos x="144" y="149"/>
                </a:cxn>
                <a:cxn ang="0">
                  <a:pos x="258" y="21"/>
                </a:cxn>
                <a:cxn ang="0">
                  <a:pos x="368" y="21"/>
                </a:cxn>
                <a:cxn ang="0">
                  <a:pos x="498" y="73"/>
                </a:cxn>
                <a:cxn ang="0">
                  <a:pos x="626" y="197"/>
                </a:cxn>
                <a:cxn ang="0">
                  <a:pos x="758" y="303"/>
                </a:cxn>
                <a:cxn ang="0">
                  <a:pos x="878" y="341"/>
                </a:cxn>
                <a:cxn ang="0">
                  <a:pos x="1010" y="401"/>
                </a:cxn>
                <a:cxn ang="0">
                  <a:pos x="1142" y="447"/>
                </a:cxn>
                <a:cxn ang="0">
                  <a:pos x="1280" y="499"/>
                </a:cxn>
              </a:cxnLst>
              <a:rect l="0" t="0" r="r" b="b"/>
              <a:pathLst>
                <a:path w="1280" h="499">
                  <a:moveTo>
                    <a:pt x="0" y="293"/>
                  </a:moveTo>
                  <a:cubicBezTo>
                    <a:pt x="0" y="298"/>
                    <a:pt x="0" y="303"/>
                    <a:pt x="24" y="279"/>
                  </a:cubicBezTo>
                  <a:cubicBezTo>
                    <a:pt x="48" y="255"/>
                    <a:pt x="105" y="192"/>
                    <a:pt x="144" y="149"/>
                  </a:cubicBezTo>
                  <a:cubicBezTo>
                    <a:pt x="183" y="106"/>
                    <a:pt x="221" y="42"/>
                    <a:pt x="258" y="21"/>
                  </a:cubicBezTo>
                  <a:cubicBezTo>
                    <a:pt x="295" y="0"/>
                    <a:pt x="328" y="12"/>
                    <a:pt x="368" y="21"/>
                  </a:cubicBezTo>
                  <a:cubicBezTo>
                    <a:pt x="408" y="30"/>
                    <a:pt x="455" y="44"/>
                    <a:pt x="498" y="73"/>
                  </a:cubicBezTo>
                  <a:cubicBezTo>
                    <a:pt x="541" y="102"/>
                    <a:pt x="583" y="159"/>
                    <a:pt x="626" y="197"/>
                  </a:cubicBezTo>
                  <a:cubicBezTo>
                    <a:pt x="669" y="235"/>
                    <a:pt x="716" y="279"/>
                    <a:pt x="758" y="303"/>
                  </a:cubicBezTo>
                  <a:cubicBezTo>
                    <a:pt x="800" y="327"/>
                    <a:pt x="836" y="325"/>
                    <a:pt x="878" y="341"/>
                  </a:cubicBezTo>
                  <a:cubicBezTo>
                    <a:pt x="920" y="357"/>
                    <a:pt x="966" y="383"/>
                    <a:pt x="1010" y="401"/>
                  </a:cubicBezTo>
                  <a:cubicBezTo>
                    <a:pt x="1054" y="419"/>
                    <a:pt x="1097" y="431"/>
                    <a:pt x="1142" y="447"/>
                  </a:cubicBezTo>
                  <a:cubicBezTo>
                    <a:pt x="1187" y="463"/>
                    <a:pt x="1257" y="490"/>
                    <a:pt x="1280" y="499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Line 31"/>
            <p:cNvSpPr>
              <a:spLocks noChangeShapeType="1"/>
            </p:cNvSpPr>
            <p:nvPr/>
          </p:nvSpPr>
          <p:spPr bwMode="auto">
            <a:xfrm flipV="1">
              <a:off x="3473450" y="3047495"/>
              <a:ext cx="2089150" cy="5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Rectangle 35"/>
            <p:cNvSpPr>
              <a:spLocks noChangeArrowheads="1"/>
            </p:cNvSpPr>
            <p:nvPr/>
          </p:nvSpPr>
          <p:spPr bwMode="auto">
            <a:xfrm>
              <a:off x="3705225" y="2362200"/>
              <a:ext cx="201612" cy="685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Rectangle 35"/>
            <p:cNvSpPr>
              <a:spLocks noChangeArrowheads="1"/>
            </p:cNvSpPr>
            <p:nvPr/>
          </p:nvSpPr>
          <p:spPr bwMode="auto">
            <a:xfrm>
              <a:off x="3906837" y="2190750"/>
              <a:ext cx="201612" cy="8572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" name="Rectangle 35"/>
            <p:cNvSpPr>
              <a:spLocks noChangeArrowheads="1"/>
            </p:cNvSpPr>
            <p:nvPr/>
          </p:nvSpPr>
          <p:spPr bwMode="auto">
            <a:xfrm>
              <a:off x="4108449" y="2362199"/>
              <a:ext cx="201612" cy="6858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Rectangle 35"/>
            <p:cNvSpPr>
              <a:spLocks noChangeArrowheads="1"/>
            </p:cNvSpPr>
            <p:nvPr/>
          </p:nvSpPr>
          <p:spPr bwMode="auto">
            <a:xfrm>
              <a:off x="4310061" y="2590800"/>
              <a:ext cx="201612" cy="4572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" name="Rectangle 35"/>
            <p:cNvSpPr>
              <a:spLocks noChangeArrowheads="1"/>
            </p:cNvSpPr>
            <p:nvPr/>
          </p:nvSpPr>
          <p:spPr bwMode="auto">
            <a:xfrm>
              <a:off x="4511673" y="2667000"/>
              <a:ext cx="201612" cy="3810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" name="Rectangle 35"/>
            <p:cNvSpPr>
              <a:spLocks noChangeArrowheads="1"/>
            </p:cNvSpPr>
            <p:nvPr/>
          </p:nvSpPr>
          <p:spPr bwMode="auto">
            <a:xfrm>
              <a:off x="4713285" y="2779713"/>
              <a:ext cx="201612" cy="2682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8" name="Rectangle 35"/>
            <p:cNvSpPr>
              <a:spLocks noChangeArrowheads="1"/>
            </p:cNvSpPr>
            <p:nvPr/>
          </p:nvSpPr>
          <p:spPr bwMode="auto">
            <a:xfrm>
              <a:off x="4914897" y="2886074"/>
              <a:ext cx="201612" cy="1619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9" name="Rectangle 35"/>
            <p:cNvSpPr>
              <a:spLocks noChangeArrowheads="1"/>
            </p:cNvSpPr>
            <p:nvPr/>
          </p:nvSpPr>
          <p:spPr bwMode="auto">
            <a:xfrm>
              <a:off x="5116509" y="2971800"/>
              <a:ext cx="201612" cy="756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0" name="Rectangle 35"/>
            <p:cNvSpPr>
              <a:spLocks noChangeArrowheads="1"/>
            </p:cNvSpPr>
            <p:nvPr/>
          </p:nvSpPr>
          <p:spPr bwMode="auto">
            <a:xfrm>
              <a:off x="3509963" y="2590800"/>
              <a:ext cx="201612" cy="457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1" name="Line 30"/>
            <p:cNvSpPr>
              <a:spLocks noChangeShapeType="1"/>
            </p:cNvSpPr>
            <p:nvPr/>
          </p:nvSpPr>
          <p:spPr bwMode="auto">
            <a:xfrm flipH="1" flipV="1">
              <a:off x="3503613" y="1989138"/>
              <a:ext cx="0" cy="11350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LM Illustration: </a:t>
            </a:r>
            <a:br>
              <a:rPr lang="en-US" dirty="0" smtClean="0"/>
            </a:br>
            <a:r>
              <a:rPr lang="en-US" sz="4000" dirty="0" smtClean="0"/>
              <a:t>Document as Model and Query as Sample</a:t>
            </a:r>
            <a:endParaRPr lang="en-US" sz="4000" dirty="0"/>
          </a:p>
        </p:txBody>
      </p:sp>
      <p:sp>
        <p:nvSpPr>
          <p:cNvPr id="80" name="Date Placeholder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2702" name="AutoShape 30"/>
          <p:cNvSpPr>
            <a:spLocks noChangeArrowheads="1"/>
          </p:cNvSpPr>
          <p:nvPr/>
        </p:nvSpPr>
        <p:spPr bwMode="auto">
          <a:xfrm>
            <a:off x="611188" y="2133600"/>
            <a:ext cx="2305050" cy="3024188"/>
          </a:xfrm>
          <a:prstGeom prst="foldedCorner">
            <a:avLst>
              <a:gd name="adj" fmla="val 125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3" name="Oval 31"/>
          <p:cNvSpPr>
            <a:spLocks noChangeArrowheads="1"/>
          </p:cNvSpPr>
          <p:nvPr/>
        </p:nvSpPr>
        <p:spPr bwMode="auto">
          <a:xfrm>
            <a:off x="6842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4" name="Text Box 32"/>
          <p:cNvSpPr txBox="1">
            <a:spLocks noChangeArrowheads="1"/>
          </p:cNvSpPr>
          <p:nvPr/>
        </p:nvSpPr>
        <p:spPr bwMode="auto">
          <a:xfrm>
            <a:off x="6842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5" name="Oval 33"/>
          <p:cNvSpPr>
            <a:spLocks noChangeArrowheads="1"/>
          </p:cNvSpPr>
          <p:nvPr/>
        </p:nvSpPr>
        <p:spPr bwMode="auto">
          <a:xfrm>
            <a:off x="11160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6" name="Text Box 34"/>
          <p:cNvSpPr txBox="1">
            <a:spLocks noChangeArrowheads="1"/>
          </p:cNvSpPr>
          <p:nvPr/>
        </p:nvSpPr>
        <p:spPr bwMode="auto">
          <a:xfrm>
            <a:off x="11160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7" name="Oval 35"/>
          <p:cNvSpPr>
            <a:spLocks noChangeArrowheads="1"/>
          </p:cNvSpPr>
          <p:nvPr/>
        </p:nvSpPr>
        <p:spPr bwMode="auto">
          <a:xfrm>
            <a:off x="684213" y="32861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08" name="Text Box 36"/>
          <p:cNvSpPr txBox="1">
            <a:spLocks noChangeArrowheads="1"/>
          </p:cNvSpPr>
          <p:nvPr/>
        </p:nvSpPr>
        <p:spPr bwMode="auto">
          <a:xfrm>
            <a:off x="684213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1" name="Oval 39"/>
          <p:cNvSpPr>
            <a:spLocks noChangeArrowheads="1"/>
          </p:cNvSpPr>
          <p:nvPr/>
        </p:nvSpPr>
        <p:spPr bwMode="auto">
          <a:xfrm>
            <a:off x="15478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2" name="Text Box 40"/>
          <p:cNvSpPr txBox="1">
            <a:spLocks noChangeArrowheads="1"/>
          </p:cNvSpPr>
          <p:nvPr/>
        </p:nvSpPr>
        <p:spPr bwMode="auto">
          <a:xfrm>
            <a:off x="15478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3" name="Oval 41"/>
          <p:cNvSpPr>
            <a:spLocks noChangeArrowheads="1"/>
          </p:cNvSpPr>
          <p:nvPr/>
        </p:nvSpPr>
        <p:spPr bwMode="auto">
          <a:xfrm>
            <a:off x="684213" y="3790950"/>
            <a:ext cx="360362" cy="3603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4" name="Text Box 42"/>
          <p:cNvSpPr txBox="1">
            <a:spLocks noChangeArrowheads="1"/>
          </p:cNvSpPr>
          <p:nvPr/>
        </p:nvSpPr>
        <p:spPr bwMode="auto">
          <a:xfrm>
            <a:off x="684213" y="3717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5" name="Oval 43"/>
          <p:cNvSpPr>
            <a:spLocks noChangeArrowheads="1"/>
          </p:cNvSpPr>
          <p:nvPr/>
        </p:nvSpPr>
        <p:spPr bwMode="auto">
          <a:xfrm>
            <a:off x="6842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16" name="Text Box 44"/>
          <p:cNvSpPr txBox="1">
            <a:spLocks noChangeArrowheads="1"/>
          </p:cNvSpPr>
          <p:nvPr/>
        </p:nvSpPr>
        <p:spPr bwMode="auto">
          <a:xfrm>
            <a:off x="6842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3" name="Oval 51"/>
          <p:cNvSpPr>
            <a:spLocks noChangeArrowheads="1"/>
          </p:cNvSpPr>
          <p:nvPr/>
        </p:nvSpPr>
        <p:spPr bwMode="auto">
          <a:xfrm>
            <a:off x="11160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4" name="Text Box 52"/>
          <p:cNvSpPr txBox="1">
            <a:spLocks noChangeArrowheads="1"/>
          </p:cNvSpPr>
          <p:nvPr/>
        </p:nvSpPr>
        <p:spPr bwMode="auto">
          <a:xfrm>
            <a:off x="11160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5" name="Oval 53"/>
          <p:cNvSpPr>
            <a:spLocks noChangeArrowheads="1"/>
          </p:cNvSpPr>
          <p:nvPr/>
        </p:nvSpPr>
        <p:spPr bwMode="auto">
          <a:xfrm>
            <a:off x="15478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6" name="Text Box 54"/>
          <p:cNvSpPr txBox="1">
            <a:spLocks noChangeArrowheads="1"/>
          </p:cNvSpPr>
          <p:nvPr/>
        </p:nvSpPr>
        <p:spPr bwMode="auto">
          <a:xfrm>
            <a:off x="15478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7" name="Oval 55"/>
          <p:cNvSpPr>
            <a:spLocks noChangeArrowheads="1"/>
          </p:cNvSpPr>
          <p:nvPr/>
        </p:nvSpPr>
        <p:spPr bwMode="auto">
          <a:xfrm>
            <a:off x="19796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8" name="Text Box 56"/>
          <p:cNvSpPr txBox="1">
            <a:spLocks noChangeArrowheads="1"/>
          </p:cNvSpPr>
          <p:nvPr/>
        </p:nvSpPr>
        <p:spPr bwMode="auto">
          <a:xfrm>
            <a:off x="19796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29" name="Oval 57"/>
          <p:cNvSpPr>
            <a:spLocks noChangeArrowheads="1"/>
          </p:cNvSpPr>
          <p:nvPr/>
        </p:nvSpPr>
        <p:spPr bwMode="auto">
          <a:xfrm>
            <a:off x="1116013" y="32861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30" name="Text Box 58"/>
          <p:cNvSpPr txBox="1">
            <a:spLocks noChangeArrowheads="1"/>
          </p:cNvSpPr>
          <p:nvPr/>
        </p:nvSpPr>
        <p:spPr bwMode="auto">
          <a:xfrm>
            <a:off x="1116013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31" name="Oval 59"/>
          <p:cNvSpPr>
            <a:spLocks noChangeArrowheads="1"/>
          </p:cNvSpPr>
          <p:nvPr/>
        </p:nvSpPr>
        <p:spPr bwMode="auto">
          <a:xfrm>
            <a:off x="1547813" y="32861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32" name="Text Box 60"/>
          <p:cNvSpPr txBox="1">
            <a:spLocks noChangeArrowheads="1"/>
          </p:cNvSpPr>
          <p:nvPr/>
        </p:nvSpPr>
        <p:spPr bwMode="auto">
          <a:xfrm>
            <a:off x="1547813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49" name="Oval 77"/>
          <p:cNvSpPr>
            <a:spLocks noChangeArrowheads="1"/>
          </p:cNvSpPr>
          <p:nvPr/>
        </p:nvSpPr>
        <p:spPr bwMode="auto">
          <a:xfrm>
            <a:off x="684213" y="2781300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0" name="Text Box 78"/>
          <p:cNvSpPr txBox="1">
            <a:spLocks noChangeArrowheads="1"/>
          </p:cNvSpPr>
          <p:nvPr/>
        </p:nvSpPr>
        <p:spPr bwMode="auto">
          <a:xfrm>
            <a:off x="684213" y="2708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1" name="Oval 79"/>
          <p:cNvSpPr>
            <a:spLocks noChangeArrowheads="1"/>
          </p:cNvSpPr>
          <p:nvPr/>
        </p:nvSpPr>
        <p:spPr bwMode="auto">
          <a:xfrm>
            <a:off x="1979613" y="2276475"/>
            <a:ext cx="360362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2" name="Text Box 80"/>
          <p:cNvSpPr txBox="1">
            <a:spLocks noChangeArrowheads="1"/>
          </p:cNvSpPr>
          <p:nvPr/>
        </p:nvSpPr>
        <p:spPr bwMode="auto">
          <a:xfrm>
            <a:off x="1979613" y="22050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3" name="Oval 81"/>
          <p:cNvSpPr>
            <a:spLocks noChangeArrowheads="1"/>
          </p:cNvSpPr>
          <p:nvPr/>
        </p:nvSpPr>
        <p:spPr bwMode="auto">
          <a:xfrm>
            <a:off x="2411413" y="4294188"/>
            <a:ext cx="360362" cy="3603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4" name="Text Box 82"/>
          <p:cNvSpPr txBox="1">
            <a:spLocks noChangeArrowheads="1"/>
          </p:cNvSpPr>
          <p:nvPr/>
        </p:nvSpPr>
        <p:spPr bwMode="auto">
          <a:xfrm>
            <a:off x="2411413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5" name="Oval 83"/>
          <p:cNvSpPr>
            <a:spLocks noChangeArrowheads="1"/>
          </p:cNvSpPr>
          <p:nvPr/>
        </p:nvSpPr>
        <p:spPr bwMode="auto">
          <a:xfrm>
            <a:off x="1116013" y="2781300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6" name="Text Box 84"/>
          <p:cNvSpPr txBox="1">
            <a:spLocks noChangeArrowheads="1"/>
          </p:cNvSpPr>
          <p:nvPr/>
        </p:nvSpPr>
        <p:spPr bwMode="auto">
          <a:xfrm>
            <a:off x="1116013" y="2708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58" name="Text Box 86"/>
          <p:cNvSpPr txBox="1">
            <a:spLocks noChangeArrowheads="1"/>
          </p:cNvSpPr>
          <p:nvPr/>
        </p:nvSpPr>
        <p:spPr bwMode="auto">
          <a:xfrm>
            <a:off x="527814" y="1557338"/>
            <a:ext cx="1529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5157789" y="3048002"/>
            <a:ext cx="3986213" cy="2355851"/>
            <a:chOff x="3249" y="1920"/>
            <a:chExt cx="2511" cy="1484"/>
          </a:xfrm>
        </p:grpSpPr>
        <p:sp>
          <p:nvSpPr>
            <p:cNvPr id="412761" name="Text Box 89"/>
            <p:cNvSpPr txBox="1">
              <a:spLocks noChangeArrowheads="1"/>
            </p:cNvSpPr>
            <p:nvPr/>
          </p:nvSpPr>
          <p:spPr bwMode="auto">
            <a:xfrm>
              <a:off x="3249" y="2640"/>
              <a:ext cx="25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P [                               | M]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2" name="Oval 90"/>
            <p:cNvSpPr>
              <a:spLocks noChangeArrowheads="1"/>
            </p:cNvSpPr>
            <p:nvPr/>
          </p:nvSpPr>
          <p:spPr bwMode="auto">
            <a:xfrm>
              <a:off x="3647" y="2703"/>
              <a:ext cx="227" cy="22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3" name="Text Box 91"/>
            <p:cNvSpPr txBox="1">
              <a:spLocks noChangeArrowheads="1"/>
            </p:cNvSpPr>
            <p:nvPr/>
          </p:nvSpPr>
          <p:spPr bwMode="auto">
            <a:xfrm>
              <a:off x="3633" y="265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4" name="Oval 92"/>
            <p:cNvSpPr>
              <a:spLocks noChangeArrowheads="1"/>
            </p:cNvSpPr>
            <p:nvPr/>
          </p:nvSpPr>
          <p:spPr bwMode="auto">
            <a:xfrm>
              <a:off x="3919" y="2703"/>
              <a:ext cx="227" cy="22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5" name="Text Box 93"/>
            <p:cNvSpPr txBox="1">
              <a:spLocks noChangeArrowheads="1"/>
            </p:cNvSpPr>
            <p:nvPr/>
          </p:nvSpPr>
          <p:spPr bwMode="auto">
            <a:xfrm>
              <a:off x="3921" y="265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6" name="Oval 94"/>
            <p:cNvSpPr>
              <a:spLocks noChangeArrowheads="1"/>
            </p:cNvSpPr>
            <p:nvPr/>
          </p:nvSpPr>
          <p:spPr bwMode="auto">
            <a:xfrm>
              <a:off x="4191" y="2704"/>
              <a:ext cx="227" cy="227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7" name="Text Box 95"/>
            <p:cNvSpPr txBox="1">
              <a:spLocks noChangeArrowheads="1"/>
            </p:cNvSpPr>
            <p:nvPr/>
          </p:nvSpPr>
          <p:spPr bwMode="auto">
            <a:xfrm>
              <a:off x="4191" y="26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8" name="Oval 96"/>
            <p:cNvSpPr>
              <a:spLocks noChangeArrowheads="1"/>
            </p:cNvSpPr>
            <p:nvPr/>
          </p:nvSpPr>
          <p:spPr bwMode="auto">
            <a:xfrm>
              <a:off x="4463" y="2704"/>
              <a:ext cx="227" cy="227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69" name="Text Box 97"/>
            <p:cNvSpPr txBox="1">
              <a:spLocks noChangeArrowheads="1"/>
            </p:cNvSpPr>
            <p:nvPr/>
          </p:nvSpPr>
          <p:spPr bwMode="auto">
            <a:xfrm>
              <a:off x="4463" y="265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0" name="Oval 98"/>
            <p:cNvSpPr>
              <a:spLocks noChangeArrowheads="1"/>
            </p:cNvSpPr>
            <p:nvPr/>
          </p:nvSpPr>
          <p:spPr bwMode="auto">
            <a:xfrm>
              <a:off x="4736" y="2704"/>
              <a:ext cx="227" cy="2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1" name="Text Box 99"/>
            <p:cNvSpPr txBox="1">
              <a:spLocks noChangeArrowheads="1"/>
            </p:cNvSpPr>
            <p:nvPr/>
          </p:nvSpPr>
          <p:spPr bwMode="auto">
            <a:xfrm>
              <a:off x="4736" y="26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2" name="Oval 100"/>
            <p:cNvSpPr>
              <a:spLocks noChangeArrowheads="1"/>
            </p:cNvSpPr>
            <p:nvPr/>
          </p:nvSpPr>
          <p:spPr bwMode="auto">
            <a:xfrm>
              <a:off x="5008" y="2704"/>
              <a:ext cx="227" cy="2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3" name="Text Box 101"/>
            <p:cNvSpPr txBox="1">
              <a:spLocks noChangeArrowheads="1"/>
            </p:cNvSpPr>
            <p:nvPr/>
          </p:nvSpPr>
          <p:spPr bwMode="auto">
            <a:xfrm>
              <a:off x="5008" y="265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4" name="Text Box 102"/>
            <p:cNvSpPr txBox="1">
              <a:spLocks noChangeArrowheads="1"/>
            </p:cNvSpPr>
            <p:nvPr/>
          </p:nvSpPr>
          <p:spPr bwMode="auto">
            <a:xfrm>
              <a:off x="3319" y="1920"/>
              <a:ext cx="186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estimate likelihood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of observing the query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5" name="AutoShape 103"/>
            <p:cNvSpPr>
              <a:spLocks/>
            </p:cNvSpPr>
            <p:nvPr/>
          </p:nvSpPr>
          <p:spPr bwMode="auto">
            <a:xfrm rot="5400000">
              <a:off x="4350" y="2319"/>
              <a:ext cx="136" cy="1542"/>
            </a:xfrm>
            <a:prstGeom prst="rightBrace">
              <a:avLst>
                <a:gd name="adj1" fmla="val 944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76" name="Text Box 104"/>
            <p:cNvSpPr txBox="1">
              <a:spLocks noChangeArrowheads="1"/>
            </p:cNvSpPr>
            <p:nvPr/>
          </p:nvSpPr>
          <p:spPr bwMode="auto">
            <a:xfrm>
              <a:off x="4100" y="3113"/>
              <a:ext cx="5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query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2777" name="AutoShape 105"/>
          <p:cNvSpPr>
            <a:spLocks noChangeArrowheads="1"/>
          </p:cNvSpPr>
          <p:nvPr/>
        </p:nvSpPr>
        <p:spPr bwMode="auto">
          <a:xfrm>
            <a:off x="4605338" y="4292600"/>
            <a:ext cx="576262" cy="360363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179388" y="4797426"/>
            <a:ext cx="5064426" cy="1836439"/>
            <a:chOff x="179388" y="4797426"/>
            <a:chExt cx="5064426" cy="1836439"/>
          </a:xfrm>
        </p:grpSpPr>
        <p:sp>
          <p:nvSpPr>
            <p:cNvPr id="412759" name="Line 87"/>
            <p:cNvSpPr>
              <a:spLocks noChangeShapeType="1"/>
            </p:cNvSpPr>
            <p:nvPr/>
          </p:nvSpPr>
          <p:spPr bwMode="auto">
            <a:xfrm>
              <a:off x="1547813" y="4941889"/>
              <a:ext cx="0" cy="620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 Box 37"/>
            <p:cNvSpPr txBox="1">
              <a:spLocks noChangeArrowheads="1"/>
            </p:cNvSpPr>
            <p:nvPr/>
          </p:nvSpPr>
          <p:spPr bwMode="auto">
            <a:xfrm>
              <a:off x="179388" y="5442668"/>
              <a:ext cx="1627369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document 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 Box 91"/>
            <p:cNvSpPr txBox="1">
              <a:spLocks noChangeArrowheads="1"/>
            </p:cNvSpPr>
            <p:nvPr/>
          </p:nvSpPr>
          <p:spPr bwMode="auto">
            <a:xfrm>
              <a:off x="1828800" y="5486400"/>
              <a:ext cx="3169457" cy="683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background corpus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and/or smoothing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92"/>
            <p:cNvSpPr>
              <a:spLocks noChangeShapeType="1"/>
            </p:cNvSpPr>
            <p:nvPr/>
          </p:nvSpPr>
          <p:spPr bwMode="auto">
            <a:xfrm>
              <a:off x="3851275" y="4797426"/>
              <a:ext cx="0" cy="765173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AutoShape 93"/>
            <p:cNvSpPr>
              <a:spLocks/>
            </p:cNvSpPr>
            <p:nvPr/>
          </p:nvSpPr>
          <p:spPr bwMode="auto">
            <a:xfrm rot="5400000">
              <a:off x="2603651" y="3666975"/>
              <a:ext cx="287337" cy="4992989"/>
            </a:xfrm>
            <a:prstGeom prst="rightBrace">
              <a:avLst>
                <a:gd name="adj1" fmla="val 1545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 Box 94"/>
            <p:cNvSpPr txBox="1">
              <a:spLocks noChangeArrowheads="1"/>
            </p:cNvSpPr>
            <p:nvPr/>
          </p:nvSpPr>
          <p:spPr bwMode="auto">
            <a:xfrm>
              <a:off x="990600" y="6172200"/>
              <a:ext cx="38459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used for parameter estimation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2895600" y="1406525"/>
            <a:ext cx="3124200" cy="3140075"/>
            <a:chOff x="2895600" y="1406525"/>
            <a:chExt cx="3124200" cy="3140075"/>
          </a:xfrm>
        </p:grpSpPr>
        <p:sp>
          <p:nvSpPr>
            <p:cNvPr id="94" name="AutoShape 55"/>
            <p:cNvSpPr>
              <a:spLocks noChangeArrowheads="1"/>
            </p:cNvSpPr>
            <p:nvPr/>
          </p:nvSpPr>
          <p:spPr bwMode="auto">
            <a:xfrm>
              <a:off x="3060700" y="2819400"/>
              <a:ext cx="790575" cy="1008062"/>
            </a:xfrm>
            <a:prstGeom prst="foldedCorner">
              <a:avLst>
                <a:gd name="adj" fmla="val 1250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5" name="Group 82"/>
            <p:cNvGrpSpPr>
              <a:grpSpLocks/>
            </p:cNvGrpSpPr>
            <p:nvPr/>
          </p:nvGrpSpPr>
          <p:grpSpPr bwMode="auto">
            <a:xfrm>
              <a:off x="3419475" y="2819400"/>
              <a:ext cx="368300" cy="396875"/>
              <a:chOff x="4148" y="3022"/>
              <a:chExt cx="232" cy="250"/>
            </a:xfrm>
          </p:grpSpPr>
          <p:sp>
            <p:nvSpPr>
              <p:cNvPr id="116" name="Oval 66"/>
              <p:cNvSpPr>
                <a:spLocks noChangeArrowheads="1"/>
              </p:cNvSpPr>
              <p:nvPr/>
            </p:nvSpPr>
            <p:spPr bwMode="auto">
              <a:xfrm>
                <a:off x="4195" y="3067"/>
                <a:ext cx="182" cy="18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Text Box 67"/>
              <p:cNvSpPr txBox="1">
                <a:spLocks noChangeArrowheads="1"/>
              </p:cNvSpPr>
              <p:nvPr/>
            </p:nvSpPr>
            <p:spPr bwMode="auto">
              <a:xfrm>
                <a:off x="4148" y="3022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6" name="Group 87"/>
            <p:cNvGrpSpPr>
              <a:grpSpLocks/>
            </p:cNvGrpSpPr>
            <p:nvPr/>
          </p:nvGrpSpPr>
          <p:grpSpPr bwMode="auto">
            <a:xfrm>
              <a:off x="3059113" y="3395662"/>
              <a:ext cx="368300" cy="396875"/>
              <a:chOff x="4377" y="3702"/>
              <a:chExt cx="232" cy="250"/>
            </a:xfrm>
          </p:grpSpPr>
          <p:sp>
            <p:nvSpPr>
              <p:cNvPr id="114" name="Oval 77"/>
              <p:cNvSpPr>
                <a:spLocks noChangeArrowheads="1"/>
              </p:cNvSpPr>
              <p:nvPr/>
            </p:nvSpPr>
            <p:spPr bwMode="auto">
              <a:xfrm>
                <a:off x="4422" y="3748"/>
                <a:ext cx="182" cy="19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Text Box 78"/>
              <p:cNvSpPr txBox="1">
                <a:spLocks noChangeArrowheads="1"/>
              </p:cNvSpPr>
              <p:nvPr/>
            </p:nvSpPr>
            <p:spPr bwMode="auto">
              <a:xfrm>
                <a:off x="4377" y="3702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7" name="AutoShape 56"/>
            <p:cNvSpPr>
              <a:spLocks noChangeArrowheads="1"/>
            </p:cNvSpPr>
            <p:nvPr/>
          </p:nvSpPr>
          <p:spPr bwMode="auto">
            <a:xfrm>
              <a:off x="3348038" y="3106737"/>
              <a:ext cx="790575" cy="1081087"/>
            </a:xfrm>
            <a:prstGeom prst="foldedCorner">
              <a:avLst>
                <a:gd name="adj" fmla="val 1250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8" name="Group 83"/>
            <p:cNvGrpSpPr>
              <a:grpSpLocks/>
            </p:cNvGrpSpPr>
            <p:nvPr/>
          </p:nvGrpSpPr>
          <p:grpSpPr bwMode="auto">
            <a:xfrm>
              <a:off x="3708400" y="3179762"/>
              <a:ext cx="387350" cy="396875"/>
              <a:chOff x="3152" y="3339"/>
              <a:chExt cx="244" cy="250"/>
            </a:xfrm>
          </p:grpSpPr>
          <p:sp>
            <p:nvSpPr>
              <p:cNvPr id="112" name="Oval 68"/>
              <p:cNvSpPr>
                <a:spLocks noChangeArrowheads="1"/>
              </p:cNvSpPr>
              <p:nvPr/>
            </p:nvSpPr>
            <p:spPr bwMode="auto">
              <a:xfrm>
                <a:off x="3152" y="3385"/>
                <a:ext cx="182" cy="18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Text Box 69"/>
              <p:cNvSpPr txBox="1">
                <a:spLocks noChangeArrowheads="1"/>
              </p:cNvSpPr>
              <p:nvPr/>
            </p:nvSpPr>
            <p:spPr bwMode="auto">
              <a:xfrm>
                <a:off x="3152" y="3339"/>
                <a:ext cx="2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9" name="Group 88"/>
            <p:cNvGrpSpPr>
              <a:grpSpLocks/>
            </p:cNvGrpSpPr>
            <p:nvPr/>
          </p:nvGrpSpPr>
          <p:grpSpPr bwMode="auto">
            <a:xfrm>
              <a:off x="3348038" y="3756025"/>
              <a:ext cx="368300" cy="396875"/>
              <a:chOff x="4377" y="3702"/>
              <a:chExt cx="232" cy="250"/>
            </a:xfrm>
          </p:grpSpPr>
          <p:sp>
            <p:nvSpPr>
              <p:cNvPr id="110" name="Oval 89"/>
              <p:cNvSpPr>
                <a:spLocks noChangeArrowheads="1"/>
              </p:cNvSpPr>
              <p:nvPr/>
            </p:nvSpPr>
            <p:spPr bwMode="auto">
              <a:xfrm>
                <a:off x="4422" y="3748"/>
                <a:ext cx="182" cy="19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Text Box 90"/>
              <p:cNvSpPr txBox="1">
                <a:spLocks noChangeArrowheads="1"/>
              </p:cNvSpPr>
              <p:nvPr/>
            </p:nvSpPr>
            <p:spPr bwMode="auto">
              <a:xfrm>
                <a:off x="4377" y="3702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0" name="AutoShape 57"/>
            <p:cNvSpPr>
              <a:spLocks noChangeArrowheads="1"/>
            </p:cNvSpPr>
            <p:nvPr/>
          </p:nvSpPr>
          <p:spPr bwMode="auto">
            <a:xfrm>
              <a:off x="3635375" y="3467100"/>
              <a:ext cx="790575" cy="1079500"/>
            </a:xfrm>
            <a:prstGeom prst="foldedCorner">
              <a:avLst>
                <a:gd name="adj" fmla="val 1250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1" name="Group 84"/>
            <p:cNvGrpSpPr>
              <a:grpSpLocks/>
            </p:cNvGrpSpPr>
            <p:nvPr/>
          </p:nvGrpSpPr>
          <p:grpSpPr bwMode="auto">
            <a:xfrm>
              <a:off x="3708400" y="4114800"/>
              <a:ext cx="325438" cy="396875"/>
              <a:chOff x="3400" y="3316"/>
              <a:chExt cx="205" cy="250"/>
            </a:xfrm>
          </p:grpSpPr>
          <p:sp>
            <p:nvSpPr>
              <p:cNvPr id="108" name="Oval 58"/>
              <p:cNvSpPr>
                <a:spLocks noChangeArrowheads="1"/>
              </p:cNvSpPr>
              <p:nvPr/>
            </p:nvSpPr>
            <p:spPr bwMode="auto">
              <a:xfrm>
                <a:off x="3424" y="3351"/>
                <a:ext cx="181" cy="181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Text Box 59"/>
              <p:cNvSpPr txBox="1">
                <a:spLocks noChangeArrowheads="1"/>
              </p:cNvSpPr>
              <p:nvPr/>
            </p:nvSpPr>
            <p:spPr bwMode="auto">
              <a:xfrm>
                <a:off x="3400" y="3316"/>
                <a:ext cx="17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" name="Group 85"/>
            <p:cNvGrpSpPr>
              <a:grpSpLocks/>
            </p:cNvGrpSpPr>
            <p:nvPr/>
          </p:nvGrpSpPr>
          <p:grpSpPr bwMode="auto">
            <a:xfrm>
              <a:off x="4067175" y="3898900"/>
              <a:ext cx="360363" cy="396875"/>
              <a:chOff x="3379" y="3566"/>
              <a:chExt cx="227" cy="250"/>
            </a:xfrm>
          </p:grpSpPr>
          <p:sp>
            <p:nvSpPr>
              <p:cNvPr id="106" name="Oval 60"/>
              <p:cNvSpPr>
                <a:spLocks noChangeArrowheads="1"/>
              </p:cNvSpPr>
              <p:nvPr/>
            </p:nvSpPr>
            <p:spPr bwMode="auto">
              <a:xfrm>
                <a:off x="3379" y="3608"/>
                <a:ext cx="181" cy="185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Text Box 61"/>
              <p:cNvSpPr txBox="1">
                <a:spLocks noChangeArrowheads="1"/>
              </p:cNvSpPr>
              <p:nvPr/>
            </p:nvSpPr>
            <p:spPr bwMode="auto">
              <a:xfrm>
                <a:off x="3379" y="3566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3" name="Group 86"/>
            <p:cNvGrpSpPr>
              <a:grpSpLocks/>
            </p:cNvGrpSpPr>
            <p:nvPr/>
          </p:nvGrpSpPr>
          <p:grpSpPr bwMode="auto">
            <a:xfrm>
              <a:off x="4067175" y="3538537"/>
              <a:ext cx="387350" cy="396875"/>
              <a:chOff x="3742" y="3702"/>
              <a:chExt cx="244" cy="250"/>
            </a:xfrm>
          </p:grpSpPr>
          <p:sp>
            <p:nvSpPr>
              <p:cNvPr id="104" name="Oval 62"/>
              <p:cNvSpPr>
                <a:spLocks noChangeArrowheads="1"/>
              </p:cNvSpPr>
              <p:nvPr/>
            </p:nvSpPr>
            <p:spPr bwMode="auto">
              <a:xfrm>
                <a:off x="3742" y="3748"/>
                <a:ext cx="182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 Box 63"/>
              <p:cNvSpPr txBox="1">
                <a:spLocks noChangeArrowheads="1"/>
              </p:cNvSpPr>
              <p:nvPr/>
            </p:nvSpPr>
            <p:spPr bwMode="auto">
              <a:xfrm>
                <a:off x="3742" y="3702"/>
                <a:ext cx="2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2" name="AutoShape 21"/>
            <p:cNvSpPr>
              <a:spLocks noChangeArrowheads="1"/>
            </p:cNvSpPr>
            <p:nvPr/>
          </p:nvSpPr>
          <p:spPr bwMode="auto">
            <a:xfrm>
              <a:off x="2895600" y="1406525"/>
              <a:ext cx="3124200" cy="1336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3" name="Group 77"/>
            <p:cNvGrpSpPr/>
            <p:nvPr/>
          </p:nvGrpSpPr>
          <p:grpSpPr>
            <a:xfrm>
              <a:off x="4800600" y="1603292"/>
              <a:ext cx="956780" cy="595056"/>
              <a:chOff x="3473450" y="1989138"/>
              <a:chExt cx="2089150" cy="1135062"/>
            </a:xfrm>
          </p:grpSpPr>
          <p:sp>
            <p:nvSpPr>
              <p:cNvPr id="164" name="Freeform 32"/>
              <p:cNvSpPr>
                <a:spLocks/>
              </p:cNvSpPr>
              <p:nvPr/>
            </p:nvSpPr>
            <p:spPr bwMode="auto">
              <a:xfrm>
                <a:off x="3503613" y="2190750"/>
                <a:ext cx="1857375" cy="776287"/>
              </a:xfrm>
              <a:custGeom>
                <a:avLst/>
                <a:gdLst/>
                <a:ahLst/>
                <a:cxnLst>
                  <a:cxn ang="0">
                    <a:pos x="0" y="293"/>
                  </a:cxn>
                  <a:cxn ang="0">
                    <a:pos x="24" y="279"/>
                  </a:cxn>
                  <a:cxn ang="0">
                    <a:pos x="144" y="149"/>
                  </a:cxn>
                  <a:cxn ang="0">
                    <a:pos x="258" y="21"/>
                  </a:cxn>
                  <a:cxn ang="0">
                    <a:pos x="368" y="21"/>
                  </a:cxn>
                  <a:cxn ang="0">
                    <a:pos x="498" y="73"/>
                  </a:cxn>
                  <a:cxn ang="0">
                    <a:pos x="626" y="197"/>
                  </a:cxn>
                  <a:cxn ang="0">
                    <a:pos x="758" y="303"/>
                  </a:cxn>
                  <a:cxn ang="0">
                    <a:pos x="878" y="341"/>
                  </a:cxn>
                  <a:cxn ang="0">
                    <a:pos x="1010" y="401"/>
                  </a:cxn>
                  <a:cxn ang="0">
                    <a:pos x="1142" y="447"/>
                  </a:cxn>
                  <a:cxn ang="0">
                    <a:pos x="1280" y="499"/>
                  </a:cxn>
                </a:cxnLst>
                <a:rect l="0" t="0" r="r" b="b"/>
                <a:pathLst>
                  <a:path w="1280" h="499">
                    <a:moveTo>
                      <a:pt x="0" y="293"/>
                    </a:moveTo>
                    <a:cubicBezTo>
                      <a:pt x="0" y="298"/>
                      <a:pt x="0" y="303"/>
                      <a:pt x="24" y="279"/>
                    </a:cubicBezTo>
                    <a:cubicBezTo>
                      <a:pt x="48" y="255"/>
                      <a:pt x="105" y="192"/>
                      <a:pt x="144" y="149"/>
                    </a:cubicBezTo>
                    <a:cubicBezTo>
                      <a:pt x="183" y="106"/>
                      <a:pt x="221" y="42"/>
                      <a:pt x="258" y="21"/>
                    </a:cubicBezTo>
                    <a:cubicBezTo>
                      <a:pt x="295" y="0"/>
                      <a:pt x="328" y="12"/>
                      <a:pt x="368" y="21"/>
                    </a:cubicBezTo>
                    <a:cubicBezTo>
                      <a:pt x="408" y="30"/>
                      <a:pt x="455" y="44"/>
                      <a:pt x="498" y="73"/>
                    </a:cubicBezTo>
                    <a:cubicBezTo>
                      <a:pt x="541" y="102"/>
                      <a:pt x="583" y="159"/>
                      <a:pt x="626" y="197"/>
                    </a:cubicBezTo>
                    <a:cubicBezTo>
                      <a:pt x="669" y="235"/>
                      <a:pt x="716" y="279"/>
                      <a:pt x="758" y="303"/>
                    </a:cubicBezTo>
                    <a:cubicBezTo>
                      <a:pt x="800" y="327"/>
                      <a:pt x="836" y="325"/>
                      <a:pt x="878" y="341"/>
                    </a:cubicBezTo>
                    <a:cubicBezTo>
                      <a:pt x="920" y="357"/>
                      <a:pt x="966" y="383"/>
                      <a:pt x="1010" y="401"/>
                    </a:cubicBezTo>
                    <a:cubicBezTo>
                      <a:pt x="1054" y="419"/>
                      <a:pt x="1097" y="431"/>
                      <a:pt x="1142" y="447"/>
                    </a:cubicBezTo>
                    <a:cubicBezTo>
                      <a:pt x="1187" y="463"/>
                      <a:pt x="1257" y="490"/>
                      <a:pt x="1280" y="49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5" name="Line 31"/>
              <p:cNvSpPr>
                <a:spLocks noChangeShapeType="1"/>
              </p:cNvSpPr>
              <p:nvPr/>
            </p:nvSpPr>
            <p:spPr bwMode="auto">
              <a:xfrm flipV="1">
                <a:off x="3473450" y="3047495"/>
                <a:ext cx="2089150" cy="5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Rectangle 35"/>
              <p:cNvSpPr>
                <a:spLocks noChangeArrowheads="1"/>
              </p:cNvSpPr>
              <p:nvPr/>
            </p:nvSpPr>
            <p:spPr bwMode="auto">
              <a:xfrm>
                <a:off x="3705225" y="2362200"/>
                <a:ext cx="201612" cy="685800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7" name="Rectangle 35"/>
              <p:cNvSpPr>
                <a:spLocks noChangeArrowheads="1"/>
              </p:cNvSpPr>
              <p:nvPr/>
            </p:nvSpPr>
            <p:spPr bwMode="auto">
              <a:xfrm>
                <a:off x="3906837" y="2190750"/>
                <a:ext cx="201612" cy="857250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8" name="Rectangle 35"/>
              <p:cNvSpPr>
                <a:spLocks noChangeArrowheads="1"/>
              </p:cNvSpPr>
              <p:nvPr/>
            </p:nvSpPr>
            <p:spPr bwMode="auto">
              <a:xfrm>
                <a:off x="4108449" y="2362199"/>
                <a:ext cx="201612" cy="685801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9" name="Rectangle 35"/>
              <p:cNvSpPr>
                <a:spLocks noChangeArrowheads="1"/>
              </p:cNvSpPr>
              <p:nvPr/>
            </p:nvSpPr>
            <p:spPr bwMode="auto">
              <a:xfrm>
                <a:off x="4310061" y="2590800"/>
                <a:ext cx="201612" cy="457201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Rectangle 35"/>
              <p:cNvSpPr>
                <a:spLocks noChangeArrowheads="1"/>
              </p:cNvSpPr>
              <p:nvPr/>
            </p:nvSpPr>
            <p:spPr bwMode="auto">
              <a:xfrm>
                <a:off x="4511673" y="2667000"/>
                <a:ext cx="201612" cy="381001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1" name="Rectangle 35"/>
              <p:cNvSpPr>
                <a:spLocks noChangeArrowheads="1"/>
              </p:cNvSpPr>
              <p:nvPr/>
            </p:nvSpPr>
            <p:spPr bwMode="auto">
              <a:xfrm>
                <a:off x="4713285" y="2779713"/>
                <a:ext cx="201612" cy="268288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Rectangle 35"/>
              <p:cNvSpPr>
                <a:spLocks noChangeArrowheads="1"/>
              </p:cNvSpPr>
              <p:nvPr/>
            </p:nvSpPr>
            <p:spPr bwMode="auto">
              <a:xfrm>
                <a:off x="4914897" y="2886074"/>
                <a:ext cx="201612" cy="161925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Rectangle 35"/>
              <p:cNvSpPr>
                <a:spLocks noChangeArrowheads="1"/>
              </p:cNvSpPr>
              <p:nvPr/>
            </p:nvSpPr>
            <p:spPr bwMode="auto">
              <a:xfrm>
                <a:off x="5116509" y="2971800"/>
                <a:ext cx="201612" cy="75695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Rectangle 35"/>
              <p:cNvSpPr>
                <a:spLocks noChangeArrowheads="1"/>
              </p:cNvSpPr>
              <p:nvPr/>
            </p:nvSpPr>
            <p:spPr bwMode="auto">
              <a:xfrm>
                <a:off x="3509963" y="2590800"/>
                <a:ext cx="201612" cy="457200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Line 30"/>
              <p:cNvSpPr>
                <a:spLocks noChangeShapeType="1"/>
              </p:cNvSpPr>
              <p:nvPr/>
            </p:nvSpPr>
            <p:spPr bwMode="auto">
              <a:xfrm flipH="1" flipV="1">
                <a:off x="3503613" y="1989138"/>
                <a:ext cx="0" cy="11350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" name="Group 77"/>
            <p:cNvGrpSpPr/>
            <p:nvPr/>
          </p:nvGrpSpPr>
          <p:grpSpPr>
            <a:xfrm>
              <a:off x="3048000" y="1524000"/>
              <a:ext cx="1408735" cy="1150937"/>
              <a:chOff x="3473450" y="1989138"/>
              <a:chExt cx="2089150" cy="1135062"/>
            </a:xfrm>
          </p:grpSpPr>
          <p:sp>
            <p:nvSpPr>
              <p:cNvPr id="79" name="Freeform 32"/>
              <p:cNvSpPr>
                <a:spLocks/>
              </p:cNvSpPr>
              <p:nvPr/>
            </p:nvSpPr>
            <p:spPr bwMode="auto">
              <a:xfrm>
                <a:off x="3503613" y="2190750"/>
                <a:ext cx="1857375" cy="776287"/>
              </a:xfrm>
              <a:custGeom>
                <a:avLst/>
                <a:gdLst/>
                <a:ahLst/>
                <a:cxnLst>
                  <a:cxn ang="0">
                    <a:pos x="0" y="293"/>
                  </a:cxn>
                  <a:cxn ang="0">
                    <a:pos x="24" y="279"/>
                  </a:cxn>
                  <a:cxn ang="0">
                    <a:pos x="144" y="149"/>
                  </a:cxn>
                  <a:cxn ang="0">
                    <a:pos x="258" y="21"/>
                  </a:cxn>
                  <a:cxn ang="0">
                    <a:pos x="368" y="21"/>
                  </a:cxn>
                  <a:cxn ang="0">
                    <a:pos x="498" y="73"/>
                  </a:cxn>
                  <a:cxn ang="0">
                    <a:pos x="626" y="197"/>
                  </a:cxn>
                  <a:cxn ang="0">
                    <a:pos x="758" y="303"/>
                  </a:cxn>
                  <a:cxn ang="0">
                    <a:pos x="878" y="341"/>
                  </a:cxn>
                  <a:cxn ang="0">
                    <a:pos x="1010" y="401"/>
                  </a:cxn>
                  <a:cxn ang="0">
                    <a:pos x="1142" y="447"/>
                  </a:cxn>
                  <a:cxn ang="0">
                    <a:pos x="1280" y="499"/>
                  </a:cxn>
                </a:cxnLst>
                <a:rect l="0" t="0" r="r" b="b"/>
                <a:pathLst>
                  <a:path w="1280" h="499">
                    <a:moveTo>
                      <a:pt x="0" y="293"/>
                    </a:moveTo>
                    <a:cubicBezTo>
                      <a:pt x="0" y="298"/>
                      <a:pt x="0" y="303"/>
                      <a:pt x="24" y="279"/>
                    </a:cubicBezTo>
                    <a:cubicBezTo>
                      <a:pt x="48" y="255"/>
                      <a:pt x="105" y="192"/>
                      <a:pt x="144" y="149"/>
                    </a:cubicBezTo>
                    <a:cubicBezTo>
                      <a:pt x="183" y="106"/>
                      <a:pt x="221" y="42"/>
                      <a:pt x="258" y="21"/>
                    </a:cubicBezTo>
                    <a:cubicBezTo>
                      <a:pt x="295" y="0"/>
                      <a:pt x="328" y="12"/>
                      <a:pt x="368" y="21"/>
                    </a:cubicBezTo>
                    <a:cubicBezTo>
                      <a:pt x="408" y="30"/>
                      <a:pt x="455" y="44"/>
                      <a:pt x="498" y="73"/>
                    </a:cubicBezTo>
                    <a:cubicBezTo>
                      <a:pt x="541" y="102"/>
                      <a:pt x="583" y="159"/>
                      <a:pt x="626" y="197"/>
                    </a:cubicBezTo>
                    <a:cubicBezTo>
                      <a:pt x="669" y="235"/>
                      <a:pt x="716" y="279"/>
                      <a:pt x="758" y="303"/>
                    </a:cubicBezTo>
                    <a:cubicBezTo>
                      <a:pt x="800" y="327"/>
                      <a:pt x="836" y="325"/>
                      <a:pt x="878" y="341"/>
                    </a:cubicBezTo>
                    <a:cubicBezTo>
                      <a:pt x="920" y="357"/>
                      <a:pt x="966" y="383"/>
                      <a:pt x="1010" y="401"/>
                    </a:cubicBezTo>
                    <a:cubicBezTo>
                      <a:pt x="1054" y="419"/>
                      <a:pt x="1097" y="431"/>
                      <a:pt x="1142" y="447"/>
                    </a:cubicBezTo>
                    <a:cubicBezTo>
                      <a:pt x="1187" y="463"/>
                      <a:pt x="1257" y="490"/>
                      <a:pt x="1280" y="49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Line 31"/>
              <p:cNvSpPr>
                <a:spLocks noChangeShapeType="1"/>
              </p:cNvSpPr>
              <p:nvPr/>
            </p:nvSpPr>
            <p:spPr bwMode="auto">
              <a:xfrm flipV="1">
                <a:off x="3473450" y="3047495"/>
                <a:ext cx="2089150" cy="5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Rectangle 35"/>
              <p:cNvSpPr>
                <a:spLocks noChangeArrowheads="1"/>
              </p:cNvSpPr>
              <p:nvPr/>
            </p:nvSpPr>
            <p:spPr bwMode="auto">
              <a:xfrm>
                <a:off x="3705225" y="2362200"/>
                <a:ext cx="201612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Rectangle 35"/>
              <p:cNvSpPr>
                <a:spLocks noChangeArrowheads="1"/>
              </p:cNvSpPr>
              <p:nvPr/>
            </p:nvSpPr>
            <p:spPr bwMode="auto">
              <a:xfrm>
                <a:off x="3906837" y="2190750"/>
                <a:ext cx="201612" cy="8572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Rectangle 35"/>
              <p:cNvSpPr>
                <a:spLocks noChangeArrowheads="1"/>
              </p:cNvSpPr>
              <p:nvPr/>
            </p:nvSpPr>
            <p:spPr bwMode="auto">
              <a:xfrm>
                <a:off x="4108449" y="2362199"/>
                <a:ext cx="201612" cy="68580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Rectangle 35"/>
              <p:cNvSpPr>
                <a:spLocks noChangeArrowheads="1"/>
              </p:cNvSpPr>
              <p:nvPr/>
            </p:nvSpPr>
            <p:spPr bwMode="auto">
              <a:xfrm>
                <a:off x="4310061" y="2590800"/>
                <a:ext cx="201612" cy="45720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Rectangle 35"/>
              <p:cNvSpPr>
                <a:spLocks noChangeArrowheads="1"/>
              </p:cNvSpPr>
              <p:nvPr/>
            </p:nvSpPr>
            <p:spPr bwMode="auto">
              <a:xfrm>
                <a:off x="4511673" y="2667000"/>
                <a:ext cx="201612" cy="38100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Rectangle 35"/>
              <p:cNvSpPr>
                <a:spLocks noChangeArrowheads="1"/>
              </p:cNvSpPr>
              <p:nvPr/>
            </p:nvSpPr>
            <p:spPr bwMode="auto">
              <a:xfrm>
                <a:off x="4713285" y="2779713"/>
                <a:ext cx="201612" cy="26828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Rectangle 35"/>
              <p:cNvSpPr>
                <a:spLocks noChangeArrowheads="1"/>
              </p:cNvSpPr>
              <p:nvPr/>
            </p:nvSpPr>
            <p:spPr bwMode="auto">
              <a:xfrm>
                <a:off x="4801892" y="2920518"/>
                <a:ext cx="201612" cy="16192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Rectangle 35"/>
              <p:cNvSpPr>
                <a:spLocks noChangeArrowheads="1"/>
              </p:cNvSpPr>
              <p:nvPr/>
            </p:nvSpPr>
            <p:spPr bwMode="auto">
              <a:xfrm>
                <a:off x="5116509" y="2971800"/>
                <a:ext cx="201612" cy="7569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Rectangle 35"/>
              <p:cNvSpPr>
                <a:spLocks noChangeArrowheads="1"/>
              </p:cNvSpPr>
              <p:nvPr/>
            </p:nvSpPr>
            <p:spPr bwMode="auto">
              <a:xfrm>
                <a:off x="3509963" y="2590800"/>
                <a:ext cx="201612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Line 30"/>
              <p:cNvSpPr>
                <a:spLocks noChangeShapeType="1"/>
              </p:cNvSpPr>
              <p:nvPr/>
            </p:nvSpPr>
            <p:spPr bwMode="auto">
              <a:xfrm flipH="1" flipV="1">
                <a:off x="3503613" y="1989138"/>
                <a:ext cx="0" cy="11350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6" name="Group 77"/>
            <p:cNvGrpSpPr/>
            <p:nvPr/>
          </p:nvGrpSpPr>
          <p:grpSpPr>
            <a:xfrm>
              <a:off x="4876800" y="1781688"/>
              <a:ext cx="956780" cy="595056"/>
              <a:chOff x="3473450" y="1989138"/>
              <a:chExt cx="2089150" cy="1135062"/>
            </a:xfrm>
          </p:grpSpPr>
          <p:sp>
            <p:nvSpPr>
              <p:cNvPr id="177" name="Freeform 32"/>
              <p:cNvSpPr>
                <a:spLocks/>
              </p:cNvSpPr>
              <p:nvPr/>
            </p:nvSpPr>
            <p:spPr bwMode="auto">
              <a:xfrm>
                <a:off x="3503613" y="2190750"/>
                <a:ext cx="1857375" cy="776287"/>
              </a:xfrm>
              <a:custGeom>
                <a:avLst/>
                <a:gdLst/>
                <a:ahLst/>
                <a:cxnLst>
                  <a:cxn ang="0">
                    <a:pos x="0" y="293"/>
                  </a:cxn>
                  <a:cxn ang="0">
                    <a:pos x="24" y="279"/>
                  </a:cxn>
                  <a:cxn ang="0">
                    <a:pos x="144" y="149"/>
                  </a:cxn>
                  <a:cxn ang="0">
                    <a:pos x="258" y="21"/>
                  </a:cxn>
                  <a:cxn ang="0">
                    <a:pos x="368" y="21"/>
                  </a:cxn>
                  <a:cxn ang="0">
                    <a:pos x="498" y="73"/>
                  </a:cxn>
                  <a:cxn ang="0">
                    <a:pos x="626" y="197"/>
                  </a:cxn>
                  <a:cxn ang="0">
                    <a:pos x="758" y="303"/>
                  </a:cxn>
                  <a:cxn ang="0">
                    <a:pos x="878" y="341"/>
                  </a:cxn>
                  <a:cxn ang="0">
                    <a:pos x="1010" y="401"/>
                  </a:cxn>
                  <a:cxn ang="0">
                    <a:pos x="1142" y="447"/>
                  </a:cxn>
                  <a:cxn ang="0">
                    <a:pos x="1280" y="499"/>
                  </a:cxn>
                </a:cxnLst>
                <a:rect l="0" t="0" r="r" b="b"/>
                <a:pathLst>
                  <a:path w="1280" h="499">
                    <a:moveTo>
                      <a:pt x="0" y="293"/>
                    </a:moveTo>
                    <a:cubicBezTo>
                      <a:pt x="0" y="298"/>
                      <a:pt x="0" y="303"/>
                      <a:pt x="24" y="279"/>
                    </a:cubicBezTo>
                    <a:cubicBezTo>
                      <a:pt x="48" y="255"/>
                      <a:pt x="105" y="192"/>
                      <a:pt x="144" y="149"/>
                    </a:cubicBezTo>
                    <a:cubicBezTo>
                      <a:pt x="183" y="106"/>
                      <a:pt x="221" y="42"/>
                      <a:pt x="258" y="21"/>
                    </a:cubicBezTo>
                    <a:cubicBezTo>
                      <a:pt x="295" y="0"/>
                      <a:pt x="328" y="12"/>
                      <a:pt x="368" y="21"/>
                    </a:cubicBezTo>
                    <a:cubicBezTo>
                      <a:pt x="408" y="30"/>
                      <a:pt x="455" y="44"/>
                      <a:pt x="498" y="73"/>
                    </a:cubicBezTo>
                    <a:cubicBezTo>
                      <a:pt x="541" y="102"/>
                      <a:pt x="583" y="159"/>
                      <a:pt x="626" y="197"/>
                    </a:cubicBezTo>
                    <a:cubicBezTo>
                      <a:pt x="669" y="235"/>
                      <a:pt x="716" y="279"/>
                      <a:pt x="758" y="303"/>
                    </a:cubicBezTo>
                    <a:cubicBezTo>
                      <a:pt x="800" y="327"/>
                      <a:pt x="836" y="325"/>
                      <a:pt x="878" y="341"/>
                    </a:cubicBezTo>
                    <a:cubicBezTo>
                      <a:pt x="920" y="357"/>
                      <a:pt x="966" y="383"/>
                      <a:pt x="1010" y="401"/>
                    </a:cubicBezTo>
                    <a:cubicBezTo>
                      <a:pt x="1054" y="419"/>
                      <a:pt x="1097" y="431"/>
                      <a:pt x="1142" y="447"/>
                    </a:cubicBezTo>
                    <a:cubicBezTo>
                      <a:pt x="1187" y="463"/>
                      <a:pt x="1257" y="490"/>
                      <a:pt x="1280" y="49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Line 31"/>
              <p:cNvSpPr>
                <a:spLocks noChangeShapeType="1"/>
              </p:cNvSpPr>
              <p:nvPr/>
            </p:nvSpPr>
            <p:spPr bwMode="auto">
              <a:xfrm flipV="1">
                <a:off x="3473450" y="3047495"/>
                <a:ext cx="2089150" cy="5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9" name="Rectangle 35"/>
              <p:cNvSpPr>
                <a:spLocks noChangeArrowheads="1"/>
              </p:cNvSpPr>
              <p:nvPr/>
            </p:nvSpPr>
            <p:spPr bwMode="auto">
              <a:xfrm>
                <a:off x="3705225" y="2362200"/>
                <a:ext cx="201612" cy="6858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0" name="Rectangle 35"/>
              <p:cNvSpPr>
                <a:spLocks noChangeArrowheads="1"/>
              </p:cNvSpPr>
              <p:nvPr/>
            </p:nvSpPr>
            <p:spPr bwMode="auto">
              <a:xfrm>
                <a:off x="3906837" y="2190750"/>
                <a:ext cx="201612" cy="85725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1" name="Rectangle 35"/>
              <p:cNvSpPr>
                <a:spLocks noChangeArrowheads="1"/>
              </p:cNvSpPr>
              <p:nvPr/>
            </p:nvSpPr>
            <p:spPr bwMode="auto">
              <a:xfrm>
                <a:off x="4108449" y="2362199"/>
                <a:ext cx="201612" cy="68580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Rectangle 35"/>
              <p:cNvSpPr>
                <a:spLocks noChangeArrowheads="1"/>
              </p:cNvSpPr>
              <p:nvPr/>
            </p:nvSpPr>
            <p:spPr bwMode="auto">
              <a:xfrm>
                <a:off x="4310061" y="2590800"/>
                <a:ext cx="201612" cy="45720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" name="Rectangle 35"/>
              <p:cNvSpPr>
                <a:spLocks noChangeArrowheads="1"/>
              </p:cNvSpPr>
              <p:nvPr/>
            </p:nvSpPr>
            <p:spPr bwMode="auto">
              <a:xfrm>
                <a:off x="4511673" y="2667000"/>
                <a:ext cx="201612" cy="38100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" name="Rectangle 35"/>
              <p:cNvSpPr>
                <a:spLocks noChangeArrowheads="1"/>
              </p:cNvSpPr>
              <p:nvPr/>
            </p:nvSpPr>
            <p:spPr bwMode="auto">
              <a:xfrm>
                <a:off x="4713285" y="2779713"/>
                <a:ext cx="201612" cy="268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Rectangle 35"/>
              <p:cNvSpPr>
                <a:spLocks noChangeArrowheads="1"/>
              </p:cNvSpPr>
              <p:nvPr/>
            </p:nvSpPr>
            <p:spPr bwMode="auto">
              <a:xfrm>
                <a:off x="4914897" y="2886074"/>
                <a:ext cx="201612" cy="161925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Rectangle 35"/>
              <p:cNvSpPr>
                <a:spLocks noChangeArrowheads="1"/>
              </p:cNvSpPr>
              <p:nvPr/>
            </p:nvSpPr>
            <p:spPr bwMode="auto">
              <a:xfrm>
                <a:off x="5116509" y="2971800"/>
                <a:ext cx="201612" cy="75695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Rectangle 35"/>
              <p:cNvSpPr>
                <a:spLocks noChangeArrowheads="1"/>
              </p:cNvSpPr>
              <p:nvPr/>
            </p:nvSpPr>
            <p:spPr bwMode="auto">
              <a:xfrm>
                <a:off x="3509963" y="2590800"/>
                <a:ext cx="201612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8" name="Line 30"/>
              <p:cNvSpPr>
                <a:spLocks noChangeShapeType="1"/>
              </p:cNvSpPr>
              <p:nvPr/>
            </p:nvSpPr>
            <p:spPr bwMode="auto">
              <a:xfrm flipH="1" flipV="1">
                <a:off x="3503613" y="1989138"/>
                <a:ext cx="0" cy="11350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9" name="Group 77"/>
            <p:cNvGrpSpPr/>
            <p:nvPr/>
          </p:nvGrpSpPr>
          <p:grpSpPr>
            <a:xfrm>
              <a:off x="4953000" y="1995744"/>
              <a:ext cx="956780" cy="595056"/>
              <a:chOff x="3473450" y="1989138"/>
              <a:chExt cx="2089150" cy="1135062"/>
            </a:xfrm>
          </p:grpSpPr>
          <p:sp>
            <p:nvSpPr>
              <p:cNvPr id="190" name="Freeform 32"/>
              <p:cNvSpPr>
                <a:spLocks/>
              </p:cNvSpPr>
              <p:nvPr/>
            </p:nvSpPr>
            <p:spPr bwMode="auto">
              <a:xfrm>
                <a:off x="3503613" y="2190750"/>
                <a:ext cx="1857375" cy="776287"/>
              </a:xfrm>
              <a:custGeom>
                <a:avLst/>
                <a:gdLst/>
                <a:ahLst/>
                <a:cxnLst>
                  <a:cxn ang="0">
                    <a:pos x="0" y="293"/>
                  </a:cxn>
                  <a:cxn ang="0">
                    <a:pos x="24" y="279"/>
                  </a:cxn>
                  <a:cxn ang="0">
                    <a:pos x="144" y="149"/>
                  </a:cxn>
                  <a:cxn ang="0">
                    <a:pos x="258" y="21"/>
                  </a:cxn>
                  <a:cxn ang="0">
                    <a:pos x="368" y="21"/>
                  </a:cxn>
                  <a:cxn ang="0">
                    <a:pos x="498" y="73"/>
                  </a:cxn>
                  <a:cxn ang="0">
                    <a:pos x="626" y="197"/>
                  </a:cxn>
                  <a:cxn ang="0">
                    <a:pos x="758" y="303"/>
                  </a:cxn>
                  <a:cxn ang="0">
                    <a:pos x="878" y="341"/>
                  </a:cxn>
                  <a:cxn ang="0">
                    <a:pos x="1010" y="401"/>
                  </a:cxn>
                  <a:cxn ang="0">
                    <a:pos x="1142" y="447"/>
                  </a:cxn>
                  <a:cxn ang="0">
                    <a:pos x="1280" y="499"/>
                  </a:cxn>
                </a:cxnLst>
                <a:rect l="0" t="0" r="r" b="b"/>
                <a:pathLst>
                  <a:path w="1280" h="499">
                    <a:moveTo>
                      <a:pt x="0" y="293"/>
                    </a:moveTo>
                    <a:cubicBezTo>
                      <a:pt x="0" y="298"/>
                      <a:pt x="0" y="303"/>
                      <a:pt x="24" y="279"/>
                    </a:cubicBezTo>
                    <a:cubicBezTo>
                      <a:pt x="48" y="255"/>
                      <a:pt x="105" y="192"/>
                      <a:pt x="144" y="149"/>
                    </a:cubicBezTo>
                    <a:cubicBezTo>
                      <a:pt x="183" y="106"/>
                      <a:pt x="221" y="42"/>
                      <a:pt x="258" y="21"/>
                    </a:cubicBezTo>
                    <a:cubicBezTo>
                      <a:pt x="295" y="0"/>
                      <a:pt x="328" y="12"/>
                      <a:pt x="368" y="21"/>
                    </a:cubicBezTo>
                    <a:cubicBezTo>
                      <a:pt x="408" y="30"/>
                      <a:pt x="455" y="44"/>
                      <a:pt x="498" y="73"/>
                    </a:cubicBezTo>
                    <a:cubicBezTo>
                      <a:pt x="541" y="102"/>
                      <a:pt x="583" y="159"/>
                      <a:pt x="626" y="197"/>
                    </a:cubicBezTo>
                    <a:cubicBezTo>
                      <a:pt x="669" y="235"/>
                      <a:pt x="716" y="279"/>
                      <a:pt x="758" y="303"/>
                    </a:cubicBezTo>
                    <a:cubicBezTo>
                      <a:pt x="800" y="327"/>
                      <a:pt x="836" y="325"/>
                      <a:pt x="878" y="341"/>
                    </a:cubicBezTo>
                    <a:cubicBezTo>
                      <a:pt x="920" y="357"/>
                      <a:pt x="966" y="383"/>
                      <a:pt x="1010" y="401"/>
                    </a:cubicBezTo>
                    <a:cubicBezTo>
                      <a:pt x="1054" y="419"/>
                      <a:pt x="1097" y="431"/>
                      <a:pt x="1142" y="447"/>
                    </a:cubicBezTo>
                    <a:cubicBezTo>
                      <a:pt x="1187" y="463"/>
                      <a:pt x="1257" y="490"/>
                      <a:pt x="1280" y="49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1" name="Line 31"/>
              <p:cNvSpPr>
                <a:spLocks noChangeShapeType="1"/>
              </p:cNvSpPr>
              <p:nvPr/>
            </p:nvSpPr>
            <p:spPr bwMode="auto">
              <a:xfrm flipV="1">
                <a:off x="3473450" y="3047495"/>
                <a:ext cx="2089150" cy="5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2" name="Rectangle 35"/>
              <p:cNvSpPr>
                <a:spLocks noChangeArrowheads="1"/>
              </p:cNvSpPr>
              <p:nvPr/>
            </p:nvSpPr>
            <p:spPr bwMode="auto">
              <a:xfrm>
                <a:off x="3705225" y="2362200"/>
                <a:ext cx="201612" cy="685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3" name="Rectangle 35"/>
              <p:cNvSpPr>
                <a:spLocks noChangeArrowheads="1"/>
              </p:cNvSpPr>
              <p:nvPr/>
            </p:nvSpPr>
            <p:spPr bwMode="auto">
              <a:xfrm>
                <a:off x="3906837" y="2190750"/>
                <a:ext cx="201612" cy="85725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4" name="Rectangle 35"/>
              <p:cNvSpPr>
                <a:spLocks noChangeArrowheads="1"/>
              </p:cNvSpPr>
              <p:nvPr/>
            </p:nvSpPr>
            <p:spPr bwMode="auto">
              <a:xfrm>
                <a:off x="4108449" y="2362199"/>
                <a:ext cx="201612" cy="685801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5" name="Rectangle 35"/>
              <p:cNvSpPr>
                <a:spLocks noChangeArrowheads="1"/>
              </p:cNvSpPr>
              <p:nvPr/>
            </p:nvSpPr>
            <p:spPr bwMode="auto">
              <a:xfrm>
                <a:off x="4310061" y="2590800"/>
                <a:ext cx="201612" cy="457201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6" name="Rectangle 35"/>
              <p:cNvSpPr>
                <a:spLocks noChangeArrowheads="1"/>
              </p:cNvSpPr>
              <p:nvPr/>
            </p:nvSpPr>
            <p:spPr bwMode="auto">
              <a:xfrm>
                <a:off x="4511673" y="2667000"/>
                <a:ext cx="201612" cy="381001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7" name="Rectangle 35"/>
              <p:cNvSpPr>
                <a:spLocks noChangeArrowheads="1"/>
              </p:cNvSpPr>
              <p:nvPr/>
            </p:nvSpPr>
            <p:spPr bwMode="auto">
              <a:xfrm>
                <a:off x="4713285" y="2779713"/>
                <a:ext cx="201612" cy="268288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8" name="Rectangle 35"/>
              <p:cNvSpPr>
                <a:spLocks noChangeArrowheads="1"/>
              </p:cNvSpPr>
              <p:nvPr/>
            </p:nvSpPr>
            <p:spPr bwMode="auto">
              <a:xfrm>
                <a:off x="4914897" y="2886074"/>
                <a:ext cx="201612" cy="16192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9" name="Rectangle 35"/>
              <p:cNvSpPr>
                <a:spLocks noChangeArrowheads="1"/>
              </p:cNvSpPr>
              <p:nvPr/>
            </p:nvSpPr>
            <p:spPr bwMode="auto">
              <a:xfrm>
                <a:off x="5116509" y="2971800"/>
                <a:ext cx="201612" cy="7569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0" name="Rectangle 35"/>
              <p:cNvSpPr>
                <a:spLocks noChangeArrowheads="1"/>
              </p:cNvSpPr>
              <p:nvPr/>
            </p:nvSpPr>
            <p:spPr bwMode="auto">
              <a:xfrm>
                <a:off x="3509963" y="2590800"/>
                <a:ext cx="201612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1" name="Line 30"/>
              <p:cNvSpPr>
                <a:spLocks noChangeShapeType="1"/>
              </p:cNvSpPr>
              <p:nvPr/>
            </p:nvSpPr>
            <p:spPr bwMode="auto">
              <a:xfrm flipH="1" flipV="1">
                <a:off x="3503613" y="1989138"/>
                <a:ext cx="0" cy="11350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3" name="Rectangle 202"/>
            <p:cNvSpPr/>
            <p:nvPr/>
          </p:nvSpPr>
          <p:spPr>
            <a:xfrm>
              <a:off x="4191000" y="1811078"/>
              <a:ext cx="3898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800" b="1" dirty="0"/>
            </a:p>
          </p:txBody>
        </p:sp>
      </p:grpSp>
      <p:pic>
        <p:nvPicPr>
          <p:cNvPr id="232" name="Picture 102" descr="buchstab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2" y="3624899"/>
            <a:ext cx="623888" cy="634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Prob.-IR vs. Language Models</a:t>
            </a:r>
            <a:endParaRPr lang="en-US" dirty="0"/>
          </a:p>
        </p:txBody>
      </p:sp>
      <p:graphicFrame>
        <p:nvGraphicFramePr>
          <p:cNvPr id="373767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609600" y="2362200"/>
          <a:ext cx="1485900" cy="754062"/>
        </p:xfrm>
        <a:graphic>
          <a:graphicData uri="http://schemas.openxmlformats.org/presentationml/2006/ole">
            <p:oleObj spid="_x0000_s23638" name="Formel" r:id="rId3" imgW="825480" imgH="419040" progId="Equation.3">
              <p:embed/>
            </p:oleObj>
          </a:graphicData>
        </a:graphic>
      </p:graphicFrame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2813050" y="1052513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P[R|d,q]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4886274" y="891671"/>
            <a:ext cx="3419526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User likes doc (R)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given that it has features d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user poses query q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765" name="Line 5"/>
          <p:cNvSpPr>
            <a:spLocks noChangeShapeType="1"/>
          </p:cNvSpPr>
          <p:nvPr/>
        </p:nvSpPr>
        <p:spPr bwMode="auto">
          <a:xfrm flipH="1">
            <a:off x="1516063" y="1557338"/>
            <a:ext cx="172878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766" name="Line 6"/>
          <p:cNvSpPr>
            <a:spLocks noChangeShapeType="1"/>
          </p:cNvSpPr>
          <p:nvPr/>
        </p:nvSpPr>
        <p:spPr bwMode="auto">
          <a:xfrm>
            <a:off x="3460750" y="1557338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304800" y="3048000"/>
            <a:ext cx="22140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prob. IR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(ranking proportional to 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relevance odds)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3772" name="Object 12"/>
          <p:cNvGraphicFramePr>
            <a:graphicFrameLocks noChangeAspect="1"/>
          </p:cNvGraphicFramePr>
          <p:nvPr/>
        </p:nvGraphicFramePr>
        <p:xfrm>
          <a:off x="4441825" y="2492375"/>
          <a:ext cx="2079625" cy="365125"/>
        </p:xfrm>
        <a:graphic>
          <a:graphicData uri="http://schemas.openxmlformats.org/presentationml/2006/ole">
            <p:oleObj spid="_x0000_s23639" name="Formel" r:id="rId4" imgW="1155600" imgH="203040" progId="Equation.3">
              <p:embed/>
            </p:oleObj>
          </a:graphicData>
        </a:graphic>
      </p:graphicFrame>
      <p:graphicFrame>
        <p:nvGraphicFramePr>
          <p:cNvPr id="373775" name="Object 15"/>
          <p:cNvGraphicFramePr>
            <a:graphicFrameLocks noChangeAspect="1"/>
          </p:cNvGraphicFramePr>
          <p:nvPr/>
        </p:nvGraphicFramePr>
        <p:xfrm>
          <a:off x="4468813" y="2924175"/>
          <a:ext cx="2994025" cy="365125"/>
        </p:xfrm>
        <a:graphic>
          <a:graphicData uri="http://schemas.openxmlformats.org/presentationml/2006/ole">
            <p:oleObj spid="_x0000_s23640" name="Equation" r:id="rId5" imgW="1663700" imgH="203200" progId="Equation.3">
              <p:embed/>
            </p:oleObj>
          </a:graphicData>
        </a:graphic>
      </p:graphicFrame>
      <p:graphicFrame>
        <p:nvGraphicFramePr>
          <p:cNvPr id="373778" name="Object 18"/>
          <p:cNvGraphicFramePr>
            <a:graphicFrameLocks noChangeAspect="1"/>
          </p:cNvGraphicFramePr>
          <p:nvPr/>
        </p:nvGraphicFramePr>
        <p:xfrm>
          <a:off x="4445000" y="3357563"/>
          <a:ext cx="1233488" cy="365125"/>
        </p:xfrm>
        <a:graphic>
          <a:graphicData uri="http://schemas.openxmlformats.org/presentationml/2006/ole">
            <p:oleObj spid="_x0000_s23641" name="Formel" r:id="rId6" imgW="685800" imgH="203040" progId="Equation.3">
              <p:embed/>
            </p:oleObj>
          </a:graphicData>
        </a:graphic>
      </p:graphicFrame>
      <p:sp>
        <p:nvSpPr>
          <p:cNvPr id="373779" name="Text Box 19"/>
          <p:cNvSpPr txBox="1">
            <a:spLocks noChangeArrowheads="1"/>
          </p:cNvSpPr>
          <p:nvPr/>
        </p:nvSpPr>
        <p:spPr bwMode="auto">
          <a:xfrm>
            <a:off x="6017819" y="3276600"/>
            <a:ext cx="22140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statist. LM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(ranking proportional to 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query likelihood)</a:t>
            </a:r>
          </a:p>
        </p:txBody>
      </p:sp>
      <p:graphicFrame>
        <p:nvGraphicFramePr>
          <p:cNvPr id="373783" name="Object 23"/>
          <p:cNvGraphicFramePr>
            <a:graphicFrameLocks noChangeAspect="1"/>
          </p:cNvGraphicFramePr>
          <p:nvPr/>
        </p:nvGraphicFramePr>
        <p:xfrm>
          <a:off x="2987675" y="4532313"/>
          <a:ext cx="5508625" cy="650875"/>
        </p:xfrm>
        <a:graphic>
          <a:graphicData uri="http://schemas.openxmlformats.org/presentationml/2006/ole">
            <p:oleObj spid="_x0000_s23642" name="Equation" r:id="rId7" imgW="2476500" imgH="292100" progId="Equation.3">
              <p:embed/>
            </p:oleObj>
          </a:graphicData>
        </a:graphic>
      </p:graphicFrame>
      <p:sp>
        <p:nvSpPr>
          <p:cNvPr id="373784" name="Text Box 24"/>
          <p:cNvSpPr txBox="1">
            <a:spLocks noChangeArrowheads="1"/>
          </p:cNvSpPr>
          <p:nvPr/>
        </p:nvSpPr>
        <p:spPr bwMode="auto">
          <a:xfrm>
            <a:off x="2286000" y="4114800"/>
            <a:ext cx="2292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query likelihood: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3787" name="Object 27"/>
          <p:cNvGraphicFramePr>
            <a:graphicFrameLocks noChangeAspect="1"/>
          </p:cNvGraphicFramePr>
          <p:nvPr/>
        </p:nvGraphicFramePr>
        <p:xfrm>
          <a:off x="3006725" y="5626100"/>
          <a:ext cx="3190875" cy="508000"/>
        </p:xfrm>
        <a:graphic>
          <a:graphicData uri="http://schemas.openxmlformats.org/presentationml/2006/ole">
            <p:oleObj spid="_x0000_s23643" name="Equation" r:id="rId8" imgW="1435100" imgH="228600" progId="Equation.3">
              <p:embed/>
            </p:oleObj>
          </a:graphicData>
        </a:graphic>
      </p:graphicFrame>
      <p:sp>
        <p:nvSpPr>
          <p:cNvPr id="373788" name="Text Box 28"/>
          <p:cNvSpPr txBox="1">
            <a:spLocks noChangeArrowheads="1"/>
          </p:cNvSpPr>
          <p:nvPr/>
        </p:nvSpPr>
        <p:spPr bwMode="auto">
          <a:xfrm>
            <a:off x="2286000" y="5194300"/>
            <a:ext cx="2456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top-k query result:</a:t>
            </a:r>
            <a:endParaRPr lang="en-US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789" name="Text Box 29"/>
          <p:cNvSpPr txBox="1">
            <a:spLocks noChangeArrowheads="1"/>
          </p:cNvSpPr>
          <p:nvPr/>
        </p:nvSpPr>
        <p:spPr bwMode="auto">
          <a:xfrm>
            <a:off x="6248400" y="6091535"/>
            <a:ext cx="2837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MLE would be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 |d|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790" name="Line 30"/>
          <p:cNvSpPr>
            <a:spLocks noChangeShapeType="1"/>
          </p:cNvSpPr>
          <p:nvPr/>
        </p:nvSpPr>
        <p:spPr bwMode="auto">
          <a:xfrm flipV="1">
            <a:off x="7615237" y="5194300"/>
            <a:ext cx="0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 animBg="1"/>
      <p:bldP spid="373766" grpId="0" animBg="1"/>
      <p:bldP spid="373769" grpId="0"/>
      <p:bldP spid="373779" grpId="0"/>
      <p:bldP spid="373784" grpId="0"/>
      <p:bldP spid="373788" grpId="0"/>
      <p:bldP spid="373789" grpId="0"/>
      <p:bldP spid="3737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Multi-Bernoulli vs. Multinomial LM</a:t>
            </a:r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10, 2011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IR&amp;DM, WS'11/12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III.</a:t>
            </a:r>
            <a:fld id="{8DFBADF9-590B-46A3-B334-BA8F8DA717B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39750" y="1052513"/>
            <a:ext cx="6550026" cy="1685924"/>
            <a:chOff x="340" y="663"/>
            <a:chExt cx="4126" cy="1062"/>
          </a:xfrm>
        </p:grpSpPr>
        <p:sp>
          <p:nvSpPr>
            <p:cNvPr id="390164" name="Text Box 20"/>
            <p:cNvSpPr txBox="1">
              <a:spLocks noChangeArrowheads="1"/>
            </p:cNvSpPr>
            <p:nvPr/>
          </p:nvSpPr>
          <p:spPr bwMode="auto">
            <a:xfrm>
              <a:off x="340" y="663"/>
              <a:ext cx="161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u="sng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Multi-Bernoulli:</a:t>
              </a:r>
              <a:endParaRPr lang="en-US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90167" name="Object 23"/>
            <p:cNvGraphicFramePr>
              <a:graphicFrameLocks noChangeAspect="1"/>
            </p:cNvGraphicFramePr>
            <p:nvPr/>
          </p:nvGraphicFramePr>
          <p:xfrm>
            <a:off x="374" y="976"/>
            <a:ext cx="4092" cy="424"/>
          </p:xfrm>
          <a:graphic>
            <a:graphicData uri="http://schemas.openxmlformats.org/presentationml/2006/ole">
              <p:oleObj spid="_x0000_s24606" name="Formel" r:id="rId3" imgW="2552400" imgH="266400" progId="Equation.3">
                <p:embed/>
              </p:oleObj>
            </a:graphicData>
          </a:graphic>
        </p:graphicFrame>
        <p:sp>
          <p:nvSpPr>
            <p:cNvPr id="390168" name="Text Box 24"/>
            <p:cNvSpPr txBox="1">
              <a:spLocks noChangeArrowheads="1"/>
            </p:cNvSpPr>
            <p:nvPr/>
          </p:nvSpPr>
          <p:spPr bwMode="auto">
            <a:xfrm>
              <a:off x="1292" y="1434"/>
              <a:ext cx="26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with 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(q)=1 if 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q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0 otherwise</a:t>
              </a:r>
              <a:endPara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39750" y="3209923"/>
            <a:ext cx="8223250" cy="3114673"/>
            <a:chOff x="340" y="2022"/>
            <a:chExt cx="5180" cy="1962"/>
          </a:xfrm>
        </p:grpSpPr>
        <p:sp>
          <p:nvSpPr>
            <p:cNvPr id="390169" name="Text Box 25"/>
            <p:cNvSpPr txBox="1">
              <a:spLocks noChangeArrowheads="1"/>
            </p:cNvSpPr>
            <p:nvPr/>
          </p:nvSpPr>
          <p:spPr bwMode="auto">
            <a:xfrm>
              <a:off x="340" y="2022"/>
              <a:ext cx="12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u="sng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Multinomial:</a:t>
              </a:r>
              <a:endParaRPr lang="en-US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90170" name="Object 26"/>
            <p:cNvGraphicFramePr>
              <a:graphicFrameLocks noChangeAspect="1"/>
            </p:cNvGraphicFramePr>
            <p:nvPr/>
          </p:nvGraphicFramePr>
          <p:xfrm>
            <a:off x="355" y="2341"/>
            <a:ext cx="4641" cy="774"/>
          </p:xfrm>
          <a:graphic>
            <a:graphicData uri="http://schemas.openxmlformats.org/presentationml/2006/ole">
              <p:oleObj spid="_x0000_s24607" name="Formel" r:id="rId4" imgW="2895480" imgH="482400" progId="Equation.3">
                <p:embed/>
              </p:oleObj>
            </a:graphicData>
          </a:graphic>
        </p:graphicFrame>
        <p:sp>
          <p:nvSpPr>
            <p:cNvPr id="390171" name="Text Box 27"/>
            <p:cNvSpPr txBox="1">
              <a:spLocks noChangeArrowheads="1"/>
            </p:cNvSpPr>
            <p:nvPr/>
          </p:nvSpPr>
          <p:spPr bwMode="auto">
            <a:xfrm>
              <a:off x="1338" y="3158"/>
              <a:ext cx="41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with 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(q) = f(j) = frequency of j in q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∑</a:t>
              </a:r>
              <a:r>
                <a:rPr lang="en-US" sz="2400" i="1" baseline="-25000" dirty="0" smtClean="0">
                  <a:latin typeface="Times New Roman"/>
                  <a:cs typeface="Times New Roman"/>
                </a:rPr>
                <a:t>j</a:t>
              </a:r>
              <a:r>
                <a:rPr lang="en-US" sz="2400" i="1" dirty="0" smtClean="0">
                  <a:latin typeface="Times New Roman"/>
                  <a:cs typeface="Times New Roman"/>
                </a:rPr>
                <a:t> f(j) = |q|</a:t>
              </a:r>
              <a:endPara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90172" name="Text Box 28"/>
            <p:cNvSpPr txBox="1">
              <a:spLocks noChangeArrowheads="1"/>
            </p:cNvSpPr>
            <p:nvPr/>
          </p:nvSpPr>
          <p:spPr bwMode="auto">
            <a:xfrm>
              <a:off x="348" y="3654"/>
              <a:ext cx="512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multinomial LM more expressive and usually preferred</a:t>
              </a:r>
              <a:endPara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2119</Words>
  <Application>Microsoft Office PowerPoint</Application>
  <PresentationFormat>On-screen Show (4:3)</PresentationFormat>
  <Paragraphs>564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Times New Roman</vt:lpstr>
      <vt:lpstr>Symbol</vt:lpstr>
      <vt:lpstr>Calibri</vt:lpstr>
      <vt:lpstr>Wingdings</vt:lpstr>
      <vt:lpstr>Office Theme</vt:lpstr>
      <vt:lpstr>Formel</vt:lpstr>
      <vt:lpstr>Equation</vt:lpstr>
      <vt:lpstr>III.4 Statistical Language Models</vt:lpstr>
      <vt:lpstr>III.4.1 What is a Statistical Language Model?</vt:lpstr>
      <vt:lpstr>Types of Language Models</vt:lpstr>
      <vt:lpstr>Text Generation with (Unigram) LM</vt:lpstr>
      <vt:lpstr>Basic LM for IR</vt:lpstr>
      <vt:lpstr>LM Illustration:  Document as Model and Query as Sample</vt:lpstr>
      <vt:lpstr>LM Illustration:  Document as Model and Query as Sample</vt:lpstr>
      <vt:lpstr>Prob.-IR vs. Language Models</vt:lpstr>
      <vt:lpstr>Multi-Bernoulli vs. Multinomial LM</vt:lpstr>
      <vt:lpstr>LM Scoring by Kullback-Leibler Divergence</vt:lpstr>
      <vt:lpstr>III.4.2 Smoothing Methods</vt:lpstr>
      <vt:lpstr>Laplace Smoothing and Absolute Discounting</vt:lpstr>
      <vt:lpstr>Jelinek-Mercer Smoothing</vt:lpstr>
      <vt:lpstr>Jelinek-Mercer Smoothing: Relationship to TF*IDF</vt:lpstr>
      <vt:lpstr>Dirichlet-Prior Smoothing </vt:lpstr>
      <vt:lpstr>Dirichlet-Prior Smoothing: Relationship to Jelinek-Mercer Smoothing </vt:lpstr>
      <vt:lpstr>Effect of Dirichlet Smoothing </vt:lpstr>
      <vt:lpstr>Two-Stage Smoothing [Zhai/Lafferty, TOIS 2004] </vt:lpstr>
      <vt:lpstr>Two-Stage Smoothing [Zhai/Lafferty, TOIS 2004] </vt:lpstr>
      <vt:lpstr>III.4.3 Extended LMs</vt:lpstr>
      <vt:lpstr>(Semantic) Translation Model</vt:lpstr>
      <vt:lpstr>Translation Models for Cross-Lingual IR</vt:lpstr>
      <vt:lpstr>Query-Log-Based LM (User LM)</vt:lpstr>
      <vt:lpstr>Entity Search with LM  [Nie et al.: WWW’07] </vt:lpstr>
      <vt:lpstr>Language Models for Question Answering (QA)</vt:lpstr>
      <vt:lpstr>LM for Temporal Search</vt:lpstr>
      <vt:lpstr>Summary of Section III.4</vt:lpstr>
      <vt:lpstr>Additional Literature for Section III.4</vt:lpstr>
      <vt:lpstr>Additional Literature for Section III.4</vt:lpstr>
    </vt:vector>
  </TitlesOfParts>
  <Company>Max-Planck-Institut für Informatik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Theobald</dc:creator>
  <cp:lastModifiedBy>Martin Theobald</cp:lastModifiedBy>
  <cp:revision>208</cp:revision>
  <dcterms:created xsi:type="dcterms:W3CDTF">2011-09-27T11:16:58Z</dcterms:created>
  <dcterms:modified xsi:type="dcterms:W3CDTF">2011-11-10T13:51:12Z</dcterms:modified>
</cp:coreProperties>
</file>